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57" r:id="rId2"/>
    <p:sldId id="465" r:id="rId3"/>
    <p:sldId id="473" r:id="rId4"/>
    <p:sldId id="474" r:id="rId5"/>
    <p:sldId id="476" r:id="rId6"/>
    <p:sldId id="475" r:id="rId7"/>
    <p:sldId id="478" r:id="rId8"/>
    <p:sldId id="483" r:id="rId9"/>
    <p:sldId id="479" r:id="rId10"/>
  </p:sldIdLst>
  <p:sldSz cx="9144000" cy="6858000" type="screen4x3"/>
  <p:notesSz cx="6858000" cy="9144000"/>
  <p:defaultTextStyle>
    <a:defPPr>
      <a:defRPr lang="fi-FI"/>
    </a:defPPr>
    <a:lvl1pPr marL="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0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1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2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92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62" algn="l" defTabSz="9143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eminen Tuulia" initials="NT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C849"/>
    <a:srgbClr val="0F76B1"/>
    <a:srgbClr val="93CDDD"/>
    <a:srgbClr val="304E88"/>
    <a:srgbClr val="E46C0A"/>
    <a:srgbClr val="884E96"/>
    <a:srgbClr val="5AB5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333" autoAdjust="0"/>
    <p:restoredTop sz="94677"/>
  </p:normalViewPr>
  <p:slideViewPr>
    <p:cSldViewPr>
      <p:cViewPr varScale="1">
        <p:scale>
          <a:sx n="80" d="100"/>
          <a:sy n="80" d="100"/>
        </p:scale>
        <p:origin x="4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43A51-9127-4505-AE40-3E34268665F6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89255-0852-469A-B03F-37FF5F932D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821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0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11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81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51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22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92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62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-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 userDrawn="1">
            <p:ph type="ctrTitle" hasCustomPrompt="1"/>
          </p:nvPr>
        </p:nvSpPr>
        <p:spPr>
          <a:xfrm>
            <a:off x="3918895" y="1340768"/>
            <a:ext cx="5180432" cy="2664296"/>
          </a:xfrm>
          <a:prstGeom prst="rect">
            <a:avLst/>
          </a:prstGeom>
        </p:spPr>
        <p:txBody>
          <a:bodyPr/>
          <a:lstStyle>
            <a:lvl1pPr algn="l">
              <a:defRPr sz="5200" b="1" baseline="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br>
              <a:rPr lang="fi-FI" dirty="0"/>
            </a:b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26FC1CFA-3607-E24B-B7F2-A1B7526AD8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09124" y="6325249"/>
            <a:ext cx="23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177A726-EA5D-3242-8A68-4C8D80A7A0F8}" type="datetime1">
              <a:rPr lang="fi-FI" smtClean="0"/>
              <a:pPr/>
              <a:t>12.9.2018</a:t>
            </a:fld>
            <a:r>
              <a:rPr lang="fi-FI" dirty="0"/>
              <a:t> – Tekijän nimi</a:t>
            </a:r>
          </a:p>
        </p:txBody>
      </p:sp>
      <p:sp>
        <p:nvSpPr>
          <p:cNvPr id="22" name="Alaotsikko 2">
            <a:extLst>
              <a:ext uri="{FF2B5EF4-FFF2-40B4-BE49-F238E27FC236}">
                <a16:creationId xmlns:a16="http://schemas.microsoft.com/office/drawing/2014/main" id="{421D9007-A972-B74A-9FB8-0923D66EAF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9124" y="3717032"/>
            <a:ext cx="5207096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26" name="Kuva 25">
            <a:extLst>
              <a:ext uri="{FF2B5EF4-FFF2-40B4-BE49-F238E27FC236}">
                <a16:creationId xmlns:a16="http://schemas.microsoft.com/office/drawing/2014/main" id="{82DCDCD7-36F0-EF49-B35B-B69FBBAEBB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877272"/>
            <a:ext cx="1890977" cy="718793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E2AE1A72-1DCB-5943-BD99-22F4999A6B0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70" y="2780928"/>
            <a:ext cx="1428908" cy="1440160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ECACAB3B-DB93-B243-AD25-96A38FA354F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669" y="4862246"/>
            <a:ext cx="1214771" cy="1214771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2BE6D830-0CD1-D149-81E9-E03B1A7F307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498" y="404664"/>
            <a:ext cx="1392341" cy="1332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04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 userDrawn="1">
            <p:ph type="ctrTitle" hasCustomPrompt="1"/>
          </p:nvPr>
        </p:nvSpPr>
        <p:spPr>
          <a:xfrm>
            <a:off x="3918895" y="1340768"/>
            <a:ext cx="5180432" cy="2664296"/>
          </a:xfrm>
          <a:prstGeom prst="rect">
            <a:avLst/>
          </a:prstGeom>
        </p:spPr>
        <p:txBody>
          <a:bodyPr/>
          <a:lstStyle>
            <a:lvl1pPr algn="l">
              <a:defRPr sz="5200" b="1" baseline="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br>
              <a:rPr lang="fi-FI" dirty="0"/>
            </a:b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26FC1CFA-3607-E24B-B7F2-A1B7526AD8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20005" y="6325249"/>
            <a:ext cx="23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177A726-EA5D-3242-8A68-4C8D80A7A0F8}" type="datetime1">
              <a:rPr lang="fi-FI" smtClean="0"/>
              <a:pPr/>
              <a:t>12.9.2018</a:t>
            </a:fld>
            <a:r>
              <a:rPr lang="fi-FI" dirty="0"/>
              <a:t> – Tekijän nimi</a:t>
            </a:r>
          </a:p>
        </p:txBody>
      </p:sp>
      <p:sp>
        <p:nvSpPr>
          <p:cNvPr id="22" name="Alaotsikko 2">
            <a:extLst>
              <a:ext uri="{FF2B5EF4-FFF2-40B4-BE49-F238E27FC236}">
                <a16:creationId xmlns:a16="http://schemas.microsoft.com/office/drawing/2014/main" id="{421D9007-A972-B74A-9FB8-0923D66EAF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9124" y="3717032"/>
            <a:ext cx="5207096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26" name="Kuva 25">
            <a:extLst>
              <a:ext uri="{FF2B5EF4-FFF2-40B4-BE49-F238E27FC236}">
                <a16:creationId xmlns:a16="http://schemas.microsoft.com/office/drawing/2014/main" id="{82DCDCD7-36F0-EF49-B35B-B69FBBAEBB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5995049"/>
            <a:ext cx="1737359" cy="660400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82BF863F-47E8-A145-B5DE-75AAD062AFE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04664"/>
            <a:ext cx="1202556" cy="1150722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51109866-78AE-0D48-9680-3F199ED35B2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514" y="5152409"/>
            <a:ext cx="1163677" cy="1172840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2F42D9BE-CB53-B342-AC65-E7EAA79E19F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996952"/>
            <a:ext cx="1296144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12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dia1">
    <p:bg>
      <p:bgPr>
        <a:blipFill dpi="0" rotWithShape="1">
          <a:blip r:embed="rId2">
            <a:alphaModFix amt="8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 userDrawn="1">
            <p:ph type="ctrTitle"/>
          </p:nvPr>
        </p:nvSpPr>
        <p:spPr>
          <a:xfrm>
            <a:off x="0" y="2636912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 b="1" baseline="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0" name="Päivämäärän paikkamerkki 3">
            <a:extLst>
              <a:ext uri="{FF2B5EF4-FFF2-40B4-BE49-F238E27FC236}">
                <a16:creationId xmlns:a16="http://schemas.microsoft.com/office/drawing/2014/main" id="{4B387642-A3BB-E945-81A2-179904C946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09124" y="6325249"/>
            <a:ext cx="23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177A726-EA5D-3242-8A68-4C8D80A7A0F8}" type="datetime1">
              <a:rPr lang="fi-FI" smtClean="0"/>
              <a:pPr/>
              <a:t>12.9.2018</a:t>
            </a:fld>
            <a:r>
              <a:rPr lang="fi-FI" dirty="0"/>
              <a:t> – Tekijän nimi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DAD13572-E648-1841-9197-60B053DD62A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799" y="6144016"/>
            <a:ext cx="1382059" cy="52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3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dia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 userDrawn="1">
            <p:ph type="ctrTitle"/>
          </p:nvPr>
        </p:nvSpPr>
        <p:spPr>
          <a:xfrm>
            <a:off x="0" y="2636912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 b="1" baseline="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0" name="Päivämäärän paikkamerkki 3">
            <a:extLst>
              <a:ext uri="{FF2B5EF4-FFF2-40B4-BE49-F238E27FC236}">
                <a16:creationId xmlns:a16="http://schemas.microsoft.com/office/drawing/2014/main" id="{4B387642-A3BB-E945-81A2-179904C946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09124" y="6325249"/>
            <a:ext cx="23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177A726-EA5D-3242-8A68-4C8D80A7A0F8}" type="datetime1">
              <a:rPr lang="fi-FI" smtClean="0"/>
              <a:pPr/>
              <a:t>12.9.2018</a:t>
            </a:fld>
            <a:r>
              <a:rPr lang="fi-FI" dirty="0"/>
              <a:t> – Tekijän nimi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DAD13572-E648-1841-9197-60B053DD62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799" y="6144016"/>
            <a:ext cx="1382059" cy="52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537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C3AE15A7-191E-8046-B3F7-67304CB37A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3" y="6021288"/>
            <a:ext cx="1507032" cy="695100"/>
          </a:xfrm>
          <a:prstGeom prst="rect">
            <a:avLst/>
          </a:prstGeom>
        </p:spPr>
      </p:pic>
      <p:sp>
        <p:nvSpPr>
          <p:cNvPr id="6" name="Päivämäärän paikkamerkki 3">
            <a:extLst>
              <a:ext uri="{FF2B5EF4-FFF2-40B4-BE49-F238E27FC236}">
                <a16:creationId xmlns:a16="http://schemas.microsoft.com/office/drawing/2014/main" id="{42CCCA86-1334-E048-A7DD-51DC35E85C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325249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fld id="{A177A726-EA5D-3242-8A68-4C8D80A7A0F8}" type="datetime1">
              <a:rPr lang="fi-FI" smtClean="0"/>
              <a:pPr/>
              <a:t>12.9.2018</a:t>
            </a:fld>
            <a:r>
              <a:rPr lang="fi-FI" dirty="0"/>
              <a:t> – Tekijän nimi</a:t>
            </a:r>
          </a:p>
        </p:txBody>
      </p:sp>
    </p:spTree>
    <p:extLst>
      <p:ext uri="{BB962C8B-B14F-4D97-AF65-F5344CB8AC3E}">
        <p14:creationId xmlns:p14="http://schemas.microsoft.com/office/powerpoint/2010/main" val="406114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sivu1-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780818" y="1844824"/>
            <a:ext cx="5687725" cy="565964"/>
          </a:xfrm>
          <a:prstGeom prst="rect">
            <a:avLst/>
          </a:prstGeom>
        </p:spPr>
        <p:txBody>
          <a:bodyPr/>
          <a:lstStyle>
            <a:lvl1pPr algn="l">
              <a:defRPr sz="3200" b="1" i="0" baseline="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805064" y="2436802"/>
            <a:ext cx="5338936" cy="1157455"/>
          </a:xfrm>
          <a:prstGeom prst="rect">
            <a:avLst/>
          </a:prstGeom>
        </p:spPr>
        <p:txBody>
          <a:bodyPr/>
          <a:lstStyle>
            <a:lvl1pPr>
              <a:defRPr sz="24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F72368A9-A682-4C4F-B485-27281A6C37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325249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fld id="{A177A726-EA5D-3242-8A68-4C8D80A7A0F8}" type="datetime1">
              <a:rPr lang="fi-FI" smtClean="0"/>
              <a:pPr/>
              <a:t>12.9.2018</a:t>
            </a:fld>
            <a:r>
              <a:rPr lang="fi-FI" dirty="0"/>
              <a:t> – Tekijän nimi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B0425455-C154-5442-BA68-E5C909796B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3" y="6021288"/>
            <a:ext cx="1507032" cy="69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28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B4135FD2-E2EE-E54F-A371-CAE5350C27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325249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fld id="{A177A726-EA5D-3242-8A68-4C8D80A7A0F8}" type="datetime1">
              <a:rPr lang="fi-FI" smtClean="0"/>
              <a:pPr/>
              <a:t>12.9.2018</a:t>
            </a:fld>
            <a:r>
              <a:rPr lang="fi-FI" dirty="0"/>
              <a:t> – Tekijän nimi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CA8A1DC8-4751-824A-B534-891A9193E1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3" y="6021288"/>
            <a:ext cx="1507032" cy="69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148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19256" cy="1143000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6" name="Päivämäärän paikkamerkki 3">
            <a:extLst>
              <a:ext uri="{FF2B5EF4-FFF2-40B4-BE49-F238E27FC236}">
                <a16:creationId xmlns:a16="http://schemas.microsoft.com/office/drawing/2014/main" id="{D83E649E-7F1A-A54A-B556-8EDE22E01B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325249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fld id="{A177A726-EA5D-3242-8A68-4C8D80A7A0F8}" type="datetime1">
              <a:rPr lang="fi-FI" smtClean="0"/>
              <a:pPr/>
              <a:t>12.9.2018</a:t>
            </a:fld>
            <a:r>
              <a:rPr lang="fi-FI" dirty="0"/>
              <a:t> – Tekijän nimi</a:t>
            </a:r>
          </a:p>
        </p:txBody>
      </p:sp>
    </p:spTree>
    <p:extLst>
      <p:ext uri="{BB962C8B-B14F-4D97-AF65-F5344CB8AC3E}">
        <p14:creationId xmlns:p14="http://schemas.microsoft.com/office/powerpoint/2010/main" val="348771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3178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E0C1D-338C-8E4E-A816-2FCF09B6DF50}" type="datetime1">
              <a:rPr lang="fi-FI" smtClean="0"/>
              <a:pPr/>
              <a:t>12.9.2018</a:t>
            </a:fld>
            <a:r>
              <a:rPr lang="fi-FI" dirty="0"/>
              <a:t> – Tekijän Nimi</a:t>
            </a:r>
          </a:p>
        </p:txBody>
      </p:sp>
    </p:spTree>
    <p:extLst>
      <p:ext uri="{BB962C8B-B14F-4D97-AF65-F5344CB8AC3E}">
        <p14:creationId xmlns:p14="http://schemas.microsoft.com/office/powerpoint/2010/main" val="317705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9" r:id="rId3"/>
    <p:sldLayoutId id="2147483670" r:id="rId4"/>
    <p:sldLayoutId id="2147483663" r:id="rId5"/>
    <p:sldLayoutId id="2147483664" r:id="rId6"/>
    <p:sldLayoutId id="2147483655" r:id="rId7"/>
    <p:sldLayoutId id="2147483654" r:id="rId8"/>
  </p:sldLayoutIdLst>
  <p:hf hdr="0" ftr="0"/>
  <p:txStyles>
    <p:titleStyle>
      <a:lvl1pPr algn="ctr" defTabSz="91433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4" indent="-342874" algn="l" defTabSz="91433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30" algn="l" defTabSz="91433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defTabSz="91433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defTabSz="91433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defTabSz="91433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6" indent="-228584" algn="l" defTabSz="91433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2" indent="-228584" algn="l" defTabSz="91433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6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6" algn="l" defTabSz="9143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C659AD-C777-3042-9D91-543B40ACC1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5776" y="1556792"/>
            <a:ext cx="6540095" cy="2520280"/>
          </a:xfrm>
        </p:spPr>
        <p:txBody>
          <a:bodyPr/>
          <a:lstStyle/>
          <a:p>
            <a:pPr fontAlgn="base"/>
            <a:r>
              <a:rPr lang="fi-FI" sz="3200" dirty="0"/>
              <a:t>Kunnan strateginen viestintä maakuntauudistuksen </a:t>
            </a:r>
            <a:r>
              <a:rPr lang="fi-FI" sz="3200" dirty="0" smtClean="0"/>
              <a:t>jälkeen</a:t>
            </a: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4400" dirty="0" smtClean="0"/>
              <a:t>KUNNAN JA MAAKUNNAN VIESTINTÄYHTEISTYÖ</a:t>
            </a:r>
            <a:endParaRPr lang="fi-FI" sz="4800" dirty="0"/>
          </a:p>
        </p:txBody>
      </p:sp>
      <p:sp>
        <p:nvSpPr>
          <p:cNvPr id="4" name="Alaotsikko 3">
            <a:extLst>
              <a:ext uri="{FF2B5EF4-FFF2-40B4-BE49-F238E27FC236}">
                <a16:creationId xmlns:a16="http://schemas.microsoft.com/office/drawing/2014/main" id="{BAD5073E-E1B4-E74A-9CD0-1A182379CA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5775" y="4293096"/>
            <a:ext cx="6540095" cy="1032520"/>
          </a:xfrm>
        </p:spPr>
        <p:txBody>
          <a:bodyPr/>
          <a:lstStyle/>
          <a:p>
            <a:r>
              <a:rPr lang="fi-FI" sz="2000" dirty="0" smtClean="0"/>
              <a:t>Helinä Mäenpää, viestintäjohtaja, Jyväskylän kaupunki</a:t>
            </a:r>
            <a:br>
              <a:rPr lang="fi-FI" sz="2000" dirty="0" smtClean="0"/>
            </a:br>
            <a:r>
              <a:rPr lang="fi-FI" sz="2000" dirty="0" smtClean="0"/>
              <a:t>Emmi Hyvönen, viestinnän valmistelija, Keski-Suomi 2021</a:t>
            </a:r>
            <a:br>
              <a:rPr lang="fi-FI" sz="2000" dirty="0" smtClean="0"/>
            </a:br>
            <a:endParaRPr lang="fi-FI" sz="2000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5891542"/>
            <a:ext cx="2569468" cy="633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70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Taustaa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Keski-Suomessa uudistustyötä valmistelu jo vuodesta 2014 Keski-Suomen SOTE 2020 -hankkeen myötä (hallinnoija Jyväskylän kaupunki)</a:t>
            </a:r>
          </a:p>
          <a:p>
            <a:r>
              <a:rPr lang="fi-FI" dirty="0" smtClean="0"/>
              <a:t>Vuonna 2016 maakunta- ja </a:t>
            </a:r>
            <a:r>
              <a:rPr lang="fi-FI" dirty="0" err="1" smtClean="0"/>
              <a:t>sote</a:t>
            </a:r>
            <a:r>
              <a:rPr lang="fi-FI" dirty="0" smtClean="0"/>
              <a:t>-uudistuksen vetovastuu siirtyi Keski-Suomen liitolle </a:t>
            </a:r>
          </a:p>
          <a:p>
            <a:r>
              <a:rPr lang="fi-FI" dirty="0" smtClean="0"/>
              <a:t>2016 käynnistyi myös useat uudistukseen tähtäävät hankkeet (Jyväskylän valinnanvapauskokeilu, LAPE, Ikäihmiset ja omaishoito), </a:t>
            </a:r>
            <a:r>
              <a:rPr lang="fi-FI" dirty="0" smtClean="0"/>
              <a:t>joita on hallinnoinut Jyväskylän kaupunki</a:t>
            </a:r>
            <a:endParaRPr lang="fi-FI" dirty="0" smtClean="0"/>
          </a:p>
          <a:p>
            <a:r>
              <a:rPr lang="fi-FI" dirty="0" smtClean="0"/>
              <a:t>Viestintää on tehty tiiviissä yhteistyössä – kaupunki on myös </a:t>
            </a:r>
            <a:r>
              <a:rPr lang="fi-FI" dirty="0" err="1" smtClean="0"/>
              <a:t>resurssoinut</a:t>
            </a:r>
            <a:r>
              <a:rPr lang="fi-FI" dirty="0" smtClean="0"/>
              <a:t> vahvasti viestintää</a:t>
            </a:r>
          </a:p>
          <a:p>
            <a:r>
              <a:rPr lang="fi-FI" dirty="0" smtClean="0"/>
              <a:t>Kesällä tullut aikalisä </a:t>
            </a:r>
            <a:r>
              <a:rPr lang="fi-FI" dirty="0"/>
              <a:t>hidasti, mutta ei pysäyttänyt </a:t>
            </a:r>
            <a:r>
              <a:rPr lang="fi-FI" dirty="0" smtClean="0"/>
              <a:t>valmistelua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093296"/>
            <a:ext cx="2065412" cy="509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46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60032" y="274639"/>
            <a:ext cx="3826768" cy="1143000"/>
          </a:xfrm>
        </p:spPr>
        <p:txBody>
          <a:bodyPr/>
          <a:lstStyle/>
          <a:p>
            <a:r>
              <a:rPr lang="fi-FI" sz="3200" dirty="0" smtClean="0"/>
              <a:t>Viestinnän ykköstavoite: tehdä tästä ymmärrettävää asukkaille!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28600" y="2492896"/>
            <a:ext cx="3970784" cy="3600400"/>
          </a:xfrm>
        </p:spPr>
        <p:txBody>
          <a:bodyPr>
            <a:normAutofit fontScale="62500" lnSpcReduction="20000"/>
          </a:bodyPr>
          <a:lstStyle/>
          <a:p>
            <a:r>
              <a:rPr lang="fi-FI" dirty="0" smtClean="0"/>
              <a:t>Tulevaisuuden </a:t>
            </a:r>
            <a:r>
              <a:rPr lang="fi-FI" dirty="0"/>
              <a:t>viestintää suunnitellaan tiiviissä yhteistyössä kaupungin ja muiden kuntien kanssa</a:t>
            </a:r>
          </a:p>
          <a:p>
            <a:r>
              <a:rPr lang="fi-FI" dirty="0" smtClean="0"/>
              <a:t>Asiakaslähtöisyys korostuu – miten teemme uudistuksen ja tulevaisuuden palvelumallit ymmärrettäväksi asukkaille ja henkilöstölle?</a:t>
            </a:r>
          </a:p>
          <a:p>
            <a:r>
              <a:rPr lang="fi-FI" dirty="0" smtClean="0"/>
              <a:t>Tunnistettava, miten tavoitamme asukkaat ja mitkä ovat eri alueiden ja ikäryhmien tiedontarpeet</a:t>
            </a:r>
          </a:p>
          <a:p>
            <a:endParaRPr lang="fi-FI" dirty="0" smtClean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093296"/>
            <a:ext cx="2065412" cy="509468"/>
          </a:xfrm>
          <a:prstGeom prst="rect">
            <a:avLst/>
          </a:prstGeom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" y="-27384"/>
            <a:ext cx="4569143" cy="698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83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64104" y="188640"/>
            <a:ext cx="4091872" cy="1070992"/>
          </a:xfrm>
        </p:spPr>
        <p:txBody>
          <a:bodyPr/>
          <a:lstStyle/>
          <a:p>
            <a:r>
              <a:rPr lang="fi-FI" sz="3600" dirty="0"/>
              <a:t>Tuleva </a:t>
            </a:r>
            <a:r>
              <a:rPr lang="fi-FI" sz="3600" dirty="0" smtClean="0"/>
              <a:t>palveluviestintä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4104" y="1556792"/>
            <a:ext cx="4235888" cy="5301207"/>
          </a:xfrm>
        </p:spPr>
        <p:txBody>
          <a:bodyPr>
            <a:noAutofit/>
          </a:bodyPr>
          <a:lstStyle/>
          <a:p>
            <a:r>
              <a:rPr lang="fi-FI" sz="2000" dirty="0"/>
              <a:t>Kunta on vahva toimija ihmisten arjessa – rinnalle tulee myös maakunta</a:t>
            </a:r>
          </a:p>
          <a:p>
            <a:r>
              <a:rPr lang="fi-FI" sz="2000" dirty="0" smtClean="0"/>
              <a:t>Asukkaat tietävät historiasta, </a:t>
            </a:r>
            <a:r>
              <a:rPr lang="fi-FI" sz="2000" dirty="0"/>
              <a:t>mitä palveluita kunnista saa ja hakevat tietoa kuntien kautta</a:t>
            </a:r>
          </a:p>
          <a:p>
            <a:r>
              <a:rPr lang="fi-FI" sz="2000" dirty="0" smtClean="0"/>
              <a:t>Asukkaan </a:t>
            </a:r>
            <a:r>
              <a:rPr lang="fi-FI" sz="2000" dirty="0"/>
              <a:t>tiedonsaanti on tärkeintä – </a:t>
            </a:r>
            <a:r>
              <a:rPr lang="fi-FI" sz="2000" dirty="0" smtClean="0"/>
              <a:t>organisaatiorajat eivät</a:t>
            </a:r>
          </a:p>
          <a:p>
            <a:r>
              <a:rPr lang="fi-FI" sz="2000" dirty="0" smtClean="0"/>
              <a:t>Ihmisten tiedon löytämisen on oltava helppoa </a:t>
            </a:r>
          </a:p>
          <a:p>
            <a:r>
              <a:rPr lang="fi-FI" sz="2000" dirty="0" smtClean="0"/>
              <a:t>V</a:t>
            </a:r>
            <a:r>
              <a:rPr lang="fi-FI" sz="2000" dirty="0" smtClean="0"/>
              <a:t>iestinnän </a:t>
            </a:r>
            <a:r>
              <a:rPr lang="fi-FI" sz="2000" dirty="0" smtClean="0"/>
              <a:t>tulee tehdä tiivistä yhteistyötä asukkaiden tiedontarpeeseen </a:t>
            </a:r>
            <a:r>
              <a:rPr lang="fi-FI" sz="2000" dirty="0" smtClean="0"/>
              <a:t>vastaamiseksi</a:t>
            </a:r>
            <a:endParaRPr lang="fi-FI" sz="2000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093296"/>
            <a:ext cx="2065412" cy="509468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60" r="32549"/>
          <a:stretch/>
        </p:blipFill>
        <p:spPr>
          <a:xfrm>
            <a:off x="4519384" y="-383984"/>
            <a:ext cx="5112568" cy="7272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83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4113" y="0"/>
            <a:ext cx="4265879" cy="1326062"/>
          </a:xfrm>
        </p:spPr>
        <p:txBody>
          <a:bodyPr/>
          <a:lstStyle/>
          <a:p>
            <a:r>
              <a:rPr lang="fi-FI" sz="3200" dirty="0" smtClean="0"/>
              <a:t>Palveluviestinnän ja osallisuuden yhteistyömallit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4113" y="1556792"/>
            <a:ext cx="4655909" cy="5043538"/>
          </a:xfrm>
        </p:spPr>
        <p:txBody>
          <a:bodyPr>
            <a:noAutofit/>
          </a:bodyPr>
          <a:lstStyle/>
          <a:p>
            <a:r>
              <a:rPr lang="fi-FI" sz="1800" dirty="0" smtClean="0"/>
              <a:t>Keski-Suomen maakunnalla </a:t>
            </a:r>
            <a:r>
              <a:rPr lang="fi-FI" sz="1800" dirty="0"/>
              <a:t>ja </a:t>
            </a:r>
            <a:r>
              <a:rPr lang="fi-FI" sz="1800" dirty="0" smtClean="0"/>
              <a:t>Jyväskylän kaupungilla </a:t>
            </a:r>
            <a:r>
              <a:rPr lang="fi-FI" sz="1800" dirty="0"/>
              <a:t>tulee olemaan www-sivujen </a:t>
            </a:r>
            <a:r>
              <a:rPr lang="fi-FI" sz="1800" dirty="0" smtClean="0"/>
              <a:t>alustana </a:t>
            </a:r>
            <a:r>
              <a:rPr lang="fi-FI" sz="1800" dirty="0" err="1" smtClean="0"/>
              <a:t>Drupal</a:t>
            </a:r>
            <a:r>
              <a:rPr lang="fi-FI" sz="1800" dirty="0" smtClean="0"/>
              <a:t> </a:t>
            </a:r>
            <a:r>
              <a:rPr lang="fi-FI" sz="1800" dirty="0"/>
              <a:t>– osaamisen jakaminen ja </a:t>
            </a:r>
            <a:r>
              <a:rPr lang="fi-FI" sz="1800" dirty="0" smtClean="0"/>
              <a:t>hyödyntäminen?</a:t>
            </a:r>
            <a:endParaRPr lang="fi-FI" sz="1800" dirty="0"/>
          </a:p>
          <a:p>
            <a:pPr lvl="1"/>
            <a:r>
              <a:rPr lang="fi-FI" sz="1800" dirty="0" smtClean="0"/>
              <a:t>Minimi on sisällöllinen </a:t>
            </a:r>
            <a:r>
              <a:rPr lang="fi-FI" sz="1800" dirty="0" smtClean="0"/>
              <a:t>yhteistyö,  </a:t>
            </a:r>
            <a:r>
              <a:rPr lang="fi-FI" sz="1800" dirty="0" smtClean="0"/>
              <a:t>linkitykset </a:t>
            </a:r>
            <a:r>
              <a:rPr lang="fi-FI" sz="1800" dirty="0"/>
              <a:t>kunnista maakunnan sivuille ja maakunnasta kuntien sivuille</a:t>
            </a:r>
          </a:p>
          <a:p>
            <a:r>
              <a:rPr lang="fi-FI" sz="1800" dirty="0"/>
              <a:t>Asukaslehti ja tiedon koostaminen yksiin kansiin – omat sisällöt, yhteinen jakelu, jaetut </a:t>
            </a:r>
            <a:r>
              <a:rPr lang="fi-FI" sz="1800" dirty="0" smtClean="0"/>
              <a:t>kustannukset?</a:t>
            </a:r>
            <a:endParaRPr lang="fi-FI" sz="1800" dirty="0"/>
          </a:p>
          <a:p>
            <a:r>
              <a:rPr lang="fi-FI" sz="1800" dirty="0"/>
              <a:t>Yhteiset palveluoppaat mm. </a:t>
            </a:r>
            <a:r>
              <a:rPr lang="fi-FI" sz="1800" dirty="0" smtClean="0"/>
              <a:t>ikäihmisille?</a:t>
            </a:r>
            <a:endParaRPr lang="fi-FI" sz="1800" dirty="0"/>
          </a:p>
          <a:p>
            <a:r>
              <a:rPr lang="fi-FI" sz="1800" dirty="0" smtClean="0"/>
              <a:t>Yhteisiä asukastilaisuuksia, myös luottamushenkilöiden kanssa, </a:t>
            </a:r>
            <a:r>
              <a:rPr lang="fi-FI" sz="1800" dirty="0"/>
              <a:t>ja sitä kautta osallisuuden </a:t>
            </a:r>
            <a:r>
              <a:rPr lang="fi-FI" sz="1800" dirty="0" smtClean="0"/>
              <a:t>tukeminen?</a:t>
            </a:r>
            <a:endParaRPr lang="fi-FI" sz="1800" dirty="0"/>
          </a:p>
          <a:p>
            <a:pPr lvl="1"/>
            <a:r>
              <a:rPr lang="fi-FI" sz="1800" dirty="0"/>
              <a:t>Eri-ikäisten asukkaiden osallisuus toteutuu niissä palveluissa, joissa luontevasti </a:t>
            </a:r>
            <a:r>
              <a:rPr lang="fi-FI" sz="1800" dirty="0" smtClean="0"/>
              <a:t>asioidaan</a:t>
            </a:r>
          </a:p>
          <a:p>
            <a:pPr lvl="1"/>
            <a:endParaRPr lang="fi-FI" sz="2000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093296"/>
            <a:ext cx="2065412" cy="509468"/>
          </a:xfrm>
          <a:prstGeom prst="rect">
            <a:avLst/>
          </a:prstGeom>
        </p:spPr>
      </p:pic>
      <p:pic>
        <p:nvPicPr>
          <p:cNvPr id="4" name="Kuva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43" r="15990"/>
          <a:stretch/>
        </p:blipFill>
        <p:spPr>
          <a:xfrm>
            <a:off x="4963451" y="-337527"/>
            <a:ext cx="5832648" cy="72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69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043475" y="274639"/>
            <a:ext cx="4643325" cy="1143000"/>
          </a:xfrm>
        </p:spPr>
        <p:txBody>
          <a:bodyPr/>
          <a:lstStyle/>
          <a:p>
            <a:r>
              <a:rPr lang="fi-FI" sz="3600" dirty="0" smtClean="0"/>
              <a:t>Vahva keskuskaupunki on maakunnan veturi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484784"/>
            <a:ext cx="4655909" cy="4608512"/>
          </a:xfrm>
        </p:spPr>
        <p:txBody>
          <a:bodyPr>
            <a:normAutofit fontScale="55000" lnSpcReduction="20000"/>
          </a:bodyPr>
          <a:lstStyle/>
          <a:p>
            <a:r>
              <a:rPr lang="fi-FI" dirty="0" smtClean="0"/>
              <a:t>Yhteinen </a:t>
            </a:r>
            <a:r>
              <a:rPr lang="fi-FI" dirty="0"/>
              <a:t>strateginen painopiste </a:t>
            </a:r>
            <a:r>
              <a:rPr lang="fi-FI" dirty="0" smtClean="0"/>
              <a:t>elinvoiman </a:t>
            </a:r>
            <a:r>
              <a:rPr lang="fi-FI" dirty="0"/>
              <a:t>vahvistaminen</a:t>
            </a:r>
          </a:p>
          <a:p>
            <a:r>
              <a:rPr lang="fi-FI" dirty="0"/>
              <a:t>Jyväskylä on Keski-Suomen maakunnan keskuskaupunki – yli puolet väestöstä asuu Jyväskylässä</a:t>
            </a:r>
          </a:p>
          <a:p>
            <a:r>
              <a:rPr lang="fi-FI" dirty="0"/>
              <a:t>Jyväskylän alue on Suomen 5. nopeimmin kasvava kasvukeskus ja koko </a:t>
            </a:r>
            <a:r>
              <a:rPr lang="fi-FI" dirty="0" smtClean="0"/>
              <a:t>maakunnan  </a:t>
            </a:r>
            <a:r>
              <a:rPr lang="fi-FI" dirty="0" smtClean="0"/>
              <a:t>kehitys </a:t>
            </a:r>
            <a:r>
              <a:rPr lang="fi-FI" dirty="0"/>
              <a:t>on tällä hetkellä myönteistä</a:t>
            </a:r>
          </a:p>
          <a:p>
            <a:r>
              <a:rPr lang="fi-FI" dirty="0"/>
              <a:t>Keskuskaupungin menestys on koko maakunnan </a:t>
            </a:r>
            <a:r>
              <a:rPr lang="fi-FI" dirty="0" smtClean="0"/>
              <a:t>menestystä </a:t>
            </a:r>
            <a:endParaRPr lang="fi-FI" dirty="0"/>
          </a:p>
          <a:p>
            <a:r>
              <a:rPr lang="fi-FI" dirty="0"/>
              <a:t>Seutukunnallinen yhteistyö </a:t>
            </a:r>
            <a:r>
              <a:rPr lang="fi-FI" dirty="0" smtClean="0"/>
              <a:t>mm. matkailun osalta on vahvaa</a:t>
            </a:r>
            <a:endParaRPr lang="fi-FI" dirty="0"/>
          </a:p>
          <a:p>
            <a:r>
              <a:rPr lang="fi-FI" dirty="0" smtClean="0"/>
              <a:t>Strategisessa viestinnässä pohdittava mm. brändityön </a:t>
            </a:r>
            <a:r>
              <a:rPr lang="fi-FI" dirty="0"/>
              <a:t>yhteiset elementit, yhteiset kampanjat, yhteiset edunvalvonnalliset nostot jne.</a:t>
            </a:r>
          </a:p>
          <a:p>
            <a:r>
              <a:rPr lang="fi-FI" dirty="0"/>
              <a:t>Imagokyselyiden, elinvoimakyselyiden, palvelukyselyiden jne. toteuttaminen yhdessä -&gt; yhteisten ratkaisujen löytäminen 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093296"/>
            <a:ext cx="2065412" cy="509468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6712" y="-243408"/>
            <a:ext cx="5880187" cy="8825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9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27139" y="116632"/>
            <a:ext cx="4643325" cy="1215008"/>
          </a:xfrm>
        </p:spPr>
        <p:txBody>
          <a:bodyPr/>
          <a:lstStyle/>
          <a:p>
            <a:r>
              <a:rPr lang="fi-FI" sz="2800" dirty="0" smtClean="0"/>
              <a:t>Strategisia osa-alueita myös hyvinvoinnin edistäminen sekä kriisiviestintä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628800"/>
            <a:ext cx="4655909" cy="4464496"/>
          </a:xfrm>
        </p:spPr>
        <p:txBody>
          <a:bodyPr>
            <a:normAutofit fontScale="25000" lnSpcReduction="20000"/>
          </a:bodyPr>
          <a:lstStyle/>
          <a:p>
            <a:r>
              <a:rPr lang="fi-FI" sz="8000" dirty="0"/>
              <a:t>Hyvinvoinnin ja terveydenedistäminen on </a:t>
            </a:r>
            <a:r>
              <a:rPr lang="fi-FI" sz="8000" dirty="0" smtClean="0"/>
              <a:t>molempien organisaatioiden intressi </a:t>
            </a:r>
          </a:p>
          <a:p>
            <a:r>
              <a:rPr lang="fi-FI" sz="8000" dirty="0" smtClean="0"/>
              <a:t>Asenteiden muuttaminen vaatii tehokasta ja pitkäjänteistä viestintää – yhteistyö on </a:t>
            </a:r>
            <a:r>
              <a:rPr lang="fi-FI" sz="8000" dirty="0" smtClean="0"/>
              <a:t>voimaa</a:t>
            </a:r>
            <a:endParaRPr lang="fi-FI" sz="8000" dirty="0"/>
          </a:p>
          <a:p>
            <a:r>
              <a:rPr lang="fi-FI" sz="8000" dirty="0" smtClean="0"/>
              <a:t>Myös </a:t>
            </a:r>
            <a:r>
              <a:rPr lang="fi-FI" sz="8000" dirty="0" smtClean="0"/>
              <a:t>turvallisuus ja riskienhallinta on alue</a:t>
            </a:r>
            <a:r>
              <a:rPr lang="fi-FI" sz="8000" dirty="0"/>
              <a:t>, jossa on paljon potentiaalia – </a:t>
            </a:r>
            <a:r>
              <a:rPr lang="fi-FI" sz="8000" dirty="0" smtClean="0"/>
              <a:t>miten valistamme ja turvaamme turhia </a:t>
            </a:r>
            <a:r>
              <a:rPr lang="fi-FI" sz="8000" dirty="0" smtClean="0"/>
              <a:t>pelottelematta</a:t>
            </a:r>
            <a:endParaRPr lang="fi-FI" sz="8000" dirty="0" smtClean="0"/>
          </a:p>
          <a:p>
            <a:r>
              <a:rPr lang="fi-FI" sz="8000" dirty="0" smtClean="0"/>
              <a:t>Kriisiviestintä </a:t>
            </a:r>
            <a:r>
              <a:rPr lang="fi-FI" sz="8000" dirty="0"/>
              <a:t>on iso haaste, johon on etsittävä ratkaisuja yhdessä</a:t>
            </a:r>
          </a:p>
          <a:p>
            <a:r>
              <a:rPr lang="fi-FI" sz="8000" dirty="0" smtClean="0"/>
              <a:t>Varmistettava </a:t>
            </a:r>
            <a:r>
              <a:rPr lang="fi-FI" sz="8000" dirty="0"/>
              <a:t>hyvä ja luontainen tiedonkulku sekä tavat, joilla </a:t>
            </a:r>
            <a:r>
              <a:rPr lang="fi-FI" sz="8000" dirty="0" smtClean="0"/>
              <a:t>tietoa jaetaan eri kanavissa </a:t>
            </a:r>
            <a:endParaRPr lang="fi-FI" sz="8000" dirty="0" smtClean="0"/>
          </a:p>
          <a:p>
            <a:endParaRPr lang="fi-FI" sz="8000" dirty="0" smtClean="0"/>
          </a:p>
          <a:p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093296"/>
            <a:ext cx="2065412" cy="509468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6686" y="0"/>
            <a:ext cx="5185766" cy="688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24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9"/>
          </a:xfrm>
        </p:spPr>
        <p:txBody>
          <a:bodyPr/>
          <a:lstStyle/>
          <a:p>
            <a:r>
              <a:rPr lang="fi-FI" dirty="0" smtClean="0"/>
              <a:t>Tulevaisuus 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112568"/>
          </a:xfrm>
        </p:spPr>
        <p:txBody>
          <a:bodyPr>
            <a:normAutofit fontScale="62500" lnSpcReduction="20000"/>
          </a:bodyPr>
          <a:lstStyle/>
          <a:p>
            <a:r>
              <a:rPr lang="fi-FI" dirty="0"/>
              <a:t>Kunnan tehtävä on huolehtia asukkaiden tiedonsaannista ja vaikuttamismahdollisuuksista sekä edistää kunnan elinvoimaa – maakunnalla samat vastuut omien palveluidensa </a:t>
            </a:r>
            <a:r>
              <a:rPr lang="fi-FI" dirty="0" smtClean="0"/>
              <a:t>osalta</a:t>
            </a:r>
          </a:p>
          <a:p>
            <a:r>
              <a:rPr lang="fi-FI" dirty="0"/>
              <a:t>Kunnalla ja maakunnalla on </a:t>
            </a:r>
            <a:r>
              <a:rPr lang="fi-FI" dirty="0" smtClean="0"/>
              <a:t>myös itsenäisiä </a:t>
            </a:r>
            <a:r>
              <a:rPr lang="fi-FI" dirty="0"/>
              <a:t>vastuualueita, joiden viestintä ja markkinointi hoidetaan itsenäisesti</a:t>
            </a:r>
          </a:p>
          <a:p>
            <a:r>
              <a:rPr lang="fi-FI" dirty="0" smtClean="0"/>
              <a:t>Jatkossa </a:t>
            </a:r>
            <a:r>
              <a:rPr lang="fi-FI" dirty="0" smtClean="0"/>
              <a:t>kaksi julkista toimijaa järjestääkin samoille </a:t>
            </a:r>
            <a:r>
              <a:rPr lang="fi-FI" dirty="0"/>
              <a:t>asukkaille </a:t>
            </a:r>
            <a:r>
              <a:rPr lang="fi-FI" dirty="0" smtClean="0"/>
              <a:t>verorahoilla erilaisia  </a:t>
            </a:r>
            <a:r>
              <a:rPr lang="fi-FI" dirty="0" smtClean="0"/>
              <a:t>palveluita </a:t>
            </a:r>
          </a:p>
          <a:p>
            <a:r>
              <a:rPr lang="fi-FI" dirty="0" smtClean="0"/>
              <a:t>Palveluiden </a:t>
            </a:r>
            <a:r>
              <a:rPr lang="fi-FI" dirty="0" smtClean="0"/>
              <a:t>näkyväksi tekeminen – </a:t>
            </a:r>
            <a:r>
              <a:rPr lang="fi-FI" dirty="0"/>
              <a:t>sekä </a:t>
            </a:r>
            <a:r>
              <a:rPr lang="fi-FI" dirty="0" smtClean="0"/>
              <a:t>kuntien ja laajemmin koko alueen </a:t>
            </a:r>
            <a:r>
              <a:rPr lang="fi-FI" dirty="0"/>
              <a:t>elinvoiman edistäminen – vaatii viestinnän ja markkinoinnin osaamista ja jatkuvaa </a:t>
            </a:r>
            <a:r>
              <a:rPr lang="fi-FI" dirty="0" smtClean="0"/>
              <a:t>päivitystä - </a:t>
            </a:r>
            <a:r>
              <a:rPr lang="fi-FI" sz="2900" dirty="0" smtClean="0"/>
              <a:t>Jatkossa </a:t>
            </a:r>
            <a:r>
              <a:rPr lang="fi-FI" sz="2900" dirty="0"/>
              <a:t>vaaditaan yhä enemmän vuorovaikutus- ja verkostotaitoja, visuaalisuutta, </a:t>
            </a:r>
            <a:r>
              <a:rPr lang="fi-FI" sz="2900" dirty="0" err="1"/>
              <a:t>digitalisaation</a:t>
            </a:r>
            <a:r>
              <a:rPr lang="fi-FI" sz="2900" dirty="0"/>
              <a:t> </a:t>
            </a:r>
            <a:r>
              <a:rPr lang="fi-FI" sz="2900" dirty="0" smtClean="0"/>
              <a:t>hyödyntämistä </a:t>
            </a:r>
            <a:r>
              <a:rPr lang="fi-FI" sz="2900" dirty="0"/>
              <a:t>jne.</a:t>
            </a:r>
          </a:p>
          <a:p>
            <a:r>
              <a:rPr lang="fi-FI" dirty="0" smtClean="0"/>
              <a:t>Julkisten toimijoiden ei </a:t>
            </a:r>
            <a:r>
              <a:rPr lang="fi-FI" dirty="0" smtClean="0"/>
              <a:t>ole tarpeen kilpailla </a:t>
            </a:r>
            <a:r>
              <a:rPr lang="fi-FI" dirty="0" smtClean="0"/>
              <a:t>keskenään - </a:t>
            </a:r>
            <a:r>
              <a:rPr lang="fi-FI" dirty="0"/>
              <a:t>erityisosaamisen osalta on järkevää yhdistää </a:t>
            </a:r>
            <a:r>
              <a:rPr lang="fi-FI" dirty="0" smtClean="0"/>
              <a:t>osaamista, voimavaroja ja </a:t>
            </a:r>
            <a:r>
              <a:rPr lang="fi-FI" dirty="0"/>
              <a:t>hyödyntää </a:t>
            </a:r>
            <a:r>
              <a:rPr lang="fi-FI" dirty="0" smtClean="0"/>
              <a:t>resursseja</a:t>
            </a:r>
          </a:p>
          <a:p>
            <a:r>
              <a:rPr lang="fi-FI" dirty="0"/>
              <a:t>Paikallinen, </a:t>
            </a:r>
            <a:r>
              <a:rPr lang="fi-FI" dirty="0" smtClean="0"/>
              <a:t>alueellinen, </a:t>
            </a:r>
            <a:r>
              <a:rPr lang="fi-FI" dirty="0"/>
              <a:t>maakunnallinen </a:t>
            </a:r>
            <a:r>
              <a:rPr lang="fi-FI" dirty="0" smtClean="0"/>
              <a:t>– valtakunnallinen ja kansainvälinenkin veto- </a:t>
            </a:r>
            <a:r>
              <a:rPr lang="fi-FI" dirty="0"/>
              <a:t>ja pitovoima tärkeitä hyvinvoinnin ja elinvoiman edistämisessä </a:t>
            </a:r>
            <a:r>
              <a:rPr lang="fi-FI" dirty="0" smtClean="0"/>
              <a:t> </a:t>
            </a:r>
            <a:endParaRPr lang="fi-FI" dirty="0"/>
          </a:p>
          <a:p>
            <a:r>
              <a:rPr lang="fi-FI" b="1" dirty="0" smtClean="0"/>
              <a:t>Strategista </a:t>
            </a:r>
            <a:r>
              <a:rPr lang="fi-FI" b="1" dirty="0" smtClean="0"/>
              <a:t>viestintää ja </a:t>
            </a:r>
            <a:r>
              <a:rPr lang="fi-FI" b="1" smtClean="0"/>
              <a:t>palveluviestintää </a:t>
            </a:r>
            <a:r>
              <a:rPr lang="fi-FI" b="1" smtClean="0"/>
              <a:t>kannattaa </a:t>
            </a:r>
            <a:r>
              <a:rPr lang="fi-FI" b="1" dirty="0" smtClean="0"/>
              <a:t>tehdä yhdessä – näin olemme </a:t>
            </a:r>
            <a:r>
              <a:rPr lang="fi-FI" b="1" dirty="0"/>
              <a:t>enemmän kuin osiemme summa!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177A726-EA5D-3242-8A68-4C8D80A7A0F8}" type="datetime1">
              <a:rPr lang="fi-FI" smtClean="0"/>
              <a:pPr/>
              <a:t>12.9.2018</a:t>
            </a:fld>
            <a:r>
              <a:rPr lang="fi-FI" smtClean="0"/>
              <a:t> – Tekijän nimi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6373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-13720" y="1772816"/>
            <a:ext cx="9144000" cy="1470025"/>
          </a:xfrm>
        </p:spPr>
        <p:txBody>
          <a:bodyPr/>
          <a:lstStyle/>
          <a:p>
            <a:r>
              <a:rPr lang="fi-FI" sz="11500" dirty="0" smtClean="0"/>
              <a:t>Kiitos!</a:t>
            </a:r>
            <a:endParaRPr lang="fi-FI" sz="11500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6093296"/>
            <a:ext cx="2065412" cy="509468"/>
          </a:xfrm>
          <a:prstGeom prst="rect">
            <a:avLst/>
          </a:prstGeom>
        </p:spPr>
      </p:pic>
      <p:sp>
        <p:nvSpPr>
          <p:cNvPr id="8" name="Otsikko 1"/>
          <p:cNvSpPr txBox="1">
            <a:spLocks/>
          </p:cNvSpPr>
          <p:nvPr/>
        </p:nvSpPr>
        <p:spPr>
          <a:xfrm>
            <a:off x="2339752" y="3645024"/>
            <a:ext cx="4643325" cy="1143000"/>
          </a:xfrm>
          <a:prstGeom prst="rect">
            <a:avLst/>
          </a:prstGeom>
        </p:spPr>
        <p:txBody>
          <a:bodyPr/>
          <a:lstStyle>
            <a:lvl1pPr algn="ctr" defTabSz="914330" rtl="0" eaLnBrk="1" latinLnBrk="0" hangingPunct="1">
              <a:spcBef>
                <a:spcPct val="0"/>
              </a:spcBef>
              <a:buNone/>
              <a:defRPr sz="4800" b="1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800" dirty="0" smtClean="0">
                <a:solidFill>
                  <a:schemeClr val="bg1"/>
                </a:solidFill>
              </a:rPr>
              <a:t>www.jyvaskyla.fi</a:t>
            </a:r>
          </a:p>
          <a:p>
            <a:r>
              <a:rPr lang="fi-FI" sz="2800" dirty="0" smtClean="0">
                <a:solidFill>
                  <a:schemeClr val="bg1"/>
                </a:solidFill>
              </a:rPr>
              <a:t>www.ks2021.fi </a:t>
            </a:r>
            <a:endParaRPr lang="fi-FI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44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Keski-Suomi-2020-2">
      <a:dk1>
        <a:srgbClr val="343433"/>
      </a:dk1>
      <a:lt1>
        <a:srgbClr val="FFFFFF"/>
      </a:lt1>
      <a:dk2>
        <a:srgbClr val="89C04A"/>
      </a:dk2>
      <a:lt2>
        <a:srgbClr val="FFFEFE"/>
      </a:lt2>
      <a:accent1>
        <a:srgbClr val="9E9F9E"/>
      </a:accent1>
      <a:accent2>
        <a:srgbClr val="343433"/>
      </a:accent2>
      <a:accent3>
        <a:srgbClr val="89C04A"/>
      </a:accent3>
      <a:accent4>
        <a:srgbClr val="FFFEFE"/>
      </a:accent4>
      <a:accent5>
        <a:srgbClr val="9E9F9E"/>
      </a:accent5>
      <a:accent6>
        <a:srgbClr val="343433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/>
      <a:lstStyle>
        <a:defPPr algn="l">
          <a:defRPr sz="12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Keski-Suomen Sote ja maakuntauudistuksen PP-pohja_l</Template>
  <TotalTime>17640</TotalTime>
  <Words>539</Words>
  <Application>Microsoft Office PowerPoint</Application>
  <PresentationFormat>Näytössä katseltava diaesitys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Kunnan strateginen viestintä maakuntauudistuksen jälkeen KUNNAN JA MAAKUNNAN VIESTINTÄYHTEISTYÖ</vt:lpstr>
      <vt:lpstr>Taustaa</vt:lpstr>
      <vt:lpstr>Viestinnän ykköstavoite: tehdä tästä ymmärrettävää asukkaille!</vt:lpstr>
      <vt:lpstr>Tuleva palveluviestintä</vt:lpstr>
      <vt:lpstr>Palveluviestinnän ja osallisuuden yhteistyömallit</vt:lpstr>
      <vt:lpstr>Vahva keskuskaupunki on maakunnan veturi</vt:lpstr>
      <vt:lpstr>Strategisia osa-alueita myös hyvinvoinnin edistäminen sekä kriisiviestintä</vt:lpstr>
      <vt:lpstr>Tulevaisuus  </vt:lpstr>
      <vt:lpstr>Kiitos!</vt:lpstr>
    </vt:vector>
  </TitlesOfParts>
  <Company>Jyväskylän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Pirjo Peräaho</dc:creator>
  <cp:lastModifiedBy>Mäenpää Helinä</cp:lastModifiedBy>
  <cp:revision>402</cp:revision>
  <cp:lastPrinted>2018-05-04T10:22:28Z</cp:lastPrinted>
  <dcterms:created xsi:type="dcterms:W3CDTF">2017-08-03T04:58:34Z</dcterms:created>
  <dcterms:modified xsi:type="dcterms:W3CDTF">2018-09-12T05:59:42Z</dcterms:modified>
</cp:coreProperties>
</file>