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3"/>
  </p:notesMasterIdLst>
  <p:sldIdLst>
    <p:sldId id="267" r:id="rId2"/>
    <p:sldId id="269" r:id="rId3"/>
    <p:sldId id="268" r:id="rId4"/>
    <p:sldId id="274" r:id="rId5"/>
    <p:sldId id="275" r:id="rId6"/>
    <p:sldId id="277" r:id="rId7"/>
    <p:sldId id="276" r:id="rId8"/>
    <p:sldId id="270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73" autoAdjust="0"/>
  </p:normalViewPr>
  <p:slideViewPr>
    <p:cSldViewPr>
      <p:cViewPr>
        <p:scale>
          <a:sx n="100" d="100"/>
          <a:sy n="100" d="100"/>
        </p:scale>
        <p:origin x="2034" y="1320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10239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10" r:id="rId4"/>
    <p:sldLayoutId id="2147483800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797" r:id="rId14"/>
    <p:sldLayoutId id="2147483801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47" y="63026"/>
            <a:ext cx="2187897" cy="4431774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959858" y="1689026"/>
            <a:ext cx="2214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 smtClean="0"/>
          </a:p>
          <a:p>
            <a:r>
              <a:rPr lang="fi-FI" sz="900" dirty="0" smtClean="0"/>
              <a:t>             </a:t>
            </a:r>
          </a:p>
          <a:p>
            <a:r>
              <a:rPr lang="fi-FI" sz="900" dirty="0" smtClean="0"/>
              <a:t>Alijäämäkriteerin </a:t>
            </a:r>
            <a:r>
              <a:rPr lang="fi-FI" sz="900" dirty="0"/>
              <a:t>raja-arvo </a:t>
            </a:r>
            <a:r>
              <a:rPr lang="fi-FI" sz="900" dirty="0" smtClean="0"/>
              <a:t>täyttyy (Jämijärvi, Teuva, Ähtäri)</a:t>
            </a:r>
            <a:endParaRPr lang="fi-FI" sz="900" dirty="0"/>
          </a:p>
          <a:p>
            <a:endParaRPr lang="fi-FI" sz="900" dirty="0"/>
          </a:p>
          <a:p>
            <a:r>
              <a:rPr lang="fi-FI" sz="900" dirty="0" err="1"/>
              <a:t>V</a:t>
            </a:r>
            <a:r>
              <a:rPr lang="fi-FI" sz="900" dirty="0" err="1" smtClean="0"/>
              <a:t>äh</a:t>
            </a:r>
            <a:r>
              <a:rPr lang="fi-FI" sz="900" dirty="0" smtClean="0"/>
              <a:t>. 3:n muun tunnusluvun </a:t>
            </a:r>
          </a:p>
          <a:p>
            <a:r>
              <a:rPr lang="fi-FI" sz="900" dirty="0" smtClean="0"/>
              <a:t>raja-arvo täyttyy (Reisjärvi)</a:t>
            </a:r>
          </a:p>
          <a:p>
            <a:endParaRPr lang="fi-FI" sz="900" dirty="0" smtClean="0"/>
          </a:p>
          <a:p>
            <a:r>
              <a:rPr lang="fi-FI" sz="900" dirty="0" err="1"/>
              <a:t>V</a:t>
            </a:r>
            <a:r>
              <a:rPr lang="fi-FI" sz="900" dirty="0" err="1" smtClean="0"/>
              <a:t>äh</a:t>
            </a:r>
            <a:r>
              <a:rPr lang="fi-FI" sz="900" dirty="0" smtClean="0"/>
              <a:t>. 2:n muun tunnusluvun </a:t>
            </a:r>
          </a:p>
          <a:p>
            <a:r>
              <a:rPr lang="fi-FI" sz="900" dirty="0" smtClean="0"/>
              <a:t>raja-arvo täyttyy (11 kuntaa*)</a:t>
            </a:r>
          </a:p>
          <a:p>
            <a:endParaRPr lang="fi-FI" sz="900" dirty="0" smtClean="0"/>
          </a:p>
          <a:p>
            <a:r>
              <a:rPr lang="fi-FI" sz="900" dirty="0" err="1"/>
              <a:t>V</a:t>
            </a:r>
            <a:r>
              <a:rPr lang="fi-FI" sz="900" dirty="0" err="1" smtClean="0"/>
              <a:t>äh</a:t>
            </a:r>
            <a:r>
              <a:rPr lang="fi-FI" sz="900" dirty="0" smtClean="0"/>
              <a:t>. 1:n muun tunnusluvun </a:t>
            </a:r>
          </a:p>
          <a:p>
            <a:r>
              <a:rPr lang="fi-FI" sz="900" dirty="0" smtClean="0"/>
              <a:t>raja-arvo täyttyy (54 kuntaa)</a:t>
            </a:r>
            <a:endParaRPr lang="fi-FI" sz="900" dirty="0"/>
          </a:p>
          <a:p>
            <a:endParaRPr lang="fi-FI" sz="1100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831947" cy="2900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9" y="2459327"/>
            <a:ext cx="428625" cy="18097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9" y="2884714"/>
            <a:ext cx="428625" cy="18097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78" y="3310101"/>
            <a:ext cx="428625" cy="180975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17524" y="1377283"/>
            <a:ext cx="27093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Erityisen vaikeaa taloudellista asemaa</a:t>
            </a:r>
          </a:p>
          <a:p>
            <a:r>
              <a:rPr lang="fi-FI" sz="900" b="1" dirty="0"/>
              <a:t>k</a:t>
            </a:r>
            <a:r>
              <a:rPr lang="fi-FI" sz="900" b="1" dirty="0" smtClean="0"/>
              <a:t>uvaavien tunnuslukujen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(2016-2017)</a:t>
            </a:r>
            <a:endParaRPr lang="fi-FI" sz="9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5.10.2018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78" y="2039039"/>
            <a:ext cx="428625" cy="180974"/>
          </a:xfrm>
          <a:prstGeom prst="rect">
            <a:avLst/>
          </a:prstGeom>
        </p:spPr>
      </p:pic>
      <p:sp>
        <p:nvSpPr>
          <p:cNvPr id="22" name="Tekstiruutu 21"/>
          <p:cNvSpPr txBox="1"/>
          <p:nvPr/>
        </p:nvSpPr>
        <p:spPr>
          <a:xfrm>
            <a:off x="417524" y="3647374"/>
            <a:ext cx="25747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 smtClean="0"/>
              <a:t>*</a:t>
            </a:r>
            <a:r>
              <a:rPr lang="fi-FI" sz="700" dirty="0" err="1" smtClean="0"/>
              <a:t>Väh</a:t>
            </a:r>
            <a:r>
              <a:rPr lang="fi-FI" sz="700" dirty="0" smtClean="0"/>
              <a:t>. 2:n muun tunnusluvun raja-arvo täyttyy:</a:t>
            </a:r>
          </a:p>
          <a:p>
            <a:r>
              <a:rPr lang="fi-FI" sz="700" dirty="0" smtClean="0"/>
              <a:t>Askola</a:t>
            </a:r>
            <a:r>
              <a:rPr lang="fi-FI" sz="700" dirty="0"/>
              <a:t>, Espoo, Halsua, Hartola, Kaustinen, Kyyjärvi, </a:t>
            </a:r>
            <a:endParaRPr lang="fi-FI" sz="700" dirty="0" smtClean="0"/>
          </a:p>
          <a:p>
            <a:r>
              <a:rPr lang="fi-FI" sz="700" dirty="0" smtClean="0"/>
              <a:t>Lapinjärvi</a:t>
            </a:r>
            <a:r>
              <a:rPr lang="fi-FI" sz="700" dirty="0"/>
              <a:t>, Pyhäjärvi, Reisjärvi, Taipalsaari, Ulvila</a:t>
            </a:r>
          </a:p>
        </p:txBody>
      </p:sp>
    </p:spTree>
    <p:extLst>
      <p:ext uri="{BB962C8B-B14F-4D97-AF65-F5344CB8AC3E}">
        <p14:creationId xmlns:p14="http://schemas.microsoft.com/office/powerpoint/2010/main" val="13008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861226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Lainanhoitokatekriteerin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38595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Lainanhoitokatekriteerin viitteellinen 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(57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Lainanhoitokatekriteerin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(23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861226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Lainanhoitokatekriteerin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38595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Lainanhoitokatekriteerin viitteellinen 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(57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Lainanhoitokatekriteerin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(23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469064" y="1631979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Tyrnävä</a:t>
            </a:r>
            <a:endParaRPr lang="fi-FI" sz="10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555867" y="2078153"/>
            <a:ext cx="78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Pyhäjärvi</a:t>
            </a:r>
            <a:endParaRPr lang="fi-FI" sz="1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3109011" y="1956395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Reisjärvi</a:t>
            </a:r>
            <a:endParaRPr lang="fi-FI" sz="10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3129307" y="2617741"/>
            <a:ext cx="853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Kaustinen</a:t>
            </a:r>
            <a:endParaRPr lang="fi-FI" sz="10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2915202" y="2826878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Halsua</a:t>
            </a:r>
            <a:endParaRPr lang="fi-FI" sz="10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2495996" y="3053863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Laihia</a:t>
            </a:r>
            <a:endParaRPr lang="fi-FI" sz="10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2849776" y="295145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Kyyjärvi</a:t>
            </a:r>
            <a:endParaRPr lang="fi-FI" sz="1000" dirty="0"/>
          </a:p>
        </p:txBody>
      </p:sp>
      <p:cxnSp>
        <p:nvCxnSpPr>
          <p:cNvPr id="19" name="Suora yhdysviiva 18"/>
          <p:cNvCxnSpPr/>
          <p:nvPr/>
        </p:nvCxnSpPr>
        <p:spPr>
          <a:xfrm>
            <a:off x="3821083" y="1878200"/>
            <a:ext cx="678909" cy="46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endCxn id="7" idx="2"/>
          </p:cNvCxnSpPr>
          <p:nvPr/>
        </p:nvCxnSpPr>
        <p:spPr>
          <a:xfrm flipH="1" flipV="1">
            <a:off x="3947161" y="2324374"/>
            <a:ext cx="574317" cy="45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stCxn id="10" idx="2"/>
          </p:cNvCxnSpPr>
          <p:nvPr/>
        </p:nvCxnSpPr>
        <p:spPr>
          <a:xfrm>
            <a:off x="3479465" y="2202616"/>
            <a:ext cx="858989" cy="61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5436096" y="2711620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Kaavi</a:t>
            </a:r>
            <a:endParaRPr lang="fi-FI" sz="10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5364088" y="2041412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Keitele</a:t>
            </a:r>
            <a:endParaRPr lang="fi-FI" sz="10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5322019" y="3535358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Joroinen</a:t>
            </a:r>
            <a:endParaRPr lang="fi-FI" sz="10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5185038" y="3711675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Taipalsaari</a:t>
            </a:r>
            <a:endParaRPr lang="fi-FI" sz="1000" dirty="0"/>
          </a:p>
        </p:txBody>
      </p:sp>
      <p:sp>
        <p:nvSpPr>
          <p:cNvPr id="34" name="Tekstiruutu 33"/>
          <p:cNvSpPr txBox="1"/>
          <p:nvPr/>
        </p:nvSpPr>
        <p:spPr>
          <a:xfrm>
            <a:off x="5062438" y="3872312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Hartola</a:t>
            </a:r>
            <a:endParaRPr lang="fi-FI" sz="10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5672511" y="3107981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Konnevesi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2744158" y="3386528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Jämijärvi</a:t>
            </a:r>
            <a:endParaRPr lang="fi-FI" dirty="0"/>
          </a:p>
        </p:txBody>
      </p:sp>
      <p:sp>
        <p:nvSpPr>
          <p:cNvPr id="37" name="Tekstiruutu 36"/>
          <p:cNvSpPr txBox="1"/>
          <p:nvPr/>
        </p:nvSpPr>
        <p:spPr>
          <a:xfrm>
            <a:off x="2973940" y="3572980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Ulvila</a:t>
            </a:r>
            <a:endParaRPr lang="fi-FI" dirty="0"/>
          </a:p>
        </p:txBody>
      </p:sp>
      <p:sp>
        <p:nvSpPr>
          <p:cNvPr id="38" name="Tekstiruutu 37"/>
          <p:cNvSpPr txBox="1"/>
          <p:nvPr/>
        </p:nvSpPr>
        <p:spPr>
          <a:xfrm>
            <a:off x="2867057" y="3822625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Hattula</a:t>
            </a:r>
            <a:endParaRPr lang="fi-FI" sz="1000" dirty="0"/>
          </a:p>
        </p:txBody>
      </p:sp>
      <p:sp>
        <p:nvSpPr>
          <p:cNvPr id="39" name="Tekstiruutu 38"/>
          <p:cNvSpPr txBox="1"/>
          <p:nvPr/>
        </p:nvSpPr>
        <p:spPr>
          <a:xfrm>
            <a:off x="2736804" y="4073234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Karkkila</a:t>
            </a:r>
            <a:endParaRPr lang="fi-FI" sz="1000" dirty="0"/>
          </a:p>
        </p:txBody>
      </p:sp>
      <p:sp>
        <p:nvSpPr>
          <p:cNvPr id="40" name="Tekstiruutu 39"/>
          <p:cNvSpPr txBox="1"/>
          <p:nvPr/>
        </p:nvSpPr>
        <p:spPr>
          <a:xfrm>
            <a:off x="3435405" y="4391139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Espoo</a:t>
            </a:r>
            <a:endParaRPr lang="fi-FI" sz="10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3912273" y="4357505"/>
            <a:ext cx="8723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Järvenpää</a:t>
            </a:r>
            <a:endParaRPr lang="fi-FI" sz="1000" dirty="0"/>
          </a:p>
        </p:txBody>
      </p:sp>
      <p:sp>
        <p:nvSpPr>
          <p:cNvPr id="42" name="Tekstiruutu 41"/>
          <p:cNvSpPr txBox="1"/>
          <p:nvPr/>
        </p:nvSpPr>
        <p:spPr>
          <a:xfrm>
            <a:off x="5276922" y="4171630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Askola</a:t>
            </a:r>
            <a:endParaRPr lang="fi-FI" sz="1000" dirty="0"/>
          </a:p>
        </p:txBody>
      </p:sp>
      <p:sp>
        <p:nvSpPr>
          <p:cNvPr id="43" name="Tekstiruutu 42"/>
          <p:cNvSpPr txBox="1"/>
          <p:nvPr/>
        </p:nvSpPr>
        <p:spPr>
          <a:xfrm>
            <a:off x="4973328" y="401906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Lapinjärvi</a:t>
            </a:r>
            <a:endParaRPr lang="fi-FI" sz="1000" dirty="0"/>
          </a:p>
        </p:txBody>
      </p:sp>
      <p:cxnSp>
        <p:nvCxnSpPr>
          <p:cNvPr id="45" name="Suora yhdysviiva 44"/>
          <p:cNvCxnSpPr>
            <a:endCxn id="31" idx="2"/>
          </p:cNvCxnSpPr>
          <p:nvPr/>
        </p:nvCxnSpPr>
        <p:spPr>
          <a:xfrm flipV="1">
            <a:off x="4562449" y="2287633"/>
            <a:ext cx="1114385" cy="716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>
            <a:endCxn id="30" idx="2"/>
          </p:cNvCxnSpPr>
          <p:nvPr/>
        </p:nvCxnSpPr>
        <p:spPr>
          <a:xfrm flipV="1">
            <a:off x="5078937" y="2957841"/>
            <a:ext cx="625823" cy="11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>
            <a:endCxn id="13" idx="3"/>
          </p:cNvCxnSpPr>
          <p:nvPr/>
        </p:nvCxnSpPr>
        <p:spPr>
          <a:xfrm flipH="1" flipV="1">
            <a:off x="3982426" y="2744699"/>
            <a:ext cx="137926" cy="88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/>
          <p:cNvCxnSpPr>
            <a:endCxn id="14" idx="3"/>
          </p:cNvCxnSpPr>
          <p:nvPr/>
        </p:nvCxnSpPr>
        <p:spPr>
          <a:xfrm flipH="1">
            <a:off x="3534282" y="2890789"/>
            <a:ext cx="655801" cy="5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iruutu 55"/>
          <p:cNvSpPr txBox="1"/>
          <p:nvPr/>
        </p:nvSpPr>
        <p:spPr>
          <a:xfrm>
            <a:off x="2792955" y="321020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Ilmajoki</a:t>
            </a:r>
            <a:endParaRPr lang="fi-FI" sz="1000" dirty="0"/>
          </a:p>
        </p:txBody>
      </p:sp>
      <p:cxnSp>
        <p:nvCxnSpPr>
          <p:cNvPr id="58" name="Suora yhdysviiva 57"/>
          <p:cNvCxnSpPr>
            <a:endCxn id="15" idx="3"/>
          </p:cNvCxnSpPr>
          <p:nvPr/>
        </p:nvCxnSpPr>
        <p:spPr>
          <a:xfrm flipH="1">
            <a:off x="3058971" y="3116907"/>
            <a:ext cx="692323" cy="6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yhdysviiva 59"/>
          <p:cNvCxnSpPr>
            <a:endCxn id="56" idx="3"/>
          </p:cNvCxnSpPr>
          <p:nvPr/>
        </p:nvCxnSpPr>
        <p:spPr>
          <a:xfrm flipH="1">
            <a:off x="3503406" y="3200076"/>
            <a:ext cx="358776" cy="13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>
            <a:endCxn id="36" idx="3"/>
          </p:cNvCxnSpPr>
          <p:nvPr/>
        </p:nvCxnSpPr>
        <p:spPr>
          <a:xfrm flipH="1">
            <a:off x="3510715" y="3507854"/>
            <a:ext cx="339204" cy="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>
            <a:endCxn id="37" idx="3"/>
          </p:cNvCxnSpPr>
          <p:nvPr/>
        </p:nvCxnSpPr>
        <p:spPr>
          <a:xfrm flipH="1">
            <a:off x="3511267" y="3696090"/>
            <a:ext cx="2129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/>
          <p:cNvCxnSpPr>
            <a:endCxn id="17" idx="3"/>
          </p:cNvCxnSpPr>
          <p:nvPr/>
        </p:nvCxnSpPr>
        <p:spPr>
          <a:xfrm flipH="1">
            <a:off x="3560227" y="3058632"/>
            <a:ext cx="674092" cy="15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yhdysviiva 73"/>
          <p:cNvCxnSpPr>
            <a:endCxn id="38" idx="3"/>
          </p:cNvCxnSpPr>
          <p:nvPr/>
        </p:nvCxnSpPr>
        <p:spPr>
          <a:xfrm flipH="1">
            <a:off x="3540639" y="3896998"/>
            <a:ext cx="632464" cy="52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/>
          <p:cNvCxnSpPr>
            <a:endCxn id="39" idx="3"/>
          </p:cNvCxnSpPr>
          <p:nvPr/>
        </p:nvCxnSpPr>
        <p:spPr>
          <a:xfrm flipH="1">
            <a:off x="3439240" y="4106468"/>
            <a:ext cx="681112" cy="8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/>
          <p:cNvCxnSpPr>
            <a:endCxn id="40" idx="0"/>
          </p:cNvCxnSpPr>
          <p:nvPr/>
        </p:nvCxnSpPr>
        <p:spPr>
          <a:xfrm flipH="1">
            <a:off x="3720900" y="4232926"/>
            <a:ext cx="488370" cy="158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yhdysviiva 83"/>
          <p:cNvCxnSpPr>
            <a:endCxn id="41" idx="0"/>
          </p:cNvCxnSpPr>
          <p:nvPr/>
        </p:nvCxnSpPr>
        <p:spPr>
          <a:xfrm>
            <a:off x="4336189" y="4150490"/>
            <a:ext cx="12262" cy="207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/>
          <p:cNvCxnSpPr>
            <a:endCxn id="42" idx="1"/>
          </p:cNvCxnSpPr>
          <p:nvPr/>
        </p:nvCxnSpPr>
        <p:spPr>
          <a:xfrm>
            <a:off x="4446311" y="4112343"/>
            <a:ext cx="830611" cy="18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/>
          <p:cNvCxnSpPr>
            <a:endCxn id="43" idx="1"/>
          </p:cNvCxnSpPr>
          <p:nvPr/>
        </p:nvCxnSpPr>
        <p:spPr>
          <a:xfrm>
            <a:off x="4572000" y="4088258"/>
            <a:ext cx="401328" cy="53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uora yhdysviiva 95"/>
          <p:cNvCxnSpPr>
            <a:endCxn id="34" idx="1"/>
          </p:cNvCxnSpPr>
          <p:nvPr/>
        </p:nvCxnSpPr>
        <p:spPr>
          <a:xfrm>
            <a:off x="4554697" y="3727254"/>
            <a:ext cx="507741" cy="268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uora yhdysviiva 98"/>
          <p:cNvCxnSpPr>
            <a:stCxn id="33" idx="1"/>
          </p:cNvCxnSpPr>
          <p:nvPr/>
        </p:nvCxnSpPr>
        <p:spPr>
          <a:xfrm flipH="1" flipV="1">
            <a:off x="4973329" y="3837600"/>
            <a:ext cx="211709" cy="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yhdysviiva 101"/>
          <p:cNvCxnSpPr>
            <a:endCxn id="32" idx="1"/>
          </p:cNvCxnSpPr>
          <p:nvPr/>
        </p:nvCxnSpPr>
        <p:spPr>
          <a:xfrm>
            <a:off x="4886898" y="3466164"/>
            <a:ext cx="435121" cy="192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uora yhdysviiva 104"/>
          <p:cNvCxnSpPr>
            <a:endCxn id="35" idx="1"/>
          </p:cNvCxnSpPr>
          <p:nvPr/>
        </p:nvCxnSpPr>
        <p:spPr>
          <a:xfrm>
            <a:off x="4626261" y="3227531"/>
            <a:ext cx="1046250" cy="3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iruutu 106"/>
          <p:cNvSpPr txBox="1"/>
          <p:nvPr/>
        </p:nvSpPr>
        <p:spPr>
          <a:xfrm>
            <a:off x="5226102" y="3343053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Petäjävesi</a:t>
            </a:r>
            <a:endParaRPr lang="fi-FI" sz="1000" dirty="0"/>
          </a:p>
        </p:txBody>
      </p:sp>
      <p:cxnSp>
        <p:nvCxnSpPr>
          <p:cNvPr id="109" name="Suora yhdysviiva 108"/>
          <p:cNvCxnSpPr>
            <a:endCxn id="107" idx="1"/>
          </p:cNvCxnSpPr>
          <p:nvPr/>
        </p:nvCxnSpPr>
        <p:spPr>
          <a:xfrm>
            <a:off x="4382489" y="3372173"/>
            <a:ext cx="843613" cy="9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orakulmio 60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Alijäämäkriteerin viitteellinen </a:t>
            </a:r>
            <a:endParaRPr lang="fi-FI" sz="900" dirty="0" smtClean="0"/>
          </a:p>
          <a:p>
            <a:r>
              <a:rPr lang="fi-FI" sz="900" dirty="0" smtClean="0"/>
              <a:t>raja-arvo </a:t>
            </a:r>
            <a:r>
              <a:rPr lang="fi-FI" sz="900" dirty="0"/>
              <a:t>täyttyy </a:t>
            </a:r>
            <a:r>
              <a:rPr lang="fi-FI" sz="900" dirty="0" smtClean="0"/>
              <a:t>(6 kuntaa)</a:t>
            </a:r>
            <a:endParaRPr lang="fi-FI" sz="900" dirty="0"/>
          </a:p>
          <a:p>
            <a:endParaRPr lang="fi-FI" sz="900" dirty="0"/>
          </a:p>
          <a:p>
            <a:r>
              <a:rPr lang="fi-FI" sz="900" dirty="0"/>
              <a:t>Alijäämäkriteerin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(3 kuntaa)</a:t>
            </a:r>
            <a:endParaRPr lang="fi-FI" sz="900" dirty="0"/>
          </a:p>
          <a:p>
            <a:endParaRPr lang="fi-FI" sz="900" dirty="0"/>
          </a:p>
          <a:p>
            <a:endParaRPr lang="fi-FI" sz="1100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17524" y="137728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/>
              <a:t>Alijäämäkriteerin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(2016-2017)</a:t>
            </a:r>
            <a:endParaRPr lang="fi-FI" sz="9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2,0 %-yksikköä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pic>
        <p:nvPicPr>
          <p:cNvPr id="25" name="Kuva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5" name="Suorakulmio 14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Alijäämäkriteerin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</a:t>
            </a:r>
            <a:r>
              <a:rPr lang="fi-FI" sz="900" b="1" dirty="0"/>
              <a:t>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 smtClean="0"/>
          </a:p>
          <a:p>
            <a:r>
              <a:rPr lang="fi-FI" sz="900" dirty="0" smtClean="0"/>
              <a:t>             </a:t>
            </a:r>
          </a:p>
          <a:p>
            <a:r>
              <a:rPr lang="fi-FI" sz="900" dirty="0" smtClean="0"/>
              <a:t>Alijäämäkriteerin viitteellinen </a:t>
            </a:r>
          </a:p>
          <a:p>
            <a:r>
              <a:rPr lang="fi-FI" sz="900" dirty="0" smtClean="0"/>
              <a:t>raja-arvo täyttyy (6 kuntaa)</a:t>
            </a:r>
            <a:endParaRPr lang="fi-FI" sz="900" dirty="0"/>
          </a:p>
          <a:p>
            <a:endParaRPr lang="fi-FI" sz="900" dirty="0" smtClean="0"/>
          </a:p>
          <a:p>
            <a:r>
              <a:rPr lang="fi-FI" sz="900" dirty="0" smtClean="0"/>
              <a:t>Alijäämäkriteerin</a:t>
            </a:r>
          </a:p>
          <a:p>
            <a:r>
              <a:rPr lang="fi-FI" sz="900" dirty="0" smtClean="0"/>
              <a:t>raja-arvo täyttyy (3 kuntaa)</a:t>
            </a:r>
          </a:p>
          <a:p>
            <a:endParaRPr lang="fi-FI" sz="900" dirty="0" smtClean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9" name="Tekstiruutu 38"/>
          <p:cNvSpPr txBox="1"/>
          <p:nvPr/>
        </p:nvSpPr>
        <p:spPr>
          <a:xfrm>
            <a:off x="3388120" y="2243024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Ähtäri</a:t>
            </a:r>
            <a:endParaRPr lang="fi-FI" sz="1100" dirty="0"/>
          </a:p>
        </p:txBody>
      </p:sp>
      <p:cxnSp>
        <p:nvCxnSpPr>
          <p:cNvPr id="41" name="Suora yhdysviiva 40"/>
          <p:cNvCxnSpPr>
            <a:stCxn id="39" idx="2"/>
          </p:cNvCxnSpPr>
          <p:nvPr/>
        </p:nvCxnSpPr>
        <p:spPr>
          <a:xfrm>
            <a:off x="3693653" y="2504634"/>
            <a:ext cx="459313" cy="71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orakulmio 42"/>
          <p:cNvSpPr/>
          <p:nvPr/>
        </p:nvSpPr>
        <p:spPr>
          <a:xfrm>
            <a:off x="2733092" y="2899904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Teuva</a:t>
            </a:r>
            <a:endParaRPr lang="fi-FI" sz="1100" dirty="0"/>
          </a:p>
        </p:txBody>
      </p:sp>
      <p:sp>
        <p:nvSpPr>
          <p:cNvPr id="44" name="Suorakulmio 43"/>
          <p:cNvSpPr/>
          <p:nvPr/>
        </p:nvSpPr>
        <p:spPr>
          <a:xfrm>
            <a:off x="2561823" y="3416372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Jämijärvi</a:t>
            </a:r>
            <a:endParaRPr lang="fi-FI" sz="1100" dirty="0"/>
          </a:p>
        </p:txBody>
      </p:sp>
      <p:cxnSp>
        <p:nvCxnSpPr>
          <p:cNvPr id="46" name="Suora yhdysviiva 45"/>
          <p:cNvCxnSpPr>
            <a:endCxn id="43" idx="3"/>
          </p:cNvCxnSpPr>
          <p:nvPr/>
        </p:nvCxnSpPr>
        <p:spPr>
          <a:xfrm flipH="1" flipV="1">
            <a:off x="3345760" y="3030709"/>
            <a:ext cx="347892" cy="18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>
            <a:endCxn id="44" idx="3"/>
          </p:cNvCxnSpPr>
          <p:nvPr/>
        </p:nvCxnSpPr>
        <p:spPr>
          <a:xfrm flipH="1">
            <a:off x="3387690" y="3545655"/>
            <a:ext cx="461424" cy="1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orakulmio 18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Vuosikatekriteerin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Vuosikatekriteerin </a:t>
            </a:r>
            <a:r>
              <a:rPr lang="fi-FI" sz="900" dirty="0"/>
              <a:t>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(22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Vuosikatekriteerin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(8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Vuosikatekriteerin raja-</a:t>
            </a:r>
          </a:p>
          <a:p>
            <a:r>
              <a:rPr lang="fi-FI" sz="900" b="1" dirty="0" smtClean="0"/>
              <a:t>arvojen 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Vuosikatekriteerin 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(22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/>
              <a:t>Vuosikatekriteerin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(8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136740" y="2211827"/>
            <a:ext cx="801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Merijärvi</a:t>
            </a:r>
            <a:endParaRPr lang="fi-FI" sz="11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969825" y="2521255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Pyhäjärvi</a:t>
            </a:r>
            <a:endParaRPr lang="fi-FI" sz="1100" dirty="0"/>
          </a:p>
        </p:txBody>
      </p:sp>
      <p:sp>
        <p:nvSpPr>
          <p:cNvPr id="10" name="Suorakulmio 9"/>
          <p:cNvSpPr/>
          <p:nvPr/>
        </p:nvSpPr>
        <p:spPr>
          <a:xfrm>
            <a:off x="2522426" y="3319544"/>
            <a:ext cx="8947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Pomarkku</a:t>
            </a:r>
            <a:endParaRPr lang="fi-FI" sz="11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833946" y="3635388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Ulvila</a:t>
            </a:r>
            <a:endParaRPr lang="fi-FI" sz="11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314402" y="3769802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Taipalsaari</a:t>
            </a:r>
            <a:endParaRPr lang="fi-FI" sz="11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3301022" y="4349066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Askola</a:t>
            </a:r>
            <a:endParaRPr lang="fi-FI" sz="11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3907281" y="4330679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Myrskylä</a:t>
            </a:r>
            <a:endParaRPr lang="fi-FI" sz="11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009925" y="4034679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Lapinjärvi</a:t>
            </a:r>
            <a:endParaRPr lang="fi-FI" sz="1100" dirty="0"/>
          </a:p>
        </p:txBody>
      </p:sp>
      <p:cxnSp>
        <p:nvCxnSpPr>
          <p:cNvPr id="24" name="Suora yhdysviiva 23"/>
          <p:cNvCxnSpPr>
            <a:endCxn id="3" idx="3"/>
          </p:cNvCxnSpPr>
          <p:nvPr/>
        </p:nvCxnSpPr>
        <p:spPr>
          <a:xfrm flipH="1" flipV="1">
            <a:off x="3938563" y="2342632"/>
            <a:ext cx="345405" cy="178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>
            <a:endCxn id="9" idx="3"/>
          </p:cNvCxnSpPr>
          <p:nvPr/>
        </p:nvCxnSpPr>
        <p:spPr>
          <a:xfrm flipH="1" flipV="1">
            <a:off x="3813326" y="2652060"/>
            <a:ext cx="686666" cy="130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>
            <a:endCxn id="10" idx="3"/>
          </p:cNvCxnSpPr>
          <p:nvPr/>
        </p:nvCxnSpPr>
        <p:spPr>
          <a:xfrm flipH="1" flipV="1">
            <a:off x="3417223" y="3450349"/>
            <a:ext cx="290682" cy="14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>
            <a:endCxn id="13" idx="3"/>
          </p:cNvCxnSpPr>
          <p:nvPr/>
        </p:nvCxnSpPr>
        <p:spPr>
          <a:xfrm flipH="1">
            <a:off x="3404936" y="3707500"/>
            <a:ext cx="287154" cy="58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>
            <a:stCxn id="14" idx="1"/>
          </p:cNvCxnSpPr>
          <p:nvPr/>
        </p:nvCxnSpPr>
        <p:spPr>
          <a:xfrm flipH="1" flipV="1">
            <a:off x="4932040" y="3867894"/>
            <a:ext cx="382362" cy="32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stCxn id="19" idx="1"/>
          </p:cNvCxnSpPr>
          <p:nvPr/>
        </p:nvCxnSpPr>
        <p:spPr>
          <a:xfrm flipH="1" flipV="1">
            <a:off x="4572000" y="4083918"/>
            <a:ext cx="437925" cy="81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endCxn id="18" idx="0"/>
          </p:cNvCxnSpPr>
          <p:nvPr/>
        </p:nvCxnSpPr>
        <p:spPr>
          <a:xfrm flipH="1">
            <a:off x="4313002" y="4083918"/>
            <a:ext cx="186990" cy="24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>
            <a:stCxn id="17" idx="0"/>
          </p:cNvCxnSpPr>
          <p:nvPr/>
        </p:nvCxnSpPr>
        <p:spPr>
          <a:xfrm flipV="1">
            <a:off x="3624188" y="4119922"/>
            <a:ext cx="761090" cy="22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orakulmio 29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Tuloverokriteerin raja-arvojen </a:t>
            </a:r>
          </a:p>
          <a:p>
            <a:r>
              <a:rPr lang="fi-FI" sz="900" b="1" dirty="0" smtClean="0"/>
              <a:t>täyttyminen </a:t>
            </a:r>
            <a:r>
              <a:rPr lang="fi-FI" sz="900" b="1" dirty="0"/>
              <a:t>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 smtClean="0"/>
              <a:t>Tuloverokriteerin </a:t>
            </a:r>
            <a:r>
              <a:rPr lang="fi-FI" sz="900" dirty="0"/>
              <a:t>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(82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 smtClean="0"/>
              <a:t>Tuloverokriteerin</a:t>
            </a:r>
            <a:endParaRPr lang="fi-FI" sz="900" dirty="0"/>
          </a:p>
          <a:p>
            <a:r>
              <a:rPr lang="fi-FI" sz="900" dirty="0"/>
              <a:t>raja-arvo täyttyy </a:t>
            </a:r>
            <a:r>
              <a:rPr lang="fi-FI" sz="900" dirty="0" smtClean="0"/>
              <a:t>(24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/>
              <a:t>Tuloverokriteerin raja-arvojen </a:t>
            </a:r>
          </a:p>
          <a:p>
            <a:r>
              <a:rPr lang="fi-FI" sz="900" b="1" dirty="0"/>
              <a:t>täyttyminen 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Tuloverokriteerin viitteellinen </a:t>
            </a:r>
          </a:p>
          <a:p>
            <a:r>
              <a:rPr lang="fi-FI" sz="900" dirty="0"/>
              <a:t>raja-arvo täyttyy (82 kuntaa)</a:t>
            </a:r>
          </a:p>
          <a:p>
            <a:endParaRPr lang="fi-FI" sz="900" dirty="0"/>
          </a:p>
          <a:p>
            <a:r>
              <a:rPr lang="fi-FI" sz="900" dirty="0"/>
              <a:t>Tuloverokriteerin</a:t>
            </a:r>
          </a:p>
          <a:p>
            <a:r>
              <a:rPr lang="fi-FI" sz="900" dirty="0"/>
              <a:t>raja-arvo täyttyy (24 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3508844" y="157733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Simo</a:t>
            </a:r>
            <a:endParaRPr lang="fi-FI" sz="1000" dirty="0"/>
          </a:p>
        </p:txBody>
      </p:sp>
      <p:sp>
        <p:nvSpPr>
          <p:cNvPr id="9" name="Tekstiruutu 8"/>
          <p:cNvSpPr txBox="1"/>
          <p:nvPr/>
        </p:nvSpPr>
        <p:spPr>
          <a:xfrm>
            <a:off x="3023678" y="1862699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Siikajoki</a:t>
            </a:r>
            <a:endParaRPr lang="fi-FI" sz="1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3649014" y="1943940"/>
            <a:ext cx="840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Siikalatva</a:t>
            </a:r>
            <a:endParaRPr lang="fi-FI" sz="10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329455" y="2250096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Paltamo</a:t>
            </a:r>
            <a:endParaRPr lang="fi-FI" sz="10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2948326" y="2146750"/>
            <a:ext cx="8771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Haapavesi</a:t>
            </a:r>
            <a:endParaRPr lang="fi-FI" sz="1400" dirty="0" smtClean="0"/>
          </a:p>
        </p:txBody>
      </p:sp>
      <p:sp>
        <p:nvSpPr>
          <p:cNvPr id="15" name="Tekstiruutu 14"/>
          <p:cNvSpPr txBox="1"/>
          <p:nvPr/>
        </p:nvSpPr>
        <p:spPr>
          <a:xfrm>
            <a:off x="2949152" y="2319967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Haapajärvi</a:t>
            </a:r>
            <a:endParaRPr lang="fi-FI" sz="14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3048150" y="250203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Reisjärvi</a:t>
            </a:r>
            <a:endParaRPr lang="fi-FI" sz="10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3066458" y="264849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Veteli</a:t>
            </a:r>
            <a:endParaRPr lang="fi-FI" sz="10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2967669" y="2803030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Vimpeli</a:t>
            </a:r>
            <a:endParaRPr lang="fi-FI" sz="10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2399870" y="3041691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Teuva</a:t>
            </a:r>
            <a:endParaRPr lang="fi-FI" sz="10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2499484" y="3365007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Karijoki</a:t>
            </a:r>
            <a:endParaRPr lang="fi-FI" sz="10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2684579" y="3187355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Kauhajoki</a:t>
            </a:r>
            <a:endParaRPr lang="fi-FI" sz="10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2960621" y="3515535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Isojoki</a:t>
            </a:r>
            <a:endParaRPr lang="fi-FI" sz="10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2936251" y="2973996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Ähtäri</a:t>
            </a:r>
            <a:endParaRPr lang="fi-FI" sz="10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2239825" y="3830400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Mänttä-Vilppula</a:t>
            </a:r>
            <a:endParaRPr lang="fi-FI" sz="105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2596842" y="3675738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Ruovesi</a:t>
            </a:r>
            <a:endParaRPr lang="fi-FI" sz="10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2820050" y="404749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Orivesi</a:t>
            </a:r>
            <a:endParaRPr lang="fi-FI" sz="10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2837644" y="4363582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Raasepori</a:t>
            </a:r>
            <a:endParaRPr lang="fi-FI" sz="10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4028138" y="4362363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Pukkila</a:t>
            </a:r>
            <a:endParaRPr lang="fi-FI" sz="1000" dirty="0"/>
          </a:p>
        </p:txBody>
      </p:sp>
      <p:sp>
        <p:nvSpPr>
          <p:cNvPr id="33" name="Tekstiruutu 32"/>
          <p:cNvSpPr txBox="1"/>
          <p:nvPr/>
        </p:nvSpPr>
        <p:spPr>
          <a:xfrm>
            <a:off x="5700068" y="3739891"/>
            <a:ext cx="926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Savonlinna</a:t>
            </a:r>
            <a:endParaRPr lang="fi-FI" sz="1050" dirty="0"/>
          </a:p>
        </p:txBody>
      </p:sp>
      <p:sp>
        <p:nvSpPr>
          <p:cNvPr id="34" name="Tekstiruutu 33"/>
          <p:cNvSpPr txBox="1"/>
          <p:nvPr/>
        </p:nvSpPr>
        <p:spPr>
          <a:xfrm>
            <a:off x="5228800" y="3526473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Tuusniemi</a:t>
            </a:r>
            <a:endParaRPr lang="fi-FI" sz="1000" dirty="0"/>
          </a:p>
        </p:txBody>
      </p:sp>
      <p:sp>
        <p:nvSpPr>
          <p:cNvPr id="35" name="Tekstiruutu 34"/>
          <p:cNvSpPr txBox="1"/>
          <p:nvPr/>
        </p:nvSpPr>
        <p:spPr>
          <a:xfrm>
            <a:off x="5267171" y="4189214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Pieksämäki</a:t>
            </a:r>
            <a:endParaRPr lang="fi-FI" sz="1000" dirty="0"/>
          </a:p>
        </p:txBody>
      </p:sp>
      <p:sp>
        <p:nvSpPr>
          <p:cNvPr id="36" name="Tekstiruutu 35"/>
          <p:cNvSpPr txBox="1"/>
          <p:nvPr/>
        </p:nvSpPr>
        <p:spPr>
          <a:xfrm>
            <a:off x="4506788" y="4073574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Hankasalmi</a:t>
            </a:r>
            <a:endParaRPr lang="fi-FI" sz="10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4908174" y="3898094"/>
            <a:ext cx="944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Rautalampi</a:t>
            </a:r>
            <a:endParaRPr lang="fi-FI" sz="1000" dirty="0"/>
          </a:p>
        </p:txBody>
      </p:sp>
      <p:cxnSp>
        <p:nvCxnSpPr>
          <p:cNvPr id="39" name="Suora yhdysviiva 38"/>
          <p:cNvCxnSpPr>
            <a:endCxn id="7" idx="3"/>
          </p:cNvCxnSpPr>
          <p:nvPr/>
        </p:nvCxnSpPr>
        <p:spPr>
          <a:xfrm flipH="1" flipV="1">
            <a:off x="4020523" y="1700448"/>
            <a:ext cx="372845" cy="172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/>
          <p:cNvCxnSpPr>
            <a:stCxn id="13" idx="1"/>
          </p:cNvCxnSpPr>
          <p:nvPr/>
        </p:nvCxnSpPr>
        <p:spPr>
          <a:xfrm flipH="1">
            <a:off x="4897269" y="2373207"/>
            <a:ext cx="432186" cy="11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>
            <a:endCxn id="10" idx="2"/>
          </p:cNvCxnSpPr>
          <p:nvPr/>
        </p:nvCxnSpPr>
        <p:spPr>
          <a:xfrm flipH="1" flipV="1">
            <a:off x="4069162" y="2197856"/>
            <a:ext cx="453267" cy="276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/>
          <p:cNvCxnSpPr>
            <a:endCxn id="9" idx="2"/>
          </p:cNvCxnSpPr>
          <p:nvPr/>
        </p:nvCxnSpPr>
        <p:spPr>
          <a:xfrm flipH="1" flipV="1">
            <a:off x="3388522" y="2108920"/>
            <a:ext cx="955224" cy="305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>
            <a:endCxn id="14" idx="3"/>
          </p:cNvCxnSpPr>
          <p:nvPr/>
        </p:nvCxnSpPr>
        <p:spPr>
          <a:xfrm flipH="1" flipV="1">
            <a:off x="3825489" y="2273708"/>
            <a:ext cx="588014" cy="324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>
            <a:endCxn id="15" idx="3"/>
          </p:cNvCxnSpPr>
          <p:nvPr/>
        </p:nvCxnSpPr>
        <p:spPr>
          <a:xfrm flipH="1" flipV="1">
            <a:off x="3859979" y="2446925"/>
            <a:ext cx="533389" cy="3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/>
          <p:cNvCxnSpPr>
            <a:endCxn id="17" idx="3"/>
          </p:cNvCxnSpPr>
          <p:nvPr/>
        </p:nvCxnSpPr>
        <p:spPr>
          <a:xfrm flipH="1" flipV="1">
            <a:off x="3789058" y="2625142"/>
            <a:ext cx="489674" cy="20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/>
          <p:cNvCxnSpPr>
            <a:endCxn id="18" idx="3"/>
          </p:cNvCxnSpPr>
          <p:nvPr/>
        </p:nvCxnSpPr>
        <p:spPr>
          <a:xfrm flipH="1" flipV="1">
            <a:off x="3615006" y="2771601"/>
            <a:ext cx="510604" cy="123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yhdysviiva 60"/>
          <p:cNvCxnSpPr>
            <a:endCxn id="19" idx="3"/>
          </p:cNvCxnSpPr>
          <p:nvPr/>
        </p:nvCxnSpPr>
        <p:spPr>
          <a:xfrm flipH="1" flipV="1">
            <a:off x="3628427" y="2926141"/>
            <a:ext cx="497183" cy="7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>
            <a:endCxn id="27" idx="3"/>
          </p:cNvCxnSpPr>
          <p:nvPr/>
        </p:nvCxnSpPr>
        <p:spPr>
          <a:xfrm flipH="1" flipV="1">
            <a:off x="3508844" y="3097107"/>
            <a:ext cx="639033" cy="152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yhdysviiva 72"/>
          <p:cNvCxnSpPr>
            <a:endCxn id="26" idx="3"/>
          </p:cNvCxnSpPr>
          <p:nvPr/>
        </p:nvCxnSpPr>
        <p:spPr>
          <a:xfrm flipH="1">
            <a:off x="3579701" y="3395507"/>
            <a:ext cx="200211" cy="24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/>
          <p:cNvCxnSpPr>
            <a:endCxn id="22" idx="3"/>
          </p:cNvCxnSpPr>
          <p:nvPr/>
        </p:nvCxnSpPr>
        <p:spPr>
          <a:xfrm flipH="1" flipV="1">
            <a:off x="2974066" y="3164802"/>
            <a:ext cx="745599" cy="84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/>
          <p:cNvCxnSpPr>
            <a:endCxn id="25" idx="3"/>
          </p:cNvCxnSpPr>
          <p:nvPr/>
        </p:nvCxnSpPr>
        <p:spPr>
          <a:xfrm flipH="1" flipV="1">
            <a:off x="3508844" y="3310466"/>
            <a:ext cx="163304" cy="16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yhdysviiva 81"/>
          <p:cNvCxnSpPr/>
          <p:nvPr/>
        </p:nvCxnSpPr>
        <p:spPr>
          <a:xfrm flipH="1">
            <a:off x="3117772" y="3433576"/>
            <a:ext cx="554376" cy="54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uora yhdysviiva 84"/>
          <p:cNvCxnSpPr>
            <a:endCxn id="31" idx="3"/>
          </p:cNvCxnSpPr>
          <p:nvPr/>
        </p:nvCxnSpPr>
        <p:spPr>
          <a:xfrm flipH="1">
            <a:off x="3658703" y="4349066"/>
            <a:ext cx="199284" cy="137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yhdysviiva 89"/>
          <p:cNvCxnSpPr>
            <a:endCxn id="32" idx="0"/>
          </p:cNvCxnSpPr>
          <p:nvPr/>
        </p:nvCxnSpPr>
        <p:spPr>
          <a:xfrm flipH="1">
            <a:off x="4348899" y="4101722"/>
            <a:ext cx="64604" cy="260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/>
          <p:cNvCxnSpPr>
            <a:endCxn id="29" idx="3"/>
          </p:cNvCxnSpPr>
          <p:nvPr/>
        </p:nvCxnSpPr>
        <p:spPr>
          <a:xfrm flipH="1">
            <a:off x="3286454" y="3508959"/>
            <a:ext cx="839156" cy="28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/>
          <p:cNvCxnSpPr>
            <a:stCxn id="28" idx="3"/>
          </p:cNvCxnSpPr>
          <p:nvPr/>
        </p:nvCxnSpPr>
        <p:spPr>
          <a:xfrm flipV="1">
            <a:off x="3484076" y="3499240"/>
            <a:ext cx="740445" cy="458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uora yhdysviiva 96"/>
          <p:cNvCxnSpPr>
            <a:endCxn id="30" idx="3"/>
          </p:cNvCxnSpPr>
          <p:nvPr/>
        </p:nvCxnSpPr>
        <p:spPr>
          <a:xfrm flipH="1">
            <a:off x="3450351" y="3650777"/>
            <a:ext cx="761609" cy="51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uora yhdysviiva 100"/>
          <p:cNvCxnSpPr>
            <a:stCxn id="34" idx="0"/>
          </p:cNvCxnSpPr>
          <p:nvPr/>
        </p:nvCxnSpPr>
        <p:spPr>
          <a:xfrm flipH="1" flipV="1">
            <a:off x="5054355" y="3187355"/>
            <a:ext cx="598600" cy="339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yhdysviiva 103"/>
          <p:cNvCxnSpPr>
            <a:stCxn id="33" idx="1"/>
          </p:cNvCxnSpPr>
          <p:nvPr/>
        </p:nvCxnSpPr>
        <p:spPr>
          <a:xfrm flipH="1" flipV="1">
            <a:off x="5178668" y="3650777"/>
            <a:ext cx="521400" cy="21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uora yhdysviiva 107"/>
          <p:cNvCxnSpPr>
            <a:endCxn id="37" idx="0"/>
          </p:cNvCxnSpPr>
          <p:nvPr/>
        </p:nvCxnSpPr>
        <p:spPr>
          <a:xfrm>
            <a:off x="4693786" y="3249456"/>
            <a:ext cx="686633" cy="64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yhdysviiva 109"/>
          <p:cNvCxnSpPr>
            <a:endCxn id="36" idx="0"/>
          </p:cNvCxnSpPr>
          <p:nvPr/>
        </p:nvCxnSpPr>
        <p:spPr>
          <a:xfrm>
            <a:off x="4661487" y="3329553"/>
            <a:ext cx="328767" cy="744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uora yhdysviiva 111"/>
          <p:cNvCxnSpPr>
            <a:endCxn id="35" idx="0"/>
          </p:cNvCxnSpPr>
          <p:nvPr/>
        </p:nvCxnSpPr>
        <p:spPr>
          <a:xfrm>
            <a:off x="4810156" y="3499240"/>
            <a:ext cx="910024" cy="689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uorakulmio 61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 smtClean="0"/>
              <a:t>Lainakantakriteerin raja-arvojen </a:t>
            </a:r>
          </a:p>
          <a:p>
            <a:r>
              <a:rPr lang="fi-FI" sz="900" b="1" dirty="0"/>
              <a:t>t</a:t>
            </a:r>
            <a:r>
              <a:rPr lang="fi-FI" sz="900" b="1" dirty="0" smtClean="0"/>
              <a:t>äyttyminen (2016-2017)</a:t>
            </a:r>
            <a:endParaRPr lang="fi-FI" sz="9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 smtClean="0"/>
          </a:p>
          <a:p>
            <a:r>
              <a:rPr lang="fi-FI" sz="900" dirty="0" smtClean="0"/>
              <a:t>             </a:t>
            </a:r>
          </a:p>
          <a:p>
            <a:r>
              <a:rPr lang="fi-FI" sz="900" dirty="0" smtClean="0"/>
              <a:t>Lainakantakriteerin viitteellinen </a:t>
            </a:r>
          </a:p>
          <a:p>
            <a:r>
              <a:rPr lang="fi-FI" sz="900" dirty="0" smtClean="0"/>
              <a:t>raja-arvo täyttyy (28 kuntaa)</a:t>
            </a:r>
            <a:endParaRPr lang="fi-FI" sz="900" dirty="0"/>
          </a:p>
          <a:p>
            <a:endParaRPr lang="fi-FI" sz="900" dirty="0" smtClean="0"/>
          </a:p>
          <a:p>
            <a:r>
              <a:rPr lang="fi-FI" sz="900" dirty="0" smtClean="0"/>
              <a:t>Lainakantakriteerin</a:t>
            </a:r>
          </a:p>
          <a:p>
            <a:r>
              <a:rPr lang="fi-FI" sz="900" dirty="0" smtClean="0"/>
              <a:t>raja-arvo täyttyy (11 kuntaa)</a:t>
            </a:r>
          </a:p>
          <a:p>
            <a:endParaRPr lang="fi-FI" sz="900" dirty="0" smtClean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14" name="Suorakulmio 13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9253"/>
          <a:stretch/>
        </p:blipFill>
        <p:spPr>
          <a:xfrm>
            <a:off x="3461724" y="92289"/>
            <a:ext cx="2220552" cy="4500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11.10.2018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342622" y="1286142"/>
            <a:ext cx="2573193" cy="157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417524" y="137728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b="1" dirty="0"/>
              <a:t>Lainakantakriteerin raja-arvojen </a:t>
            </a:r>
          </a:p>
          <a:p>
            <a:r>
              <a:rPr lang="fi-FI" sz="900" b="1" dirty="0"/>
              <a:t>täyttyminen (2016-2017)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95826" y="449900"/>
            <a:ext cx="2852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/>
              <a:t>Arviointimenettely voidaan käynnistää, jos:</a:t>
            </a:r>
          </a:p>
          <a:p>
            <a:endParaRPr lang="fi-FI" sz="800" b="1" dirty="0"/>
          </a:p>
          <a:p>
            <a:r>
              <a:rPr lang="fi-FI" sz="800" dirty="0" smtClean="0"/>
              <a:t>Konsernitilinpäätöksen alijäämä </a:t>
            </a:r>
            <a:r>
              <a:rPr lang="fi-FI" sz="800" dirty="0"/>
              <a:t>euroa/asukas:</a:t>
            </a:r>
          </a:p>
          <a:p>
            <a:r>
              <a:rPr lang="fi-FI" sz="800" dirty="0"/>
              <a:t>1. vuonna &gt; 500, 2. vuonna &gt; 1000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Tai</a:t>
            </a:r>
          </a:p>
          <a:p>
            <a:endParaRPr lang="fi-FI" sz="800" b="1" dirty="0" smtClean="0"/>
          </a:p>
          <a:p>
            <a:r>
              <a:rPr lang="fi-FI" sz="800" b="1" dirty="0" smtClean="0"/>
              <a:t>Konsernitilinpäätöksestä lasketut 4/4 tunnuslukua täyttyvät:</a:t>
            </a:r>
          </a:p>
          <a:p>
            <a:endParaRPr lang="fi-FI" sz="800" dirty="0" smtClean="0"/>
          </a:p>
          <a:p>
            <a:r>
              <a:rPr lang="fi-FI" sz="800" dirty="0" smtClean="0"/>
              <a:t>1. Vuosikate, prosenttia poistoista:</a:t>
            </a:r>
          </a:p>
          <a:p>
            <a:r>
              <a:rPr lang="fi-FI" sz="800" dirty="0" smtClean="0"/>
              <a:t>kahtena vuonna &lt; 80 %</a:t>
            </a:r>
          </a:p>
          <a:p>
            <a:endParaRPr lang="fi-FI" sz="800" dirty="0" smtClean="0"/>
          </a:p>
          <a:p>
            <a:r>
              <a:rPr lang="fi-FI" sz="800" dirty="0" smtClean="0"/>
              <a:t>2. Tuloveroprosentti:</a:t>
            </a:r>
          </a:p>
          <a:p>
            <a:r>
              <a:rPr lang="fi-FI" sz="800" dirty="0" smtClean="0"/>
              <a:t>kahtena vuonna vähintään 2,0 </a:t>
            </a:r>
            <a:r>
              <a:rPr lang="fi-FI" sz="800" smtClean="0"/>
              <a:t>%-yksikköä </a:t>
            </a:r>
            <a:r>
              <a:rPr lang="fi-FI" sz="800" dirty="0" smtClean="0"/>
              <a:t>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3. Lainamäärä euroa/asukas*:</a:t>
            </a:r>
          </a:p>
          <a:p>
            <a:r>
              <a:rPr lang="fi-FI" sz="800" dirty="0" smtClean="0"/>
              <a:t>kahtena vuonna vähintään 50 % yli keskimääräisen</a:t>
            </a:r>
          </a:p>
          <a:p>
            <a:endParaRPr lang="fi-FI" sz="800" dirty="0" smtClean="0"/>
          </a:p>
          <a:p>
            <a:r>
              <a:rPr lang="fi-FI" sz="800" dirty="0" smtClean="0"/>
              <a:t>4. Laskennallinen lainanhoitokate:  </a:t>
            </a:r>
          </a:p>
          <a:p>
            <a:r>
              <a:rPr lang="fi-FI" sz="800" dirty="0" smtClean="0"/>
              <a:t>kahtena vuonna &lt; 0,8</a:t>
            </a:r>
          </a:p>
          <a:p>
            <a:endParaRPr lang="fi-FI" sz="700" dirty="0"/>
          </a:p>
          <a:p>
            <a:r>
              <a:rPr lang="fi-FI" sz="700" dirty="0"/>
              <a:t>*Asukaskohtaisen lainamäärän sijasta ehdotetaan, että tunnuslukuna käytetään asukaskohtaista lainojen ja vuokravastuiden yhteismäärää. Ehdotettua tunnuslukua ei kuitenkaan ole vielä tilastoitu.</a:t>
            </a:r>
          </a:p>
          <a:p>
            <a:endParaRPr lang="fi-FI" sz="700" dirty="0" smtClean="0"/>
          </a:p>
        </p:txBody>
      </p:sp>
      <p:sp>
        <p:nvSpPr>
          <p:cNvPr id="6" name="Tekstiruutu 5"/>
          <p:cNvSpPr txBox="1"/>
          <p:nvPr/>
        </p:nvSpPr>
        <p:spPr>
          <a:xfrm>
            <a:off x="211761" y="331433"/>
            <a:ext cx="35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Ehdotetut kriisikuntakriteerit 2020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59858" y="1689026"/>
            <a:ext cx="22147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900" dirty="0"/>
          </a:p>
          <a:p>
            <a:r>
              <a:rPr lang="fi-FI" sz="900" dirty="0"/>
              <a:t>             </a:t>
            </a:r>
          </a:p>
          <a:p>
            <a:r>
              <a:rPr lang="fi-FI" sz="900" dirty="0"/>
              <a:t>Lainakantakriteerin viitteellinen 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(28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r>
              <a:rPr lang="fi-FI" sz="900" dirty="0"/>
              <a:t>Lainakantakriteerin</a:t>
            </a:r>
          </a:p>
          <a:p>
            <a:r>
              <a:rPr lang="fi-FI" sz="900" dirty="0"/>
              <a:t>raja-arvo täyttyy </a:t>
            </a:r>
            <a:r>
              <a:rPr lang="fi-FI" sz="900" dirty="0" smtClean="0"/>
              <a:t>(11 </a:t>
            </a:r>
            <a:r>
              <a:rPr lang="fi-FI" sz="900" dirty="0"/>
              <a:t>kuntaa)</a:t>
            </a:r>
          </a:p>
          <a:p>
            <a:endParaRPr lang="fi-FI" sz="900" dirty="0"/>
          </a:p>
          <a:p>
            <a:endParaRPr lang="fi-FI" sz="1100" dirty="0"/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8" y="2459326"/>
            <a:ext cx="428625" cy="1809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7" y="2041412"/>
            <a:ext cx="428626" cy="18097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611295" y="1873643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Raahe</a:t>
            </a:r>
            <a:endParaRPr lang="fi-FI" sz="1100" dirty="0"/>
          </a:p>
        </p:txBody>
      </p:sp>
      <p:sp>
        <p:nvSpPr>
          <p:cNvPr id="9" name="Tekstiruutu 8"/>
          <p:cNvSpPr txBox="1"/>
          <p:nvPr/>
        </p:nvSpPr>
        <p:spPr>
          <a:xfrm>
            <a:off x="3180796" y="2106322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Kokkola</a:t>
            </a:r>
            <a:endParaRPr lang="fi-FI" sz="11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2847490" y="2684384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Kaustinen</a:t>
            </a:r>
            <a:endParaRPr lang="fi-FI" sz="11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948934" y="286882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Halsua</a:t>
            </a:r>
            <a:endParaRPr lang="fi-FI" sz="11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2908104" y="2495519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Reisjärvi</a:t>
            </a:r>
            <a:endParaRPr lang="fi-FI" sz="11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2694816" y="3084722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Kyyjärvi</a:t>
            </a:r>
            <a:endParaRPr lang="fi-FI" sz="11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766244" y="3631530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Keuruu</a:t>
            </a:r>
            <a:endParaRPr lang="fi-FI" sz="11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4913982" y="2155756"/>
            <a:ext cx="997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Rautavaara</a:t>
            </a:r>
            <a:endParaRPr lang="fi-FI" sz="11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5194993" y="3815936"/>
            <a:ext cx="700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Hartola</a:t>
            </a:r>
            <a:endParaRPr lang="fi-FI" sz="11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916409" y="4400231"/>
            <a:ext cx="664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Espoo</a:t>
            </a:r>
            <a:endParaRPr lang="fi-FI" sz="11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090447" y="402834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Kotka</a:t>
            </a:r>
            <a:endParaRPr lang="fi-FI" sz="1100" dirty="0"/>
          </a:p>
        </p:txBody>
      </p:sp>
      <p:cxnSp>
        <p:nvCxnSpPr>
          <p:cNvPr id="30" name="Suora yhdysviiva 29"/>
          <p:cNvCxnSpPr>
            <a:stCxn id="19" idx="0"/>
          </p:cNvCxnSpPr>
          <p:nvPr/>
        </p:nvCxnSpPr>
        <p:spPr>
          <a:xfrm flipH="1" flipV="1">
            <a:off x="4248544" y="4269426"/>
            <a:ext cx="1" cy="130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/>
          <p:cNvCxnSpPr>
            <a:endCxn id="22" idx="1"/>
          </p:cNvCxnSpPr>
          <p:nvPr/>
        </p:nvCxnSpPr>
        <p:spPr>
          <a:xfrm>
            <a:off x="4733846" y="4097129"/>
            <a:ext cx="356601" cy="6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>
            <a:stCxn id="18" idx="1"/>
          </p:cNvCxnSpPr>
          <p:nvPr/>
        </p:nvCxnSpPr>
        <p:spPr>
          <a:xfrm flipH="1" flipV="1">
            <a:off x="4572000" y="3723878"/>
            <a:ext cx="622993" cy="22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/>
          <p:cNvCxnSpPr>
            <a:stCxn id="16" idx="3"/>
          </p:cNvCxnSpPr>
          <p:nvPr/>
        </p:nvCxnSpPr>
        <p:spPr>
          <a:xfrm flipV="1">
            <a:off x="3462268" y="3363838"/>
            <a:ext cx="774519" cy="398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>
            <a:endCxn id="15" idx="3"/>
          </p:cNvCxnSpPr>
          <p:nvPr/>
        </p:nvCxnSpPr>
        <p:spPr>
          <a:xfrm flipH="1">
            <a:off x="3459769" y="3067081"/>
            <a:ext cx="752191" cy="148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 flipH="1">
            <a:off x="5001501" y="2435943"/>
            <a:ext cx="402657" cy="423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/>
          <p:cNvCxnSpPr>
            <a:stCxn id="3" idx="2"/>
          </p:cNvCxnSpPr>
          <p:nvPr/>
        </p:nvCxnSpPr>
        <p:spPr>
          <a:xfrm>
            <a:off x="3924041" y="2135253"/>
            <a:ext cx="353052" cy="27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/>
          <p:cNvCxnSpPr>
            <a:stCxn id="9" idx="2"/>
          </p:cNvCxnSpPr>
          <p:nvPr/>
        </p:nvCxnSpPr>
        <p:spPr>
          <a:xfrm>
            <a:off x="3552052" y="2367932"/>
            <a:ext cx="511491" cy="33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>
            <a:endCxn id="13" idx="3"/>
          </p:cNvCxnSpPr>
          <p:nvPr/>
        </p:nvCxnSpPr>
        <p:spPr>
          <a:xfrm flipH="1">
            <a:off x="3611295" y="2917406"/>
            <a:ext cx="600665" cy="82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>
            <a:endCxn id="10" idx="3"/>
          </p:cNvCxnSpPr>
          <p:nvPr/>
        </p:nvCxnSpPr>
        <p:spPr>
          <a:xfrm flipH="1" flipV="1">
            <a:off x="3735875" y="2815189"/>
            <a:ext cx="364692" cy="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>
            <a:endCxn id="14" idx="3"/>
          </p:cNvCxnSpPr>
          <p:nvPr/>
        </p:nvCxnSpPr>
        <p:spPr>
          <a:xfrm flipH="1" flipV="1">
            <a:off x="3701911" y="2626324"/>
            <a:ext cx="635783" cy="185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orakulmio 34"/>
          <p:cNvSpPr/>
          <p:nvPr/>
        </p:nvSpPr>
        <p:spPr>
          <a:xfrm>
            <a:off x="4572000" y="42279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KL/MS </a:t>
            </a: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8</a:t>
            </a: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.10.2018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 smtClean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Lähde: Tilastokeskus/VM, 2018</a:t>
            </a:r>
            <a:endParaRPr lang="fi-FI" sz="600" dirty="0">
              <a:solidFill>
                <a:srgbClr val="606060"/>
              </a:solidFill>
              <a:latin typeface="Verdan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OnnistuvaSuomi_suomiruotsi2018.potx" id="{69278285-79B7-4ED1-9B08-E75CD127BCC9}" vid="{1D5B8906-D3E4-4DD0-B7B4-3E928E23EB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2018</Template>
  <TotalTime>3144</TotalTime>
  <Words>1620</Words>
  <Application>Microsoft Office PowerPoint</Application>
  <PresentationFormat>Näytössä katseltava esitys (16:9)</PresentationFormat>
  <Paragraphs>485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Kuntaliitto suomenkielinen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Sahlberg Matti</dc:creator>
  <cp:lastModifiedBy>Sahlberg Matti</cp:lastModifiedBy>
  <cp:revision>132</cp:revision>
  <dcterms:created xsi:type="dcterms:W3CDTF">2018-10-05T07:36:26Z</dcterms:created>
  <dcterms:modified xsi:type="dcterms:W3CDTF">2018-10-11T06:42:54Z</dcterms:modified>
</cp:coreProperties>
</file>