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37" r:id="rId2"/>
    <p:sldId id="326" r:id="rId3"/>
    <p:sldId id="324" r:id="rId4"/>
    <p:sldId id="355" r:id="rId5"/>
    <p:sldId id="308" r:id="rId6"/>
    <p:sldId id="273" r:id="rId7"/>
    <p:sldId id="334" r:id="rId8"/>
    <p:sldId id="35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0A6F5-A98E-454D-BD50-A3C048EC3EDC}" type="datetimeFigureOut">
              <a:rPr lang="fi-FI" smtClean="0"/>
              <a:t>22.11.2018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32174-3B20-47F6-86B8-7918B502A5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4259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0D847-09AB-4F69-886C-5E6D3A860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27EC84D-943E-48A4-AEED-F458711FC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65BCBA-2155-4F56-BAC4-E66D901E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58F50-1054-425A-8887-5EF0A03DB724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EA4BD1-E245-4656-86F0-4F9790D8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C2B26C-4878-4B27-B6A7-ABE17B06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171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332CEE-865E-4CEA-8662-1E91AF9BF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332E5A-E405-4761-949B-D77DF9CAB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A94950-D9B8-4A72-8788-D952E4074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D846-807F-48FF-98B3-1BD56F2B4208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516E9F-5E29-4328-9096-4132A4E6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875A43-19DE-450D-9638-9DCDEC1E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1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3F90E31-806A-426D-BE8F-85D82B109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3661B40-D1B9-4483-9F65-4F243E392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6FC58-EB1A-49AC-B8DF-77B720C7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B500-15E7-494F-A3C7-10423E230E92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21D0F7-9FC0-4805-B9A1-151FC2EE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4DF201-91B2-4603-8BC7-99EE4532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826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4169B1-CDB6-4CE9-993D-8F40535A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574E71-F504-4D61-A927-47CFD74C7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F25698-6796-4D4A-99E3-90E19823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BC7E-DED1-4432-A68A-B3710699451A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9759E1-F03D-4A59-84B9-01A3BC6E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960E57-E5F8-4EB6-8FB6-72505C6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81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034E2-1994-4C72-9013-6C775C71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026AE7-050A-482F-985B-2D6CB18D4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97D2B9-E842-4F3C-981B-54C84CC7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2B7A-4221-4381-9F86-12DE3D53B2FC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979B68-4262-4F7D-A8E1-23D494FC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9876B8-D95E-4918-8FD5-83B5508A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62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DF8DBB-0A35-40B4-AE7A-E0B91B36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DE1B93-BDDA-485D-A018-401187076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E1413B-D764-4FD3-9E7D-9310180E9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C8E1B1B-7708-4FE0-8D8A-D7A9FF71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689A-CDA7-487B-AF59-B7F242E798AA}" type="datetime1">
              <a:rPr lang="fi-FI" smtClean="0"/>
              <a:t>22.11.2018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FACB395-AEA9-4512-8147-BB7A2B7F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52834B9-A451-4934-A4C7-80C1E0E4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618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A1AAA1-017C-45ED-AE31-F1B5B55A9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36F8CB-6E4C-423B-9AE4-3E8851816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4B69FA-29B7-46ED-8A9E-2E5F8690D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3B803FF-3DC2-450D-AEFC-56B12C004F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D6C9A0-4743-4F24-8074-0CB0390C5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DC60313-CEAD-49B1-ABB8-577E75C0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53E-02EB-4DAA-A16D-8313CE0CC5D2}" type="datetime1">
              <a:rPr lang="fi-FI" smtClean="0"/>
              <a:t>22.11.2018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09AC377-2CEA-45BA-9677-5E94F987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24308DE-0B81-485D-9D61-B1BDD85A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42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F40F6F-FE17-4A10-8684-AAB8605E0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09EAEE2-604D-42DF-9E1F-0B0E58CE9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50BA-BC7A-497A-BC43-726E3CAAA3F4}" type="datetime1">
              <a:rPr lang="fi-FI" smtClean="0"/>
              <a:t>22.11.2018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79787E3-BA4C-4E3C-B43D-2ABEE1D0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2DDF5FA-0814-49ED-9497-8813A680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8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D6C69D3-9437-4707-A934-BCE55B37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6292-616A-425E-8000-6566A5D0D11A}" type="datetime1">
              <a:rPr lang="fi-FI" smtClean="0"/>
              <a:t>22.11.2018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050FEBD-FCF1-4BA2-9EB3-4E237DE1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AA9774A-2AE1-48D2-8AB6-1C85827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11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AB8631-E110-4862-B28A-51359ABCE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2BFF06-2D88-40E6-AE07-08C3CB954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A00AD6-1F78-41E2-A95D-E9B2D0D94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57DB07E-59F4-4A83-84F6-2A64043C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B0AF-C5F6-424D-A4E5-B3F2B00ECB84}" type="datetime1">
              <a:rPr lang="fi-FI" smtClean="0"/>
              <a:t>22.11.2018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4C9340F-3BFA-476C-931A-27D44FD3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1BB311-0F38-4206-8A3C-2585EC453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82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968559-1B96-4B50-B631-0782710E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DE6F7AD-D3A6-49EE-91B1-4834B35F0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CB3968C-E7A2-4C70-A03D-421466077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349DD62-5BA5-4F13-8287-DE7F8A65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0436-9368-48B6-ADF5-E3C6BDD7D42F}" type="datetime1">
              <a:rPr lang="fi-FI" smtClean="0"/>
              <a:t>22.11.2018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B76F8A-6D5F-4E42-A193-BF8CD7EDD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249679-4964-4A69-A894-3722FF3F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406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4BABCEA-C9D0-4795-B664-3644741D0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777890-2134-427D-B6A9-FF1176380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4035EC-D993-48B9-B096-49C997485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3793-01DF-4C70-88FB-A4BEF97057B4}" type="datetime1">
              <a:rPr lang="fi-FI" smtClean="0"/>
              <a:t>22.11.2018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F4B878-6B00-45AC-A7BA-5BCA9C2D4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AKUSTI-selvitys 10/2018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124E41-4527-4B8B-ADCE-89B5B903D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DF787-5521-4BF8-B5FF-027456D23D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32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6E88FC78-8380-4427-A02B-08E5CFB2D8A0}"/>
              </a:ext>
            </a:extLst>
          </p:cNvPr>
          <p:cNvSpPr/>
          <p:nvPr/>
        </p:nvSpPr>
        <p:spPr>
          <a:xfrm>
            <a:off x="967426" y="2625068"/>
            <a:ext cx="2054188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Asiakas/palveluiden käyttäjä (ml. ammattilainen)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F0E7A3F-8CFF-4EB5-9C56-45E9619624F3}"/>
              </a:ext>
            </a:extLst>
          </p:cNvPr>
          <p:cNvSpPr/>
          <p:nvPr/>
        </p:nvSpPr>
        <p:spPr>
          <a:xfrm>
            <a:off x="3747566" y="2805177"/>
            <a:ext cx="1904215" cy="59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Palveluntuottaja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42950DBF-587F-430D-9F4A-3798C2C63965}"/>
              </a:ext>
            </a:extLst>
          </p:cNvPr>
          <p:cNvSpPr/>
          <p:nvPr/>
        </p:nvSpPr>
        <p:spPr>
          <a:xfrm>
            <a:off x="6706122" y="2801097"/>
            <a:ext cx="2169161" cy="59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Palvelunjärjestäjä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B0165BD7-F7E8-4821-B8C0-B1F7A5A204BF}"/>
              </a:ext>
            </a:extLst>
          </p:cNvPr>
          <p:cNvSpPr/>
          <p:nvPr/>
        </p:nvSpPr>
        <p:spPr>
          <a:xfrm>
            <a:off x="5425627" y="4295286"/>
            <a:ext cx="1904215" cy="59388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Digiratkaisun toimittaja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78265A2-E3F5-45C2-A728-1442CDB75857}"/>
              </a:ext>
            </a:extLst>
          </p:cNvPr>
          <p:cNvSpPr/>
          <p:nvPr/>
        </p:nvSpPr>
        <p:spPr>
          <a:xfrm>
            <a:off x="8866643" y="1826378"/>
            <a:ext cx="1904215" cy="5938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Kansallinen ohjaaja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864B064A-AAA2-43F5-B6E6-0B03AF118136}"/>
              </a:ext>
            </a:extLst>
          </p:cNvPr>
          <p:cNvSpPr txBox="1"/>
          <p:nvPr/>
        </p:nvSpPr>
        <p:spPr>
          <a:xfrm>
            <a:off x="160255" y="197960"/>
            <a:ext cx="8715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Kehittämisen toimijat – systeeminen taso</a:t>
            </a:r>
          </a:p>
        </p:txBody>
      </p: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0DCA7225-3BEF-47D1-A416-545BAA0A43F7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4699673" y="3399066"/>
            <a:ext cx="1" cy="260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77CDA81D-0E24-47F4-8F90-0340F7E35FE2}"/>
              </a:ext>
            </a:extLst>
          </p:cNvPr>
          <p:cNvCxnSpPr>
            <a:cxnSpLocks/>
            <a:stCxn id="2" idx="3"/>
            <a:endCxn id="3" idx="1"/>
          </p:cNvCxnSpPr>
          <p:nvPr/>
        </p:nvCxnSpPr>
        <p:spPr>
          <a:xfrm>
            <a:off x="3021614" y="3102122"/>
            <a:ext cx="725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9E98D37D-BB3F-4C5A-8845-2FAAC9F2945C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 flipV="1">
            <a:off x="5651781" y="3098042"/>
            <a:ext cx="1054341" cy="4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Yhdistin: Kulma 16">
            <a:extLst>
              <a:ext uri="{FF2B5EF4-FFF2-40B4-BE49-F238E27FC236}">
                <a16:creationId xmlns:a16="http://schemas.microsoft.com/office/drawing/2014/main" id="{691B493D-31BE-4836-BDB1-CE01ED6099F7}"/>
              </a:ext>
            </a:extLst>
          </p:cNvPr>
          <p:cNvCxnSpPr>
            <a:stCxn id="3" idx="0"/>
            <a:endCxn id="6" idx="1"/>
          </p:cNvCxnSpPr>
          <p:nvPr/>
        </p:nvCxnSpPr>
        <p:spPr>
          <a:xfrm rot="5400000" flipH="1" flipV="1">
            <a:off x="6442231" y="380766"/>
            <a:ext cx="681854" cy="4166969"/>
          </a:xfrm>
          <a:prstGeom prst="bentConnector2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Yhdistin: Kulma 19">
            <a:extLst>
              <a:ext uri="{FF2B5EF4-FFF2-40B4-BE49-F238E27FC236}">
                <a16:creationId xmlns:a16="http://schemas.microsoft.com/office/drawing/2014/main" id="{36845F04-1261-4A8E-A356-077ADB7DE8F8}"/>
              </a:ext>
            </a:extLst>
          </p:cNvPr>
          <p:cNvCxnSpPr>
            <a:cxnSpLocks/>
            <a:stCxn id="4" idx="0"/>
            <a:endCxn id="6" idx="1"/>
          </p:cNvCxnSpPr>
          <p:nvPr/>
        </p:nvCxnSpPr>
        <p:spPr>
          <a:xfrm rot="5400000" flipH="1" flipV="1">
            <a:off x="7989786" y="1924240"/>
            <a:ext cx="677774" cy="10759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Yhdistin: Kulma 22">
            <a:extLst>
              <a:ext uri="{FF2B5EF4-FFF2-40B4-BE49-F238E27FC236}">
                <a16:creationId xmlns:a16="http://schemas.microsoft.com/office/drawing/2014/main" id="{0CD85D2E-B6CD-4C13-898B-52A625AB9795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4466068" y="3632671"/>
            <a:ext cx="1193165" cy="72595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Yhdistin: Kulma 13">
            <a:extLst>
              <a:ext uri="{FF2B5EF4-FFF2-40B4-BE49-F238E27FC236}">
                <a16:creationId xmlns:a16="http://schemas.microsoft.com/office/drawing/2014/main" id="{4BDB20DD-7DEE-4522-9466-B826C49D0050}"/>
              </a:ext>
            </a:extLst>
          </p:cNvPr>
          <p:cNvCxnSpPr>
            <a:cxnSpLocks/>
            <a:stCxn id="4" idx="2"/>
            <a:endCxn id="5" idx="3"/>
          </p:cNvCxnSpPr>
          <p:nvPr/>
        </p:nvCxnSpPr>
        <p:spPr>
          <a:xfrm rot="5400000">
            <a:off x="6961651" y="3763178"/>
            <a:ext cx="1197245" cy="4608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189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6E88FC78-8380-4427-A02B-08E5CFB2D8A0}"/>
              </a:ext>
            </a:extLst>
          </p:cNvPr>
          <p:cNvSpPr/>
          <p:nvPr/>
        </p:nvSpPr>
        <p:spPr>
          <a:xfrm>
            <a:off x="345647" y="2077649"/>
            <a:ext cx="1904215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Asiakas/palveluiden käyttäjä (ml. ammattilainen)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F0E7A3F-8CFF-4EB5-9C56-45E9619624F3}"/>
              </a:ext>
            </a:extLst>
          </p:cNvPr>
          <p:cNvSpPr/>
          <p:nvPr/>
        </p:nvSpPr>
        <p:spPr>
          <a:xfrm>
            <a:off x="3747566" y="2261837"/>
            <a:ext cx="1904215" cy="59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Palveluntuottaja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42950DBF-587F-430D-9F4A-3798C2C63965}"/>
              </a:ext>
            </a:extLst>
          </p:cNvPr>
          <p:cNvSpPr/>
          <p:nvPr/>
        </p:nvSpPr>
        <p:spPr>
          <a:xfrm>
            <a:off x="6706122" y="2257757"/>
            <a:ext cx="1904215" cy="59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Palvelunjärjestäjä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B0165BD7-F7E8-4821-B8C0-B1F7A5A204BF}"/>
              </a:ext>
            </a:extLst>
          </p:cNvPr>
          <p:cNvSpPr/>
          <p:nvPr/>
        </p:nvSpPr>
        <p:spPr>
          <a:xfrm>
            <a:off x="5226843" y="4804325"/>
            <a:ext cx="1904215" cy="59388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Digiratkaisun toimittaja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78265A2-E3F5-45C2-A728-1442CDB75857}"/>
              </a:ext>
            </a:extLst>
          </p:cNvPr>
          <p:cNvSpPr/>
          <p:nvPr/>
        </p:nvSpPr>
        <p:spPr>
          <a:xfrm>
            <a:off x="8875283" y="580673"/>
            <a:ext cx="1904215" cy="5938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Kansallinen ohjaaja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BC57EE24-BFAC-4734-B94C-220829FA02E5}"/>
              </a:ext>
            </a:extLst>
          </p:cNvPr>
          <p:cNvSpPr/>
          <p:nvPr/>
        </p:nvSpPr>
        <p:spPr>
          <a:xfrm>
            <a:off x="3402781" y="5705834"/>
            <a:ext cx="5783452" cy="8766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Vastuu asiakkaan (palvelunjärjestäjän ja palveluntuottajan) tarpeen mukaisten ratkaisujen toimittamisesta (integraattorit, yksittäisten ratkaisujen toimittajat)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F95AD521-4302-45BE-8293-A4E4CF7E30BC}"/>
              </a:ext>
            </a:extLst>
          </p:cNvPr>
          <p:cNvSpPr/>
          <p:nvPr/>
        </p:nvSpPr>
        <p:spPr>
          <a:xfrm>
            <a:off x="8875283" y="1391792"/>
            <a:ext cx="2463536" cy="5938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Palvelujärjestelmän kansallinen ohjaus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864B064A-AAA2-43F5-B6E6-0B03AF118136}"/>
              </a:ext>
            </a:extLst>
          </p:cNvPr>
          <p:cNvSpPr txBox="1"/>
          <p:nvPr/>
        </p:nvSpPr>
        <p:spPr>
          <a:xfrm>
            <a:off x="160255" y="197960"/>
            <a:ext cx="7075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Kehittämisen toimijat ja roolit</a:t>
            </a:r>
          </a:p>
        </p:txBody>
      </p: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0DCA7225-3BEF-47D1-A416-545BAA0A43F7}"/>
              </a:ext>
            </a:extLst>
          </p:cNvPr>
          <p:cNvCxnSpPr>
            <a:cxnSpLocks/>
            <a:stCxn id="3" idx="2"/>
            <a:endCxn id="7" idx="0"/>
          </p:cNvCxnSpPr>
          <p:nvPr/>
        </p:nvCxnSpPr>
        <p:spPr>
          <a:xfrm flipH="1">
            <a:off x="4699673" y="2855726"/>
            <a:ext cx="1" cy="260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>
            <a:extLst>
              <a:ext uri="{FF2B5EF4-FFF2-40B4-BE49-F238E27FC236}">
                <a16:creationId xmlns:a16="http://schemas.microsoft.com/office/drawing/2014/main" id="{26973712-69DD-4844-95D8-47442B6F1E3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7658230" y="2851646"/>
            <a:ext cx="7051" cy="247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Yhdistin: Kulma 34">
            <a:extLst>
              <a:ext uri="{FF2B5EF4-FFF2-40B4-BE49-F238E27FC236}">
                <a16:creationId xmlns:a16="http://schemas.microsoft.com/office/drawing/2014/main" id="{1DCA58EB-880E-4275-B3A3-19092971C432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rot="16200000" flipH="1">
            <a:off x="6082919" y="5494246"/>
            <a:ext cx="307620" cy="115556"/>
          </a:xfrm>
          <a:prstGeom prst="bentConnector3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orakulmio 20">
            <a:extLst>
              <a:ext uri="{FF2B5EF4-FFF2-40B4-BE49-F238E27FC236}">
                <a16:creationId xmlns:a16="http://schemas.microsoft.com/office/drawing/2014/main" id="{D8DBACCB-3992-4E61-8336-9454DAC55459}"/>
              </a:ext>
            </a:extLst>
          </p:cNvPr>
          <p:cNvSpPr/>
          <p:nvPr/>
        </p:nvSpPr>
        <p:spPr>
          <a:xfrm>
            <a:off x="252951" y="3294705"/>
            <a:ext cx="2089606" cy="10045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Palvelu- ja käyttäjäkokemuksen omistajuus</a:t>
            </a:r>
          </a:p>
        </p:txBody>
      </p:sp>
      <p:cxnSp>
        <p:nvCxnSpPr>
          <p:cNvPr id="12" name="Yhdistin: Kulma 11">
            <a:extLst>
              <a:ext uri="{FF2B5EF4-FFF2-40B4-BE49-F238E27FC236}">
                <a16:creationId xmlns:a16="http://schemas.microsoft.com/office/drawing/2014/main" id="{7C554FB2-6B54-45FE-A8D5-6C2CBF600474}"/>
              </a:ext>
            </a:extLst>
          </p:cNvPr>
          <p:cNvCxnSpPr>
            <a:stCxn id="6" idx="2"/>
            <a:endCxn id="19" idx="0"/>
          </p:cNvCxnSpPr>
          <p:nvPr/>
        </p:nvCxnSpPr>
        <p:spPr>
          <a:xfrm rot="16200000" flipH="1">
            <a:off x="9858606" y="1143347"/>
            <a:ext cx="217230" cy="279660"/>
          </a:xfrm>
          <a:prstGeom prst="bentConnector3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>
            <a:extLst>
              <a:ext uri="{FF2B5EF4-FFF2-40B4-BE49-F238E27FC236}">
                <a16:creationId xmlns:a16="http://schemas.microsoft.com/office/drawing/2014/main" id="{EA413E00-C064-46A6-9C89-5CE1A45FDFA3}"/>
              </a:ext>
            </a:extLst>
          </p:cNvPr>
          <p:cNvCxnSpPr>
            <a:cxnSpLocks/>
            <a:stCxn id="2" idx="2"/>
            <a:endCxn id="21" idx="0"/>
          </p:cNvCxnSpPr>
          <p:nvPr/>
        </p:nvCxnSpPr>
        <p:spPr>
          <a:xfrm flipH="1">
            <a:off x="1297754" y="3031756"/>
            <a:ext cx="1" cy="262949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77CDA81D-0E24-47F4-8F90-0340F7E35FE2}"/>
              </a:ext>
            </a:extLst>
          </p:cNvPr>
          <p:cNvCxnSpPr>
            <a:stCxn id="2" idx="3"/>
            <a:endCxn id="3" idx="1"/>
          </p:cNvCxnSpPr>
          <p:nvPr/>
        </p:nvCxnSpPr>
        <p:spPr>
          <a:xfrm>
            <a:off x="2249862" y="2554703"/>
            <a:ext cx="1497704" cy="4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9E98D37D-BB3F-4C5A-8845-2FAAC9F2945C}"/>
              </a:ext>
            </a:extLst>
          </p:cNvPr>
          <p:cNvCxnSpPr/>
          <p:nvPr/>
        </p:nvCxnSpPr>
        <p:spPr>
          <a:xfrm>
            <a:off x="5651781" y="2473377"/>
            <a:ext cx="1213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Yhdistin: Kulma 16">
            <a:extLst>
              <a:ext uri="{FF2B5EF4-FFF2-40B4-BE49-F238E27FC236}">
                <a16:creationId xmlns:a16="http://schemas.microsoft.com/office/drawing/2014/main" id="{691B493D-31BE-4836-BDB1-CE01ED6099F7}"/>
              </a:ext>
            </a:extLst>
          </p:cNvPr>
          <p:cNvCxnSpPr>
            <a:stCxn id="3" idx="0"/>
            <a:endCxn id="6" idx="1"/>
          </p:cNvCxnSpPr>
          <p:nvPr/>
        </p:nvCxnSpPr>
        <p:spPr>
          <a:xfrm rot="5400000" flipH="1" flipV="1">
            <a:off x="6095369" y="-518076"/>
            <a:ext cx="1384219" cy="4175609"/>
          </a:xfrm>
          <a:prstGeom prst="bentConnector2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Yhdistin: Kulma 19">
            <a:extLst>
              <a:ext uri="{FF2B5EF4-FFF2-40B4-BE49-F238E27FC236}">
                <a16:creationId xmlns:a16="http://schemas.microsoft.com/office/drawing/2014/main" id="{36845F04-1261-4A8E-A356-077ADB7DE8F8}"/>
              </a:ext>
            </a:extLst>
          </p:cNvPr>
          <p:cNvCxnSpPr>
            <a:stCxn id="4" idx="0"/>
            <a:endCxn id="6" idx="1"/>
          </p:cNvCxnSpPr>
          <p:nvPr/>
        </p:nvCxnSpPr>
        <p:spPr>
          <a:xfrm rot="5400000" flipH="1" flipV="1">
            <a:off x="7576687" y="959162"/>
            <a:ext cx="1380139" cy="121705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Yhdistin: Kulma 22">
            <a:extLst>
              <a:ext uri="{FF2B5EF4-FFF2-40B4-BE49-F238E27FC236}">
                <a16:creationId xmlns:a16="http://schemas.microsoft.com/office/drawing/2014/main" id="{0CD85D2E-B6CD-4C13-898B-52A625AB9795}"/>
              </a:ext>
            </a:extLst>
          </p:cNvPr>
          <p:cNvCxnSpPr>
            <a:stCxn id="3" idx="2"/>
            <a:endCxn id="5" idx="0"/>
          </p:cNvCxnSpPr>
          <p:nvPr/>
        </p:nvCxnSpPr>
        <p:spPr>
          <a:xfrm rot="16200000" flipH="1">
            <a:off x="4465013" y="3090386"/>
            <a:ext cx="1948599" cy="1479277"/>
          </a:xfrm>
          <a:prstGeom prst="bentConnector3">
            <a:avLst>
              <a:gd name="adj1" fmla="val 815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orakulmio 6">
            <a:extLst>
              <a:ext uri="{FF2B5EF4-FFF2-40B4-BE49-F238E27FC236}">
                <a16:creationId xmlns:a16="http://schemas.microsoft.com/office/drawing/2014/main" id="{9BB8AF5E-BDD0-43DA-90F9-55E67D08FF2D}"/>
              </a:ext>
            </a:extLst>
          </p:cNvPr>
          <p:cNvSpPr/>
          <p:nvPr/>
        </p:nvSpPr>
        <p:spPr>
          <a:xfrm>
            <a:off x="3402781" y="3115848"/>
            <a:ext cx="2593784" cy="10045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Palvelun ja palvelun tuottamisen omistajuus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Kehittämisen omistajuus</a:t>
            </a:r>
          </a:p>
        </p:txBody>
      </p:sp>
      <p:cxnSp>
        <p:nvCxnSpPr>
          <p:cNvPr id="31" name="Yhdistin: Kulma 30">
            <a:extLst>
              <a:ext uri="{FF2B5EF4-FFF2-40B4-BE49-F238E27FC236}">
                <a16:creationId xmlns:a16="http://schemas.microsoft.com/office/drawing/2014/main" id="{62C238D0-E9D4-4E70-9220-645295C35CFC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5400000">
            <a:off x="5942252" y="3088346"/>
            <a:ext cx="1952679" cy="1479279"/>
          </a:xfrm>
          <a:prstGeom prst="bentConnector3">
            <a:avLst>
              <a:gd name="adj1" fmla="val 815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>
            <a:extLst>
              <a:ext uri="{FF2B5EF4-FFF2-40B4-BE49-F238E27FC236}">
                <a16:creationId xmlns:a16="http://schemas.microsoft.com/office/drawing/2014/main" id="{49395EF7-809A-4065-8752-1769485552B4}"/>
              </a:ext>
            </a:extLst>
          </p:cNvPr>
          <p:cNvSpPr/>
          <p:nvPr/>
        </p:nvSpPr>
        <p:spPr>
          <a:xfrm>
            <a:off x="6144327" y="3099179"/>
            <a:ext cx="3041907" cy="12000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Vastuu järjestämisestä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Palvelujärjestelmän kehittämisen omistajuus</a:t>
            </a:r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65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ruutu 10">
            <a:extLst>
              <a:ext uri="{FF2B5EF4-FFF2-40B4-BE49-F238E27FC236}">
                <a16:creationId xmlns:a16="http://schemas.microsoft.com/office/drawing/2014/main" id="{864B064A-AAA2-43F5-B6E6-0B03AF118136}"/>
              </a:ext>
            </a:extLst>
          </p:cNvPr>
          <p:cNvSpPr txBox="1"/>
          <p:nvPr/>
        </p:nvSpPr>
        <p:spPr>
          <a:xfrm>
            <a:off x="160255" y="105195"/>
            <a:ext cx="8122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Tehtäviä eri roolien toimijoille kehittämistyössä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126F9238-E2D5-4445-A403-7F05D6E81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31710"/>
              </p:ext>
            </p:extLst>
          </p:nvPr>
        </p:nvGraphicFramePr>
        <p:xfrm>
          <a:off x="160255" y="700239"/>
          <a:ext cx="11673936" cy="5748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845">
                  <a:extLst>
                    <a:ext uri="{9D8B030D-6E8A-4147-A177-3AD203B41FA5}">
                      <a16:colId xmlns:a16="http://schemas.microsoft.com/office/drawing/2014/main" val="3122584704"/>
                    </a:ext>
                  </a:extLst>
                </a:gridCol>
                <a:gridCol w="2546085">
                  <a:extLst>
                    <a:ext uri="{9D8B030D-6E8A-4147-A177-3AD203B41FA5}">
                      <a16:colId xmlns:a16="http://schemas.microsoft.com/office/drawing/2014/main" val="725344982"/>
                    </a:ext>
                  </a:extLst>
                </a:gridCol>
                <a:gridCol w="2065624">
                  <a:extLst>
                    <a:ext uri="{9D8B030D-6E8A-4147-A177-3AD203B41FA5}">
                      <a16:colId xmlns:a16="http://schemas.microsoft.com/office/drawing/2014/main" val="287839308"/>
                    </a:ext>
                  </a:extLst>
                </a:gridCol>
                <a:gridCol w="5380382">
                  <a:extLst>
                    <a:ext uri="{9D8B030D-6E8A-4147-A177-3AD203B41FA5}">
                      <a16:colId xmlns:a16="http://schemas.microsoft.com/office/drawing/2014/main" val="639871017"/>
                    </a:ext>
                  </a:extLst>
                </a:gridCol>
              </a:tblGrid>
              <a:tr h="144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bg1"/>
                          </a:solidFill>
                          <a:effectLst/>
                        </a:rPr>
                        <a:t>Toimija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bg1"/>
                          </a:solidFill>
                          <a:effectLst/>
                        </a:rPr>
                        <a:t>Mikä organisaatio?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bg1"/>
                          </a:solidFill>
                          <a:effectLst/>
                        </a:rPr>
                        <a:t>Rooli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bg1"/>
                          </a:solidFill>
                          <a:effectLst/>
                        </a:rPr>
                        <a:t>Tehtäviä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3380562565"/>
                  </a:ext>
                </a:extLst>
              </a:tr>
              <a:tr h="656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asiakas/palveluiden käyttäjä (ml. ammattilainen)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palvelu- ja käyttäjäkokemuksen omistajuus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Tuo kehittämiseen käytännön asiantuntemusta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Hyötyy kehittämistoiminnan tuotoksista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2641520646"/>
                  </a:ext>
                </a:extLst>
              </a:tr>
              <a:tr h="126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90898"/>
                  </a:ext>
                </a:extLst>
              </a:tr>
              <a:tr h="131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kansallinen ohjaaja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STM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VM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vastuu palvelujärjestelmän kansallisesta ohjauksesta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Kansallinen kehittämisstrategia: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Visio tavoitetilasta + painopisteiden ja kaikkia koskevien kehittämistarpeiden määrittely (ml. kentän toimijoiden tarpeiden huomiointi). 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Pitäisi tehdä kansallisen ohjaan ja järjestäjien yhteistyönä. Järjestäjä käy vuoropuhelun palveluntuottajaverkoston kanssa.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975373190"/>
                  </a:ext>
                </a:extLst>
              </a:tr>
              <a:tr h="799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palvelunjärjestäjä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maakunta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vastuu palvelujen järjestämisestä sekä palvelujärjestelmän kehittämisen omistajuus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Vastaa maakunnan kehittämistoiminnan organisoinnista ja koordinoinnista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Vastaa digiratkaisujen määrittelystä ja tilaamisesta (esim. järjestäjän työkalut; mm. tiedolla johtaminen ja asiakkuuden kokonaishallinta)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1421160675"/>
                  </a:ext>
                </a:extLst>
              </a:tr>
              <a:tr h="921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palveluntuottaja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maakunnan liikelaitos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maakunnan sote-keskus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maakunnan suun th yksikkö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palvelun ja palvelun tuottamisen omistajuus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kehittämisen omistajuus omalla palvelualueella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Vastaa uusien mahdollisuuksien tunnistamisesta, kehittämistarpeiden määrittelystä ja digiratkaisujen tilaamisesta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Vastaa hyötyjen saavuttamisesta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Organisoi oman kehittämistoiminnan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788279099"/>
                  </a:ext>
                </a:extLst>
              </a:tr>
              <a:tr h="1054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bg1"/>
                          </a:solidFill>
                          <a:effectLst/>
                        </a:rPr>
                        <a:t>digiratkaisun toimittaja</a:t>
                      </a:r>
                      <a:endParaRPr lang="fi-FI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paikallinen/alueellinen/kansallinen inhouse- tai muu yhtiö, integraattori tai yksittäisen ratkaisun toimittaja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vastuu asiakkaan (palvelunjärjestäjän ja palveluntuottajan) tarpeen mukaisten ratkaisujen toimittamisesta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Tukee palvelunjärjestäjiä ja palveluntuottajia uusien mahdollisuuksien tunnistamisessa ja tarvittavien ratkaisujen määrittelyssä. Vastaa asiakas- ja toimintalähtöisyyden toteutumisen mahdollistamisesta uusien ratkaisujen kehittämisprojekteissa.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83" marR="47183" marT="0" marB="0"/>
                </a:tc>
                <a:extLst>
                  <a:ext uri="{0D108BD9-81ED-4DB2-BD59-A6C34878D82A}">
                    <a16:rowId xmlns:a16="http://schemas.microsoft.com/office/drawing/2014/main" val="1938691867"/>
                  </a:ext>
                </a:extLst>
              </a:tr>
            </a:tbl>
          </a:graphicData>
        </a:graphic>
      </p:graphicFrame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41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35EB527E-E72B-45A6-B713-F103DFF29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90" y="388923"/>
            <a:ext cx="9187962" cy="4888396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26F82140-B3CF-4C69-A062-C235F9484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385" y="4715344"/>
            <a:ext cx="4924425" cy="1123950"/>
          </a:xfrm>
          <a:prstGeom prst="rect">
            <a:avLst/>
          </a:prstGeom>
        </p:spPr>
      </p:pic>
      <p:sp>
        <p:nvSpPr>
          <p:cNvPr id="5" name="Vapaamuotoinen: Muoto 4">
            <a:extLst>
              <a:ext uri="{FF2B5EF4-FFF2-40B4-BE49-F238E27FC236}">
                <a16:creationId xmlns:a16="http://schemas.microsoft.com/office/drawing/2014/main" id="{FA1B714B-F765-478E-B83D-C9AD24FE6A12}"/>
              </a:ext>
            </a:extLst>
          </p:cNvPr>
          <p:cNvSpPr/>
          <p:nvPr/>
        </p:nvSpPr>
        <p:spPr>
          <a:xfrm>
            <a:off x="3130763" y="2679630"/>
            <a:ext cx="1981019" cy="1442068"/>
          </a:xfrm>
          <a:custGeom>
            <a:avLst/>
            <a:gdLst>
              <a:gd name="connsiteX0" fmla="*/ 1193267 w 1981019"/>
              <a:gd name="connsiteY0" fmla="*/ 1001879 h 1442068"/>
              <a:gd name="connsiteX1" fmla="*/ 1208257 w 1981019"/>
              <a:gd name="connsiteY1" fmla="*/ 1436594 h 1442068"/>
              <a:gd name="connsiteX2" fmla="*/ 9044 w 1981019"/>
              <a:gd name="connsiteY2" fmla="*/ 732056 h 1442068"/>
              <a:gd name="connsiteX3" fmla="*/ 668611 w 1981019"/>
              <a:gd name="connsiteY3" fmla="*/ 672095 h 1442068"/>
              <a:gd name="connsiteX4" fmla="*/ 863484 w 1981019"/>
              <a:gd name="connsiteY4" fmla="*/ 192410 h 1442068"/>
              <a:gd name="connsiteX5" fmla="*/ 1568021 w 1981019"/>
              <a:gd name="connsiteY5" fmla="*/ 12528 h 1442068"/>
              <a:gd name="connsiteX6" fmla="*/ 1972756 w 1981019"/>
              <a:gd name="connsiteY6" fmla="*/ 507203 h 1442068"/>
              <a:gd name="connsiteX7" fmla="*/ 1208257 w 1981019"/>
              <a:gd name="connsiteY7" fmla="*/ 941918 h 144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1019" h="1442068">
                <a:moveTo>
                  <a:pt x="1193267" y="1001879"/>
                </a:moveTo>
                <a:cubicBezTo>
                  <a:pt x="1299447" y="1241721"/>
                  <a:pt x="1405627" y="1481564"/>
                  <a:pt x="1208257" y="1436594"/>
                </a:cubicBezTo>
                <a:cubicBezTo>
                  <a:pt x="1010887" y="1391624"/>
                  <a:pt x="98985" y="859472"/>
                  <a:pt x="9044" y="732056"/>
                </a:cubicBezTo>
                <a:cubicBezTo>
                  <a:pt x="-80897" y="604640"/>
                  <a:pt x="526204" y="762036"/>
                  <a:pt x="668611" y="672095"/>
                </a:cubicBezTo>
                <a:cubicBezTo>
                  <a:pt x="811018" y="582154"/>
                  <a:pt x="713582" y="302338"/>
                  <a:pt x="863484" y="192410"/>
                </a:cubicBezTo>
                <a:cubicBezTo>
                  <a:pt x="1013386" y="82482"/>
                  <a:pt x="1383142" y="-39937"/>
                  <a:pt x="1568021" y="12528"/>
                </a:cubicBezTo>
                <a:cubicBezTo>
                  <a:pt x="1752900" y="64993"/>
                  <a:pt x="2032717" y="352305"/>
                  <a:pt x="1972756" y="507203"/>
                </a:cubicBezTo>
                <a:cubicBezTo>
                  <a:pt x="1912795" y="662101"/>
                  <a:pt x="1560526" y="802009"/>
                  <a:pt x="1208257" y="941918"/>
                </a:cubicBezTo>
              </a:path>
            </a:pathLst>
          </a:cu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1F4C3A6-74AE-4F94-92B4-72BC4D09D75C}"/>
              </a:ext>
            </a:extLst>
          </p:cNvPr>
          <p:cNvSpPr txBox="1"/>
          <p:nvPr/>
        </p:nvSpPr>
        <p:spPr>
          <a:xfrm>
            <a:off x="190616" y="3105834"/>
            <a:ext cx="1719027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Asiakkaan palvelupolku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70CED2FF-A05C-450A-8534-0BF48D5D5050}"/>
              </a:ext>
            </a:extLst>
          </p:cNvPr>
          <p:cNvCxnSpPr>
            <a:cxnSpLocks/>
          </p:cNvCxnSpPr>
          <p:nvPr/>
        </p:nvCxnSpPr>
        <p:spPr>
          <a:xfrm>
            <a:off x="4823847" y="3612719"/>
            <a:ext cx="3352348" cy="131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74614E97-F9DE-417B-B430-D3B480751C9F}"/>
              </a:ext>
            </a:extLst>
          </p:cNvPr>
          <p:cNvCxnSpPr>
            <a:cxnSpLocks/>
          </p:cNvCxnSpPr>
          <p:nvPr/>
        </p:nvCxnSpPr>
        <p:spPr>
          <a:xfrm>
            <a:off x="7368154" y="3429000"/>
            <a:ext cx="808041" cy="1501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yhdysviiva 29">
            <a:extLst>
              <a:ext uri="{FF2B5EF4-FFF2-40B4-BE49-F238E27FC236}">
                <a16:creationId xmlns:a16="http://schemas.microsoft.com/office/drawing/2014/main" id="{473C218A-2DCA-4B49-AF7C-C396FB0BADB6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1909643" y="3429000"/>
            <a:ext cx="1693084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19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9A8D0EBE-8B47-436C-B469-3F0889FFB001}"/>
              </a:ext>
            </a:extLst>
          </p:cNvPr>
          <p:cNvSpPr txBox="1"/>
          <p:nvPr/>
        </p:nvSpPr>
        <p:spPr>
          <a:xfrm>
            <a:off x="211215" y="25686"/>
            <a:ext cx="9539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Kehittämisen toimintamalli – systeeminen taso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3451464-D686-4D4D-A603-7F2D5EB7176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53551" y="1219201"/>
            <a:ext cx="9859006" cy="525193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993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7C5C8588-187B-4C5C-84B2-7657A16F4BEA}"/>
              </a:ext>
            </a:extLst>
          </p:cNvPr>
          <p:cNvSpPr/>
          <p:nvPr/>
        </p:nvSpPr>
        <p:spPr>
          <a:xfrm>
            <a:off x="9283145" y="1118893"/>
            <a:ext cx="2279374" cy="33793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21032800-EE43-4FF3-95CC-8785AAD8B4B8}"/>
              </a:ext>
            </a:extLst>
          </p:cNvPr>
          <p:cNvSpPr/>
          <p:nvPr/>
        </p:nvSpPr>
        <p:spPr>
          <a:xfrm>
            <a:off x="6652589" y="1118893"/>
            <a:ext cx="2279374" cy="33793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2D3F743D-F164-4A32-86E6-F3C4041AFC93}"/>
              </a:ext>
            </a:extLst>
          </p:cNvPr>
          <p:cNvSpPr/>
          <p:nvPr/>
        </p:nvSpPr>
        <p:spPr>
          <a:xfrm>
            <a:off x="3727663" y="1118893"/>
            <a:ext cx="2642567" cy="33793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471A7D6F-00B0-4D2B-B9C4-8DEC1DC59DDA}"/>
              </a:ext>
            </a:extLst>
          </p:cNvPr>
          <p:cNvSpPr/>
          <p:nvPr/>
        </p:nvSpPr>
        <p:spPr>
          <a:xfrm>
            <a:off x="1044099" y="1118892"/>
            <a:ext cx="2467727" cy="337930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BE2EDA03-8791-46B1-ADC3-8EE764E60062}"/>
              </a:ext>
            </a:extLst>
          </p:cNvPr>
          <p:cNvSpPr/>
          <p:nvPr/>
        </p:nvSpPr>
        <p:spPr>
          <a:xfrm>
            <a:off x="913227" y="1532786"/>
            <a:ext cx="11025809" cy="490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Asiakkaan tarve ja prosessi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70FA5A6-4088-4674-9D90-8672984E3540}"/>
              </a:ext>
            </a:extLst>
          </p:cNvPr>
          <p:cNvSpPr txBox="1"/>
          <p:nvPr/>
        </p:nvSpPr>
        <p:spPr>
          <a:xfrm>
            <a:off x="1220856" y="709814"/>
            <a:ext cx="2290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Maakunnan liikelaitos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1D2CC3-2506-4C4C-8E47-82D0A661687D}"/>
              </a:ext>
            </a:extLst>
          </p:cNvPr>
          <p:cNvSpPr txBox="1"/>
          <p:nvPr/>
        </p:nvSpPr>
        <p:spPr>
          <a:xfrm>
            <a:off x="3520856" y="733586"/>
            <a:ext cx="303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Maakunnan sote-keskus / suun th.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F6035B99-D0A0-4A0C-B7B8-93747CA1663B}"/>
              </a:ext>
            </a:extLst>
          </p:cNvPr>
          <p:cNvSpPr txBox="1"/>
          <p:nvPr/>
        </p:nvSpPr>
        <p:spPr>
          <a:xfrm>
            <a:off x="6599633" y="733586"/>
            <a:ext cx="2279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Kunta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B2F46B9-B664-424B-858E-C80EC2289628}"/>
              </a:ext>
            </a:extLst>
          </p:cNvPr>
          <p:cNvSpPr txBox="1"/>
          <p:nvPr/>
        </p:nvSpPr>
        <p:spPr>
          <a:xfrm>
            <a:off x="9283145" y="707407"/>
            <a:ext cx="2279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Yksityinen tuottaja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37321F54-565F-4FCF-B014-7F7429DD5307}"/>
              </a:ext>
            </a:extLst>
          </p:cNvPr>
          <p:cNvSpPr txBox="1"/>
          <p:nvPr/>
        </p:nvSpPr>
        <p:spPr>
          <a:xfrm>
            <a:off x="1232450" y="2181552"/>
            <a:ext cx="2080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Toiminnan tavoitteet ja tarpeet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371CC3F8-EEC1-46BB-89D9-7261DF7FA2A0}"/>
              </a:ext>
            </a:extLst>
          </p:cNvPr>
          <p:cNvSpPr txBox="1"/>
          <p:nvPr/>
        </p:nvSpPr>
        <p:spPr>
          <a:xfrm>
            <a:off x="1054975" y="3020026"/>
            <a:ext cx="243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Toiminnan kehittäminen</a:t>
            </a:r>
          </a:p>
        </p:txBody>
      </p: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C4632C0B-E254-4518-A868-F3137133504A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2272746" y="2827883"/>
            <a:ext cx="485" cy="192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Yhdistin: Kulma 23">
            <a:extLst>
              <a:ext uri="{FF2B5EF4-FFF2-40B4-BE49-F238E27FC236}">
                <a16:creationId xmlns:a16="http://schemas.microsoft.com/office/drawing/2014/main" id="{AFAAEA74-715F-48B9-B49A-6D557AEB7184}"/>
              </a:ext>
            </a:extLst>
          </p:cNvPr>
          <p:cNvCxnSpPr>
            <a:cxnSpLocks/>
            <a:stCxn id="70" idx="1"/>
            <a:endCxn id="28" idx="1"/>
          </p:cNvCxnSpPr>
          <p:nvPr/>
        </p:nvCxnSpPr>
        <p:spPr>
          <a:xfrm rot="10800000" flipV="1">
            <a:off x="642731" y="4230342"/>
            <a:ext cx="609601" cy="856897"/>
          </a:xfrm>
          <a:prstGeom prst="bentConnector3">
            <a:avLst>
              <a:gd name="adj1" fmla="val 1831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orakulmio 27">
            <a:extLst>
              <a:ext uri="{FF2B5EF4-FFF2-40B4-BE49-F238E27FC236}">
                <a16:creationId xmlns:a16="http://schemas.microsoft.com/office/drawing/2014/main" id="{E27BACDB-F2D0-4FBB-83DB-12DBBDAA64B1}"/>
              </a:ext>
            </a:extLst>
          </p:cNvPr>
          <p:cNvSpPr/>
          <p:nvPr/>
        </p:nvSpPr>
        <p:spPr>
          <a:xfrm>
            <a:off x="642730" y="4680212"/>
            <a:ext cx="1550503" cy="8140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Digiulottuvuus (kansallinen ratkaisu)</a:t>
            </a:r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57E647CD-07E4-4DA1-AF0B-8236108AE149}"/>
              </a:ext>
            </a:extLst>
          </p:cNvPr>
          <p:cNvCxnSpPr>
            <a:endCxn id="15" idx="0"/>
          </p:cNvCxnSpPr>
          <p:nvPr/>
        </p:nvCxnSpPr>
        <p:spPr>
          <a:xfrm>
            <a:off x="2272745" y="1967033"/>
            <a:ext cx="1" cy="214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uorakulmio 38">
            <a:extLst>
              <a:ext uri="{FF2B5EF4-FFF2-40B4-BE49-F238E27FC236}">
                <a16:creationId xmlns:a16="http://schemas.microsoft.com/office/drawing/2014/main" id="{AC612007-3DC8-4F10-BB95-43CD798784F1}"/>
              </a:ext>
            </a:extLst>
          </p:cNvPr>
          <p:cNvSpPr/>
          <p:nvPr/>
        </p:nvSpPr>
        <p:spPr>
          <a:xfrm>
            <a:off x="642730" y="5640961"/>
            <a:ext cx="1550503" cy="5018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Digiulottuvuus (oma ratkaisu)</a:t>
            </a:r>
          </a:p>
        </p:txBody>
      </p:sp>
      <p:sp>
        <p:nvSpPr>
          <p:cNvPr id="44" name="Suorakulmio 43">
            <a:extLst>
              <a:ext uri="{FF2B5EF4-FFF2-40B4-BE49-F238E27FC236}">
                <a16:creationId xmlns:a16="http://schemas.microsoft.com/office/drawing/2014/main" id="{7894778D-ABB9-48A2-86C9-FC246926E6ED}"/>
              </a:ext>
            </a:extLst>
          </p:cNvPr>
          <p:cNvSpPr/>
          <p:nvPr/>
        </p:nvSpPr>
        <p:spPr>
          <a:xfrm>
            <a:off x="2177160" y="6214330"/>
            <a:ext cx="1550503" cy="5018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/>
              <a:t>Digiulottuvuus (YTA-ratkaisu)</a:t>
            </a:r>
          </a:p>
        </p:txBody>
      </p:sp>
      <p:cxnSp>
        <p:nvCxnSpPr>
          <p:cNvPr id="46" name="Yhdistin: Kulma 45">
            <a:extLst>
              <a:ext uri="{FF2B5EF4-FFF2-40B4-BE49-F238E27FC236}">
                <a16:creationId xmlns:a16="http://schemas.microsoft.com/office/drawing/2014/main" id="{FF09DB88-AD36-4841-ACAB-FBE85A78853B}"/>
              </a:ext>
            </a:extLst>
          </p:cNvPr>
          <p:cNvCxnSpPr>
            <a:cxnSpLocks/>
            <a:stCxn id="71" idx="2"/>
            <a:endCxn id="44" idx="0"/>
          </p:cNvCxnSpPr>
          <p:nvPr/>
        </p:nvCxnSpPr>
        <p:spPr>
          <a:xfrm rot="16200000" flipH="1">
            <a:off x="1989486" y="5251404"/>
            <a:ext cx="1806092" cy="11975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iruutu 26">
            <a:extLst>
              <a:ext uri="{FF2B5EF4-FFF2-40B4-BE49-F238E27FC236}">
                <a16:creationId xmlns:a16="http://schemas.microsoft.com/office/drawing/2014/main" id="{CA323C05-3897-40CA-858B-A3B49F2C03D2}"/>
              </a:ext>
            </a:extLst>
          </p:cNvPr>
          <p:cNvSpPr txBox="1"/>
          <p:nvPr/>
        </p:nvSpPr>
        <p:spPr>
          <a:xfrm>
            <a:off x="3932350" y="2225904"/>
            <a:ext cx="2080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Toiminnan tavoitteet ja tarpeet</a:t>
            </a:r>
          </a:p>
        </p:txBody>
      </p:sp>
      <p:cxnSp>
        <p:nvCxnSpPr>
          <p:cNvPr id="30" name="Suora yhdysviiva 29">
            <a:extLst>
              <a:ext uri="{FF2B5EF4-FFF2-40B4-BE49-F238E27FC236}">
                <a16:creationId xmlns:a16="http://schemas.microsoft.com/office/drawing/2014/main" id="{D11859F0-7B78-4B9F-B01B-7C54A490A887}"/>
              </a:ext>
            </a:extLst>
          </p:cNvPr>
          <p:cNvCxnSpPr>
            <a:cxnSpLocks/>
            <a:stCxn id="27" idx="2"/>
            <a:endCxn id="53" idx="0"/>
          </p:cNvCxnSpPr>
          <p:nvPr/>
        </p:nvCxnSpPr>
        <p:spPr>
          <a:xfrm>
            <a:off x="4972646" y="2872235"/>
            <a:ext cx="83420" cy="147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A53341E7-8751-4318-A597-DB627DFA7609}"/>
              </a:ext>
            </a:extLst>
          </p:cNvPr>
          <p:cNvCxnSpPr>
            <a:endCxn id="27" idx="0"/>
          </p:cNvCxnSpPr>
          <p:nvPr/>
        </p:nvCxnSpPr>
        <p:spPr>
          <a:xfrm>
            <a:off x="4972645" y="2011385"/>
            <a:ext cx="1" cy="214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Yhdistin: Kulma 39">
            <a:extLst>
              <a:ext uri="{FF2B5EF4-FFF2-40B4-BE49-F238E27FC236}">
                <a16:creationId xmlns:a16="http://schemas.microsoft.com/office/drawing/2014/main" id="{DB8E1612-0D38-47D2-A28A-7499BA43E59F}"/>
              </a:ext>
            </a:extLst>
          </p:cNvPr>
          <p:cNvCxnSpPr>
            <a:cxnSpLocks/>
            <a:stCxn id="69" idx="1"/>
            <a:endCxn id="39" idx="1"/>
          </p:cNvCxnSpPr>
          <p:nvPr/>
        </p:nvCxnSpPr>
        <p:spPr>
          <a:xfrm rot="10800000" flipV="1">
            <a:off x="642730" y="3792786"/>
            <a:ext cx="726384" cy="2099102"/>
          </a:xfrm>
          <a:prstGeom prst="bentConnector3">
            <a:avLst>
              <a:gd name="adj1" fmla="val 1314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iruutu 52">
            <a:extLst>
              <a:ext uri="{FF2B5EF4-FFF2-40B4-BE49-F238E27FC236}">
                <a16:creationId xmlns:a16="http://schemas.microsoft.com/office/drawing/2014/main" id="{5B940613-38CC-473E-AD90-AE5AEB49C2CB}"/>
              </a:ext>
            </a:extLst>
          </p:cNvPr>
          <p:cNvSpPr txBox="1"/>
          <p:nvPr/>
        </p:nvSpPr>
        <p:spPr>
          <a:xfrm>
            <a:off x="3772580" y="3020026"/>
            <a:ext cx="256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Toiminnan kehittäminen</a:t>
            </a:r>
          </a:p>
        </p:txBody>
      </p:sp>
      <p:cxnSp>
        <p:nvCxnSpPr>
          <p:cNvPr id="54" name="Yhdistin: Kulma 53">
            <a:extLst>
              <a:ext uri="{FF2B5EF4-FFF2-40B4-BE49-F238E27FC236}">
                <a16:creationId xmlns:a16="http://schemas.microsoft.com/office/drawing/2014/main" id="{83F6C9F4-EFFF-4BA2-914F-1A70D8BA672F}"/>
              </a:ext>
            </a:extLst>
          </p:cNvPr>
          <p:cNvCxnSpPr>
            <a:cxnSpLocks/>
            <a:stCxn id="81" idx="1"/>
            <a:endCxn id="28" idx="3"/>
          </p:cNvCxnSpPr>
          <p:nvPr/>
        </p:nvCxnSpPr>
        <p:spPr>
          <a:xfrm rot="10800000" flipV="1">
            <a:off x="2193234" y="4210256"/>
            <a:ext cx="1717809" cy="876984"/>
          </a:xfrm>
          <a:prstGeom prst="bentConnector3">
            <a:avLst>
              <a:gd name="adj1" fmla="val 191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Suorakulmio 55">
            <a:extLst>
              <a:ext uri="{FF2B5EF4-FFF2-40B4-BE49-F238E27FC236}">
                <a16:creationId xmlns:a16="http://schemas.microsoft.com/office/drawing/2014/main" id="{8D65C6A1-A460-4CF9-81BF-3975D873D119}"/>
              </a:ext>
            </a:extLst>
          </p:cNvPr>
          <p:cNvSpPr/>
          <p:nvPr/>
        </p:nvSpPr>
        <p:spPr>
          <a:xfrm>
            <a:off x="3652625" y="5362942"/>
            <a:ext cx="1550503" cy="5018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Digiulottuvuus (oma ratkaisu)</a:t>
            </a:r>
          </a:p>
        </p:txBody>
      </p:sp>
      <p:sp>
        <p:nvSpPr>
          <p:cNvPr id="57" name="Suorakulmio 56">
            <a:extLst>
              <a:ext uri="{FF2B5EF4-FFF2-40B4-BE49-F238E27FC236}">
                <a16:creationId xmlns:a16="http://schemas.microsoft.com/office/drawing/2014/main" id="{D739615B-3B65-415B-9618-D9D80789EAC5}"/>
              </a:ext>
            </a:extLst>
          </p:cNvPr>
          <p:cNvSpPr/>
          <p:nvPr/>
        </p:nvSpPr>
        <p:spPr>
          <a:xfrm>
            <a:off x="4789049" y="5986364"/>
            <a:ext cx="1550503" cy="5018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Digiulottuvuus (oma ratkaisu)</a:t>
            </a:r>
          </a:p>
        </p:txBody>
      </p:sp>
      <p:cxnSp>
        <p:nvCxnSpPr>
          <p:cNvPr id="59" name="Yhdistin: Kulma 58">
            <a:extLst>
              <a:ext uri="{FF2B5EF4-FFF2-40B4-BE49-F238E27FC236}">
                <a16:creationId xmlns:a16="http://schemas.microsoft.com/office/drawing/2014/main" id="{1957F173-40D3-43C4-A9A2-DF640C6DC71E}"/>
              </a:ext>
            </a:extLst>
          </p:cNvPr>
          <p:cNvCxnSpPr>
            <a:cxnSpLocks/>
            <a:stCxn id="77" idx="3"/>
            <a:endCxn id="56" idx="0"/>
          </p:cNvCxnSpPr>
          <p:nvPr/>
        </p:nvCxnSpPr>
        <p:spPr>
          <a:xfrm flipH="1">
            <a:off x="4427877" y="3760750"/>
            <a:ext cx="410818" cy="1602192"/>
          </a:xfrm>
          <a:prstGeom prst="bentConnector4">
            <a:avLst>
              <a:gd name="adj1" fmla="val -55645"/>
              <a:gd name="adj2" fmla="val 557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Yhdistin: Kulma 60">
            <a:extLst>
              <a:ext uri="{FF2B5EF4-FFF2-40B4-BE49-F238E27FC236}">
                <a16:creationId xmlns:a16="http://schemas.microsoft.com/office/drawing/2014/main" id="{F406CC33-28EF-409B-A7A7-5DBA8E4FC612}"/>
              </a:ext>
            </a:extLst>
          </p:cNvPr>
          <p:cNvCxnSpPr>
            <a:cxnSpLocks/>
            <a:stCxn id="85" idx="2"/>
            <a:endCxn id="57" idx="0"/>
          </p:cNvCxnSpPr>
          <p:nvPr/>
        </p:nvCxnSpPr>
        <p:spPr>
          <a:xfrm rot="5400000">
            <a:off x="4767697" y="5140943"/>
            <a:ext cx="1642026" cy="4881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iruutu 66">
            <a:extLst>
              <a:ext uri="{FF2B5EF4-FFF2-40B4-BE49-F238E27FC236}">
                <a16:creationId xmlns:a16="http://schemas.microsoft.com/office/drawing/2014/main" id="{148E2EF0-3ABF-4581-985B-5542DA9C7596}"/>
              </a:ext>
            </a:extLst>
          </p:cNvPr>
          <p:cNvSpPr txBox="1"/>
          <p:nvPr/>
        </p:nvSpPr>
        <p:spPr>
          <a:xfrm>
            <a:off x="6652589" y="3098548"/>
            <a:ext cx="192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Toiminnan kehittäminen</a:t>
            </a:r>
          </a:p>
        </p:txBody>
      </p:sp>
      <p:sp>
        <p:nvSpPr>
          <p:cNvPr id="68" name="Tekstiruutu 67">
            <a:extLst>
              <a:ext uri="{FF2B5EF4-FFF2-40B4-BE49-F238E27FC236}">
                <a16:creationId xmlns:a16="http://schemas.microsoft.com/office/drawing/2014/main" id="{8B918975-3131-4E41-BF67-795A093AC6F8}"/>
              </a:ext>
            </a:extLst>
          </p:cNvPr>
          <p:cNvSpPr txBox="1"/>
          <p:nvPr/>
        </p:nvSpPr>
        <p:spPr>
          <a:xfrm>
            <a:off x="9471990" y="3094331"/>
            <a:ext cx="193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Toiminnan kehittäminen</a:t>
            </a:r>
          </a:p>
        </p:txBody>
      </p:sp>
      <p:sp>
        <p:nvSpPr>
          <p:cNvPr id="69" name="Tekstiruutu 68">
            <a:extLst>
              <a:ext uri="{FF2B5EF4-FFF2-40B4-BE49-F238E27FC236}">
                <a16:creationId xmlns:a16="http://schemas.microsoft.com/office/drawing/2014/main" id="{1990B588-587F-47CB-A24F-C95FCDF4A160}"/>
              </a:ext>
            </a:extLst>
          </p:cNvPr>
          <p:cNvSpPr txBox="1"/>
          <p:nvPr/>
        </p:nvSpPr>
        <p:spPr>
          <a:xfrm>
            <a:off x="1369114" y="3608120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70" name="Tekstiruutu 69">
            <a:extLst>
              <a:ext uri="{FF2B5EF4-FFF2-40B4-BE49-F238E27FC236}">
                <a16:creationId xmlns:a16="http://schemas.microsoft.com/office/drawing/2014/main" id="{0E10107E-814E-4CF8-A1C1-079751E74D3B}"/>
              </a:ext>
            </a:extLst>
          </p:cNvPr>
          <p:cNvSpPr txBox="1"/>
          <p:nvPr/>
        </p:nvSpPr>
        <p:spPr>
          <a:xfrm>
            <a:off x="1252331" y="4045677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71" name="Tekstiruutu 70">
            <a:extLst>
              <a:ext uri="{FF2B5EF4-FFF2-40B4-BE49-F238E27FC236}">
                <a16:creationId xmlns:a16="http://schemas.microsoft.com/office/drawing/2014/main" id="{97B81AAE-A69E-47CE-977C-CF7588C8571A}"/>
              </a:ext>
            </a:extLst>
          </p:cNvPr>
          <p:cNvSpPr txBox="1"/>
          <p:nvPr/>
        </p:nvSpPr>
        <p:spPr>
          <a:xfrm>
            <a:off x="2335697" y="4038906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77" name="Tekstiruutu 76">
            <a:extLst>
              <a:ext uri="{FF2B5EF4-FFF2-40B4-BE49-F238E27FC236}">
                <a16:creationId xmlns:a16="http://schemas.microsoft.com/office/drawing/2014/main" id="{FC0C9AE3-9BC8-46D8-9392-303A6F41F5A4}"/>
              </a:ext>
            </a:extLst>
          </p:cNvPr>
          <p:cNvSpPr txBox="1"/>
          <p:nvPr/>
        </p:nvSpPr>
        <p:spPr>
          <a:xfrm>
            <a:off x="3844783" y="3576084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B99EDFF8-4892-4D97-800E-7C7FB58739A7}"/>
              </a:ext>
            </a:extLst>
          </p:cNvPr>
          <p:cNvSpPr txBox="1"/>
          <p:nvPr/>
        </p:nvSpPr>
        <p:spPr>
          <a:xfrm>
            <a:off x="3911042" y="4025590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85" name="Tekstiruutu 84">
            <a:extLst>
              <a:ext uri="{FF2B5EF4-FFF2-40B4-BE49-F238E27FC236}">
                <a16:creationId xmlns:a16="http://schemas.microsoft.com/office/drawing/2014/main" id="{5FD2474E-8F7B-421E-BB74-2A95C9FE2BDC}"/>
              </a:ext>
            </a:extLst>
          </p:cNvPr>
          <p:cNvSpPr txBox="1"/>
          <p:nvPr/>
        </p:nvSpPr>
        <p:spPr>
          <a:xfrm>
            <a:off x="5116162" y="3975006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sp>
        <p:nvSpPr>
          <p:cNvPr id="97" name="Suorakulmio 96">
            <a:extLst>
              <a:ext uri="{FF2B5EF4-FFF2-40B4-BE49-F238E27FC236}">
                <a16:creationId xmlns:a16="http://schemas.microsoft.com/office/drawing/2014/main" id="{FAF8E69D-1F1E-473B-B178-C05CEC9EFAB1}"/>
              </a:ext>
            </a:extLst>
          </p:cNvPr>
          <p:cNvSpPr/>
          <p:nvPr/>
        </p:nvSpPr>
        <p:spPr>
          <a:xfrm>
            <a:off x="6012941" y="5227818"/>
            <a:ext cx="2637746" cy="50185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Digiulottuvuus (kaikille yhteiskäyttöinen)</a:t>
            </a:r>
          </a:p>
        </p:txBody>
      </p:sp>
      <p:cxnSp>
        <p:nvCxnSpPr>
          <p:cNvPr id="99" name="Yhdistin: Kulma 98">
            <a:extLst>
              <a:ext uri="{FF2B5EF4-FFF2-40B4-BE49-F238E27FC236}">
                <a16:creationId xmlns:a16="http://schemas.microsoft.com/office/drawing/2014/main" id="{F9F87D6D-186A-436B-B78E-DB7D532B7F45}"/>
              </a:ext>
            </a:extLst>
          </p:cNvPr>
          <p:cNvCxnSpPr>
            <a:cxnSpLocks/>
            <a:stCxn id="97" idx="0"/>
            <a:endCxn id="67" idx="2"/>
          </p:cNvCxnSpPr>
          <p:nvPr/>
        </p:nvCxnSpPr>
        <p:spPr>
          <a:xfrm rot="5400000" flipH="1" flipV="1">
            <a:off x="6731525" y="4345169"/>
            <a:ext cx="1482939" cy="282360"/>
          </a:xfrm>
          <a:prstGeom prst="bentConnector3">
            <a:avLst>
              <a:gd name="adj1" fmla="val 70553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Yhdistin: Kulma 100">
            <a:extLst>
              <a:ext uri="{FF2B5EF4-FFF2-40B4-BE49-F238E27FC236}">
                <a16:creationId xmlns:a16="http://schemas.microsoft.com/office/drawing/2014/main" id="{97FFFC23-4E02-413E-8B22-427DA3AC408B}"/>
              </a:ext>
            </a:extLst>
          </p:cNvPr>
          <p:cNvCxnSpPr>
            <a:cxnSpLocks/>
            <a:stCxn id="97" idx="3"/>
            <a:endCxn id="68" idx="2"/>
          </p:cNvCxnSpPr>
          <p:nvPr/>
        </p:nvCxnSpPr>
        <p:spPr>
          <a:xfrm flipV="1">
            <a:off x="8650687" y="3740662"/>
            <a:ext cx="1790369" cy="1738083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iruutu 103">
            <a:extLst>
              <a:ext uri="{FF2B5EF4-FFF2-40B4-BE49-F238E27FC236}">
                <a16:creationId xmlns:a16="http://schemas.microsoft.com/office/drawing/2014/main" id="{FADD1A91-A14A-41A1-9CA8-CB5B4626ED8B}"/>
              </a:ext>
            </a:extLst>
          </p:cNvPr>
          <p:cNvSpPr txBox="1"/>
          <p:nvPr/>
        </p:nvSpPr>
        <p:spPr>
          <a:xfrm>
            <a:off x="5173927" y="3475747"/>
            <a:ext cx="993912" cy="36933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projekti</a:t>
            </a:r>
          </a:p>
        </p:txBody>
      </p:sp>
      <p:cxnSp>
        <p:nvCxnSpPr>
          <p:cNvPr id="106" name="Yhdistin: Kulma 105">
            <a:extLst>
              <a:ext uri="{FF2B5EF4-FFF2-40B4-BE49-F238E27FC236}">
                <a16:creationId xmlns:a16="http://schemas.microsoft.com/office/drawing/2014/main" id="{FFFEB211-897E-471C-957F-79E47F5EE997}"/>
              </a:ext>
            </a:extLst>
          </p:cNvPr>
          <p:cNvCxnSpPr>
            <a:cxnSpLocks/>
            <a:stCxn id="104" idx="3"/>
            <a:endCxn id="97" idx="1"/>
          </p:cNvCxnSpPr>
          <p:nvPr/>
        </p:nvCxnSpPr>
        <p:spPr>
          <a:xfrm flipH="1">
            <a:off x="6012941" y="3660413"/>
            <a:ext cx="154898" cy="1818332"/>
          </a:xfrm>
          <a:prstGeom prst="bentConnector5">
            <a:avLst>
              <a:gd name="adj1" fmla="val -241691"/>
              <a:gd name="adj2" fmla="val 62025"/>
              <a:gd name="adj3" fmla="val 2475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>
            <a:extLst>
              <a:ext uri="{FF2B5EF4-FFF2-40B4-BE49-F238E27FC236}">
                <a16:creationId xmlns:a16="http://schemas.microsoft.com/office/drawing/2014/main" id="{0A86D00C-0D91-480B-8155-F58B6656B5CE}"/>
              </a:ext>
            </a:extLst>
          </p:cNvPr>
          <p:cNvSpPr txBox="1"/>
          <p:nvPr/>
        </p:nvSpPr>
        <p:spPr>
          <a:xfrm>
            <a:off x="1044099" y="94906"/>
            <a:ext cx="5382033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Maakunnan strategia ja yhteiset tavoitteet</a:t>
            </a:r>
          </a:p>
        </p:txBody>
      </p:sp>
      <p:cxnSp>
        <p:nvCxnSpPr>
          <p:cNvPr id="13" name="Yhdistin: Kulma 12">
            <a:extLst>
              <a:ext uri="{FF2B5EF4-FFF2-40B4-BE49-F238E27FC236}">
                <a16:creationId xmlns:a16="http://schemas.microsoft.com/office/drawing/2014/main" id="{AD09FF6D-A95B-4145-805C-20B6A1236346}"/>
              </a:ext>
            </a:extLst>
          </p:cNvPr>
          <p:cNvCxnSpPr>
            <a:cxnSpLocks/>
            <a:stCxn id="2" idx="2"/>
            <a:endCxn id="6" idx="0"/>
          </p:cNvCxnSpPr>
          <p:nvPr/>
        </p:nvCxnSpPr>
        <p:spPr>
          <a:xfrm rot="5400000">
            <a:off x="2927941" y="-97361"/>
            <a:ext cx="245576" cy="13687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Yhdistin: Kulma 16">
            <a:extLst>
              <a:ext uri="{FF2B5EF4-FFF2-40B4-BE49-F238E27FC236}">
                <a16:creationId xmlns:a16="http://schemas.microsoft.com/office/drawing/2014/main" id="{1D8D5262-3C5F-4DCD-BFA1-C99C1F6A19A5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rot="16200000" flipH="1">
            <a:off x="4251621" y="-52267"/>
            <a:ext cx="269348" cy="1302358"/>
          </a:xfrm>
          <a:prstGeom prst="bentConnector3">
            <a:avLst>
              <a:gd name="adj1" fmla="val 450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9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Ryhmä 43">
            <a:extLst>
              <a:ext uri="{FF2B5EF4-FFF2-40B4-BE49-F238E27FC236}">
                <a16:creationId xmlns:a16="http://schemas.microsoft.com/office/drawing/2014/main" id="{959B689C-1336-4505-A540-D9AB4BCE1261}"/>
              </a:ext>
            </a:extLst>
          </p:cNvPr>
          <p:cNvGrpSpPr/>
          <p:nvPr/>
        </p:nvGrpSpPr>
        <p:grpSpPr>
          <a:xfrm>
            <a:off x="1878496" y="1826526"/>
            <a:ext cx="7689573" cy="3408086"/>
            <a:chOff x="871331" y="1813270"/>
            <a:chExt cx="7689573" cy="3408086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0140F84E-5F4F-4422-BF5A-21E4C72F8353}"/>
                </a:ext>
              </a:extLst>
            </p:cNvPr>
            <p:cNvSpPr/>
            <p:nvPr/>
          </p:nvSpPr>
          <p:spPr>
            <a:xfrm>
              <a:off x="1603513" y="2623930"/>
              <a:ext cx="6440557" cy="204083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Ellipsi 4">
              <a:extLst>
                <a:ext uri="{FF2B5EF4-FFF2-40B4-BE49-F238E27FC236}">
                  <a16:creationId xmlns:a16="http://schemas.microsoft.com/office/drawing/2014/main" id="{F2FEE376-9C70-47BB-B42D-41159355BC2F}"/>
                </a:ext>
              </a:extLst>
            </p:cNvPr>
            <p:cNvSpPr/>
            <p:nvPr/>
          </p:nvSpPr>
          <p:spPr>
            <a:xfrm>
              <a:off x="1881809" y="4038804"/>
              <a:ext cx="1364974" cy="108667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Ellipsi 5">
              <a:extLst>
                <a:ext uri="{FF2B5EF4-FFF2-40B4-BE49-F238E27FC236}">
                  <a16:creationId xmlns:a16="http://schemas.microsoft.com/office/drawing/2014/main" id="{4A6A1AE1-915B-421F-BF3D-088CD647B537}"/>
                </a:ext>
              </a:extLst>
            </p:cNvPr>
            <p:cNvSpPr/>
            <p:nvPr/>
          </p:nvSpPr>
          <p:spPr>
            <a:xfrm>
              <a:off x="1199322" y="2378765"/>
              <a:ext cx="1364974" cy="108667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Ellipsi 6">
              <a:extLst>
                <a:ext uri="{FF2B5EF4-FFF2-40B4-BE49-F238E27FC236}">
                  <a16:creationId xmlns:a16="http://schemas.microsoft.com/office/drawing/2014/main" id="{818A0518-85D2-4D94-8E63-E420803F95A9}"/>
                </a:ext>
              </a:extLst>
            </p:cNvPr>
            <p:cNvSpPr/>
            <p:nvPr/>
          </p:nvSpPr>
          <p:spPr>
            <a:xfrm>
              <a:off x="871331" y="3312007"/>
              <a:ext cx="1364974" cy="108667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Ellipsi 7">
              <a:extLst>
                <a:ext uri="{FF2B5EF4-FFF2-40B4-BE49-F238E27FC236}">
                  <a16:creationId xmlns:a16="http://schemas.microsoft.com/office/drawing/2014/main" id="{7654751A-D8A2-4D28-A103-687BF096B3D9}"/>
                </a:ext>
              </a:extLst>
            </p:cNvPr>
            <p:cNvSpPr/>
            <p:nvPr/>
          </p:nvSpPr>
          <p:spPr>
            <a:xfrm>
              <a:off x="2511288" y="2264049"/>
              <a:ext cx="1364974" cy="164534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Ellipsi 8">
              <a:extLst>
                <a:ext uri="{FF2B5EF4-FFF2-40B4-BE49-F238E27FC236}">
                  <a16:creationId xmlns:a16="http://schemas.microsoft.com/office/drawing/2014/main" id="{7BC9F5C1-6519-442F-8569-1E4A5529DDC1}"/>
                </a:ext>
              </a:extLst>
            </p:cNvPr>
            <p:cNvSpPr/>
            <p:nvPr/>
          </p:nvSpPr>
          <p:spPr>
            <a:xfrm>
              <a:off x="2968487" y="3556136"/>
              <a:ext cx="1364974" cy="164534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Ellipsi 9">
              <a:extLst>
                <a:ext uri="{FF2B5EF4-FFF2-40B4-BE49-F238E27FC236}">
                  <a16:creationId xmlns:a16="http://schemas.microsoft.com/office/drawing/2014/main" id="{F418BDAD-63A4-43E6-BC9E-528CEBA11E2B}"/>
                </a:ext>
              </a:extLst>
            </p:cNvPr>
            <p:cNvSpPr/>
            <p:nvPr/>
          </p:nvSpPr>
          <p:spPr>
            <a:xfrm>
              <a:off x="4419600" y="3576014"/>
              <a:ext cx="1364974" cy="164534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Ellipsi 10">
              <a:extLst>
                <a:ext uri="{FF2B5EF4-FFF2-40B4-BE49-F238E27FC236}">
                  <a16:creationId xmlns:a16="http://schemas.microsoft.com/office/drawing/2014/main" id="{DFC22D25-1953-47B6-887B-A4651A4D0F03}"/>
                </a:ext>
              </a:extLst>
            </p:cNvPr>
            <p:cNvSpPr/>
            <p:nvPr/>
          </p:nvSpPr>
          <p:spPr>
            <a:xfrm>
              <a:off x="3876262" y="3101008"/>
              <a:ext cx="1364974" cy="108667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Ellipsi 11">
              <a:extLst>
                <a:ext uri="{FF2B5EF4-FFF2-40B4-BE49-F238E27FC236}">
                  <a16:creationId xmlns:a16="http://schemas.microsoft.com/office/drawing/2014/main" id="{7695945B-28B4-40B7-9487-0E1A113F1F57}"/>
                </a:ext>
              </a:extLst>
            </p:cNvPr>
            <p:cNvSpPr/>
            <p:nvPr/>
          </p:nvSpPr>
          <p:spPr>
            <a:xfrm>
              <a:off x="3737113" y="1935853"/>
              <a:ext cx="1364974" cy="137615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Ellipsi 12">
              <a:extLst>
                <a:ext uri="{FF2B5EF4-FFF2-40B4-BE49-F238E27FC236}">
                  <a16:creationId xmlns:a16="http://schemas.microsoft.com/office/drawing/2014/main" id="{8634F0E7-2A93-4FBE-9B1F-C03FF95AF522}"/>
                </a:ext>
              </a:extLst>
            </p:cNvPr>
            <p:cNvSpPr/>
            <p:nvPr/>
          </p:nvSpPr>
          <p:spPr>
            <a:xfrm>
              <a:off x="5029201" y="2163213"/>
              <a:ext cx="1364974" cy="137615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Ellipsi 13">
              <a:extLst>
                <a:ext uri="{FF2B5EF4-FFF2-40B4-BE49-F238E27FC236}">
                  <a16:creationId xmlns:a16="http://schemas.microsoft.com/office/drawing/2014/main" id="{B97AC55E-D16E-4786-AF20-6E708B29249E}"/>
                </a:ext>
              </a:extLst>
            </p:cNvPr>
            <p:cNvSpPr/>
            <p:nvPr/>
          </p:nvSpPr>
          <p:spPr>
            <a:xfrm>
              <a:off x="6274904" y="1813270"/>
              <a:ext cx="1364974" cy="137615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2A6D0470-46C1-4A3B-B12F-F7E2B68B95CE}"/>
                </a:ext>
              </a:extLst>
            </p:cNvPr>
            <p:cNvSpPr/>
            <p:nvPr/>
          </p:nvSpPr>
          <p:spPr>
            <a:xfrm>
              <a:off x="5718314" y="4058682"/>
              <a:ext cx="1364974" cy="108667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Ellipsi 15">
              <a:extLst>
                <a:ext uri="{FF2B5EF4-FFF2-40B4-BE49-F238E27FC236}">
                  <a16:creationId xmlns:a16="http://schemas.microsoft.com/office/drawing/2014/main" id="{84EA947F-0BBD-4E97-BDF8-B3CF213AD07E}"/>
                </a:ext>
              </a:extLst>
            </p:cNvPr>
            <p:cNvSpPr/>
            <p:nvPr/>
          </p:nvSpPr>
          <p:spPr>
            <a:xfrm>
              <a:off x="6804992" y="3576014"/>
              <a:ext cx="1364974" cy="164534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Ellipsi 16">
              <a:extLst>
                <a:ext uri="{FF2B5EF4-FFF2-40B4-BE49-F238E27FC236}">
                  <a16:creationId xmlns:a16="http://schemas.microsoft.com/office/drawing/2014/main" id="{9B408472-3C64-4CF5-BE62-2835690426D5}"/>
                </a:ext>
              </a:extLst>
            </p:cNvPr>
            <p:cNvSpPr/>
            <p:nvPr/>
          </p:nvSpPr>
          <p:spPr>
            <a:xfrm rot="16200000">
              <a:off x="7055746" y="2477528"/>
              <a:ext cx="1364974" cy="164534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386E20F8-CCB9-4D2C-AFD1-0114639A14F5}"/>
                </a:ext>
              </a:extLst>
            </p:cNvPr>
            <p:cNvSpPr/>
            <p:nvPr/>
          </p:nvSpPr>
          <p:spPr>
            <a:xfrm>
              <a:off x="1881809" y="3300199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53C3C6C0-75AD-4D42-8FD2-E0B161B0EFD9}"/>
                </a:ext>
              </a:extLst>
            </p:cNvPr>
            <p:cNvSpPr/>
            <p:nvPr/>
          </p:nvSpPr>
          <p:spPr>
            <a:xfrm>
              <a:off x="2488096" y="3707703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85624CA0-0758-4C91-BABF-EBD24B3EE5F9}"/>
                </a:ext>
              </a:extLst>
            </p:cNvPr>
            <p:cNvSpPr/>
            <p:nvPr/>
          </p:nvSpPr>
          <p:spPr>
            <a:xfrm>
              <a:off x="3568148" y="3845092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4179C9B8-517D-4B94-93DA-CD32DD5E8093}"/>
                </a:ext>
              </a:extLst>
            </p:cNvPr>
            <p:cNvSpPr/>
            <p:nvPr/>
          </p:nvSpPr>
          <p:spPr>
            <a:xfrm>
              <a:off x="4078357" y="3121185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8CB16A5-01B5-4D79-909B-CF1659390060}"/>
                </a:ext>
              </a:extLst>
            </p:cNvPr>
            <p:cNvSpPr/>
            <p:nvPr/>
          </p:nvSpPr>
          <p:spPr>
            <a:xfrm>
              <a:off x="4896677" y="3604591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2CDD5C51-84DE-413E-9703-A95C325DD486}"/>
                </a:ext>
              </a:extLst>
            </p:cNvPr>
            <p:cNvSpPr/>
            <p:nvPr/>
          </p:nvSpPr>
          <p:spPr>
            <a:xfrm>
              <a:off x="5953537" y="3188072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Suorakulmio 23">
              <a:extLst>
                <a:ext uri="{FF2B5EF4-FFF2-40B4-BE49-F238E27FC236}">
                  <a16:creationId xmlns:a16="http://schemas.microsoft.com/office/drawing/2014/main" id="{EA9BBAAE-53CB-4DFB-B89A-6FECC7699523}"/>
                </a:ext>
              </a:extLst>
            </p:cNvPr>
            <p:cNvSpPr/>
            <p:nvPr/>
          </p:nvSpPr>
          <p:spPr>
            <a:xfrm>
              <a:off x="6278216" y="4000397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Suorakulmio 24">
              <a:extLst>
                <a:ext uri="{FF2B5EF4-FFF2-40B4-BE49-F238E27FC236}">
                  <a16:creationId xmlns:a16="http://schemas.microsoft.com/office/drawing/2014/main" id="{A33957DD-B40F-434C-85B3-424D37FBA735}"/>
                </a:ext>
              </a:extLst>
            </p:cNvPr>
            <p:cNvSpPr/>
            <p:nvPr/>
          </p:nvSpPr>
          <p:spPr>
            <a:xfrm>
              <a:off x="7136293" y="2933289"/>
              <a:ext cx="748750" cy="2946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9" name="Yhdistin: Kulma 28">
              <a:extLst>
                <a:ext uri="{FF2B5EF4-FFF2-40B4-BE49-F238E27FC236}">
                  <a16:creationId xmlns:a16="http://schemas.microsoft.com/office/drawing/2014/main" id="{98E370A2-F2C8-4035-A32E-2B0114A4784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255304" y="3622240"/>
              <a:ext cx="260176" cy="231912"/>
            </a:xfrm>
            <a:prstGeom prst="bent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hdistin: Kulma 30">
              <a:extLst>
                <a:ext uri="{FF2B5EF4-FFF2-40B4-BE49-F238E27FC236}">
                  <a16:creationId xmlns:a16="http://schemas.microsoft.com/office/drawing/2014/main" id="{A2E01813-6932-490A-A714-676ABD57EC05}"/>
                </a:ext>
              </a:extLst>
            </p:cNvPr>
            <p:cNvCxnSpPr>
              <a:stCxn id="19" idx="3"/>
              <a:endCxn id="20" idx="1"/>
            </p:cNvCxnSpPr>
            <p:nvPr/>
          </p:nvCxnSpPr>
          <p:spPr>
            <a:xfrm>
              <a:off x="3236846" y="3855032"/>
              <a:ext cx="331302" cy="137389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Yhdistin: Kulma 32">
              <a:extLst>
                <a:ext uri="{FF2B5EF4-FFF2-40B4-BE49-F238E27FC236}">
                  <a16:creationId xmlns:a16="http://schemas.microsoft.com/office/drawing/2014/main" id="{CA3C9027-FCF6-48BE-858E-566408FD2F5B}"/>
                </a:ext>
              </a:extLst>
            </p:cNvPr>
            <p:cNvCxnSpPr>
              <a:stCxn id="20" idx="0"/>
              <a:endCxn id="21" idx="1"/>
            </p:cNvCxnSpPr>
            <p:nvPr/>
          </p:nvCxnSpPr>
          <p:spPr>
            <a:xfrm rot="5400000" flipH="1" flipV="1">
              <a:off x="3722151" y="3488886"/>
              <a:ext cx="576578" cy="135834"/>
            </a:xfrm>
            <a:prstGeom prst="bentConnector2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Yhdistin: Kulma 34">
              <a:extLst>
                <a:ext uri="{FF2B5EF4-FFF2-40B4-BE49-F238E27FC236}">
                  <a16:creationId xmlns:a16="http://schemas.microsoft.com/office/drawing/2014/main" id="{16C7826C-84A9-43AC-BFF9-EC33EF51FC00}"/>
                </a:ext>
              </a:extLst>
            </p:cNvPr>
            <p:cNvCxnSpPr>
              <a:stCxn id="21" idx="3"/>
              <a:endCxn id="22" idx="1"/>
            </p:cNvCxnSpPr>
            <p:nvPr/>
          </p:nvCxnSpPr>
          <p:spPr>
            <a:xfrm>
              <a:off x="4827107" y="3268514"/>
              <a:ext cx="69570" cy="483406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Yhdistin: Kulma 38">
              <a:extLst>
                <a:ext uri="{FF2B5EF4-FFF2-40B4-BE49-F238E27FC236}">
                  <a16:creationId xmlns:a16="http://schemas.microsoft.com/office/drawing/2014/main" id="{5807E792-398F-4EFC-8E45-D3D3AEB2884C}"/>
                </a:ext>
              </a:extLst>
            </p:cNvPr>
            <p:cNvCxnSpPr>
              <a:stCxn id="22" idx="3"/>
              <a:endCxn id="23" idx="1"/>
            </p:cNvCxnSpPr>
            <p:nvPr/>
          </p:nvCxnSpPr>
          <p:spPr>
            <a:xfrm flipV="1">
              <a:off x="5645427" y="3335401"/>
              <a:ext cx="308110" cy="416519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Yhdistin: Kulma 40">
              <a:extLst>
                <a:ext uri="{FF2B5EF4-FFF2-40B4-BE49-F238E27FC236}">
                  <a16:creationId xmlns:a16="http://schemas.microsoft.com/office/drawing/2014/main" id="{3254C60F-00F5-4BC3-B057-D2A428F5278E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>
            <a:xfrm rot="16200000" flipH="1">
              <a:off x="6231417" y="3579223"/>
              <a:ext cx="517668" cy="324679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Yhdistin: Kulma 42">
              <a:extLst>
                <a:ext uri="{FF2B5EF4-FFF2-40B4-BE49-F238E27FC236}">
                  <a16:creationId xmlns:a16="http://schemas.microsoft.com/office/drawing/2014/main" id="{68B28775-76E5-4C75-87DF-238950520853}"/>
                </a:ext>
              </a:extLst>
            </p:cNvPr>
            <p:cNvCxnSpPr>
              <a:stCxn id="24" idx="3"/>
              <a:endCxn id="25" idx="1"/>
            </p:cNvCxnSpPr>
            <p:nvPr/>
          </p:nvCxnSpPr>
          <p:spPr>
            <a:xfrm flipV="1">
              <a:off x="7026966" y="3080618"/>
              <a:ext cx="109327" cy="1067108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Suorakulmio 44">
            <a:extLst>
              <a:ext uri="{FF2B5EF4-FFF2-40B4-BE49-F238E27FC236}">
                <a16:creationId xmlns:a16="http://schemas.microsoft.com/office/drawing/2014/main" id="{9A42E342-166B-41DA-BB5A-F3D34F01EA3F}"/>
              </a:ext>
            </a:extLst>
          </p:cNvPr>
          <p:cNvSpPr/>
          <p:nvPr/>
        </p:nvSpPr>
        <p:spPr>
          <a:xfrm>
            <a:off x="2030897" y="1068350"/>
            <a:ext cx="7185987" cy="490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Asiakkaan tarve ja prosessi</a:t>
            </a:r>
          </a:p>
        </p:txBody>
      </p:sp>
      <p:cxnSp>
        <p:nvCxnSpPr>
          <p:cNvPr id="47" name="Suora yhdysviiva 46">
            <a:extLst>
              <a:ext uri="{FF2B5EF4-FFF2-40B4-BE49-F238E27FC236}">
                <a16:creationId xmlns:a16="http://schemas.microsoft.com/office/drawing/2014/main" id="{E72EA41E-3998-40EE-8C68-8C5C1E66CDDD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3243470" y="1558681"/>
            <a:ext cx="19879" cy="17547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uora yhdysviiva 47">
            <a:extLst>
              <a:ext uri="{FF2B5EF4-FFF2-40B4-BE49-F238E27FC236}">
                <a16:creationId xmlns:a16="http://schemas.microsoft.com/office/drawing/2014/main" id="{03EB0DFA-7C3C-48BB-ACCA-445CB4588785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3869636" y="1558681"/>
            <a:ext cx="0" cy="21622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yhdysviiva 52">
            <a:extLst>
              <a:ext uri="{FF2B5EF4-FFF2-40B4-BE49-F238E27FC236}">
                <a16:creationId xmlns:a16="http://schemas.microsoft.com/office/drawing/2014/main" id="{5F853D4D-07CA-4951-8727-6CDAADA48593}"/>
              </a:ext>
            </a:extLst>
          </p:cNvPr>
          <p:cNvCxnSpPr>
            <a:cxnSpLocks/>
          </p:cNvCxnSpPr>
          <p:nvPr/>
        </p:nvCxnSpPr>
        <p:spPr>
          <a:xfrm>
            <a:off x="4744278" y="1558681"/>
            <a:ext cx="0" cy="26011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yhdysviiva 57">
            <a:extLst>
              <a:ext uri="{FF2B5EF4-FFF2-40B4-BE49-F238E27FC236}">
                <a16:creationId xmlns:a16="http://schemas.microsoft.com/office/drawing/2014/main" id="{79ADB994-824F-4817-A37D-843198B6A2B2}"/>
              </a:ext>
            </a:extLst>
          </p:cNvPr>
          <p:cNvCxnSpPr>
            <a:cxnSpLocks/>
          </p:cNvCxnSpPr>
          <p:nvPr/>
        </p:nvCxnSpPr>
        <p:spPr>
          <a:xfrm>
            <a:off x="5463204" y="1558681"/>
            <a:ext cx="0" cy="1826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uora yhdysviiva 61">
            <a:extLst>
              <a:ext uri="{FF2B5EF4-FFF2-40B4-BE49-F238E27FC236}">
                <a16:creationId xmlns:a16="http://schemas.microsoft.com/office/drawing/2014/main" id="{D7E41A00-93E9-419A-9ECD-65F7FC0D5035}"/>
              </a:ext>
            </a:extLst>
          </p:cNvPr>
          <p:cNvCxnSpPr>
            <a:cxnSpLocks/>
          </p:cNvCxnSpPr>
          <p:nvPr/>
        </p:nvCxnSpPr>
        <p:spPr>
          <a:xfrm>
            <a:off x="6417362" y="1558681"/>
            <a:ext cx="0" cy="20591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uora yhdysviiva 64">
            <a:extLst>
              <a:ext uri="{FF2B5EF4-FFF2-40B4-BE49-F238E27FC236}">
                <a16:creationId xmlns:a16="http://schemas.microsoft.com/office/drawing/2014/main" id="{7E9114C8-3C4D-4D2A-BEF7-197779A12420}"/>
              </a:ext>
            </a:extLst>
          </p:cNvPr>
          <p:cNvCxnSpPr>
            <a:cxnSpLocks/>
          </p:cNvCxnSpPr>
          <p:nvPr/>
        </p:nvCxnSpPr>
        <p:spPr>
          <a:xfrm>
            <a:off x="7339424" y="1558681"/>
            <a:ext cx="0" cy="1910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uora yhdysviiva 67">
            <a:extLst>
              <a:ext uri="{FF2B5EF4-FFF2-40B4-BE49-F238E27FC236}">
                <a16:creationId xmlns:a16="http://schemas.microsoft.com/office/drawing/2014/main" id="{CA37C484-BE8E-4631-93C6-77CB6B1CFB2A}"/>
              </a:ext>
            </a:extLst>
          </p:cNvPr>
          <p:cNvCxnSpPr>
            <a:cxnSpLocks/>
          </p:cNvCxnSpPr>
          <p:nvPr/>
        </p:nvCxnSpPr>
        <p:spPr>
          <a:xfrm>
            <a:off x="7812157" y="1558681"/>
            <a:ext cx="0" cy="24372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uora yhdysviiva 70">
            <a:extLst>
              <a:ext uri="{FF2B5EF4-FFF2-40B4-BE49-F238E27FC236}">
                <a16:creationId xmlns:a16="http://schemas.microsoft.com/office/drawing/2014/main" id="{DD98F430-9127-4F00-9448-7391A1A3EFE7}"/>
              </a:ext>
            </a:extLst>
          </p:cNvPr>
          <p:cNvCxnSpPr>
            <a:cxnSpLocks/>
          </p:cNvCxnSpPr>
          <p:nvPr/>
        </p:nvCxnSpPr>
        <p:spPr>
          <a:xfrm>
            <a:off x="8401881" y="1558681"/>
            <a:ext cx="0" cy="16825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kstiruutu 74">
            <a:extLst>
              <a:ext uri="{FF2B5EF4-FFF2-40B4-BE49-F238E27FC236}">
                <a16:creationId xmlns:a16="http://schemas.microsoft.com/office/drawing/2014/main" id="{5D724337-E667-4AB5-886C-64ECBA7F1D98}"/>
              </a:ext>
            </a:extLst>
          </p:cNvPr>
          <p:cNvSpPr txBox="1"/>
          <p:nvPr/>
        </p:nvSpPr>
        <p:spPr>
          <a:xfrm>
            <a:off x="2246802" y="5705509"/>
            <a:ext cx="1168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verkosto</a:t>
            </a:r>
          </a:p>
        </p:txBody>
      </p:sp>
      <p:sp>
        <p:nvSpPr>
          <p:cNvPr id="76" name="Tekstiruutu 75">
            <a:extLst>
              <a:ext uri="{FF2B5EF4-FFF2-40B4-BE49-F238E27FC236}">
                <a16:creationId xmlns:a16="http://schemas.microsoft.com/office/drawing/2014/main" id="{09AFCDDA-4449-4A6C-B4E7-5A74CA17FBC9}"/>
              </a:ext>
            </a:extLst>
          </p:cNvPr>
          <p:cNvSpPr txBox="1"/>
          <p:nvPr/>
        </p:nvSpPr>
        <p:spPr>
          <a:xfrm>
            <a:off x="3896148" y="5569261"/>
            <a:ext cx="287239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Maakuntakonsernin toiminta</a:t>
            </a:r>
          </a:p>
        </p:txBody>
      </p:sp>
      <p:cxnSp>
        <p:nvCxnSpPr>
          <p:cNvPr id="78" name="Yhdistin: Kulma 77">
            <a:extLst>
              <a:ext uri="{FF2B5EF4-FFF2-40B4-BE49-F238E27FC236}">
                <a16:creationId xmlns:a16="http://schemas.microsoft.com/office/drawing/2014/main" id="{52979C55-D191-4E3D-8DBB-A493AFC205AC}"/>
              </a:ext>
            </a:extLst>
          </p:cNvPr>
          <p:cNvCxnSpPr>
            <a:cxnSpLocks/>
            <a:stCxn id="4" idx="2"/>
            <a:endCxn id="76" idx="0"/>
          </p:cNvCxnSpPr>
          <p:nvPr/>
        </p:nvCxnSpPr>
        <p:spPr>
          <a:xfrm rot="5400000">
            <a:off x="5136033" y="4874337"/>
            <a:ext cx="891240" cy="498609"/>
          </a:xfrm>
          <a:prstGeom prst="bent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i 45">
            <a:extLst>
              <a:ext uri="{FF2B5EF4-FFF2-40B4-BE49-F238E27FC236}">
                <a16:creationId xmlns:a16="http://schemas.microsoft.com/office/drawing/2014/main" id="{4F0F51A0-0F6C-4753-96F9-E981EC33E108}"/>
              </a:ext>
            </a:extLst>
          </p:cNvPr>
          <p:cNvSpPr/>
          <p:nvPr/>
        </p:nvSpPr>
        <p:spPr>
          <a:xfrm>
            <a:off x="2130287" y="5346836"/>
            <a:ext cx="1364974" cy="108667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17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8DC952C2-9341-4559-AA9C-7A8F4028910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550083" y="1117658"/>
            <a:ext cx="4968323" cy="4243595"/>
          </a:xfrm>
          <a:prstGeom prst="rect">
            <a:avLst/>
          </a:prstGeom>
          <a:ln>
            <a:noFill/>
          </a:ln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AKUSTI-selvitys 10/2018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73082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359</Words>
  <Application>Microsoft Office PowerPoint</Application>
  <PresentationFormat>Laajakuva</PresentationFormat>
  <Paragraphs>102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1_Office-teema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Asiakas- ja toimintalähtöisen digikehittämisen toimintamalliehdotus</dc:title>
  <dc:creator>Mätäsaho, Johanna</dc:creator>
  <cp:lastModifiedBy>Timo Ukkola</cp:lastModifiedBy>
  <cp:revision>24</cp:revision>
  <dcterms:created xsi:type="dcterms:W3CDTF">2018-10-03T03:40:02Z</dcterms:created>
  <dcterms:modified xsi:type="dcterms:W3CDTF">2018-11-22T10:46:44Z</dcterms:modified>
</cp:coreProperties>
</file>