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4" r:id="rId4"/>
  </p:sldMasterIdLst>
  <p:notesMasterIdLst>
    <p:notesMasterId r:id="rId28"/>
  </p:notesMasterIdLst>
  <p:sldIdLst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</p:sldIdLst>
  <p:sldSz cx="9144000" cy="5143500" type="screen16x9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6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BC6B05-BD3A-4515-A53F-6EF372F26D41}" v="88" dt="2018-11-16T06:00:25.135"/>
    <p1510:client id="{22782FDD-9B58-4980-9D70-57D58E15A340}" v="308" dt="2018-11-16T06:21:00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96" y="172"/>
      </p:cViewPr>
      <p:guideLst>
        <p:guide orient="horz" pos="16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kkola Timo" userId="S::timo.ukkola@kuntaliitto.fi::4d6459e5-0c4f-4ca3-bc9e-c8f89ffab407" providerId="AD" clId="Web-{22782FDD-9B58-4980-9D70-57D58E15A340}"/>
    <pc:docChg chg="modSld">
      <pc:chgData name="Ukkola Timo" userId="S::timo.ukkola@kuntaliitto.fi::4d6459e5-0c4f-4ca3-bc9e-c8f89ffab407" providerId="AD" clId="Web-{22782FDD-9B58-4980-9D70-57D58E15A340}" dt="2018-11-16T06:21:00.885" v="281" actId="20577"/>
      <pc:docMkLst>
        <pc:docMk/>
      </pc:docMkLst>
      <pc:sldChg chg="modSp">
        <pc:chgData name="Ukkola Timo" userId="S::timo.ukkola@kuntaliitto.fi::4d6459e5-0c4f-4ca3-bc9e-c8f89ffab407" providerId="AD" clId="Web-{22782FDD-9B58-4980-9D70-57D58E15A340}" dt="2018-11-16T06:21:00.885" v="280" actId="20577"/>
        <pc:sldMkLst>
          <pc:docMk/>
          <pc:sldMk cId="701676503" sldId="265"/>
        </pc:sldMkLst>
        <pc:spChg chg="mod">
          <ac:chgData name="Ukkola Timo" userId="S::timo.ukkola@kuntaliitto.fi::4d6459e5-0c4f-4ca3-bc9e-c8f89ffab407" providerId="AD" clId="Web-{22782FDD-9B58-4980-9D70-57D58E15A340}" dt="2018-11-16T06:21:00.885" v="280" actId="20577"/>
          <ac:spMkLst>
            <pc:docMk/>
            <pc:sldMk cId="701676503" sldId="265"/>
            <ac:spMk id="5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19:44.947" v="248" actId="20577"/>
        <pc:sldMkLst>
          <pc:docMk/>
          <pc:sldMk cId="2998552935" sldId="275"/>
        </pc:sldMkLst>
        <pc:spChg chg="mod">
          <ac:chgData name="Ukkola Timo" userId="S::timo.ukkola@kuntaliitto.fi::4d6459e5-0c4f-4ca3-bc9e-c8f89ffab407" providerId="AD" clId="Web-{22782FDD-9B58-4980-9D70-57D58E15A340}" dt="2018-11-16T06:19:44.947" v="248" actId="20577"/>
          <ac:spMkLst>
            <pc:docMk/>
            <pc:sldMk cId="2998552935" sldId="275"/>
            <ac:spMk id="3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16:55.458" v="244" actId="20577"/>
        <pc:sldMkLst>
          <pc:docMk/>
          <pc:sldMk cId="363483997" sldId="276"/>
        </pc:sldMkLst>
        <pc:spChg chg="mod">
          <ac:chgData name="Ukkola Timo" userId="S::timo.ukkola@kuntaliitto.fi::4d6459e5-0c4f-4ca3-bc9e-c8f89ffab407" providerId="AD" clId="Web-{22782FDD-9B58-4980-9D70-57D58E15A340}" dt="2018-11-16T06:16:55.458" v="244" actId="20577"/>
          <ac:spMkLst>
            <pc:docMk/>
            <pc:sldMk cId="363483997" sldId="276"/>
            <ac:spMk id="3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20:01.869" v="252" actId="20577"/>
        <pc:sldMkLst>
          <pc:docMk/>
          <pc:sldMk cId="4181597149" sldId="277"/>
        </pc:sldMkLst>
        <pc:spChg chg="mod">
          <ac:chgData name="Ukkola Timo" userId="S::timo.ukkola@kuntaliitto.fi::4d6459e5-0c4f-4ca3-bc9e-c8f89ffab407" providerId="AD" clId="Web-{22782FDD-9B58-4980-9D70-57D58E15A340}" dt="2018-11-16T06:20:01.869" v="252" actId="20577"/>
          <ac:spMkLst>
            <pc:docMk/>
            <pc:sldMk cId="4181597149" sldId="277"/>
            <ac:spMk id="3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16:47.770" v="240" actId="20577"/>
        <pc:sldMkLst>
          <pc:docMk/>
          <pc:sldMk cId="3959616831" sldId="278"/>
        </pc:sldMkLst>
        <pc:spChg chg="mod">
          <ac:chgData name="Ukkola Timo" userId="S::timo.ukkola@kuntaliitto.fi::4d6459e5-0c4f-4ca3-bc9e-c8f89ffab407" providerId="AD" clId="Web-{22782FDD-9B58-4980-9D70-57D58E15A340}" dt="2018-11-16T06:16:47.770" v="240" actId="20577"/>
          <ac:spMkLst>
            <pc:docMk/>
            <pc:sldMk cId="3959616831" sldId="278"/>
            <ac:spMk id="3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16:39.973" v="236" actId="20577"/>
        <pc:sldMkLst>
          <pc:docMk/>
          <pc:sldMk cId="1070799177" sldId="279"/>
        </pc:sldMkLst>
        <pc:spChg chg="mod">
          <ac:chgData name="Ukkola Timo" userId="S::timo.ukkola@kuntaliitto.fi::4d6459e5-0c4f-4ca3-bc9e-c8f89ffab407" providerId="AD" clId="Web-{22782FDD-9B58-4980-9D70-57D58E15A340}" dt="2018-11-16T06:16:39.973" v="236" actId="20577"/>
          <ac:spMkLst>
            <pc:docMk/>
            <pc:sldMk cId="1070799177" sldId="279"/>
            <ac:spMk id="3" creationId="{00000000-0000-0000-0000-000000000000}"/>
          </ac:spMkLst>
        </pc:spChg>
      </pc:sldChg>
      <pc:sldChg chg="modSp">
        <pc:chgData name="Ukkola Timo" userId="S::timo.ukkola@kuntaliitto.fi::4d6459e5-0c4f-4ca3-bc9e-c8f89ffab407" providerId="AD" clId="Web-{22782FDD-9B58-4980-9D70-57D58E15A340}" dt="2018-11-16T06:20:31.682" v="267"/>
        <pc:sldMkLst>
          <pc:docMk/>
          <pc:sldMk cId="745396288" sldId="281"/>
        </pc:sldMkLst>
        <pc:graphicFrameChg chg="mod modGraphic">
          <ac:chgData name="Ukkola Timo" userId="S::timo.ukkola@kuntaliitto.fi::4d6459e5-0c4f-4ca3-bc9e-c8f89ffab407" providerId="AD" clId="Web-{22782FDD-9B58-4980-9D70-57D58E15A340}" dt="2018-11-16T06:20:31.682" v="267"/>
          <ac:graphicFrameMkLst>
            <pc:docMk/>
            <pc:sldMk cId="745396288" sldId="281"/>
            <ac:graphicFrameMk id="8" creationId="{00000000-0000-0000-0000-000000000000}"/>
          </ac:graphicFrameMkLst>
        </pc:graphicFrameChg>
      </pc:sldChg>
      <pc:sldChg chg="modSp">
        <pc:chgData name="Ukkola Timo" userId="S::timo.ukkola@kuntaliitto.fi::4d6459e5-0c4f-4ca3-bc9e-c8f89ffab407" providerId="AD" clId="Web-{22782FDD-9B58-4980-9D70-57D58E15A340}" dt="2018-11-16T06:13:42.581" v="233"/>
        <pc:sldMkLst>
          <pc:docMk/>
          <pc:sldMk cId="3228592530" sldId="282"/>
        </pc:sldMkLst>
        <pc:graphicFrameChg chg="mod modGraphic">
          <ac:chgData name="Ukkola Timo" userId="S::timo.ukkola@kuntaliitto.fi::4d6459e5-0c4f-4ca3-bc9e-c8f89ffab407" providerId="AD" clId="Web-{22782FDD-9B58-4980-9D70-57D58E15A340}" dt="2018-11-16T06:13:42.581" v="233"/>
          <ac:graphicFrameMkLst>
            <pc:docMk/>
            <pc:sldMk cId="3228592530" sldId="282"/>
            <ac:graphicFrameMk id="8" creationId="{00000000-0000-0000-0000-000000000000}"/>
          </ac:graphicFrameMkLst>
        </pc:graphicFrameChg>
      </pc:sldChg>
    </pc:docChg>
  </pc:docChgLst>
  <pc:docChgLst>
    <pc:chgData name="Ukkola Timo" userId="S::timo.ukkola@kuntaliitto.fi::4d6459e5-0c4f-4ca3-bc9e-c8f89ffab407" providerId="AD" clId="Web-{C5534F37-0151-4ADF-AC5F-4CE466B664CA}"/>
    <pc:docChg chg="delSld modSld">
      <pc:chgData name="Ukkola Timo" userId="S::timo.ukkola@kuntaliitto.fi::4d6459e5-0c4f-4ca3-bc9e-c8f89ffab407" providerId="AD" clId="Web-{C5534F37-0151-4ADF-AC5F-4CE466B664CA}" dt="2018-11-16T05:55:22.554" v="448" actId="1076"/>
      <pc:docMkLst>
        <pc:docMk/>
      </pc:docMkLst>
      <pc:sldChg chg="modSp">
        <pc:chgData name="Ukkola Timo" userId="S::timo.ukkola@kuntaliitto.fi::4d6459e5-0c4f-4ca3-bc9e-c8f89ffab407" providerId="AD" clId="Web-{C5534F37-0151-4ADF-AC5F-4CE466B664CA}" dt="2018-11-16T05:49:49.986" v="72" actId="20577"/>
        <pc:sldMkLst>
          <pc:docMk/>
          <pc:sldMk cId="976832084" sldId="267"/>
        </pc:sldMkLst>
        <pc:spChg chg="mod">
          <ac:chgData name="Ukkola Timo" userId="S::timo.ukkola@kuntaliitto.fi::4d6459e5-0c4f-4ca3-bc9e-c8f89ffab407" providerId="AD" clId="Web-{C5534F37-0151-4ADF-AC5F-4CE466B664CA}" dt="2018-11-16T05:49:49.986" v="72" actId="20577"/>
          <ac:spMkLst>
            <pc:docMk/>
            <pc:sldMk cId="976832084" sldId="267"/>
            <ac:spMk id="3" creationId="{00000000-0000-0000-0000-000000000000}"/>
          </ac:spMkLst>
        </pc:spChg>
      </pc:sldChg>
      <pc:sldChg chg="del">
        <pc:chgData name="Ukkola Timo" userId="S::timo.ukkola@kuntaliitto.fi::4d6459e5-0c4f-4ca3-bc9e-c8f89ffab407" providerId="AD" clId="Web-{C5534F37-0151-4ADF-AC5F-4CE466B664CA}" dt="2018-11-16T05:50:33.393" v="74"/>
        <pc:sldMkLst>
          <pc:docMk/>
          <pc:sldMk cId="2155587307" sldId="273"/>
        </pc:sldMkLst>
      </pc:sldChg>
      <pc:sldChg chg="modSp">
        <pc:chgData name="Ukkola Timo" userId="S::timo.ukkola@kuntaliitto.fi::4d6459e5-0c4f-4ca3-bc9e-c8f89ffab407" providerId="AD" clId="Web-{C5534F37-0151-4ADF-AC5F-4CE466B664CA}" dt="2018-11-16T05:55:22.554" v="448" actId="1076"/>
        <pc:sldMkLst>
          <pc:docMk/>
          <pc:sldMk cId="745396288" sldId="281"/>
        </pc:sldMkLst>
        <pc:graphicFrameChg chg="mod modGraphic">
          <ac:chgData name="Ukkola Timo" userId="S::timo.ukkola@kuntaliitto.fi::4d6459e5-0c4f-4ca3-bc9e-c8f89ffab407" providerId="AD" clId="Web-{C5534F37-0151-4ADF-AC5F-4CE466B664CA}" dt="2018-11-16T05:55:22.554" v="448" actId="1076"/>
          <ac:graphicFrameMkLst>
            <pc:docMk/>
            <pc:sldMk cId="745396288" sldId="281"/>
            <ac:graphicFrameMk id="8" creationId="{00000000-0000-0000-0000-000000000000}"/>
          </ac:graphicFrameMkLst>
        </pc:graphicFrameChg>
      </pc:sldChg>
      <pc:sldChg chg="modSp">
        <pc:chgData name="Ukkola Timo" userId="S::timo.ukkola@kuntaliitto.fi::4d6459e5-0c4f-4ca3-bc9e-c8f89ffab407" providerId="AD" clId="Web-{C5534F37-0151-4ADF-AC5F-4CE466B664CA}" dt="2018-11-16T05:54:40.006" v="407"/>
        <pc:sldMkLst>
          <pc:docMk/>
          <pc:sldMk cId="3228592530" sldId="282"/>
        </pc:sldMkLst>
        <pc:graphicFrameChg chg="mod modGraphic">
          <ac:chgData name="Ukkola Timo" userId="S::timo.ukkola@kuntaliitto.fi::4d6459e5-0c4f-4ca3-bc9e-c8f89ffab407" providerId="AD" clId="Web-{C5534F37-0151-4ADF-AC5F-4CE466B664CA}" dt="2018-11-16T05:54:40.006" v="407"/>
          <ac:graphicFrameMkLst>
            <pc:docMk/>
            <pc:sldMk cId="3228592530" sldId="282"/>
            <ac:graphicFrameMk id="8" creationId="{00000000-0000-0000-0000-000000000000}"/>
          </ac:graphicFrameMkLst>
        </pc:graphicFrameChg>
      </pc:sldChg>
    </pc:docChg>
  </pc:docChgLst>
  <pc:docChgLst>
    <pc:chgData name="Ukkola Timo" userId="S::timo.ukkola@kuntaliitto.fi::4d6459e5-0c4f-4ca3-bc9e-c8f89ffab407" providerId="AD" clId="Web-{90550943-1A8B-4661-B36C-66FE95F2FF20}"/>
    <pc:docChg chg="delSld modSld sldOrd">
      <pc:chgData name="Ukkola Timo" userId="S::timo.ukkola@kuntaliitto.fi::4d6459e5-0c4f-4ca3-bc9e-c8f89ffab407" providerId="AD" clId="Web-{90550943-1A8B-4661-B36C-66FE95F2FF20}" dt="2018-10-30T09:37:21.640" v="46"/>
      <pc:docMkLst>
        <pc:docMk/>
      </pc:docMkLst>
      <pc:sldChg chg="modSp">
        <pc:chgData name="Ukkola Timo" userId="S::timo.ukkola@kuntaliitto.fi::4d6459e5-0c4f-4ca3-bc9e-c8f89ffab407" providerId="AD" clId="Web-{90550943-1A8B-4661-B36C-66FE95F2FF20}" dt="2018-10-30T09:36:59.170" v="42" actId="20577"/>
        <pc:sldMkLst>
          <pc:docMk/>
          <pc:sldMk cId="701676503" sldId="265"/>
        </pc:sldMkLst>
        <pc:spChg chg="mod">
          <ac:chgData name="Ukkola Timo" userId="S::timo.ukkola@kuntaliitto.fi::4d6459e5-0c4f-4ca3-bc9e-c8f89ffab407" providerId="AD" clId="Web-{90550943-1A8B-4661-B36C-66FE95F2FF20}" dt="2018-10-30T09:36:59.170" v="42" actId="20577"/>
          <ac:spMkLst>
            <pc:docMk/>
            <pc:sldMk cId="701676503" sldId="265"/>
            <ac:spMk id="3" creationId="{00000000-0000-0000-0000-000000000000}"/>
          </ac:spMkLst>
        </pc:spChg>
        <pc:spChg chg="mod">
          <ac:chgData name="Ukkola Timo" userId="S::timo.ukkola@kuntaliitto.fi::4d6459e5-0c4f-4ca3-bc9e-c8f89ffab407" providerId="AD" clId="Web-{90550943-1A8B-4661-B36C-66FE95F2FF20}" dt="2018-10-30T09:36:47.561" v="23" actId="20577"/>
          <ac:spMkLst>
            <pc:docMk/>
            <pc:sldMk cId="701676503" sldId="265"/>
            <ac:spMk id="5" creationId="{00000000-0000-0000-0000-000000000000}"/>
          </ac:spMkLst>
        </pc:spChg>
      </pc:sldChg>
      <pc:sldChg chg="del">
        <pc:chgData name="Ukkola Timo" userId="S::timo.ukkola@kuntaliitto.fi::4d6459e5-0c4f-4ca3-bc9e-c8f89ffab407" providerId="AD" clId="Web-{90550943-1A8B-4661-B36C-66FE95F2FF20}" dt="2018-10-30T09:37:02.592" v="45"/>
        <pc:sldMkLst>
          <pc:docMk/>
          <pc:sldMk cId="2395471672" sldId="266"/>
        </pc:sldMkLst>
      </pc:sldChg>
      <pc:sldChg chg="ord">
        <pc:chgData name="Ukkola Timo" userId="S::timo.ukkola@kuntaliitto.fi::4d6459e5-0c4f-4ca3-bc9e-c8f89ffab407" providerId="AD" clId="Web-{90550943-1A8B-4661-B36C-66FE95F2FF20}" dt="2018-10-30T09:37:21.640" v="46"/>
        <pc:sldMkLst>
          <pc:docMk/>
          <pc:sldMk cId="3783439139" sldId="269"/>
        </pc:sldMkLst>
      </pc:sldChg>
    </pc:docChg>
  </pc:docChgLst>
  <pc:docChgLst>
    <pc:chgData name="Ukkola Timo" userId="S::timo.ukkola@kuntaliitto.fi::4d6459e5-0c4f-4ca3-bc9e-c8f89ffab407" providerId="AD" clId="Web-{F1BC6B05-BD3A-4515-A53F-6EF372F26D41}"/>
    <pc:docChg chg="delSld modSld">
      <pc:chgData name="Ukkola Timo" userId="S::timo.ukkola@kuntaliitto.fi::4d6459e5-0c4f-4ca3-bc9e-c8f89ffab407" providerId="AD" clId="Web-{F1BC6B05-BD3A-4515-A53F-6EF372F26D41}" dt="2018-11-16T06:00:25.135" v="176" actId="20577"/>
      <pc:docMkLst>
        <pc:docMk/>
      </pc:docMkLst>
      <pc:sldChg chg="modSp">
        <pc:chgData name="Ukkola Timo" userId="S::timo.ukkola@kuntaliitto.fi::4d6459e5-0c4f-4ca3-bc9e-c8f89ffab407" providerId="AD" clId="Web-{F1BC6B05-BD3A-4515-A53F-6EF372F26D41}" dt="2018-11-16T06:00:25.135" v="175" actId="20577"/>
        <pc:sldMkLst>
          <pc:docMk/>
          <pc:sldMk cId="610743304" sldId="271"/>
        </pc:sldMkLst>
        <pc:spChg chg="mod">
          <ac:chgData name="Ukkola Timo" userId="S::timo.ukkola@kuntaliitto.fi::4d6459e5-0c4f-4ca3-bc9e-c8f89ffab407" providerId="AD" clId="Web-{F1BC6B05-BD3A-4515-A53F-6EF372F26D41}" dt="2018-11-16T06:00:25.135" v="175" actId="20577"/>
          <ac:spMkLst>
            <pc:docMk/>
            <pc:sldMk cId="610743304" sldId="271"/>
            <ac:spMk id="3" creationId="{00000000-0000-0000-0000-000000000000}"/>
          </ac:spMkLst>
        </pc:spChg>
      </pc:sldChg>
      <pc:sldChg chg="del">
        <pc:chgData name="Ukkola Timo" userId="S::timo.ukkola@kuntaliitto.fi::4d6459e5-0c4f-4ca3-bc9e-c8f89ffab407" providerId="AD" clId="Web-{F1BC6B05-BD3A-4515-A53F-6EF372F26D41}" dt="2018-11-16T05:58:20.731" v="58"/>
        <pc:sldMkLst>
          <pc:docMk/>
          <pc:sldMk cId="1999807437" sldId="2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Organisaation arvot</c:v>
                </c:pt>
              </c:strCache>
            </c:strRef>
          </c:tx>
          <c:spPr>
            <a:ln w="15875" cap="rnd">
              <a:solidFill>
                <a:schemeClr val="accent1"/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Aikaa ammattilaisille</c:v>
                </c:pt>
                <c:pt idx="1">
                  <c:v>Digitaalisia palveluita</c:v>
                </c:pt>
                <c:pt idx="2">
                  <c:v>Toimivia tietojärjestelmiä</c:v>
                </c:pt>
                <c:pt idx="3">
                  <c:v>Turvallista hoitoa</c:v>
                </c:pt>
                <c:pt idx="4">
                  <c:v>Parempaa terveyttä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4</c:v>
                </c:pt>
                <c:pt idx="1">
                  <c:v>7</c:v>
                </c:pt>
                <c:pt idx="2">
                  <c:v>3</c:v>
                </c:pt>
                <c:pt idx="3">
                  <c:v>2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B2-4819-8F62-561A65AB5A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675188936"/>
        <c:axId val="675189264"/>
      </c:radarChart>
      <c:catAx>
        <c:axId val="675188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5189264"/>
        <c:crosses val="autoZero"/>
        <c:auto val="1"/>
        <c:lblAlgn val="ctr"/>
        <c:lblOffset val="100"/>
        <c:noMultiLvlLbl val="0"/>
      </c:catAx>
      <c:valAx>
        <c:axId val="675189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5188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FA15B-FE45-45FE-A5C1-2286D62DBEA0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E36A8-0A76-4C63-8941-B39E4C045E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491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Kotter</a:t>
            </a:r>
            <a:r>
              <a:rPr lang="fi-FI" dirty="0"/>
              <a:t>: (muutos-)Johtamisen klassikkoteos ”</a:t>
            </a:r>
            <a:r>
              <a:rPr lang="fi-FI" dirty="0" err="1"/>
              <a:t>Leading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”  </a:t>
            </a:r>
          </a:p>
          <a:p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Young: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Lessons from the VHA Transformation: A Case Study</a:t>
            </a:r>
          </a:p>
          <a:p>
            <a:endParaRPr lang="fi-FI" dirty="0"/>
          </a:p>
          <a:p>
            <a:r>
              <a:rPr lang="fi-FI" dirty="0"/>
              <a:t>Kujala: Mm. artikkelissa </a:t>
            </a:r>
            <a:r>
              <a:rPr lang="fi-FI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Johtamisen hyvät käytännöt sähköisten omahoitopalveluiden käyttöönotossa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D7E4D-F1AD-4CD2-8737-89ECD2AD612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06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Kotter</a:t>
            </a:r>
            <a:r>
              <a:rPr lang="fi-FI" dirty="0"/>
              <a:t>: (muutos-)Johtamisen klassikkoteos ”</a:t>
            </a:r>
            <a:r>
              <a:rPr lang="fi-FI" dirty="0" err="1"/>
              <a:t>Leading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”  </a:t>
            </a:r>
          </a:p>
          <a:p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Young: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Lessons from the VHA Transformation: A Case Study</a:t>
            </a:r>
          </a:p>
          <a:p>
            <a:endParaRPr lang="fi-FI" dirty="0"/>
          </a:p>
          <a:p>
            <a:r>
              <a:rPr lang="fi-FI" dirty="0"/>
              <a:t>Kujala: Mm. artikkelissa </a:t>
            </a:r>
            <a:r>
              <a:rPr lang="fi-FI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Johtamisen hyvät käytännöt sähköisten omahoitopalveluiden käyttöönotossa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D7E4D-F1AD-4CD2-8737-89ECD2AD612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27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ribbon_kansisivu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238" r="1238" b="16001"/>
          <a:stretch/>
        </p:blipFill>
        <p:spPr>
          <a:xfrm>
            <a:off x="6474616" y="2983260"/>
            <a:ext cx="2666766" cy="2160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400" y="1532394"/>
            <a:ext cx="7297200" cy="1101600"/>
          </a:xfrm>
        </p:spPr>
        <p:txBody>
          <a:bodyPr rIns="90000"/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400" y="2639394"/>
            <a:ext cx="6102000" cy="122850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00A6D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8" name="Rectangle 9"/>
          <p:cNvSpPr/>
          <p:nvPr userDrawn="1"/>
        </p:nvSpPr>
        <p:spPr>
          <a:xfrm>
            <a:off x="0" y="771550"/>
            <a:ext cx="9144000" cy="45719"/>
          </a:xfrm>
          <a:prstGeom prst="rect">
            <a:avLst/>
          </a:prstGeom>
          <a:gradFill>
            <a:gsLst>
              <a:gs pos="50000">
                <a:srgbClr val="002E63"/>
              </a:gs>
              <a:gs pos="100000">
                <a:srgbClr val="00A6D6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/>
          <p:cNvSpPr/>
          <p:nvPr userDrawn="1"/>
        </p:nvSpPr>
        <p:spPr>
          <a:xfrm>
            <a:off x="654766" y="287598"/>
            <a:ext cx="79350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sv-SE" sz="1000">
                <a:solidFill>
                  <a:schemeClr val="accent2"/>
                </a:solidFill>
              </a:rPr>
              <a:t>Onnistuva Suomi </a:t>
            </a:r>
            <a:r>
              <a:rPr lang="sv-SE" sz="1000" err="1">
                <a:solidFill>
                  <a:schemeClr val="accent2"/>
                </a:solidFill>
              </a:rPr>
              <a:t>tehdään</a:t>
            </a:r>
            <a:r>
              <a:rPr lang="sv-SE" sz="1000">
                <a:solidFill>
                  <a:schemeClr val="accent2"/>
                </a:solidFill>
              </a:rPr>
              <a:t> </a:t>
            </a:r>
            <a:r>
              <a:rPr lang="sv-SE" sz="1000" err="1">
                <a:solidFill>
                  <a:schemeClr val="accent2"/>
                </a:solidFill>
              </a:rPr>
              <a:t>lähellä</a:t>
            </a:r>
            <a:endParaRPr lang="sv-SE" sz="1000">
              <a:solidFill>
                <a:schemeClr val="accent2"/>
              </a:solidFill>
            </a:endParaRPr>
          </a:p>
          <a:p>
            <a:pPr algn="r"/>
            <a:r>
              <a:rPr lang="sv-SE" sz="1000">
                <a:solidFill>
                  <a:schemeClr val="accent2"/>
                </a:solidFill>
              </a:rPr>
              <a:t>Finlands framgång skapas lokalt </a:t>
            </a:r>
            <a:endParaRPr lang="fi-FI" sz="1000" b="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267" y="161777"/>
            <a:ext cx="1958409" cy="465286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0"/>
          <a:stretch/>
        </p:blipFill>
        <p:spPr>
          <a:xfrm>
            <a:off x="7064955" y="1044768"/>
            <a:ext cx="1435608" cy="62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400" y="1203598"/>
            <a:ext cx="7779600" cy="33939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E6DC98A-6258-4AB0-B6E1-3934EC140010}" type="datetime1">
              <a:rPr lang="fi-FI" smtClean="0"/>
              <a:t>18.12.2018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DC67-9A7E-42C8-BC4E-FBA2E376B5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631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40898454-8BE6-47A6-996E-4BFE51C73A93}" type="datetime1">
              <a:rPr lang="fi-FI" smtClean="0"/>
              <a:t>18.12.2018</a:t>
            </a:fld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DC67-9A7E-42C8-BC4E-FBA2E376B5B6}" type="slidenum">
              <a:rPr lang="fi-FI" smtClean="0"/>
              <a:t>‹#›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07056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880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98ABA4C-2FD8-4A6E-98BB-6BA067C2707D}" type="datetime1">
              <a:rPr lang="fi-FI" smtClean="0"/>
              <a:t>18.12.2018</a:t>
            </a:fld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DC67-9A7E-42C8-BC4E-FBA2E376B5B6}" type="slidenum">
              <a:rPr lang="fi-FI" smtClean="0"/>
              <a:t>‹#›</a:t>
            </a:fld>
            <a:endParaRPr lang="fi-FI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80832" y="2794620"/>
            <a:ext cx="7779600" cy="8572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66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5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B5FCD1-612F-4C03-9343-B7137B2A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78B70E-1A58-4C0A-BBC1-A335E3E6C3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E250B26-A8F0-494D-B479-67ED8FBF3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D6765F-B946-45B6-9A8E-2D86E490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3BCB-D478-4C1F-8CAA-4E2E513504A7}" type="datetimeFigureOut">
              <a:rPr lang="fi-FI" smtClean="0"/>
              <a:t>18.12.2018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8240FF-839C-4F50-966A-F02634E4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E602350-6F70-4F56-97A4-5AEE6E4CD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111A3-286E-4A25-BF67-1E51245EC5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226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400" y="342568"/>
            <a:ext cx="7779600" cy="857250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fi-FI" noProof="0"/>
              <a:t>Muokkaa </a:t>
            </a:r>
            <a:r>
              <a:rPr lang="fi-FI" noProof="0" err="1"/>
              <a:t>perustyyl</a:t>
            </a:r>
            <a:r>
              <a:rPr lang="fi-FI" noProof="0"/>
              <a:t>. </a:t>
            </a:r>
            <a:r>
              <a:rPr lang="fi-FI" noProof="0" err="1"/>
              <a:t>napsautt</a:t>
            </a:r>
            <a:r>
              <a:rPr lang="fi-FI" noProof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400" y="1338090"/>
            <a:ext cx="7779600" cy="317787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56376" y="4869645"/>
            <a:ext cx="903600" cy="199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algn="r"/>
            <a:fld id="{FA337B8E-5FF6-49F4-B01F-DBA6611D5498}" type="datetime1">
              <a:rPr lang="fi-FI" smtClean="0"/>
              <a:t>18.12.2018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7576" y="4695580"/>
            <a:ext cx="392400" cy="199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29BDC67-9A7E-42C8-BC4E-FBA2E376B5B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Rectangle 6"/>
          <p:cNvSpPr/>
          <p:nvPr userDrawn="1"/>
        </p:nvSpPr>
        <p:spPr>
          <a:xfrm>
            <a:off x="0" y="4614263"/>
            <a:ext cx="9144000" cy="45719"/>
          </a:xfrm>
          <a:prstGeom prst="rect">
            <a:avLst/>
          </a:prstGeom>
          <a:gradFill>
            <a:gsLst>
              <a:gs pos="50000">
                <a:srgbClr val="002E63"/>
              </a:gs>
              <a:gs pos="100000">
                <a:srgbClr val="00A6D6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/>
          </a:p>
        </p:txBody>
      </p:sp>
      <p:sp>
        <p:nvSpPr>
          <p:cNvPr id="11" name="Suorakulmio 10"/>
          <p:cNvSpPr/>
          <p:nvPr userDrawn="1"/>
        </p:nvSpPr>
        <p:spPr>
          <a:xfrm>
            <a:off x="1763688" y="4753476"/>
            <a:ext cx="5976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800" b="0">
                <a:solidFill>
                  <a:schemeClr val="accent2"/>
                </a:solidFill>
              </a:rPr>
              <a:t>Onnistuva Suomi tehdään lähellä      </a:t>
            </a:r>
            <a:br>
              <a:rPr lang="fi-FI" sz="800" b="0">
                <a:solidFill>
                  <a:schemeClr val="accent2"/>
                </a:solidFill>
              </a:rPr>
            </a:br>
            <a:r>
              <a:rPr lang="sv-SE" sz="800" b="0">
                <a:solidFill>
                  <a:schemeClr val="accent2"/>
                </a:solidFill>
              </a:rPr>
              <a:t>Finlands framgång skapas lokalt </a:t>
            </a:r>
            <a:endParaRPr lang="fi-FI" sz="800" b="0">
              <a:solidFill>
                <a:schemeClr val="accent2"/>
              </a:solidFill>
            </a:endParaRPr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16064"/>
            <a:ext cx="1318604" cy="313279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00"/>
          <a:stretch/>
        </p:blipFill>
        <p:spPr>
          <a:xfrm>
            <a:off x="7570981" y="87313"/>
            <a:ext cx="1435608" cy="62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35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99" r:id="rId3"/>
    <p:sldLayoutId id="2147483810" r:id="rId4"/>
    <p:sldLayoutId id="2147483802" r:id="rId5"/>
    <p:sldLayoutId id="2147483811" r:id="rId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0" kern="1200">
          <a:solidFill>
            <a:srgbClr val="002E6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rgbClr val="002E6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Verdana" pitchFamily="34" charset="0"/>
        <a:buChar char="»"/>
        <a:defRPr sz="2000" kern="1200">
          <a:solidFill>
            <a:srgbClr val="002E63"/>
          </a:solidFill>
          <a:latin typeface="+mn-lt"/>
          <a:ea typeface="+mn-ea"/>
          <a:cs typeface="+mn-cs"/>
        </a:defRPr>
      </a:lvl2pPr>
      <a:lvl3pPr marL="1144800" indent="-2304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002E63"/>
          </a:solidFill>
          <a:latin typeface="+mn-lt"/>
          <a:ea typeface="+mn-ea"/>
          <a:cs typeface="+mn-cs"/>
        </a:defRPr>
      </a:lvl3pPr>
      <a:lvl4pPr marL="1602000" indent="-2304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1400" kern="1200">
          <a:solidFill>
            <a:srgbClr val="002E63"/>
          </a:solidFill>
          <a:latin typeface="+mn-lt"/>
          <a:ea typeface="+mn-ea"/>
          <a:cs typeface="+mn-cs"/>
        </a:defRPr>
      </a:lvl4pPr>
      <a:lvl5pPr marL="2059200" indent="-230400" algn="l" defTabSz="914400" rtl="0" eaLnBrk="1" latinLnBrk="0" hangingPunct="1">
        <a:spcBef>
          <a:spcPts val="24"/>
        </a:spcBef>
        <a:buClr>
          <a:schemeClr val="accent1"/>
        </a:buClr>
        <a:buFont typeface="Verdana" pitchFamily="34" charset="0"/>
        <a:buChar char="»"/>
        <a:defRPr sz="1400" kern="1200">
          <a:solidFill>
            <a:srgbClr val="002E63"/>
          </a:solidFill>
          <a:latin typeface="+mn-lt"/>
          <a:ea typeface="+mn-ea"/>
          <a:cs typeface="+mn-cs"/>
        </a:defRPr>
      </a:lvl5pPr>
      <a:lvl6pPr marL="2327275" indent="-230400" algn="l" defTabSz="914400" rtl="0" eaLnBrk="1" latinLnBrk="0" hangingPunct="1">
        <a:spcBef>
          <a:spcPts val="24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002E63"/>
          </a:solidFill>
          <a:latin typeface="+mn-lt"/>
          <a:ea typeface="+mn-ea"/>
          <a:cs typeface="+mn-cs"/>
        </a:defRPr>
      </a:lvl6pPr>
      <a:lvl7pPr marL="2605088" indent="-230400" algn="l" defTabSz="914400" rtl="0" eaLnBrk="1" latinLnBrk="0" hangingPunct="1">
        <a:spcBef>
          <a:spcPts val="24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002E63"/>
          </a:solidFill>
          <a:latin typeface="+mn-lt"/>
          <a:ea typeface="+mn-ea"/>
          <a:cs typeface="+mn-cs"/>
        </a:defRPr>
      </a:lvl7pPr>
      <a:lvl8pPr marL="2870200" indent="-230400" algn="l" defTabSz="914400" rtl="0" eaLnBrk="1" latinLnBrk="0" hangingPunct="1">
        <a:spcBef>
          <a:spcPts val="24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002E63"/>
          </a:solidFill>
          <a:latin typeface="+mn-lt"/>
          <a:ea typeface="+mn-ea"/>
          <a:cs typeface="+mn-cs"/>
        </a:defRPr>
      </a:lvl8pPr>
      <a:lvl9pPr marL="3136900" indent="-230400" algn="l" defTabSz="914400" rtl="0" eaLnBrk="1" latinLnBrk="0" hangingPunct="1">
        <a:spcBef>
          <a:spcPts val="24"/>
        </a:spcBef>
        <a:buClr>
          <a:schemeClr val="accent1"/>
        </a:buClr>
        <a:buFont typeface="Arial" pitchFamily="34" charset="0"/>
        <a:buChar char="•"/>
        <a:defRPr sz="1400" kern="1200">
          <a:solidFill>
            <a:srgbClr val="002E63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5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DD475-C66B-48E1-B56A-DA0B6BD66B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Siirron ja </a:t>
            </a:r>
            <a:r>
              <a:rPr lang="fi-FI" sz="2400" dirty="0" err="1"/>
              <a:t>konsolidoinnin</a:t>
            </a:r>
            <a:r>
              <a:rPr lang="fi-FI" sz="2400" dirty="0"/>
              <a:t> pilotointi ja täydentävä ohjeistus asiakas- ja potilastietojärjestelmien tehtäväverkon osalta (SIIKA)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A47813C-8752-49F8-B1CD-5F19095D6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Sote-</a:t>
            </a:r>
            <a:r>
              <a:rPr lang="fi-FI" dirty="0" err="1"/>
              <a:t>ict</a:t>
            </a:r>
            <a:r>
              <a:rPr lang="fi-FI" dirty="0"/>
              <a:t> käyttöönottoprojektien parhaat viestintäkäytännöt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81891" y="4498109"/>
            <a:ext cx="1729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Juha </a:t>
            </a:r>
            <a:r>
              <a:rPr lang="fi-FI" dirty="0" err="1" smtClean="0"/>
              <a:t>Perovuo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8932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00" y="220867"/>
            <a:ext cx="6894647" cy="857250"/>
          </a:xfrm>
        </p:spPr>
        <p:txBody>
          <a:bodyPr anchor="t">
            <a:normAutofit fontScale="90000"/>
          </a:bodyPr>
          <a:lstStyle/>
          <a:p>
            <a:r>
              <a:rPr lang="fi-FI" dirty="0"/>
              <a:t>Kirjallinen dokumentaatio on viestintää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fi-FI" dirty="0"/>
              <a:t>Käyttöönottoprojektissa työskentelevillä on usein kattava kokonaiskuva jonka muodostamiseen kuluu aikaa. </a:t>
            </a:r>
          </a:p>
          <a:p>
            <a:r>
              <a:rPr lang="fi-FI" dirty="0"/>
              <a:t>Henkilövaihdosten aiheuttamat riskit korostuvat. </a:t>
            </a:r>
          </a:p>
          <a:p>
            <a:r>
              <a:rPr lang="fi-FI" dirty="0"/>
              <a:t>Henkilön tai useiden henkilöiden vaihtumisen riski tulee ottaa huomioon projektin aikana riittävän </a:t>
            </a:r>
            <a:r>
              <a:rPr lang="fi-FI" b="1" dirty="0"/>
              <a:t>kattavan dokumentaation sekä määrittelyn avulla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3623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Sidosryhmätyöskentely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F29247-5A1F-4178-98D1-86EB5E215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vuoropuhelua eri toimijoiden välillä.</a:t>
            </a:r>
          </a:p>
          <a:p>
            <a:r>
              <a:rPr lang="fi-FI" dirty="0"/>
              <a:t>Keskeinen osa riskienhallintaa.</a:t>
            </a:r>
          </a:p>
          <a:p>
            <a:r>
              <a:rPr lang="fi-FI" dirty="0"/>
              <a:t>Yhteisymmärryksen rakentamista. </a:t>
            </a:r>
          </a:p>
          <a:p>
            <a:r>
              <a:rPr lang="fi-FI" dirty="0"/>
              <a:t>Mahdollisuus saada ja välittää tietoa, vaikuttaa hankkeen onnistumiseen.</a:t>
            </a:r>
          </a:p>
        </p:txBody>
      </p:sp>
    </p:spTree>
    <p:extLst>
      <p:ext uri="{BB962C8B-B14F-4D97-AF65-F5344CB8AC3E}">
        <p14:creationId xmlns:p14="http://schemas.microsoft.com/office/powerpoint/2010/main" val="98715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107" y="220867"/>
            <a:ext cx="7157784" cy="857250"/>
          </a:xfrm>
        </p:spPr>
        <p:txBody>
          <a:bodyPr anchor="t">
            <a:normAutofit fontScale="90000"/>
          </a:bodyPr>
          <a:lstStyle/>
          <a:p>
            <a:r>
              <a:rPr lang="fi-FI" dirty="0"/>
              <a:t>Sidosryhmien välinen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85000" lnSpcReduction="10000"/>
          </a:bodyPr>
          <a:lstStyle/>
          <a:p>
            <a:r>
              <a:rPr lang="fi-FI" dirty="0"/>
              <a:t>Usean eri sidosryhmän liittyessä projektiin </a:t>
            </a:r>
            <a:r>
              <a:rPr lang="fi-FI" b="1" dirty="0"/>
              <a:t>järjestelmätoimittajan kommunikointikyvykkyys eri sidosryhmien suuntaan korostuu</a:t>
            </a:r>
            <a:r>
              <a:rPr lang="fi-FI" dirty="0"/>
              <a:t>. </a:t>
            </a:r>
          </a:p>
          <a:p>
            <a:r>
              <a:rPr lang="fi-FI" dirty="0"/>
              <a:t>Hankintaorganisaation intressissä on huolehtia siitä, että </a:t>
            </a:r>
            <a:r>
              <a:rPr lang="fi-FI" b="1" dirty="0"/>
              <a:t>järjestelmätoimittaja tuntee organisaation sekä sen toimintamallit</a:t>
            </a:r>
            <a:r>
              <a:rPr lang="fi-FI" dirty="0"/>
              <a:t>. </a:t>
            </a:r>
          </a:p>
          <a:p>
            <a:r>
              <a:rPr lang="fi-FI" dirty="0"/>
              <a:t>Asiakkaan, toimittajan sekä integroitavien järjestelmien toimittajien keskinäisen </a:t>
            </a:r>
            <a:r>
              <a:rPr lang="fi-FI" b="1" dirty="0"/>
              <a:t>kommunikaation ja vuorovaikutuksen onnistuminen on avainasemassa projektin onnistumisessa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8762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00" y="342568"/>
            <a:ext cx="6851888" cy="857250"/>
          </a:xfrm>
        </p:spPr>
        <p:txBody>
          <a:bodyPr anchor="t">
            <a:normAutofit fontScale="90000"/>
          </a:bodyPr>
          <a:lstStyle/>
          <a:p>
            <a:r>
              <a:rPr lang="fi-FI" dirty="0"/>
              <a:t>Yhteinen kieli sidosryhmien välillä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85000" lnSpcReduction="20000"/>
          </a:bodyPr>
          <a:lstStyle/>
          <a:p>
            <a:r>
              <a:rPr lang="fi-FI" dirty="0"/>
              <a:t>Kommunikoinnissa tulisi menetelmien lisäksi kiinnittää huomiota käytettävään termistöön, sillä </a:t>
            </a:r>
            <a:r>
              <a:rPr lang="fi-FI" b="1" dirty="0"/>
              <a:t>eri sidosryhmät tarvitsevat eritasoista viestintää</a:t>
            </a:r>
            <a:r>
              <a:rPr lang="fi-FI" dirty="0"/>
              <a:t> esimerkiksi teknologiaan liittyen. </a:t>
            </a:r>
          </a:p>
          <a:p>
            <a:r>
              <a:rPr lang="fi-FI" dirty="0"/>
              <a:t>”Yhteinen kieli” on avainasemassa, jotta projektin kannalta kriittisten asioiden viestinnässä ei tule väärinymmärryksiä. </a:t>
            </a:r>
          </a:p>
          <a:p>
            <a:r>
              <a:rPr lang="fi-FI" dirty="0"/>
              <a:t>Epäonnistuneen määrittelyn seurauksena joudutaan tekemään laajoja muutoksia toteutukseen.</a:t>
            </a:r>
          </a:p>
          <a:p>
            <a:r>
              <a:rPr lang="fi-FI" dirty="0"/>
              <a:t>Esimerkiksi kouluttajan tärkein sidosryhmä on koulutettavat - Kouluttajan tulee puhua samaa ”kieltä” </a:t>
            </a:r>
            <a:r>
              <a:rPr lang="fi-FI"/>
              <a:t>koulutettavien kanssa.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7419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Ryhmä 15">
            <a:extLst>
              <a:ext uri="{FF2B5EF4-FFF2-40B4-BE49-F238E27FC236}">
                <a16:creationId xmlns:a16="http://schemas.microsoft.com/office/drawing/2014/main" id="{824AA38F-2064-4AF6-9C93-923C2C3B4846}"/>
              </a:ext>
            </a:extLst>
          </p:cNvPr>
          <p:cNvGrpSpPr/>
          <p:nvPr/>
        </p:nvGrpSpPr>
        <p:grpSpPr>
          <a:xfrm>
            <a:off x="1144504" y="1268017"/>
            <a:ext cx="6854992" cy="3388205"/>
            <a:chOff x="850033" y="1616149"/>
            <a:chExt cx="7729872" cy="4136065"/>
          </a:xfrm>
        </p:grpSpPr>
        <p:sp>
          <p:nvSpPr>
            <p:cNvPr id="6" name="Suorakulmio: Pyöristetyt kulmat 5">
              <a:extLst>
                <a:ext uri="{FF2B5EF4-FFF2-40B4-BE49-F238E27FC236}">
                  <a16:creationId xmlns:a16="http://schemas.microsoft.com/office/drawing/2014/main" id="{398F6932-BDAD-439F-9C48-AA61EADA2AC3}"/>
                </a:ext>
              </a:extLst>
            </p:cNvPr>
            <p:cNvSpPr/>
            <p:nvPr/>
          </p:nvSpPr>
          <p:spPr>
            <a:xfrm>
              <a:off x="850033" y="1616149"/>
              <a:ext cx="1818168" cy="41360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sz="1350" dirty="0"/>
                <a:t>Välttäminen</a:t>
              </a:r>
            </a:p>
          </p:txBody>
        </p:sp>
        <p:sp>
          <p:nvSpPr>
            <p:cNvPr id="7" name="Suorakulmio: Pyöristetyt kulmat 6">
              <a:extLst>
                <a:ext uri="{FF2B5EF4-FFF2-40B4-BE49-F238E27FC236}">
                  <a16:creationId xmlns:a16="http://schemas.microsoft.com/office/drawing/2014/main" id="{97999663-D704-4B66-AF34-D576AEDB404B}"/>
                </a:ext>
              </a:extLst>
            </p:cNvPr>
            <p:cNvSpPr/>
            <p:nvPr/>
          </p:nvSpPr>
          <p:spPr>
            <a:xfrm>
              <a:off x="922498" y="2686493"/>
              <a:ext cx="1673238" cy="29700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350" dirty="0">
                  <a:solidFill>
                    <a:schemeClr val="tx1"/>
                  </a:solidFill>
                </a:rPr>
                <a:t>Seurataan sidosryhmää ja pyritään minimoimaan kontakti ryhmän kanssa</a:t>
              </a:r>
            </a:p>
          </p:txBody>
        </p:sp>
        <p:sp>
          <p:nvSpPr>
            <p:cNvPr id="8" name="Suorakulmio: Pyöristetyt kulmat 7">
              <a:extLst>
                <a:ext uri="{FF2B5EF4-FFF2-40B4-BE49-F238E27FC236}">
                  <a16:creationId xmlns:a16="http://schemas.microsoft.com/office/drawing/2014/main" id="{BAECDAC8-5C0E-47D5-B868-6D66F42D5FDD}"/>
                </a:ext>
              </a:extLst>
            </p:cNvPr>
            <p:cNvSpPr/>
            <p:nvPr/>
          </p:nvSpPr>
          <p:spPr>
            <a:xfrm>
              <a:off x="2820601" y="1616149"/>
              <a:ext cx="1818168" cy="41360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sz="1350" dirty="0"/>
                <a:t>Mukautuminen</a:t>
              </a:r>
            </a:p>
          </p:txBody>
        </p:sp>
        <p:sp>
          <p:nvSpPr>
            <p:cNvPr id="9" name="Suorakulmio: Pyöristetyt kulmat 8">
              <a:extLst>
                <a:ext uri="{FF2B5EF4-FFF2-40B4-BE49-F238E27FC236}">
                  <a16:creationId xmlns:a16="http://schemas.microsoft.com/office/drawing/2014/main" id="{70CDC645-B29A-42D3-99D6-E670C9F6C1BE}"/>
                </a:ext>
              </a:extLst>
            </p:cNvPr>
            <p:cNvSpPr/>
            <p:nvPr/>
          </p:nvSpPr>
          <p:spPr>
            <a:xfrm>
              <a:off x="2893066" y="2686493"/>
              <a:ext cx="1673238" cy="29700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350" dirty="0">
                  <a:solidFill>
                    <a:schemeClr val="tx1"/>
                  </a:solidFill>
                </a:rPr>
                <a:t>Kuullaan sidosryhmää ja huomioidaan sen odotukset</a:t>
              </a:r>
            </a:p>
          </p:txBody>
        </p:sp>
        <p:sp>
          <p:nvSpPr>
            <p:cNvPr id="10" name="Suorakulmio: Pyöristetyt kulmat 9">
              <a:extLst>
                <a:ext uri="{FF2B5EF4-FFF2-40B4-BE49-F238E27FC236}">
                  <a16:creationId xmlns:a16="http://schemas.microsoft.com/office/drawing/2014/main" id="{B2C7ED8D-786B-4C06-97D6-42A77E9B3A93}"/>
                </a:ext>
              </a:extLst>
            </p:cNvPr>
            <p:cNvSpPr/>
            <p:nvPr/>
          </p:nvSpPr>
          <p:spPr>
            <a:xfrm>
              <a:off x="4791169" y="1616149"/>
              <a:ext cx="1818168" cy="41360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sz="1350" dirty="0"/>
                <a:t>Neuvottelu</a:t>
              </a:r>
            </a:p>
          </p:txBody>
        </p:sp>
        <p:sp>
          <p:nvSpPr>
            <p:cNvPr id="11" name="Suorakulmio: Pyöristetyt kulmat 10">
              <a:extLst>
                <a:ext uri="{FF2B5EF4-FFF2-40B4-BE49-F238E27FC236}">
                  <a16:creationId xmlns:a16="http://schemas.microsoft.com/office/drawing/2014/main" id="{A204ED57-5164-4590-AA5A-6A9B8C7B54FD}"/>
                </a:ext>
              </a:extLst>
            </p:cNvPr>
            <p:cNvSpPr/>
            <p:nvPr/>
          </p:nvSpPr>
          <p:spPr>
            <a:xfrm>
              <a:off x="4868880" y="2686493"/>
              <a:ext cx="1673238" cy="29700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350" dirty="0">
                  <a:solidFill>
                    <a:schemeClr val="tx1"/>
                  </a:solidFill>
                </a:rPr>
                <a:t>Luodaan keskustelu-suhde ja etsitään yhteis-ymmärrystä</a:t>
              </a:r>
            </a:p>
          </p:txBody>
        </p:sp>
        <p:sp>
          <p:nvSpPr>
            <p:cNvPr id="13" name="Suorakulmio: Pyöristetyt kulmat 12">
              <a:extLst>
                <a:ext uri="{FF2B5EF4-FFF2-40B4-BE49-F238E27FC236}">
                  <a16:creationId xmlns:a16="http://schemas.microsoft.com/office/drawing/2014/main" id="{936D04C0-9E0E-4A48-9178-40A8ECAF86EC}"/>
                </a:ext>
              </a:extLst>
            </p:cNvPr>
            <p:cNvSpPr/>
            <p:nvPr/>
          </p:nvSpPr>
          <p:spPr>
            <a:xfrm>
              <a:off x="6761737" y="1616149"/>
              <a:ext cx="1818168" cy="41360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fi-FI" sz="1350" dirty="0"/>
                <a:t>Vaikuttaminen</a:t>
              </a:r>
            </a:p>
          </p:txBody>
        </p:sp>
        <p:sp>
          <p:nvSpPr>
            <p:cNvPr id="14" name="Suorakulmio: Pyöristetyt kulmat 13">
              <a:extLst>
                <a:ext uri="{FF2B5EF4-FFF2-40B4-BE49-F238E27FC236}">
                  <a16:creationId xmlns:a16="http://schemas.microsoft.com/office/drawing/2014/main" id="{A2D716AA-20B2-47C0-815B-E5EC6CA55442}"/>
                </a:ext>
              </a:extLst>
            </p:cNvPr>
            <p:cNvSpPr/>
            <p:nvPr/>
          </p:nvSpPr>
          <p:spPr>
            <a:xfrm>
              <a:off x="6834202" y="2686493"/>
              <a:ext cx="1673238" cy="297002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350" dirty="0">
                  <a:solidFill>
                    <a:schemeClr val="tx1"/>
                  </a:solidFill>
                </a:rPr>
                <a:t>Pyritään muuttamaan asenteita, tietoja ja toimintaa</a:t>
              </a:r>
            </a:p>
          </p:txBody>
        </p:sp>
        <p:sp>
          <p:nvSpPr>
            <p:cNvPr id="15" name="Nuoli: Vasen-oikea 14">
              <a:extLst>
                <a:ext uri="{FF2B5EF4-FFF2-40B4-BE49-F238E27FC236}">
                  <a16:creationId xmlns:a16="http://schemas.microsoft.com/office/drawing/2014/main" id="{359126E7-01B6-4DE4-93C0-F324C240DC94}"/>
                </a:ext>
              </a:extLst>
            </p:cNvPr>
            <p:cNvSpPr/>
            <p:nvPr/>
          </p:nvSpPr>
          <p:spPr>
            <a:xfrm>
              <a:off x="916802" y="2144233"/>
              <a:ext cx="7584941" cy="354418"/>
            </a:xfrm>
            <a:prstGeom prst="leftRight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350" dirty="0">
                <a:highlight>
                  <a:srgbClr val="C0C0C0"/>
                </a:highlight>
              </a:endParaRPr>
            </a:p>
          </p:txBody>
        </p:sp>
      </p:grpSp>
      <p:sp>
        <p:nvSpPr>
          <p:cNvPr id="17" name="Otsikko 16">
            <a:extLst>
              <a:ext uri="{FF2B5EF4-FFF2-40B4-BE49-F238E27FC236}">
                <a16:creationId xmlns:a16="http://schemas.microsoft.com/office/drawing/2014/main" id="{33241847-A690-4BA6-8A39-D95BF3147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Sidosryhmien jaottelu suhtautumisen mukaan</a:t>
            </a:r>
          </a:p>
        </p:txBody>
      </p:sp>
    </p:spTree>
    <p:extLst>
      <p:ext uri="{BB962C8B-B14F-4D97-AF65-F5344CB8AC3E}">
        <p14:creationId xmlns:p14="http://schemas.microsoft.com/office/powerpoint/2010/main" val="511604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sikko 16">
            <a:extLst>
              <a:ext uri="{FF2B5EF4-FFF2-40B4-BE49-F238E27FC236}">
                <a16:creationId xmlns:a16="http://schemas.microsoft.com/office/drawing/2014/main" id="{33241847-A690-4BA6-8A39-D95BF3147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Sidosryhmien jaottelu valta-intressi -matriisiin</a:t>
            </a:r>
          </a:p>
        </p:txBody>
      </p:sp>
      <p:pic>
        <p:nvPicPr>
          <p:cNvPr id="18" name="Picture 2" descr="https://lh4.googleusercontent.com/92GjYEPvMPVmaqGe4Gks6SPbCbgALpggePhK36m2Tx_kivl-l6d27KNqTmkbC5_K-29dqfBMvNImhEd9sqaglPcq_OsV1ZouDzZY9GgD9oVq5E9pTSxslEtC8C867POo02h5AFWX">
            <a:extLst>
              <a:ext uri="{FF2B5EF4-FFF2-40B4-BE49-F238E27FC236}">
                <a16:creationId xmlns:a16="http://schemas.microsoft.com/office/drawing/2014/main" id="{ABF80247-665B-4D5D-9A0A-8B8FD1862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042" y="1030058"/>
            <a:ext cx="5784182" cy="3375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060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Odotustenhallinta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010995-1364-4092-9E6C-680CD28E2E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7886699" cy="3263504"/>
          </a:xfrm>
        </p:spPr>
        <p:txBody>
          <a:bodyPr/>
          <a:lstStyle/>
          <a:p>
            <a:r>
              <a:rPr lang="fi-FI" dirty="0"/>
              <a:t>Odotukset kuvaavat tuloksia joita organisaation odotetaan tekevän – Sote-</a:t>
            </a:r>
            <a:r>
              <a:rPr lang="fi-FI" dirty="0" err="1"/>
              <a:t>ict</a:t>
            </a:r>
            <a:r>
              <a:rPr lang="fi-FI" dirty="0"/>
              <a:t> –projektissa siis käyttäjien odotuksia uudelle järjestelmälle. </a:t>
            </a:r>
          </a:p>
          <a:p>
            <a:r>
              <a:rPr lang="fi-FI" dirty="0"/>
              <a:t>Viestinnän yksi keskeisistä tehtävistä on selvittää, millaisia odotuksia projektiin kohdistuu ja pyrkiä hallitsemaan näitä odotuksia. </a:t>
            </a:r>
          </a:p>
        </p:txBody>
      </p:sp>
    </p:spTree>
    <p:extLst>
      <p:ext uri="{BB962C8B-B14F-4D97-AF65-F5344CB8AC3E}">
        <p14:creationId xmlns:p14="http://schemas.microsoft.com/office/powerpoint/2010/main" val="1429776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Odotustenhallinta</a:t>
            </a:r>
          </a:p>
        </p:txBody>
      </p:sp>
      <p:sp>
        <p:nvSpPr>
          <p:cNvPr id="19" name="Sisällön paikkamerkki 18">
            <a:extLst>
              <a:ext uri="{FF2B5EF4-FFF2-40B4-BE49-F238E27FC236}">
                <a16:creationId xmlns:a16="http://schemas.microsoft.com/office/drawing/2014/main" id="{80E227E1-2E2C-4F2D-A8E0-3749F6075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107392"/>
            <a:ext cx="3478330" cy="35253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>
                <a:latin typeface="+mj-lt"/>
              </a:rPr>
              <a:t>Negatiiviset kokemukset heikentävät luottamusta organisaatioon ja heikentävät uskoa tavoitteiden saavuttamiseen. 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>
                <a:latin typeface="+mj-lt"/>
              </a:rPr>
              <a:t>Mitä enemmän pessimistisiä odotuksia, sitä enemmän </a:t>
            </a:r>
            <a:r>
              <a:rPr lang="fi-FI" dirty="0" err="1">
                <a:latin typeface="+mj-lt"/>
              </a:rPr>
              <a:t>muutosvastarintaa</a:t>
            </a:r>
            <a:r>
              <a:rPr lang="fi-FI" dirty="0">
                <a:latin typeface="+mj-lt"/>
              </a:rPr>
              <a:t>.</a:t>
            </a:r>
          </a:p>
          <a:p>
            <a:endParaRPr lang="fi-FI" dirty="0">
              <a:latin typeface="+mj-lt"/>
            </a:endParaRPr>
          </a:p>
        </p:txBody>
      </p: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5B504BCD-CA9A-41CE-A417-4D49375C9A00}"/>
              </a:ext>
            </a:extLst>
          </p:cNvPr>
          <p:cNvGrpSpPr/>
          <p:nvPr/>
        </p:nvGrpSpPr>
        <p:grpSpPr>
          <a:xfrm>
            <a:off x="3876172" y="1013622"/>
            <a:ext cx="5267828" cy="3525330"/>
            <a:chOff x="4235634" y="1114924"/>
            <a:chExt cx="7023771" cy="4700440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BECF0475-D9C7-4995-B706-2D87D576FF7C}"/>
                </a:ext>
              </a:extLst>
            </p:cNvPr>
            <p:cNvSpPr/>
            <p:nvPr/>
          </p:nvSpPr>
          <p:spPr>
            <a:xfrm>
              <a:off x="4235634" y="3268003"/>
              <a:ext cx="1686559" cy="340653"/>
            </a:xfrm>
            <a:prstGeom prst="rect">
              <a:avLst/>
            </a:prstGeom>
          </p:spPr>
          <p:txBody>
            <a:bodyPr wrap="square">
              <a:normAutofit fontScale="47500" lnSpcReduction="20000"/>
            </a:bodyPr>
            <a:lstStyle/>
            <a:p>
              <a:pPr algn="ctr"/>
              <a:r>
                <a:rPr lang="fi-FI" sz="1350" dirty="0">
                  <a:solidFill>
                    <a:srgbClr val="000000"/>
                  </a:solidFill>
                  <a:latin typeface="Arial" panose="020B0604020202020204" pitchFamily="34" charset="0"/>
                </a:rPr>
                <a:t>Matala luottamus projektiorganisaatioon</a:t>
              </a:r>
              <a:endParaRPr lang="fi-FI" sz="1350" dirty="0"/>
            </a:p>
          </p:txBody>
        </p:sp>
        <p:grpSp>
          <p:nvGrpSpPr>
            <p:cNvPr id="17" name="Ryhmä 16">
              <a:extLst>
                <a:ext uri="{FF2B5EF4-FFF2-40B4-BE49-F238E27FC236}">
                  <a16:creationId xmlns:a16="http://schemas.microsoft.com/office/drawing/2014/main" id="{5D670EAB-E683-4E63-8888-3FBE7C32056C}"/>
                </a:ext>
              </a:extLst>
            </p:cNvPr>
            <p:cNvGrpSpPr/>
            <p:nvPr/>
          </p:nvGrpSpPr>
          <p:grpSpPr>
            <a:xfrm>
              <a:off x="5783423" y="1114924"/>
              <a:ext cx="5475982" cy="4700440"/>
              <a:chOff x="5783423" y="1114924"/>
              <a:chExt cx="5475982" cy="4700440"/>
            </a:xfrm>
          </p:grpSpPr>
          <p:cxnSp>
            <p:nvCxnSpPr>
              <p:cNvPr id="5" name="Suora nuoliyhdysviiva 4">
                <a:extLst>
                  <a:ext uri="{FF2B5EF4-FFF2-40B4-BE49-F238E27FC236}">
                    <a16:creationId xmlns:a16="http://schemas.microsoft.com/office/drawing/2014/main" id="{C51FD1E3-57D5-44D2-92CE-EF8B24188B3C}"/>
                  </a:ext>
                </a:extLst>
              </p:cNvPr>
              <p:cNvCxnSpPr/>
              <p:nvPr/>
            </p:nvCxnSpPr>
            <p:spPr>
              <a:xfrm>
                <a:off x="7747519" y="1474236"/>
                <a:ext cx="0" cy="39281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uora nuoliyhdysviiva 5">
                <a:extLst>
                  <a:ext uri="{FF2B5EF4-FFF2-40B4-BE49-F238E27FC236}">
                    <a16:creationId xmlns:a16="http://schemas.microsoft.com/office/drawing/2014/main" id="{2A9A9322-3BFC-4E85-B427-270B872C0A5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7747519" y="1474236"/>
                <a:ext cx="0" cy="39281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Suorakulmio 7">
                <a:extLst>
                  <a:ext uri="{FF2B5EF4-FFF2-40B4-BE49-F238E27FC236}">
                    <a16:creationId xmlns:a16="http://schemas.microsoft.com/office/drawing/2014/main" id="{AA347434-2FDE-48E8-B99A-85810C6117D6}"/>
                  </a:ext>
                </a:extLst>
              </p:cNvPr>
              <p:cNvSpPr/>
              <p:nvPr/>
            </p:nvSpPr>
            <p:spPr>
              <a:xfrm>
                <a:off x="5783424" y="1474236"/>
                <a:ext cx="1757263" cy="184278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i-FI" sz="1350" dirty="0"/>
                  <a:t>Kyyniset odotukset</a:t>
                </a:r>
              </a:p>
            </p:txBody>
          </p:sp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47BB7D14-C0DF-4CFA-8764-421563452596}"/>
                  </a:ext>
                </a:extLst>
              </p:cNvPr>
              <p:cNvSpPr/>
              <p:nvPr/>
            </p:nvSpPr>
            <p:spPr>
              <a:xfrm>
                <a:off x="5783423" y="3559637"/>
                <a:ext cx="1757263" cy="184278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i-FI" sz="1350" dirty="0"/>
                  <a:t>Pessimistiset odotukset</a:t>
                </a:r>
              </a:p>
            </p:txBody>
          </p:sp>
          <p:sp>
            <p:nvSpPr>
              <p:cNvPr id="10" name="Suorakulmio 9">
                <a:extLst>
                  <a:ext uri="{FF2B5EF4-FFF2-40B4-BE49-F238E27FC236}">
                    <a16:creationId xmlns:a16="http://schemas.microsoft.com/office/drawing/2014/main" id="{0F2D8B15-5864-4FBF-8761-2F21DE443062}"/>
                  </a:ext>
                </a:extLst>
              </p:cNvPr>
              <p:cNvSpPr/>
              <p:nvPr/>
            </p:nvSpPr>
            <p:spPr>
              <a:xfrm>
                <a:off x="7954349" y="3559637"/>
                <a:ext cx="1757263" cy="184278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i-FI" sz="1350" dirty="0"/>
                  <a:t>Varovaiset ja sokean uskon odotukset</a:t>
                </a:r>
              </a:p>
            </p:txBody>
          </p:sp>
          <p:sp>
            <p:nvSpPr>
              <p:cNvPr id="11" name="Suorakulmio 10">
                <a:extLst>
                  <a:ext uri="{FF2B5EF4-FFF2-40B4-BE49-F238E27FC236}">
                    <a16:creationId xmlns:a16="http://schemas.microsoft.com/office/drawing/2014/main" id="{31F07BD6-39A0-433F-840D-B56104EE229A}"/>
                  </a:ext>
                </a:extLst>
              </p:cNvPr>
              <p:cNvSpPr/>
              <p:nvPr/>
            </p:nvSpPr>
            <p:spPr>
              <a:xfrm>
                <a:off x="7913916" y="1474236"/>
                <a:ext cx="1757263" cy="184278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i-FI" sz="1350" dirty="0"/>
                  <a:t>Optimistiset odotukset</a:t>
                </a:r>
              </a:p>
            </p:txBody>
          </p:sp>
          <p:sp>
            <p:nvSpPr>
              <p:cNvPr id="14" name="Suorakulmio 13">
                <a:extLst>
                  <a:ext uri="{FF2B5EF4-FFF2-40B4-BE49-F238E27FC236}">
                    <a16:creationId xmlns:a16="http://schemas.microsoft.com/office/drawing/2014/main" id="{BF56AA4D-3DB2-4B0B-969D-38332C010C95}"/>
                  </a:ext>
                </a:extLst>
              </p:cNvPr>
              <p:cNvSpPr/>
              <p:nvPr/>
            </p:nvSpPr>
            <p:spPr>
              <a:xfrm>
                <a:off x="9572846" y="3268002"/>
                <a:ext cx="1686559" cy="340653"/>
              </a:xfrm>
              <a:prstGeom prst="rect">
                <a:avLst/>
              </a:prstGeom>
            </p:spPr>
            <p:txBody>
              <a:bodyPr wrap="square">
                <a:normAutofit fontScale="47500" lnSpcReduction="20000"/>
              </a:bodyPr>
              <a:lstStyle/>
              <a:p>
                <a:pPr algn="ctr"/>
                <a:r>
                  <a:rPr lang="fi-FI" sz="135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Korkea luottamus projektiorganisaatioon</a:t>
                </a:r>
                <a:endParaRPr lang="fi-FI" sz="1350" dirty="0"/>
              </a:p>
            </p:txBody>
          </p:sp>
          <p:sp>
            <p:nvSpPr>
              <p:cNvPr id="15" name="Suorakulmio 14">
                <a:extLst>
                  <a:ext uri="{FF2B5EF4-FFF2-40B4-BE49-F238E27FC236}">
                    <a16:creationId xmlns:a16="http://schemas.microsoft.com/office/drawing/2014/main" id="{DE038C7F-9E6E-4BEF-822B-BA43785D0AD5}"/>
                  </a:ext>
                </a:extLst>
              </p:cNvPr>
              <p:cNvSpPr/>
              <p:nvPr/>
            </p:nvSpPr>
            <p:spPr>
              <a:xfrm>
                <a:off x="6904239" y="1114924"/>
                <a:ext cx="1686559" cy="340653"/>
              </a:xfrm>
              <a:prstGeom prst="rect">
                <a:avLst/>
              </a:prstGeom>
            </p:spPr>
            <p:txBody>
              <a:bodyPr wrap="square">
                <a:normAutofit fontScale="47500" lnSpcReduction="20000"/>
              </a:bodyPr>
              <a:lstStyle/>
              <a:p>
                <a:pPr algn="ctr"/>
                <a:r>
                  <a:rPr lang="fi-FI" sz="135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Vahva usko tavoitteen saavuttamiseen</a:t>
                </a:r>
                <a:endParaRPr lang="fi-FI" sz="1350" dirty="0"/>
              </a:p>
            </p:txBody>
          </p:sp>
          <p:sp>
            <p:nvSpPr>
              <p:cNvPr id="16" name="Suorakulmio 15">
                <a:extLst>
                  <a:ext uri="{FF2B5EF4-FFF2-40B4-BE49-F238E27FC236}">
                    <a16:creationId xmlns:a16="http://schemas.microsoft.com/office/drawing/2014/main" id="{B7CA4856-520A-43B7-A37E-1D2333CB7066}"/>
                  </a:ext>
                </a:extLst>
              </p:cNvPr>
              <p:cNvSpPr/>
              <p:nvPr/>
            </p:nvSpPr>
            <p:spPr>
              <a:xfrm>
                <a:off x="6904239" y="5474711"/>
                <a:ext cx="1686559" cy="340653"/>
              </a:xfrm>
              <a:prstGeom prst="rect">
                <a:avLst/>
              </a:prstGeom>
            </p:spPr>
            <p:txBody>
              <a:bodyPr wrap="square">
                <a:normAutofit fontScale="47500" lnSpcReduction="20000"/>
              </a:bodyPr>
              <a:lstStyle/>
              <a:p>
                <a:pPr algn="ctr"/>
                <a:r>
                  <a:rPr lang="fi-FI" sz="135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Heikkko</a:t>
                </a:r>
                <a:r>
                  <a:rPr lang="fi-FI" sz="135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usko tavoitteen saavuttamiseen</a:t>
                </a:r>
                <a:endParaRPr lang="fi-FI" sz="135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5541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8916" y="141496"/>
            <a:ext cx="7886700" cy="994172"/>
          </a:xfrm>
        </p:spPr>
        <p:txBody>
          <a:bodyPr anchor="t">
            <a:normAutofit fontScale="90000"/>
          </a:bodyPr>
          <a:lstStyle/>
          <a:p>
            <a:r>
              <a:rPr lang="fi-FI" dirty="0"/>
              <a:t>Ristiriita organisaation arvojen ja toiminnan välillä lisää </a:t>
            </a:r>
            <a:r>
              <a:rPr lang="fi-FI" dirty="0" err="1"/>
              <a:t>muutosvastarintaa</a:t>
            </a:r>
            <a:endParaRPr lang="fi-FI" dirty="0"/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4FD96B96-AFCF-453B-BB9C-52F0957FD817}"/>
              </a:ext>
            </a:extLst>
          </p:cNvPr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4908884" y="1417345"/>
          <a:ext cx="38862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6C17C8E6-FC61-4791-8BBA-772C8D25687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48916" y="1417345"/>
            <a:ext cx="3886200" cy="32635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dirty="0">
                <a:latin typeface="+mj-lt"/>
              </a:rPr>
              <a:t>Viestinnän tehtävä on selvittää toimiiko organisaatio arvojensa mukaan. 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>
                <a:latin typeface="+mj-lt"/>
              </a:rPr>
              <a:t>Esimerkin organisaatiolla on viisi arvoa, joita arvioitu asteikolla 1-10. 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  <a:p>
            <a:pPr marL="0" indent="0">
              <a:buNone/>
            </a:pPr>
            <a:r>
              <a:rPr lang="fi-FI" dirty="0">
                <a:latin typeface="+mj-lt"/>
              </a:rPr>
              <a:t>Indeksi lasketaan kaavalla arviot/maksimi x 100. </a:t>
            </a:r>
          </a:p>
          <a:p>
            <a:pPr lvl="1"/>
            <a:r>
              <a:rPr lang="fi-FI" dirty="0">
                <a:latin typeface="+mj-lt"/>
              </a:rPr>
              <a:t>Arvio: 8+2+3+7+4 = 24</a:t>
            </a:r>
          </a:p>
          <a:p>
            <a:pPr lvl="1"/>
            <a:r>
              <a:rPr lang="fi-FI" dirty="0">
                <a:latin typeface="+mj-lt"/>
              </a:rPr>
              <a:t>Maksimi: 5 x 8 = 40 </a:t>
            </a:r>
          </a:p>
          <a:p>
            <a:pPr lvl="1"/>
            <a:r>
              <a:rPr lang="fi-FI" dirty="0">
                <a:latin typeface="+mj-lt"/>
              </a:rPr>
              <a:t>24/40 x 100 = 60 %</a:t>
            </a:r>
          </a:p>
        </p:txBody>
      </p:sp>
    </p:spTree>
    <p:extLst>
      <p:ext uri="{BB962C8B-B14F-4D97-AF65-F5344CB8AC3E}">
        <p14:creationId xmlns:p14="http://schemas.microsoft.com/office/powerpoint/2010/main" val="124444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5874"/>
            <a:ext cx="7886700" cy="994172"/>
          </a:xfrm>
        </p:spPr>
        <p:txBody>
          <a:bodyPr anchor="t"/>
          <a:lstStyle/>
          <a:p>
            <a:r>
              <a:rPr lang="fi-FI" dirty="0"/>
              <a:t>Maineenhallinta</a:t>
            </a:r>
          </a:p>
        </p:txBody>
      </p:sp>
      <p:pic>
        <p:nvPicPr>
          <p:cNvPr id="3074" name="Picture 2" descr="https://lh5.googleusercontent.com/afOIIqbOdWOEbFaNR4Ps_8fyyphVWn7v7WhIN54-M4ysCDfcFq3OnwiJXBBcwMvqD-UWytutHPeLv97ErK9L8AyIcGlepETseIVZEA5qfbvzD2FWDWYRwOJjlrS5lzOTcS6C4vVF">
            <a:extLst>
              <a:ext uri="{FF2B5EF4-FFF2-40B4-BE49-F238E27FC236}">
                <a16:creationId xmlns:a16="http://schemas.microsoft.com/office/drawing/2014/main" id="{2DB4890E-96E4-4875-89D7-30A129F6AA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" b="9949"/>
          <a:stretch/>
        </p:blipFill>
        <p:spPr bwMode="auto">
          <a:xfrm>
            <a:off x="1718369" y="852960"/>
            <a:ext cx="6483518" cy="3775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61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 smtClean="0"/>
              <a:t>Sisältö:</a:t>
            </a:r>
            <a:endParaRPr lang="fi-FI" dirty="0"/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4636D98B-9385-4376-8D19-05D1DECE3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7100990" cy="3263504"/>
          </a:xfrm>
        </p:spPr>
        <p:txBody>
          <a:bodyPr>
            <a:normAutofit/>
          </a:bodyPr>
          <a:lstStyle/>
          <a:p>
            <a:r>
              <a:rPr lang="fi-FI" dirty="0">
                <a:latin typeface="+mj-lt"/>
              </a:rPr>
              <a:t>Tiivis yhteenveto viestinnän roolista ja parhaista käytännöistä</a:t>
            </a:r>
            <a:r>
              <a:rPr lang="fi-FI" dirty="0" smtClean="0">
                <a:latin typeface="+mj-lt"/>
              </a:rPr>
              <a:t>.</a:t>
            </a:r>
            <a:endParaRPr lang="fi-FI" dirty="0">
              <a:latin typeface="+mj-lt"/>
            </a:endParaRPr>
          </a:p>
          <a:p>
            <a:r>
              <a:rPr lang="fi-FI" dirty="0">
                <a:latin typeface="+mj-lt"/>
              </a:rPr>
              <a:t>Viestinnän tehtävät -tuloskortti</a:t>
            </a:r>
            <a:r>
              <a:rPr lang="fi-FI" dirty="0" smtClean="0">
                <a:latin typeface="+mj-lt"/>
              </a:rPr>
              <a:t>.</a:t>
            </a:r>
            <a:endParaRPr lang="fi-FI" dirty="0">
              <a:latin typeface="+mj-lt"/>
            </a:endParaRPr>
          </a:p>
          <a:p>
            <a:r>
              <a:rPr lang="fi-FI" dirty="0">
                <a:latin typeface="+mj-lt"/>
              </a:rPr>
              <a:t>Sidosryhmien seuranta-</a:t>
            </a:r>
            <a:r>
              <a:rPr lang="fi-FI" dirty="0" err="1">
                <a:latin typeface="+mj-lt"/>
              </a:rPr>
              <a:t>excel</a:t>
            </a:r>
            <a:r>
              <a:rPr lang="fi-FI" dirty="0">
                <a:latin typeface="+mj-lt"/>
              </a:rPr>
              <a:t>.  </a:t>
            </a:r>
          </a:p>
          <a:p>
            <a:r>
              <a:rPr lang="fi-FI" dirty="0">
                <a:latin typeface="+mj-lt"/>
              </a:rPr>
              <a:t>Viestintäloki-</a:t>
            </a:r>
            <a:r>
              <a:rPr lang="fi-FI" dirty="0" err="1">
                <a:latin typeface="+mj-lt"/>
              </a:rPr>
              <a:t>excel</a:t>
            </a:r>
            <a:r>
              <a:rPr lang="fi-FI" dirty="0">
                <a:latin typeface="+mj-lt"/>
              </a:rPr>
              <a:t>. </a:t>
            </a:r>
          </a:p>
          <a:p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059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Teema-areenat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Organisaatiosta käytävä keskustelu ei ole projektin tai viestinnän hallittavissa. Siihen voi kuitenkin osallistua ja vaikuttaa.</a:t>
            </a:r>
          </a:p>
          <a:p>
            <a:r>
              <a:rPr lang="fi-FI" dirty="0"/>
              <a:t>Keskustelua käydään erilaisilla teema-areenoilla, joista osa on julkisia ja osa yksityisiä. </a:t>
            </a:r>
          </a:p>
          <a:p>
            <a:r>
              <a:rPr lang="fi-FI" dirty="0"/>
              <a:t>Viestinnän tehtävä on seurata sote-</a:t>
            </a:r>
            <a:r>
              <a:rPr lang="fi-FI" dirty="0" err="1"/>
              <a:t>ict</a:t>
            </a:r>
            <a:r>
              <a:rPr lang="fi-FI" dirty="0"/>
              <a:t> -teeman ympärillä käytävää keskustelua ja pyrittävä osallistumaan käytävään keskusteluun.</a:t>
            </a:r>
          </a:p>
        </p:txBody>
      </p:sp>
    </p:spTree>
    <p:extLst>
      <p:ext uri="{BB962C8B-B14F-4D97-AF65-F5344CB8AC3E}">
        <p14:creationId xmlns:p14="http://schemas.microsoft.com/office/powerpoint/2010/main" val="2656483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Kohti särkymätöntä viestintää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4930490-3447-4F0A-B850-AFC07D97F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7886700" cy="326350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Särkymätön viestintä tarkoittaa sitä, että organisaation luottojoukoilla on kyky sietää muutoksia ja negatiivista puhetta enemmän kuin organisaatioon kohdistuu negatiivista vaikusta.</a:t>
            </a:r>
          </a:p>
          <a:p>
            <a:r>
              <a:rPr lang="fi-FI" dirty="0"/>
              <a:t>Särkymätön organisaatio mahdollistaa ja valtuuttaa henkilöstön ja luottojoukot toimimaan. 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2130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00" y="342568"/>
            <a:ext cx="6907303" cy="857250"/>
          </a:xfrm>
        </p:spPr>
        <p:txBody>
          <a:bodyPr anchor="t">
            <a:normAutofit/>
          </a:bodyPr>
          <a:lstStyle/>
          <a:p>
            <a:r>
              <a:rPr lang="fi-FI" sz="2400" dirty="0"/>
              <a:t>Luottojoukot, vihajoukot ja valejoukot</a:t>
            </a:r>
          </a:p>
        </p:txBody>
      </p:sp>
      <p:grpSp>
        <p:nvGrpSpPr>
          <p:cNvPr id="53" name="Ryhmä 52">
            <a:extLst>
              <a:ext uri="{FF2B5EF4-FFF2-40B4-BE49-F238E27FC236}">
                <a16:creationId xmlns:a16="http://schemas.microsoft.com/office/drawing/2014/main" id="{7193A186-DD7B-428E-9D5F-6A8CA58014E2}"/>
              </a:ext>
            </a:extLst>
          </p:cNvPr>
          <p:cNvGrpSpPr/>
          <p:nvPr/>
        </p:nvGrpSpPr>
        <p:grpSpPr>
          <a:xfrm>
            <a:off x="6070276" y="960742"/>
            <a:ext cx="2316688" cy="994172"/>
            <a:chOff x="6645303" y="1459194"/>
            <a:chExt cx="3088917" cy="1325563"/>
          </a:xfrm>
        </p:grpSpPr>
        <p:grpSp>
          <p:nvGrpSpPr>
            <p:cNvPr id="18" name="Ryhmä 17">
              <a:extLst>
                <a:ext uri="{FF2B5EF4-FFF2-40B4-BE49-F238E27FC236}">
                  <a16:creationId xmlns:a16="http://schemas.microsoft.com/office/drawing/2014/main" id="{79EB93F0-14C5-4482-8AD5-461E7C262CEF}"/>
                </a:ext>
              </a:extLst>
            </p:cNvPr>
            <p:cNvGrpSpPr/>
            <p:nvPr/>
          </p:nvGrpSpPr>
          <p:grpSpPr>
            <a:xfrm>
              <a:off x="6645303" y="1459194"/>
              <a:ext cx="1050446" cy="1325563"/>
              <a:chOff x="-2903621" y="-272716"/>
              <a:chExt cx="1347537" cy="1700463"/>
            </a:xfrm>
          </p:grpSpPr>
          <p:sp>
            <p:nvSpPr>
              <p:cNvPr id="7" name="Vuokaaviosymboli: Erottaminen 6">
                <a:extLst>
                  <a:ext uri="{FF2B5EF4-FFF2-40B4-BE49-F238E27FC236}">
                    <a16:creationId xmlns:a16="http://schemas.microsoft.com/office/drawing/2014/main" id="{3AE3E3A7-33FE-4EC8-B465-B5DA5205473A}"/>
                  </a:ext>
                </a:extLst>
              </p:cNvPr>
              <p:cNvSpPr/>
              <p:nvPr/>
            </p:nvSpPr>
            <p:spPr>
              <a:xfrm>
                <a:off x="-2903621" y="-272716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8" name="Vuokaaviosymboli: Liitin 7">
                <a:extLst>
                  <a:ext uri="{FF2B5EF4-FFF2-40B4-BE49-F238E27FC236}">
                    <a16:creationId xmlns:a16="http://schemas.microsoft.com/office/drawing/2014/main" id="{DF5ABB4B-7117-47A3-BE73-6F633743BD4D}"/>
                  </a:ext>
                </a:extLst>
              </p:cNvPr>
              <p:cNvSpPr/>
              <p:nvPr/>
            </p:nvSpPr>
            <p:spPr>
              <a:xfrm>
                <a:off x="-2622885" y="-272716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9" name="Sydän 8">
                <a:extLst>
                  <a:ext uri="{FF2B5EF4-FFF2-40B4-BE49-F238E27FC236}">
                    <a16:creationId xmlns:a16="http://schemas.microsoft.com/office/drawing/2014/main" id="{1E9F2680-F6A1-4C6F-ADE9-9BF16A84D136}"/>
                  </a:ext>
                </a:extLst>
              </p:cNvPr>
              <p:cNvSpPr/>
              <p:nvPr/>
            </p:nvSpPr>
            <p:spPr>
              <a:xfrm>
                <a:off x="-2422360" y="577515"/>
                <a:ext cx="385011" cy="385010"/>
              </a:xfrm>
              <a:prstGeom prst="hear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</p:grpSp>
        <p:grpSp>
          <p:nvGrpSpPr>
            <p:cNvPr id="19" name="Ryhmä 18">
              <a:extLst>
                <a:ext uri="{FF2B5EF4-FFF2-40B4-BE49-F238E27FC236}">
                  <a16:creationId xmlns:a16="http://schemas.microsoft.com/office/drawing/2014/main" id="{ECEB8EC7-3054-403D-B242-1D9DCF983C09}"/>
                </a:ext>
              </a:extLst>
            </p:cNvPr>
            <p:cNvGrpSpPr/>
            <p:nvPr/>
          </p:nvGrpSpPr>
          <p:grpSpPr>
            <a:xfrm>
              <a:off x="8005132" y="2093799"/>
              <a:ext cx="547552" cy="690958"/>
              <a:chOff x="-3072063" y="3761873"/>
              <a:chExt cx="1347537" cy="1700463"/>
            </a:xfrm>
          </p:grpSpPr>
          <p:sp>
            <p:nvSpPr>
              <p:cNvPr id="10" name="Vuokaaviosymboli: Erottaminen 9">
                <a:extLst>
                  <a:ext uri="{FF2B5EF4-FFF2-40B4-BE49-F238E27FC236}">
                    <a16:creationId xmlns:a16="http://schemas.microsoft.com/office/drawing/2014/main" id="{B40C7D3D-0342-4A00-9D88-EF96BFFCE00A}"/>
                  </a:ext>
                </a:extLst>
              </p:cNvPr>
              <p:cNvSpPr/>
              <p:nvPr/>
            </p:nvSpPr>
            <p:spPr>
              <a:xfrm>
                <a:off x="-3072063" y="3761873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11" name="Vuokaaviosymboli: Liitin 10">
                <a:extLst>
                  <a:ext uri="{FF2B5EF4-FFF2-40B4-BE49-F238E27FC236}">
                    <a16:creationId xmlns:a16="http://schemas.microsoft.com/office/drawing/2014/main" id="{0A57E175-EBC8-4484-9829-CD639D6866E6}"/>
                  </a:ext>
                </a:extLst>
              </p:cNvPr>
              <p:cNvSpPr/>
              <p:nvPr/>
            </p:nvSpPr>
            <p:spPr>
              <a:xfrm>
                <a:off x="-2791327" y="3761873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12" name="Salama 11">
                <a:extLst>
                  <a:ext uri="{FF2B5EF4-FFF2-40B4-BE49-F238E27FC236}">
                    <a16:creationId xmlns:a16="http://schemas.microsoft.com/office/drawing/2014/main" id="{343B921D-3662-4BD7-ACE7-FC5A438B3578}"/>
                  </a:ext>
                </a:extLst>
              </p:cNvPr>
              <p:cNvSpPr/>
              <p:nvPr/>
            </p:nvSpPr>
            <p:spPr>
              <a:xfrm>
                <a:off x="-2602832" y="4604084"/>
                <a:ext cx="409072" cy="601578"/>
              </a:xfrm>
              <a:prstGeom prst="lightningBol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 dirty="0"/>
              </a:p>
            </p:txBody>
          </p:sp>
        </p:grpSp>
        <p:grpSp>
          <p:nvGrpSpPr>
            <p:cNvPr id="17" name="Ryhmä 16">
              <a:extLst>
                <a:ext uri="{FF2B5EF4-FFF2-40B4-BE49-F238E27FC236}">
                  <a16:creationId xmlns:a16="http://schemas.microsoft.com/office/drawing/2014/main" id="{A8D20C44-A24B-44E9-82B9-F2DC453BB41F}"/>
                </a:ext>
              </a:extLst>
            </p:cNvPr>
            <p:cNvGrpSpPr/>
            <p:nvPr/>
          </p:nvGrpSpPr>
          <p:grpSpPr>
            <a:xfrm>
              <a:off x="9180792" y="2086384"/>
              <a:ext cx="553428" cy="698373"/>
              <a:chOff x="-5297905" y="1427747"/>
              <a:chExt cx="1347537" cy="1700463"/>
            </a:xfrm>
          </p:grpSpPr>
          <p:sp>
            <p:nvSpPr>
              <p:cNvPr id="13" name="Vuokaaviosymboli: Erottaminen 12">
                <a:extLst>
                  <a:ext uri="{FF2B5EF4-FFF2-40B4-BE49-F238E27FC236}">
                    <a16:creationId xmlns:a16="http://schemas.microsoft.com/office/drawing/2014/main" id="{3785A252-2B32-4A9E-9CDA-95C5E06ACAA4}"/>
                  </a:ext>
                </a:extLst>
              </p:cNvPr>
              <p:cNvSpPr/>
              <p:nvPr/>
            </p:nvSpPr>
            <p:spPr>
              <a:xfrm>
                <a:off x="-5297905" y="1427747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14" name="Vuokaaviosymboli: Liitin 13">
                <a:extLst>
                  <a:ext uri="{FF2B5EF4-FFF2-40B4-BE49-F238E27FC236}">
                    <a16:creationId xmlns:a16="http://schemas.microsoft.com/office/drawing/2014/main" id="{6FC77C00-CDCE-47A6-86A0-FAF3E12EEC6F}"/>
                  </a:ext>
                </a:extLst>
              </p:cNvPr>
              <p:cNvSpPr/>
              <p:nvPr/>
            </p:nvSpPr>
            <p:spPr>
              <a:xfrm>
                <a:off x="-5017169" y="1427747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16" name="Pilvi 15">
                <a:extLst>
                  <a:ext uri="{FF2B5EF4-FFF2-40B4-BE49-F238E27FC236}">
                    <a16:creationId xmlns:a16="http://schemas.microsoft.com/office/drawing/2014/main" id="{49B6D567-04BF-4D98-9E56-4F43BA2EA7E7}"/>
                  </a:ext>
                </a:extLst>
              </p:cNvPr>
              <p:cNvSpPr/>
              <p:nvPr/>
            </p:nvSpPr>
            <p:spPr>
              <a:xfrm>
                <a:off x="-4890838" y="2326107"/>
                <a:ext cx="533399" cy="577515"/>
              </a:xfrm>
              <a:prstGeom prst="clou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</p:grpSp>
      </p:grpSp>
      <p:grpSp>
        <p:nvGrpSpPr>
          <p:cNvPr id="52" name="Ryhmä 51">
            <a:extLst>
              <a:ext uri="{FF2B5EF4-FFF2-40B4-BE49-F238E27FC236}">
                <a16:creationId xmlns:a16="http://schemas.microsoft.com/office/drawing/2014/main" id="{F1B74034-C383-4D90-B887-87848B642863}"/>
              </a:ext>
            </a:extLst>
          </p:cNvPr>
          <p:cNvGrpSpPr/>
          <p:nvPr/>
        </p:nvGrpSpPr>
        <p:grpSpPr>
          <a:xfrm>
            <a:off x="6007929" y="2051586"/>
            <a:ext cx="2394932" cy="1070666"/>
            <a:chOff x="6312268" y="3108067"/>
            <a:chExt cx="3193242" cy="1427555"/>
          </a:xfrm>
        </p:grpSpPr>
        <p:grpSp>
          <p:nvGrpSpPr>
            <p:cNvPr id="28" name="Ryhmä 27">
              <a:extLst>
                <a:ext uri="{FF2B5EF4-FFF2-40B4-BE49-F238E27FC236}">
                  <a16:creationId xmlns:a16="http://schemas.microsoft.com/office/drawing/2014/main" id="{8E74F28A-9BEF-41D3-9756-E009B2A16696}"/>
                </a:ext>
              </a:extLst>
            </p:cNvPr>
            <p:cNvGrpSpPr/>
            <p:nvPr/>
          </p:nvGrpSpPr>
          <p:grpSpPr>
            <a:xfrm>
              <a:off x="6312268" y="3108067"/>
              <a:ext cx="1131269" cy="1427555"/>
              <a:chOff x="-2903621" y="-272716"/>
              <a:chExt cx="1347537" cy="1700463"/>
            </a:xfrm>
          </p:grpSpPr>
          <p:sp>
            <p:nvSpPr>
              <p:cNvPr id="29" name="Vuokaaviosymboli: Erottaminen 28">
                <a:extLst>
                  <a:ext uri="{FF2B5EF4-FFF2-40B4-BE49-F238E27FC236}">
                    <a16:creationId xmlns:a16="http://schemas.microsoft.com/office/drawing/2014/main" id="{7A981E16-B1F4-4D0B-9CF5-19873209F5E0}"/>
                  </a:ext>
                </a:extLst>
              </p:cNvPr>
              <p:cNvSpPr/>
              <p:nvPr/>
            </p:nvSpPr>
            <p:spPr>
              <a:xfrm>
                <a:off x="-2903621" y="-272716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0" name="Vuokaaviosymboli: Liitin 29">
                <a:extLst>
                  <a:ext uri="{FF2B5EF4-FFF2-40B4-BE49-F238E27FC236}">
                    <a16:creationId xmlns:a16="http://schemas.microsoft.com/office/drawing/2014/main" id="{5C7D9E8B-35B9-4884-8DE6-9941F9CA6071}"/>
                  </a:ext>
                </a:extLst>
              </p:cNvPr>
              <p:cNvSpPr/>
              <p:nvPr/>
            </p:nvSpPr>
            <p:spPr>
              <a:xfrm>
                <a:off x="-2622885" y="-272716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1" name="Sydän 30">
                <a:extLst>
                  <a:ext uri="{FF2B5EF4-FFF2-40B4-BE49-F238E27FC236}">
                    <a16:creationId xmlns:a16="http://schemas.microsoft.com/office/drawing/2014/main" id="{C03890B4-3B54-4F95-8236-4BB8BE122334}"/>
                  </a:ext>
                </a:extLst>
              </p:cNvPr>
              <p:cNvSpPr/>
              <p:nvPr/>
            </p:nvSpPr>
            <p:spPr>
              <a:xfrm>
                <a:off x="-2422360" y="577515"/>
                <a:ext cx="385011" cy="385010"/>
              </a:xfrm>
              <a:prstGeom prst="hear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</p:grpSp>
        <p:grpSp>
          <p:nvGrpSpPr>
            <p:cNvPr id="32" name="Ryhmä 31">
              <a:extLst>
                <a:ext uri="{FF2B5EF4-FFF2-40B4-BE49-F238E27FC236}">
                  <a16:creationId xmlns:a16="http://schemas.microsoft.com/office/drawing/2014/main" id="{E9DF2463-5A68-4242-A4E8-B6AF41671284}"/>
                </a:ext>
              </a:extLst>
            </p:cNvPr>
            <p:cNvGrpSpPr/>
            <p:nvPr/>
          </p:nvGrpSpPr>
          <p:grpSpPr>
            <a:xfrm>
              <a:off x="7568749" y="3108069"/>
              <a:ext cx="1131269" cy="1427553"/>
              <a:chOff x="-3072063" y="3761873"/>
              <a:chExt cx="1347537" cy="1700463"/>
            </a:xfrm>
          </p:grpSpPr>
          <p:sp>
            <p:nvSpPr>
              <p:cNvPr id="33" name="Vuokaaviosymboli: Erottaminen 32">
                <a:extLst>
                  <a:ext uri="{FF2B5EF4-FFF2-40B4-BE49-F238E27FC236}">
                    <a16:creationId xmlns:a16="http://schemas.microsoft.com/office/drawing/2014/main" id="{30B112A8-89B8-4203-B308-033B7F05DBCB}"/>
                  </a:ext>
                </a:extLst>
              </p:cNvPr>
              <p:cNvSpPr/>
              <p:nvPr/>
            </p:nvSpPr>
            <p:spPr>
              <a:xfrm>
                <a:off x="-3072063" y="3761873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4" name="Vuokaaviosymboli: Liitin 33">
                <a:extLst>
                  <a:ext uri="{FF2B5EF4-FFF2-40B4-BE49-F238E27FC236}">
                    <a16:creationId xmlns:a16="http://schemas.microsoft.com/office/drawing/2014/main" id="{C0AF7E9B-E85F-4C8B-BE23-9A9F5006954C}"/>
                  </a:ext>
                </a:extLst>
              </p:cNvPr>
              <p:cNvSpPr/>
              <p:nvPr/>
            </p:nvSpPr>
            <p:spPr>
              <a:xfrm>
                <a:off x="-2791327" y="3761873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5" name="Salama 34">
                <a:extLst>
                  <a:ext uri="{FF2B5EF4-FFF2-40B4-BE49-F238E27FC236}">
                    <a16:creationId xmlns:a16="http://schemas.microsoft.com/office/drawing/2014/main" id="{DD7BB3C0-CE14-4971-B356-C8B2AAEC1158}"/>
                  </a:ext>
                </a:extLst>
              </p:cNvPr>
              <p:cNvSpPr/>
              <p:nvPr/>
            </p:nvSpPr>
            <p:spPr>
              <a:xfrm>
                <a:off x="-2602832" y="4604084"/>
                <a:ext cx="409072" cy="601578"/>
              </a:xfrm>
              <a:prstGeom prst="lightningBol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 dirty="0"/>
              </a:p>
            </p:txBody>
          </p:sp>
        </p:grpSp>
        <p:grpSp>
          <p:nvGrpSpPr>
            <p:cNvPr id="36" name="Ryhmä 35">
              <a:extLst>
                <a:ext uri="{FF2B5EF4-FFF2-40B4-BE49-F238E27FC236}">
                  <a16:creationId xmlns:a16="http://schemas.microsoft.com/office/drawing/2014/main" id="{8DBC701C-AB82-4B78-839D-654F3CCBB885}"/>
                </a:ext>
              </a:extLst>
            </p:cNvPr>
            <p:cNvGrpSpPr/>
            <p:nvPr/>
          </p:nvGrpSpPr>
          <p:grpSpPr>
            <a:xfrm>
              <a:off x="8942741" y="3825462"/>
              <a:ext cx="562769" cy="710160"/>
              <a:chOff x="-5297905" y="1427747"/>
              <a:chExt cx="1347537" cy="1700463"/>
            </a:xfrm>
          </p:grpSpPr>
          <p:sp>
            <p:nvSpPr>
              <p:cNvPr id="37" name="Vuokaaviosymboli: Erottaminen 36">
                <a:extLst>
                  <a:ext uri="{FF2B5EF4-FFF2-40B4-BE49-F238E27FC236}">
                    <a16:creationId xmlns:a16="http://schemas.microsoft.com/office/drawing/2014/main" id="{12CBBE5D-7165-4C39-9CF2-C3B08673A55C}"/>
                  </a:ext>
                </a:extLst>
              </p:cNvPr>
              <p:cNvSpPr/>
              <p:nvPr/>
            </p:nvSpPr>
            <p:spPr>
              <a:xfrm>
                <a:off x="-5297905" y="1427747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8" name="Vuokaaviosymboli: Liitin 37">
                <a:extLst>
                  <a:ext uri="{FF2B5EF4-FFF2-40B4-BE49-F238E27FC236}">
                    <a16:creationId xmlns:a16="http://schemas.microsoft.com/office/drawing/2014/main" id="{D1E160F0-7EBF-45A8-BEC3-3F225C4555D2}"/>
                  </a:ext>
                </a:extLst>
              </p:cNvPr>
              <p:cNvSpPr/>
              <p:nvPr/>
            </p:nvSpPr>
            <p:spPr>
              <a:xfrm>
                <a:off x="-5017169" y="1427747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39" name="Pilvi 38">
                <a:extLst>
                  <a:ext uri="{FF2B5EF4-FFF2-40B4-BE49-F238E27FC236}">
                    <a16:creationId xmlns:a16="http://schemas.microsoft.com/office/drawing/2014/main" id="{7B89B85B-AF23-43EF-A52A-53E2FEC453A6}"/>
                  </a:ext>
                </a:extLst>
              </p:cNvPr>
              <p:cNvSpPr/>
              <p:nvPr/>
            </p:nvSpPr>
            <p:spPr>
              <a:xfrm>
                <a:off x="-4890838" y="2326107"/>
                <a:ext cx="533399" cy="577515"/>
              </a:xfrm>
              <a:prstGeom prst="clou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 dirty="0"/>
              </a:p>
            </p:txBody>
          </p:sp>
        </p:grpSp>
      </p:grpSp>
      <p:grpSp>
        <p:nvGrpSpPr>
          <p:cNvPr id="54" name="Ryhmä 53">
            <a:extLst>
              <a:ext uri="{FF2B5EF4-FFF2-40B4-BE49-F238E27FC236}">
                <a16:creationId xmlns:a16="http://schemas.microsoft.com/office/drawing/2014/main" id="{C349B6C0-1F03-4225-89A6-69D059CCA229}"/>
              </a:ext>
            </a:extLst>
          </p:cNvPr>
          <p:cNvGrpSpPr/>
          <p:nvPr/>
        </p:nvGrpSpPr>
        <p:grpSpPr>
          <a:xfrm>
            <a:off x="6109060" y="3193454"/>
            <a:ext cx="2082762" cy="1070665"/>
            <a:chOff x="6645303" y="5044514"/>
            <a:chExt cx="2777016" cy="1427553"/>
          </a:xfrm>
        </p:grpSpPr>
        <p:grpSp>
          <p:nvGrpSpPr>
            <p:cNvPr id="40" name="Ryhmä 39">
              <a:extLst>
                <a:ext uri="{FF2B5EF4-FFF2-40B4-BE49-F238E27FC236}">
                  <a16:creationId xmlns:a16="http://schemas.microsoft.com/office/drawing/2014/main" id="{BFA436BB-9293-4DA8-85C7-FE6F4D13E73E}"/>
                </a:ext>
              </a:extLst>
            </p:cNvPr>
            <p:cNvGrpSpPr/>
            <p:nvPr/>
          </p:nvGrpSpPr>
          <p:grpSpPr>
            <a:xfrm>
              <a:off x="6645303" y="5569748"/>
              <a:ext cx="715044" cy="902319"/>
              <a:chOff x="-2903621" y="-272716"/>
              <a:chExt cx="1347537" cy="1700463"/>
            </a:xfrm>
          </p:grpSpPr>
          <p:sp>
            <p:nvSpPr>
              <p:cNvPr id="41" name="Vuokaaviosymboli: Erottaminen 40">
                <a:extLst>
                  <a:ext uri="{FF2B5EF4-FFF2-40B4-BE49-F238E27FC236}">
                    <a16:creationId xmlns:a16="http://schemas.microsoft.com/office/drawing/2014/main" id="{0E8F4946-5827-4912-8895-CD2B97FEF59B}"/>
                  </a:ext>
                </a:extLst>
              </p:cNvPr>
              <p:cNvSpPr/>
              <p:nvPr/>
            </p:nvSpPr>
            <p:spPr>
              <a:xfrm>
                <a:off x="-2903621" y="-272716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42" name="Vuokaaviosymboli: Liitin 41">
                <a:extLst>
                  <a:ext uri="{FF2B5EF4-FFF2-40B4-BE49-F238E27FC236}">
                    <a16:creationId xmlns:a16="http://schemas.microsoft.com/office/drawing/2014/main" id="{721BE7A8-A3B4-41F1-97D5-AC172F703E6F}"/>
                  </a:ext>
                </a:extLst>
              </p:cNvPr>
              <p:cNvSpPr/>
              <p:nvPr/>
            </p:nvSpPr>
            <p:spPr>
              <a:xfrm>
                <a:off x="-2622885" y="-272716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43" name="Sydän 42">
                <a:extLst>
                  <a:ext uri="{FF2B5EF4-FFF2-40B4-BE49-F238E27FC236}">
                    <a16:creationId xmlns:a16="http://schemas.microsoft.com/office/drawing/2014/main" id="{84775E02-D04F-459D-9940-E0C2494368F8}"/>
                  </a:ext>
                </a:extLst>
              </p:cNvPr>
              <p:cNvSpPr/>
              <p:nvPr/>
            </p:nvSpPr>
            <p:spPr>
              <a:xfrm>
                <a:off x="-2422360" y="577515"/>
                <a:ext cx="385011" cy="385010"/>
              </a:xfrm>
              <a:prstGeom prst="hear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</p:grpSp>
        <p:grpSp>
          <p:nvGrpSpPr>
            <p:cNvPr id="44" name="Ryhmä 43">
              <a:extLst>
                <a:ext uri="{FF2B5EF4-FFF2-40B4-BE49-F238E27FC236}">
                  <a16:creationId xmlns:a16="http://schemas.microsoft.com/office/drawing/2014/main" id="{A141CC7D-5E82-4DFB-8C21-F4D909299543}"/>
                </a:ext>
              </a:extLst>
            </p:cNvPr>
            <p:cNvGrpSpPr/>
            <p:nvPr/>
          </p:nvGrpSpPr>
          <p:grpSpPr>
            <a:xfrm>
              <a:off x="7485558" y="5044514"/>
              <a:ext cx="1131269" cy="1427553"/>
              <a:chOff x="-3072063" y="3761873"/>
              <a:chExt cx="1347537" cy="1700463"/>
            </a:xfrm>
          </p:grpSpPr>
          <p:sp>
            <p:nvSpPr>
              <p:cNvPr id="45" name="Vuokaaviosymboli: Erottaminen 44">
                <a:extLst>
                  <a:ext uri="{FF2B5EF4-FFF2-40B4-BE49-F238E27FC236}">
                    <a16:creationId xmlns:a16="http://schemas.microsoft.com/office/drawing/2014/main" id="{773F318B-4336-4398-8779-FCF23A607E6E}"/>
                  </a:ext>
                </a:extLst>
              </p:cNvPr>
              <p:cNvSpPr/>
              <p:nvPr/>
            </p:nvSpPr>
            <p:spPr>
              <a:xfrm>
                <a:off x="-3072063" y="3761873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46" name="Vuokaaviosymboli: Liitin 45">
                <a:extLst>
                  <a:ext uri="{FF2B5EF4-FFF2-40B4-BE49-F238E27FC236}">
                    <a16:creationId xmlns:a16="http://schemas.microsoft.com/office/drawing/2014/main" id="{76B93FC8-6025-4DD5-AA38-74B793EA6283}"/>
                  </a:ext>
                </a:extLst>
              </p:cNvPr>
              <p:cNvSpPr/>
              <p:nvPr/>
            </p:nvSpPr>
            <p:spPr>
              <a:xfrm>
                <a:off x="-2791327" y="3761873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47" name="Salama 46">
                <a:extLst>
                  <a:ext uri="{FF2B5EF4-FFF2-40B4-BE49-F238E27FC236}">
                    <a16:creationId xmlns:a16="http://schemas.microsoft.com/office/drawing/2014/main" id="{DA778F8E-49F9-4F9A-BEDD-BFCA87640D02}"/>
                  </a:ext>
                </a:extLst>
              </p:cNvPr>
              <p:cNvSpPr/>
              <p:nvPr/>
            </p:nvSpPr>
            <p:spPr>
              <a:xfrm>
                <a:off x="-2602832" y="4604084"/>
                <a:ext cx="409072" cy="601578"/>
              </a:xfrm>
              <a:prstGeom prst="lightningBol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 dirty="0"/>
              </a:p>
            </p:txBody>
          </p:sp>
        </p:grpSp>
        <p:grpSp>
          <p:nvGrpSpPr>
            <p:cNvPr id="48" name="Ryhmä 47">
              <a:extLst>
                <a:ext uri="{FF2B5EF4-FFF2-40B4-BE49-F238E27FC236}">
                  <a16:creationId xmlns:a16="http://schemas.microsoft.com/office/drawing/2014/main" id="{453C9FCF-9C2A-4C2E-9E1E-288095B833D1}"/>
                </a:ext>
              </a:extLst>
            </p:cNvPr>
            <p:cNvGrpSpPr/>
            <p:nvPr/>
          </p:nvGrpSpPr>
          <p:grpSpPr>
            <a:xfrm>
              <a:off x="8859550" y="5761907"/>
              <a:ext cx="562769" cy="710160"/>
              <a:chOff x="-5297905" y="1427747"/>
              <a:chExt cx="1347537" cy="1700463"/>
            </a:xfrm>
          </p:grpSpPr>
          <p:sp>
            <p:nvSpPr>
              <p:cNvPr id="49" name="Vuokaaviosymboli: Erottaminen 48">
                <a:extLst>
                  <a:ext uri="{FF2B5EF4-FFF2-40B4-BE49-F238E27FC236}">
                    <a16:creationId xmlns:a16="http://schemas.microsoft.com/office/drawing/2014/main" id="{E9128F7F-2B02-4CDF-A2D2-BDC0CF016393}"/>
                  </a:ext>
                </a:extLst>
              </p:cNvPr>
              <p:cNvSpPr/>
              <p:nvPr/>
            </p:nvSpPr>
            <p:spPr>
              <a:xfrm>
                <a:off x="-5297905" y="1427747"/>
                <a:ext cx="1347537" cy="1700463"/>
              </a:xfrm>
              <a:prstGeom prst="flowChartExtra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50" name="Vuokaaviosymboli: Liitin 49">
                <a:extLst>
                  <a:ext uri="{FF2B5EF4-FFF2-40B4-BE49-F238E27FC236}">
                    <a16:creationId xmlns:a16="http://schemas.microsoft.com/office/drawing/2014/main" id="{8D432DEE-1439-44A7-BCFA-03A056A68C89}"/>
                  </a:ext>
                </a:extLst>
              </p:cNvPr>
              <p:cNvSpPr/>
              <p:nvPr/>
            </p:nvSpPr>
            <p:spPr>
              <a:xfrm>
                <a:off x="-5017169" y="1427747"/>
                <a:ext cx="786063" cy="625643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/>
              </a:p>
            </p:txBody>
          </p:sp>
          <p:sp>
            <p:nvSpPr>
              <p:cNvPr id="51" name="Pilvi 50">
                <a:extLst>
                  <a:ext uri="{FF2B5EF4-FFF2-40B4-BE49-F238E27FC236}">
                    <a16:creationId xmlns:a16="http://schemas.microsoft.com/office/drawing/2014/main" id="{D3E16535-D849-4D87-B99C-464C7AF31BF6}"/>
                  </a:ext>
                </a:extLst>
              </p:cNvPr>
              <p:cNvSpPr/>
              <p:nvPr/>
            </p:nvSpPr>
            <p:spPr>
              <a:xfrm>
                <a:off x="-4890838" y="2326107"/>
                <a:ext cx="533399" cy="577515"/>
              </a:xfrm>
              <a:prstGeom prst="cloud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 sz="1350" dirty="0"/>
              </a:p>
            </p:txBody>
          </p:sp>
        </p:grpSp>
      </p:grpSp>
      <p:sp>
        <p:nvSpPr>
          <p:cNvPr id="55" name="Suorakulmio 54">
            <a:extLst>
              <a:ext uri="{FF2B5EF4-FFF2-40B4-BE49-F238E27FC236}">
                <a16:creationId xmlns:a16="http://schemas.microsoft.com/office/drawing/2014/main" id="{C36F69B1-F3A7-45D9-9A08-17F4DB5FC601}"/>
              </a:ext>
            </a:extLst>
          </p:cNvPr>
          <p:cNvSpPr/>
          <p:nvPr/>
        </p:nvSpPr>
        <p:spPr>
          <a:xfrm>
            <a:off x="505326" y="1110002"/>
            <a:ext cx="4668253" cy="9941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350" dirty="0">
                <a:solidFill>
                  <a:schemeClr val="tx1"/>
                </a:solidFill>
              </a:rPr>
              <a:t>Luottojoukkojen vaikutusvalta ylittää vihajoukkojen vaikutusvallan: Organisaatio on oikeuttanut olemassaolonsa eikä vihapuhe horjuta organisaation asemaa. </a:t>
            </a:r>
          </a:p>
        </p:txBody>
      </p:sp>
      <p:sp>
        <p:nvSpPr>
          <p:cNvPr id="56" name="Suorakulmio 55">
            <a:extLst>
              <a:ext uri="{FF2B5EF4-FFF2-40B4-BE49-F238E27FC236}">
                <a16:creationId xmlns:a16="http://schemas.microsoft.com/office/drawing/2014/main" id="{12C57E04-0407-4420-B3E0-8A58012C91D9}"/>
              </a:ext>
            </a:extLst>
          </p:cNvPr>
          <p:cNvSpPr/>
          <p:nvPr/>
        </p:nvSpPr>
        <p:spPr>
          <a:xfrm>
            <a:off x="505324" y="2199282"/>
            <a:ext cx="4668253" cy="9941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350" dirty="0">
                <a:solidFill>
                  <a:schemeClr val="tx1"/>
                </a:solidFill>
              </a:rPr>
              <a:t>Luottojoukkojen ja vihajoukkojen vaikutusvalta tasapainossa: Organisaation asema ja oikeutus horjuu. </a:t>
            </a:r>
          </a:p>
        </p:txBody>
      </p:sp>
      <p:sp>
        <p:nvSpPr>
          <p:cNvPr id="57" name="Suorakulmio 56">
            <a:extLst>
              <a:ext uri="{FF2B5EF4-FFF2-40B4-BE49-F238E27FC236}">
                <a16:creationId xmlns:a16="http://schemas.microsoft.com/office/drawing/2014/main" id="{70ED0C6F-F6EA-42B0-99B1-A430BF1B2B6A}"/>
              </a:ext>
            </a:extLst>
          </p:cNvPr>
          <p:cNvSpPr/>
          <p:nvPr/>
        </p:nvSpPr>
        <p:spPr>
          <a:xfrm>
            <a:off x="505323" y="3301906"/>
            <a:ext cx="4668253" cy="9941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350" dirty="0">
                <a:solidFill>
                  <a:schemeClr val="tx1"/>
                </a:solidFill>
              </a:rPr>
              <a:t>Vihajoukkojen vaikutusvalta ylittää luottojoukkojen vaikutusvallan: Organisaation asema ja oikeutus on kyseenalaistunut. </a:t>
            </a:r>
          </a:p>
          <a:p>
            <a:pPr algn="ctr"/>
            <a:endParaRPr lang="fi-FI" sz="1350" dirty="0"/>
          </a:p>
        </p:txBody>
      </p:sp>
    </p:spTree>
    <p:extLst>
      <p:ext uri="{BB962C8B-B14F-4D97-AF65-F5344CB8AC3E}">
        <p14:creationId xmlns:p14="http://schemas.microsoft.com/office/powerpoint/2010/main" val="977098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Koulutusviestintä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fi-FI" dirty="0"/>
              <a:t>Koulutettavien mukaan ottaminen koulutuksen suunnitteluun ja tavoitteiden asettamiseen edistää heidän sitoutumistaan ja pyrkimystä tavoitteiden saavuttamiseen. </a:t>
            </a:r>
          </a:p>
          <a:p>
            <a:r>
              <a:rPr lang="fi-FI" dirty="0"/>
              <a:t>Tavoitteisiin sitoutumisella on positiivinen yhteys osaamisen ja </a:t>
            </a:r>
            <a:r>
              <a:rPr lang="fi-FI" dirty="0" err="1"/>
              <a:t>resilienssiin</a:t>
            </a:r>
            <a:r>
              <a:rPr lang="fi-FI" dirty="0"/>
              <a:t> (</a:t>
            </a:r>
            <a:r>
              <a:rPr lang="fi-FI" i="1" dirty="0"/>
              <a:t>kyky sietää muutoksia omassa toimintaympäristössä)</a:t>
            </a:r>
            <a:r>
              <a:rPr lang="fi-FI" dirty="0"/>
              <a:t>.</a:t>
            </a:r>
          </a:p>
          <a:p>
            <a:r>
              <a:rPr lang="fi-FI" dirty="0"/>
              <a:t>Osaaminen ja </a:t>
            </a:r>
            <a:r>
              <a:rPr lang="fi-FI" dirty="0" err="1"/>
              <a:t>resilienssi</a:t>
            </a:r>
            <a:r>
              <a:rPr lang="fi-FI" dirty="0"/>
              <a:t> vähentävät </a:t>
            </a:r>
            <a:r>
              <a:rPr lang="fi-FI" dirty="0" err="1"/>
              <a:t>muutosvastarintaa</a:t>
            </a:r>
            <a:r>
              <a:rPr lang="fi-FI" dirty="0"/>
              <a:t>. 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3505764" y="4665379"/>
            <a:ext cx="5680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Lisätään linkki koulutussuunnittelun oppaaseen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515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TOP 4 viestintäkäytännöt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4636D98B-9385-4376-8D19-05D1DECE3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416283"/>
            <a:ext cx="7886700" cy="3263504"/>
          </a:xfrm>
        </p:spPr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fi-FI" dirty="0">
                <a:latin typeface="+mj-lt"/>
              </a:rPr>
              <a:t>Huolellinen ja aktiivinen sidosryhmätyöskentely.</a:t>
            </a:r>
          </a:p>
          <a:p>
            <a:pPr marL="385763" indent="-385763">
              <a:buFont typeface="+mj-lt"/>
              <a:buAutoNum type="arabicPeriod"/>
            </a:pPr>
            <a:r>
              <a:rPr lang="fi-FI" dirty="0">
                <a:latin typeface="+mj-lt"/>
              </a:rPr>
              <a:t>Johdonmukainen ja selkeä dokumentaatio kaikissa projektin vaiheissa. </a:t>
            </a:r>
          </a:p>
          <a:p>
            <a:pPr marL="385763" indent="-385763">
              <a:buFont typeface="+mj-lt"/>
              <a:buAutoNum type="arabicPeriod"/>
            </a:pPr>
            <a:r>
              <a:rPr lang="fi-FI" dirty="0">
                <a:latin typeface="+mj-lt"/>
              </a:rPr>
              <a:t>Toimiva vuorovaikutus projektiryhmän ja sidosryhmien välillä. </a:t>
            </a:r>
          </a:p>
          <a:p>
            <a:pPr marL="385763" indent="-385763">
              <a:buFont typeface="+mj-lt"/>
              <a:buAutoNum type="arabicPeriod"/>
            </a:pPr>
            <a:r>
              <a:rPr lang="fi-FI" dirty="0">
                <a:latin typeface="+mj-lt"/>
              </a:rPr>
              <a:t>Odotusten hallinta.</a:t>
            </a:r>
          </a:p>
          <a:p>
            <a:pPr marL="385763" indent="-385763">
              <a:buFont typeface="+mj-lt"/>
              <a:buAutoNum type="arabicPeriod"/>
            </a:pPr>
            <a:endParaRPr lang="fi-F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2476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00" y="342568"/>
            <a:ext cx="6746633" cy="857250"/>
          </a:xfrm>
        </p:spPr>
        <p:txBody>
          <a:bodyPr anchor="t">
            <a:normAutofit fontScale="90000"/>
          </a:bodyPr>
          <a:lstStyle/>
          <a:p>
            <a:r>
              <a:rPr lang="fi-FI" dirty="0"/>
              <a:t>Parhaat käytännöt sote-</a:t>
            </a:r>
            <a:r>
              <a:rPr lang="fi-FI" dirty="0" err="1"/>
              <a:t>ict</a:t>
            </a:r>
            <a:r>
              <a:rPr lang="fi-FI" dirty="0"/>
              <a:t> -projekteihin</a:t>
            </a:r>
          </a:p>
        </p:txBody>
      </p: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4636D98B-9385-4376-8D19-05D1DECE3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7886699" cy="3263504"/>
          </a:xfrm>
        </p:spPr>
        <p:txBody>
          <a:bodyPr/>
          <a:lstStyle/>
          <a:p>
            <a:r>
              <a:rPr lang="fi-FI" dirty="0">
                <a:latin typeface="+mj-lt"/>
              </a:rPr>
              <a:t>Sote-</a:t>
            </a:r>
            <a:r>
              <a:rPr lang="fi-FI" dirty="0" err="1">
                <a:latin typeface="+mj-lt"/>
              </a:rPr>
              <a:t>ict</a:t>
            </a:r>
            <a:r>
              <a:rPr lang="fi-FI" dirty="0">
                <a:latin typeface="+mj-lt"/>
              </a:rPr>
              <a:t> –projektien menestyksen tekijöitä on tutkittu kotimaassa ja ulkomailla. </a:t>
            </a:r>
          </a:p>
          <a:p>
            <a:r>
              <a:rPr lang="fi-FI" dirty="0">
                <a:latin typeface="+mj-lt"/>
              </a:rPr>
              <a:t>Eri mallien ja aikakausien välillä on eroja painotuksissa ja terminologiassa – keskeinen sanoma näissä kuitenkin sama.</a:t>
            </a:r>
          </a:p>
          <a:p>
            <a:r>
              <a:rPr lang="fi-FI" dirty="0" smtClean="0">
                <a:latin typeface="+mj-lt"/>
              </a:rPr>
              <a:t>Huolellinen </a:t>
            </a:r>
            <a:r>
              <a:rPr lang="fi-FI" dirty="0">
                <a:latin typeface="+mj-lt"/>
              </a:rPr>
              <a:t>valmistelu, riittävä tuki ja resurssit sekä viestintä! </a:t>
            </a:r>
          </a:p>
        </p:txBody>
      </p:sp>
    </p:spTree>
    <p:extLst>
      <p:ext uri="{BB962C8B-B14F-4D97-AF65-F5344CB8AC3E}">
        <p14:creationId xmlns:p14="http://schemas.microsoft.com/office/powerpoint/2010/main" val="1914435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400" y="572813"/>
            <a:ext cx="4503393" cy="857250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Kotter</a:t>
            </a:r>
            <a:r>
              <a:rPr lang="fi-FI" dirty="0"/>
              <a:t>, Young, Kujala – Parhaat käytännöt sote-</a:t>
            </a:r>
            <a:r>
              <a:rPr lang="fi-FI" dirty="0" err="1"/>
              <a:t>ict</a:t>
            </a:r>
            <a:r>
              <a:rPr lang="fi-FI" dirty="0"/>
              <a:t> -projekteihin</a:t>
            </a:r>
          </a:p>
        </p:txBody>
      </p:sp>
      <p:grpSp>
        <p:nvGrpSpPr>
          <p:cNvPr id="31" name="Ryhmä 30">
            <a:extLst>
              <a:ext uri="{FF2B5EF4-FFF2-40B4-BE49-F238E27FC236}">
                <a16:creationId xmlns:a16="http://schemas.microsoft.com/office/drawing/2014/main" id="{B7BFC039-E7C8-4E91-9892-8244A6B11B02}"/>
              </a:ext>
            </a:extLst>
          </p:cNvPr>
          <p:cNvGrpSpPr/>
          <p:nvPr/>
        </p:nvGrpSpPr>
        <p:grpSpPr>
          <a:xfrm>
            <a:off x="5424600" y="898863"/>
            <a:ext cx="3301259" cy="3567425"/>
            <a:chOff x="838196" y="1736308"/>
            <a:chExt cx="4401678" cy="4756567"/>
          </a:xfrm>
        </p:grpSpPr>
        <p:sp>
          <p:nvSpPr>
            <p:cNvPr id="5" name="Suorakulmio 4">
              <a:extLst>
                <a:ext uri="{FF2B5EF4-FFF2-40B4-BE49-F238E27FC236}">
                  <a16:creationId xmlns:a16="http://schemas.microsoft.com/office/drawing/2014/main" id="{8E4E7528-06F5-495F-9B3F-DEC4350EAED6}"/>
                </a:ext>
              </a:extLst>
            </p:cNvPr>
            <p:cNvSpPr/>
            <p:nvPr/>
          </p:nvSpPr>
          <p:spPr>
            <a:xfrm>
              <a:off x="2361967" y="2189566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fi-FI" sz="750" dirty="0"/>
                <a:t>Toimintaympäristön analysointi</a:t>
              </a: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D41F92CC-35C7-46C4-8010-4A8A82E81678}"/>
                </a:ext>
              </a:extLst>
            </p:cNvPr>
            <p:cNvSpPr/>
            <p:nvPr/>
          </p:nvSpPr>
          <p:spPr>
            <a:xfrm>
              <a:off x="838200" y="2656451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fi-FI" sz="750" dirty="0"/>
                <a:t>Laadi visio ja strategia </a:t>
              </a: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0F8D463-CC66-459C-A86C-902207945345}"/>
                </a:ext>
              </a:extLst>
            </p:cNvPr>
            <p:cNvSpPr/>
            <p:nvPr/>
          </p:nvSpPr>
          <p:spPr>
            <a:xfrm>
              <a:off x="838200" y="3156305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Luo kiireen ja välttämättömyyden tunne</a:t>
              </a: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6B0B021D-C2CC-4C66-AECB-A89735474D9A}"/>
                </a:ext>
              </a:extLst>
            </p:cNvPr>
            <p:cNvSpPr/>
            <p:nvPr/>
          </p:nvSpPr>
          <p:spPr>
            <a:xfrm>
              <a:off x="838200" y="4624361"/>
              <a:ext cx="4392576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Viesti muutosprosessi</a:t>
              </a: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B13AB5A6-CD2B-4910-8208-8F510C86918A}"/>
                </a:ext>
              </a:extLst>
            </p:cNvPr>
            <p:cNvSpPr/>
            <p:nvPr/>
          </p:nvSpPr>
          <p:spPr>
            <a:xfrm>
              <a:off x="2361969" y="4130223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Käyttöönotto-suunnitelma</a:t>
              </a:r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64CDD059-8F0C-4005-8360-A938B385168E}"/>
                </a:ext>
              </a:extLst>
            </p:cNvPr>
            <p:cNvSpPr/>
            <p:nvPr/>
          </p:nvSpPr>
          <p:spPr>
            <a:xfrm>
              <a:off x="838200" y="3650443"/>
              <a:ext cx="4392576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Perusta ohjausryhmä ja anna sille tukea ja resursseja</a:t>
              </a:r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FAC3B55D-41D7-4C69-8636-1A1FA56EBFDF}"/>
                </a:ext>
              </a:extLst>
            </p:cNvPr>
            <p:cNvSpPr/>
            <p:nvPr/>
          </p:nvSpPr>
          <p:spPr>
            <a:xfrm>
              <a:off x="838200" y="6078059"/>
              <a:ext cx="2877906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Vakiinnuta muutokset</a:t>
              </a:r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89129955-5C57-4663-A230-F5E311AB3899}"/>
                </a:ext>
              </a:extLst>
            </p:cNvPr>
            <p:cNvSpPr/>
            <p:nvPr/>
          </p:nvSpPr>
          <p:spPr>
            <a:xfrm>
              <a:off x="2357417" y="5104141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Seuraa ja arvioi strategian toteutumista</a:t>
              </a:r>
            </a:p>
          </p:txBody>
        </p:sp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A64BBA0A-8FD6-4B3E-B979-ACB2B966CB51}"/>
                </a:ext>
              </a:extLst>
            </p:cNvPr>
            <p:cNvSpPr/>
            <p:nvPr/>
          </p:nvSpPr>
          <p:spPr>
            <a:xfrm>
              <a:off x="2371066" y="5598279"/>
              <a:ext cx="2868808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Tarjoa koulutusta</a:t>
              </a:r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67561DF-6B59-42C9-BA12-419B4F21020E}"/>
                </a:ext>
              </a:extLst>
            </p:cNvPr>
            <p:cNvSpPr/>
            <p:nvPr/>
          </p:nvSpPr>
          <p:spPr>
            <a:xfrm>
              <a:off x="838200" y="5104140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Varmista lyhyen aikavälin onnistumiset</a:t>
              </a:r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A9D1ED4B-C2DE-43CA-B0FD-D6CF158E2FA2}"/>
                </a:ext>
              </a:extLst>
            </p:cNvPr>
            <p:cNvSpPr/>
            <p:nvPr/>
          </p:nvSpPr>
          <p:spPr>
            <a:xfrm>
              <a:off x="3876636" y="2189566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/>
            </a:bodyPr>
            <a:lstStyle/>
            <a:p>
              <a:pPr algn="ctr"/>
              <a:r>
                <a:rPr lang="fi-FI" sz="750" dirty="0"/>
                <a:t>Viesti selkeä visio ja tavoitteet</a:t>
              </a:r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D931A194-B097-4ADE-9F78-10C238DD7A5F}"/>
                </a:ext>
              </a:extLst>
            </p:cNvPr>
            <p:cNvSpPr/>
            <p:nvPr/>
          </p:nvSpPr>
          <p:spPr>
            <a:xfrm>
              <a:off x="3876636" y="2676525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fi-FI" sz="750" dirty="0"/>
                <a:t>Luo hallintarakenne ja toimintamalli</a:t>
              </a:r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AB80B6FC-B52C-4161-A898-83AF41AC4532}"/>
                </a:ext>
              </a:extLst>
            </p:cNvPr>
            <p:cNvSpPr/>
            <p:nvPr/>
          </p:nvSpPr>
          <p:spPr>
            <a:xfrm>
              <a:off x="3876636" y="3163484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fi-FI" sz="750" dirty="0"/>
                <a:t>Osallista käyttäjät</a:t>
              </a:r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086E2CBC-464B-4A28-9CEA-C6F84F59C8FE}"/>
                </a:ext>
              </a:extLst>
            </p:cNvPr>
            <p:cNvSpPr/>
            <p:nvPr/>
          </p:nvSpPr>
          <p:spPr>
            <a:xfrm>
              <a:off x="3885733" y="4137402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fi-FI" sz="750" dirty="0"/>
                <a:t>Anna aikaa käyttöönottoon</a:t>
              </a:r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439ADF6A-103D-4CF7-BAD1-A0F65C6E11FC}"/>
                </a:ext>
              </a:extLst>
            </p:cNvPr>
            <p:cNvSpPr/>
            <p:nvPr/>
          </p:nvSpPr>
          <p:spPr>
            <a:xfrm>
              <a:off x="3885733" y="5111320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fi-FI" sz="750" dirty="0"/>
                <a:t>Pilotoi muutokset</a:t>
              </a:r>
            </a:p>
          </p:txBody>
        </p:sp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112D8644-0822-4041-A042-D0CBF0F61958}"/>
                </a:ext>
              </a:extLst>
            </p:cNvPr>
            <p:cNvSpPr/>
            <p:nvPr/>
          </p:nvSpPr>
          <p:spPr>
            <a:xfrm>
              <a:off x="3885733" y="6085238"/>
              <a:ext cx="1354141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fi-FI" sz="750" dirty="0"/>
                <a:t>Seuraa onnistumisia</a:t>
              </a:r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C0413945-6BD0-4C53-A416-FFD24B0846D0}"/>
                </a:ext>
              </a:extLst>
            </p:cNvPr>
            <p:cNvSpPr/>
            <p:nvPr/>
          </p:nvSpPr>
          <p:spPr>
            <a:xfrm>
              <a:off x="838196" y="1736308"/>
              <a:ext cx="1354141" cy="4076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fi-FI" sz="750" dirty="0" err="1"/>
                <a:t>Kotter</a:t>
              </a:r>
              <a:r>
                <a:rPr lang="fi-FI" sz="750" dirty="0"/>
                <a:t> (1996)</a:t>
              </a:r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063CE1AB-C2BF-4BBF-80A7-184A0DB45F0A}"/>
                </a:ext>
              </a:extLst>
            </p:cNvPr>
            <p:cNvSpPr/>
            <p:nvPr/>
          </p:nvSpPr>
          <p:spPr>
            <a:xfrm>
              <a:off x="2357417" y="1736308"/>
              <a:ext cx="1354141" cy="4076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fi-FI" sz="750" dirty="0"/>
                <a:t>Young (2005)</a:t>
              </a:r>
            </a:p>
          </p:txBody>
        </p:sp>
        <p:sp>
          <p:nvSpPr>
            <p:cNvPr id="24" name="Suorakulmio 23">
              <a:extLst>
                <a:ext uri="{FF2B5EF4-FFF2-40B4-BE49-F238E27FC236}">
                  <a16:creationId xmlns:a16="http://schemas.microsoft.com/office/drawing/2014/main" id="{BC606FAE-608A-4DFD-A544-D5FE66DA8B2C}"/>
                </a:ext>
              </a:extLst>
            </p:cNvPr>
            <p:cNvSpPr/>
            <p:nvPr/>
          </p:nvSpPr>
          <p:spPr>
            <a:xfrm>
              <a:off x="3876638" y="1736308"/>
              <a:ext cx="1354141" cy="4076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fi-FI" sz="750" dirty="0"/>
                <a:t>Kujala (2018)</a:t>
              </a:r>
            </a:p>
          </p:txBody>
        </p:sp>
        <p:sp>
          <p:nvSpPr>
            <p:cNvPr id="25" name="Suorakulmio 24">
              <a:extLst>
                <a:ext uri="{FF2B5EF4-FFF2-40B4-BE49-F238E27FC236}">
                  <a16:creationId xmlns:a16="http://schemas.microsoft.com/office/drawing/2014/main" id="{203B5608-2958-4FE2-A51A-5CF05EEF8063}"/>
                </a:ext>
              </a:extLst>
            </p:cNvPr>
            <p:cNvSpPr/>
            <p:nvPr/>
          </p:nvSpPr>
          <p:spPr>
            <a:xfrm>
              <a:off x="838200" y="4144581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fi-FI" sz="750" dirty="0"/>
                <a:t>Valtuuta henkilöstö toteuttamaan visio</a:t>
              </a:r>
            </a:p>
          </p:txBody>
        </p:sp>
        <p:sp>
          <p:nvSpPr>
            <p:cNvPr id="27" name="Suorakulmio 26">
              <a:extLst>
                <a:ext uri="{FF2B5EF4-FFF2-40B4-BE49-F238E27FC236}">
                  <a16:creationId xmlns:a16="http://schemas.microsoft.com/office/drawing/2014/main" id="{83CDBA06-8B9D-43A7-A4E3-CD7A94F3381B}"/>
                </a:ext>
              </a:extLst>
            </p:cNvPr>
            <p:cNvSpPr/>
            <p:nvPr/>
          </p:nvSpPr>
          <p:spPr>
            <a:xfrm>
              <a:off x="838200" y="5592089"/>
              <a:ext cx="1354137" cy="4076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fi-FI" sz="750" dirty="0"/>
                <a:t>Tee lisää muutoksia</a:t>
              </a:r>
            </a:p>
          </p:txBody>
        </p:sp>
      </p:grpSp>
      <p:sp>
        <p:nvSpPr>
          <p:cNvPr id="33" name="Sisällön paikkamerkki 32">
            <a:extLst>
              <a:ext uri="{FF2B5EF4-FFF2-40B4-BE49-F238E27FC236}">
                <a16:creationId xmlns:a16="http://schemas.microsoft.com/office/drawing/2014/main" id="{4636D98B-9385-4376-8D19-05D1DECE3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88969"/>
            <a:ext cx="3886200" cy="3043753"/>
          </a:xfrm>
        </p:spPr>
        <p:txBody>
          <a:bodyPr>
            <a:normAutofit fontScale="92500" lnSpcReduction="20000"/>
          </a:bodyPr>
          <a:lstStyle/>
          <a:p>
            <a:r>
              <a:rPr lang="fi-FI" dirty="0">
                <a:latin typeface="+mj-lt"/>
              </a:rPr>
              <a:t>Projektissa viestintää tapahtuu ja tarvitaan kaikkialla. </a:t>
            </a:r>
          </a:p>
          <a:p>
            <a:r>
              <a:rPr lang="fi-FI" dirty="0">
                <a:latin typeface="+mj-lt"/>
              </a:rPr>
              <a:t>Viestintä tärkein yksittäinen tekijä onnistuneelle projektille</a:t>
            </a:r>
            <a:r>
              <a:rPr lang="fi-FI" dirty="0" smtClean="0">
                <a:latin typeface="+mj-lt"/>
              </a:rPr>
              <a:t>.</a:t>
            </a:r>
            <a:endParaRPr lang="fi-FI" dirty="0">
              <a:latin typeface="+mj-lt"/>
            </a:endParaRPr>
          </a:p>
          <a:p>
            <a:r>
              <a:rPr lang="fi-FI" dirty="0">
                <a:latin typeface="+mj-lt"/>
              </a:rPr>
              <a:t>Viestintä on ”liima”, joka sitoo toimenpiteet ja käytännöt kokonaisuudeksi.   </a:t>
            </a:r>
          </a:p>
        </p:txBody>
      </p:sp>
    </p:spTree>
    <p:extLst>
      <p:ext uri="{BB962C8B-B14F-4D97-AF65-F5344CB8AC3E}">
        <p14:creationId xmlns:p14="http://schemas.microsoft.com/office/powerpoint/2010/main" val="206661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06A6EBA-1DD3-497F-B579-95793B94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Haastatteluista opittua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fi-FI" dirty="0"/>
              <a:t>Tehdyissä haastatteluissa tärkeimmäksi yksittäiseksi tekijäksi projektin onnistumisen kannalta nähtiin projektin viestintä: </a:t>
            </a:r>
          </a:p>
          <a:p>
            <a:pPr lvl="1"/>
            <a:r>
              <a:rPr lang="fi-FI" b="1" dirty="0"/>
              <a:t>kommunikaation tehokkuus, </a:t>
            </a:r>
          </a:p>
          <a:p>
            <a:pPr lvl="1"/>
            <a:r>
              <a:rPr lang="fi-FI" b="1" dirty="0"/>
              <a:t>laadukkuus</a:t>
            </a:r>
          </a:p>
          <a:p>
            <a:pPr lvl="1"/>
            <a:r>
              <a:rPr lang="fi-FI" b="1" dirty="0"/>
              <a:t> ja riittävä määrä. </a:t>
            </a:r>
          </a:p>
          <a:p>
            <a:r>
              <a:rPr lang="fi-FI" dirty="0"/>
              <a:t>Käyttöönottoprojekteissa keskitytään tavoitteen ja maineen hallintaan, odotusten hallinta jää usein toteutumatta. </a:t>
            </a:r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3933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 err="1"/>
              <a:t>Muutosvastarinta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fi-FI" dirty="0"/>
              <a:t>Merkittävin tekijä projektin  tavoitteiden saavuttamatta jäämisessä on henkilöstön/ammattilaisten vastustus. </a:t>
            </a:r>
          </a:p>
          <a:p>
            <a:r>
              <a:rPr lang="fi-FI" dirty="0"/>
              <a:t>Muutosvastarinta on normaali reaktio. Projektiorganisaation tulee hyväksyä vastustuksen ilmeneminen. </a:t>
            </a:r>
          </a:p>
          <a:p>
            <a:r>
              <a:rPr lang="fi-FI" b="1" dirty="0" err="1"/>
              <a:t>Muutosvastarinnan</a:t>
            </a:r>
            <a:r>
              <a:rPr lang="fi-FI" b="1" dirty="0"/>
              <a:t> laatuun ja määrään on mahdollista vaikuttaa.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5125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Projektin viestintäkulttuuri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fontScale="92500"/>
          </a:bodyPr>
          <a:lstStyle/>
          <a:p>
            <a:r>
              <a:rPr lang="fi-FI" dirty="0"/>
              <a:t>Tarkasti määritellyt vastuut ja prosessit suoraviivaistavat ja nopeuttavat projektin etenemistä. </a:t>
            </a:r>
            <a:endParaRPr lang="fi-FI" b="1" dirty="0"/>
          </a:p>
          <a:p>
            <a:r>
              <a:rPr lang="fi-FI" b="1" dirty="0"/>
              <a:t>Selkeä vastuiden jako säästää resursseja </a:t>
            </a:r>
            <a:r>
              <a:rPr lang="fi-FI" dirty="0"/>
              <a:t>kun viestintä ja kokoukset voidaan kohdentaa tarkemmin projektiorganisaation sisällä. </a:t>
            </a:r>
          </a:p>
          <a:p>
            <a:r>
              <a:rPr lang="fi-FI" dirty="0"/>
              <a:t>Viestinnän tulee noudattaa organisaation syklejä ja aikatauluja; Jos projektissa on käytössä </a:t>
            </a:r>
            <a:r>
              <a:rPr lang="fi-FI" dirty="0" err="1"/>
              <a:t>SAFe</a:t>
            </a:r>
            <a:r>
              <a:rPr lang="fi-FI" dirty="0"/>
              <a:t>-malli, niin viestintä toimii </a:t>
            </a:r>
            <a:r>
              <a:rPr lang="fi-FI" dirty="0" err="1"/>
              <a:t>SAFe</a:t>
            </a:r>
            <a:r>
              <a:rPr lang="fi-FI" dirty="0"/>
              <a:t>-mallin mukaisesti. </a:t>
            </a:r>
            <a:endParaRPr lang="fi-FI" b="0" dirty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334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D65F75-54AC-4198-B8F4-464DC3F1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fi-FI" dirty="0"/>
              <a:t>Viestintä- ja vuorovaikutustaidot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ACC979-16DB-437D-B46C-AB461DAFB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fontAlgn="base"/>
            <a:r>
              <a:rPr lang="fi-FI" dirty="0"/>
              <a:t>Projektin kannalta kriittisissä rooleissa olevien tulee </a:t>
            </a:r>
            <a:r>
              <a:rPr lang="fi-FI" b="1" dirty="0"/>
              <a:t>pystyä kommunikoimaan tehokkaasti</a:t>
            </a:r>
            <a:r>
              <a:rPr lang="fi-FI" dirty="0"/>
              <a:t>, jotta vältytään väärinkäsityksiltä.</a:t>
            </a:r>
          </a:p>
          <a:p>
            <a:pPr fontAlgn="base"/>
            <a:r>
              <a:rPr lang="fi-FI" dirty="0"/>
              <a:t>Avainhenkilöiden viestintä- ja vuorovaikutustaitoihin tulee kiinnittää huomioita. </a:t>
            </a:r>
          </a:p>
          <a:p>
            <a:pPr marL="0" indent="0" fontAlgn="base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2954432"/>
      </p:ext>
    </p:extLst>
  </p:cSld>
  <p:clrMapOvr>
    <a:masterClrMapping/>
  </p:clrMapOvr>
</p:sld>
</file>

<file path=ppt/theme/theme1.xml><?xml version="1.0" encoding="utf-8"?>
<a:theme xmlns:a="http://schemas.openxmlformats.org/drawingml/2006/main" name="Kuntaliitto suomenkielinen">
  <a:themeElements>
    <a:clrScheme name="Kuntaliitto">
      <a:dk1>
        <a:srgbClr val="002E63"/>
      </a:dk1>
      <a:lt1>
        <a:sysClr val="window" lastClr="FFFFFF"/>
      </a:lt1>
      <a:dk2>
        <a:srgbClr val="000000"/>
      </a:dk2>
      <a:lt2>
        <a:srgbClr val="EEECE1"/>
      </a:lt2>
      <a:accent1>
        <a:srgbClr val="002E63"/>
      </a:accent1>
      <a:accent2>
        <a:srgbClr val="00A6D6"/>
      </a:accent2>
      <a:accent3>
        <a:srgbClr val="6B8F00"/>
      </a:accent3>
      <a:accent4>
        <a:srgbClr val="B5BA05"/>
      </a:accent4>
      <a:accent5>
        <a:srgbClr val="F25900"/>
      </a:accent5>
      <a:accent6>
        <a:srgbClr val="E0AD12"/>
      </a:accent6>
      <a:hlink>
        <a:srgbClr val="0000FF"/>
      </a:hlink>
      <a:folHlink>
        <a:srgbClr val="800080"/>
      </a:folHlink>
    </a:clrScheme>
    <a:fontScheme name="Kuntaliitt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PMS 295">
      <a:srgbClr val="002E63"/>
    </a:custClr>
    <a:custClr name="PMS Process Cyan">
      <a:srgbClr val="00A6D6"/>
    </a:custClr>
    <a:custClr name="PMS 1655">
      <a:srgbClr val="F25900"/>
    </a:custClr>
    <a:custClr name="PMS 124">
      <a:srgbClr val="E0AD12"/>
    </a:custClr>
    <a:custClr name="PMS 603">
      <a:srgbClr val="EBE657"/>
    </a:custClr>
    <a:custClr name="PMS 2583">
      <a:srgbClr val="9E4DAB"/>
    </a:custClr>
    <a:custClr name="PMS 200">
      <a:srgbClr val="BA122B"/>
    </a:custClr>
    <a:custClr name="PMS 377">
      <a:srgbClr val="6B8F00"/>
    </a:custClr>
    <a:custClr name="PMS 390">
      <a:srgbClr val="B5BA05"/>
    </a:custClr>
    <a:custClr name="PMS 1525">
      <a:srgbClr val="BA5700"/>
    </a:custClr>
    <a:custClr name="PMS 729">
      <a:srgbClr val="C48F5E"/>
    </a:custClr>
    <a:custClr name="PMS Warm Gray 6">
      <a:srgbClr val="ADA194"/>
    </a:custClr>
    <a:custClr name="PMS 651">
      <a:srgbClr val="A1ADC7"/>
    </a:custClr>
    <a:custClr name="PMS 2905">
      <a:srgbClr val="9EC9E3"/>
    </a:custClr>
    <a:custClr name="PMS 660">
      <a:srgbClr val="426BBA"/>
    </a:custClr>
  </a:custClrLst>
  <a:extLst>
    <a:ext uri="{05A4C25C-085E-4340-85A3-A5531E510DB2}">
      <thm15:themeFamily xmlns:thm15="http://schemas.microsoft.com/office/thememl/2012/main" name="SIIKA_projektikuvaus.potx" id="{9473E000-403E-4886-9A81-D404281A90B9}" vid="{9692ADC9-27B7-49AC-AD06-3EAAA11B0628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ojektidokumentti" ma:contentTypeID="0x010100E8ACC973A0D248A3B1D346192BBAD9B800D1772EF1E35F45D49056008712B59DC7006C271EFB35C50C4FBC81052C7837A46A" ma:contentTypeVersion="0" ma:contentTypeDescription="Kuntaliitto Extranet projektidokumentti" ma:contentTypeScope="" ma:versionID="57ead64e43d62185a1280551828edc28">
  <xsd:schema xmlns:xsd="http://www.w3.org/2001/XMLSchema" xmlns:xs="http://www.w3.org/2001/XMLSchema" xmlns:p="http://schemas.microsoft.com/office/2006/metadata/properties" xmlns:ns2="72b48563-433f-47cd-a604-e8f94441affc" xmlns:ns3="eb1927cc-6c84-44d7-b773-05c31446b72e" targetNamespace="http://schemas.microsoft.com/office/2006/metadata/properties" ma:root="true" ma:fieldsID="f27e8342580e971ca1f62a31faa94cc3" ns2:_="" ns3:_="">
    <xsd:import namespace="72b48563-433f-47cd-a604-e8f94441affc"/>
    <xsd:import namespace="eb1927cc-6c84-44d7-b773-05c31446b72e"/>
    <xsd:element name="properties">
      <xsd:complexType>
        <xsd:sequence>
          <xsd:element name="documentManagement">
            <xsd:complexType>
              <xsd:all>
                <xsd:element ref="ns2:KuntaliittoExtranet_Kuvaus" minOccurs="0"/>
                <xsd:element ref="ns2:KuntaliittoExtranet_Omistaja" minOccurs="0"/>
                <xsd:element ref="ns2:KuntaliittoExtranet_OrganisaatioTaxHTField0" minOccurs="0"/>
                <xsd:element ref="ns2:KuntaliittoExtranet_AihealueTaxHTField0" minOccurs="0"/>
                <xsd:element ref="ns2:KuntaliittoExtranet_AsiasanatTaxHTField0" minOccurs="0"/>
                <xsd:element ref="ns2:KuntaliittoExtranet_PrNimi" minOccurs="0"/>
                <xsd:element ref="ns2:KuntaliittoExtranet_PrNumero" minOccurs="0"/>
                <xsd:element ref="ns2:KuntaliittoExtranet_PrPaallikko" minOccurs="0"/>
                <xsd:element ref="ns2:KuntaliittoExtranet_ProjektiluokkaTaxHTField0" minOccurs="0"/>
                <xsd:element ref="ns2:KuntaliittoExtranet_ProjektityyppiTaxHTField0" minOccurs="0"/>
                <xsd:element ref="ns2:KuntaliittoExtranet_KieliTaxHTField0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b48563-433f-47cd-a604-e8f94441affc" elementFormDefault="qualified">
    <xsd:import namespace="http://schemas.microsoft.com/office/2006/documentManagement/types"/>
    <xsd:import namespace="http://schemas.microsoft.com/office/infopath/2007/PartnerControls"/>
    <xsd:element name="KuntaliittoExtranet_Kuvaus" ma:index="10" nillable="true" ma:displayName="Kuvaus" ma:description="Kuvaus" ma:internalName="KuntaliittoExtranet_Kuvaus">
      <xsd:simpleType>
        <xsd:restriction base="dms:Note">
          <xsd:maxLength value="255"/>
        </xsd:restriction>
      </xsd:simpleType>
    </xsd:element>
    <xsd:element name="KuntaliittoExtranet_Omistaja" ma:index="11" nillable="true" ma:displayName="Omistaja" ma:description="Omistaja" ma:internalName="KuntaliittoExtranet_Omistaja" ma:showField="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KuntaliittoExtranet_OrganisaatioTaxHTField0" ma:index="14" nillable="true" ma:taxonomy="true" ma:internalName="KuntaliittoExtranet_OrganisaatioTaxHTField0" ma:taxonomyFieldName="KuntaliittoExtranet_Organisaatio" ma:displayName="Organisaatio" ma:fieldId="{48b599ac-a65a-4871-bae1-6cd17913160a}" ma:sspId="03a7dd70-426b-48b7-90bd-aa4722310113" ma:termSetId="ed4ff657-c98b-46dc-a022-82c934c87ca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untaliittoExtranet_AihealueTaxHTField0" ma:index="16" nillable="true" ma:taxonomy="true" ma:internalName="KuntaliittoExtranet_AihealueTaxHTField0" ma:taxonomyFieldName="KuntaliittoExtranet_Aihealue" ma:displayName="Aihealue" ma:fieldId="{6394d779-aaf1-4567-a0a4-ac0f51ab7000}" ma:sspId="03a7dd70-426b-48b7-90bd-aa4722310113" ma:termSetId="298f69e0-cd49-4af0-b4f3-e204a0bd93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untaliittoExtranet_AsiasanatTaxHTField0" ma:index="17" nillable="true" ma:taxonomy="true" ma:internalName="KuntaliittoExtranet_AsiasanatTaxHTField0" ma:taxonomyFieldName="KuntaliittoExtranet_Asiasanat" ma:displayName="Asiasanat" ma:fieldId="{05c41558-868e-4444-ab09-e9431c02c828}" ma:sspId="03a7dd70-426b-48b7-90bd-aa4722310113" ma:termSetId="8ba8d9fc-4a17-471c-88a2-0fe6450da3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untaliittoExtranet_PrNimi" ma:index="18" nillable="true" ma:displayName="Projektin nimi" ma:description="Projektin nimi" ma:internalName="KuntaliittoExtranet_PrNimi">
      <xsd:simpleType>
        <xsd:restriction base="dms:Text"/>
      </xsd:simpleType>
    </xsd:element>
    <xsd:element name="KuntaliittoExtranet_PrNumero" ma:index="19" nillable="true" ma:displayName="Projektinumero" ma:description="Projektinumero" ma:internalName="KuntaliittoExtranet_PrNumero">
      <xsd:simpleType>
        <xsd:restriction base="dms:Number"/>
      </xsd:simpleType>
    </xsd:element>
    <xsd:element name="KuntaliittoExtranet_PrPaallikko" ma:index="20" nillable="true" ma:displayName="Projektipäällikkö" ma:description="Projektipäällikkö" ma:internalName="KuntaliittoExtranet_PrPaallikko" ma:showField="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KuntaliittoExtranet_ProjektiluokkaTaxHTField0" ma:index="24" nillable="true" ma:taxonomy="true" ma:internalName="KuntaliittoExtranet_ProjektiluokkaTaxHTField0" ma:taxonomyFieldName="KuntaliittoExtranet_Projektiluokka" ma:displayName="Projektiluokka" ma:fieldId="{f01da878-cc2e-48c5-9cc1-34a406f526ff}" ma:sspId="03a7dd70-426b-48b7-90bd-aa4722310113" ma:termSetId="39828750-4a57-4dc0-8f71-bda472e6163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untaliittoExtranet_ProjektityyppiTaxHTField0" ma:index="25" nillable="true" ma:taxonomy="true" ma:internalName="KuntaliittoExtranet_ProjektityyppiTaxHTField0" ma:taxonomyFieldName="KuntaliittoExtranet_Projektityyppi" ma:displayName="Projektityyppi" ma:fieldId="{6ff5999a-1583-4a69-bb5d-a9ad032a3440}" ma:sspId="03a7dd70-426b-48b7-90bd-aa4722310113" ma:termSetId="016aeb8f-9fb6-48bf-9a1e-7bd97f5fbbe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untaliittoExtranet_KieliTaxHTField0" ma:index="26" nillable="true" ma:taxonomy="true" ma:internalName="KuntaliittoExtranet_KieliTaxHTField0" ma:taxonomyFieldName="KuntaliittoExtranet_Kieli" ma:displayName="Kieli" ma:fieldId="{736a61bd-68cd-4fb3-ad21-90b918b98e9f}" ma:sspId="03a7dd70-426b-48b7-90bd-aa4722310113" ma:termSetId="2fb0dafa-b4a8-45ab-a6c9-e809f7d0085c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1927cc-6c84-44d7-b773-05c31446b72e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50684fca-6fb6-478f-b5bf-deae837ffe9c}" ma:internalName="TaxCatchAll" ma:showField="CatchAllData" ma:web="eb1927cc-6c84-44d7-b773-05c31446b7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untaliittoExtranet_AihealueTaxHTField0 xmlns="72b48563-433f-47cd-a604-e8f94441affc">
      <Terms xmlns="http://schemas.microsoft.com/office/infopath/2007/PartnerControls"/>
    </KuntaliittoExtranet_AihealueTaxHTField0>
    <KuntaliittoExtranet_AsiasanatTaxHTField0 xmlns="72b48563-433f-47cd-a604-e8f94441affc">
      <Terms xmlns="http://schemas.microsoft.com/office/infopath/2007/PartnerControls"/>
    </KuntaliittoExtranet_AsiasanatTaxHTField0>
    <TaxCatchAll xmlns="eb1927cc-6c84-44d7-b773-05c31446b72e"/>
    <KuntaliittoExtranet_PrNimi xmlns="72b48563-433f-47cd-a604-e8f94441affc" xsi:nil="true"/>
    <KuntaliittoExtranet_Kuvaus xmlns="72b48563-433f-47cd-a604-e8f94441affc" xsi:nil="true"/>
    <KuntaliittoExtranet_KieliTaxHTField0 xmlns="72b48563-433f-47cd-a604-e8f94441affc">
      <Terms xmlns="http://schemas.microsoft.com/office/infopath/2007/PartnerControls"/>
    </KuntaliittoExtranet_KieliTaxHTField0>
    <KuntaliittoExtranet_ProjektityyppiTaxHTField0 xmlns="72b48563-433f-47cd-a604-e8f94441affc">
      <Terms xmlns="http://schemas.microsoft.com/office/infopath/2007/PartnerControls"/>
    </KuntaliittoExtranet_ProjektityyppiTaxHTField0>
    <KuntaliittoExtranet_OrganisaatioTaxHTField0 xmlns="72b48563-433f-47cd-a604-e8f94441affc">
      <Terms xmlns="http://schemas.microsoft.com/office/infopath/2007/PartnerControls"/>
    </KuntaliittoExtranet_OrganisaatioTaxHTField0>
    <KuntaliittoExtranet_PrPaallikko xmlns="72b48563-433f-47cd-a604-e8f94441affc">
      <UserInfo>
        <DisplayName/>
        <AccountId xsi:nil="true"/>
        <AccountType/>
      </UserInfo>
    </KuntaliittoExtranet_PrPaallikko>
    <KuntaliittoExtranet_ProjektiluokkaTaxHTField0 xmlns="72b48563-433f-47cd-a604-e8f94441affc">
      <Terms xmlns="http://schemas.microsoft.com/office/infopath/2007/PartnerControls"/>
    </KuntaliittoExtranet_ProjektiluokkaTaxHTField0>
    <KuntaliittoExtranet_Omistaja xmlns="72b48563-433f-47cd-a604-e8f94441affc">
      <UserInfo>
        <DisplayName/>
        <AccountId xsi:nil="true"/>
        <AccountType/>
      </UserInfo>
    </KuntaliittoExtranet_Omistaja>
    <KuntaliittoExtranet_PrNumero xmlns="72b48563-433f-47cd-a604-e8f94441affc" xsi:nil="true"/>
  </documentManagement>
</p:properties>
</file>

<file path=customXml/itemProps1.xml><?xml version="1.0" encoding="utf-8"?>
<ds:datastoreItem xmlns:ds="http://schemas.openxmlformats.org/officeDocument/2006/customXml" ds:itemID="{3F074301-3CFC-40A6-AFA7-827C0702E6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b48563-433f-47cd-a604-e8f94441affc"/>
    <ds:schemaRef ds:uri="eb1927cc-6c84-44d7-b773-05c31446b7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69748D-AB1F-4123-9BCE-35F3D8AB40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6B67CA-E447-47EE-9FB0-A83829806F69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eb1927cc-6c84-44d7-b773-05c31446b72e"/>
    <ds:schemaRef ds:uri="72b48563-433f-47cd-a604-e8f94441affc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921</Words>
  <Application>Microsoft Office PowerPoint</Application>
  <PresentationFormat>Näytössä katseltava esitys (16:9)</PresentationFormat>
  <Paragraphs>142</Paragraphs>
  <Slides>23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7" baseType="lpstr">
      <vt:lpstr>Arial</vt:lpstr>
      <vt:lpstr>Calibri</vt:lpstr>
      <vt:lpstr>Verdana</vt:lpstr>
      <vt:lpstr>Kuntaliitto suomenkielinen</vt:lpstr>
      <vt:lpstr>Siirron ja konsolidoinnin pilotointi ja täydentävä ohjeistus asiakas- ja potilastietojärjestelmien tehtäväverkon osalta (SIIKA)</vt:lpstr>
      <vt:lpstr>Sisältö:</vt:lpstr>
      <vt:lpstr>TOP 4 viestintäkäytännöt</vt:lpstr>
      <vt:lpstr>Parhaat käytännöt sote-ict -projekteihin</vt:lpstr>
      <vt:lpstr>Kotter, Young, Kujala – Parhaat käytännöt sote-ict -projekteihin</vt:lpstr>
      <vt:lpstr>Haastatteluista opittua</vt:lpstr>
      <vt:lpstr>Muutosvastarinta</vt:lpstr>
      <vt:lpstr>Projektin viestintäkulttuuri</vt:lpstr>
      <vt:lpstr>Viestintä- ja vuorovaikutustaidot</vt:lpstr>
      <vt:lpstr>Kirjallinen dokumentaatio on viestintää</vt:lpstr>
      <vt:lpstr>Sidosryhmätyöskentely</vt:lpstr>
      <vt:lpstr>Sidosryhmien välinen vuorovaikutus</vt:lpstr>
      <vt:lpstr>Yhteinen kieli sidosryhmien välillä</vt:lpstr>
      <vt:lpstr>Sidosryhmien jaottelu suhtautumisen mukaan</vt:lpstr>
      <vt:lpstr>Sidosryhmien jaottelu valta-intressi -matriisiin</vt:lpstr>
      <vt:lpstr>Odotustenhallinta</vt:lpstr>
      <vt:lpstr>Odotustenhallinta</vt:lpstr>
      <vt:lpstr>Ristiriita organisaation arvojen ja toiminnan välillä lisää muutosvastarintaa</vt:lpstr>
      <vt:lpstr>Maineenhallinta</vt:lpstr>
      <vt:lpstr>Teema-areenat</vt:lpstr>
      <vt:lpstr>Kohti särkymätöntä viestintää</vt:lpstr>
      <vt:lpstr>Luottojoukot, vihajoukot ja valejoukot</vt:lpstr>
      <vt:lpstr>Koulutusviestintä</vt:lpstr>
    </vt:vector>
  </TitlesOfParts>
  <Company>KL-FCG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Palmu-Pietilä Nina</dc:creator>
  <cp:lastModifiedBy>Menna Hanna</cp:lastModifiedBy>
  <cp:revision>9</cp:revision>
  <cp:lastPrinted>2018-05-17T05:07:01Z</cp:lastPrinted>
  <dcterms:created xsi:type="dcterms:W3CDTF">2018-04-19T05:12:57Z</dcterms:created>
  <dcterms:modified xsi:type="dcterms:W3CDTF">2018-12-18T11:55:36Z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0x010100E8ACC973A0D248A3B1D346192BBAD9B800D1772EF1E35F45D49056008712B59DC7006C271EFB35C50C4FBC81052C7837A46A</vt:lpwstr>
  </property>
  <property fmtid="{D5CDD505-2E9C-101B-9397-08002B2CF9AE}" pid="3" name="KuntaliittoExtranet_Aihealue">
    <vt:lpwstr/>
  </property>
  <property fmtid="{D5CDD505-2E9C-101B-9397-08002B2CF9AE}" pid="4" name="KuntaliittoExtranet_Organisaatio">
    <vt:lpwstr/>
  </property>
  <property fmtid="{D5CDD505-2E9C-101B-9397-08002B2CF9AE}" pid="5" name="KuntaliittoExtranet_Asiasanat">
    <vt:lpwstr/>
  </property>
  <property fmtid="{D5CDD505-2E9C-101B-9397-08002B2CF9AE}" pid="6" name="KuntaliittoExtranet_Projektiluokka">
    <vt:lpwstr/>
  </property>
  <property fmtid="{D5CDD505-2E9C-101B-9397-08002B2CF9AE}" pid="7" name="KuntaliittoExtranet_Kieli">
    <vt:lpwstr/>
  </property>
  <property fmtid="{D5CDD505-2E9C-101B-9397-08002B2CF9AE}" pid="8" name="KuntaliittoExtranet_Projektityyppi">
    <vt:lpwstr/>
  </property>
</Properties>
</file>