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1" r:id="rId3"/>
    <p:sldId id="282" r:id="rId4"/>
    <p:sldId id="257" r:id="rId5"/>
    <p:sldId id="283" r:id="rId6"/>
    <p:sldId id="269" r:id="rId7"/>
    <p:sldId id="279" r:id="rId8"/>
    <p:sldId id="264" r:id="rId9"/>
    <p:sldId id="267" r:id="rId10"/>
    <p:sldId id="268" r:id="rId11"/>
    <p:sldId id="278" r:id="rId12"/>
    <p:sldId id="270" r:id="rId13"/>
    <p:sldId id="272" r:id="rId14"/>
    <p:sldId id="265" r:id="rId15"/>
    <p:sldId id="266" r:id="rId16"/>
    <p:sldId id="281" r:id="rId17"/>
    <p:sldId id="259" r:id="rId18"/>
    <p:sldId id="258" r:id="rId19"/>
    <p:sldId id="275" r:id="rId20"/>
    <p:sldId id="263" r:id="rId21"/>
    <p:sldId id="276" r:id="rId22"/>
    <p:sldId id="277" r:id="rId23"/>
    <p:sldId id="280" r:id="rId2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842" autoAdjust="0"/>
  </p:normalViewPr>
  <p:slideViewPr>
    <p:cSldViewPr snapToGrid="0">
      <p:cViewPr varScale="1">
        <p:scale>
          <a:sx n="104" d="100"/>
          <a:sy n="104" d="100"/>
        </p:scale>
        <p:origin x="8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Organisaation arvot</c:v>
                </c:pt>
              </c:strCache>
            </c:strRef>
          </c:tx>
          <c:spPr>
            <a:ln w="158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Aikaa ammattilaisille</c:v>
                </c:pt>
                <c:pt idx="1">
                  <c:v>Digitaalisia palveluita</c:v>
                </c:pt>
                <c:pt idx="2">
                  <c:v>Toimivia tietojärjestelmiä</c:v>
                </c:pt>
                <c:pt idx="3">
                  <c:v>Turvallista hoitoa</c:v>
                </c:pt>
                <c:pt idx="4">
                  <c:v>Parempaa terveyttä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4</c:v>
                </c:pt>
                <c:pt idx="1">
                  <c:v>7</c:v>
                </c:pt>
                <c:pt idx="2">
                  <c:v>3</c:v>
                </c:pt>
                <c:pt idx="3">
                  <c:v>2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B2-4819-8F62-561A65AB5A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675188936"/>
        <c:axId val="675189264"/>
      </c:radarChart>
      <c:catAx>
        <c:axId val="675188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5189264"/>
        <c:crosses val="autoZero"/>
        <c:auto val="1"/>
        <c:lblAlgn val="ctr"/>
        <c:lblOffset val="100"/>
        <c:noMultiLvlLbl val="0"/>
      </c:catAx>
      <c:valAx>
        <c:axId val="675189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5188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30AC9-5929-46B3-A5F6-7325CFA95C4D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6D7E4D-F1AD-4CD2-8737-89ECD2AD61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9073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/>
              <a:t>Kotter</a:t>
            </a:r>
            <a:r>
              <a:rPr lang="fi-FI" dirty="0"/>
              <a:t>: (muutos-)Johtamisen klassikkoteos ”</a:t>
            </a:r>
            <a:r>
              <a:rPr lang="fi-FI" dirty="0" err="1"/>
              <a:t>Leading</a:t>
            </a:r>
            <a:r>
              <a:rPr lang="fi-FI" dirty="0"/>
              <a:t> </a:t>
            </a:r>
            <a:r>
              <a:rPr lang="fi-FI" dirty="0" err="1"/>
              <a:t>change</a:t>
            </a:r>
            <a:r>
              <a:rPr lang="fi-FI" dirty="0"/>
              <a:t>”  </a:t>
            </a:r>
          </a:p>
          <a:p>
            <a:endParaRPr lang="fi-FI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Young: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Lessons from the VHA Transformation: A Case Study</a:t>
            </a:r>
          </a:p>
          <a:p>
            <a:endParaRPr lang="fi-FI" dirty="0"/>
          </a:p>
          <a:p>
            <a:r>
              <a:rPr lang="fi-FI" dirty="0"/>
              <a:t>Kujala: Mm. artikkelissa </a:t>
            </a:r>
            <a:r>
              <a:rPr lang="fi-FI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Johtamisen hyvät käytännöt sähköisten omahoitopalveluiden käyttöönotossa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6D7E4D-F1AD-4CD2-8737-89ECD2AD6125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4310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/>
              <a:t>Kotter</a:t>
            </a:r>
            <a:r>
              <a:rPr lang="fi-FI" dirty="0"/>
              <a:t>: (muutos-)Johtamisen klassikkoteos ”</a:t>
            </a:r>
            <a:r>
              <a:rPr lang="fi-FI" dirty="0" err="1"/>
              <a:t>Leading</a:t>
            </a:r>
            <a:r>
              <a:rPr lang="fi-FI" dirty="0"/>
              <a:t> </a:t>
            </a:r>
            <a:r>
              <a:rPr lang="fi-FI" dirty="0" err="1"/>
              <a:t>change</a:t>
            </a:r>
            <a:r>
              <a:rPr lang="fi-FI" dirty="0"/>
              <a:t>”  </a:t>
            </a:r>
          </a:p>
          <a:p>
            <a:endParaRPr lang="fi-FI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Young: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Lessons from the VHA Transformation: A Case Study</a:t>
            </a:r>
          </a:p>
          <a:p>
            <a:endParaRPr lang="fi-FI" dirty="0"/>
          </a:p>
          <a:p>
            <a:r>
              <a:rPr lang="fi-FI" dirty="0"/>
              <a:t>Kujala: Mm. artikkelissa </a:t>
            </a:r>
            <a:r>
              <a:rPr lang="fi-FI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Johtamisen hyvät käytännöt sähköisten omahoitopalveluiden käyttöönotossa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6D7E4D-F1AD-4CD2-8737-89ECD2AD6125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3937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864E65-2277-46FF-9559-C19FC03BB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1C2EBD8-E006-463D-90A1-6206FFE812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6ED3AE8-0747-4EF1-BC9A-69AC007FA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3BCB-D478-4C1F-8CAA-4E2E513504A7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4FBDF75-B373-421D-8ABB-63BE9615D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FC832D2-911F-4931-905B-A63B9B6F6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11A3-286E-4A25-BF67-1E51245EC5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464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D82398-EF55-4840-A231-3A733FBFC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19C0EEE-BEC3-4C27-B1D2-F02E994F5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19375B7-ACC3-4B08-ACE1-AA3276196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3BCB-D478-4C1F-8CAA-4E2E513504A7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577935C-30FA-4964-A286-2CA53362E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D48E123-B1FB-41C3-8499-A6E6C1F23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11A3-286E-4A25-BF67-1E51245EC5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1955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C820D75-458B-46DB-B344-8C249FDB67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CA89377-5339-4F13-9ADF-5CEC0EA588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18A65A5-14EE-442D-A5BC-A8D3ED36B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3BCB-D478-4C1F-8CAA-4E2E513504A7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67F1492-AC8A-41C8-B435-516388E32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49DAA2-2D69-4FB0-83B4-DA211171C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11A3-286E-4A25-BF67-1E51245EC5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1879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2CBA70-FBDF-4885-BBD1-CB6B331A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5839C9-C04D-4BA3-B584-7856C24A3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D11197C-684E-4DA7-9646-4715A1302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3BCB-D478-4C1F-8CAA-4E2E513504A7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DDAE9B1-2A6C-4984-BE7D-CB37D45C6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2131E06-8E74-4CEB-99D5-42459648A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11A3-286E-4A25-BF67-1E51245EC5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499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A93720-5B0B-4597-9978-654EF0594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8026A76-D189-4D26-AD34-BE9631AF3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38CC216-0CFC-4996-AB64-8E67C7D3A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3BCB-D478-4C1F-8CAA-4E2E513504A7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C2D4C63-0697-4603-B14C-9B8A46B2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2CDB5D4-0461-4000-B733-29439006E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11A3-286E-4A25-BF67-1E51245EC5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1234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B5FCD1-612F-4C03-9343-B7137B2A6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78B70E-1A58-4C0A-BBC1-A335E3E6C3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E250B26-A8F0-494D-B479-67ED8FBF39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ED6765F-B946-45B6-9A8E-2D86E490C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3BCB-D478-4C1F-8CAA-4E2E513504A7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88240FF-839C-4F50-966A-F02634E4B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E602350-6F70-4F56-97A4-5AEE6E4CD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11A3-286E-4A25-BF67-1E51245EC5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8091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AE019A-1018-4D65-BE25-AAC7C7529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A7D5350-6497-459C-863E-6A4CE97AE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073ABD0-E7E4-4C0A-93F7-ABE23292A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90D22D8-1778-400E-8613-BAFC71955D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7C26325-C183-4DA7-8697-D41569AC4A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CCC354C-38F8-405C-B83F-9BA1A0050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3BCB-D478-4C1F-8CAA-4E2E513504A7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2B81FC1-30F3-467F-99F2-426814BA2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8DF96D4-693B-43E8-908C-86DCA3FAC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11A3-286E-4A25-BF67-1E51245EC5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522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1653EF-ADFD-4036-96CB-C3FE2382F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994597B-7B88-49F7-A4C2-C706598B0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3BCB-D478-4C1F-8CAA-4E2E513504A7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F0CD956-F0D3-448E-949A-ACDDF39B8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2232203-280F-40B9-8BA0-22D27BB2B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11A3-286E-4A25-BF67-1E51245EC5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6207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97F8C68-3D06-495C-886F-18A14963B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3BCB-D478-4C1F-8CAA-4E2E513504A7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5543BBEB-855F-40C8-A419-9E2E38CFB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B3A47D1-FC8C-427C-A18B-CA625FDE1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11A3-286E-4A25-BF67-1E51245EC5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24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3F8096-25AD-4B7A-8615-384A6EE9E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59ECB07-CF53-4910-A814-5D625A8A0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0D36705-1385-4159-9AFD-EC6D14209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488E62A-36D6-4E02-812E-70533B6E0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3BCB-D478-4C1F-8CAA-4E2E513504A7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0F2B83D-C0F1-46C3-A5F3-31CD16B42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5848F28-84E7-4AA3-8EDA-4972B2EE7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11A3-286E-4A25-BF67-1E51245EC5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1967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81D478-BEFB-4653-B4F7-8813DC847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9388552-DC9F-4556-AD15-89769C52DC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52CB2BB-6796-4C13-8616-37A017F2DD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FD374F5-7510-4D19-8BE5-684EE9955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3BCB-D478-4C1F-8CAA-4E2E513504A7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40B5281-3FA1-40D7-B47C-E3FA3D9DF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28EF67C-3507-4977-BC3A-395026C99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11A3-286E-4A25-BF67-1E51245EC5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8351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DF28BE6-6627-4C47-91D7-59883FED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29BC5CC-064B-4411-B273-87EF2FE00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EBD843B-E89B-4C82-AD8C-89AD80F82D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83BCB-D478-4C1F-8CAA-4E2E513504A7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3C4E813-083A-4F8F-89C3-93DF38EDD6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2BBD545-5EE9-4E3B-BA2F-6318E8373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111A3-286E-4A25-BF67-1E51245EC5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8426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9DDD475-C66B-48E1-B56A-DA0B6BD66B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Siika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A47813C-8752-49F8-B1CD-5F19095D61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Sote-</a:t>
            </a:r>
            <a:r>
              <a:rPr lang="fi-FI" dirty="0" err="1"/>
              <a:t>ict</a:t>
            </a:r>
            <a:r>
              <a:rPr lang="fi-FI" dirty="0"/>
              <a:t> käyttöönottoprojektien parhaat viestintäkäytännöt</a:t>
            </a:r>
          </a:p>
        </p:txBody>
      </p:sp>
    </p:spTree>
    <p:extLst>
      <p:ext uri="{BB962C8B-B14F-4D97-AF65-F5344CB8AC3E}">
        <p14:creationId xmlns:p14="http://schemas.microsoft.com/office/powerpoint/2010/main" val="303535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Kirjallinen dokumentaatio on viestintää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ACC979-16DB-437D-B46C-AB461DAFB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fi-FI" dirty="0"/>
              <a:t>Käyttöönottoprojektissa työskentelevillä on usein kattava kokonaiskuva jonka muodostamiseen kuluu aikaa. </a:t>
            </a:r>
          </a:p>
          <a:p>
            <a:r>
              <a:rPr lang="fi-FI" dirty="0"/>
              <a:t>Henkilövaihdosten aiheuttamat riskit korostuvat. </a:t>
            </a:r>
          </a:p>
          <a:p>
            <a:r>
              <a:rPr lang="fi-FI" dirty="0"/>
              <a:t>Henkilön tai useiden henkilöiden vaihtumisen riski tulee ottaa huomioon projektin aikana riittävän </a:t>
            </a:r>
            <a:r>
              <a:rPr lang="fi-FI" b="1" dirty="0"/>
              <a:t>kattavan dokumentaation sekä määrittelyn avulla</a:t>
            </a:r>
            <a:r>
              <a:rPr lang="fi-FI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86838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Sidosryhmätyöskentely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71F29247-5A1F-4178-98D1-86EB5E215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On vuoropuhelua eri toimijoiden välillä.</a:t>
            </a:r>
          </a:p>
          <a:p>
            <a:r>
              <a:rPr lang="fi-FI" dirty="0"/>
              <a:t>Keskeinen osa riskienhallintaa.</a:t>
            </a:r>
          </a:p>
          <a:p>
            <a:r>
              <a:rPr lang="fi-FI" dirty="0"/>
              <a:t>Yhteisymmärryksen rakentamista. </a:t>
            </a:r>
          </a:p>
          <a:p>
            <a:r>
              <a:rPr lang="fi-FI" dirty="0"/>
              <a:t>Mahdollisuus saada ja välittää tietoa, vaikuttaa hankkeen onnistumiseen.</a:t>
            </a:r>
          </a:p>
        </p:txBody>
      </p:sp>
    </p:spTree>
    <p:extLst>
      <p:ext uri="{BB962C8B-B14F-4D97-AF65-F5344CB8AC3E}">
        <p14:creationId xmlns:p14="http://schemas.microsoft.com/office/powerpoint/2010/main" val="4195285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Sidosryhmien välinen vuorovaikutus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ACC979-16DB-437D-B46C-AB461DAFB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fi-FI" dirty="0"/>
              <a:t>Usean eri sidosryhmän liittyessä projektiin järjestelmätoimittajan kommunikointikyvykkyys eri sidosryhmien suuntaan korostuu. </a:t>
            </a:r>
          </a:p>
          <a:p>
            <a:r>
              <a:rPr lang="fi-FI" dirty="0"/>
              <a:t>Hankintaorganisaation intressissä on huolehtia siitä, että </a:t>
            </a:r>
            <a:r>
              <a:rPr lang="fi-FI" b="1" dirty="0"/>
              <a:t>järjestelmätoimittaja tuntee organisaation sekä sen toimintamallit</a:t>
            </a:r>
            <a:r>
              <a:rPr lang="fi-FI" dirty="0"/>
              <a:t>. </a:t>
            </a:r>
          </a:p>
          <a:p>
            <a:r>
              <a:rPr lang="fi-FI" dirty="0"/>
              <a:t>Asiakkaan, toimittajan sekä integroitavien järjestelmien toimittajien keskinäisen </a:t>
            </a:r>
            <a:r>
              <a:rPr lang="fi-FI" b="1" dirty="0"/>
              <a:t>kommunikaation ja vuorovaikutuksen onnistuminen on avainasemassa projektin onnistumisessa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974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Yhteinen kieli sidosryhmien välillä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ACC979-16DB-437D-B46C-AB461DAFB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fi-FI" dirty="0"/>
              <a:t>Kommunikoinnissa tulisi menetelmien lisäksi kiinnittää huomiota käytettävään termistöön, sillä </a:t>
            </a:r>
            <a:r>
              <a:rPr lang="fi-FI" b="1" dirty="0"/>
              <a:t>eri sidosryhmät tarvitsevat eritasoista viestintää</a:t>
            </a:r>
            <a:r>
              <a:rPr lang="fi-FI" dirty="0"/>
              <a:t> esimerkiksi teknologiaan liittyen. </a:t>
            </a:r>
          </a:p>
          <a:p>
            <a:r>
              <a:rPr lang="fi-FI" dirty="0"/>
              <a:t>”Yhteinen kieli” on avainasemassa, jotta projektin kannalta kriittisten asioiden viestinnässä ei tule väärinymmärryksiä. </a:t>
            </a:r>
          </a:p>
          <a:p>
            <a:r>
              <a:rPr lang="fi-FI" dirty="0"/>
              <a:t>Epäonnistuneen määrittelyn seurauksena joudutaan tekemään laajoja muutoksia toteutukseen.</a:t>
            </a:r>
          </a:p>
          <a:p>
            <a:r>
              <a:rPr lang="fi-FI" dirty="0"/>
              <a:t>Esimerkiksi kouluttajan tärkein sidosryhmä on koulutettavat - Kouluttajan tulee puhua samaa ”kieltä” </a:t>
            </a:r>
            <a:r>
              <a:rPr lang="fi-FI"/>
              <a:t>koulutettavien kanssa. 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95250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Ryhmä 15">
            <a:extLst>
              <a:ext uri="{FF2B5EF4-FFF2-40B4-BE49-F238E27FC236}">
                <a16:creationId xmlns:a16="http://schemas.microsoft.com/office/drawing/2014/main" id="{824AA38F-2064-4AF6-9C93-923C2C3B4846}"/>
              </a:ext>
            </a:extLst>
          </p:cNvPr>
          <p:cNvGrpSpPr/>
          <p:nvPr/>
        </p:nvGrpSpPr>
        <p:grpSpPr>
          <a:xfrm>
            <a:off x="1526005" y="1690688"/>
            <a:ext cx="9139989" cy="4517607"/>
            <a:chOff x="850033" y="1616149"/>
            <a:chExt cx="7729872" cy="4136065"/>
          </a:xfrm>
        </p:grpSpPr>
        <p:sp>
          <p:nvSpPr>
            <p:cNvPr id="6" name="Suorakulmio: Pyöristetyt kulmat 5">
              <a:extLst>
                <a:ext uri="{FF2B5EF4-FFF2-40B4-BE49-F238E27FC236}">
                  <a16:creationId xmlns:a16="http://schemas.microsoft.com/office/drawing/2014/main" id="{398F6932-BDAD-439F-9C48-AA61EADA2AC3}"/>
                </a:ext>
              </a:extLst>
            </p:cNvPr>
            <p:cNvSpPr/>
            <p:nvPr/>
          </p:nvSpPr>
          <p:spPr>
            <a:xfrm>
              <a:off x="850033" y="1616149"/>
              <a:ext cx="1818168" cy="413606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i-FI" dirty="0"/>
                <a:t>Välttäminen</a:t>
              </a:r>
            </a:p>
          </p:txBody>
        </p:sp>
        <p:sp>
          <p:nvSpPr>
            <p:cNvPr id="7" name="Suorakulmio: Pyöristetyt kulmat 6">
              <a:extLst>
                <a:ext uri="{FF2B5EF4-FFF2-40B4-BE49-F238E27FC236}">
                  <a16:creationId xmlns:a16="http://schemas.microsoft.com/office/drawing/2014/main" id="{97999663-D704-4B66-AF34-D576AEDB404B}"/>
                </a:ext>
              </a:extLst>
            </p:cNvPr>
            <p:cNvSpPr/>
            <p:nvPr/>
          </p:nvSpPr>
          <p:spPr>
            <a:xfrm>
              <a:off x="922498" y="2686493"/>
              <a:ext cx="1673238" cy="297002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dirty="0">
                  <a:solidFill>
                    <a:schemeClr val="tx1"/>
                  </a:solidFill>
                </a:rPr>
                <a:t>Seurataan sidosryhmää ja pyritään minimoimaan kontakti ryhmän kanssa</a:t>
              </a:r>
            </a:p>
          </p:txBody>
        </p:sp>
        <p:sp>
          <p:nvSpPr>
            <p:cNvPr id="8" name="Suorakulmio: Pyöristetyt kulmat 7">
              <a:extLst>
                <a:ext uri="{FF2B5EF4-FFF2-40B4-BE49-F238E27FC236}">
                  <a16:creationId xmlns:a16="http://schemas.microsoft.com/office/drawing/2014/main" id="{BAECDAC8-5C0E-47D5-B868-6D66F42D5FDD}"/>
                </a:ext>
              </a:extLst>
            </p:cNvPr>
            <p:cNvSpPr/>
            <p:nvPr/>
          </p:nvSpPr>
          <p:spPr>
            <a:xfrm>
              <a:off x="2820601" y="1616149"/>
              <a:ext cx="1818168" cy="413606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i-FI" dirty="0"/>
                <a:t>Mukautuminen</a:t>
              </a:r>
            </a:p>
          </p:txBody>
        </p:sp>
        <p:sp>
          <p:nvSpPr>
            <p:cNvPr id="9" name="Suorakulmio: Pyöristetyt kulmat 8">
              <a:extLst>
                <a:ext uri="{FF2B5EF4-FFF2-40B4-BE49-F238E27FC236}">
                  <a16:creationId xmlns:a16="http://schemas.microsoft.com/office/drawing/2014/main" id="{70CDC645-B29A-42D3-99D6-E670C9F6C1BE}"/>
                </a:ext>
              </a:extLst>
            </p:cNvPr>
            <p:cNvSpPr/>
            <p:nvPr/>
          </p:nvSpPr>
          <p:spPr>
            <a:xfrm>
              <a:off x="2893066" y="2686493"/>
              <a:ext cx="1673238" cy="297002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dirty="0">
                  <a:solidFill>
                    <a:schemeClr val="tx1"/>
                  </a:solidFill>
                </a:rPr>
                <a:t>Kuullaan sidosryhmää ja huomioidaan sen odotukset</a:t>
              </a:r>
            </a:p>
          </p:txBody>
        </p:sp>
        <p:sp>
          <p:nvSpPr>
            <p:cNvPr id="10" name="Suorakulmio: Pyöristetyt kulmat 9">
              <a:extLst>
                <a:ext uri="{FF2B5EF4-FFF2-40B4-BE49-F238E27FC236}">
                  <a16:creationId xmlns:a16="http://schemas.microsoft.com/office/drawing/2014/main" id="{B2C7ED8D-786B-4C06-97D6-42A77E9B3A93}"/>
                </a:ext>
              </a:extLst>
            </p:cNvPr>
            <p:cNvSpPr/>
            <p:nvPr/>
          </p:nvSpPr>
          <p:spPr>
            <a:xfrm>
              <a:off x="4791169" y="1616149"/>
              <a:ext cx="1818168" cy="413606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i-FI" dirty="0"/>
                <a:t>Neuvottelu</a:t>
              </a:r>
            </a:p>
          </p:txBody>
        </p:sp>
        <p:sp>
          <p:nvSpPr>
            <p:cNvPr id="11" name="Suorakulmio: Pyöristetyt kulmat 10">
              <a:extLst>
                <a:ext uri="{FF2B5EF4-FFF2-40B4-BE49-F238E27FC236}">
                  <a16:creationId xmlns:a16="http://schemas.microsoft.com/office/drawing/2014/main" id="{A204ED57-5164-4590-AA5A-6A9B8C7B54FD}"/>
                </a:ext>
              </a:extLst>
            </p:cNvPr>
            <p:cNvSpPr/>
            <p:nvPr/>
          </p:nvSpPr>
          <p:spPr>
            <a:xfrm>
              <a:off x="4868880" y="2686493"/>
              <a:ext cx="1673238" cy="297002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dirty="0">
                  <a:solidFill>
                    <a:schemeClr val="tx1"/>
                  </a:solidFill>
                </a:rPr>
                <a:t>Luodaan keskustelu-suhde ja etsitään yhteis-ymmärrystä</a:t>
              </a:r>
            </a:p>
          </p:txBody>
        </p:sp>
        <p:sp>
          <p:nvSpPr>
            <p:cNvPr id="13" name="Suorakulmio: Pyöristetyt kulmat 12">
              <a:extLst>
                <a:ext uri="{FF2B5EF4-FFF2-40B4-BE49-F238E27FC236}">
                  <a16:creationId xmlns:a16="http://schemas.microsoft.com/office/drawing/2014/main" id="{936D04C0-9E0E-4A48-9178-40A8ECAF86EC}"/>
                </a:ext>
              </a:extLst>
            </p:cNvPr>
            <p:cNvSpPr/>
            <p:nvPr/>
          </p:nvSpPr>
          <p:spPr>
            <a:xfrm>
              <a:off x="6761737" y="1616149"/>
              <a:ext cx="1818168" cy="413606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i-FI" dirty="0"/>
                <a:t>Vaikuttaminen</a:t>
              </a:r>
            </a:p>
          </p:txBody>
        </p:sp>
        <p:sp>
          <p:nvSpPr>
            <p:cNvPr id="14" name="Suorakulmio: Pyöristetyt kulmat 13">
              <a:extLst>
                <a:ext uri="{FF2B5EF4-FFF2-40B4-BE49-F238E27FC236}">
                  <a16:creationId xmlns:a16="http://schemas.microsoft.com/office/drawing/2014/main" id="{A2D716AA-20B2-47C0-815B-E5EC6CA55442}"/>
                </a:ext>
              </a:extLst>
            </p:cNvPr>
            <p:cNvSpPr/>
            <p:nvPr/>
          </p:nvSpPr>
          <p:spPr>
            <a:xfrm>
              <a:off x="6834202" y="2686493"/>
              <a:ext cx="1673238" cy="297002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dirty="0">
                  <a:solidFill>
                    <a:schemeClr val="tx1"/>
                  </a:solidFill>
                </a:rPr>
                <a:t>Pyritään muuttamaan asenteita, tietoja ja toimintaa</a:t>
              </a:r>
            </a:p>
          </p:txBody>
        </p:sp>
        <p:sp>
          <p:nvSpPr>
            <p:cNvPr id="15" name="Nuoli: Vasen-oikea 14">
              <a:extLst>
                <a:ext uri="{FF2B5EF4-FFF2-40B4-BE49-F238E27FC236}">
                  <a16:creationId xmlns:a16="http://schemas.microsoft.com/office/drawing/2014/main" id="{359126E7-01B6-4DE4-93C0-F324C240DC94}"/>
                </a:ext>
              </a:extLst>
            </p:cNvPr>
            <p:cNvSpPr/>
            <p:nvPr/>
          </p:nvSpPr>
          <p:spPr>
            <a:xfrm>
              <a:off x="916802" y="2144233"/>
              <a:ext cx="7584941" cy="354418"/>
            </a:xfrm>
            <a:prstGeom prst="leftRightArrow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highlight>
                  <a:srgbClr val="C0C0C0"/>
                </a:highlight>
              </a:endParaRPr>
            </a:p>
          </p:txBody>
        </p:sp>
      </p:grpSp>
      <p:sp>
        <p:nvSpPr>
          <p:cNvPr id="17" name="Otsikko 16">
            <a:extLst>
              <a:ext uri="{FF2B5EF4-FFF2-40B4-BE49-F238E27FC236}">
                <a16:creationId xmlns:a16="http://schemas.microsoft.com/office/drawing/2014/main" id="{33241847-A690-4BA6-8A39-D95BF3147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Sidosryhmien jaottelu suhtautumisen mukaan</a:t>
            </a:r>
          </a:p>
        </p:txBody>
      </p:sp>
    </p:spTree>
    <p:extLst>
      <p:ext uri="{BB962C8B-B14F-4D97-AF65-F5344CB8AC3E}">
        <p14:creationId xmlns:p14="http://schemas.microsoft.com/office/powerpoint/2010/main" val="2673305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tsikko 16">
            <a:extLst>
              <a:ext uri="{FF2B5EF4-FFF2-40B4-BE49-F238E27FC236}">
                <a16:creationId xmlns:a16="http://schemas.microsoft.com/office/drawing/2014/main" id="{33241847-A690-4BA6-8A39-D95BF3147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Sidosryhmien jaottelu valta-intressi -matriisiin</a:t>
            </a:r>
          </a:p>
        </p:txBody>
      </p:sp>
      <p:pic>
        <p:nvPicPr>
          <p:cNvPr id="18" name="Picture 2" descr="https://lh4.googleusercontent.com/92GjYEPvMPVmaqGe4Gks6SPbCbgALpggePhK36m2Tx_kivl-l6d27KNqTmkbC5_K-29dqfBMvNImhEd9sqaglPcq_OsV1ZouDzZY9GgD9oVq5E9pTSxslEtC8C867POo02h5AFWX">
            <a:extLst>
              <a:ext uri="{FF2B5EF4-FFF2-40B4-BE49-F238E27FC236}">
                <a16:creationId xmlns:a16="http://schemas.microsoft.com/office/drawing/2014/main" id="{ABF80247-665B-4D5D-9A0A-8B8FD1862E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106" y="1991780"/>
            <a:ext cx="7712242" cy="4501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5089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Odotustenhallinta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6010995-1364-4092-9E6C-680CD28E2E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r>
              <a:rPr lang="fi-FI" dirty="0"/>
              <a:t>Odotukset kuvaavat tuloksia joita organisaation odotetaan tekevän – Sote-</a:t>
            </a:r>
            <a:r>
              <a:rPr lang="fi-FI" dirty="0" err="1"/>
              <a:t>ict</a:t>
            </a:r>
            <a:r>
              <a:rPr lang="fi-FI" dirty="0"/>
              <a:t> –projektissa siis käyttäjien odotuksia uudelle järjestelmälle. </a:t>
            </a:r>
          </a:p>
          <a:p>
            <a:r>
              <a:rPr lang="fi-FI" dirty="0"/>
              <a:t>Viestinnän yksi keskeisistä tehtävistä on selvittää, millaisia odotuksia projektiin kohdistuu ja pyrkiä hallitsemaan näitä odotuksia. </a:t>
            </a:r>
          </a:p>
        </p:txBody>
      </p:sp>
    </p:spTree>
    <p:extLst>
      <p:ext uri="{BB962C8B-B14F-4D97-AF65-F5344CB8AC3E}">
        <p14:creationId xmlns:p14="http://schemas.microsoft.com/office/powerpoint/2010/main" val="2879567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Odotustenhallinta</a:t>
            </a:r>
          </a:p>
        </p:txBody>
      </p:sp>
      <p:sp>
        <p:nvSpPr>
          <p:cNvPr id="19" name="Sisällön paikkamerkki 18">
            <a:extLst>
              <a:ext uri="{FF2B5EF4-FFF2-40B4-BE49-F238E27FC236}">
                <a16:creationId xmlns:a16="http://schemas.microsoft.com/office/drawing/2014/main" id="{80E227E1-2E2C-4F2D-A8E0-3749F60752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76523"/>
            <a:ext cx="4637773" cy="4700440"/>
          </a:xfrm>
        </p:spPr>
        <p:txBody>
          <a:bodyPr/>
          <a:lstStyle/>
          <a:p>
            <a:r>
              <a:rPr lang="fi-FI" dirty="0">
                <a:latin typeface="+mj-lt"/>
              </a:rPr>
              <a:t>Negatiiviset kokemukset heikentävät luottamusta organisaatioon ja heikentävät uskoa tavoitteiden saavuttamiseen. </a:t>
            </a:r>
          </a:p>
          <a:p>
            <a:r>
              <a:rPr lang="fi-FI" dirty="0">
                <a:latin typeface="+mj-lt"/>
              </a:rPr>
              <a:t>Mitä enemmän pessimistisiä odotuksia, sitä enemmän </a:t>
            </a:r>
            <a:r>
              <a:rPr lang="fi-FI" dirty="0" err="1">
                <a:latin typeface="+mj-lt"/>
              </a:rPr>
              <a:t>muutosvastarintaa</a:t>
            </a:r>
            <a:r>
              <a:rPr lang="fi-FI" dirty="0">
                <a:latin typeface="+mj-lt"/>
              </a:rPr>
              <a:t>.</a:t>
            </a:r>
          </a:p>
          <a:p>
            <a:endParaRPr lang="fi-FI" dirty="0">
              <a:latin typeface="+mj-lt"/>
            </a:endParaRPr>
          </a:p>
        </p:txBody>
      </p:sp>
      <p:grpSp>
        <p:nvGrpSpPr>
          <p:cNvPr id="18" name="Ryhmä 17">
            <a:extLst>
              <a:ext uri="{FF2B5EF4-FFF2-40B4-BE49-F238E27FC236}">
                <a16:creationId xmlns:a16="http://schemas.microsoft.com/office/drawing/2014/main" id="{5B504BCD-CA9A-41CE-A417-4D49375C9A00}"/>
              </a:ext>
            </a:extLst>
          </p:cNvPr>
          <p:cNvGrpSpPr/>
          <p:nvPr/>
        </p:nvGrpSpPr>
        <p:grpSpPr>
          <a:xfrm>
            <a:off x="5168229" y="1351496"/>
            <a:ext cx="7023771" cy="4700440"/>
            <a:chOff x="4235634" y="1114924"/>
            <a:chExt cx="7023771" cy="4700440"/>
          </a:xfrm>
        </p:grpSpPr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BECF0475-D9C7-4995-B706-2D87D576FF7C}"/>
                </a:ext>
              </a:extLst>
            </p:cNvPr>
            <p:cNvSpPr/>
            <p:nvPr/>
          </p:nvSpPr>
          <p:spPr>
            <a:xfrm>
              <a:off x="4235634" y="3268003"/>
              <a:ext cx="1686559" cy="340653"/>
            </a:xfrm>
            <a:prstGeom prst="rect">
              <a:avLst/>
            </a:prstGeom>
          </p:spPr>
          <p:txBody>
            <a:bodyPr wrap="square">
              <a:normAutofit fontScale="55000" lnSpcReduction="20000"/>
            </a:bodyPr>
            <a:lstStyle/>
            <a:p>
              <a:pPr algn="ctr"/>
              <a:r>
                <a:rPr lang="fi-FI" dirty="0">
                  <a:solidFill>
                    <a:srgbClr val="000000"/>
                  </a:solidFill>
                  <a:latin typeface="Arial" panose="020B0604020202020204" pitchFamily="34" charset="0"/>
                </a:rPr>
                <a:t>Matala l</a:t>
              </a:r>
              <a:r>
                <a:rPr lang="fi-FI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uottamus projektiorganisaatioon</a:t>
              </a:r>
              <a:endParaRPr lang="fi-FI" dirty="0"/>
            </a:p>
          </p:txBody>
        </p:sp>
        <p:grpSp>
          <p:nvGrpSpPr>
            <p:cNvPr id="17" name="Ryhmä 16">
              <a:extLst>
                <a:ext uri="{FF2B5EF4-FFF2-40B4-BE49-F238E27FC236}">
                  <a16:creationId xmlns:a16="http://schemas.microsoft.com/office/drawing/2014/main" id="{5D670EAB-E683-4E63-8888-3FBE7C32056C}"/>
                </a:ext>
              </a:extLst>
            </p:cNvPr>
            <p:cNvGrpSpPr/>
            <p:nvPr/>
          </p:nvGrpSpPr>
          <p:grpSpPr>
            <a:xfrm>
              <a:off x="5783423" y="1114924"/>
              <a:ext cx="5475982" cy="4700440"/>
              <a:chOff x="5783423" y="1114924"/>
              <a:chExt cx="5475982" cy="4700440"/>
            </a:xfrm>
          </p:grpSpPr>
          <p:cxnSp>
            <p:nvCxnSpPr>
              <p:cNvPr id="5" name="Suora nuoliyhdysviiva 4">
                <a:extLst>
                  <a:ext uri="{FF2B5EF4-FFF2-40B4-BE49-F238E27FC236}">
                    <a16:creationId xmlns:a16="http://schemas.microsoft.com/office/drawing/2014/main" id="{C51FD1E3-57D5-44D2-92CE-EF8B24188B3C}"/>
                  </a:ext>
                </a:extLst>
              </p:cNvPr>
              <p:cNvCxnSpPr/>
              <p:nvPr/>
            </p:nvCxnSpPr>
            <p:spPr>
              <a:xfrm>
                <a:off x="7747519" y="1474236"/>
                <a:ext cx="0" cy="3928187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uora nuoliyhdysviiva 5">
                <a:extLst>
                  <a:ext uri="{FF2B5EF4-FFF2-40B4-BE49-F238E27FC236}">
                    <a16:creationId xmlns:a16="http://schemas.microsoft.com/office/drawing/2014/main" id="{2A9A9322-3BFC-4E85-B427-270B872C0A5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7747519" y="1474236"/>
                <a:ext cx="0" cy="3928187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Suorakulmio 7">
                <a:extLst>
                  <a:ext uri="{FF2B5EF4-FFF2-40B4-BE49-F238E27FC236}">
                    <a16:creationId xmlns:a16="http://schemas.microsoft.com/office/drawing/2014/main" id="{AA347434-2FDE-48E8-B99A-85810C6117D6}"/>
                  </a:ext>
                </a:extLst>
              </p:cNvPr>
              <p:cNvSpPr/>
              <p:nvPr/>
            </p:nvSpPr>
            <p:spPr>
              <a:xfrm>
                <a:off x="5783424" y="1474236"/>
                <a:ext cx="1757263" cy="184278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fi-FI" dirty="0"/>
                  <a:t>Kyyniset odotukset</a:t>
                </a:r>
              </a:p>
            </p:txBody>
          </p:sp>
          <p:sp>
            <p:nvSpPr>
              <p:cNvPr id="9" name="Suorakulmio 8">
                <a:extLst>
                  <a:ext uri="{FF2B5EF4-FFF2-40B4-BE49-F238E27FC236}">
                    <a16:creationId xmlns:a16="http://schemas.microsoft.com/office/drawing/2014/main" id="{47BB7D14-C0DF-4CFA-8764-421563452596}"/>
                  </a:ext>
                </a:extLst>
              </p:cNvPr>
              <p:cNvSpPr/>
              <p:nvPr/>
            </p:nvSpPr>
            <p:spPr>
              <a:xfrm>
                <a:off x="5783423" y="3559637"/>
                <a:ext cx="1757263" cy="184278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fi-FI" dirty="0"/>
                  <a:t>Pessimistiset odotukset</a:t>
                </a:r>
              </a:p>
            </p:txBody>
          </p:sp>
          <p:sp>
            <p:nvSpPr>
              <p:cNvPr id="10" name="Suorakulmio 9">
                <a:extLst>
                  <a:ext uri="{FF2B5EF4-FFF2-40B4-BE49-F238E27FC236}">
                    <a16:creationId xmlns:a16="http://schemas.microsoft.com/office/drawing/2014/main" id="{0F2D8B15-5864-4FBF-8761-2F21DE443062}"/>
                  </a:ext>
                </a:extLst>
              </p:cNvPr>
              <p:cNvSpPr/>
              <p:nvPr/>
            </p:nvSpPr>
            <p:spPr>
              <a:xfrm>
                <a:off x="7954349" y="3559637"/>
                <a:ext cx="1757263" cy="184278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fi-FI" dirty="0"/>
                  <a:t>Varovaiset ja sokean uskon odotukset</a:t>
                </a:r>
              </a:p>
            </p:txBody>
          </p:sp>
          <p:sp>
            <p:nvSpPr>
              <p:cNvPr id="11" name="Suorakulmio 10">
                <a:extLst>
                  <a:ext uri="{FF2B5EF4-FFF2-40B4-BE49-F238E27FC236}">
                    <a16:creationId xmlns:a16="http://schemas.microsoft.com/office/drawing/2014/main" id="{31F07BD6-39A0-433F-840D-B56104EE229A}"/>
                  </a:ext>
                </a:extLst>
              </p:cNvPr>
              <p:cNvSpPr/>
              <p:nvPr/>
            </p:nvSpPr>
            <p:spPr>
              <a:xfrm>
                <a:off x="7913916" y="1474236"/>
                <a:ext cx="1757263" cy="184278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fi-FI" dirty="0"/>
                  <a:t>Optimistiset odotukset</a:t>
                </a:r>
              </a:p>
            </p:txBody>
          </p:sp>
          <p:sp>
            <p:nvSpPr>
              <p:cNvPr id="14" name="Suorakulmio 13">
                <a:extLst>
                  <a:ext uri="{FF2B5EF4-FFF2-40B4-BE49-F238E27FC236}">
                    <a16:creationId xmlns:a16="http://schemas.microsoft.com/office/drawing/2014/main" id="{BF56AA4D-3DB2-4B0B-969D-38332C010C95}"/>
                  </a:ext>
                </a:extLst>
              </p:cNvPr>
              <p:cNvSpPr/>
              <p:nvPr/>
            </p:nvSpPr>
            <p:spPr>
              <a:xfrm>
                <a:off x="9572846" y="3268002"/>
                <a:ext cx="1686559" cy="340653"/>
              </a:xfrm>
              <a:prstGeom prst="rect">
                <a:avLst/>
              </a:prstGeom>
            </p:spPr>
            <p:txBody>
              <a:bodyPr wrap="square">
                <a:normAutofit fontScale="55000" lnSpcReduction="20000"/>
              </a:bodyPr>
              <a:lstStyle/>
              <a:p>
                <a:pPr algn="ctr"/>
                <a:r>
                  <a:rPr lang="fi-FI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Korkea l</a:t>
                </a:r>
                <a:r>
                  <a:rPr lang="fi-FI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uottamus projektiorganisaatioon</a:t>
                </a:r>
                <a:endParaRPr lang="fi-FI" dirty="0"/>
              </a:p>
            </p:txBody>
          </p:sp>
          <p:sp>
            <p:nvSpPr>
              <p:cNvPr id="15" name="Suorakulmio 14">
                <a:extLst>
                  <a:ext uri="{FF2B5EF4-FFF2-40B4-BE49-F238E27FC236}">
                    <a16:creationId xmlns:a16="http://schemas.microsoft.com/office/drawing/2014/main" id="{DE038C7F-9E6E-4BEF-822B-BA43785D0AD5}"/>
                  </a:ext>
                </a:extLst>
              </p:cNvPr>
              <p:cNvSpPr/>
              <p:nvPr/>
            </p:nvSpPr>
            <p:spPr>
              <a:xfrm>
                <a:off x="6904239" y="1114924"/>
                <a:ext cx="1686559" cy="340653"/>
              </a:xfrm>
              <a:prstGeom prst="rect">
                <a:avLst/>
              </a:prstGeom>
            </p:spPr>
            <p:txBody>
              <a:bodyPr wrap="square">
                <a:normAutofit fontScale="55000" lnSpcReduction="20000"/>
              </a:bodyPr>
              <a:lstStyle/>
              <a:p>
                <a:pPr algn="ctr"/>
                <a:r>
                  <a:rPr lang="fi-FI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Vahva usko tavoitteen saavuttamiseen</a:t>
                </a:r>
                <a:endParaRPr lang="fi-FI" dirty="0"/>
              </a:p>
            </p:txBody>
          </p:sp>
          <p:sp>
            <p:nvSpPr>
              <p:cNvPr id="16" name="Suorakulmio 15">
                <a:extLst>
                  <a:ext uri="{FF2B5EF4-FFF2-40B4-BE49-F238E27FC236}">
                    <a16:creationId xmlns:a16="http://schemas.microsoft.com/office/drawing/2014/main" id="{B7CA4856-520A-43B7-A37E-1D2333CB7066}"/>
                  </a:ext>
                </a:extLst>
              </p:cNvPr>
              <p:cNvSpPr/>
              <p:nvPr/>
            </p:nvSpPr>
            <p:spPr>
              <a:xfrm>
                <a:off x="6904239" y="5474711"/>
                <a:ext cx="1686559" cy="340653"/>
              </a:xfrm>
              <a:prstGeom prst="rect">
                <a:avLst/>
              </a:prstGeom>
            </p:spPr>
            <p:txBody>
              <a:bodyPr wrap="square">
                <a:normAutofit fontScale="55000" lnSpcReduction="20000"/>
              </a:bodyPr>
              <a:lstStyle/>
              <a:p>
                <a:pPr algn="ctr"/>
                <a:r>
                  <a:rPr lang="fi-FI" dirty="0" err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Heikkko</a:t>
                </a:r>
                <a:r>
                  <a:rPr lang="fi-FI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usko tavoitteen saavuttamiseen</a:t>
                </a:r>
                <a:endParaRPr lang="fi-FI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64066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65221" y="188661"/>
            <a:ext cx="10515600" cy="1325563"/>
          </a:xfrm>
        </p:spPr>
        <p:txBody>
          <a:bodyPr anchor="t"/>
          <a:lstStyle/>
          <a:p>
            <a:r>
              <a:rPr lang="fi-FI" dirty="0"/>
              <a:t>Ristiriita organisaation arvojen ja toiminnan välillä lisää </a:t>
            </a:r>
            <a:r>
              <a:rPr lang="fi-FI" dirty="0" err="1"/>
              <a:t>muutosvastarintaa</a:t>
            </a:r>
            <a:endParaRPr lang="fi-FI" dirty="0"/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4FD96B96-AFCF-453B-BB9C-52F0957FD817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373290949"/>
              </p:ext>
            </p:extLst>
          </p:nvPr>
        </p:nvGraphicFramePr>
        <p:xfrm>
          <a:off x="6545179" y="1889794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6C17C8E6-FC61-4791-8BBA-772C8D256876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65221" y="1889794"/>
            <a:ext cx="5181600" cy="4351338"/>
          </a:xfrm>
        </p:spPr>
        <p:txBody>
          <a:bodyPr>
            <a:normAutofit lnSpcReduction="10000"/>
          </a:bodyPr>
          <a:lstStyle/>
          <a:p>
            <a:r>
              <a:rPr lang="fi-FI" dirty="0">
                <a:latin typeface="+mj-lt"/>
              </a:rPr>
              <a:t>Viestinnän tehtävä on selvittää toimiiko organisaatio arvojensa mukaan. </a:t>
            </a:r>
          </a:p>
          <a:p>
            <a:r>
              <a:rPr lang="fi-FI" dirty="0">
                <a:latin typeface="+mj-lt"/>
              </a:rPr>
              <a:t>Esimerkin organisaatiolla on viisi arvoa, joita arvioitu asteikolla 1-10. </a:t>
            </a:r>
          </a:p>
          <a:p>
            <a:r>
              <a:rPr lang="fi-FI" dirty="0">
                <a:latin typeface="+mj-lt"/>
              </a:rPr>
              <a:t>Indeksi lasketaan kaavalla arviot/maksimi x 100. </a:t>
            </a:r>
          </a:p>
          <a:p>
            <a:pPr lvl="1"/>
            <a:r>
              <a:rPr lang="fi-FI" dirty="0">
                <a:latin typeface="+mj-lt"/>
              </a:rPr>
              <a:t>Arvio: 8+2+3+7+4 = 24</a:t>
            </a:r>
          </a:p>
          <a:p>
            <a:pPr lvl="1"/>
            <a:r>
              <a:rPr lang="fi-FI" dirty="0">
                <a:latin typeface="+mj-lt"/>
              </a:rPr>
              <a:t>Maksimi: 5 x 8 = 40 </a:t>
            </a:r>
          </a:p>
          <a:p>
            <a:pPr lvl="1"/>
            <a:r>
              <a:rPr lang="fi-FI" dirty="0">
                <a:latin typeface="+mj-lt"/>
              </a:rPr>
              <a:t>24/40 x 100 = 60 %</a:t>
            </a:r>
          </a:p>
        </p:txBody>
      </p:sp>
    </p:spTree>
    <p:extLst>
      <p:ext uri="{BB962C8B-B14F-4D97-AF65-F5344CB8AC3E}">
        <p14:creationId xmlns:p14="http://schemas.microsoft.com/office/powerpoint/2010/main" val="1082495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4498"/>
            <a:ext cx="10515600" cy="1325563"/>
          </a:xfrm>
        </p:spPr>
        <p:txBody>
          <a:bodyPr anchor="t"/>
          <a:lstStyle/>
          <a:p>
            <a:r>
              <a:rPr lang="fi-FI" dirty="0"/>
              <a:t>Maineenhallinta</a:t>
            </a:r>
          </a:p>
        </p:txBody>
      </p:sp>
      <p:pic>
        <p:nvPicPr>
          <p:cNvPr id="3074" name="Picture 2" descr="https://lh5.googleusercontent.com/afOIIqbOdWOEbFaNR4Ps_8fyyphVWn7v7WhIN54-M4ysCDfcFq3OnwiJXBBcwMvqD-UWytutHPeLv97ErK9L8AyIcGlepETseIVZEA5qfbvzD2FWDWYRwOJjlrS5lzOTcS6C4vVF">
            <a:extLst>
              <a:ext uri="{FF2B5EF4-FFF2-40B4-BE49-F238E27FC236}">
                <a16:creationId xmlns:a16="http://schemas.microsoft.com/office/drawing/2014/main" id="{2DB4890E-96E4-4875-89D7-30A129F6AA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" b="9949"/>
          <a:stretch/>
        </p:blipFill>
        <p:spPr bwMode="auto">
          <a:xfrm>
            <a:off x="1773655" y="1349625"/>
            <a:ext cx="8644690" cy="5033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1367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Mitä on </a:t>
            </a:r>
            <a:r>
              <a:rPr lang="fi-FI"/>
              <a:t>saatu aikaan?</a:t>
            </a:r>
            <a:endParaRPr lang="fi-FI" dirty="0"/>
          </a:p>
        </p:txBody>
      </p:sp>
      <p:sp>
        <p:nvSpPr>
          <p:cNvPr id="33" name="Sisällön paikkamerkki 32">
            <a:extLst>
              <a:ext uri="{FF2B5EF4-FFF2-40B4-BE49-F238E27FC236}">
                <a16:creationId xmlns:a16="http://schemas.microsoft.com/office/drawing/2014/main" id="{4636D98B-9385-4376-8D19-05D1DECE33F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>
                <a:latin typeface="+mj-lt"/>
              </a:rPr>
              <a:t>Tiivis yhteenveto viestinnän roolista ja parhaista käytännöistä.</a:t>
            </a:r>
          </a:p>
          <a:p>
            <a:pPr marL="0" indent="0">
              <a:buNone/>
            </a:pPr>
            <a:endParaRPr lang="fi-FI" dirty="0">
              <a:latin typeface="+mj-lt"/>
            </a:endParaRPr>
          </a:p>
          <a:p>
            <a:pPr marL="0" indent="0">
              <a:buNone/>
            </a:pPr>
            <a:r>
              <a:rPr lang="fi-FI" dirty="0">
                <a:latin typeface="+mj-lt"/>
              </a:rPr>
              <a:t>Viestinnän tehtävät -tuloskortti.</a:t>
            </a:r>
          </a:p>
          <a:p>
            <a:pPr marL="0" indent="0">
              <a:buNone/>
            </a:pPr>
            <a:endParaRPr lang="fi-FI" dirty="0">
              <a:latin typeface="+mj-lt"/>
            </a:endParaRPr>
          </a:p>
          <a:p>
            <a:pPr marL="0" indent="0">
              <a:buNone/>
            </a:pPr>
            <a:r>
              <a:rPr lang="fi-FI" dirty="0">
                <a:latin typeface="+mj-lt"/>
              </a:rPr>
              <a:t>Sidosryhmien seuranta-</a:t>
            </a:r>
            <a:r>
              <a:rPr lang="fi-FI" dirty="0" err="1">
                <a:latin typeface="+mj-lt"/>
              </a:rPr>
              <a:t>excel</a:t>
            </a:r>
            <a:r>
              <a:rPr lang="fi-FI" dirty="0">
                <a:latin typeface="+mj-lt"/>
              </a:rPr>
              <a:t>.  </a:t>
            </a:r>
          </a:p>
          <a:p>
            <a:pPr marL="0" indent="0">
              <a:buNone/>
            </a:pPr>
            <a:endParaRPr lang="fi-FI" dirty="0">
              <a:latin typeface="+mj-lt"/>
            </a:endParaRPr>
          </a:p>
          <a:p>
            <a:pPr marL="0" indent="0">
              <a:buNone/>
            </a:pPr>
            <a:r>
              <a:rPr lang="fi-FI" dirty="0">
                <a:latin typeface="+mj-lt"/>
              </a:rPr>
              <a:t>Viestintäloki-</a:t>
            </a:r>
            <a:r>
              <a:rPr lang="fi-FI" dirty="0" err="1">
                <a:latin typeface="+mj-lt"/>
              </a:rPr>
              <a:t>excel</a:t>
            </a:r>
            <a:r>
              <a:rPr lang="fi-FI" dirty="0">
                <a:latin typeface="+mj-lt"/>
              </a:rPr>
              <a:t>. </a:t>
            </a:r>
          </a:p>
          <a:p>
            <a:endParaRPr lang="fi-FI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84853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Teema-areenat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ACC979-16DB-437D-B46C-AB461DAFB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Organisaatiosta käytävä keskustelu ei ole projektin tai viestinnän hallittavissa. Siihen voi kuitenkin osallistua ja vaikuttaa.</a:t>
            </a:r>
          </a:p>
          <a:p>
            <a:r>
              <a:rPr lang="fi-FI" dirty="0"/>
              <a:t>Keskustelua käydään erilaisilla teema-areenoilla, joista osa on julkisia ja osa yksityisiä. </a:t>
            </a:r>
          </a:p>
          <a:p>
            <a:r>
              <a:rPr lang="fi-FI" dirty="0"/>
              <a:t>Viestinnän tehtävä on seurata sote-</a:t>
            </a:r>
            <a:r>
              <a:rPr lang="fi-FI" dirty="0" err="1"/>
              <a:t>ict</a:t>
            </a:r>
            <a:r>
              <a:rPr lang="fi-FI" dirty="0"/>
              <a:t> -teeman ympärillä käytävää keskustelua ja pyrittävä osallistumaan käytävään keskusteluun.</a:t>
            </a:r>
          </a:p>
        </p:txBody>
      </p:sp>
    </p:spTree>
    <p:extLst>
      <p:ext uri="{BB962C8B-B14F-4D97-AF65-F5344CB8AC3E}">
        <p14:creationId xmlns:p14="http://schemas.microsoft.com/office/powerpoint/2010/main" val="455003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Kohti särkymätöntä viestintää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4930490-3447-4F0A-B850-AFC07D97F8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fi-FI" dirty="0"/>
              <a:t>Särkymätön viestintä tarkoittaa sitä, että organisaatiolla ja sen keskeisillä sidosryhmillä on kyky sietää muutoksia ja negatiivista puhetta enemmän kuin organisaatioon kohdistuu negatiivista vaikusta.</a:t>
            </a:r>
          </a:p>
          <a:p>
            <a:r>
              <a:rPr lang="fi-FI" dirty="0"/>
              <a:t>Särkymätön organisaatio mahdollistaa ja valtuuttaa henkilöstön ja luottojoukot toimimaan. </a:t>
            </a:r>
          </a:p>
          <a:p>
            <a:pPr marL="0" indent="0">
              <a:buNone/>
            </a:pPr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8112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Luottojoukot, vihajoukot ja valejoukot</a:t>
            </a:r>
          </a:p>
        </p:txBody>
      </p:sp>
      <p:grpSp>
        <p:nvGrpSpPr>
          <p:cNvPr id="53" name="Ryhmä 52">
            <a:extLst>
              <a:ext uri="{FF2B5EF4-FFF2-40B4-BE49-F238E27FC236}">
                <a16:creationId xmlns:a16="http://schemas.microsoft.com/office/drawing/2014/main" id="{7193A186-DD7B-428E-9D5F-6A8CA58014E2}"/>
              </a:ext>
            </a:extLst>
          </p:cNvPr>
          <p:cNvGrpSpPr/>
          <p:nvPr/>
        </p:nvGrpSpPr>
        <p:grpSpPr>
          <a:xfrm>
            <a:off x="8160558" y="1480002"/>
            <a:ext cx="3088917" cy="1325563"/>
            <a:chOff x="6645303" y="1459194"/>
            <a:chExt cx="3088917" cy="1325563"/>
          </a:xfrm>
        </p:grpSpPr>
        <p:grpSp>
          <p:nvGrpSpPr>
            <p:cNvPr id="18" name="Ryhmä 17">
              <a:extLst>
                <a:ext uri="{FF2B5EF4-FFF2-40B4-BE49-F238E27FC236}">
                  <a16:creationId xmlns:a16="http://schemas.microsoft.com/office/drawing/2014/main" id="{79EB93F0-14C5-4482-8AD5-461E7C262CEF}"/>
                </a:ext>
              </a:extLst>
            </p:cNvPr>
            <p:cNvGrpSpPr/>
            <p:nvPr/>
          </p:nvGrpSpPr>
          <p:grpSpPr>
            <a:xfrm>
              <a:off x="6645303" y="1459194"/>
              <a:ext cx="1050446" cy="1325563"/>
              <a:chOff x="-2903621" y="-272716"/>
              <a:chExt cx="1347537" cy="1700463"/>
            </a:xfrm>
          </p:grpSpPr>
          <p:sp>
            <p:nvSpPr>
              <p:cNvPr id="7" name="Vuokaaviosymboli: Erottaminen 6">
                <a:extLst>
                  <a:ext uri="{FF2B5EF4-FFF2-40B4-BE49-F238E27FC236}">
                    <a16:creationId xmlns:a16="http://schemas.microsoft.com/office/drawing/2014/main" id="{3AE3E3A7-33FE-4EC8-B465-B5DA5205473A}"/>
                  </a:ext>
                </a:extLst>
              </p:cNvPr>
              <p:cNvSpPr/>
              <p:nvPr/>
            </p:nvSpPr>
            <p:spPr>
              <a:xfrm>
                <a:off x="-2903621" y="-272716"/>
                <a:ext cx="1347537" cy="1700463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8" name="Vuokaaviosymboli: Liitin 7">
                <a:extLst>
                  <a:ext uri="{FF2B5EF4-FFF2-40B4-BE49-F238E27FC236}">
                    <a16:creationId xmlns:a16="http://schemas.microsoft.com/office/drawing/2014/main" id="{DF5ABB4B-7117-47A3-BE73-6F633743BD4D}"/>
                  </a:ext>
                </a:extLst>
              </p:cNvPr>
              <p:cNvSpPr/>
              <p:nvPr/>
            </p:nvSpPr>
            <p:spPr>
              <a:xfrm>
                <a:off x="-2622885" y="-272716"/>
                <a:ext cx="786063" cy="625643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9" name="Sydän 8">
                <a:extLst>
                  <a:ext uri="{FF2B5EF4-FFF2-40B4-BE49-F238E27FC236}">
                    <a16:creationId xmlns:a16="http://schemas.microsoft.com/office/drawing/2014/main" id="{1E9F2680-F6A1-4C6F-ADE9-9BF16A84D136}"/>
                  </a:ext>
                </a:extLst>
              </p:cNvPr>
              <p:cNvSpPr/>
              <p:nvPr/>
            </p:nvSpPr>
            <p:spPr>
              <a:xfrm>
                <a:off x="-2422360" y="577515"/>
                <a:ext cx="385011" cy="385010"/>
              </a:xfrm>
              <a:prstGeom prst="hear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  <p:grpSp>
          <p:nvGrpSpPr>
            <p:cNvPr id="19" name="Ryhmä 18">
              <a:extLst>
                <a:ext uri="{FF2B5EF4-FFF2-40B4-BE49-F238E27FC236}">
                  <a16:creationId xmlns:a16="http://schemas.microsoft.com/office/drawing/2014/main" id="{ECEB8EC7-3054-403D-B242-1D9DCF983C09}"/>
                </a:ext>
              </a:extLst>
            </p:cNvPr>
            <p:cNvGrpSpPr/>
            <p:nvPr/>
          </p:nvGrpSpPr>
          <p:grpSpPr>
            <a:xfrm>
              <a:off x="8005132" y="2093799"/>
              <a:ext cx="547552" cy="690958"/>
              <a:chOff x="-3072063" y="3761873"/>
              <a:chExt cx="1347537" cy="1700463"/>
            </a:xfrm>
          </p:grpSpPr>
          <p:sp>
            <p:nvSpPr>
              <p:cNvPr id="10" name="Vuokaaviosymboli: Erottaminen 9">
                <a:extLst>
                  <a:ext uri="{FF2B5EF4-FFF2-40B4-BE49-F238E27FC236}">
                    <a16:creationId xmlns:a16="http://schemas.microsoft.com/office/drawing/2014/main" id="{B40C7D3D-0342-4A00-9D88-EF96BFFCE00A}"/>
                  </a:ext>
                </a:extLst>
              </p:cNvPr>
              <p:cNvSpPr/>
              <p:nvPr/>
            </p:nvSpPr>
            <p:spPr>
              <a:xfrm>
                <a:off x="-3072063" y="3761873"/>
                <a:ext cx="1347537" cy="1700463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1" name="Vuokaaviosymboli: Liitin 10">
                <a:extLst>
                  <a:ext uri="{FF2B5EF4-FFF2-40B4-BE49-F238E27FC236}">
                    <a16:creationId xmlns:a16="http://schemas.microsoft.com/office/drawing/2014/main" id="{0A57E175-EBC8-4484-9829-CD639D6866E6}"/>
                  </a:ext>
                </a:extLst>
              </p:cNvPr>
              <p:cNvSpPr/>
              <p:nvPr/>
            </p:nvSpPr>
            <p:spPr>
              <a:xfrm>
                <a:off x="-2791327" y="3761873"/>
                <a:ext cx="786063" cy="625643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2" name="Salama 11">
                <a:extLst>
                  <a:ext uri="{FF2B5EF4-FFF2-40B4-BE49-F238E27FC236}">
                    <a16:creationId xmlns:a16="http://schemas.microsoft.com/office/drawing/2014/main" id="{343B921D-3662-4BD7-ACE7-FC5A438B3578}"/>
                  </a:ext>
                </a:extLst>
              </p:cNvPr>
              <p:cNvSpPr/>
              <p:nvPr/>
            </p:nvSpPr>
            <p:spPr>
              <a:xfrm>
                <a:off x="-2602832" y="4604084"/>
                <a:ext cx="409072" cy="601578"/>
              </a:xfrm>
              <a:prstGeom prst="lightningBol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/>
              </a:p>
            </p:txBody>
          </p:sp>
        </p:grpSp>
        <p:grpSp>
          <p:nvGrpSpPr>
            <p:cNvPr id="17" name="Ryhmä 16">
              <a:extLst>
                <a:ext uri="{FF2B5EF4-FFF2-40B4-BE49-F238E27FC236}">
                  <a16:creationId xmlns:a16="http://schemas.microsoft.com/office/drawing/2014/main" id="{A8D20C44-A24B-44E9-82B9-F2DC453BB41F}"/>
                </a:ext>
              </a:extLst>
            </p:cNvPr>
            <p:cNvGrpSpPr/>
            <p:nvPr/>
          </p:nvGrpSpPr>
          <p:grpSpPr>
            <a:xfrm>
              <a:off x="9180792" y="2086384"/>
              <a:ext cx="553428" cy="698373"/>
              <a:chOff x="-5297905" y="1427747"/>
              <a:chExt cx="1347537" cy="1700463"/>
            </a:xfrm>
          </p:grpSpPr>
          <p:sp>
            <p:nvSpPr>
              <p:cNvPr id="13" name="Vuokaaviosymboli: Erottaminen 12">
                <a:extLst>
                  <a:ext uri="{FF2B5EF4-FFF2-40B4-BE49-F238E27FC236}">
                    <a16:creationId xmlns:a16="http://schemas.microsoft.com/office/drawing/2014/main" id="{3785A252-2B32-4A9E-9CDA-95C5E06ACAA4}"/>
                  </a:ext>
                </a:extLst>
              </p:cNvPr>
              <p:cNvSpPr/>
              <p:nvPr/>
            </p:nvSpPr>
            <p:spPr>
              <a:xfrm>
                <a:off x="-5297905" y="1427747"/>
                <a:ext cx="1347537" cy="1700463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4" name="Vuokaaviosymboli: Liitin 13">
                <a:extLst>
                  <a:ext uri="{FF2B5EF4-FFF2-40B4-BE49-F238E27FC236}">
                    <a16:creationId xmlns:a16="http://schemas.microsoft.com/office/drawing/2014/main" id="{6FC77C00-CDCE-47A6-86A0-FAF3E12EEC6F}"/>
                  </a:ext>
                </a:extLst>
              </p:cNvPr>
              <p:cNvSpPr/>
              <p:nvPr/>
            </p:nvSpPr>
            <p:spPr>
              <a:xfrm>
                <a:off x="-5017169" y="1427747"/>
                <a:ext cx="786063" cy="625643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6" name="Pilvi 15">
                <a:extLst>
                  <a:ext uri="{FF2B5EF4-FFF2-40B4-BE49-F238E27FC236}">
                    <a16:creationId xmlns:a16="http://schemas.microsoft.com/office/drawing/2014/main" id="{49B6D567-04BF-4D98-9E56-4F43BA2EA7E7}"/>
                  </a:ext>
                </a:extLst>
              </p:cNvPr>
              <p:cNvSpPr/>
              <p:nvPr/>
            </p:nvSpPr>
            <p:spPr>
              <a:xfrm>
                <a:off x="-4890838" y="2326107"/>
                <a:ext cx="533399" cy="577515"/>
              </a:xfrm>
              <a:prstGeom prst="cloud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</p:grpSp>
      <p:grpSp>
        <p:nvGrpSpPr>
          <p:cNvPr id="52" name="Ryhmä 51">
            <a:extLst>
              <a:ext uri="{FF2B5EF4-FFF2-40B4-BE49-F238E27FC236}">
                <a16:creationId xmlns:a16="http://schemas.microsoft.com/office/drawing/2014/main" id="{F1B74034-C383-4D90-B887-87848B642863}"/>
              </a:ext>
            </a:extLst>
          </p:cNvPr>
          <p:cNvGrpSpPr/>
          <p:nvPr/>
        </p:nvGrpSpPr>
        <p:grpSpPr>
          <a:xfrm>
            <a:off x="8160558" y="3128875"/>
            <a:ext cx="3193242" cy="1427555"/>
            <a:chOff x="6312268" y="3108067"/>
            <a:chExt cx="3193242" cy="1427555"/>
          </a:xfrm>
        </p:grpSpPr>
        <p:grpSp>
          <p:nvGrpSpPr>
            <p:cNvPr id="28" name="Ryhmä 27">
              <a:extLst>
                <a:ext uri="{FF2B5EF4-FFF2-40B4-BE49-F238E27FC236}">
                  <a16:creationId xmlns:a16="http://schemas.microsoft.com/office/drawing/2014/main" id="{8E74F28A-9BEF-41D3-9756-E009B2A16696}"/>
                </a:ext>
              </a:extLst>
            </p:cNvPr>
            <p:cNvGrpSpPr/>
            <p:nvPr/>
          </p:nvGrpSpPr>
          <p:grpSpPr>
            <a:xfrm>
              <a:off x="6312268" y="3108067"/>
              <a:ext cx="1131269" cy="1427555"/>
              <a:chOff x="-2903621" y="-272716"/>
              <a:chExt cx="1347537" cy="1700463"/>
            </a:xfrm>
          </p:grpSpPr>
          <p:sp>
            <p:nvSpPr>
              <p:cNvPr id="29" name="Vuokaaviosymboli: Erottaminen 28">
                <a:extLst>
                  <a:ext uri="{FF2B5EF4-FFF2-40B4-BE49-F238E27FC236}">
                    <a16:creationId xmlns:a16="http://schemas.microsoft.com/office/drawing/2014/main" id="{7A981E16-B1F4-4D0B-9CF5-19873209F5E0}"/>
                  </a:ext>
                </a:extLst>
              </p:cNvPr>
              <p:cNvSpPr/>
              <p:nvPr/>
            </p:nvSpPr>
            <p:spPr>
              <a:xfrm>
                <a:off x="-2903621" y="-272716"/>
                <a:ext cx="1347537" cy="1700463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0" name="Vuokaaviosymboli: Liitin 29">
                <a:extLst>
                  <a:ext uri="{FF2B5EF4-FFF2-40B4-BE49-F238E27FC236}">
                    <a16:creationId xmlns:a16="http://schemas.microsoft.com/office/drawing/2014/main" id="{5C7D9E8B-35B9-4884-8DE6-9941F9CA6071}"/>
                  </a:ext>
                </a:extLst>
              </p:cNvPr>
              <p:cNvSpPr/>
              <p:nvPr/>
            </p:nvSpPr>
            <p:spPr>
              <a:xfrm>
                <a:off x="-2622885" y="-272716"/>
                <a:ext cx="786063" cy="625643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1" name="Sydän 30">
                <a:extLst>
                  <a:ext uri="{FF2B5EF4-FFF2-40B4-BE49-F238E27FC236}">
                    <a16:creationId xmlns:a16="http://schemas.microsoft.com/office/drawing/2014/main" id="{C03890B4-3B54-4F95-8236-4BB8BE122334}"/>
                  </a:ext>
                </a:extLst>
              </p:cNvPr>
              <p:cNvSpPr/>
              <p:nvPr/>
            </p:nvSpPr>
            <p:spPr>
              <a:xfrm>
                <a:off x="-2422360" y="577515"/>
                <a:ext cx="385011" cy="385010"/>
              </a:xfrm>
              <a:prstGeom prst="hear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  <p:grpSp>
          <p:nvGrpSpPr>
            <p:cNvPr id="32" name="Ryhmä 31">
              <a:extLst>
                <a:ext uri="{FF2B5EF4-FFF2-40B4-BE49-F238E27FC236}">
                  <a16:creationId xmlns:a16="http://schemas.microsoft.com/office/drawing/2014/main" id="{E9DF2463-5A68-4242-A4E8-B6AF41671284}"/>
                </a:ext>
              </a:extLst>
            </p:cNvPr>
            <p:cNvGrpSpPr/>
            <p:nvPr/>
          </p:nvGrpSpPr>
          <p:grpSpPr>
            <a:xfrm>
              <a:off x="7568749" y="3108069"/>
              <a:ext cx="1131269" cy="1427553"/>
              <a:chOff x="-3072063" y="3761873"/>
              <a:chExt cx="1347537" cy="1700463"/>
            </a:xfrm>
          </p:grpSpPr>
          <p:sp>
            <p:nvSpPr>
              <p:cNvPr id="33" name="Vuokaaviosymboli: Erottaminen 32">
                <a:extLst>
                  <a:ext uri="{FF2B5EF4-FFF2-40B4-BE49-F238E27FC236}">
                    <a16:creationId xmlns:a16="http://schemas.microsoft.com/office/drawing/2014/main" id="{30B112A8-89B8-4203-B308-033B7F05DBCB}"/>
                  </a:ext>
                </a:extLst>
              </p:cNvPr>
              <p:cNvSpPr/>
              <p:nvPr/>
            </p:nvSpPr>
            <p:spPr>
              <a:xfrm>
                <a:off x="-3072063" y="3761873"/>
                <a:ext cx="1347537" cy="1700463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4" name="Vuokaaviosymboli: Liitin 33">
                <a:extLst>
                  <a:ext uri="{FF2B5EF4-FFF2-40B4-BE49-F238E27FC236}">
                    <a16:creationId xmlns:a16="http://schemas.microsoft.com/office/drawing/2014/main" id="{C0AF7E9B-E85F-4C8B-BE23-9A9F5006954C}"/>
                  </a:ext>
                </a:extLst>
              </p:cNvPr>
              <p:cNvSpPr/>
              <p:nvPr/>
            </p:nvSpPr>
            <p:spPr>
              <a:xfrm>
                <a:off x="-2791327" y="3761873"/>
                <a:ext cx="786063" cy="625643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5" name="Salama 34">
                <a:extLst>
                  <a:ext uri="{FF2B5EF4-FFF2-40B4-BE49-F238E27FC236}">
                    <a16:creationId xmlns:a16="http://schemas.microsoft.com/office/drawing/2014/main" id="{DD7BB3C0-CE14-4971-B356-C8B2AAEC1158}"/>
                  </a:ext>
                </a:extLst>
              </p:cNvPr>
              <p:cNvSpPr/>
              <p:nvPr/>
            </p:nvSpPr>
            <p:spPr>
              <a:xfrm>
                <a:off x="-2602832" y="4604084"/>
                <a:ext cx="409072" cy="601578"/>
              </a:xfrm>
              <a:prstGeom prst="lightningBol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/>
              </a:p>
            </p:txBody>
          </p:sp>
        </p:grpSp>
        <p:grpSp>
          <p:nvGrpSpPr>
            <p:cNvPr id="36" name="Ryhmä 35">
              <a:extLst>
                <a:ext uri="{FF2B5EF4-FFF2-40B4-BE49-F238E27FC236}">
                  <a16:creationId xmlns:a16="http://schemas.microsoft.com/office/drawing/2014/main" id="{8DBC701C-AB82-4B78-839D-654F3CCBB885}"/>
                </a:ext>
              </a:extLst>
            </p:cNvPr>
            <p:cNvGrpSpPr/>
            <p:nvPr/>
          </p:nvGrpSpPr>
          <p:grpSpPr>
            <a:xfrm>
              <a:off x="8942741" y="3825462"/>
              <a:ext cx="562769" cy="710160"/>
              <a:chOff x="-5297905" y="1427747"/>
              <a:chExt cx="1347537" cy="1700463"/>
            </a:xfrm>
          </p:grpSpPr>
          <p:sp>
            <p:nvSpPr>
              <p:cNvPr id="37" name="Vuokaaviosymboli: Erottaminen 36">
                <a:extLst>
                  <a:ext uri="{FF2B5EF4-FFF2-40B4-BE49-F238E27FC236}">
                    <a16:creationId xmlns:a16="http://schemas.microsoft.com/office/drawing/2014/main" id="{12CBBE5D-7165-4C39-9CF2-C3B08673A55C}"/>
                  </a:ext>
                </a:extLst>
              </p:cNvPr>
              <p:cNvSpPr/>
              <p:nvPr/>
            </p:nvSpPr>
            <p:spPr>
              <a:xfrm>
                <a:off x="-5297905" y="1427747"/>
                <a:ext cx="1347537" cy="1700463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8" name="Vuokaaviosymboli: Liitin 37">
                <a:extLst>
                  <a:ext uri="{FF2B5EF4-FFF2-40B4-BE49-F238E27FC236}">
                    <a16:creationId xmlns:a16="http://schemas.microsoft.com/office/drawing/2014/main" id="{D1E160F0-7EBF-45A8-BEC3-3F225C4555D2}"/>
                  </a:ext>
                </a:extLst>
              </p:cNvPr>
              <p:cNvSpPr/>
              <p:nvPr/>
            </p:nvSpPr>
            <p:spPr>
              <a:xfrm>
                <a:off x="-5017169" y="1427747"/>
                <a:ext cx="786063" cy="625643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9" name="Pilvi 38">
                <a:extLst>
                  <a:ext uri="{FF2B5EF4-FFF2-40B4-BE49-F238E27FC236}">
                    <a16:creationId xmlns:a16="http://schemas.microsoft.com/office/drawing/2014/main" id="{7B89B85B-AF23-43EF-A52A-53E2FEC453A6}"/>
                  </a:ext>
                </a:extLst>
              </p:cNvPr>
              <p:cNvSpPr/>
              <p:nvPr/>
            </p:nvSpPr>
            <p:spPr>
              <a:xfrm>
                <a:off x="-4890838" y="2326107"/>
                <a:ext cx="533399" cy="577515"/>
              </a:xfrm>
              <a:prstGeom prst="cloud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/>
              </a:p>
            </p:txBody>
          </p:sp>
        </p:grpSp>
      </p:grpSp>
      <p:grpSp>
        <p:nvGrpSpPr>
          <p:cNvPr id="54" name="Ryhmä 53">
            <a:extLst>
              <a:ext uri="{FF2B5EF4-FFF2-40B4-BE49-F238E27FC236}">
                <a16:creationId xmlns:a16="http://schemas.microsoft.com/office/drawing/2014/main" id="{C349B6C0-1F03-4225-89A6-69D059CCA229}"/>
              </a:ext>
            </a:extLst>
          </p:cNvPr>
          <p:cNvGrpSpPr/>
          <p:nvPr/>
        </p:nvGrpSpPr>
        <p:grpSpPr>
          <a:xfrm>
            <a:off x="8160558" y="5065322"/>
            <a:ext cx="2777016" cy="1427553"/>
            <a:chOff x="6645303" y="5044514"/>
            <a:chExt cx="2777016" cy="1427553"/>
          </a:xfrm>
        </p:grpSpPr>
        <p:grpSp>
          <p:nvGrpSpPr>
            <p:cNvPr id="40" name="Ryhmä 39">
              <a:extLst>
                <a:ext uri="{FF2B5EF4-FFF2-40B4-BE49-F238E27FC236}">
                  <a16:creationId xmlns:a16="http://schemas.microsoft.com/office/drawing/2014/main" id="{BFA436BB-9293-4DA8-85C7-FE6F4D13E73E}"/>
                </a:ext>
              </a:extLst>
            </p:cNvPr>
            <p:cNvGrpSpPr/>
            <p:nvPr/>
          </p:nvGrpSpPr>
          <p:grpSpPr>
            <a:xfrm>
              <a:off x="6645303" y="5569748"/>
              <a:ext cx="715044" cy="902319"/>
              <a:chOff x="-2903621" y="-272716"/>
              <a:chExt cx="1347537" cy="1700463"/>
            </a:xfrm>
          </p:grpSpPr>
          <p:sp>
            <p:nvSpPr>
              <p:cNvPr id="41" name="Vuokaaviosymboli: Erottaminen 40">
                <a:extLst>
                  <a:ext uri="{FF2B5EF4-FFF2-40B4-BE49-F238E27FC236}">
                    <a16:creationId xmlns:a16="http://schemas.microsoft.com/office/drawing/2014/main" id="{0E8F4946-5827-4912-8895-CD2B97FEF59B}"/>
                  </a:ext>
                </a:extLst>
              </p:cNvPr>
              <p:cNvSpPr/>
              <p:nvPr/>
            </p:nvSpPr>
            <p:spPr>
              <a:xfrm>
                <a:off x="-2903621" y="-272716"/>
                <a:ext cx="1347537" cy="1700463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2" name="Vuokaaviosymboli: Liitin 41">
                <a:extLst>
                  <a:ext uri="{FF2B5EF4-FFF2-40B4-BE49-F238E27FC236}">
                    <a16:creationId xmlns:a16="http://schemas.microsoft.com/office/drawing/2014/main" id="{721BE7A8-A3B4-41F1-97D5-AC172F703E6F}"/>
                  </a:ext>
                </a:extLst>
              </p:cNvPr>
              <p:cNvSpPr/>
              <p:nvPr/>
            </p:nvSpPr>
            <p:spPr>
              <a:xfrm>
                <a:off x="-2622885" y="-272716"/>
                <a:ext cx="786063" cy="625643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3" name="Sydän 42">
                <a:extLst>
                  <a:ext uri="{FF2B5EF4-FFF2-40B4-BE49-F238E27FC236}">
                    <a16:creationId xmlns:a16="http://schemas.microsoft.com/office/drawing/2014/main" id="{84775E02-D04F-459D-9940-E0C2494368F8}"/>
                  </a:ext>
                </a:extLst>
              </p:cNvPr>
              <p:cNvSpPr/>
              <p:nvPr/>
            </p:nvSpPr>
            <p:spPr>
              <a:xfrm>
                <a:off x="-2422360" y="577515"/>
                <a:ext cx="385011" cy="385010"/>
              </a:xfrm>
              <a:prstGeom prst="hear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  <p:grpSp>
          <p:nvGrpSpPr>
            <p:cNvPr id="44" name="Ryhmä 43">
              <a:extLst>
                <a:ext uri="{FF2B5EF4-FFF2-40B4-BE49-F238E27FC236}">
                  <a16:creationId xmlns:a16="http://schemas.microsoft.com/office/drawing/2014/main" id="{A141CC7D-5E82-4DFB-8C21-F4D909299543}"/>
                </a:ext>
              </a:extLst>
            </p:cNvPr>
            <p:cNvGrpSpPr/>
            <p:nvPr/>
          </p:nvGrpSpPr>
          <p:grpSpPr>
            <a:xfrm>
              <a:off x="7485558" y="5044514"/>
              <a:ext cx="1131269" cy="1427553"/>
              <a:chOff x="-3072063" y="3761873"/>
              <a:chExt cx="1347537" cy="1700463"/>
            </a:xfrm>
          </p:grpSpPr>
          <p:sp>
            <p:nvSpPr>
              <p:cNvPr id="45" name="Vuokaaviosymboli: Erottaminen 44">
                <a:extLst>
                  <a:ext uri="{FF2B5EF4-FFF2-40B4-BE49-F238E27FC236}">
                    <a16:creationId xmlns:a16="http://schemas.microsoft.com/office/drawing/2014/main" id="{773F318B-4336-4398-8779-FCF23A607E6E}"/>
                  </a:ext>
                </a:extLst>
              </p:cNvPr>
              <p:cNvSpPr/>
              <p:nvPr/>
            </p:nvSpPr>
            <p:spPr>
              <a:xfrm>
                <a:off x="-3072063" y="3761873"/>
                <a:ext cx="1347537" cy="1700463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6" name="Vuokaaviosymboli: Liitin 45">
                <a:extLst>
                  <a:ext uri="{FF2B5EF4-FFF2-40B4-BE49-F238E27FC236}">
                    <a16:creationId xmlns:a16="http://schemas.microsoft.com/office/drawing/2014/main" id="{76B93FC8-6025-4DD5-AA38-74B793EA6283}"/>
                  </a:ext>
                </a:extLst>
              </p:cNvPr>
              <p:cNvSpPr/>
              <p:nvPr/>
            </p:nvSpPr>
            <p:spPr>
              <a:xfrm>
                <a:off x="-2791327" y="3761873"/>
                <a:ext cx="786063" cy="625643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7" name="Salama 46">
                <a:extLst>
                  <a:ext uri="{FF2B5EF4-FFF2-40B4-BE49-F238E27FC236}">
                    <a16:creationId xmlns:a16="http://schemas.microsoft.com/office/drawing/2014/main" id="{DA778F8E-49F9-4F9A-BEDD-BFCA87640D02}"/>
                  </a:ext>
                </a:extLst>
              </p:cNvPr>
              <p:cNvSpPr/>
              <p:nvPr/>
            </p:nvSpPr>
            <p:spPr>
              <a:xfrm>
                <a:off x="-2602832" y="4604084"/>
                <a:ext cx="409072" cy="601578"/>
              </a:xfrm>
              <a:prstGeom prst="lightningBol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/>
              </a:p>
            </p:txBody>
          </p:sp>
        </p:grpSp>
        <p:grpSp>
          <p:nvGrpSpPr>
            <p:cNvPr id="48" name="Ryhmä 47">
              <a:extLst>
                <a:ext uri="{FF2B5EF4-FFF2-40B4-BE49-F238E27FC236}">
                  <a16:creationId xmlns:a16="http://schemas.microsoft.com/office/drawing/2014/main" id="{453C9FCF-9C2A-4C2E-9E1E-288095B833D1}"/>
                </a:ext>
              </a:extLst>
            </p:cNvPr>
            <p:cNvGrpSpPr/>
            <p:nvPr/>
          </p:nvGrpSpPr>
          <p:grpSpPr>
            <a:xfrm>
              <a:off x="8859550" y="5761907"/>
              <a:ext cx="562769" cy="710160"/>
              <a:chOff x="-5297905" y="1427747"/>
              <a:chExt cx="1347537" cy="1700463"/>
            </a:xfrm>
          </p:grpSpPr>
          <p:sp>
            <p:nvSpPr>
              <p:cNvPr id="49" name="Vuokaaviosymboli: Erottaminen 48">
                <a:extLst>
                  <a:ext uri="{FF2B5EF4-FFF2-40B4-BE49-F238E27FC236}">
                    <a16:creationId xmlns:a16="http://schemas.microsoft.com/office/drawing/2014/main" id="{E9128F7F-2B02-4CDF-A2D2-BDC0CF016393}"/>
                  </a:ext>
                </a:extLst>
              </p:cNvPr>
              <p:cNvSpPr/>
              <p:nvPr/>
            </p:nvSpPr>
            <p:spPr>
              <a:xfrm>
                <a:off x="-5297905" y="1427747"/>
                <a:ext cx="1347537" cy="1700463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50" name="Vuokaaviosymboli: Liitin 49">
                <a:extLst>
                  <a:ext uri="{FF2B5EF4-FFF2-40B4-BE49-F238E27FC236}">
                    <a16:creationId xmlns:a16="http://schemas.microsoft.com/office/drawing/2014/main" id="{8D432DEE-1439-44A7-BCFA-03A056A68C89}"/>
                  </a:ext>
                </a:extLst>
              </p:cNvPr>
              <p:cNvSpPr/>
              <p:nvPr/>
            </p:nvSpPr>
            <p:spPr>
              <a:xfrm>
                <a:off x="-5017169" y="1427747"/>
                <a:ext cx="786063" cy="625643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51" name="Pilvi 50">
                <a:extLst>
                  <a:ext uri="{FF2B5EF4-FFF2-40B4-BE49-F238E27FC236}">
                    <a16:creationId xmlns:a16="http://schemas.microsoft.com/office/drawing/2014/main" id="{D3E16535-D849-4D87-B99C-464C7AF31BF6}"/>
                  </a:ext>
                </a:extLst>
              </p:cNvPr>
              <p:cNvSpPr/>
              <p:nvPr/>
            </p:nvSpPr>
            <p:spPr>
              <a:xfrm>
                <a:off x="-4890838" y="2326107"/>
                <a:ext cx="533399" cy="577515"/>
              </a:xfrm>
              <a:prstGeom prst="cloud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/>
              </a:p>
            </p:txBody>
          </p:sp>
        </p:grpSp>
      </p:grpSp>
      <p:sp>
        <p:nvSpPr>
          <p:cNvPr id="55" name="Suorakulmio 54">
            <a:extLst>
              <a:ext uri="{FF2B5EF4-FFF2-40B4-BE49-F238E27FC236}">
                <a16:creationId xmlns:a16="http://schemas.microsoft.com/office/drawing/2014/main" id="{C36F69B1-F3A7-45D9-9A08-17F4DB5FC601}"/>
              </a:ext>
            </a:extLst>
          </p:cNvPr>
          <p:cNvSpPr/>
          <p:nvPr/>
        </p:nvSpPr>
        <p:spPr>
          <a:xfrm>
            <a:off x="673768" y="1480002"/>
            <a:ext cx="6224337" cy="13255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Luottojoukkojen vaikutusvalta ylittää vihajoukkojen vaikutusvallan: Organisaatio on oikeuttanut olemassaolonsa eikä vihapuhe horjuta organisaation asemaa. </a:t>
            </a:r>
          </a:p>
        </p:txBody>
      </p:sp>
      <p:sp>
        <p:nvSpPr>
          <p:cNvPr id="56" name="Suorakulmio 55">
            <a:extLst>
              <a:ext uri="{FF2B5EF4-FFF2-40B4-BE49-F238E27FC236}">
                <a16:creationId xmlns:a16="http://schemas.microsoft.com/office/drawing/2014/main" id="{12C57E04-0407-4420-B3E0-8A58012C91D9}"/>
              </a:ext>
            </a:extLst>
          </p:cNvPr>
          <p:cNvSpPr/>
          <p:nvPr/>
        </p:nvSpPr>
        <p:spPr>
          <a:xfrm>
            <a:off x="673766" y="3314131"/>
            <a:ext cx="6224337" cy="13255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Luottojoukkojen ja vihajoukkojen vaikutusvalta tasapainossa: Organisaation asema ja oikeutus horjuu. </a:t>
            </a:r>
          </a:p>
        </p:txBody>
      </p:sp>
      <p:sp>
        <p:nvSpPr>
          <p:cNvPr id="57" name="Suorakulmio 56">
            <a:extLst>
              <a:ext uri="{FF2B5EF4-FFF2-40B4-BE49-F238E27FC236}">
                <a16:creationId xmlns:a16="http://schemas.microsoft.com/office/drawing/2014/main" id="{70ED0C6F-F6EA-42B0-99B1-A430BF1B2B6A}"/>
              </a:ext>
            </a:extLst>
          </p:cNvPr>
          <p:cNvSpPr/>
          <p:nvPr/>
        </p:nvSpPr>
        <p:spPr>
          <a:xfrm>
            <a:off x="673766" y="5202958"/>
            <a:ext cx="6224337" cy="13255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Vihajoukkojen vaikutusvalta ylittää luottojoukkojen vaikutusvallan: Organisaation asema ja oikeutus on kyseenalaistunut. </a:t>
            </a:r>
          </a:p>
          <a:p>
            <a:pPr algn="ct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473461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Koulutusviestintä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ACC979-16DB-437D-B46C-AB461DAFB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fi-FI" dirty="0"/>
              <a:t>Koulutettavien mukaan ottaminen koulutuksen suunnitteluun ja tavoitteiden asettamiseen edistää heidän sitoutumistaan ja pyrkimystä tavoitteiden saavuttamiseen. </a:t>
            </a:r>
          </a:p>
          <a:p>
            <a:r>
              <a:rPr lang="fi-FI" dirty="0"/>
              <a:t>Tavoitteisiin sitoutumisella on positiivinen yhteys osaamisen ja </a:t>
            </a:r>
            <a:r>
              <a:rPr lang="fi-FI" dirty="0" err="1"/>
              <a:t>resilienssiin</a:t>
            </a:r>
            <a:r>
              <a:rPr lang="fi-FI" dirty="0"/>
              <a:t> (</a:t>
            </a:r>
            <a:r>
              <a:rPr lang="fi-FI" i="1" dirty="0"/>
              <a:t>kyky sietää muutoksia omassa toimintaympäristössä)</a:t>
            </a:r>
            <a:r>
              <a:rPr lang="fi-FI" dirty="0"/>
              <a:t>.</a:t>
            </a:r>
          </a:p>
          <a:p>
            <a:r>
              <a:rPr lang="fi-FI" dirty="0"/>
              <a:t>Osaaminen ja </a:t>
            </a:r>
            <a:r>
              <a:rPr lang="fi-FI" dirty="0" err="1"/>
              <a:t>resilienssi</a:t>
            </a:r>
            <a:r>
              <a:rPr lang="fi-FI" dirty="0"/>
              <a:t> vähentävät </a:t>
            </a:r>
            <a:r>
              <a:rPr lang="fi-FI" dirty="0" err="1"/>
              <a:t>muutosvastarintaa</a:t>
            </a:r>
            <a:r>
              <a:rPr lang="fi-FI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3352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TOP 5 viestintäkäytännöt</a:t>
            </a:r>
          </a:p>
        </p:txBody>
      </p:sp>
      <p:sp>
        <p:nvSpPr>
          <p:cNvPr id="33" name="Sisällön paikkamerkki 32">
            <a:extLst>
              <a:ext uri="{FF2B5EF4-FFF2-40B4-BE49-F238E27FC236}">
                <a16:creationId xmlns:a16="http://schemas.microsoft.com/office/drawing/2014/main" id="{4636D98B-9385-4376-8D19-05D1DECE33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88378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+mj-lt"/>
              </a:rPr>
              <a:t>Viestintä on johtamisen, ei tiedottamisen väline.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+mj-lt"/>
              </a:rPr>
              <a:t>Huolellinen ja aktiivinen sidosryhmätyöskentely.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+mj-lt"/>
              </a:rPr>
              <a:t>Johdonmukainen ja selkeä dokumentaatio kaikissa projektin vaiheissa. 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+mj-lt"/>
              </a:rPr>
              <a:t>Toimiva vuorovaikutus projektiryhmän ja sidosryhmien välillä. 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+mj-lt"/>
              </a:rPr>
              <a:t>Odotusten hallinta.</a:t>
            </a:r>
          </a:p>
          <a:p>
            <a:pPr marL="514350" indent="-514350">
              <a:buFont typeface="+mj-lt"/>
              <a:buAutoNum type="arabicPeriod"/>
            </a:pPr>
            <a:endParaRPr lang="fi-FI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1738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Parhaat käytännöt sote-</a:t>
            </a:r>
            <a:r>
              <a:rPr lang="fi-FI" dirty="0" err="1"/>
              <a:t>ict</a:t>
            </a:r>
            <a:r>
              <a:rPr lang="fi-FI" dirty="0"/>
              <a:t> -projekteihin</a:t>
            </a:r>
          </a:p>
        </p:txBody>
      </p:sp>
      <p:sp>
        <p:nvSpPr>
          <p:cNvPr id="33" name="Sisällön paikkamerkki 32">
            <a:extLst>
              <a:ext uri="{FF2B5EF4-FFF2-40B4-BE49-F238E27FC236}">
                <a16:creationId xmlns:a16="http://schemas.microsoft.com/office/drawing/2014/main" id="{4636D98B-9385-4376-8D19-05D1DECE33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r>
              <a:rPr lang="fi-FI" dirty="0">
                <a:latin typeface="+mj-lt"/>
              </a:rPr>
              <a:t>Sote-</a:t>
            </a:r>
            <a:r>
              <a:rPr lang="fi-FI" dirty="0" err="1">
                <a:latin typeface="+mj-lt"/>
              </a:rPr>
              <a:t>ict</a:t>
            </a:r>
            <a:r>
              <a:rPr lang="fi-FI" dirty="0">
                <a:latin typeface="+mj-lt"/>
              </a:rPr>
              <a:t> –projektien menestyksen tekijöitä on tutkittu kotimaassa ja ulkomailla. </a:t>
            </a:r>
          </a:p>
          <a:p>
            <a:r>
              <a:rPr lang="fi-FI" dirty="0">
                <a:latin typeface="+mj-lt"/>
              </a:rPr>
              <a:t>Eri mallien ja aikakausien välillä on eroja painotuksissa ja terminologiassa – keskeinen sanoma näissä kuitenkin sama.</a:t>
            </a:r>
          </a:p>
          <a:p>
            <a:r>
              <a:rPr lang="fi-FI" dirty="0">
                <a:latin typeface="+mj-lt"/>
              </a:rPr>
              <a:t> Huolellinen valmistelu, riittävä tuki ja resurssit sekä viestintä! </a:t>
            </a:r>
          </a:p>
        </p:txBody>
      </p:sp>
    </p:spTree>
    <p:extLst>
      <p:ext uri="{BB962C8B-B14F-4D97-AF65-F5344CB8AC3E}">
        <p14:creationId xmlns:p14="http://schemas.microsoft.com/office/powerpoint/2010/main" val="3934048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Kotter</a:t>
            </a:r>
            <a:r>
              <a:rPr lang="fi-FI" dirty="0"/>
              <a:t>, Young, Kujala – Parhaat käytännöt sote-</a:t>
            </a:r>
            <a:r>
              <a:rPr lang="fi-FI" dirty="0" err="1"/>
              <a:t>ict</a:t>
            </a:r>
            <a:r>
              <a:rPr lang="fi-FI" dirty="0"/>
              <a:t> -projekteihin</a:t>
            </a:r>
          </a:p>
        </p:txBody>
      </p:sp>
      <p:grpSp>
        <p:nvGrpSpPr>
          <p:cNvPr id="31" name="Ryhmä 30">
            <a:extLst>
              <a:ext uri="{FF2B5EF4-FFF2-40B4-BE49-F238E27FC236}">
                <a16:creationId xmlns:a16="http://schemas.microsoft.com/office/drawing/2014/main" id="{B7BFC039-E7C8-4E91-9892-8244A6B11B02}"/>
              </a:ext>
            </a:extLst>
          </p:cNvPr>
          <p:cNvGrpSpPr/>
          <p:nvPr/>
        </p:nvGrpSpPr>
        <p:grpSpPr>
          <a:xfrm>
            <a:off x="6952122" y="1825625"/>
            <a:ext cx="4401678" cy="4756567"/>
            <a:chOff x="838196" y="1736308"/>
            <a:chExt cx="4401678" cy="4756567"/>
          </a:xfrm>
        </p:grpSpPr>
        <p:sp>
          <p:nvSpPr>
            <p:cNvPr id="5" name="Suorakulmio 4">
              <a:extLst>
                <a:ext uri="{FF2B5EF4-FFF2-40B4-BE49-F238E27FC236}">
                  <a16:creationId xmlns:a16="http://schemas.microsoft.com/office/drawing/2014/main" id="{8E4E7528-06F5-495F-9B3F-DEC4350EAED6}"/>
                </a:ext>
              </a:extLst>
            </p:cNvPr>
            <p:cNvSpPr/>
            <p:nvPr/>
          </p:nvSpPr>
          <p:spPr>
            <a:xfrm>
              <a:off x="2361967" y="2189566"/>
              <a:ext cx="1354141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fi-FI" sz="1000" dirty="0"/>
                <a:t>Toimintaympäristön analysointi</a:t>
              </a:r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D41F92CC-35C7-46C4-8010-4A8A82E81678}"/>
                </a:ext>
              </a:extLst>
            </p:cNvPr>
            <p:cNvSpPr/>
            <p:nvPr/>
          </p:nvSpPr>
          <p:spPr>
            <a:xfrm>
              <a:off x="838200" y="2656451"/>
              <a:ext cx="1354137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fi-FI" sz="1000" dirty="0"/>
                <a:t>Laadi visio ja strategia </a:t>
              </a:r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40F8D463-CC66-459C-A86C-902207945345}"/>
                </a:ext>
              </a:extLst>
            </p:cNvPr>
            <p:cNvSpPr/>
            <p:nvPr/>
          </p:nvSpPr>
          <p:spPr>
            <a:xfrm>
              <a:off x="838200" y="3156305"/>
              <a:ext cx="1354137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fi-FI" sz="1000" dirty="0"/>
                <a:t>Luo kiireen ja välttämättömyyden tunne</a:t>
              </a:r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6B0B021D-C2CC-4C66-AECB-A89735474D9A}"/>
                </a:ext>
              </a:extLst>
            </p:cNvPr>
            <p:cNvSpPr/>
            <p:nvPr/>
          </p:nvSpPr>
          <p:spPr>
            <a:xfrm>
              <a:off x="838200" y="4624361"/>
              <a:ext cx="4392576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fi-FI" sz="1000" dirty="0"/>
                <a:t>Viesti muutosprosessi</a:t>
              </a:r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B13AB5A6-CD2B-4910-8208-8F510C86918A}"/>
                </a:ext>
              </a:extLst>
            </p:cNvPr>
            <p:cNvSpPr/>
            <p:nvPr/>
          </p:nvSpPr>
          <p:spPr>
            <a:xfrm>
              <a:off x="2361969" y="4130223"/>
              <a:ext cx="1354137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fi-FI" sz="1000" dirty="0"/>
                <a:t>Käyttöönotto-suunnitelma</a:t>
              </a:r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64CDD059-8F0C-4005-8360-A938B385168E}"/>
                </a:ext>
              </a:extLst>
            </p:cNvPr>
            <p:cNvSpPr/>
            <p:nvPr/>
          </p:nvSpPr>
          <p:spPr>
            <a:xfrm>
              <a:off x="838200" y="3650443"/>
              <a:ext cx="4392576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fi-FI" sz="1000" dirty="0"/>
                <a:t>Perusta ohjausryhmä ja anna sille tukea ja resursseja</a:t>
              </a:r>
            </a:p>
          </p:txBody>
        </p:sp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FAC3B55D-41D7-4C69-8636-1A1FA56EBFDF}"/>
                </a:ext>
              </a:extLst>
            </p:cNvPr>
            <p:cNvSpPr/>
            <p:nvPr/>
          </p:nvSpPr>
          <p:spPr>
            <a:xfrm>
              <a:off x="838200" y="6078059"/>
              <a:ext cx="2877906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fi-FI" sz="1000" dirty="0"/>
                <a:t>Vakiinnuta muutokset</a:t>
              </a:r>
            </a:p>
          </p:txBody>
        </p:sp>
        <p:sp>
          <p:nvSpPr>
            <p:cNvPr id="13" name="Suorakulmio 12">
              <a:extLst>
                <a:ext uri="{FF2B5EF4-FFF2-40B4-BE49-F238E27FC236}">
                  <a16:creationId xmlns:a16="http://schemas.microsoft.com/office/drawing/2014/main" id="{89129955-5C57-4663-A230-F5E311AB3899}"/>
                </a:ext>
              </a:extLst>
            </p:cNvPr>
            <p:cNvSpPr/>
            <p:nvPr/>
          </p:nvSpPr>
          <p:spPr>
            <a:xfrm>
              <a:off x="2357417" y="5104141"/>
              <a:ext cx="1354137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fi-FI" sz="1000" dirty="0"/>
                <a:t>Seuraa ja arvioi strategian toteutumista</a:t>
              </a:r>
            </a:p>
          </p:txBody>
        </p:sp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A64BBA0A-8FD6-4B3E-B979-ACB2B966CB51}"/>
                </a:ext>
              </a:extLst>
            </p:cNvPr>
            <p:cNvSpPr/>
            <p:nvPr/>
          </p:nvSpPr>
          <p:spPr>
            <a:xfrm>
              <a:off x="2371066" y="5598279"/>
              <a:ext cx="2868808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fi-FI" sz="1000" dirty="0"/>
                <a:t>Tarjoa koulutusta</a:t>
              </a:r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567561DF-6B59-42C9-BA12-419B4F21020E}"/>
                </a:ext>
              </a:extLst>
            </p:cNvPr>
            <p:cNvSpPr/>
            <p:nvPr/>
          </p:nvSpPr>
          <p:spPr>
            <a:xfrm>
              <a:off x="838200" y="5104140"/>
              <a:ext cx="1354137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fi-FI" sz="1000" dirty="0"/>
                <a:t>Varmista lyhyen aikavälin onnistumiset</a:t>
              </a:r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A9D1ED4B-C2DE-43CA-B0FD-D6CF158E2FA2}"/>
                </a:ext>
              </a:extLst>
            </p:cNvPr>
            <p:cNvSpPr/>
            <p:nvPr/>
          </p:nvSpPr>
          <p:spPr>
            <a:xfrm>
              <a:off x="3876636" y="2189566"/>
              <a:ext cx="1354141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fi-FI" sz="1000" dirty="0"/>
                <a:t>Viesti selkeä visio ja tavoitteet</a:t>
              </a:r>
            </a:p>
          </p:txBody>
        </p:sp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D931A194-B097-4ADE-9F78-10C238DD7A5F}"/>
                </a:ext>
              </a:extLst>
            </p:cNvPr>
            <p:cNvSpPr/>
            <p:nvPr/>
          </p:nvSpPr>
          <p:spPr>
            <a:xfrm>
              <a:off x="3876636" y="2676525"/>
              <a:ext cx="1354141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fi-FI" sz="1000" dirty="0"/>
                <a:t>Luo hallintarakenne ja toimintamalli</a:t>
              </a:r>
            </a:p>
          </p:txBody>
        </p:sp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AB80B6FC-B52C-4161-A898-83AF41AC4532}"/>
                </a:ext>
              </a:extLst>
            </p:cNvPr>
            <p:cNvSpPr/>
            <p:nvPr/>
          </p:nvSpPr>
          <p:spPr>
            <a:xfrm>
              <a:off x="3876636" y="3163484"/>
              <a:ext cx="1354141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fi-FI" sz="1000" dirty="0"/>
                <a:t>Osallista käyttäjät</a:t>
              </a:r>
            </a:p>
          </p:txBody>
        </p:sp>
        <p:sp>
          <p:nvSpPr>
            <p:cNvPr id="19" name="Suorakulmio 18">
              <a:extLst>
                <a:ext uri="{FF2B5EF4-FFF2-40B4-BE49-F238E27FC236}">
                  <a16:creationId xmlns:a16="http://schemas.microsoft.com/office/drawing/2014/main" id="{086E2CBC-464B-4A28-9CEA-C6F84F59C8FE}"/>
                </a:ext>
              </a:extLst>
            </p:cNvPr>
            <p:cNvSpPr/>
            <p:nvPr/>
          </p:nvSpPr>
          <p:spPr>
            <a:xfrm>
              <a:off x="3885733" y="4137402"/>
              <a:ext cx="1354141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fi-FI" sz="1000" dirty="0"/>
                <a:t>Anna aikaa käyttöönottoon</a:t>
              </a:r>
            </a:p>
          </p:txBody>
        </p:sp>
        <p:sp>
          <p:nvSpPr>
            <p:cNvPr id="20" name="Suorakulmio 19">
              <a:extLst>
                <a:ext uri="{FF2B5EF4-FFF2-40B4-BE49-F238E27FC236}">
                  <a16:creationId xmlns:a16="http://schemas.microsoft.com/office/drawing/2014/main" id="{439ADF6A-103D-4CF7-BAD1-A0F65C6E11FC}"/>
                </a:ext>
              </a:extLst>
            </p:cNvPr>
            <p:cNvSpPr/>
            <p:nvPr/>
          </p:nvSpPr>
          <p:spPr>
            <a:xfrm>
              <a:off x="3885733" y="5111320"/>
              <a:ext cx="1354141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fi-FI" sz="1000" dirty="0"/>
                <a:t>Pilotoi muutokset</a:t>
              </a:r>
            </a:p>
          </p:txBody>
        </p:sp>
        <p:sp>
          <p:nvSpPr>
            <p:cNvPr id="21" name="Suorakulmio 20">
              <a:extLst>
                <a:ext uri="{FF2B5EF4-FFF2-40B4-BE49-F238E27FC236}">
                  <a16:creationId xmlns:a16="http://schemas.microsoft.com/office/drawing/2014/main" id="{112D8644-0822-4041-A042-D0CBF0F61958}"/>
                </a:ext>
              </a:extLst>
            </p:cNvPr>
            <p:cNvSpPr/>
            <p:nvPr/>
          </p:nvSpPr>
          <p:spPr>
            <a:xfrm>
              <a:off x="3885733" y="6085238"/>
              <a:ext cx="1354141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fi-FI" sz="1000" dirty="0"/>
                <a:t>Seuraa onnistumisia</a:t>
              </a:r>
            </a:p>
          </p:txBody>
        </p:sp>
        <p:sp>
          <p:nvSpPr>
            <p:cNvPr id="22" name="Suorakulmio 21">
              <a:extLst>
                <a:ext uri="{FF2B5EF4-FFF2-40B4-BE49-F238E27FC236}">
                  <a16:creationId xmlns:a16="http://schemas.microsoft.com/office/drawing/2014/main" id="{C0413945-6BD0-4C53-A416-FFD24B0846D0}"/>
                </a:ext>
              </a:extLst>
            </p:cNvPr>
            <p:cNvSpPr/>
            <p:nvPr/>
          </p:nvSpPr>
          <p:spPr>
            <a:xfrm>
              <a:off x="838196" y="1736308"/>
              <a:ext cx="1354141" cy="40763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fi-FI" sz="1000" dirty="0" err="1"/>
                <a:t>Kotter</a:t>
              </a:r>
              <a:r>
                <a:rPr lang="fi-FI" sz="1000" dirty="0"/>
                <a:t> (1996)</a:t>
              </a:r>
            </a:p>
          </p:txBody>
        </p:sp>
        <p:sp>
          <p:nvSpPr>
            <p:cNvPr id="23" name="Suorakulmio 22">
              <a:extLst>
                <a:ext uri="{FF2B5EF4-FFF2-40B4-BE49-F238E27FC236}">
                  <a16:creationId xmlns:a16="http://schemas.microsoft.com/office/drawing/2014/main" id="{063CE1AB-C2BF-4BBF-80A7-184A0DB45F0A}"/>
                </a:ext>
              </a:extLst>
            </p:cNvPr>
            <p:cNvSpPr/>
            <p:nvPr/>
          </p:nvSpPr>
          <p:spPr>
            <a:xfrm>
              <a:off x="2357417" y="1736308"/>
              <a:ext cx="1354141" cy="40763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fi-FI" sz="1000" dirty="0"/>
                <a:t>Young (2005)</a:t>
              </a:r>
            </a:p>
          </p:txBody>
        </p:sp>
        <p:sp>
          <p:nvSpPr>
            <p:cNvPr id="24" name="Suorakulmio 23">
              <a:extLst>
                <a:ext uri="{FF2B5EF4-FFF2-40B4-BE49-F238E27FC236}">
                  <a16:creationId xmlns:a16="http://schemas.microsoft.com/office/drawing/2014/main" id="{BC606FAE-608A-4DFD-A544-D5FE66DA8B2C}"/>
                </a:ext>
              </a:extLst>
            </p:cNvPr>
            <p:cNvSpPr/>
            <p:nvPr/>
          </p:nvSpPr>
          <p:spPr>
            <a:xfrm>
              <a:off x="3876638" y="1736308"/>
              <a:ext cx="1354141" cy="40763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fi-FI" sz="1000" dirty="0"/>
                <a:t>Kujala (2018)</a:t>
              </a:r>
            </a:p>
          </p:txBody>
        </p:sp>
        <p:sp>
          <p:nvSpPr>
            <p:cNvPr id="25" name="Suorakulmio 24">
              <a:extLst>
                <a:ext uri="{FF2B5EF4-FFF2-40B4-BE49-F238E27FC236}">
                  <a16:creationId xmlns:a16="http://schemas.microsoft.com/office/drawing/2014/main" id="{203B5608-2958-4FE2-A51A-5CF05EEF8063}"/>
                </a:ext>
              </a:extLst>
            </p:cNvPr>
            <p:cNvSpPr/>
            <p:nvPr/>
          </p:nvSpPr>
          <p:spPr>
            <a:xfrm>
              <a:off x="838200" y="4144581"/>
              <a:ext cx="1354137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fi-FI" sz="1000" dirty="0"/>
                <a:t>Valtuuta henkilöstö toteuttamaan visio</a:t>
              </a:r>
            </a:p>
          </p:txBody>
        </p:sp>
        <p:sp>
          <p:nvSpPr>
            <p:cNvPr id="27" name="Suorakulmio 26">
              <a:extLst>
                <a:ext uri="{FF2B5EF4-FFF2-40B4-BE49-F238E27FC236}">
                  <a16:creationId xmlns:a16="http://schemas.microsoft.com/office/drawing/2014/main" id="{83CDBA06-8B9D-43A7-A4E3-CD7A94F3381B}"/>
                </a:ext>
              </a:extLst>
            </p:cNvPr>
            <p:cNvSpPr/>
            <p:nvPr/>
          </p:nvSpPr>
          <p:spPr>
            <a:xfrm>
              <a:off x="838200" y="5592089"/>
              <a:ext cx="1354137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fi-FI" sz="1000" dirty="0"/>
                <a:t>Tee lisää muutoksia</a:t>
              </a:r>
            </a:p>
          </p:txBody>
        </p:sp>
      </p:grpSp>
      <p:sp>
        <p:nvSpPr>
          <p:cNvPr id="33" name="Sisällön paikkamerkki 32">
            <a:extLst>
              <a:ext uri="{FF2B5EF4-FFF2-40B4-BE49-F238E27FC236}">
                <a16:creationId xmlns:a16="http://schemas.microsoft.com/office/drawing/2014/main" id="{4636D98B-9385-4376-8D19-05D1DECE33F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>
                <a:latin typeface="+mj-lt"/>
              </a:rPr>
              <a:t>Projektissa viestintää tapahtuu ja tarvitaan kaikkialla. </a:t>
            </a:r>
          </a:p>
          <a:p>
            <a:r>
              <a:rPr lang="fi-FI" dirty="0">
                <a:latin typeface="+mj-lt"/>
              </a:rPr>
              <a:t>Viestintä tärkein yksittäinen tekijä onnistuneelle projektille.</a:t>
            </a:r>
          </a:p>
          <a:p>
            <a:r>
              <a:rPr lang="fi-FI" dirty="0">
                <a:latin typeface="+mj-lt"/>
              </a:rPr>
              <a:t>Viestintä on ”liima”, joka sitoo toimenpiteet ja käytännöt kokonaisuudeksi.   </a:t>
            </a:r>
          </a:p>
        </p:txBody>
      </p:sp>
    </p:spTree>
    <p:extLst>
      <p:ext uri="{BB962C8B-B14F-4D97-AF65-F5344CB8AC3E}">
        <p14:creationId xmlns:p14="http://schemas.microsoft.com/office/powerpoint/2010/main" val="3981172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106A6EBA-1DD3-497F-B579-95793B949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Haastatteluista opittua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ACC979-16DB-437D-B46C-AB461DAFB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fi-FI" dirty="0"/>
              <a:t>Tehdyissä haastatteluissa tärkeimmäksi yksittäiseksi tekijäksi projektin onnistumisen kannalta nähtiin projektin viestintä: </a:t>
            </a:r>
          </a:p>
          <a:p>
            <a:pPr lvl="1"/>
            <a:r>
              <a:rPr lang="fi-FI" b="1" dirty="0"/>
              <a:t>kommunikaation tehokkuus, </a:t>
            </a:r>
          </a:p>
          <a:p>
            <a:pPr lvl="1"/>
            <a:r>
              <a:rPr lang="fi-FI" b="1" dirty="0"/>
              <a:t>laadukkuus</a:t>
            </a:r>
          </a:p>
          <a:p>
            <a:pPr lvl="1"/>
            <a:r>
              <a:rPr lang="fi-FI" b="1" dirty="0"/>
              <a:t> ja riittävä määrä. </a:t>
            </a:r>
          </a:p>
          <a:p>
            <a:r>
              <a:rPr lang="fi-FI" dirty="0"/>
              <a:t>Käyttöönottoprojekteissa keskitytään tavoitteen ja maineen hallintaan, odotusten hallinta jää usein toteutumatta. </a:t>
            </a:r>
            <a:endParaRPr lang="fi-FI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88536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 err="1"/>
              <a:t>Muutosvastarinta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ACC979-16DB-437D-B46C-AB461DAFB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fi-FI" dirty="0"/>
              <a:t>Merkittävin tekijä projektin  tavoitteiden saavuttamatta jäämisessä on henkilöstön/ammattilaisten vastustus. </a:t>
            </a:r>
          </a:p>
          <a:p>
            <a:r>
              <a:rPr lang="fi-FI" dirty="0"/>
              <a:t>Muutosvastarinta on normaali reaktio. Projektiorganisaation tulee hyväksyä vastustuksen ilmeneminen. </a:t>
            </a:r>
          </a:p>
          <a:p>
            <a:r>
              <a:rPr lang="fi-FI" b="1" dirty="0" err="1"/>
              <a:t>Muutosvastarinnan</a:t>
            </a:r>
            <a:r>
              <a:rPr lang="fi-FI" b="1" dirty="0"/>
              <a:t> laatuun ja määrään on mahdollista vaikuttaa.</a:t>
            </a:r>
            <a:endParaRPr lang="fi-FI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25542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Projektin viestintäkulttuuri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ACC979-16DB-437D-B46C-AB461DAFB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fi-FI" dirty="0"/>
              <a:t>Tarkasti määritellyt vastuut ja prosessit suoraviivaistavat ja nopeuttavat projektin etenemistä. </a:t>
            </a:r>
            <a:endParaRPr lang="fi-FI" b="1" dirty="0"/>
          </a:p>
          <a:p>
            <a:r>
              <a:rPr lang="fi-FI" b="1" dirty="0"/>
              <a:t>Selkeä vastuiden jako säästää resursseja </a:t>
            </a:r>
            <a:r>
              <a:rPr lang="fi-FI" dirty="0"/>
              <a:t>kun viestintä ja kokoukset voidaan kohdentaa tarkemmin projektiorganisaation sisällä. </a:t>
            </a:r>
          </a:p>
          <a:p>
            <a:r>
              <a:rPr lang="fi-FI" dirty="0"/>
              <a:t>Viestinnän tulee noudattaa organisaation syklejä ja aikatauluja; Jos projektissa on käytössä </a:t>
            </a:r>
            <a:r>
              <a:rPr lang="fi-FI" dirty="0" err="1"/>
              <a:t>SAFe</a:t>
            </a:r>
            <a:r>
              <a:rPr lang="fi-FI" dirty="0"/>
              <a:t>-malli, niin viestintä toimii </a:t>
            </a:r>
            <a:r>
              <a:rPr lang="fi-FI" dirty="0" err="1"/>
              <a:t>SAFe</a:t>
            </a:r>
            <a:r>
              <a:rPr lang="fi-FI" dirty="0"/>
              <a:t>-mallin mukaisesti. </a:t>
            </a:r>
            <a:endParaRPr lang="fi-FI" b="0" dirty="0">
              <a:effectLst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8240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Viestintä- ja vuorovaikutustaidot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ACC979-16DB-437D-B46C-AB461DAFB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fontAlgn="base"/>
            <a:r>
              <a:rPr lang="fi-FI" dirty="0"/>
              <a:t>Projektin kannalta kriittisissä rooleissa olevien tulee </a:t>
            </a:r>
            <a:r>
              <a:rPr lang="fi-FI" b="1" dirty="0"/>
              <a:t>pystyä kommunikoimaan tehokkaasti</a:t>
            </a:r>
            <a:r>
              <a:rPr lang="fi-FI" dirty="0"/>
              <a:t>, jotta vältytään väärinkäsityksiltä.</a:t>
            </a:r>
          </a:p>
          <a:p>
            <a:pPr fontAlgn="base"/>
            <a:r>
              <a:rPr lang="fi-FI" dirty="0"/>
              <a:t>Avainhenkilöiden viestintä- ja vuorovaikutustaitoihin tulee kiinnittää huomioita. </a:t>
            </a:r>
          </a:p>
          <a:p>
            <a:pPr marL="0" indent="0" fontAlgn="base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49983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95826360DC43DA4C93A89EF3AB67C88C" ma:contentTypeVersion="8" ma:contentTypeDescription="Luo uusi asiakirja." ma:contentTypeScope="" ma:versionID="ae726c6039f7b33010ce89cc94fec1eb">
  <xsd:schema xmlns:xsd="http://www.w3.org/2001/XMLSchema" xmlns:xs="http://www.w3.org/2001/XMLSchema" xmlns:p="http://schemas.microsoft.com/office/2006/metadata/properties" xmlns:ns2="58f1a7c9-e304-448c-bca3-d9d818312f6e" xmlns:ns3="d254715d-8d8d-41a4-8fef-3480790ffd89" targetNamespace="http://schemas.microsoft.com/office/2006/metadata/properties" ma:root="true" ma:fieldsID="fe2002035f75412293e9851d14bd9f47" ns2:_="" ns3:_="">
    <xsd:import namespace="58f1a7c9-e304-448c-bca3-d9d818312f6e"/>
    <xsd:import namespace="d254715d-8d8d-41a4-8fef-3480790ffd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f1a7c9-e304-448c-bca3-d9d818312f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54715d-8d8d-41a4-8fef-3480790ffd8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66731A-165A-45CC-AEB4-C32B8F43AF35}"/>
</file>

<file path=customXml/itemProps2.xml><?xml version="1.0" encoding="utf-8"?>
<ds:datastoreItem xmlns:ds="http://schemas.openxmlformats.org/officeDocument/2006/customXml" ds:itemID="{00BD44EC-8E6E-4A24-8040-AE95C14F2A1F}"/>
</file>

<file path=customXml/itemProps3.xml><?xml version="1.0" encoding="utf-8"?>
<ds:datastoreItem xmlns:ds="http://schemas.openxmlformats.org/officeDocument/2006/customXml" ds:itemID="{F2430E40-37F6-4504-8FA8-167A4C524F7A}"/>
</file>

<file path=docProps/app.xml><?xml version="1.0" encoding="utf-8"?>
<Properties xmlns="http://schemas.openxmlformats.org/officeDocument/2006/extended-properties" xmlns:vt="http://schemas.openxmlformats.org/officeDocument/2006/docPropsVTypes">
  <TotalTime>4095</TotalTime>
  <Words>918</Words>
  <Application>Microsoft Office PowerPoint</Application>
  <PresentationFormat>Laajakuva</PresentationFormat>
  <Paragraphs>141</Paragraphs>
  <Slides>23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Office-teema</vt:lpstr>
      <vt:lpstr>Siika</vt:lpstr>
      <vt:lpstr>Mitä on saatu aikaan?</vt:lpstr>
      <vt:lpstr>TOP 5 viestintäkäytännöt</vt:lpstr>
      <vt:lpstr>Parhaat käytännöt sote-ict -projekteihin</vt:lpstr>
      <vt:lpstr>Kotter, Young, Kujala – Parhaat käytännöt sote-ict -projekteihin</vt:lpstr>
      <vt:lpstr>Haastatteluista opittua</vt:lpstr>
      <vt:lpstr>Muutosvastarinta</vt:lpstr>
      <vt:lpstr>Projektin viestintäkulttuuri</vt:lpstr>
      <vt:lpstr>Viestintä- ja vuorovaikutustaidot</vt:lpstr>
      <vt:lpstr>Kirjallinen dokumentaatio on viestintää</vt:lpstr>
      <vt:lpstr>Sidosryhmätyöskentely</vt:lpstr>
      <vt:lpstr>Sidosryhmien välinen vuorovaikutus</vt:lpstr>
      <vt:lpstr>Yhteinen kieli sidosryhmien välillä</vt:lpstr>
      <vt:lpstr>Sidosryhmien jaottelu suhtautumisen mukaan</vt:lpstr>
      <vt:lpstr>Sidosryhmien jaottelu valta-intressi -matriisiin</vt:lpstr>
      <vt:lpstr>Odotustenhallinta</vt:lpstr>
      <vt:lpstr>Odotustenhallinta</vt:lpstr>
      <vt:lpstr>Ristiriita organisaation arvojen ja toiminnan välillä lisää muutosvastarintaa</vt:lpstr>
      <vt:lpstr>Maineenhallinta</vt:lpstr>
      <vt:lpstr>Teema-areenat</vt:lpstr>
      <vt:lpstr>Kohti särkymätöntä viestintää</vt:lpstr>
      <vt:lpstr>Luottojoukot, vihajoukot ja valejoukot</vt:lpstr>
      <vt:lpstr>Koulutusviestintä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Siika</dc:title>
  <dc:creator>Juha Perovuo</dc:creator>
  <cp:lastModifiedBy>Juha Perovuo</cp:lastModifiedBy>
  <cp:revision>47</cp:revision>
  <dcterms:created xsi:type="dcterms:W3CDTF">2018-11-14T11:01:13Z</dcterms:created>
  <dcterms:modified xsi:type="dcterms:W3CDTF">2018-12-17T12:34:14Z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0x01010095826360DC43DA4C93A89EF3AB67C88C</vt:lpwstr>
  </property>
</Properties>
</file>