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5"/>
  </p:sldMasterIdLst>
  <p:notesMasterIdLst>
    <p:notesMasterId r:id="rId35"/>
  </p:notesMasterIdLst>
  <p:handoutMasterIdLst>
    <p:handoutMasterId r:id="rId36"/>
  </p:handoutMasterIdLst>
  <p:sldIdLst>
    <p:sldId id="263" r:id="rId6"/>
    <p:sldId id="348" r:id="rId7"/>
    <p:sldId id="349" r:id="rId8"/>
    <p:sldId id="313" r:id="rId9"/>
    <p:sldId id="314" r:id="rId10"/>
    <p:sldId id="327" r:id="rId11"/>
    <p:sldId id="328" r:id="rId12"/>
    <p:sldId id="366" r:id="rId13"/>
    <p:sldId id="367" r:id="rId14"/>
    <p:sldId id="364" r:id="rId15"/>
    <p:sldId id="353" r:id="rId16"/>
    <p:sldId id="370" r:id="rId17"/>
    <p:sldId id="354" r:id="rId18"/>
    <p:sldId id="371" r:id="rId19"/>
    <p:sldId id="355" r:id="rId20"/>
    <p:sldId id="330" r:id="rId21"/>
    <p:sldId id="331" r:id="rId22"/>
    <p:sldId id="361" r:id="rId23"/>
    <p:sldId id="339" r:id="rId24"/>
    <p:sldId id="338" r:id="rId25"/>
    <p:sldId id="341" r:id="rId26"/>
    <p:sldId id="357" r:id="rId27"/>
    <p:sldId id="368" r:id="rId28"/>
    <p:sldId id="365" r:id="rId29"/>
    <p:sldId id="346" r:id="rId30"/>
    <p:sldId id="363" r:id="rId31"/>
    <p:sldId id="347" r:id="rId32"/>
    <p:sldId id="369" r:id="rId33"/>
    <p:sldId id="340" r:id="rId34"/>
  </p:sldIdLst>
  <p:sldSz cx="9144000" cy="6858000" type="screen4x3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eds Ella" initials="S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1"/>
    <a:srgbClr val="7A3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85070" autoAdjust="0"/>
  </p:normalViewPr>
  <p:slideViewPr>
    <p:cSldViewPr snapToGrid="0" showGuides="1">
      <p:cViewPr varScale="1">
        <p:scale>
          <a:sx n="93" d="100"/>
          <a:sy n="93" d="100"/>
        </p:scale>
        <p:origin x="62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1T13:17:23.901" idx="1">
    <p:pos x="10" y="10"/>
    <p:text>Tämä on vakio lopetussivu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FAFB1-D88A-4234-9429-1892E1CD11DD}" type="datetimeFigureOut">
              <a:rPr lang="fi-FI" smtClean="0"/>
              <a:t>20.12.2016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D4EB0-22F2-46B6-B17D-45FE5ECE11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64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AD89A-D8F6-4DB7-AF6C-6947A8FA8EDC}" type="datetimeFigureOut">
              <a:rPr lang="fi-FI" smtClean="0"/>
              <a:t>20.12.2016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32857-ED20-4DEB-8560-9055BB1C7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22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32857-ED20-4DEB-8560-9055BB1C7EC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19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32857-ED20-4DEB-8560-9055BB1C7EC3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" y="936625"/>
            <a:ext cx="6243638" cy="468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727" y="5936232"/>
            <a:ext cx="4634255" cy="56225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16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" y="936625"/>
            <a:ext cx="6243638" cy="468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2727" y="5936232"/>
            <a:ext cx="4634255" cy="56225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65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7538" y="819150"/>
            <a:ext cx="5354637" cy="4014788"/>
          </a:xfrm>
          <a:noFill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888024" y="5078595"/>
            <a:ext cx="4813120" cy="4752933"/>
          </a:xfrm>
          <a:noFill/>
        </p:spPr>
        <p:txBody>
          <a:bodyPr/>
          <a:lstStyle/>
          <a:p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267216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17538" y="819150"/>
            <a:ext cx="5354637" cy="4014788"/>
          </a:xfrm>
          <a:noFill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888024" y="5078595"/>
            <a:ext cx="4813120" cy="4752933"/>
          </a:xfrm>
          <a:noFill/>
        </p:spPr>
        <p:txBody>
          <a:bodyPr/>
          <a:lstStyle/>
          <a:p>
            <a:endParaRPr lang="en-GB" altLang="fi-FI" smtClean="0"/>
          </a:p>
        </p:txBody>
      </p:sp>
    </p:spTree>
    <p:extLst>
      <p:ext uri="{BB962C8B-B14F-4D97-AF65-F5344CB8AC3E}">
        <p14:creationId xmlns:p14="http://schemas.microsoft.com/office/powerpoint/2010/main" val="106304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32857-ED20-4DEB-8560-9055BB1C7EC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38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32857-ED20-4DEB-8560-9055BB1C7EC3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79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32857-ED20-4DEB-8560-9055BB1C7EC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11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32857-ED20-4DEB-8560-9055BB1C7EC3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57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4BE"/>
              </a:gs>
              <a:gs pos="80000">
                <a:srgbClr val="003B81">
                  <a:lumMod val="100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533" y="2705100"/>
            <a:ext cx="8649053" cy="1436689"/>
          </a:xfrm>
        </p:spPr>
        <p:txBody>
          <a:bodyPr anchor="b">
            <a:normAutofit/>
          </a:bodyPr>
          <a:lstStyle>
            <a:lvl1pPr algn="ctr">
              <a:defRPr sz="6600" i="1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en-US" dirty="0" err="1" smtClean="0"/>
              <a:t>Hyvinvointia</a:t>
            </a:r>
            <a:r>
              <a:rPr lang="en-US" dirty="0" smtClean="0"/>
              <a:t> </a:t>
            </a:r>
            <a:r>
              <a:rPr lang="en-US" dirty="0" err="1" smtClean="0"/>
              <a:t>työstä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533" y="4141789"/>
            <a:ext cx="8649053" cy="722311"/>
          </a:xfrm>
        </p:spPr>
        <p:txBody>
          <a:bodyPr anchor="b"/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18" y="460018"/>
            <a:ext cx="3041683" cy="117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14" y="-773312"/>
            <a:ext cx="5894345" cy="3602438"/>
          </a:xfrm>
          <a:prstGeom prst="rect">
            <a:avLst/>
          </a:prstGeom>
          <a:effectLst>
            <a:reflection blurRad="6350" stA="50000" endA="300" endPos="90000" dist="6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926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ukuväritausta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7243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57" y="373592"/>
            <a:ext cx="5745443" cy="650134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89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sininen-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7"/>
          <a:stretch/>
        </p:blipFill>
        <p:spPr>
          <a:xfrm>
            <a:off x="-14990" y="-8467"/>
            <a:ext cx="9173980" cy="688895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7220" y="-1"/>
            <a:ext cx="9166210" cy="687525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  <a:alpha val="0"/>
                </a:schemeClr>
              </a:gs>
              <a:gs pos="100000">
                <a:schemeClr val="tx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346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turkoosi-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9" y="-8334"/>
            <a:ext cx="9196252" cy="688660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7220" y="0"/>
            <a:ext cx="9151220" cy="6858000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8" name="Rectangle 7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116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turkoosi-li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53727" y="-19050"/>
            <a:ext cx="8399798" cy="689035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220" y="0"/>
            <a:ext cx="9151220" cy="6858000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32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turkoosi-lim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276" y="-10036"/>
            <a:ext cx="5448299" cy="688606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7220" y="0"/>
            <a:ext cx="9151220" cy="6858000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848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violetti-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1" y="1738"/>
            <a:ext cx="8743950" cy="685626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7220" y="0"/>
            <a:ext cx="9170270" cy="6858000"/>
          </a:xfrm>
          <a:prstGeom prst="rect">
            <a:avLst/>
          </a:prstGeom>
          <a:gradFill>
            <a:gsLst>
              <a:gs pos="0">
                <a:schemeClr val="accent4">
                  <a:alpha val="10000"/>
                  <a:lumMod val="90000"/>
                  <a:lumOff val="10000"/>
                </a:schemeClr>
              </a:gs>
              <a:gs pos="10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509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oranssi-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879"/>
          <a:stretch/>
        </p:blipFill>
        <p:spPr>
          <a:xfrm>
            <a:off x="-26460" y="0"/>
            <a:ext cx="9182101" cy="68724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6460" y="0"/>
            <a:ext cx="9182101" cy="6872438"/>
          </a:xfrm>
          <a:prstGeom prst="rect">
            <a:avLst/>
          </a:prstGeom>
          <a:gradFill>
            <a:gsLst>
              <a:gs pos="0">
                <a:schemeClr val="accent4">
                  <a:alpha val="29000"/>
                </a:schemeClr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326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tausta oranssi-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16"/>
            <a:ext cx="9160933" cy="686951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9626" y="0"/>
            <a:ext cx="9170559" cy="6872438"/>
          </a:xfrm>
          <a:prstGeom prst="rect">
            <a:avLst/>
          </a:prstGeom>
          <a:gradFill>
            <a:gsLst>
              <a:gs pos="0">
                <a:schemeClr val="accent6">
                  <a:alpha val="0"/>
                  <a:lumMod val="50000"/>
                </a:schemeClr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16"/>
            <a:ext cx="9160933" cy="68695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9626" y="0"/>
            <a:ext cx="9170559" cy="6872438"/>
          </a:xfrm>
          <a:prstGeom prst="rect">
            <a:avLst/>
          </a:prstGeom>
          <a:gradFill>
            <a:gsLst>
              <a:gs pos="0">
                <a:schemeClr val="accent6">
                  <a:alpha val="0"/>
                  <a:lumMod val="50000"/>
                </a:schemeClr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830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54842" y="1854200"/>
            <a:ext cx="3239126" cy="44534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3D34-5C2E-4323-880D-124572013FCA}" type="datetime1">
              <a:rPr lang="fi-FI" smtClean="0"/>
              <a:t>20.12.2016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36019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031" y="365126"/>
            <a:ext cx="8643936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250032" y="1700213"/>
            <a:ext cx="5242384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4452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2 palstaa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513D-9712-4C54-959B-04E6E2287A4B}" type="datetime1">
              <a:rPr lang="fi-FI" smtClean="0"/>
              <a:t>20.12.2016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14" y="-7733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197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imilehti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14" y="-7733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587" y="4762500"/>
            <a:ext cx="8639999" cy="1327150"/>
          </a:xfrm>
        </p:spPr>
        <p:txBody>
          <a:bodyPr lIns="0" r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587" y="6470651"/>
            <a:ext cx="2431463" cy="365125"/>
          </a:xfrm>
        </p:spPr>
        <p:txBody>
          <a:bodyPr lIns="0"/>
          <a:lstStyle>
            <a:lvl1pPr algn="l">
              <a:defRPr/>
            </a:lvl1pPr>
          </a:lstStyle>
          <a:p>
            <a:fld id="{ECE167F1-FD83-4FBE-9F5C-970F51FF1332}" type="datetime1">
              <a:rPr lang="fi-FI" smtClean="0"/>
              <a:t>20.12.2016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36637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87" y="1709739"/>
            <a:ext cx="8639999" cy="2852737"/>
          </a:xfrm>
        </p:spPr>
        <p:txBody>
          <a:bodyPr lIns="0" rIns="0"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18" y="460018"/>
            <a:ext cx="3044814" cy="11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17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2 palstaa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57" y="373592"/>
            <a:ext cx="5745443" cy="65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771B0-7770-4355-85C1-F452E5C1766F}" type="datetime1">
              <a:rPr lang="fi-FI" smtClean="0"/>
              <a:t>20.12.2016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051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8742-17E0-4C15-93AB-1669D16700E5}" type="datetime1">
              <a:rPr lang="fi-FI" smtClean="0"/>
              <a:t>20.12.2016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308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laatikkoa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14" y="-7733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32" y="1700213"/>
            <a:ext cx="4140000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87" y="1700213"/>
            <a:ext cx="4140000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11F-06CB-4AD2-87D4-103B21D1B283}" type="datetime1">
              <a:rPr lang="fi-FI" smtClean="0"/>
              <a:t>20.12.2016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67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laatikkoa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57" y="373592"/>
            <a:ext cx="5745443" cy="65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32" y="1700213"/>
            <a:ext cx="4140000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87" y="1700213"/>
            <a:ext cx="4140000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11F-06CB-4AD2-87D4-103B21D1B283}" type="datetime1">
              <a:rPr lang="fi-FI" smtClean="0"/>
              <a:t>20.12.2016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935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032" y="1700213"/>
            <a:ext cx="4140000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87" y="1700213"/>
            <a:ext cx="4140000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D11F-06CB-4AD2-87D4-103B21D1B283}" type="datetime1">
              <a:rPr lang="fi-FI" smtClean="0"/>
              <a:t>20.12.2016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5352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laatikkoa_alaotsikot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14" y="-7733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86400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032" y="2558920"/>
            <a:ext cx="4140000" cy="3630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BC0C-FA39-4779-8499-2B48F157414A}" type="datetime1">
              <a:rPr lang="fi-FI" smtClean="0"/>
              <a:t>20.12.2016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4013" y="6470651"/>
            <a:ext cx="2436019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250033" y="1802920"/>
            <a:ext cx="4140000" cy="756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50032" y="2558920"/>
            <a:ext cx="4140000" cy="3630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750033" y="1802920"/>
            <a:ext cx="4140000" cy="756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7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laatikkoa_alaotsikot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57" y="373592"/>
            <a:ext cx="5745443" cy="65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86400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BC0C-FA39-4779-8499-2B48F157414A}" type="datetime1">
              <a:rPr lang="fi-FI" smtClean="0"/>
              <a:t>20.12.2016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4013" y="6470651"/>
            <a:ext cx="2436019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50032" y="2558920"/>
            <a:ext cx="4140000" cy="3630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250033" y="1802920"/>
            <a:ext cx="4140000" cy="756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4"/>
          </p:nvPr>
        </p:nvSpPr>
        <p:spPr>
          <a:xfrm>
            <a:off x="4750032" y="2558920"/>
            <a:ext cx="4140000" cy="3630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50033" y="1802920"/>
            <a:ext cx="4140000" cy="756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887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laatikkoa ja ala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8640000" cy="126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BC0C-FA39-4779-8499-2B48F157414A}" type="datetime1">
              <a:rPr lang="fi-FI" smtClean="0"/>
              <a:t>20.12.2016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4013" y="6470651"/>
            <a:ext cx="2436019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50032" y="2558920"/>
            <a:ext cx="4140000" cy="3630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250033" y="1802920"/>
            <a:ext cx="4140000" cy="756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750032" y="2558920"/>
            <a:ext cx="4140000" cy="3630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750033" y="1802920"/>
            <a:ext cx="4140000" cy="756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957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37579-E353-4FBB-916C-E942FD5074AB}" type="datetime1">
              <a:rPr lang="fi-FI" smtClean="0"/>
              <a:t>20.12.2016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36019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973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E62E4-E469-47AB-8341-00C41922C8A3}" type="datetime1">
              <a:rPr lang="fi-FI" smtClean="0"/>
              <a:t>20.12.2016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36019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9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milehti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57" y="373592"/>
            <a:ext cx="5745443" cy="65013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587" y="6470651"/>
            <a:ext cx="2431463" cy="365125"/>
          </a:xfrm>
        </p:spPr>
        <p:txBody>
          <a:bodyPr/>
          <a:lstStyle>
            <a:lvl1pPr algn="l">
              <a:defRPr/>
            </a:lvl1pPr>
          </a:lstStyle>
          <a:p>
            <a:fld id="{7877FF18-1CC5-42B5-B57E-8B6ADA3BF8AA}" type="datetime1">
              <a:rPr lang="fi-FI" smtClean="0"/>
              <a:t>20.12.2016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36637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18" y="460018"/>
            <a:ext cx="3044814" cy="117480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54587" y="4762500"/>
            <a:ext cx="8639999" cy="1327150"/>
          </a:xfrm>
        </p:spPr>
        <p:txBody>
          <a:bodyPr lIns="0" r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4587" y="1709739"/>
            <a:ext cx="8639999" cy="2852737"/>
          </a:xfrm>
        </p:spPr>
        <p:txBody>
          <a:bodyPr lIns="0" rIns="0"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917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DA4-764E-4CFB-BB31-F660AE9B94AE}" type="datetime1">
              <a:rPr lang="fi-FI" smtClean="0"/>
              <a:t>20.12.2016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14" y="-773312"/>
            <a:ext cx="5894345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867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laatikko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57" y="373592"/>
            <a:ext cx="5745443" cy="650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2B0C-0F9C-4BB9-BE42-EB46DB3E8DA8}" type="datetime1">
              <a:rPr lang="fi-FI" smtClean="0"/>
              <a:t>20.12.2016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85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E07D-07AE-46F8-8635-C69B83A2A5F9}" type="datetime1">
              <a:rPr lang="fi-FI" smtClean="0"/>
              <a:t>20.12.2016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8644555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982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ukuväritausta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438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  <a:alpha val="25000"/>
                </a:schemeClr>
              </a:gs>
              <a:gs pos="90000">
                <a:schemeClr val="tx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14" y="-773312"/>
            <a:ext cx="5894345" cy="3602438"/>
          </a:xfrm>
          <a:prstGeom prst="rect">
            <a:avLst/>
          </a:prstGeom>
          <a:effectLst>
            <a:reflection blurRad="6350" stA="50000" endA="300" endPos="90000" dist="63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9059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12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ukuväritausta_kenno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7243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114" y="-773312"/>
            <a:ext cx="5894345" cy="3602438"/>
          </a:xfrm>
          <a:prstGeom prst="rect">
            <a:avLst/>
          </a:prstGeom>
          <a:effectLst>
            <a:reflection blurRad="6350" stA="50000" endA="300" endPos="90000" dist="63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588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ukuväritausta_liike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438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  <a:alpha val="25000"/>
                </a:schemeClr>
              </a:gs>
              <a:gs pos="90000">
                <a:schemeClr val="tx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57" y="373592"/>
            <a:ext cx="5745443" cy="650134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-38100"/>
            <a:ext cx="6739468" cy="634784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8"/>
            <a:ext cx="1332000" cy="5139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9EE07D-07AE-46F8-8635-C69B83A2A5F9}" type="datetime1">
              <a:rPr lang="fi-FI" smtClean="0"/>
              <a:pPr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70651"/>
            <a:ext cx="2443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0032" y="1700213"/>
            <a:ext cx="6301581" cy="4476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6301581" cy="126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779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032" y="365126"/>
            <a:ext cx="8644555" cy="126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032" y="1700213"/>
            <a:ext cx="8644555" cy="4476750"/>
          </a:xfrm>
          <a:prstGeom prst="rect">
            <a:avLst/>
          </a:prstGeom>
        </p:spPr>
        <p:txBody>
          <a:bodyPr vert="horz" lIns="3600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70651"/>
            <a:ext cx="2057400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003B8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575B43E-4896-4E51-9D23-C88431494AF0}" type="datetime1">
              <a:rPr lang="fi-FI" smtClean="0"/>
              <a:t>20.12.2016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0200" y="6470651"/>
            <a:ext cx="3403600" cy="365125"/>
          </a:xfrm>
          <a:prstGeom prst="rect">
            <a:avLst/>
          </a:prstGeom>
        </p:spPr>
        <p:txBody>
          <a:bodyPr vert="horz" lIns="72000" tIns="45720" rIns="72000" bIns="45720" rtlCol="0" anchor="b"/>
          <a:lstStyle>
            <a:lvl1pPr algn="ctr">
              <a:defRPr sz="900">
                <a:solidFill>
                  <a:srgbClr val="003B8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 smtClean="0"/>
              <a:t>© Työterveyslaitos     |     Esittäjän Nimi     |     www.ttl.fi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70651"/>
            <a:ext cx="2436637" cy="365125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900">
                <a:solidFill>
                  <a:srgbClr val="003B8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B407329-9E1B-43BD-9D36-114B7703FEF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" y="6331967"/>
            <a:ext cx="1332000" cy="5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4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9" r:id="rId18"/>
    <p:sldLayoutId id="2147483717" r:id="rId19"/>
    <p:sldLayoutId id="2147483718" r:id="rId20"/>
    <p:sldLayoutId id="2147483716" r:id="rId21"/>
    <p:sldLayoutId id="2147483724" r:id="rId22"/>
    <p:sldLayoutId id="2147483725" r:id="rId23"/>
    <p:sldLayoutId id="2147483720" r:id="rId24"/>
    <p:sldLayoutId id="2147483726" r:id="rId25"/>
    <p:sldLayoutId id="2147483727" r:id="rId26"/>
    <p:sldLayoutId id="2147483721" r:id="rId27"/>
    <p:sldLayoutId id="2147483722" r:id="rId28"/>
    <p:sldLayoutId id="2147483723" r:id="rId2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buNone/>
        <a:defRPr sz="4400" kern="1200">
          <a:solidFill>
            <a:srgbClr val="003B8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l.fi/inspi" TargetMode="External"/><Relationship Id="rId2" Type="http://schemas.openxmlformats.org/officeDocument/2006/relationships/hyperlink" Target="http://www.ttl.fi/tyonimu" TargetMode="Externa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3.jpeg"/><Relationship Id="rId4" Type="http://schemas.openxmlformats.org/officeDocument/2006/relationships/hyperlink" Target="https://verkkokauppa.ttl.f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0507" y="5721189"/>
            <a:ext cx="8639999" cy="1327150"/>
          </a:xfrm>
        </p:spPr>
        <p:txBody>
          <a:bodyPr/>
          <a:lstStyle/>
          <a:p>
            <a:r>
              <a:rPr lang="fi-FI" dirty="0" smtClean="0"/>
              <a:t>Jari Hakanen, tutkimusprofessori, </a:t>
            </a:r>
          </a:p>
          <a:p>
            <a:r>
              <a:rPr lang="fi-FI" dirty="0" smtClean="0"/>
              <a:t>sosiaalipsykologian dosentti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© Työterveyslaitos     |     Jari Hakanen     www.ttl.fi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508" y="3319464"/>
            <a:ext cx="8639999" cy="2852737"/>
          </a:xfrm>
        </p:spPr>
        <p:txBody>
          <a:bodyPr/>
          <a:lstStyle/>
          <a:p>
            <a:r>
              <a:rPr lang="fi-FI" sz="4000" dirty="0" smtClean="0">
                <a:latin typeface="+mn-lt"/>
              </a:rPr>
              <a:t/>
            </a:r>
            <a:br>
              <a:rPr lang="fi-FI" sz="4000" dirty="0" smtClean="0">
                <a:latin typeface="+mn-lt"/>
              </a:rPr>
            </a:br>
            <a:r>
              <a:rPr lang="fi-FI" sz="4000" dirty="0" smtClean="0">
                <a:latin typeface="+mn-lt"/>
              </a:rPr>
              <a:t/>
            </a:r>
            <a:br>
              <a:rPr lang="fi-FI" sz="4000" dirty="0" smtClean="0">
                <a:latin typeface="+mn-lt"/>
              </a:rPr>
            </a:br>
            <a:r>
              <a:rPr lang="fi-FI" sz="4000" dirty="0" smtClean="0">
                <a:latin typeface="+mn-lt"/>
              </a:rPr>
              <a:t/>
            </a:r>
            <a:br>
              <a:rPr lang="fi-FI" sz="4000" dirty="0" smtClean="0">
                <a:latin typeface="+mn-lt"/>
              </a:rPr>
            </a:br>
            <a:r>
              <a:rPr lang="fi-FI" sz="4000" dirty="0" smtClean="0">
                <a:latin typeface="+mn-lt"/>
              </a:rPr>
              <a:t>Kuntatyöntekijöiden hyvinvointia edistävät johtamiskäytännöt muutoksissa</a:t>
            </a:r>
            <a:br>
              <a:rPr lang="fi-FI" sz="4000" dirty="0" smtClean="0">
                <a:latin typeface="+mn-lt"/>
              </a:rPr>
            </a:br>
            <a:r>
              <a:rPr lang="fi-FI" sz="4000" dirty="0" smtClean="0">
                <a:latin typeface="+mn-lt"/>
              </a:rPr>
              <a:t/>
            </a:r>
            <a:br>
              <a:rPr lang="fi-FI" sz="4000" dirty="0" smtClean="0">
                <a:latin typeface="+mn-lt"/>
              </a:rPr>
            </a:br>
            <a:r>
              <a:rPr lang="fi-FI" sz="4000" dirty="0" smtClean="0">
                <a:latin typeface="+mn-lt"/>
              </a:rPr>
              <a:t>ARTTU2 Kuntaseminaari 16.12. 2016</a:t>
            </a:r>
            <a:br>
              <a:rPr lang="fi-FI" sz="4000" dirty="0" smtClean="0">
                <a:latin typeface="+mn-lt"/>
              </a:rPr>
            </a:br>
            <a:endParaRPr lang="fi-FI" sz="4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38" y="1503117"/>
            <a:ext cx="4971418" cy="1197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5989638"/>
            <a:ext cx="2327313" cy="6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i 3"/>
          <p:cNvSpPr/>
          <p:nvPr/>
        </p:nvSpPr>
        <p:spPr>
          <a:xfrm>
            <a:off x="1502575" y="2415198"/>
            <a:ext cx="2087563" cy="15113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Työn </a:t>
            </a:r>
            <a:r>
              <a:rPr lang="fi-FI" dirty="0" smtClean="0">
                <a:solidFill>
                  <a:schemeClr val="tx1"/>
                </a:solidFill>
              </a:rPr>
              <a:t>sosiaaliset voimavarat, oikeuden-mukaisuus  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Ellipsi 5"/>
          <p:cNvSpPr/>
          <p:nvPr/>
        </p:nvSpPr>
        <p:spPr>
          <a:xfrm>
            <a:off x="1454170" y="4930093"/>
            <a:ext cx="2252662" cy="14335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Työn haastavat, estävät ja määrälliset vaatimukset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9" name="Suora yhdysviiva 16"/>
          <p:cNvCxnSpPr/>
          <p:nvPr/>
        </p:nvCxnSpPr>
        <p:spPr>
          <a:xfrm>
            <a:off x="657225" y="509588"/>
            <a:ext cx="6350" cy="763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i 22"/>
          <p:cNvSpPr/>
          <p:nvPr/>
        </p:nvSpPr>
        <p:spPr>
          <a:xfrm>
            <a:off x="6588224" y="622300"/>
            <a:ext cx="2447826" cy="18002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Sopeutuva suoriutuminen,</a:t>
            </a:r>
          </a:p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t</a:t>
            </a:r>
            <a:r>
              <a:rPr lang="fi-FI" dirty="0" smtClean="0">
                <a:solidFill>
                  <a:schemeClr val="tx1"/>
                </a:solidFill>
              </a:rPr>
              <a:t>uloksellinen toiminta,</a:t>
            </a:r>
          </a:p>
        </p:txBody>
      </p:sp>
      <p:cxnSp>
        <p:nvCxnSpPr>
          <p:cNvPr id="11" name="Suora nuoliyhdysviiva 47"/>
          <p:cNvCxnSpPr/>
          <p:nvPr/>
        </p:nvCxnSpPr>
        <p:spPr>
          <a:xfrm flipV="1">
            <a:off x="3062753" y="4547489"/>
            <a:ext cx="804863" cy="485775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i 22"/>
          <p:cNvSpPr/>
          <p:nvPr/>
        </p:nvSpPr>
        <p:spPr>
          <a:xfrm>
            <a:off x="6410325" y="4176713"/>
            <a:ext cx="2625725" cy="18002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Terveys ja työkyky, </a:t>
            </a:r>
            <a:r>
              <a:rPr lang="fi-FI" dirty="0">
                <a:solidFill>
                  <a:schemeClr val="tx1"/>
                </a:solidFill>
              </a:rPr>
              <a:t>pidemmät </a:t>
            </a:r>
            <a:r>
              <a:rPr lang="fi-FI" dirty="0" smtClean="0">
                <a:solidFill>
                  <a:schemeClr val="tx1"/>
                </a:solidFill>
              </a:rPr>
              <a:t>työurat ja </a:t>
            </a:r>
            <a:r>
              <a:rPr lang="fi-FI" dirty="0" err="1" smtClean="0">
                <a:solidFill>
                  <a:schemeClr val="tx1"/>
                </a:solidFill>
              </a:rPr>
              <a:t>tyyty-väisyys</a:t>
            </a:r>
            <a:r>
              <a:rPr lang="fi-FI" dirty="0" smtClean="0">
                <a:solidFill>
                  <a:schemeClr val="tx1"/>
                </a:solidFill>
              </a:rPr>
              <a:t> työuraan</a:t>
            </a:r>
          </a:p>
        </p:txBody>
      </p:sp>
      <p:cxnSp>
        <p:nvCxnSpPr>
          <p:cNvPr id="14" name="Suora nuoliyhdysviiva 47"/>
          <p:cNvCxnSpPr/>
          <p:nvPr/>
        </p:nvCxnSpPr>
        <p:spPr>
          <a:xfrm>
            <a:off x="2981597" y="1489590"/>
            <a:ext cx="855023" cy="559062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5250" y="1436688"/>
            <a:ext cx="1020763" cy="38115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 err="1">
                <a:solidFill>
                  <a:schemeClr val="tx1"/>
                </a:solidFill>
              </a:rPr>
              <a:t>Toteutu-neet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muutok</a:t>
            </a:r>
            <a:r>
              <a:rPr lang="fi-FI" sz="1600" dirty="0" smtClean="0">
                <a:solidFill>
                  <a:schemeClr val="tx1"/>
                </a:solidFill>
              </a:rPr>
              <a:t>-set, </a:t>
            </a:r>
            <a:endParaRPr lang="fi-FI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i-FI" sz="1600" dirty="0" err="1">
                <a:solidFill>
                  <a:schemeClr val="tx1"/>
                </a:solidFill>
              </a:rPr>
              <a:t>s</a:t>
            </a:r>
            <a:r>
              <a:rPr lang="fi-FI" sz="1600" dirty="0" err="1" smtClean="0">
                <a:solidFill>
                  <a:schemeClr val="tx1"/>
                </a:solidFill>
              </a:rPr>
              <a:t>uhtau-tuminen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muutok-siin</a:t>
            </a:r>
            <a:endParaRPr lang="fi-FI" sz="1600" dirty="0">
              <a:solidFill>
                <a:schemeClr val="tx1"/>
              </a:solidFill>
            </a:endParaRPr>
          </a:p>
        </p:txBody>
      </p:sp>
      <p:cxnSp>
        <p:nvCxnSpPr>
          <p:cNvPr id="16" name="Suora nuoliyhdysviiva 47"/>
          <p:cNvCxnSpPr/>
          <p:nvPr/>
        </p:nvCxnSpPr>
        <p:spPr>
          <a:xfrm>
            <a:off x="663575" y="503238"/>
            <a:ext cx="800231" cy="635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 flipH="1">
            <a:off x="552450" y="5411788"/>
            <a:ext cx="19050" cy="72072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47"/>
          <p:cNvCxnSpPr/>
          <p:nvPr/>
        </p:nvCxnSpPr>
        <p:spPr>
          <a:xfrm>
            <a:off x="539750" y="6146800"/>
            <a:ext cx="955675" cy="635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i 3"/>
          <p:cNvSpPr/>
          <p:nvPr/>
        </p:nvSpPr>
        <p:spPr>
          <a:xfrm>
            <a:off x="3891637" y="1306513"/>
            <a:ext cx="2087563" cy="15113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Työn </a:t>
            </a:r>
            <a:r>
              <a:rPr lang="fi-FI" dirty="0" err="1" smtClean="0">
                <a:solidFill>
                  <a:schemeClr val="tx1"/>
                </a:solidFill>
              </a:rPr>
              <a:t>tuunaami-nen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0" name="Ellipsi 3"/>
          <p:cNvSpPr/>
          <p:nvPr/>
        </p:nvSpPr>
        <p:spPr>
          <a:xfrm>
            <a:off x="3796507" y="3621881"/>
            <a:ext cx="2087563" cy="15113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Työn imu, </a:t>
            </a:r>
            <a:r>
              <a:rPr lang="fi-FI" dirty="0" smtClean="0">
                <a:solidFill>
                  <a:schemeClr val="tx1"/>
                </a:solidFill>
              </a:rPr>
              <a:t> (ei työssä tylsistymistä eikä uupumusta)</a:t>
            </a:r>
            <a:endParaRPr lang="fi-FI" dirty="0">
              <a:solidFill>
                <a:schemeClr val="tx1"/>
              </a:solidFill>
            </a:endParaRPr>
          </a:p>
        </p:txBody>
      </p:sp>
      <p:cxnSp>
        <p:nvCxnSpPr>
          <p:cNvPr id="21" name="Suora nuoliyhdysviiva 47"/>
          <p:cNvCxnSpPr/>
          <p:nvPr/>
        </p:nvCxnSpPr>
        <p:spPr>
          <a:xfrm flipV="1">
            <a:off x="3062753" y="3862803"/>
            <a:ext cx="576743" cy="1176947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47"/>
          <p:cNvCxnSpPr/>
          <p:nvPr/>
        </p:nvCxnSpPr>
        <p:spPr>
          <a:xfrm>
            <a:off x="2962784" y="1468213"/>
            <a:ext cx="592870" cy="1028201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47"/>
          <p:cNvCxnSpPr/>
          <p:nvPr/>
        </p:nvCxnSpPr>
        <p:spPr>
          <a:xfrm flipV="1">
            <a:off x="3639496" y="2705367"/>
            <a:ext cx="716480" cy="443392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47"/>
          <p:cNvCxnSpPr/>
          <p:nvPr/>
        </p:nvCxnSpPr>
        <p:spPr>
          <a:xfrm>
            <a:off x="3639496" y="3163625"/>
            <a:ext cx="716480" cy="458256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47"/>
          <p:cNvCxnSpPr/>
          <p:nvPr/>
        </p:nvCxnSpPr>
        <p:spPr>
          <a:xfrm>
            <a:off x="4761783" y="2832679"/>
            <a:ext cx="0" cy="789202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47"/>
          <p:cNvCxnSpPr/>
          <p:nvPr/>
        </p:nvCxnSpPr>
        <p:spPr>
          <a:xfrm flipV="1">
            <a:off x="5117924" y="2856888"/>
            <a:ext cx="25701" cy="750127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 rot="20640170">
            <a:off x="5862996" y="2638465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ight Arrow 27"/>
          <p:cNvSpPr/>
          <p:nvPr/>
        </p:nvSpPr>
        <p:spPr>
          <a:xfrm rot="1848320">
            <a:off x="5815013" y="3462762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Curved Left Arrow 1"/>
          <p:cNvSpPr/>
          <p:nvPr/>
        </p:nvSpPr>
        <p:spPr>
          <a:xfrm>
            <a:off x="8442926" y="782635"/>
            <a:ext cx="593124" cy="10477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30" name="Suora nuoliyhdysviiva 47"/>
          <p:cNvCxnSpPr/>
          <p:nvPr/>
        </p:nvCxnSpPr>
        <p:spPr>
          <a:xfrm flipH="1" flipV="1">
            <a:off x="8044249" y="2564606"/>
            <a:ext cx="18702" cy="1536226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47"/>
          <p:cNvCxnSpPr/>
          <p:nvPr/>
        </p:nvCxnSpPr>
        <p:spPr>
          <a:xfrm flipH="1">
            <a:off x="7562335" y="2612888"/>
            <a:ext cx="20907" cy="1463812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4483" y="6457580"/>
            <a:ext cx="8451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Henkilöstö strategisena resurssina: Uudistun! Innostun! Onnistun! ARTTU2 -osahankkeen teoreettinen malli</a:t>
            </a:r>
            <a:endParaRPr lang="fi-FI" sz="1400" b="1" dirty="0"/>
          </a:p>
        </p:txBody>
      </p:sp>
      <p:sp>
        <p:nvSpPr>
          <p:cNvPr id="29" name="Ellipsi 5"/>
          <p:cNvSpPr/>
          <p:nvPr/>
        </p:nvSpPr>
        <p:spPr>
          <a:xfrm>
            <a:off x="1413824" y="101824"/>
            <a:ext cx="2252662" cy="14335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700" dirty="0" smtClean="0">
                <a:solidFill>
                  <a:schemeClr val="tx1"/>
                </a:solidFill>
              </a:rPr>
              <a:t>Voimaan-</a:t>
            </a:r>
            <a:r>
              <a:rPr lang="fi-FI" sz="1700" dirty="0" err="1" smtClean="0">
                <a:solidFill>
                  <a:schemeClr val="tx1"/>
                </a:solidFill>
              </a:rPr>
              <a:t>nuttavat</a:t>
            </a:r>
            <a:r>
              <a:rPr lang="fi-FI" sz="1700" dirty="0" smtClean="0">
                <a:solidFill>
                  <a:schemeClr val="tx1"/>
                </a:solidFill>
              </a:rPr>
              <a:t> henki-</a:t>
            </a:r>
            <a:r>
              <a:rPr lang="fi-FI" sz="1700" dirty="0" err="1" smtClean="0">
                <a:solidFill>
                  <a:schemeClr val="tx1"/>
                </a:solidFill>
              </a:rPr>
              <a:t>löstökäytän</a:t>
            </a:r>
            <a:r>
              <a:rPr lang="fi-FI" sz="1700" dirty="0" smtClean="0">
                <a:solidFill>
                  <a:schemeClr val="tx1"/>
                </a:solidFill>
              </a:rPr>
              <a:t>-</a:t>
            </a:r>
            <a:r>
              <a:rPr lang="fi-FI" sz="1700" dirty="0" err="1" smtClean="0">
                <a:solidFill>
                  <a:schemeClr val="tx1"/>
                </a:solidFill>
              </a:rPr>
              <a:t>nöt</a:t>
            </a:r>
            <a:r>
              <a:rPr lang="fi-FI" sz="1700" dirty="0" smtClean="0">
                <a:solidFill>
                  <a:schemeClr val="tx1"/>
                </a:solidFill>
              </a:rPr>
              <a:t>, palveleva johtaminen</a:t>
            </a:r>
            <a:endParaRPr lang="fi-FI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1885950" y="2400300"/>
            <a:ext cx="5429250" cy="3028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fi-FI" altLang="fi-FI" sz="1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885950" y="3886200"/>
            <a:ext cx="5429250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35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629150" y="2400300"/>
            <a:ext cx="0" cy="302895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35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2628900" y="2857500"/>
            <a:ext cx="3886200" cy="205740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35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914650" y="2743200"/>
            <a:ext cx="3486150" cy="234315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35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 rot="1486508">
            <a:off x="6110985" y="2458023"/>
            <a:ext cx="80823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GB" sz="1350" b="1" dirty="0" err="1">
                <a:solidFill>
                  <a:schemeClr val="tx2"/>
                </a:solidFill>
                <a:latin typeface="+mn-lt"/>
              </a:rPr>
              <a:t>Innostus</a:t>
            </a:r>
            <a:endParaRPr lang="en-GB" sz="1350" u="sng" dirty="0">
              <a:latin typeface="+mn-lt"/>
            </a:endParaRP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 rot="11195">
            <a:off x="5536404" y="3472935"/>
            <a:ext cx="952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i-FI" sz="1800" b="1">
                <a:solidFill>
                  <a:schemeClr val="folHlink"/>
                </a:solidFill>
                <a:latin typeface="Optimum" pitchFamily="2" charset="0"/>
              </a:rPr>
              <a:t>Mielihyvä</a:t>
            </a:r>
            <a:endParaRPr lang="en-GB" altLang="fi-FI" sz="1800" u="sng">
              <a:solidFill>
                <a:schemeClr val="folHlink"/>
              </a:solidFill>
              <a:latin typeface="Optimum" pitchFamily="2" charset="0"/>
            </a:endParaRP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6948488" y="3482579"/>
            <a:ext cx="316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800" b="1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4686300" y="2514601"/>
            <a:ext cx="316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800" b="1">
                <a:solidFill>
                  <a:schemeClr val="folHlink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827" name="Text Box 15"/>
          <p:cNvSpPr txBox="1">
            <a:spLocks noChangeArrowheads="1"/>
          </p:cNvSpPr>
          <p:nvPr/>
        </p:nvSpPr>
        <p:spPr bwMode="auto">
          <a:xfrm>
            <a:off x="4743450" y="4914900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800" b="1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2171700" y="3486150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800" b="1">
                <a:solidFill>
                  <a:schemeClr val="folHlink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4829" name="Text Box 17"/>
          <p:cNvSpPr txBox="1">
            <a:spLocks noChangeArrowheads="1"/>
          </p:cNvSpPr>
          <p:nvPr/>
        </p:nvSpPr>
        <p:spPr bwMode="auto">
          <a:xfrm>
            <a:off x="5447110" y="4257676"/>
            <a:ext cx="9749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200" b="1" i="1">
                <a:solidFill>
                  <a:schemeClr val="tx2"/>
                </a:solidFill>
                <a:latin typeface="Optimum" pitchFamily="2" charset="0"/>
              </a:rPr>
              <a:t>työtyytyväisyys</a:t>
            </a: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2171701" y="4131469"/>
            <a:ext cx="8322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200" b="1" i="1">
                <a:solidFill>
                  <a:schemeClr val="tx1"/>
                </a:solidFill>
                <a:latin typeface="Optimum" pitchFamily="2" charset="0"/>
              </a:rPr>
              <a:t>työuupumus</a:t>
            </a:r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3644504" y="2996804"/>
            <a:ext cx="5116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200" b="1" i="1">
                <a:solidFill>
                  <a:schemeClr val="tx1"/>
                </a:solidFill>
                <a:latin typeface="Optimum" pitchFamily="2" charset="0"/>
              </a:rPr>
              <a:t>stressi</a:t>
            </a:r>
          </a:p>
        </p:txBody>
      </p:sp>
      <p:sp>
        <p:nvSpPr>
          <p:cNvPr id="34832" name="Text Box 20"/>
          <p:cNvSpPr txBox="1">
            <a:spLocks noChangeArrowheads="1"/>
          </p:cNvSpPr>
          <p:nvPr/>
        </p:nvSpPr>
        <p:spPr bwMode="auto">
          <a:xfrm>
            <a:off x="5219701" y="2707482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800" b="1" i="1">
                <a:solidFill>
                  <a:srgbClr val="FF9800"/>
                </a:solidFill>
                <a:latin typeface="Optimum" pitchFamily="2" charset="0"/>
              </a:rPr>
              <a:t>työn imu</a:t>
            </a:r>
          </a:p>
        </p:txBody>
      </p:sp>
      <p:sp>
        <p:nvSpPr>
          <p:cNvPr id="34833" name="Text Box 21"/>
          <p:cNvSpPr txBox="1">
            <a:spLocks noChangeArrowheads="1"/>
          </p:cNvSpPr>
          <p:nvPr/>
        </p:nvSpPr>
        <p:spPr bwMode="auto">
          <a:xfrm>
            <a:off x="3168254" y="2619376"/>
            <a:ext cx="7248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200" b="1" i="1">
                <a:solidFill>
                  <a:schemeClr val="tx1"/>
                </a:solidFill>
                <a:latin typeface="Optimum" pitchFamily="2" charset="0"/>
              </a:rPr>
              <a:t>työholismi</a:t>
            </a:r>
          </a:p>
        </p:txBody>
      </p:sp>
      <p:sp>
        <p:nvSpPr>
          <p:cNvPr id="34834" name="Text Box 23"/>
          <p:cNvSpPr txBox="1">
            <a:spLocks noChangeArrowheads="1"/>
          </p:cNvSpPr>
          <p:nvPr/>
        </p:nvSpPr>
        <p:spPr bwMode="auto">
          <a:xfrm>
            <a:off x="6030516" y="5481638"/>
            <a:ext cx="15648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>
                <a:solidFill>
                  <a:schemeClr val="tx1"/>
                </a:solidFill>
              </a:rPr>
              <a:t>(Lähde: Hakanen, 2005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900">
                <a:solidFill>
                  <a:schemeClr val="tx1"/>
                </a:solidFill>
              </a:rPr>
              <a:t>soveltaen Warr, 1999)</a:t>
            </a:r>
          </a:p>
        </p:txBody>
      </p:sp>
      <p:sp>
        <p:nvSpPr>
          <p:cNvPr id="34835" name="Text Box 24"/>
          <p:cNvSpPr txBox="1">
            <a:spLocks noChangeArrowheads="1"/>
          </p:cNvSpPr>
          <p:nvPr/>
        </p:nvSpPr>
        <p:spPr bwMode="auto">
          <a:xfrm>
            <a:off x="3293269" y="4719638"/>
            <a:ext cx="10807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200" b="1" i="1">
                <a:solidFill>
                  <a:srgbClr val="FF9800"/>
                </a:solidFill>
                <a:latin typeface="Optimum" pitchFamily="2" charset="0"/>
              </a:rPr>
              <a:t>"leipääntyminen"</a:t>
            </a:r>
          </a:p>
        </p:txBody>
      </p:sp>
      <p:sp>
        <p:nvSpPr>
          <p:cNvPr id="34836" name="Text Box 25"/>
          <p:cNvSpPr txBox="1">
            <a:spLocks noChangeArrowheads="1"/>
          </p:cNvSpPr>
          <p:nvPr/>
        </p:nvSpPr>
        <p:spPr bwMode="auto">
          <a:xfrm rot="11195">
            <a:off x="2572479" y="3524133"/>
            <a:ext cx="965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i-FI" sz="1800" b="1">
                <a:solidFill>
                  <a:schemeClr val="folHlink"/>
                </a:solidFill>
                <a:latin typeface="Optimum" pitchFamily="2" charset="0"/>
              </a:rPr>
              <a:t>Mielipaha</a:t>
            </a:r>
            <a:endParaRPr lang="en-GB" altLang="fi-FI" sz="1800" u="sng">
              <a:solidFill>
                <a:schemeClr val="folHlink"/>
              </a:solidFill>
              <a:latin typeface="Optimum" pitchFamily="2" charset="0"/>
            </a:endParaRPr>
          </a:p>
        </p:txBody>
      </p:sp>
      <p:sp>
        <p:nvSpPr>
          <p:cNvPr id="3" name="Pie 2"/>
          <p:cNvSpPr/>
          <p:nvPr/>
        </p:nvSpPr>
        <p:spPr>
          <a:xfrm>
            <a:off x="1885950" y="2400300"/>
            <a:ext cx="5429250" cy="2914650"/>
          </a:xfrm>
          <a:prstGeom prst="pie">
            <a:avLst>
              <a:gd name="adj1" fmla="val 10787712"/>
              <a:gd name="adj2" fmla="val 16225251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350">
              <a:solidFill>
                <a:schemeClr val="tx1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>
            <a:off x="1885950" y="2268141"/>
            <a:ext cx="5429250" cy="3213497"/>
          </a:xfrm>
          <a:prstGeom prst="pie">
            <a:avLst>
              <a:gd name="adj1" fmla="val 5389989"/>
              <a:gd name="adj2" fmla="val 10801515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350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1885950" y="2394348"/>
            <a:ext cx="5439966" cy="2978944"/>
          </a:xfrm>
          <a:prstGeom prst="pie">
            <a:avLst>
              <a:gd name="adj1" fmla="val 16186506"/>
              <a:gd name="adj2" fmla="val 6338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350">
              <a:solidFill>
                <a:schemeClr val="tx1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>
            <a:off x="1877616" y="2284811"/>
            <a:ext cx="5448300" cy="3196828"/>
          </a:xfrm>
          <a:prstGeom prst="pie">
            <a:avLst>
              <a:gd name="adj1" fmla="val 0"/>
              <a:gd name="adj2" fmla="val 5415708"/>
            </a:avLst>
          </a:prstGeom>
          <a:solidFill>
            <a:srgbClr val="EB9D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350">
              <a:solidFill>
                <a:schemeClr val="tx1"/>
              </a:solidFill>
            </a:endParaRPr>
          </a:p>
        </p:txBody>
      </p:sp>
      <p:sp>
        <p:nvSpPr>
          <p:cNvPr id="34841" name="TextBox 11"/>
          <p:cNvSpPr txBox="1">
            <a:spLocks noChangeArrowheads="1"/>
          </p:cNvSpPr>
          <p:nvPr/>
        </p:nvSpPr>
        <p:spPr bwMode="auto">
          <a:xfrm>
            <a:off x="1925242" y="3632597"/>
            <a:ext cx="12965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>
                <a:solidFill>
                  <a:schemeClr val="tx2"/>
                </a:solidFill>
                <a:latin typeface="Optimum" pitchFamily="2" charset="0"/>
              </a:rPr>
              <a:t>-  Mielipaha</a:t>
            </a:r>
          </a:p>
        </p:txBody>
      </p:sp>
      <p:cxnSp>
        <p:nvCxnSpPr>
          <p:cNvPr id="7" name="Straight Arrow Connector 6"/>
          <p:cNvCxnSpPr>
            <a:stCxn id="6" idx="3"/>
            <a:endCxn id="5" idx="1"/>
          </p:cNvCxnSpPr>
          <p:nvPr/>
        </p:nvCxnSpPr>
        <p:spPr>
          <a:xfrm flipH="1">
            <a:off x="4601766" y="2394349"/>
            <a:ext cx="4763" cy="30872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43" name="TextBox 7"/>
          <p:cNvSpPr txBox="1">
            <a:spLocks noChangeArrowheads="1"/>
          </p:cNvSpPr>
          <p:nvPr/>
        </p:nvSpPr>
        <p:spPr bwMode="auto">
          <a:xfrm rot="-5400000">
            <a:off x="3970141" y="2656129"/>
            <a:ext cx="15156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fi-FI" sz="1050">
                <a:solidFill>
                  <a:schemeClr val="tx2"/>
                </a:solidFill>
                <a:latin typeface="+mn-lt"/>
              </a:rPr>
              <a:t>Virittyneisyys   +</a:t>
            </a:r>
          </a:p>
        </p:txBody>
      </p:sp>
      <p:sp>
        <p:nvSpPr>
          <p:cNvPr id="34844" name="TextBox 35"/>
          <p:cNvSpPr txBox="1">
            <a:spLocks noChangeArrowheads="1"/>
          </p:cNvSpPr>
          <p:nvPr/>
        </p:nvSpPr>
        <p:spPr bwMode="auto">
          <a:xfrm>
            <a:off x="4692255" y="5197079"/>
            <a:ext cx="2583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>
                <a:solidFill>
                  <a:schemeClr val="tx2"/>
                </a:solidFill>
                <a:latin typeface="Optimum" pitchFamily="2" charset="0"/>
              </a:rPr>
              <a:t>-</a:t>
            </a:r>
          </a:p>
        </p:txBody>
      </p:sp>
      <p:sp>
        <p:nvSpPr>
          <p:cNvPr id="34845" name="TextBox 38"/>
          <p:cNvSpPr txBox="1">
            <a:spLocks noChangeArrowheads="1"/>
          </p:cNvSpPr>
          <p:nvPr/>
        </p:nvSpPr>
        <p:spPr bwMode="auto">
          <a:xfrm>
            <a:off x="2736056" y="3137297"/>
            <a:ext cx="12668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>
                <a:solidFill>
                  <a:schemeClr val="tx1"/>
                </a:solidFill>
                <a:latin typeface="Optimum" pitchFamily="2" charset="0"/>
              </a:rPr>
              <a:t>STRESSI</a:t>
            </a:r>
          </a:p>
        </p:txBody>
      </p: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>
          <a:xfrm>
            <a:off x="1885950" y="3867151"/>
            <a:ext cx="5439966" cy="1666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47" name="Rectangle 2"/>
          <p:cNvSpPr>
            <a:spLocks/>
          </p:cNvSpPr>
          <p:nvPr/>
        </p:nvSpPr>
        <p:spPr bwMode="auto">
          <a:xfrm>
            <a:off x="556055" y="863491"/>
            <a:ext cx="7834184" cy="9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3200" dirty="0">
                <a:solidFill>
                  <a:srgbClr val="003B8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Työyhteisöissä voidaan monin eri </a:t>
            </a:r>
            <a:r>
              <a:rPr lang="fi-FI" altLang="fi-FI" sz="3200" dirty="0" smtClean="0">
                <a:solidFill>
                  <a:srgbClr val="003B8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tavoin…mikä on vallitseva hyvinvoinnin tila omassa kunnassasi?</a:t>
            </a:r>
            <a:endParaRPr lang="fi-FI" altLang="fi-FI" sz="3200" dirty="0">
              <a:solidFill>
                <a:srgbClr val="003B8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 rot="1997407">
            <a:off x="2029099" y="5107759"/>
            <a:ext cx="93647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GB" sz="1350" b="1" dirty="0" err="1">
                <a:solidFill>
                  <a:schemeClr val="tx2"/>
                </a:solidFill>
                <a:latin typeface="+mn-lt"/>
              </a:rPr>
              <a:t>Masennus</a:t>
            </a:r>
            <a:endParaRPr lang="en-GB" sz="1350" u="sng" dirty="0">
              <a:latin typeface="+mn-lt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 rot="-1627871">
            <a:off x="6341661" y="4947025"/>
            <a:ext cx="91242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GB" sz="1350" b="1" dirty="0" err="1">
                <a:solidFill>
                  <a:schemeClr val="tx2"/>
                </a:solidFill>
                <a:latin typeface="+mn-lt"/>
              </a:rPr>
              <a:t>Viihtyvyys</a:t>
            </a:r>
            <a:endParaRPr lang="en-GB" sz="1350" u="sng" dirty="0">
              <a:latin typeface="+mn-lt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 rot="-1494859">
            <a:off x="2253106" y="2450880"/>
            <a:ext cx="81945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GB" sz="1350" b="1" dirty="0" err="1">
                <a:solidFill>
                  <a:schemeClr val="tx2"/>
                </a:solidFill>
                <a:latin typeface="+mn-lt"/>
              </a:rPr>
              <a:t>Ahdistus</a:t>
            </a:r>
            <a:endParaRPr lang="en-GB" sz="1350" b="1" u="sng" dirty="0">
              <a:latin typeface="+mn-lt"/>
            </a:endParaRPr>
          </a:p>
        </p:txBody>
      </p:sp>
      <p:sp>
        <p:nvSpPr>
          <p:cNvPr id="44" name="Pie 43"/>
          <p:cNvSpPr/>
          <p:nvPr/>
        </p:nvSpPr>
        <p:spPr>
          <a:xfrm>
            <a:off x="1919288" y="2400300"/>
            <a:ext cx="5429250" cy="2914650"/>
          </a:xfrm>
          <a:prstGeom prst="pie">
            <a:avLst>
              <a:gd name="adj1" fmla="val 10787712"/>
              <a:gd name="adj2" fmla="val 16225251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350">
              <a:solidFill>
                <a:schemeClr val="tx1"/>
              </a:solidFill>
            </a:endParaRP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1958580" y="3632597"/>
            <a:ext cx="12965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fi-FI" sz="1050">
                <a:solidFill>
                  <a:schemeClr val="tx2"/>
                </a:solidFill>
                <a:latin typeface="+mn-lt"/>
              </a:rPr>
              <a:t>-  Mielipaha</a:t>
            </a:r>
          </a:p>
        </p:txBody>
      </p:sp>
      <p:sp>
        <p:nvSpPr>
          <p:cNvPr id="46" name="TextBox 37"/>
          <p:cNvSpPr txBox="1">
            <a:spLocks noChangeArrowheads="1"/>
          </p:cNvSpPr>
          <p:nvPr/>
        </p:nvSpPr>
        <p:spPr bwMode="auto">
          <a:xfrm>
            <a:off x="6366274" y="3606404"/>
            <a:ext cx="110609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fi-FI" sz="1050" dirty="0">
                <a:solidFill>
                  <a:schemeClr val="tx2"/>
                </a:solidFill>
                <a:latin typeface="+mn-lt"/>
              </a:rPr>
              <a:t>Mielihyvä  +</a:t>
            </a: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5138739" y="2978944"/>
            <a:ext cx="14454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fi-FI" sz="1350" dirty="0">
                <a:latin typeface="+mn-lt"/>
              </a:rPr>
              <a:t>TYÖN IMUSSA</a:t>
            </a:r>
          </a:p>
        </p:txBody>
      </p:sp>
      <p:sp>
        <p:nvSpPr>
          <p:cNvPr id="48" name="TextBox 36"/>
          <p:cNvSpPr txBox="1">
            <a:spLocks noChangeArrowheads="1"/>
          </p:cNvSpPr>
          <p:nvPr/>
        </p:nvSpPr>
        <p:spPr bwMode="auto">
          <a:xfrm>
            <a:off x="4926806" y="4238626"/>
            <a:ext cx="2171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defRPr/>
            </a:pPr>
            <a:r>
              <a:rPr lang="fi-FI" sz="1350" dirty="0">
                <a:latin typeface="+mn-lt"/>
              </a:rPr>
              <a:t>TYYTYVÄINEN, </a:t>
            </a:r>
          </a:p>
          <a:p>
            <a:pPr algn="ctr" eaLnBrk="1" hangingPunct="1">
              <a:defRPr/>
            </a:pPr>
            <a:r>
              <a:rPr lang="fi-FI" sz="1350" dirty="0">
                <a:latin typeface="+mn-lt"/>
              </a:rPr>
              <a:t>VIIHTYY TYÖSSÄ</a:t>
            </a:r>
          </a:p>
        </p:txBody>
      </p:sp>
      <p:sp>
        <p:nvSpPr>
          <p:cNvPr id="49" name="TextBox 38"/>
          <p:cNvSpPr txBox="1">
            <a:spLocks noChangeArrowheads="1"/>
          </p:cNvSpPr>
          <p:nvPr/>
        </p:nvSpPr>
        <p:spPr bwMode="auto">
          <a:xfrm>
            <a:off x="2618186" y="3137298"/>
            <a:ext cx="17978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fi-FI" sz="1350" dirty="0">
                <a:latin typeface="+mn-lt"/>
              </a:rPr>
              <a:t>STRESSAANTUNUT</a:t>
            </a:r>
          </a:p>
        </p:txBody>
      </p:sp>
      <p:sp>
        <p:nvSpPr>
          <p:cNvPr id="50" name="TextBox 39"/>
          <p:cNvSpPr txBox="1">
            <a:spLocks noChangeArrowheads="1"/>
          </p:cNvSpPr>
          <p:nvPr/>
        </p:nvSpPr>
        <p:spPr bwMode="auto">
          <a:xfrm>
            <a:off x="2330055" y="4471988"/>
            <a:ext cx="19109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defRPr/>
            </a:pPr>
            <a:r>
              <a:rPr lang="fi-FI" sz="1350" dirty="0">
                <a:latin typeface="+mn-lt"/>
              </a:rPr>
              <a:t>TYÖUUPUMUKSESTA KÄRSIVÄ</a:t>
            </a:r>
          </a:p>
        </p:txBody>
      </p:sp>
      <p:sp>
        <p:nvSpPr>
          <p:cNvPr id="51" name="TextBox 39"/>
          <p:cNvSpPr txBox="1">
            <a:spLocks noChangeArrowheads="1"/>
          </p:cNvSpPr>
          <p:nvPr/>
        </p:nvSpPr>
        <p:spPr bwMode="auto">
          <a:xfrm>
            <a:off x="2764632" y="4075510"/>
            <a:ext cx="19692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defRPr/>
            </a:pPr>
            <a:r>
              <a:rPr lang="fi-FI" sz="1350" dirty="0">
                <a:latin typeface="+mn-lt"/>
              </a:rPr>
              <a:t>LEIPÄÄNTYNYT</a:t>
            </a:r>
          </a:p>
        </p:txBody>
      </p:sp>
      <p:sp>
        <p:nvSpPr>
          <p:cNvPr id="34859" name="Text Box 4"/>
          <p:cNvSpPr txBox="1">
            <a:spLocks noChangeArrowheads="1"/>
          </p:cNvSpPr>
          <p:nvPr/>
        </p:nvSpPr>
        <p:spPr bwMode="auto">
          <a:xfrm>
            <a:off x="3476626" y="5730479"/>
            <a:ext cx="811441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>
                <a:solidFill>
                  <a:schemeClr val="tx1"/>
                </a:solidFill>
              </a:rPr>
              <a:t>Jari Hakanen</a:t>
            </a:r>
          </a:p>
        </p:txBody>
      </p:sp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3115866" y="2767012"/>
            <a:ext cx="12668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fi-FI" sz="1350" dirty="0">
                <a:latin typeface="+mn-lt"/>
              </a:rPr>
              <a:t>TYÖHOLISTI</a:t>
            </a: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33869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1625126"/>
            <a:ext cx="7984350" cy="5210650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101751" y="365126"/>
            <a:ext cx="8644555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i-FI" altLang="fi-FI" sz="3200" b="1" dirty="0" smtClean="0">
                <a:solidFill>
                  <a:srgbClr val="003B8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Työhyvinvoinnin tila ARTTU2-kunnissa</a:t>
            </a:r>
            <a:endParaRPr lang="fi-FI" altLang="fi-FI" sz="3200" b="1" dirty="0">
              <a:solidFill>
                <a:srgbClr val="003B8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2" y="146525"/>
            <a:ext cx="8644555" cy="1260000"/>
          </a:xfrm>
        </p:spPr>
        <p:txBody>
          <a:bodyPr/>
          <a:lstStyle/>
          <a:p>
            <a:pPr algn="ctr"/>
            <a:r>
              <a:rPr lang="fi-FI" b="1" dirty="0" smtClean="0"/>
              <a:t>Yleisiä tutkimushavaintoja</a:t>
            </a:r>
            <a:endParaRPr lang="fi-FI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032" y="1406525"/>
            <a:ext cx="8894278" cy="5343138"/>
          </a:xfrm>
        </p:spPr>
        <p:txBody>
          <a:bodyPr/>
          <a:lstStyle/>
          <a:p>
            <a:r>
              <a:rPr lang="fi-FI" sz="2200" dirty="0">
                <a:solidFill>
                  <a:srgbClr val="FF0000"/>
                </a:solidFill>
              </a:rPr>
              <a:t>Henkilöstöjohtamisen </a:t>
            </a:r>
            <a:r>
              <a:rPr lang="fi-FI" sz="2200" dirty="0" smtClean="0">
                <a:solidFill>
                  <a:srgbClr val="FF0000"/>
                </a:solidFill>
              </a:rPr>
              <a:t>voimaannuttavat käytännöt </a:t>
            </a:r>
            <a:r>
              <a:rPr lang="fi-FI" sz="2200" dirty="0"/>
              <a:t>arvioidaan keskiarvolla 3,5/5 eli melko neutraalisti mutta kuitenkin kallellaan myönteiseen suuntaan. </a:t>
            </a:r>
          </a:p>
          <a:p>
            <a:r>
              <a:rPr lang="fi-FI" sz="2200" dirty="0" smtClean="0">
                <a:solidFill>
                  <a:srgbClr val="FF0000"/>
                </a:solidFill>
              </a:rPr>
              <a:t>Työn </a:t>
            </a:r>
            <a:r>
              <a:rPr lang="fi-FI" sz="2200" dirty="0">
                <a:solidFill>
                  <a:srgbClr val="FF0000"/>
                </a:solidFill>
              </a:rPr>
              <a:t>imun </a:t>
            </a:r>
            <a:r>
              <a:rPr lang="fi-FI" sz="2200" dirty="0"/>
              <a:t>taso on hyvä eli 73 % vastaajista kokee työn imua ainakin muutamia kertoja </a:t>
            </a:r>
            <a:r>
              <a:rPr lang="fi-FI" sz="2200" dirty="0" smtClean="0"/>
              <a:t>viikossa.</a:t>
            </a:r>
          </a:p>
          <a:p>
            <a:r>
              <a:rPr lang="fi-FI" sz="2200" dirty="0" smtClean="0"/>
              <a:t>Toisaalta </a:t>
            </a:r>
            <a:r>
              <a:rPr lang="fi-FI" sz="2200" dirty="0">
                <a:solidFill>
                  <a:srgbClr val="FF0000"/>
                </a:solidFill>
              </a:rPr>
              <a:t>työuupumusta</a:t>
            </a:r>
            <a:r>
              <a:rPr lang="fi-FI" sz="2200" dirty="0"/>
              <a:t> esiintyy vähintään viikoittain lähes neljänneksellä ja </a:t>
            </a:r>
            <a:r>
              <a:rPr lang="fi-FI" sz="2200" dirty="0">
                <a:solidFill>
                  <a:srgbClr val="FF0000"/>
                </a:solidFill>
              </a:rPr>
              <a:t>työssä tylsistymistäkin</a:t>
            </a:r>
            <a:r>
              <a:rPr lang="fi-FI" sz="2200" dirty="0"/>
              <a:t> joka kuudennella</a:t>
            </a:r>
            <a:r>
              <a:rPr lang="fi-FI" sz="2200" dirty="0" smtClean="0"/>
              <a:t>.</a:t>
            </a:r>
          </a:p>
          <a:p>
            <a:r>
              <a:rPr lang="fi-FI" sz="2200" dirty="0" smtClean="0">
                <a:solidFill>
                  <a:srgbClr val="FF0000"/>
                </a:solidFill>
              </a:rPr>
              <a:t>Ylpeänä kertoo omasta työpaikastaan </a:t>
            </a:r>
            <a:r>
              <a:rPr lang="fi-FI" sz="2200" dirty="0" smtClean="0"/>
              <a:t>79% ja </a:t>
            </a:r>
            <a:r>
              <a:rPr lang="fi-FI" sz="2200" dirty="0" smtClean="0">
                <a:solidFill>
                  <a:srgbClr val="FF0000"/>
                </a:solidFill>
              </a:rPr>
              <a:t>eroaikomuksia</a:t>
            </a:r>
            <a:r>
              <a:rPr lang="fi-FI" sz="2200" dirty="0" smtClean="0"/>
              <a:t> nykyisestä työstä on 14,5%:</a:t>
            </a:r>
            <a:r>
              <a:rPr lang="fi-FI" sz="2200" dirty="0" err="1" smtClean="0"/>
              <a:t>lla</a:t>
            </a:r>
            <a:r>
              <a:rPr lang="fi-FI" sz="2200" dirty="0" smtClean="0"/>
              <a:t>.</a:t>
            </a:r>
          </a:p>
          <a:p>
            <a:r>
              <a:rPr lang="fi-FI" sz="2200" dirty="0" smtClean="0"/>
              <a:t>Saavutuksiin </a:t>
            </a:r>
            <a:r>
              <a:rPr lang="fi-FI" sz="2200" dirty="0" smtClean="0">
                <a:solidFill>
                  <a:srgbClr val="FF0000"/>
                </a:solidFill>
              </a:rPr>
              <a:t>työurallaan on tyytyväisiä</a:t>
            </a:r>
            <a:r>
              <a:rPr lang="fi-FI" sz="2200" dirty="0" smtClean="0"/>
              <a:t> 75%, mahdollisuuksiin kehittää osaamistaan 67%, uralla etenemiseen 51% ja ansiokehitykseen 37%.</a:t>
            </a:r>
          </a:p>
          <a:p>
            <a:r>
              <a:rPr lang="fi-FI" sz="2200" dirty="0" smtClean="0">
                <a:solidFill>
                  <a:srgbClr val="FF0000"/>
                </a:solidFill>
              </a:rPr>
              <a:t>Arvioitu eläkeikä </a:t>
            </a:r>
            <a:r>
              <a:rPr lang="fi-FI" sz="2200" dirty="0" smtClean="0"/>
              <a:t>on 64, 9v. ja </a:t>
            </a:r>
            <a:r>
              <a:rPr lang="fi-FI" sz="2200" dirty="0" smtClean="0">
                <a:solidFill>
                  <a:srgbClr val="FF0000"/>
                </a:solidFill>
              </a:rPr>
              <a:t>haluttu </a:t>
            </a:r>
            <a:r>
              <a:rPr lang="fi-FI" sz="2200" dirty="0" smtClean="0"/>
              <a:t>eläkeikä 61,9 v.</a:t>
            </a:r>
            <a:endParaRPr lang="fi-FI" sz="2200" dirty="0"/>
          </a:p>
          <a:p>
            <a:endParaRPr lang="fi-FI" sz="2200" dirty="0"/>
          </a:p>
          <a:p>
            <a:endParaRPr lang="fi-FI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41690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Voimaannuttavat HR-käytännöt</a:t>
            </a:r>
            <a:endParaRPr lang="fi-FI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84" y="1284228"/>
            <a:ext cx="8178387" cy="5337281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25950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2" y="146525"/>
            <a:ext cx="8644555" cy="1260000"/>
          </a:xfrm>
        </p:spPr>
        <p:txBody>
          <a:bodyPr/>
          <a:lstStyle/>
          <a:p>
            <a:pPr algn="ctr"/>
            <a:r>
              <a:rPr lang="fi-FI" sz="4000" b="1" dirty="0" smtClean="0"/>
              <a:t>Muutoskokemukset viimeisen 6kk aikana (keväällä 2016)</a:t>
            </a:r>
            <a:endParaRPr lang="fi-FI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032" y="1406525"/>
            <a:ext cx="8644245" cy="4634514"/>
          </a:xfrm>
        </p:spPr>
        <p:txBody>
          <a:bodyPr/>
          <a:lstStyle/>
          <a:p>
            <a:r>
              <a:rPr lang="fi-FI" sz="2000" dirty="0" smtClean="0">
                <a:solidFill>
                  <a:srgbClr val="FF0000"/>
                </a:solidFill>
              </a:rPr>
              <a:t>Työpaikkasi organisaatiorakenteessa </a:t>
            </a:r>
            <a:r>
              <a:rPr lang="fi-FI" sz="2000" dirty="0" smtClean="0"/>
              <a:t>on tapahtunut muutoksia: melko (20%) tai erittäin (15%) paljon</a:t>
            </a:r>
          </a:p>
          <a:p>
            <a:r>
              <a:rPr lang="fi-FI" sz="2000" dirty="0" smtClean="0">
                <a:solidFill>
                  <a:srgbClr val="FF0000"/>
                </a:solidFill>
              </a:rPr>
              <a:t>Työryhmäsi </a:t>
            </a:r>
            <a:r>
              <a:rPr lang="fi-FI" sz="2000" dirty="0">
                <a:solidFill>
                  <a:srgbClr val="FF0000"/>
                </a:solidFill>
              </a:rPr>
              <a:t>kokoonpanossa </a:t>
            </a:r>
            <a:r>
              <a:rPr lang="fi-FI" sz="2000" dirty="0" smtClean="0"/>
              <a:t>on tapahtunut </a:t>
            </a:r>
            <a:r>
              <a:rPr lang="fi-FI" sz="2000" dirty="0"/>
              <a:t>muutoksia viime </a:t>
            </a:r>
            <a:r>
              <a:rPr lang="fi-FI" sz="2000" dirty="0" smtClean="0"/>
              <a:t>aikoina</a:t>
            </a:r>
            <a:r>
              <a:rPr lang="fi-FI" sz="2000" dirty="0"/>
              <a:t>:</a:t>
            </a:r>
            <a:r>
              <a:rPr lang="fi-FI" sz="2000" dirty="0" smtClean="0"/>
              <a:t> </a:t>
            </a:r>
            <a:r>
              <a:rPr lang="fi-FI" sz="2000" dirty="0"/>
              <a:t>melko </a:t>
            </a:r>
            <a:r>
              <a:rPr lang="fi-FI" sz="2000" dirty="0" smtClean="0"/>
              <a:t>(18%) </a:t>
            </a:r>
            <a:r>
              <a:rPr lang="fi-FI" sz="2000" dirty="0"/>
              <a:t>tai erittäin </a:t>
            </a:r>
            <a:r>
              <a:rPr lang="fi-FI" sz="2000" dirty="0" smtClean="0"/>
              <a:t>(11%) </a:t>
            </a:r>
            <a:r>
              <a:rPr lang="fi-FI" sz="2000" dirty="0"/>
              <a:t>paljon</a:t>
            </a:r>
          </a:p>
          <a:p>
            <a:r>
              <a:rPr lang="fi-FI" sz="2000" dirty="0" smtClean="0">
                <a:solidFill>
                  <a:srgbClr val="FF0000"/>
                </a:solidFill>
              </a:rPr>
              <a:t>Työsi </a:t>
            </a:r>
            <a:r>
              <a:rPr lang="fi-FI" sz="2000" dirty="0">
                <a:solidFill>
                  <a:srgbClr val="FF0000"/>
                </a:solidFill>
              </a:rPr>
              <a:t>sisältö </a:t>
            </a:r>
            <a:r>
              <a:rPr lang="fi-FI" sz="2000" dirty="0" smtClean="0"/>
              <a:t>on muuttunut melko (13%) </a:t>
            </a:r>
            <a:r>
              <a:rPr lang="fi-FI" sz="2000" dirty="0"/>
              <a:t>tai erittäin </a:t>
            </a:r>
            <a:r>
              <a:rPr lang="fi-FI" sz="2000" dirty="0" smtClean="0"/>
              <a:t>(5,6%) </a:t>
            </a:r>
            <a:r>
              <a:rPr lang="fi-FI" sz="2000" dirty="0"/>
              <a:t>paljon</a:t>
            </a:r>
          </a:p>
          <a:p>
            <a:r>
              <a:rPr lang="fi-FI" sz="2000" dirty="0" smtClean="0">
                <a:solidFill>
                  <a:srgbClr val="FF0000"/>
                </a:solidFill>
              </a:rPr>
              <a:t>Suhtautumisesi edessä </a:t>
            </a:r>
            <a:r>
              <a:rPr lang="fi-FI" sz="2000" dirty="0">
                <a:solidFill>
                  <a:srgbClr val="FF0000"/>
                </a:solidFill>
              </a:rPr>
              <a:t>olevien </a:t>
            </a:r>
            <a:r>
              <a:rPr lang="fi-FI" sz="2000" dirty="0" smtClean="0">
                <a:solidFill>
                  <a:srgbClr val="FF0000"/>
                </a:solidFill>
              </a:rPr>
              <a:t>muutosten </a:t>
            </a:r>
            <a:r>
              <a:rPr lang="fi-FI" sz="2000" dirty="0">
                <a:solidFill>
                  <a:srgbClr val="FF0000"/>
                </a:solidFill>
              </a:rPr>
              <a:t>vaikutuksiin </a:t>
            </a:r>
            <a:r>
              <a:rPr lang="fi-FI" sz="2000" dirty="0" smtClean="0"/>
              <a:t>omaan työhösi: melko (11,5%) tai erittäin kielteinen (2,5%) </a:t>
            </a:r>
            <a:r>
              <a:rPr lang="fi-FI" sz="2000" dirty="0"/>
              <a:t>–</a:t>
            </a:r>
            <a:r>
              <a:rPr lang="fi-FI" sz="2000" dirty="0" smtClean="0"/>
              <a:t> melko (30%) tai erittäin (5,5%) myönteinen</a:t>
            </a:r>
          </a:p>
          <a:p>
            <a:r>
              <a:rPr lang="fi-FI" sz="2000" dirty="0"/>
              <a:t>Miten kuntasi </a:t>
            </a:r>
            <a:r>
              <a:rPr lang="fi-FI" sz="2000" dirty="0">
                <a:solidFill>
                  <a:srgbClr val="FF0000"/>
                </a:solidFill>
              </a:rPr>
              <a:t>työntekijöiden osaaminen ja töiden sujuminen otetaan mielestäsi huomioon </a:t>
            </a:r>
            <a:r>
              <a:rPr lang="fi-FI" sz="2000" dirty="0"/>
              <a:t>tulevissa </a:t>
            </a:r>
            <a:r>
              <a:rPr lang="fi-FI" sz="2000" dirty="0" smtClean="0"/>
              <a:t>muutoksissa: melko (9%) tai erittäin (26%) riittämättömästi – melko (17%) tai täysin riittävästi (1,5%)</a:t>
            </a:r>
          </a:p>
          <a:p>
            <a:r>
              <a:rPr lang="fi-FI" sz="2000" dirty="0" smtClean="0">
                <a:solidFill>
                  <a:srgbClr val="FF0000"/>
                </a:solidFill>
              </a:rPr>
              <a:t>Mitä korkeampi esimiesasema</a:t>
            </a:r>
            <a:r>
              <a:rPr lang="fi-FI" sz="2000" dirty="0" smtClean="0"/>
              <a:t>, sen suuremmiksi tapahtuneet muutokset arvioi ja sen myönteisemmin edellä oleviin muutoksiin suhtautuu ja siihen, miten henkilöstö huomioidaan</a:t>
            </a:r>
            <a:endParaRPr lang="fi-FI" sz="2000" dirty="0"/>
          </a:p>
          <a:p>
            <a:endParaRPr lang="fi-FI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15737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2" y="130348"/>
            <a:ext cx="8644555" cy="1260000"/>
          </a:xfrm>
        </p:spPr>
        <p:txBody>
          <a:bodyPr/>
          <a:lstStyle/>
          <a:p>
            <a:r>
              <a:rPr lang="fi-FI" sz="4000" b="1" dirty="0"/>
              <a:t>Muutoskokemukset viimeisen 6kk aikana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1281092"/>
            <a:ext cx="8487047" cy="55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3" y="365126"/>
            <a:ext cx="8553064" cy="879780"/>
          </a:xfrm>
        </p:spPr>
        <p:txBody>
          <a:bodyPr/>
          <a:lstStyle/>
          <a:p>
            <a:r>
              <a:rPr lang="fi-FI" b="1" dirty="0" smtClean="0"/>
              <a:t>Suhtautuminen ja arvio muutoksista</a:t>
            </a:r>
            <a:endParaRPr lang="fi-FI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246"/>
            <a:ext cx="8354675" cy="54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altLang="fi-FI" b="1" dirty="0" smtClean="0">
                <a:cs typeface="Helvetica" panose="020B0604020202020204" pitchFamily="34" charset="0"/>
              </a:rPr>
              <a:t>Sopeutuva työssä suoriutuminen</a:t>
            </a:r>
            <a:endParaRPr lang="fi-FI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fi-FI" altLang="fi-FI" sz="1700" b="1" dirty="0" smtClean="0">
                <a:solidFill>
                  <a:srgbClr val="003B81"/>
                </a:solidFill>
                <a:cs typeface="Georgia" panose="02040502050405020303" pitchFamily="18" charset="0"/>
              </a:rPr>
              <a:t>Sosiaalinen sopeutuminen ja toiminta työryhmässä</a:t>
            </a:r>
          </a:p>
          <a:p>
            <a:pPr marL="0" lvl="1" indent="0">
              <a:buNone/>
            </a:pPr>
            <a:r>
              <a:rPr lang="fi-FI" altLang="fi-FI" sz="1700" dirty="0" smtClean="0">
                <a:cs typeface="Georgia" panose="02040502050405020303" pitchFamily="18" charset="0"/>
              </a:rPr>
              <a:t>Eri näkökulmien ymmärtäminen ja oman toiminnan mukauttaminen vuorovaikutuksen ja yhteistyön parantamiseksi, mukautuminen muutoksiin työryhmässä, uusien taitojen ja roolien omaksuminen työskentelytapojen muuttuessa tiimissä</a:t>
            </a:r>
            <a:endParaRPr lang="fi-FI" altLang="fi-FI" sz="1700" dirty="0">
              <a:cs typeface="Georgia" panose="02040502050405020303" pitchFamily="18" charset="0"/>
            </a:endParaRP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fi-FI" altLang="fi-FI" sz="1700" b="1" dirty="0" smtClean="0">
                <a:solidFill>
                  <a:srgbClr val="003B81"/>
                </a:solidFill>
              </a:rPr>
              <a:t>Luovuus</a:t>
            </a:r>
            <a:r>
              <a:rPr lang="fi-FI" altLang="fi-FI" sz="1700" b="1" dirty="0" smtClean="0">
                <a:solidFill>
                  <a:srgbClr val="003B81"/>
                </a:solidFill>
                <a:cs typeface="Georgia" panose="02040502050405020303" pitchFamily="18" charset="0"/>
              </a:rPr>
              <a:t> 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fi-FI" altLang="fi-FI" sz="1700" dirty="0">
                <a:cs typeface="Georgia" panose="02040502050405020303" pitchFamily="18" charset="0"/>
              </a:rPr>
              <a:t>T</a:t>
            </a:r>
            <a:r>
              <a:rPr lang="fi-FI" altLang="fi-FI" sz="1700" dirty="0" smtClean="0">
                <a:cs typeface="Georgia" panose="02040502050405020303" pitchFamily="18" charset="0"/>
              </a:rPr>
              <a:t>iedon etsiminen uusien ratkaisujen löytämiseksi, uusien työtapojen kehittäminen, vallitsevan ajattelun kyseenalaistaminen, uusien voimavarojen hankkiminen niukkuudessa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fi-FI" altLang="fi-FI" sz="1700" b="1" dirty="0" smtClean="0">
                <a:solidFill>
                  <a:srgbClr val="003B81"/>
                </a:solidFill>
              </a:rPr>
              <a:t>Kyky toimia yllättävissä tilanteissa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fi-FI" altLang="fi-FI" sz="1700" dirty="0" smtClean="0">
                <a:cs typeface="Georgia" panose="02040502050405020303" pitchFamily="18" charset="0"/>
              </a:rPr>
              <a:t>Ripeys päätöksissä toimia ongelman ratkaisemiseksi, eri vaihtoehtojen ja niiden seurausten punnitseminen, oman työn järjestäminen uudelleen uusiin tilanteisiin sopeutuakseen.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sz="1700" b="1" dirty="0" smtClean="0">
                <a:solidFill>
                  <a:srgbClr val="003B81"/>
                </a:solidFill>
                <a:latin typeface="Segoe UI" panose="020B0502040204020203" pitchFamily="34" charset="0"/>
              </a:rPr>
              <a:t>Stressin hallintataidot</a:t>
            </a:r>
          </a:p>
          <a:p>
            <a:pPr marL="0" lvl="1" indent="0" eaLnBrk="1" hangingPunct="1">
              <a:buFont typeface="Arial" panose="020B0604020202020204" pitchFamily="34" charset="0"/>
              <a:buNone/>
            </a:pPr>
            <a:r>
              <a:rPr lang="fi-FI" altLang="fi-FI" sz="1700" dirty="0" smtClean="0">
                <a:cs typeface="Georgia" panose="02040502050405020303" pitchFamily="18" charset="0"/>
              </a:rPr>
              <a:t>Maltin säilyttäminen tilanteissa, joissa tehtävä monia päätöksiä, ratkaisujen etsiminen rauhallisesti keskustellen työtovereitten kanssa, vastoinkäymisissä rakentava toiminta syyllistämisen sijaan. </a:t>
            </a:r>
          </a:p>
          <a:p>
            <a:pPr eaLnBrk="1" hangingPunct="1"/>
            <a:endParaRPr lang="fi-FI" altLang="fi-FI" sz="2000" b="1" dirty="0" smtClean="0">
              <a:solidFill>
                <a:srgbClr val="6600CC"/>
              </a:solidFill>
              <a:cs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9083" y="6204593"/>
            <a:ext cx="4537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i-FI" altLang="fi-FI" sz="1200" dirty="0" smtClean="0">
                <a:latin typeface="Arial" panose="020B0604020202020204" pitchFamily="34" charset="0"/>
              </a:rPr>
              <a:t>(Pulakos ym. 2000; </a:t>
            </a:r>
            <a:r>
              <a:rPr lang="fi-FI" altLang="fi-FI" sz="1200" dirty="0" err="1" smtClean="0">
                <a:latin typeface="Arial" panose="020B0604020202020204" pitchFamily="34" charset="0"/>
              </a:rPr>
              <a:t>Griffin</a:t>
            </a:r>
            <a:r>
              <a:rPr lang="fi-FI" altLang="fi-FI" sz="1200" dirty="0" smtClean="0">
                <a:latin typeface="Arial" panose="020B0604020202020204" pitchFamily="34" charset="0"/>
              </a:rPr>
              <a:t> ym. 2007)                                            </a:t>
            </a:r>
            <a:endParaRPr lang="fi-FI" altLang="fi-FI" sz="1200" dirty="0"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12829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22" y="278628"/>
            <a:ext cx="8644555" cy="1260000"/>
          </a:xfrm>
        </p:spPr>
        <p:txBody>
          <a:bodyPr/>
          <a:lstStyle/>
          <a:p>
            <a:r>
              <a:rPr lang="fi-FI" sz="4000" b="1" dirty="0" smtClean="0"/>
              <a:t>HR-käytännöt, muutokset työssä ja sopeutuva suoriutuminen</a:t>
            </a:r>
            <a:endParaRPr lang="fi-FI" sz="4000" b="1" dirty="0"/>
          </a:p>
        </p:txBody>
      </p:sp>
      <p:sp>
        <p:nvSpPr>
          <p:cNvPr id="4" name="Oval 3"/>
          <p:cNvSpPr/>
          <p:nvPr/>
        </p:nvSpPr>
        <p:spPr>
          <a:xfrm>
            <a:off x="457199" y="2298357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HR-käytännöt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04268" y="2298357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Luovuus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04268" y="3452096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Stressin hallinta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12768" y="4604014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 smtClean="0">
                <a:solidFill>
                  <a:srgbClr val="0070C0"/>
                </a:solidFill>
              </a:rPr>
              <a:t>Työryhmäs-sä</a:t>
            </a:r>
            <a:r>
              <a:rPr lang="fi-FI" sz="2000" b="1" dirty="0" smtClean="0">
                <a:solidFill>
                  <a:srgbClr val="0070C0"/>
                </a:solidFill>
              </a:rPr>
              <a:t> </a:t>
            </a:r>
            <a:r>
              <a:rPr lang="fi-FI" sz="2000" b="1" dirty="0" err="1" smtClean="0">
                <a:solidFill>
                  <a:srgbClr val="0070C0"/>
                </a:solidFill>
              </a:rPr>
              <a:t>sopeu-tuminen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04268" y="5753635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Joustavuus yhteistyössä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199" y="4690954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Muutokset työssä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17018" y="1103414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Reagointi-kyky</a:t>
            </a:r>
            <a:endParaRPr lang="fi-FI" sz="20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2594918" y="1760398"/>
            <a:ext cx="3806516" cy="10693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  <a:endCxn id="9" idx="2"/>
          </p:cNvCxnSpPr>
          <p:nvPr/>
        </p:nvCxnSpPr>
        <p:spPr>
          <a:xfrm>
            <a:off x="2594918" y="2829698"/>
            <a:ext cx="3717850" cy="230565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2"/>
          </p:cNvCxnSpPr>
          <p:nvPr/>
        </p:nvCxnSpPr>
        <p:spPr>
          <a:xfrm>
            <a:off x="2584129" y="2868544"/>
            <a:ext cx="3720139" cy="34164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03418" y="1784876"/>
            <a:ext cx="3741823" cy="330343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97801" y="161963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.19</a:t>
            </a:r>
            <a:endParaRPr lang="fi-FI" dirty="0"/>
          </a:p>
        </p:txBody>
      </p:sp>
      <p:sp>
        <p:nvSpPr>
          <p:cNvPr id="30" name="TextBox 29"/>
          <p:cNvSpPr txBox="1"/>
          <p:nvPr/>
        </p:nvSpPr>
        <p:spPr>
          <a:xfrm>
            <a:off x="5340991" y="2040209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accent5">
                    <a:lumMod val="50000"/>
                  </a:schemeClr>
                </a:solidFill>
              </a:rPr>
              <a:t>.13</a:t>
            </a: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6" name="Straight Arrow Connector 35"/>
          <p:cNvCxnSpPr>
            <a:stCxn id="4" idx="6"/>
            <a:endCxn id="8" idx="2"/>
          </p:cNvCxnSpPr>
          <p:nvPr/>
        </p:nvCxnSpPr>
        <p:spPr>
          <a:xfrm>
            <a:off x="2594918" y="2829698"/>
            <a:ext cx="3709350" cy="11537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6"/>
          </p:cNvCxnSpPr>
          <p:nvPr/>
        </p:nvCxnSpPr>
        <p:spPr>
          <a:xfrm>
            <a:off x="2594918" y="2829698"/>
            <a:ext cx="3676877" cy="370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739433" y="350518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.21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5630064" y="2508279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.16</a:t>
            </a:r>
            <a:endParaRPr lang="fi-FI" dirty="0"/>
          </a:p>
        </p:txBody>
      </p:sp>
      <p:cxnSp>
        <p:nvCxnSpPr>
          <p:cNvPr id="35" name="Straight Arrow Connector 34"/>
          <p:cNvCxnSpPr>
            <a:endCxn id="7" idx="2"/>
          </p:cNvCxnSpPr>
          <p:nvPr/>
        </p:nvCxnSpPr>
        <p:spPr>
          <a:xfrm flipV="1">
            <a:off x="2585815" y="2829698"/>
            <a:ext cx="3718453" cy="226765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75452" y="288665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accent5">
                    <a:lumMod val="50000"/>
                  </a:schemeClr>
                </a:solidFill>
              </a:rPr>
              <a:t>.16</a:t>
            </a: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05485" y="4542949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.27</a:t>
            </a:r>
            <a:endParaRPr lang="fi-FI" dirty="0"/>
          </a:p>
        </p:txBody>
      </p:sp>
      <p:sp>
        <p:nvSpPr>
          <p:cNvPr id="37" name="TextBox 36"/>
          <p:cNvSpPr txBox="1"/>
          <p:nvPr/>
        </p:nvSpPr>
        <p:spPr>
          <a:xfrm>
            <a:off x="5900889" y="562386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.18</a:t>
            </a:r>
            <a:endParaRPr lang="fi-FI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34143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>
                <a:solidFill>
                  <a:srgbClr val="002E63"/>
                </a:solidFill>
                <a:latin typeface="Verdana"/>
              </a:rPr>
              <a:pPr/>
              <a:t>2</a:t>
            </a:fld>
            <a:endParaRPr lang="fi-FI">
              <a:solidFill>
                <a:srgbClr val="002E63"/>
              </a:solidFill>
              <a:latin typeface="Verdana"/>
            </a:endParaRPr>
          </a:p>
        </p:txBody>
      </p:sp>
      <p:grpSp>
        <p:nvGrpSpPr>
          <p:cNvPr id="10" name="Group 21"/>
          <p:cNvGrpSpPr/>
          <p:nvPr/>
        </p:nvGrpSpPr>
        <p:grpSpPr>
          <a:xfrm>
            <a:off x="1401975" y="949129"/>
            <a:ext cx="6410386" cy="4100552"/>
            <a:chOff x="16722" y="0"/>
            <a:chExt cx="6565053" cy="4726103"/>
          </a:xfrm>
        </p:grpSpPr>
        <p:sp>
          <p:nvSpPr>
            <p:cNvPr id="11" name="Rounded Rectangle 1"/>
            <p:cNvSpPr/>
            <p:nvPr/>
          </p:nvSpPr>
          <p:spPr>
            <a:xfrm>
              <a:off x="57150" y="1152525"/>
              <a:ext cx="3020695" cy="127502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fi-FI" sz="1200" b="1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Henkilöstökysely</a:t>
              </a:r>
              <a:r>
                <a:rPr lang="fi-FI" sz="1050" b="1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:</a:t>
              </a: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  mm.</a:t>
              </a:r>
            </a:p>
            <a:p>
              <a:pPr marL="257175" indent="-257175">
                <a:lnSpc>
                  <a:spcPct val="107000"/>
                </a:lnSpc>
                <a:buFont typeface="Symbol"/>
                <a:buChar char=""/>
                <a:defRPr/>
              </a:pP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Henkilöstön joustava suoriutuminen</a:t>
              </a:r>
            </a:p>
            <a:p>
              <a:pPr marL="257175" indent="-257175">
                <a:lnSpc>
                  <a:spcPct val="107000"/>
                </a:lnSpc>
                <a:buFont typeface="Symbol"/>
                <a:buChar char=""/>
                <a:defRPr/>
              </a:pP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Työn voimavarat ja vaatimukset</a:t>
              </a:r>
            </a:p>
            <a:p>
              <a:pPr marL="257175" indent="-257175">
                <a:lnSpc>
                  <a:spcPct val="107000"/>
                </a:lnSpc>
                <a:buFont typeface="Symbol"/>
                <a:buChar char=""/>
                <a:defRPr/>
              </a:pP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Työn imu ja työssä tylsistyminen</a:t>
              </a:r>
            </a:p>
            <a:p>
              <a:pPr marL="257175" indent="-257175">
                <a:lnSpc>
                  <a:spcPct val="107000"/>
                </a:lnSpc>
                <a:spcAft>
                  <a:spcPts val="600"/>
                </a:spcAft>
                <a:buFont typeface="Symbol"/>
                <a:buChar char=""/>
                <a:defRPr/>
              </a:pP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Organisaation menestys</a:t>
              </a:r>
            </a:p>
          </p:txBody>
        </p:sp>
        <p:sp>
          <p:nvSpPr>
            <p:cNvPr id="12" name="Rounded Rectangle 2"/>
            <p:cNvSpPr/>
            <p:nvPr/>
          </p:nvSpPr>
          <p:spPr>
            <a:xfrm>
              <a:off x="3495675" y="1152525"/>
              <a:ext cx="3000375" cy="127502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fi-FI" sz="1200" b="1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Johdon ja henkilöstöjohdon ym. haastattelut</a:t>
              </a:r>
            </a:p>
            <a:p>
              <a:pPr marL="257175" indent="-257175">
                <a:lnSpc>
                  <a:spcPct val="107000"/>
                </a:lnSpc>
                <a:buFont typeface="Symbol"/>
                <a:buChar char=""/>
                <a:defRPr/>
              </a:pPr>
              <a:r>
                <a:rPr lang="fi-FI" sz="1050" kern="0" dirty="0" err="1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HR-toimintojen</a:t>
              </a: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 tehokkuus ja laatu</a:t>
              </a:r>
            </a:p>
            <a:p>
              <a:pPr marL="257175" indent="-257175">
                <a:lnSpc>
                  <a:spcPct val="107000"/>
                </a:lnSpc>
                <a:buFont typeface="Symbol"/>
                <a:buChar char=""/>
                <a:defRPr/>
              </a:pPr>
              <a:r>
                <a:rPr lang="fi-FI" sz="1050" kern="0" dirty="0" err="1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HR-prosessien</a:t>
              </a: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 tehokkuus ja palvelujen laatu</a:t>
              </a:r>
            </a:p>
            <a:p>
              <a:pPr marL="257175" indent="-257175">
                <a:lnSpc>
                  <a:spcPct val="107000"/>
                </a:lnSpc>
                <a:spcAft>
                  <a:spcPts val="600"/>
                </a:spcAft>
                <a:buFont typeface="Symbol"/>
                <a:buChar char=""/>
                <a:defRPr/>
              </a:pP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Esimiestyö</a:t>
              </a:r>
            </a:p>
          </p:txBody>
        </p:sp>
        <p:sp>
          <p:nvSpPr>
            <p:cNvPr id="13" name="Rounded Rectangle 3"/>
            <p:cNvSpPr/>
            <p:nvPr/>
          </p:nvSpPr>
          <p:spPr>
            <a:xfrm>
              <a:off x="1376045" y="4189601"/>
              <a:ext cx="3823004" cy="53650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fi-FI" sz="1200" b="1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Työpajat</a:t>
              </a:r>
              <a:r>
                <a:rPr lang="fi-FI" sz="825" i="1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: </a:t>
              </a: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Toimivat käytännöt ja niiden toteuttamisen haasteet ja mahdollisuudet</a:t>
              </a:r>
              <a:endParaRPr lang="fi-FI" sz="900" kern="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Times New Roman"/>
              </a:endParaRPr>
            </a:p>
          </p:txBody>
        </p:sp>
        <p:sp>
          <p:nvSpPr>
            <p:cNvPr id="14" name="Down Arrow 4"/>
            <p:cNvSpPr/>
            <p:nvPr/>
          </p:nvSpPr>
          <p:spPr>
            <a:xfrm>
              <a:off x="2778276" y="3778756"/>
              <a:ext cx="1018540" cy="410845"/>
            </a:xfrm>
            <a:prstGeom prst="down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fi-FI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5" name="Down Arrow 5"/>
            <p:cNvSpPr/>
            <p:nvPr/>
          </p:nvSpPr>
          <p:spPr>
            <a:xfrm>
              <a:off x="4619625" y="2533650"/>
              <a:ext cx="1018540" cy="410845"/>
            </a:xfrm>
            <a:prstGeom prst="down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fi-FI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6" name="Rounded Rectangle 7"/>
            <p:cNvSpPr/>
            <p:nvPr/>
          </p:nvSpPr>
          <p:spPr>
            <a:xfrm>
              <a:off x="16722" y="2991773"/>
              <a:ext cx="3095625" cy="79212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Tuotetaan tietoa henkilöstöjohtamisen, henkilöstön joustavan sopeutumisen ja hyvinvoinnin sekä organisaatioiden menestyksen välisistä yhteyksistä.</a:t>
              </a:r>
            </a:p>
          </p:txBody>
        </p:sp>
        <p:sp>
          <p:nvSpPr>
            <p:cNvPr id="17" name="Rounded Rectangle 8"/>
            <p:cNvSpPr/>
            <p:nvPr/>
          </p:nvSpPr>
          <p:spPr>
            <a:xfrm>
              <a:off x="3495675" y="2991542"/>
              <a:ext cx="3086100" cy="811175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fi-FI" sz="1050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Tuotetaan tietoa henkilöstökäytäntöjen ja esimiestyön strategisesta roolista muuttuvissa kuntaorganisaatioissa</a:t>
              </a:r>
            </a:p>
          </p:txBody>
        </p:sp>
        <p:sp>
          <p:nvSpPr>
            <p:cNvPr id="18" name="Rounded Rectangle 10"/>
            <p:cNvSpPr/>
            <p:nvPr/>
          </p:nvSpPr>
          <p:spPr>
            <a:xfrm>
              <a:off x="2157052" y="2581578"/>
              <a:ext cx="2378288" cy="314989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fi-FI" sz="1050" b="1" kern="0" dirty="0">
                  <a:solidFill>
                    <a:sysClr val="windowText" lastClr="000000"/>
                  </a:solidFill>
                  <a:latin typeface="Calibri" panose="020F0502020204030204"/>
                  <a:ea typeface="Calibri"/>
                  <a:cs typeface="Times New Roman"/>
                </a:rPr>
                <a:t>+ Kuntaorganisaatioiden tilastotiedot</a:t>
              </a:r>
            </a:p>
          </p:txBody>
        </p:sp>
        <p:sp>
          <p:nvSpPr>
            <p:cNvPr id="19" name="Right Arrow 11"/>
            <p:cNvSpPr/>
            <p:nvPr/>
          </p:nvSpPr>
          <p:spPr>
            <a:xfrm>
              <a:off x="3076575" y="1838325"/>
              <a:ext cx="361950" cy="152400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fi-FI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0" name="Rounded Rectangle 14"/>
            <p:cNvSpPr/>
            <p:nvPr/>
          </p:nvSpPr>
          <p:spPr>
            <a:xfrm>
              <a:off x="220446" y="588808"/>
              <a:ext cx="3066415" cy="466725"/>
            </a:xfrm>
            <a:prstGeom prst="roundRect">
              <a:avLst/>
            </a:prstGeom>
            <a:solidFill>
              <a:srgbClr val="70AD4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fi-FI" sz="1200" b="1" kern="0" dirty="0">
                  <a:solidFill>
                    <a:srgbClr val="002060"/>
                  </a:solidFill>
                  <a:latin typeface="Calibri" panose="020F0502020204030204"/>
                  <a:ea typeface="Calibri"/>
                  <a:cs typeface="Times New Roman"/>
                </a:rPr>
                <a:t>Uudistun, innostun, onnistun!                          -osahanke </a:t>
              </a:r>
              <a:endParaRPr lang="fi-FI" sz="1200" kern="0" dirty="0">
                <a:solidFill>
                  <a:srgbClr val="002060"/>
                </a:solidFill>
                <a:latin typeface="Calibri" panose="020F0502020204030204"/>
                <a:ea typeface="Calibri"/>
                <a:cs typeface="Times New Roman"/>
              </a:endParaRPr>
            </a:p>
          </p:txBody>
        </p:sp>
        <p:sp>
          <p:nvSpPr>
            <p:cNvPr id="21" name="Rounded Rectangle 15"/>
            <p:cNvSpPr/>
            <p:nvPr/>
          </p:nvSpPr>
          <p:spPr>
            <a:xfrm>
              <a:off x="3495676" y="552450"/>
              <a:ext cx="2917190" cy="485775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fi-FI" sz="1200" b="1" kern="0" dirty="0">
                  <a:solidFill>
                    <a:srgbClr val="002060"/>
                  </a:solidFill>
                  <a:latin typeface="Calibri" panose="020F0502020204030204"/>
                  <a:ea typeface="Calibri"/>
                  <a:cs typeface="Times New Roman"/>
                </a:rPr>
                <a:t>Onnistun hyvällä henkilöstöjohtamisella  -osahanke </a:t>
              </a:r>
              <a:endParaRPr lang="fi-FI" sz="1200" kern="0" dirty="0">
                <a:solidFill>
                  <a:srgbClr val="002060"/>
                </a:solidFill>
                <a:latin typeface="Calibri" panose="020F0502020204030204"/>
                <a:ea typeface="Calibri"/>
                <a:cs typeface="Times New Roman"/>
              </a:endParaRPr>
            </a:p>
          </p:txBody>
        </p:sp>
        <p:sp>
          <p:nvSpPr>
            <p:cNvPr id="22" name="Right Arrow 13"/>
            <p:cNvSpPr/>
            <p:nvPr/>
          </p:nvSpPr>
          <p:spPr>
            <a:xfrm rot="10800000">
              <a:off x="3076575" y="2057400"/>
              <a:ext cx="360680" cy="152400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fi-FI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3" name="Down Arrow 18"/>
            <p:cNvSpPr/>
            <p:nvPr/>
          </p:nvSpPr>
          <p:spPr>
            <a:xfrm>
              <a:off x="866775" y="2543175"/>
              <a:ext cx="1018540" cy="410845"/>
            </a:xfrm>
            <a:prstGeom prst="down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fi-FI" sz="135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24" name="Rounded Rectangle 20"/>
            <p:cNvSpPr/>
            <p:nvPr/>
          </p:nvSpPr>
          <p:spPr>
            <a:xfrm>
              <a:off x="228600" y="0"/>
              <a:ext cx="6200775" cy="466725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fi-FI" sz="1500" b="1" kern="0" dirty="0">
                  <a:solidFill>
                    <a:sysClr val="window" lastClr="FFFFFF"/>
                  </a:solidFill>
                  <a:latin typeface="Calibri" panose="020F0502020204030204"/>
                  <a:ea typeface="Calibri"/>
                  <a:cs typeface="Times New Roman"/>
                </a:rPr>
                <a:t>ARTTU2: </a:t>
              </a:r>
              <a:r>
                <a:rPr lang="fi-FI" b="1" kern="0" dirty="0">
                  <a:solidFill>
                    <a:sysClr val="window" lastClr="FFFFFF"/>
                  </a:solidFill>
                  <a:latin typeface="Calibri" panose="020F0502020204030204"/>
                  <a:ea typeface="Calibri"/>
                  <a:cs typeface="Times New Roman"/>
                </a:rPr>
                <a:t>Henkilöstö strategisena resurssina -tutkimus</a:t>
              </a:r>
              <a:endParaRPr lang="fi-FI" sz="1200" kern="0" dirty="0">
                <a:solidFill>
                  <a:sysClr val="window" lastClr="FFFFFF"/>
                </a:solidFill>
                <a:latin typeface="Calibri" panose="020F0502020204030204"/>
                <a:ea typeface="Calibri"/>
                <a:cs typeface="Times New Roman"/>
              </a:endParaRPr>
            </a:p>
          </p:txBody>
        </p:sp>
      </p:grpSp>
      <p:pic>
        <p:nvPicPr>
          <p:cNvPr id="1026" name="Picture 2" descr="T:\Kuntakehitys ja Tutkimus\ARTTU2-TUTKIMUSOHJELMA\LOGOT\arttu2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516493"/>
            <a:ext cx="1102655" cy="2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9"/>
          <p:cNvSpPr/>
          <p:nvPr/>
        </p:nvSpPr>
        <p:spPr>
          <a:xfrm>
            <a:off x="2519772" y="5416012"/>
            <a:ext cx="4050450" cy="42737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fi-FI" sz="1050" kern="0" dirty="0">
                <a:solidFill>
                  <a:sysClr val="windowText" lastClr="000000"/>
                </a:solidFill>
                <a:latin typeface="Calibri" panose="020F0502020204030204"/>
                <a:ea typeface="Calibri"/>
                <a:cs typeface="Times New Roman"/>
              </a:rPr>
              <a:t>Tuotetaan tietoa käytännön toimintatavoista uudistumiskykyisen johtamisen ja henkilöstön voimavarojen edistämisen keinoista</a:t>
            </a:r>
          </a:p>
        </p:txBody>
      </p:sp>
      <p:sp>
        <p:nvSpPr>
          <p:cNvPr id="26" name="Down Arrow 4"/>
          <p:cNvSpPr/>
          <p:nvPr/>
        </p:nvSpPr>
        <p:spPr>
          <a:xfrm>
            <a:off x="4230885" y="5049682"/>
            <a:ext cx="845048" cy="356465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fi-FI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25983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22" y="278628"/>
            <a:ext cx="8644555" cy="1260000"/>
          </a:xfrm>
        </p:spPr>
        <p:txBody>
          <a:bodyPr/>
          <a:lstStyle/>
          <a:p>
            <a:r>
              <a:rPr lang="fi-FI" dirty="0" smtClean="0"/>
              <a:t>HR-käytännöt, muutokset työssä ja sopeutuva suoriutuminen</a:t>
            </a:r>
            <a:endParaRPr lang="fi-FI" dirty="0"/>
          </a:p>
        </p:txBody>
      </p:sp>
      <p:sp>
        <p:nvSpPr>
          <p:cNvPr id="4" name="Oval 3"/>
          <p:cNvSpPr/>
          <p:nvPr/>
        </p:nvSpPr>
        <p:spPr>
          <a:xfrm>
            <a:off x="457199" y="2298357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HR-käytännöt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04268" y="2298357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Luovuus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04268" y="3452096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Stressin hallinta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12768" y="4604014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 smtClean="0">
                <a:solidFill>
                  <a:srgbClr val="0070C0"/>
                </a:solidFill>
              </a:rPr>
              <a:t>Työryhmäs-sä</a:t>
            </a:r>
            <a:r>
              <a:rPr lang="fi-FI" sz="2000" b="1" dirty="0" smtClean="0">
                <a:solidFill>
                  <a:srgbClr val="0070C0"/>
                </a:solidFill>
              </a:rPr>
              <a:t> </a:t>
            </a:r>
            <a:r>
              <a:rPr lang="fi-FI" sz="2000" b="1" dirty="0" err="1" smtClean="0">
                <a:solidFill>
                  <a:srgbClr val="0070C0"/>
                </a:solidFill>
              </a:rPr>
              <a:t>sopeu-tuminen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04268" y="5753635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Joustavuus yhteistyössä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199" y="4690954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Muutokset työssä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17018" y="1103414"/>
            <a:ext cx="2137719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Reagointi-kyky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76483" y="2052110"/>
            <a:ext cx="2282912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Työuupumus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76484" y="3541333"/>
            <a:ext cx="2282911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Työn imu</a:t>
            </a:r>
            <a:endParaRPr lang="fi-FI" sz="2000" b="1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76483" y="5135354"/>
            <a:ext cx="2282912" cy="1062681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rgbClr val="0070C0"/>
                </a:solidFill>
              </a:rPr>
              <a:t>Työssä tylsistyminen</a:t>
            </a:r>
            <a:endParaRPr lang="fi-FI" sz="2000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>
            <a:stCxn id="4" idx="6"/>
            <a:endCxn id="13" idx="2"/>
          </p:cNvCxnSpPr>
          <p:nvPr/>
        </p:nvCxnSpPr>
        <p:spPr>
          <a:xfrm flipV="1">
            <a:off x="2594918" y="2583451"/>
            <a:ext cx="781565" cy="24624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  <a:endCxn id="14" idx="2"/>
          </p:cNvCxnSpPr>
          <p:nvPr/>
        </p:nvCxnSpPr>
        <p:spPr>
          <a:xfrm>
            <a:off x="2594918" y="2829698"/>
            <a:ext cx="781566" cy="12429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6"/>
          </p:cNvCxnSpPr>
          <p:nvPr/>
        </p:nvCxnSpPr>
        <p:spPr>
          <a:xfrm>
            <a:off x="2594918" y="2829698"/>
            <a:ext cx="781564" cy="270612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7"/>
            <a:endCxn id="13" idx="2"/>
          </p:cNvCxnSpPr>
          <p:nvPr/>
        </p:nvCxnSpPr>
        <p:spPr>
          <a:xfrm flipV="1">
            <a:off x="2281856" y="2583451"/>
            <a:ext cx="1094627" cy="226312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18860" y="229467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-.38</a:t>
            </a:r>
            <a:endParaRPr lang="fi-FI" dirty="0"/>
          </a:p>
        </p:txBody>
      </p:sp>
      <p:sp>
        <p:nvSpPr>
          <p:cNvPr id="28" name="TextBox 27"/>
          <p:cNvSpPr txBox="1"/>
          <p:nvPr/>
        </p:nvSpPr>
        <p:spPr>
          <a:xfrm>
            <a:off x="3016946" y="336103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.42</a:t>
            </a:r>
            <a:endParaRPr lang="fi-FI" dirty="0"/>
          </a:p>
        </p:txBody>
      </p:sp>
      <p:sp>
        <p:nvSpPr>
          <p:cNvPr id="29" name="TextBox 28"/>
          <p:cNvSpPr txBox="1"/>
          <p:nvPr/>
        </p:nvSpPr>
        <p:spPr>
          <a:xfrm>
            <a:off x="3256756" y="472349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-.24</a:t>
            </a:r>
            <a:endParaRPr lang="fi-FI" dirty="0"/>
          </a:p>
        </p:txBody>
      </p:sp>
      <p:sp>
        <p:nvSpPr>
          <p:cNvPr id="30" name="TextBox 29"/>
          <p:cNvSpPr txBox="1"/>
          <p:nvPr/>
        </p:nvSpPr>
        <p:spPr>
          <a:xfrm>
            <a:off x="2042610" y="405595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accent5">
                    <a:lumMod val="50000"/>
                  </a:schemeClr>
                </a:solidFill>
              </a:rPr>
              <a:t>.12</a:t>
            </a: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4" name="Straight Arrow Connector 33"/>
          <p:cNvCxnSpPr>
            <a:endCxn id="8" idx="2"/>
          </p:cNvCxnSpPr>
          <p:nvPr/>
        </p:nvCxnSpPr>
        <p:spPr>
          <a:xfrm flipV="1">
            <a:off x="5659395" y="3983437"/>
            <a:ext cx="644873" cy="300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6"/>
            <a:endCxn id="12" idx="2"/>
          </p:cNvCxnSpPr>
          <p:nvPr/>
        </p:nvCxnSpPr>
        <p:spPr>
          <a:xfrm flipV="1">
            <a:off x="5659395" y="1634755"/>
            <a:ext cx="657623" cy="24379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6"/>
            <a:endCxn id="7" idx="2"/>
          </p:cNvCxnSpPr>
          <p:nvPr/>
        </p:nvCxnSpPr>
        <p:spPr>
          <a:xfrm flipV="1">
            <a:off x="5659395" y="2829698"/>
            <a:ext cx="644873" cy="12429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6"/>
            <a:endCxn id="9" idx="2"/>
          </p:cNvCxnSpPr>
          <p:nvPr/>
        </p:nvCxnSpPr>
        <p:spPr>
          <a:xfrm>
            <a:off x="5659395" y="4072674"/>
            <a:ext cx="653373" cy="10626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" idx="6"/>
            <a:endCxn id="10" idx="2"/>
          </p:cNvCxnSpPr>
          <p:nvPr/>
        </p:nvCxnSpPr>
        <p:spPr>
          <a:xfrm>
            <a:off x="5659395" y="4072674"/>
            <a:ext cx="644873" cy="22123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91881" y="451477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.28</a:t>
            </a:r>
            <a:endParaRPr lang="fi-FI" dirty="0"/>
          </a:p>
        </p:txBody>
      </p:sp>
      <p:cxnSp>
        <p:nvCxnSpPr>
          <p:cNvPr id="50" name="Straight Arrow Connector 49"/>
          <p:cNvCxnSpPr>
            <a:stCxn id="13" idx="6"/>
            <a:endCxn id="10" idx="2"/>
          </p:cNvCxnSpPr>
          <p:nvPr/>
        </p:nvCxnSpPr>
        <p:spPr>
          <a:xfrm>
            <a:off x="5659395" y="2583451"/>
            <a:ext cx="644873" cy="370152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569538" y="25857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accent5">
                    <a:lumMod val="50000"/>
                  </a:schemeClr>
                </a:solidFill>
              </a:rPr>
              <a:t>-.13</a:t>
            </a: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80456" y="303210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.24</a:t>
            </a:r>
            <a:endParaRPr lang="fi-FI" dirty="0"/>
          </a:p>
        </p:txBody>
      </p:sp>
      <p:sp>
        <p:nvSpPr>
          <p:cNvPr id="55" name="TextBox 54"/>
          <p:cNvSpPr txBox="1"/>
          <p:nvPr/>
        </p:nvSpPr>
        <p:spPr>
          <a:xfrm>
            <a:off x="5787262" y="17443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.29</a:t>
            </a:r>
            <a:endParaRPr lang="fi-FI" dirty="0"/>
          </a:p>
        </p:txBody>
      </p:sp>
      <p:sp>
        <p:nvSpPr>
          <p:cNvPr id="57" name="TextBox 56"/>
          <p:cNvSpPr txBox="1"/>
          <p:nvPr/>
        </p:nvSpPr>
        <p:spPr>
          <a:xfrm>
            <a:off x="5860573" y="362024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.23</a:t>
            </a:r>
            <a:endParaRPr lang="fi-FI" dirty="0"/>
          </a:p>
        </p:txBody>
      </p:sp>
      <p:sp>
        <p:nvSpPr>
          <p:cNvPr id="58" name="TextBox 57"/>
          <p:cNvSpPr txBox="1"/>
          <p:nvPr/>
        </p:nvSpPr>
        <p:spPr>
          <a:xfrm>
            <a:off x="6198361" y="54492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.26</a:t>
            </a:r>
            <a:endParaRPr lang="fi-FI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9065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2" y="293369"/>
            <a:ext cx="8644555" cy="1260000"/>
          </a:xfrm>
        </p:spPr>
        <p:txBody>
          <a:bodyPr/>
          <a:lstStyle/>
          <a:p>
            <a:pPr algn="ctr"/>
            <a:r>
              <a:rPr lang="fi-FI" b="1" dirty="0" smtClean="0"/>
              <a:t>Yhteenveto kahdesta edellisestä kuvasta</a:t>
            </a:r>
            <a:endParaRPr lang="fi-FI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722" y="1773635"/>
            <a:ext cx="8644555" cy="4476750"/>
          </a:xfrm>
        </p:spPr>
        <p:txBody>
          <a:bodyPr/>
          <a:lstStyle/>
          <a:p>
            <a:r>
              <a:rPr lang="fi-FI" sz="2200" dirty="0" smtClean="0"/>
              <a:t>Voimaannuttavat HR-käytännöt olivat myönteisessä yhteydessä kaikkiin viiteen sopeutuvan suoriutumisen ulottuvuuteen.</a:t>
            </a:r>
          </a:p>
          <a:p>
            <a:r>
              <a:rPr lang="fi-FI" sz="2200" dirty="0" smtClean="0"/>
              <a:t>Koetut muutokset viimeisen puolen aikana olivat – ehkä yllättäen – myönteisessä yhteydessä luovuuteen ja reagointikykyyn.</a:t>
            </a:r>
          </a:p>
          <a:p>
            <a:r>
              <a:rPr lang="fi-FI" sz="2200" dirty="0" smtClean="0"/>
              <a:t>Muutoksilla on kuitenkin lievä myönteinen yhteys työuupumukseen, muttei muihin työhyvinvoinnin osoittimiin</a:t>
            </a:r>
          </a:p>
          <a:p>
            <a:r>
              <a:rPr lang="fi-FI" sz="2200" dirty="0" smtClean="0"/>
              <a:t>Voimaannuttavilla HR-käytännöillä selvä myönteinen yhteys työn imuun ja käänteinen yhteys työssä tylsistymiseen ja työuupumukseen</a:t>
            </a:r>
          </a:p>
          <a:p>
            <a:r>
              <a:rPr lang="fi-FI" sz="2200" dirty="0" smtClean="0"/>
              <a:t>Tärkeää: Työn imulla myönteinen yhteys kaikkiin sopeutuvan suoriutumisen ulottuvuuksiin ja työn imu myös välittää HR-käytäntöjen yhteyksiä niihin.</a:t>
            </a:r>
          </a:p>
          <a:p>
            <a:endParaRPr lang="fi-FI" sz="2200" dirty="0" smtClean="0"/>
          </a:p>
          <a:p>
            <a:endParaRPr lang="fi-FI" sz="2200" dirty="0" smtClean="0"/>
          </a:p>
          <a:p>
            <a:endParaRPr lang="fi-FI" sz="2200" dirty="0" smtClean="0"/>
          </a:p>
          <a:p>
            <a:endParaRPr lang="fi-FI" sz="2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00756" y="6470651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7728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 b="1" dirty="0"/>
              <a:t>Ihmislähtöinen johtaminen –</a:t>
            </a:r>
            <a:br>
              <a:rPr lang="fi-FI" sz="4000" b="1" dirty="0"/>
            </a:br>
            <a:r>
              <a:rPr lang="fi-FI" sz="4000" b="1" dirty="0"/>
              <a:t>haaste ja suuri mahdollisuus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26757" y="1729946"/>
            <a:ext cx="7030994" cy="4842751"/>
            <a:chOff x="565150" y="280988"/>
            <a:chExt cx="7608741" cy="5860723"/>
          </a:xfrm>
        </p:grpSpPr>
        <p:sp>
          <p:nvSpPr>
            <p:cNvPr id="5" name="Rectangle 2"/>
            <p:cNvSpPr txBox="1">
              <a:spLocks/>
            </p:cNvSpPr>
            <p:nvPr/>
          </p:nvSpPr>
          <p:spPr>
            <a:xfrm>
              <a:off x="3016249" y="2967037"/>
              <a:ext cx="2566988" cy="979488"/>
            </a:xfrm>
            <a:prstGeom prst="rect">
              <a:avLst/>
            </a:prstGeom>
          </p:spPr>
          <p:txBody>
            <a:bodyPr vert="horz" lIns="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None/>
                <a:defRPr sz="4400" kern="1200">
                  <a:solidFill>
                    <a:srgbClr val="003B81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fi-FI" altLang="fi-FI" sz="3200" dirty="0" smtClean="0">
                  <a:latin typeface="Arial" panose="020B0604020202020204" pitchFamily="34" charset="0"/>
                  <a:cs typeface="Helvetica" panose="020B0604020202020204" pitchFamily="34" charset="0"/>
                </a:rPr>
                <a:t>Palveleva johtaminen</a:t>
              </a:r>
            </a:p>
          </p:txBody>
        </p:sp>
        <p:sp>
          <p:nvSpPr>
            <p:cNvPr id="6" name="Tekstiruutu 12"/>
            <p:cNvSpPr txBox="1">
              <a:spLocks noChangeArrowheads="1"/>
            </p:cNvSpPr>
            <p:nvPr/>
          </p:nvSpPr>
          <p:spPr bwMode="auto">
            <a:xfrm>
              <a:off x="565150" y="2828925"/>
              <a:ext cx="2330450" cy="70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Vastuuttamista,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(4,9)</a:t>
              </a:r>
              <a:endParaRPr lang="fi-FI" altLang="fi-FI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kstiruutu 13"/>
            <p:cNvSpPr txBox="1">
              <a:spLocks noChangeArrowheads="1"/>
            </p:cNvSpPr>
            <p:nvPr/>
          </p:nvSpPr>
          <p:spPr bwMode="auto">
            <a:xfrm>
              <a:off x="585788" y="5434013"/>
              <a:ext cx="2330450" cy="70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600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Voimaannuttamista</a:t>
              </a:r>
              <a:r>
                <a:rPr lang="fi-FI" altLang="fi-FI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,</a:t>
              </a:r>
            </a:p>
            <a:p>
              <a:pPr algn="ctr">
                <a:spcBef>
                  <a:spcPct val="0"/>
                </a:spcBef>
                <a:buClrTx/>
                <a:buNone/>
              </a:pPr>
              <a:r>
                <a:rPr lang="fi-FI" altLang="fi-FI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k</a:t>
              </a:r>
              <a:r>
                <a:rPr lang="fi-FI" altLang="fi-FI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ehittämistä </a:t>
              </a:r>
              <a:r>
                <a:rPr lang="fi-FI" altLang="fi-FI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fi-FI" altLang="fi-FI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4,2)</a:t>
              </a:r>
              <a:endParaRPr lang="fi-FI" altLang="fi-FI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kstiruutu 14"/>
            <p:cNvSpPr txBox="1">
              <a:spLocks noChangeArrowheads="1"/>
            </p:cNvSpPr>
            <p:nvPr/>
          </p:nvSpPr>
          <p:spPr bwMode="auto">
            <a:xfrm>
              <a:off x="2449514" y="2044700"/>
              <a:ext cx="2330450" cy="70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Suunnan näyttämistä </a:t>
              </a:r>
            </a:p>
            <a:p>
              <a:pPr algn="ctr">
                <a:spcBef>
                  <a:spcPct val="0"/>
                </a:spcBef>
                <a:buClrTx/>
                <a:buNone/>
              </a:pPr>
              <a:r>
                <a:rPr lang="fi-FI" altLang="fi-FI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fi-FI" altLang="fi-FI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4,4)</a:t>
              </a:r>
              <a:endParaRPr lang="fi-FI" altLang="fi-FI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kstiruutu 15"/>
            <p:cNvSpPr txBox="1">
              <a:spLocks noChangeArrowheads="1"/>
            </p:cNvSpPr>
            <p:nvPr/>
          </p:nvSpPr>
          <p:spPr bwMode="auto">
            <a:xfrm>
              <a:off x="4403725" y="2230438"/>
              <a:ext cx="2330450" cy="100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Nöyryyttä,</a:t>
              </a:r>
            </a:p>
            <a:p>
              <a:pPr algn="ctr">
                <a:spcBef>
                  <a:spcPct val="0"/>
                </a:spcBef>
                <a:buClrTx/>
                <a:buNone/>
              </a:pPr>
              <a:r>
                <a:rPr lang="fi-FI" altLang="fi-FI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taustalla </a:t>
              </a:r>
              <a:r>
                <a:rPr lang="fi-FI" altLang="fi-FI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pysymistä </a:t>
              </a:r>
              <a:r>
                <a:rPr lang="fi-FI" altLang="fi-FI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(3,9)</a:t>
              </a:r>
              <a:endParaRPr lang="fi-FI" altLang="fi-FI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kstiruutu 16"/>
            <p:cNvSpPr txBox="1">
              <a:spLocks noChangeArrowheads="1"/>
            </p:cNvSpPr>
            <p:nvPr/>
          </p:nvSpPr>
          <p:spPr bwMode="auto">
            <a:xfrm>
              <a:off x="6630988" y="3035300"/>
              <a:ext cx="1542903" cy="40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fi-FI" altLang="fi-FI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Aitoutta </a:t>
              </a:r>
              <a:r>
                <a:rPr lang="fi-FI" altLang="fi-FI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(3,8)</a:t>
              </a:r>
              <a:endParaRPr lang="fi-FI" altLang="fi-FI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kstiruutu 17"/>
            <p:cNvSpPr txBox="1">
              <a:spLocks noChangeArrowheads="1"/>
            </p:cNvSpPr>
            <p:nvPr/>
          </p:nvSpPr>
          <p:spPr bwMode="auto">
            <a:xfrm>
              <a:off x="5535612" y="5141913"/>
              <a:ext cx="2237117" cy="70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Ihmisten</a:t>
              </a:r>
            </a:p>
            <a:p>
              <a:pPr algn="ctr">
                <a:spcBef>
                  <a:spcPct val="0"/>
                </a:spcBef>
                <a:buClrTx/>
                <a:buNone/>
              </a:pPr>
              <a:r>
                <a:rPr lang="fi-FI" altLang="fi-FI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lang="fi-FI" altLang="fi-FI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yväksymistä </a:t>
              </a:r>
              <a:r>
                <a:rPr lang="fi-FI" altLang="fi-FI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(</a:t>
              </a:r>
              <a:r>
                <a:rPr lang="fi-FI" altLang="fi-FI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4,4)</a:t>
              </a:r>
              <a:endParaRPr lang="fi-FI" altLang="fi-FI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kstiruutu 18"/>
            <p:cNvSpPr txBox="1">
              <a:spLocks noChangeArrowheads="1"/>
            </p:cNvSpPr>
            <p:nvPr/>
          </p:nvSpPr>
          <p:spPr bwMode="auto">
            <a:xfrm>
              <a:off x="3306762" y="5680075"/>
              <a:ext cx="1838325" cy="40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2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2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04040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  <a:cs typeface="Georgia" panose="02040502050405020303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fi-FI" altLang="fi-FI" sz="1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Rohkeutta </a:t>
              </a:r>
              <a:r>
                <a:rPr lang="fi-FI" altLang="fi-FI" sz="1600" b="1" dirty="0" smtClean="0">
                  <a:solidFill>
                    <a:srgbClr val="FF0000"/>
                  </a:solidFill>
                  <a:latin typeface="Arial" panose="020B0604020202020204" pitchFamily="34" charset="0"/>
                </a:rPr>
                <a:t>(3,5)</a:t>
              </a:r>
              <a:endParaRPr lang="fi-FI" altLang="fi-FI" sz="1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Kuva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25" y="3770313"/>
              <a:ext cx="1223963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Kuva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981075"/>
              <a:ext cx="1217613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Kuva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038" y="280988"/>
              <a:ext cx="927100" cy="17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Kuva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088" y="333375"/>
              <a:ext cx="1136650" cy="181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Kuva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038" y="1131888"/>
              <a:ext cx="1281112" cy="169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Kuva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713" y="3444875"/>
              <a:ext cx="1028700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Kuva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88" y="3997325"/>
              <a:ext cx="11049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02311" y="6515100"/>
            <a:ext cx="28622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200">
                <a:solidFill>
                  <a:schemeClr val="tx1"/>
                </a:solidFill>
              </a:rPr>
              <a:t>(mm. van Dierendonck, 2012)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14088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Palveleva johtaminen</a:t>
            </a:r>
            <a:endParaRPr lang="fi-FI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7" y="1367283"/>
            <a:ext cx="8471662" cy="55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22" y="636975"/>
            <a:ext cx="8644555" cy="1260000"/>
          </a:xfrm>
        </p:spPr>
        <p:txBody>
          <a:bodyPr/>
          <a:lstStyle/>
          <a:p>
            <a:pPr algn="ctr"/>
            <a:r>
              <a:rPr lang="fi-FI" sz="3200" b="1" dirty="0" smtClean="0"/>
              <a:t>Paremmat henkilöstöjohtamisen käytännöt ja palveleva esimiestyö olivat myönteisessä yhteydessä myös seuraaviin:</a:t>
            </a:r>
            <a:endParaRPr lang="fi-FI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722" y="2180359"/>
            <a:ext cx="8665987" cy="4472854"/>
          </a:xfrm>
        </p:spPr>
        <p:txBody>
          <a:bodyPr/>
          <a:lstStyle/>
          <a:p>
            <a:endParaRPr lang="fi-FI" altLang="fi-FI" sz="2000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altLang="fi-FI" sz="20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Parempaan itsearvioon omasta työsuorituksesta</a:t>
            </a:r>
          </a:p>
          <a:p>
            <a:endParaRPr lang="fi-FI" altLang="fi-FI" sz="2000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altLang="fi-FI" sz="20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Työpaikkaan sitoutumiseen ja vähäisempiin eroaikeisiin nykyisestä työstä </a:t>
            </a:r>
          </a:p>
          <a:p>
            <a:endParaRPr lang="fi-FI" altLang="fi-FI" sz="2000" b="1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altLang="fi-FI" sz="20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Tyytyväisyyteen omaan työuraan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endParaRPr lang="fi-FI" altLang="fi-FI" sz="2000" b="1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altLang="fi-FI" sz="20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Haluun jatkaa pidempään työuralla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endParaRPr lang="fi-FI" altLang="fi-FI" sz="2000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altLang="fi-FI" sz="20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Parempaan työkykyyn ja itsemyötätuntoon</a:t>
            </a:r>
            <a:endParaRPr lang="fi-FI" altLang="fi-FI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24</a:t>
            </a:fld>
            <a:endParaRPr lang="fi-FI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13359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600" b="1" dirty="0" smtClean="0"/>
              <a:t>Työntekijöiden, lähiesimiesten ja </a:t>
            </a:r>
            <a:br>
              <a:rPr lang="fi-FI" sz="3600" b="1" dirty="0" smtClean="0"/>
            </a:br>
            <a:r>
              <a:rPr lang="fi-FI" sz="3600" b="1" dirty="0" smtClean="0"/>
              <a:t>”esimiesten </a:t>
            </a:r>
            <a:r>
              <a:rPr lang="fi-FI" sz="3600" b="1" dirty="0" err="1" smtClean="0"/>
              <a:t>esimiesten</a:t>
            </a:r>
            <a:r>
              <a:rPr lang="fi-FI" sz="3600" b="1" dirty="0" smtClean="0"/>
              <a:t>” työolot</a:t>
            </a:r>
            <a:endParaRPr lang="fi-FI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750"/>
            <a:ext cx="8478684" cy="516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600" b="1" dirty="0" smtClean="0"/>
              <a:t>Voimaannuttavat henkilöstökäytännöt aseman mukaan</a:t>
            </a:r>
            <a:endParaRPr lang="fi-FI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" y="1560040"/>
            <a:ext cx="7912949" cy="491061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30641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62" y="177702"/>
            <a:ext cx="8644555" cy="1260000"/>
          </a:xfrm>
        </p:spPr>
        <p:txBody>
          <a:bodyPr/>
          <a:lstStyle/>
          <a:p>
            <a:pPr algn="ctr"/>
            <a:r>
              <a:rPr lang="fi-FI" sz="4000" b="1" dirty="0" smtClean="0"/>
              <a:t>Työntekijöiden, lähiesimiesten ja ”esimiesten </a:t>
            </a:r>
            <a:r>
              <a:rPr lang="fi-FI" sz="4000" b="1" dirty="0" err="1" smtClean="0"/>
              <a:t>esimiesten</a:t>
            </a:r>
            <a:r>
              <a:rPr lang="fi-FI" sz="4000" b="1" dirty="0" smtClean="0"/>
              <a:t>” hyvinvointi</a:t>
            </a:r>
            <a:endParaRPr lang="fi-FI" sz="4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Työterveyslaitos     |     Esittäjän Nimi     |     www.ttl.fi</a:t>
            </a:r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108"/>
            <a:ext cx="8335168" cy="50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22" y="229202"/>
            <a:ext cx="8644555" cy="1260000"/>
          </a:xfrm>
        </p:spPr>
        <p:txBody>
          <a:bodyPr/>
          <a:lstStyle/>
          <a:p>
            <a:pPr algn="ctr"/>
            <a:r>
              <a:rPr lang="fi-FI" sz="3600" b="1" dirty="0" smtClean="0"/>
              <a:t>Päätelmiä </a:t>
            </a:r>
            <a:r>
              <a:rPr lang="fi-FI" sz="3600" b="1" dirty="0"/>
              <a:t>onnistuneen muutoksen toteuttamiseen </a:t>
            </a:r>
            <a:r>
              <a:rPr lang="fi-FI" sz="3600" b="1" dirty="0" smtClean="0"/>
              <a:t>kunnissa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90" y="1641085"/>
            <a:ext cx="8665987" cy="4981449"/>
          </a:xfrm>
        </p:spPr>
        <p:txBody>
          <a:bodyPr/>
          <a:lstStyle/>
          <a:p>
            <a:r>
              <a:rPr lang="fi-FI" sz="1800" b="1" dirty="0"/>
              <a:t>Voimaannuttavien henkilöstökäytäntöjen ja ihmislähtöisen esimiestyön samanaikainen edistäminen on suuri mahdollisuus.</a:t>
            </a:r>
            <a:endParaRPr lang="fi-FI" sz="1800" dirty="0"/>
          </a:p>
          <a:p>
            <a:endParaRPr lang="fi-FI" sz="1800" b="1" dirty="0" smtClean="0"/>
          </a:p>
          <a:p>
            <a:r>
              <a:rPr lang="fi-FI" sz="1800" b="1" dirty="0" smtClean="0"/>
              <a:t>Henkilöstön huomioiminen (tiedonsaanti, ihmislähtöisyys, aito osallistuminen) entistä </a:t>
            </a:r>
            <a:r>
              <a:rPr lang="fi-FI" sz="1800" b="1" dirty="0"/>
              <a:t>paremmin tulevissa muutoksissa kannattaa</a:t>
            </a:r>
            <a:r>
              <a:rPr lang="fi-FI" sz="1800" b="1" dirty="0" smtClean="0"/>
              <a:t>.</a:t>
            </a:r>
          </a:p>
          <a:p>
            <a:endParaRPr lang="fi-FI" sz="1800" dirty="0"/>
          </a:p>
          <a:p>
            <a:r>
              <a:rPr lang="fi-FI" sz="1800" b="1" dirty="0" smtClean="0"/>
              <a:t>Työn voimavarojen kohdistaminen </a:t>
            </a:r>
            <a:r>
              <a:rPr lang="fi-FI" sz="1800" b="1" dirty="0"/>
              <a:t>työn imun vahvistamiseen ja työpahoinvoinnin ehkäisemiseen kantaa hedelmää.</a:t>
            </a:r>
            <a:endParaRPr lang="fi-FI" sz="1800" dirty="0"/>
          </a:p>
          <a:p>
            <a:endParaRPr lang="fi-FI" sz="1800" b="1" dirty="0" smtClean="0"/>
          </a:p>
          <a:p>
            <a:r>
              <a:rPr lang="fi-FI" sz="1800" b="1" dirty="0" smtClean="0"/>
              <a:t>Mitä korkeammassa asemassa, sen parempi hyvinvointi ja arviot työoloista. Tärkeää ymmärtää erilaiset sosiaaliset todellisuudet ja kokemukset. </a:t>
            </a:r>
            <a:endParaRPr lang="fi-FI" sz="1800" dirty="0"/>
          </a:p>
          <a:p>
            <a:endParaRPr lang="fi-FI" sz="1800" b="1" dirty="0" smtClean="0"/>
          </a:p>
          <a:p>
            <a:r>
              <a:rPr lang="fi-FI" sz="1800" b="1" dirty="0" smtClean="0"/>
              <a:t>Eri-ikäisten </a:t>
            </a:r>
            <a:r>
              <a:rPr lang="fi-FI" sz="1800" b="1" dirty="0"/>
              <a:t>ja koulutettujen työntekijöiden työpahoinvointiin kannattaa kiinnittää huomiota.</a:t>
            </a:r>
            <a:endParaRPr lang="fi-FI" sz="1800" dirty="0"/>
          </a:p>
          <a:p>
            <a:endParaRPr lang="fi-FI" altLang="fi-FI" sz="1800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28</a:t>
            </a:fld>
            <a:endParaRPr lang="fi-FI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30098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104034" y="4522642"/>
            <a:ext cx="6858000" cy="107751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Kiitos ja</a:t>
            </a:r>
            <a:br>
              <a:rPr lang="fi-FI" dirty="0" smtClean="0"/>
            </a:br>
            <a:r>
              <a:rPr lang="fi-FI" dirty="0" smtClean="0"/>
              <a:t>hyvää joulua!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316408" y="2697710"/>
            <a:ext cx="2710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altLang="fi-FI" dirty="0">
                <a:solidFill>
                  <a:srgbClr val="FFFF00"/>
                </a:solidFill>
                <a:cs typeface="Georgia" panose="02040502050405020303" pitchFamily="18" charset="0"/>
                <a:hlinkClick r:id="rId2"/>
              </a:rPr>
              <a:t>www.ttl.fi/tyonimu</a:t>
            </a:r>
            <a:endParaRPr lang="fi-FI" altLang="fi-FI" dirty="0">
              <a:solidFill>
                <a:srgbClr val="FFFF00"/>
              </a:solidFill>
              <a:cs typeface="Georgia" panose="02040502050405020303" pitchFamily="18" charset="0"/>
            </a:endParaRPr>
          </a:p>
          <a:p>
            <a:r>
              <a:rPr lang="fi-FI" altLang="fi-FI" dirty="0">
                <a:solidFill>
                  <a:srgbClr val="FFFF00"/>
                </a:solidFill>
                <a:cs typeface="Georgia" panose="02040502050405020303" pitchFamily="18" charset="0"/>
                <a:hlinkClick r:id="rId3"/>
              </a:rPr>
              <a:t>www.ttl.fi/inspi</a:t>
            </a:r>
            <a:endParaRPr lang="fi-FI" altLang="fi-FI" dirty="0">
              <a:solidFill>
                <a:srgbClr val="FFFF00"/>
              </a:solidFill>
              <a:cs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i-FI" altLang="fi-FI" dirty="0">
                <a:solidFill>
                  <a:schemeClr val="bg1"/>
                </a:solidFill>
                <a:cs typeface="Georgia" panose="02040502050405020303" pitchFamily="18" charset="0"/>
              </a:rPr>
              <a:t>ja </a:t>
            </a:r>
            <a:r>
              <a:rPr lang="fi-FI" altLang="fi-FI" b="1" dirty="0">
                <a:solidFill>
                  <a:schemeClr val="bg1"/>
                </a:solidFill>
                <a:cs typeface="Georgia" panose="02040502050405020303" pitchFamily="18" charset="0"/>
              </a:rPr>
              <a:t>Työn imu –</a:t>
            </a:r>
            <a:r>
              <a:rPr lang="fi-FI" altLang="fi-FI" b="1" dirty="0" smtClean="0">
                <a:solidFill>
                  <a:schemeClr val="bg1"/>
                </a:solidFill>
                <a:cs typeface="Georgia" panose="02040502050405020303" pitchFamily="18" charset="0"/>
              </a:rPr>
              <a:t>kirja:</a:t>
            </a:r>
            <a:endParaRPr lang="fi-FI" altLang="fi-FI" b="1" dirty="0">
              <a:solidFill>
                <a:schemeClr val="bg1"/>
              </a:solidFill>
              <a:cs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i-FI" altLang="fi-FI" dirty="0">
                <a:solidFill>
                  <a:srgbClr val="20A7CC"/>
                </a:solidFill>
                <a:cs typeface="Georgia" panose="02040502050405020303" pitchFamily="18" charset="0"/>
                <a:hlinkClick r:id="rId4"/>
              </a:rPr>
              <a:t>https://verkkokauppa.ttl.fi</a:t>
            </a:r>
            <a:endParaRPr lang="fi-FI" altLang="fi-FI" dirty="0">
              <a:solidFill>
                <a:srgbClr val="20A7CC"/>
              </a:solidFill>
              <a:cs typeface="Georgia" panose="02040502050405020303" pitchFamily="18" charset="0"/>
            </a:endParaRPr>
          </a:p>
          <a:p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316408" y="2232425"/>
            <a:ext cx="38108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2100" b="1" dirty="0">
                <a:solidFill>
                  <a:schemeClr val="bg1"/>
                </a:solidFill>
                <a:cs typeface="Helvetica" panose="020B0604020202020204" pitchFamily="34" charset="0"/>
              </a:rPr>
              <a:t>Lisää tietoa työn imusta:</a:t>
            </a:r>
            <a:endParaRPr lang="fi-FI" sz="2100" dirty="0">
              <a:solidFill>
                <a:schemeClr val="bg1"/>
              </a:solidFill>
            </a:endParaRPr>
          </a:p>
        </p:txBody>
      </p:sp>
      <p:pic>
        <p:nvPicPr>
          <p:cNvPr id="19" name="Picture 4" descr="290921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692055">
            <a:off x="6387830" y="1895441"/>
            <a:ext cx="1604540" cy="1604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16407" y="4224825"/>
            <a:ext cx="23228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350" b="1" dirty="0" smtClean="0">
                <a:solidFill>
                  <a:srgbClr val="FF0000"/>
                </a:solidFill>
                <a:cs typeface="Helvetica" panose="020B0604020202020204" pitchFamily="34" charset="0"/>
                <a:hlinkClick r:id=""/>
              </a:rPr>
              <a:t>jari.hakanen@ttl.fi</a:t>
            </a:r>
            <a:endParaRPr lang="fi-FI" altLang="fi-FI" sz="1350" b="1" dirty="0">
              <a:solidFill>
                <a:srgbClr val="FF0000"/>
              </a:solidFill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fi-FI" altLang="fi-FI" sz="1350" b="1" dirty="0">
              <a:solidFill>
                <a:srgbClr val="20A7CC"/>
              </a:solidFill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073" y="5947763"/>
            <a:ext cx="381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16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Twitter: @</a:t>
            </a:r>
            <a:r>
              <a:rPr lang="fi-FI" altLang="fi-FI" sz="1600" b="1" dirty="0" err="1" smtClean="0">
                <a:solidFill>
                  <a:schemeClr val="bg1"/>
                </a:solidFill>
                <a:cs typeface="Helvetica" panose="020B0604020202020204" pitchFamily="34" charset="0"/>
              </a:rPr>
              <a:t>jari_hakanen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3998" y="295715"/>
            <a:ext cx="8644555" cy="1260000"/>
          </a:xfrm>
        </p:spPr>
        <p:txBody>
          <a:bodyPr/>
          <a:lstStyle/>
          <a:p>
            <a:pPr algn="ctr"/>
            <a:r>
              <a:rPr lang="fi-FI" sz="4000" dirty="0" smtClean="0"/>
              <a:t>Henkilöstö strategisena resurssina Uudistun, innostun, onnistun!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9403" y="1618275"/>
            <a:ext cx="9052560" cy="5034938"/>
          </a:xfrm>
        </p:spPr>
        <p:txBody>
          <a:bodyPr/>
          <a:lstStyle/>
          <a:p>
            <a:r>
              <a:rPr lang="fi-FI" sz="2400" dirty="0" smtClean="0"/>
              <a:t>Tavoitteet: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T</a:t>
            </a:r>
            <a:r>
              <a:rPr lang="fi-FI" sz="2000" dirty="0" smtClean="0"/>
              <a:t>utkia, miten organisaation ja yksilöiden voimavarat kannattelevat henkilöstön hyvinvointia ja kuntien menestystä muutoksissa.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S</a:t>
            </a:r>
            <a:r>
              <a:rPr lang="fi-FI" sz="2000" dirty="0" smtClean="0"/>
              <a:t>elvittää, miten kuntien henkilöstöjohtaminen ja esimiestyö ovat yhteydessä yksilöiden oma-aloitteiseen työtoimintaan, parhaaseen työhyvinvointiin </a:t>
            </a:r>
            <a:r>
              <a:rPr lang="fi-FI" sz="2000" dirty="0"/>
              <a:t>ja </a:t>
            </a:r>
            <a:r>
              <a:rPr lang="fi-FI" sz="2000" dirty="0" smtClean="0"/>
              <a:t>työura-aikomuksiin.</a:t>
            </a:r>
          </a:p>
          <a:p>
            <a:r>
              <a:rPr lang="fi-FI" sz="2400" dirty="0"/>
              <a:t>Kyselytutkimus 34 </a:t>
            </a:r>
            <a:r>
              <a:rPr lang="fi-FI" sz="2400" dirty="0" smtClean="0"/>
              <a:t>ARTTU2 </a:t>
            </a:r>
            <a:r>
              <a:rPr lang="fi-FI" sz="2400" dirty="0"/>
              <a:t>–tutkimusohjelmaan osallistuvan kunnan koko henkilöstölle </a:t>
            </a:r>
            <a:r>
              <a:rPr lang="fi-FI" sz="2400" dirty="0" smtClean="0"/>
              <a:t>(vastanneita N=10 941, 13%) </a:t>
            </a:r>
            <a:r>
              <a:rPr lang="fi-FI" sz="2400" dirty="0"/>
              <a:t>keväällä 2016</a:t>
            </a:r>
            <a:r>
              <a:rPr lang="fi-FI" sz="2400" dirty="0" smtClean="0"/>
              <a:t>.</a:t>
            </a:r>
          </a:p>
          <a:p>
            <a:r>
              <a:rPr lang="fi-FI" sz="2400" dirty="0" smtClean="0"/>
              <a:t>Seurantatutkimus </a:t>
            </a:r>
            <a:r>
              <a:rPr lang="fi-FI" sz="2400" dirty="0" err="1" smtClean="0"/>
              <a:t>sposti</a:t>
            </a:r>
            <a:r>
              <a:rPr lang="fi-FI" sz="2400" dirty="0" smtClean="0"/>
              <a:t>-osoitteensa antaneille (N=4729, 43%) keväällä 2017</a:t>
            </a:r>
            <a:endParaRPr lang="fi-FI" sz="2400" dirty="0"/>
          </a:p>
          <a:p>
            <a:r>
              <a:rPr lang="fi-FI" sz="2400" dirty="0" smtClean="0"/>
              <a:t>Rahoittajana Työsuojelurahasto, Kuntaliitto ja </a:t>
            </a:r>
            <a:r>
              <a:rPr lang="fi-FI" sz="2400" dirty="0" err="1" smtClean="0"/>
              <a:t>Keva</a:t>
            </a:r>
            <a:r>
              <a:rPr lang="fi-FI" sz="2400" dirty="0" smtClean="0"/>
              <a:t>.</a:t>
            </a:r>
            <a:endParaRPr lang="fi-FI" dirty="0" smtClean="0"/>
          </a:p>
          <a:p>
            <a:pPr marL="0" indent="0">
              <a:buNone/>
            </a:pPr>
            <a:endParaRPr lang="fi-FI" sz="2400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3</a:t>
            </a:fld>
            <a:endParaRPr lang="fi-FI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20778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altLang="fi-FI" sz="2700" dirty="0" smtClean="0">
                <a:ea typeface="ＭＳ Ｐゴシック" panose="020B0600070205080204" pitchFamily="34" charset="-128"/>
              </a:rPr>
              <a:t>Millaisten </a:t>
            </a:r>
            <a:r>
              <a:rPr lang="fi-FI" altLang="fi-FI" sz="2700" dirty="0">
                <a:ea typeface="ＭＳ Ｐゴシック" panose="020B0600070205080204" pitchFamily="34" charset="-128"/>
              </a:rPr>
              <a:t>työntekijöiden kanssa on mahdollista tavoittaa korkea tuottavuus ja työn mielekkyys pitkällä tähtäimellä</a:t>
            </a:r>
            <a:r>
              <a:rPr lang="fi-FI" altLang="fi-FI" sz="2700" dirty="0" smtClean="0">
                <a:ea typeface="ＭＳ Ｐゴシック" panose="020B0600070205080204" pitchFamily="34" charset="-128"/>
              </a:rPr>
              <a:t>? </a:t>
            </a:r>
            <a:endParaRPr lang="fi-FI" altLang="fi-FI" sz="2700" dirty="0">
              <a:ea typeface="ＭＳ Ｐゴシック" panose="020B0600070205080204" pitchFamily="34" charset="-128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1036019" y="3095988"/>
            <a:ext cx="1457325" cy="538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sz="1800" dirty="0" err="1"/>
              <a:t>Stressaantu-neet</a:t>
            </a:r>
            <a:r>
              <a:rPr lang="fi-FI" sz="1800" dirty="0"/>
              <a:t>, </a:t>
            </a:r>
            <a:r>
              <a:rPr lang="fi-FI" sz="1800" dirty="0" err="1"/>
              <a:t>uupu-neet</a:t>
            </a:r>
            <a:endParaRPr lang="fi-FI" sz="1800" dirty="0"/>
          </a:p>
          <a:p>
            <a:pPr marL="0" indent="0">
              <a:buNone/>
              <a:defRPr/>
            </a:pPr>
            <a:endParaRPr lang="fi-FI" altLang="fi-FI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462604" y="6417794"/>
            <a:ext cx="811441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 dirty="0">
                <a:solidFill>
                  <a:schemeClr val="tx1"/>
                </a:solidFill>
              </a:rPr>
              <a:t>Jari Hakanen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114425" y="4045572"/>
            <a:ext cx="5838707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635769" y="2939568"/>
            <a:ext cx="1583055" cy="537685"/>
          </a:xfrm>
          <a:prstGeom prst="rect">
            <a:avLst/>
          </a:prstGeom>
        </p:spPr>
        <p:txBody>
          <a:bodyPr vert="horz" lIns="2700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1800" dirty="0"/>
              <a:t>Työn imussa, vahva mielekkyys ja tarkoitus työssä</a:t>
            </a:r>
            <a:endParaRPr lang="fi-FI" altLang="fi-FI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273029" y="2939568"/>
            <a:ext cx="1583055" cy="537685"/>
          </a:xfrm>
          <a:prstGeom prst="rect">
            <a:avLst/>
          </a:prstGeom>
        </p:spPr>
        <p:txBody>
          <a:bodyPr vert="horz" lIns="2700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1800" dirty="0"/>
              <a:t>Tyytyväiset, ei pahoja pulmia, suhteellisen vähän sairas-lomilla</a:t>
            </a:r>
            <a:endParaRPr lang="fi-FI" altLang="fi-FI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14426" y="4951823"/>
            <a:ext cx="1190591" cy="791424"/>
            <a:chOff x="1186053" y="965"/>
            <a:chExt cx="3306529" cy="1653264"/>
          </a:xfrm>
        </p:grpSpPr>
        <p:sp>
          <p:nvSpPr>
            <p:cNvPr id="9" name="Rectangle 8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9" tIns="12859" rIns="12859" bIns="12859" numCol="1" spcCol="1270" anchor="ctr" anchorCtr="0">
              <a:no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50" b="1" dirty="0" smtClean="0">
                  <a:solidFill>
                    <a:schemeClr val="bg1"/>
                  </a:solidFill>
                  <a:ea typeface="ＭＳ Ｐゴシック"/>
                  <a:cs typeface="ＭＳ Ｐゴシック"/>
                </a:rPr>
                <a:t>Mikä on pielessä?</a:t>
              </a:r>
              <a:endParaRPr lang="fi-FI" sz="1350" b="1" dirty="0">
                <a:solidFill>
                  <a:schemeClr val="bg1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35769" y="4951823"/>
            <a:ext cx="1191813" cy="843686"/>
            <a:chOff x="1186053" y="-108209"/>
            <a:chExt cx="3309922" cy="1762438"/>
          </a:xfrm>
        </p:grpSpPr>
        <p:sp>
          <p:nvSpPr>
            <p:cNvPr id="12" name="Rectangle 11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189446" y="-108209"/>
              <a:ext cx="3306529" cy="165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9" tIns="12859" rIns="12859" bIns="12859" numCol="1" spcCol="1270" anchor="ctr" anchorCtr="0">
              <a:no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50" b="1" dirty="0">
                  <a:solidFill>
                    <a:schemeClr val="bg1"/>
                  </a:solidFill>
                  <a:ea typeface="ＭＳ Ｐゴシック"/>
                  <a:cs typeface="ＭＳ Ｐゴシック"/>
                </a:rPr>
                <a:t>Potentiaalien ja vahvuuksien tunnistaminen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3030" y="4951823"/>
            <a:ext cx="1190591" cy="791424"/>
            <a:chOff x="1186053" y="965"/>
            <a:chExt cx="3306529" cy="1653264"/>
          </a:xfrm>
        </p:grpSpPr>
        <p:sp>
          <p:nvSpPr>
            <p:cNvPr id="15" name="Rectangle 14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9" tIns="12859" rIns="12859" bIns="12859" numCol="1" spcCol="1270" anchor="ctr" anchorCtr="0">
              <a:no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50" b="1" dirty="0">
                  <a:solidFill>
                    <a:schemeClr val="bg1"/>
                  </a:solidFill>
                  <a:ea typeface="ＭＳ Ｐゴシック"/>
                  <a:cs typeface="ＭＳ Ｐゴシック"/>
                </a:rPr>
                <a:t>Miksi korjata sitä, mikä ei ole rikki?!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57724" y="5091607"/>
            <a:ext cx="1270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dirty="0"/>
              <a:t>Organisaation </a:t>
            </a:r>
          </a:p>
          <a:p>
            <a:r>
              <a:rPr lang="fi-FI" sz="1350" dirty="0"/>
              <a:t>fokus:</a:t>
            </a:r>
          </a:p>
        </p:txBody>
      </p:sp>
    </p:spTree>
    <p:extLst>
      <p:ext uri="{BB962C8B-B14F-4D97-AF65-F5344CB8AC3E}">
        <p14:creationId xmlns:p14="http://schemas.microsoft.com/office/powerpoint/2010/main" val="8929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249199" y="133676"/>
            <a:ext cx="8675026" cy="1351189"/>
          </a:xfrm>
        </p:spPr>
        <p:txBody>
          <a:bodyPr/>
          <a:lstStyle/>
          <a:p>
            <a:pPr algn="ctr"/>
            <a:r>
              <a:rPr lang="fi-FI" altLang="fi-FI" sz="2700" dirty="0">
                <a:ea typeface="ＭＳ Ｐゴシック" panose="020B0600070205080204" pitchFamily="34" charset="-128"/>
              </a:rPr>
              <a:t/>
            </a:r>
            <a:br>
              <a:rPr lang="fi-FI" altLang="fi-FI" sz="2700" dirty="0">
                <a:ea typeface="ＭＳ Ｐゴシック" panose="020B0600070205080204" pitchFamily="34" charset="-128"/>
              </a:rPr>
            </a:br>
            <a:r>
              <a:rPr lang="fi-FI" altLang="fi-FI" sz="2700" dirty="0">
                <a:ea typeface="ＭＳ Ｐゴシック" panose="020B0600070205080204" pitchFamily="34" charset="-128"/>
              </a:rPr>
              <a:t>Millaisten työntekijöiden kanssa on mahdollista tavoittaa korkea tuottavuus ja työn mielekkyys pitkällä tähtäimellä?</a:t>
            </a:r>
            <a:br>
              <a:rPr lang="fi-FI" altLang="fi-FI" sz="2700" dirty="0">
                <a:ea typeface="ＭＳ Ｐゴシック" panose="020B0600070205080204" pitchFamily="34" charset="-128"/>
              </a:rPr>
            </a:br>
            <a:endParaRPr lang="fi-FI" altLang="fi-FI" sz="2700" dirty="0">
              <a:ea typeface="ＭＳ Ｐゴシック" panose="020B0600070205080204" pitchFamily="34" charset="-128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1136880" y="3009649"/>
            <a:ext cx="1457325" cy="538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sz="1800" dirty="0" err="1"/>
              <a:t>Stressaantu-neet</a:t>
            </a:r>
            <a:r>
              <a:rPr lang="fi-FI" sz="1800" dirty="0"/>
              <a:t>, </a:t>
            </a:r>
            <a:r>
              <a:rPr lang="fi-FI" sz="1800" dirty="0" err="1"/>
              <a:t>uupu-neet</a:t>
            </a:r>
            <a:endParaRPr lang="fi-FI" sz="1800" dirty="0"/>
          </a:p>
          <a:p>
            <a:pPr marL="0" indent="0">
              <a:buNone/>
              <a:defRPr/>
            </a:pPr>
            <a:endParaRPr lang="fi-FI" altLang="fi-FI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273029" y="6313885"/>
            <a:ext cx="811441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750" dirty="0">
                <a:solidFill>
                  <a:schemeClr val="tx1"/>
                </a:solidFill>
              </a:rPr>
              <a:t>Jari Hakanen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114425" y="4045572"/>
            <a:ext cx="5838707" cy="720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635769" y="2939568"/>
            <a:ext cx="1583055" cy="537685"/>
          </a:xfrm>
          <a:prstGeom prst="rect">
            <a:avLst/>
          </a:prstGeom>
        </p:spPr>
        <p:txBody>
          <a:bodyPr vert="horz" lIns="2700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1800" dirty="0"/>
              <a:t>Työn imussa, vahva mielekkyys ja tarkoitus työssä</a:t>
            </a:r>
            <a:endParaRPr lang="fi-FI" altLang="fi-FI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273029" y="2939568"/>
            <a:ext cx="1583055" cy="537685"/>
          </a:xfrm>
          <a:prstGeom prst="rect">
            <a:avLst/>
          </a:prstGeom>
        </p:spPr>
        <p:txBody>
          <a:bodyPr vert="horz" lIns="2700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i-FI" sz="1800" dirty="0"/>
              <a:t>Tyytyväiset, ei pahoja pulmia, suhteellisen vähän sairas-lomilla</a:t>
            </a:r>
            <a:endParaRPr lang="fi-FI" altLang="fi-FI" sz="1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14426" y="4951823"/>
            <a:ext cx="1190591" cy="791424"/>
            <a:chOff x="1186053" y="965"/>
            <a:chExt cx="3306529" cy="1653264"/>
          </a:xfrm>
        </p:grpSpPr>
        <p:sp>
          <p:nvSpPr>
            <p:cNvPr id="9" name="Rectangle 8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9" tIns="12859" rIns="12859" bIns="12859" numCol="1" spcCol="1270" anchor="ctr" anchorCtr="0">
              <a:no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50" b="1" dirty="0" smtClean="0">
                  <a:solidFill>
                    <a:schemeClr val="bg1"/>
                  </a:solidFill>
                  <a:ea typeface="ＭＳ Ｐゴシック"/>
                  <a:cs typeface="ＭＳ Ｐゴシック"/>
                </a:rPr>
                <a:t>Mikä on pielessä?</a:t>
              </a:r>
              <a:endParaRPr lang="fi-FI" sz="1350" b="1" dirty="0">
                <a:solidFill>
                  <a:schemeClr val="bg1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35769" y="4951823"/>
            <a:ext cx="1191813" cy="843686"/>
            <a:chOff x="1186053" y="-108209"/>
            <a:chExt cx="3309922" cy="1762438"/>
          </a:xfrm>
        </p:grpSpPr>
        <p:sp>
          <p:nvSpPr>
            <p:cNvPr id="12" name="Rectangle 11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189446" y="-108209"/>
              <a:ext cx="3306529" cy="165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9" tIns="12859" rIns="12859" bIns="12859" numCol="1" spcCol="1270" anchor="ctr" anchorCtr="0">
              <a:no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50" b="1" dirty="0">
                  <a:solidFill>
                    <a:schemeClr val="bg1"/>
                  </a:solidFill>
                  <a:ea typeface="ＭＳ Ｐゴシック"/>
                  <a:cs typeface="ＭＳ Ｐゴシック"/>
                </a:rPr>
                <a:t>Potentiaalien ja vahvuuksien tunnistaminen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3030" y="4951823"/>
            <a:ext cx="1190591" cy="791424"/>
            <a:chOff x="1186053" y="965"/>
            <a:chExt cx="3306529" cy="1653264"/>
          </a:xfrm>
        </p:grpSpPr>
        <p:sp>
          <p:nvSpPr>
            <p:cNvPr id="15" name="Rectangle 14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9" tIns="12859" rIns="12859" bIns="12859" numCol="1" spcCol="1270" anchor="ctr" anchorCtr="0">
              <a:no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350" b="1" dirty="0">
                  <a:solidFill>
                    <a:schemeClr val="bg1"/>
                  </a:solidFill>
                  <a:ea typeface="ＭＳ Ｐゴシック"/>
                  <a:cs typeface="ＭＳ Ｐゴシック"/>
                </a:rPr>
                <a:t>Miksi korjata sitä, mikä ei ole rikki?!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57724" y="5091607"/>
            <a:ext cx="1270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dirty="0"/>
              <a:t>Organisaation </a:t>
            </a:r>
          </a:p>
          <a:p>
            <a:r>
              <a:rPr lang="fi-FI" sz="1350" dirty="0"/>
              <a:t>fokus: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542136" y="4951823"/>
            <a:ext cx="1190591" cy="791424"/>
            <a:chOff x="1186053" y="965"/>
            <a:chExt cx="3306529" cy="1653264"/>
          </a:xfrm>
        </p:grpSpPr>
        <p:sp>
          <p:nvSpPr>
            <p:cNvPr id="19" name="Rectangle 18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9" tIns="12859" rIns="12859" bIns="12859" numCol="1" spcCol="1270" anchor="ctr" anchorCtr="0">
              <a:no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b="1" dirty="0">
                  <a:solidFill>
                    <a:schemeClr val="bg1"/>
                  </a:solidFill>
                  <a:ea typeface="ＭＳ Ｐゴシック"/>
                  <a:cs typeface="ＭＳ Ｐゴシック"/>
                </a:rPr>
                <a:t>Alhaalta ylös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 rot="5400000">
            <a:off x="-67984" y="3510835"/>
            <a:ext cx="1388745" cy="7543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grpSp>
        <p:nvGrpSpPr>
          <p:cNvPr id="22" name="Group 21"/>
          <p:cNvGrpSpPr/>
          <p:nvPr/>
        </p:nvGrpSpPr>
        <p:grpSpPr>
          <a:xfrm>
            <a:off x="61282" y="2216930"/>
            <a:ext cx="1190591" cy="791424"/>
            <a:chOff x="1186053" y="965"/>
            <a:chExt cx="3306529" cy="1653264"/>
          </a:xfrm>
        </p:grpSpPr>
        <p:sp>
          <p:nvSpPr>
            <p:cNvPr id="23" name="Rectangle 22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1186053" y="965"/>
              <a:ext cx="3306529" cy="165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59" tIns="12859" rIns="12859" bIns="12859" numCol="1" spcCol="1270" anchor="ctr" anchorCtr="0">
              <a:noAutofit/>
            </a:bodyPr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b="1" dirty="0">
                  <a:solidFill>
                    <a:schemeClr val="bg1"/>
                  </a:solidFill>
                  <a:ea typeface="ＭＳ Ｐゴシック"/>
                  <a:cs typeface="ＭＳ Ｐゴシック"/>
                </a:rPr>
                <a:t>Ylhäältä alas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6200000">
            <a:off x="7179267" y="3668382"/>
            <a:ext cx="1388745" cy="7543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6" name="5-Point Star 25"/>
          <p:cNvSpPr/>
          <p:nvPr/>
        </p:nvSpPr>
        <p:spPr>
          <a:xfrm>
            <a:off x="8081227" y="3579123"/>
            <a:ext cx="1125141" cy="685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35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8125280" y="4318285"/>
            <a:ext cx="1037034" cy="6858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350" b="1" dirty="0">
              <a:solidFill>
                <a:schemeClr val="tx1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191202" y="2224028"/>
            <a:ext cx="1403003" cy="78432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b="1" dirty="0">
                <a:solidFill>
                  <a:schemeClr val="tx1"/>
                </a:solidFill>
              </a:rPr>
              <a:t>HR,</a:t>
            </a:r>
          </a:p>
          <a:p>
            <a:pPr algn="ctr">
              <a:defRPr/>
            </a:pPr>
            <a:r>
              <a:rPr lang="fi-FI" sz="1200" b="1" dirty="0">
                <a:solidFill>
                  <a:schemeClr val="tx1"/>
                </a:solidFill>
              </a:rPr>
              <a:t>johto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0867" y="4568884"/>
            <a:ext cx="5533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350" b="1" dirty="0"/>
              <a:t>Minä</a:t>
            </a:r>
          </a:p>
        </p:txBody>
      </p:sp>
    </p:spTree>
    <p:extLst>
      <p:ext uri="{BB962C8B-B14F-4D97-AF65-F5344CB8AC3E}">
        <p14:creationId xmlns:p14="http://schemas.microsoft.com/office/powerpoint/2010/main" val="10745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0" y="94684"/>
            <a:ext cx="8644555" cy="1260000"/>
          </a:xfrm>
        </p:spPr>
        <p:txBody>
          <a:bodyPr/>
          <a:lstStyle/>
          <a:p>
            <a:pPr algn="ctr"/>
            <a:r>
              <a:rPr lang="fi-FI" sz="4000" dirty="0" smtClean="0"/>
              <a:t>Tutkimuksen</a:t>
            </a:r>
            <a:r>
              <a:rPr lang="fi-FI" sz="3600" dirty="0" smtClean="0"/>
              <a:t> </a:t>
            </a:r>
            <a:r>
              <a:rPr lang="fi-FI" sz="4000" dirty="0" smtClean="0"/>
              <a:t>keskeisiä käsitteitä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26" y="1354684"/>
            <a:ext cx="8724761" cy="5380713"/>
          </a:xfrm>
        </p:spPr>
        <p:txBody>
          <a:bodyPr/>
          <a:lstStyle/>
          <a:p>
            <a:r>
              <a:rPr lang="fi-FI" altLang="fi-FI" sz="20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Työn imu </a:t>
            </a:r>
            <a:r>
              <a:rPr lang="fi-FI" altLang="fi-FI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 aitoa hyvinvointia ja motivaatiota: tarmokkuutta, omistautumista ja uppoutumista 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työssä.</a:t>
            </a:r>
            <a:endParaRPr lang="fi-FI" altLang="fi-FI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fi-FI" altLang="fi-FI" sz="2000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altLang="fi-FI" sz="2000" b="1" i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Voimaannuttava</a:t>
            </a:r>
            <a:r>
              <a:rPr lang="fi-FI" altLang="fi-FI" sz="20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henkilöstöjohtaminen 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vahvistaa mahdollisuuksia tehdä itsenäistä ja kehittävää työtä sekä saavuttaa työn tavoitteet mielekkäällä ja työn imua vahvistavalla tavalla. </a:t>
            </a:r>
            <a:r>
              <a:rPr lang="fi-FI" altLang="fi-FI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Voimaannuttava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henkilöstöjohtaminen ottaa huomioon yksilölliset elämäntilanteet ja huolehtii avoimesta ja tehokkaasta tiedonkulusta.</a:t>
            </a:r>
          </a:p>
          <a:p>
            <a:endParaRPr lang="fi-FI" altLang="fi-FI" sz="2000" b="1" i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altLang="fi-FI" sz="20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Palveleva </a:t>
            </a:r>
            <a:r>
              <a:rPr lang="fi-FI" altLang="fi-FI" sz="20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johtaminen </a:t>
            </a:r>
            <a:r>
              <a:rPr lang="fi-FI" altLang="fi-FI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 ihmisten johtamista, jossa johtajan tärkein tehtävä on auttaa omaa porukkaansa onnistumaan ja 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kukoistamaan. Palveleva esimies pyrkii siihen, että jokaisella seuraajalla on mahdollisuudet tehdä parasta mahdollista työtä.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6</a:t>
            </a:fld>
            <a:endParaRPr lang="fi-FI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6791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000" dirty="0" smtClean="0"/>
              <a:t>Tutkimuksen keskeisiä käsitteitä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6534"/>
            <a:ext cx="8665987" cy="4472854"/>
          </a:xfrm>
        </p:spPr>
        <p:txBody>
          <a:bodyPr/>
          <a:lstStyle/>
          <a:p>
            <a:r>
              <a:rPr lang="fi-FI" altLang="fi-FI" sz="20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Sopeutuva, </a:t>
            </a:r>
            <a:r>
              <a:rPr lang="fi-FI" altLang="fi-FI" sz="2000" b="1" i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resilientti</a:t>
            </a:r>
            <a:r>
              <a:rPr lang="fi-FI" altLang="fi-FI" sz="20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altLang="fi-FI" sz="20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suoriutuminen </a:t>
            </a:r>
            <a:r>
              <a:rPr lang="fi-FI" altLang="fi-FI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kuvaa keinoja ja toimintaa (</a:t>
            </a:r>
            <a:r>
              <a:rPr lang="fi-FI" altLang="fi-FI" sz="20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vastaanottavaisuutta ja kykyä</a:t>
            </a:r>
            <a:r>
              <a:rPr lang="fi-FI" altLang="fi-FI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), joilla työntekijä sopeutuu muutoksiin 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työsysteemeissä </a:t>
            </a:r>
            <a:r>
              <a:rPr lang="fi-FI" altLang="fi-FI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ja –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rooleissa. Sopeutuva suoriutuminen on mm. kykyä sopeutua työryhmässä tapahtuviin muutoksiin ja toimia yhteistyössä muiden kanssa, mutta myös kykyä reagoida erilaisissa tilanteissa, toimia luovasti ja sietää paineita.</a:t>
            </a:r>
          </a:p>
          <a:p>
            <a:endParaRPr lang="fi-FI" altLang="fi-FI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altLang="fi-FI" sz="20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Työn </a:t>
            </a:r>
            <a:r>
              <a:rPr lang="fi-FI" altLang="fi-FI" sz="2000" b="1" i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tuunaaminen</a:t>
            </a:r>
            <a:r>
              <a:rPr lang="fi-FI" altLang="fi-FI" sz="20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altLang="fi-FI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 työn yksilöllinen muokkaaminen, on 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oma-aloitteista toimintaa, jolla yksilö tekee omasta työstään mielekkäämpää. Työtä voi </a:t>
            </a:r>
            <a:r>
              <a:rPr lang="fi-FI" altLang="fi-FI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tuunata</a:t>
            </a:r>
            <a:r>
              <a:rPr lang="fi-FI" alt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esimerkiksi: </a:t>
            </a:r>
          </a:p>
          <a:p>
            <a:pPr marL="342900" lvl="1" indent="0">
              <a:buNone/>
            </a:pPr>
            <a:r>
              <a:rPr lang="fi-FI" altLang="fi-FI" sz="17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1) lisäämällä työn rakenteellisia voimavaroja, eli kehittämällä omia kykyjä tai osaamista</a:t>
            </a:r>
          </a:p>
          <a:p>
            <a:pPr marL="342900" lvl="1" indent="0">
              <a:buNone/>
            </a:pPr>
            <a:r>
              <a:rPr lang="fi-FI" altLang="fi-FI" sz="17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2) vaikuttamalla työn sosiaalisiin voimavaroihin, kuten esimieheltä ja työyhteisöltä saatavan palautteen ja tuen määrään, tai</a:t>
            </a:r>
          </a:p>
          <a:p>
            <a:pPr marL="342900" lvl="1" indent="0">
              <a:buNone/>
            </a:pPr>
            <a:r>
              <a:rPr lang="fi-FI" altLang="fi-FI" sz="17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3) vaikuttamalla työn vaatimuksiin haasteita lisäämällä tai hankauksia vähentämällä.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7</a:t>
            </a:fld>
            <a:endParaRPr lang="fi-FI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25505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1547813" y="2752725"/>
            <a:ext cx="1714500" cy="8001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>
                <a:solidFill>
                  <a:schemeClr val="bg1"/>
                </a:solidFill>
                <a:latin typeface="Arial" panose="020B0604020202020204" pitchFamily="34" charset="0"/>
              </a:rPr>
              <a:t>Työn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>
                <a:solidFill>
                  <a:schemeClr val="bg1"/>
                </a:solidFill>
                <a:latin typeface="Arial" panose="020B0604020202020204" pitchFamily="34" charset="0"/>
              </a:rPr>
              <a:t>vaatimukset</a:t>
            </a:r>
            <a:endParaRPr lang="en-GB" altLang="fi-FI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1494235" y="5024855"/>
            <a:ext cx="1714500" cy="742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Työn</a:t>
            </a:r>
            <a:r>
              <a:rPr lang="en-GB" altLang="fi-FI" sz="1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voimavara</a:t>
            </a:r>
            <a:r>
              <a:rPr lang="en-GB" altLang="fi-FI" sz="1500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tekijät</a:t>
            </a:r>
            <a:endParaRPr lang="en-GB" altLang="fi-FI" sz="1800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3977879" y="2781300"/>
            <a:ext cx="1543050" cy="742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>
                <a:solidFill>
                  <a:schemeClr val="bg1"/>
                </a:solidFill>
                <a:latin typeface="Arial" panose="020B0604020202020204" pitchFamily="34" charset="0"/>
              </a:rPr>
              <a:t>Työuupumus</a:t>
            </a:r>
            <a:endParaRPr lang="en-GB" altLang="fi-FI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3932635" y="5053430"/>
            <a:ext cx="1657350" cy="685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>
                <a:solidFill>
                  <a:schemeClr val="bg1"/>
                </a:solidFill>
                <a:latin typeface="Arial" panose="020B0604020202020204" pitchFamily="34" charset="0"/>
              </a:rPr>
              <a:t>Työn imu</a:t>
            </a:r>
            <a:endParaRPr lang="en-GB" altLang="fi-FI" sz="1800" u="sng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6144816" y="2812256"/>
            <a:ext cx="1657350" cy="685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/>
            <a:endParaRPr lang="en-GB" altLang="fi-FI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fi-FI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Heikentynyt </a:t>
            </a:r>
          </a:p>
          <a:p>
            <a:pPr algn="ctr"/>
            <a:r>
              <a:rPr lang="en-GB" altLang="fi-FI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terveys, pitkät </a:t>
            </a:r>
          </a:p>
          <a:p>
            <a:pPr algn="ctr"/>
            <a:r>
              <a:rPr lang="en-GB" altLang="fi-FI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poissaolot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fi-FI" sz="12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6144816" y="5011999"/>
            <a:ext cx="1771650" cy="742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Työpaikkaan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sitoutuminen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hyvä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työsuoritus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jne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GB" altLang="fi-FI" sz="135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0664" name="AutoShape 8"/>
          <p:cNvCxnSpPr>
            <a:cxnSpLocks noChangeShapeType="1"/>
            <a:stCxn id="70658" idx="6"/>
            <a:endCxn id="70660" idx="2"/>
          </p:cNvCxnSpPr>
          <p:nvPr/>
        </p:nvCxnSpPr>
        <p:spPr bwMode="auto">
          <a:xfrm>
            <a:off x="3262313" y="3152775"/>
            <a:ext cx="715566" cy="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5" name="AutoShape 9"/>
          <p:cNvCxnSpPr>
            <a:cxnSpLocks noChangeShapeType="1"/>
            <a:stCxn id="70660" idx="6"/>
            <a:endCxn id="70662" idx="2"/>
          </p:cNvCxnSpPr>
          <p:nvPr/>
        </p:nvCxnSpPr>
        <p:spPr bwMode="auto">
          <a:xfrm>
            <a:off x="5520928" y="3152776"/>
            <a:ext cx="623888" cy="2381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6" name="AutoShape 10"/>
          <p:cNvCxnSpPr>
            <a:cxnSpLocks noChangeShapeType="1"/>
            <a:stCxn id="70659" idx="6"/>
            <a:endCxn id="70661" idx="2"/>
          </p:cNvCxnSpPr>
          <p:nvPr/>
        </p:nvCxnSpPr>
        <p:spPr bwMode="auto">
          <a:xfrm>
            <a:off x="3208735" y="5396330"/>
            <a:ext cx="723900" cy="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7" name="AutoShape 11"/>
          <p:cNvCxnSpPr>
            <a:cxnSpLocks noChangeShapeType="1"/>
            <a:stCxn id="70661" idx="6"/>
            <a:endCxn id="70663" idx="2"/>
          </p:cNvCxnSpPr>
          <p:nvPr/>
        </p:nvCxnSpPr>
        <p:spPr bwMode="auto">
          <a:xfrm flipV="1">
            <a:off x="5589985" y="5383474"/>
            <a:ext cx="554831" cy="12856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277541" y="2294336"/>
            <a:ext cx="28600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800" b="1">
                <a:solidFill>
                  <a:schemeClr val="tx2"/>
                </a:solidFill>
                <a:latin typeface="Optimum" pitchFamily="2" charset="0"/>
              </a:rPr>
              <a:t>Terveyden heikentymisen prosessi:</a:t>
            </a:r>
            <a:endParaRPr lang="fi-FI" altLang="fi-FI" sz="1800" b="1">
              <a:solidFill>
                <a:srgbClr val="CCFF99"/>
              </a:solidFill>
              <a:latin typeface="Optimum" pitchFamily="2" charset="0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329447" y="4642667"/>
            <a:ext cx="1699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800" b="1" dirty="0">
                <a:solidFill>
                  <a:schemeClr val="tx2"/>
                </a:solidFill>
                <a:latin typeface="Optimum" pitchFamily="2" charset="0"/>
              </a:rPr>
              <a:t>Motivaatioprosessi:</a:t>
            </a:r>
          </a:p>
        </p:txBody>
      </p:sp>
      <p:sp>
        <p:nvSpPr>
          <p:cNvPr id="70671" name="AutoShape 15"/>
          <p:cNvSpPr>
            <a:spLocks/>
          </p:cNvSpPr>
          <p:nvPr/>
        </p:nvSpPr>
        <p:spPr bwMode="auto">
          <a:xfrm>
            <a:off x="1372454" y="3338720"/>
            <a:ext cx="53578" cy="1732775"/>
          </a:xfrm>
          <a:prstGeom prst="leftBracket">
            <a:avLst>
              <a:gd name="adj" fmla="val 6672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3531394" y="2845594"/>
            <a:ext cx="3257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522241" y="5095250"/>
            <a:ext cx="3257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760244" y="2834878"/>
            <a:ext cx="3257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704535" y="5089820"/>
            <a:ext cx="3257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0677" name="Rectangle 25"/>
          <p:cNvSpPr>
            <a:spLocks noGrp="1" noChangeArrowheads="1"/>
          </p:cNvSpPr>
          <p:nvPr>
            <p:ph type="title"/>
          </p:nvPr>
        </p:nvSpPr>
        <p:spPr>
          <a:xfrm>
            <a:off x="1277541" y="944166"/>
            <a:ext cx="5994797" cy="779859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73" tIns="34286" rIns="68573" bIns="34286" rtlCol="0" anchor="ctr">
            <a:noAutofit/>
          </a:bodyPr>
          <a:lstStyle/>
          <a:p>
            <a:pPr algn="ctr"/>
            <a:r>
              <a:rPr lang="en-GB" altLang="fi-FI" sz="3200" dirty="0" err="1" smtClean="0">
                <a:cs typeface="Helvetica" panose="020B0604020202020204" pitchFamily="34" charset="0"/>
              </a:rPr>
              <a:t>Työn</a:t>
            </a:r>
            <a:r>
              <a:rPr lang="en-GB" altLang="fi-FI" sz="3200" dirty="0" smtClean="0">
                <a:cs typeface="Helvetica" panose="020B0604020202020204" pitchFamily="34" charset="0"/>
              </a:rPr>
              <a:t> </a:t>
            </a:r>
            <a:r>
              <a:rPr lang="en-GB" altLang="fi-FI" sz="3200" dirty="0" err="1" smtClean="0">
                <a:cs typeface="Helvetica" panose="020B0604020202020204" pitchFamily="34" charset="0"/>
              </a:rPr>
              <a:t>vaatimusten</a:t>
            </a:r>
            <a:r>
              <a:rPr lang="en-GB" altLang="fi-FI" sz="3200" dirty="0" smtClean="0">
                <a:cs typeface="Helvetica" panose="020B0604020202020204" pitchFamily="34" charset="0"/>
              </a:rPr>
              <a:t> –</a:t>
            </a:r>
            <a:r>
              <a:rPr lang="en-GB" altLang="fi-FI" sz="3200" dirty="0" err="1" smtClean="0">
                <a:cs typeface="Helvetica" panose="020B0604020202020204" pitchFamily="34" charset="0"/>
              </a:rPr>
              <a:t>työn</a:t>
            </a:r>
            <a:r>
              <a:rPr lang="en-GB" altLang="fi-FI" sz="3200" dirty="0" smtClean="0">
                <a:cs typeface="Helvetica" panose="020B0604020202020204" pitchFamily="34" charset="0"/>
              </a:rPr>
              <a:t> </a:t>
            </a:r>
            <a:r>
              <a:rPr lang="en-GB" altLang="fi-FI" sz="3200" dirty="0" err="1" smtClean="0">
                <a:cs typeface="Helvetica" panose="020B0604020202020204" pitchFamily="34" charset="0"/>
              </a:rPr>
              <a:t>voimavarojen</a:t>
            </a:r>
            <a:r>
              <a:rPr lang="en-GB" altLang="fi-FI" sz="3200" dirty="0" smtClean="0">
                <a:cs typeface="Helvetica" panose="020B0604020202020204" pitchFamily="34" charset="0"/>
              </a:rPr>
              <a:t> (TV-TV) </a:t>
            </a:r>
            <a:r>
              <a:rPr lang="en-GB" altLang="fi-FI" sz="3200" dirty="0" err="1" smtClean="0">
                <a:cs typeface="Helvetica" panose="020B0604020202020204" pitchFamily="34" charset="0"/>
              </a:rPr>
              <a:t>malli</a:t>
            </a:r>
            <a:endParaRPr lang="en-GB" altLang="fi-FI" sz="3200" dirty="0"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6007" y="6108114"/>
            <a:ext cx="22012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sz="1050" dirty="0">
                <a:cs typeface="Helvetica" panose="020B0604020202020204" pitchFamily="34" charset="0"/>
              </a:rPr>
              <a:t>(Hakanen, </a:t>
            </a:r>
            <a:r>
              <a:rPr lang="fi-FI" altLang="fi-FI" sz="1050" dirty="0" err="1">
                <a:cs typeface="Helvetica" panose="020B0604020202020204" pitchFamily="34" charset="0"/>
              </a:rPr>
              <a:t>Schaufeli</a:t>
            </a:r>
            <a:r>
              <a:rPr lang="fi-FI" altLang="fi-FI" sz="1050" dirty="0">
                <a:cs typeface="Helvetica" panose="020B0604020202020204" pitchFamily="34" charset="0"/>
              </a:rPr>
              <a:t> &amp; Ahola, 2008)</a:t>
            </a:r>
            <a:endParaRPr lang="fi-FI" sz="1050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</p:spTree>
    <p:extLst>
      <p:ext uri="{BB962C8B-B14F-4D97-AF65-F5344CB8AC3E}">
        <p14:creationId xmlns:p14="http://schemas.microsoft.com/office/powerpoint/2010/main" val="39429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2"/>
          <p:cNvSpPr>
            <a:spLocks noChangeArrowheads="1"/>
          </p:cNvSpPr>
          <p:nvPr/>
        </p:nvSpPr>
        <p:spPr bwMode="auto">
          <a:xfrm>
            <a:off x="1547813" y="2752725"/>
            <a:ext cx="1714500" cy="8001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>
                <a:solidFill>
                  <a:schemeClr val="bg1"/>
                </a:solidFill>
                <a:latin typeface="Arial" panose="020B0604020202020204" pitchFamily="34" charset="0"/>
              </a:rPr>
              <a:t>Työn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>
                <a:solidFill>
                  <a:schemeClr val="bg1"/>
                </a:solidFill>
                <a:latin typeface="Arial" panose="020B0604020202020204" pitchFamily="34" charset="0"/>
              </a:rPr>
              <a:t>vaatimukset</a:t>
            </a:r>
            <a:endParaRPr lang="en-GB" altLang="fi-FI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1494235" y="5024855"/>
            <a:ext cx="1714500" cy="742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Työn</a:t>
            </a:r>
            <a:r>
              <a:rPr lang="en-GB" altLang="fi-FI" sz="15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voimavara</a:t>
            </a:r>
            <a:r>
              <a:rPr lang="en-GB" altLang="fi-FI" sz="1500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 dirty="0" err="1">
                <a:solidFill>
                  <a:schemeClr val="bg1"/>
                </a:solidFill>
                <a:latin typeface="Arial" panose="020B0604020202020204" pitchFamily="34" charset="0"/>
              </a:rPr>
              <a:t>tekijät</a:t>
            </a:r>
            <a:endParaRPr lang="en-GB" altLang="fi-FI" sz="1800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3977879" y="2781300"/>
            <a:ext cx="1543050" cy="742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>
                <a:solidFill>
                  <a:schemeClr val="bg1"/>
                </a:solidFill>
                <a:latin typeface="Arial" panose="020B0604020202020204" pitchFamily="34" charset="0"/>
              </a:rPr>
              <a:t>Työuupumus</a:t>
            </a:r>
            <a:endParaRPr lang="en-GB" altLang="fi-FI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3932635" y="5053430"/>
            <a:ext cx="1657350" cy="685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500" b="1">
                <a:solidFill>
                  <a:schemeClr val="bg1"/>
                </a:solidFill>
                <a:latin typeface="Arial" panose="020B0604020202020204" pitchFamily="34" charset="0"/>
              </a:rPr>
              <a:t>Työn imu</a:t>
            </a:r>
            <a:endParaRPr lang="en-GB" altLang="fi-FI" sz="1800" u="sng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6144816" y="2812256"/>
            <a:ext cx="1657350" cy="685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/>
            <a:endParaRPr lang="en-GB" altLang="fi-FI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fi-FI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Heikentynyt </a:t>
            </a:r>
          </a:p>
          <a:p>
            <a:pPr algn="ctr"/>
            <a:r>
              <a:rPr lang="en-GB" altLang="fi-FI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terveys, pitkät </a:t>
            </a:r>
          </a:p>
          <a:p>
            <a:pPr algn="ctr"/>
            <a:r>
              <a:rPr lang="en-GB" altLang="fi-FI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poissaolot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fi-FI" sz="12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6144816" y="5011999"/>
            <a:ext cx="1771650" cy="7429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Työpaikkaan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sitoutuminen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hyvä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työsuoritus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1350" b="1" dirty="0" err="1">
                <a:solidFill>
                  <a:schemeClr val="bg1"/>
                </a:solidFill>
                <a:latin typeface="Arial" panose="020B0604020202020204" pitchFamily="34" charset="0"/>
              </a:rPr>
              <a:t>jne</a:t>
            </a:r>
            <a:r>
              <a:rPr lang="en-GB" altLang="fi-FI" sz="135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GB" altLang="fi-FI" sz="135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0664" name="AutoShape 8"/>
          <p:cNvCxnSpPr>
            <a:cxnSpLocks noChangeShapeType="1"/>
            <a:stCxn id="70658" idx="6"/>
            <a:endCxn id="70660" idx="2"/>
          </p:cNvCxnSpPr>
          <p:nvPr/>
        </p:nvCxnSpPr>
        <p:spPr bwMode="auto">
          <a:xfrm>
            <a:off x="3262313" y="3152775"/>
            <a:ext cx="715566" cy="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5" name="AutoShape 9"/>
          <p:cNvCxnSpPr>
            <a:cxnSpLocks noChangeShapeType="1"/>
            <a:stCxn id="70660" idx="6"/>
            <a:endCxn id="70662" idx="2"/>
          </p:cNvCxnSpPr>
          <p:nvPr/>
        </p:nvCxnSpPr>
        <p:spPr bwMode="auto">
          <a:xfrm>
            <a:off x="5520928" y="3152776"/>
            <a:ext cx="623888" cy="2381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6" name="AutoShape 10"/>
          <p:cNvCxnSpPr>
            <a:cxnSpLocks noChangeShapeType="1"/>
            <a:stCxn id="70659" idx="6"/>
            <a:endCxn id="70661" idx="2"/>
          </p:cNvCxnSpPr>
          <p:nvPr/>
        </p:nvCxnSpPr>
        <p:spPr bwMode="auto">
          <a:xfrm>
            <a:off x="3208735" y="5396330"/>
            <a:ext cx="723900" cy="0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7" name="AutoShape 11"/>
          <p:cNvCxnSpPr>
            <a:cxnSpLocks noChangeShapeType="1"/>
            <a:stCxn id="70661" idx="6"/>
            <a:endCxn id="70663" idx="2"/>
          </p:cNvCxnSpPr>
          <p:nvPr/>
        </p:nvCxnSpPr>
        <p:spPr bwMode="auto">
          <a:xfrm flipV="1">
            <a:off x="5589985" y="5383474"/>
            <a:ext cx="554831" cy="12856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8" name="AutoShape 12"/>
          <p:cNvCxnSpPr>
            <a:cxnSpLocks noChangeShapeType="1"/>
            <a:stCxn id="70659" idx="6"/>
            <a:endCxn id="70660" idx="4"/>
          </p:cNvCxnSpPr>
          <p:nvPr/>
        </p:nvCxnSpPr>
        <p:spPr bwMode="auto">
          <a:xfrm flipV="1">
            <a:off x="3208735" y="3524250"/>
            <a:ext cx="1540669" cy="187208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1277541" y="2294336"/>
            <a:ext cx="28600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800" b="1">
                <a:solidFill>
                  <a:schemeClr val="tx2"/>
                </a:solidFill>
                <a:latin typeface="Optimum" pitchFamily="2" charset="0"/>
              </a:rPr>
              <a:t>Terveyden heikentymisen prosessi:</a:t>
            </a:r>
            <a:endParaRPr lang="fi-FI" altLang="fi-FI" sz="1800" b="1">
              <a:solidFill>
                <a:srgbClr val="CCFF99"/>
              </a:solidFill>
              <a:latin typeface="Optimum" pitchFamily="2" charset="0"/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329447" y="4642667"/>
            <a:ext cx="1699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1800" b="1" dirty="0">
                <a:solidFill>
                  <a:schemeClr val="tx2"/>
                </a:solidFill>
                <a:latin typeface="Optimum" pitchFamily="2" charset="0"/>
              </a:rPr>
              <a:t>Motivaatioprosessi:</a:t>
            </a:r>
          </a:p>
        </p:txBody>
      </p:sp>
      <p:sp>
        <p:nvSpPr>
          <p:cNvPr id="70671" name="AutoShape 15"/>
          <p:cNvSpPr>
            <a:spLocks/>
          </p:cNvSpPr>
          <p:nvPr/>
        </p:nvSpPr>
        <p:spPr bwMode="auto">
          <a:xfrm>
            <a:off x="1372454" y="3338720"/>
            <a:ext cx="53578" cy="1732775"/>
          </a:xfrm>
          <a:prstGeom prst="leftBracket">
            <a:avLst>
              <a:gd name="adj" fmla="val 6672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3531394" y="2845594"/>
            <a:ext cx="3257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522241" y="5095250"/>
            <a:ext cx="3257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5760244" y="2834878"/>
            <a:ext cx="3257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704535" y="5089820"/>
            <a:ext cx="32573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581876" y="3846744"/>
            <a:ext cx="2776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6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0677" name="Rectangle 25"/>
          <p:cNvSpPr>
            <a:spLocks noGrp="1" noChangeArrowheads="1"/>
          </p:cNvSpPr>
          <p:nvPr>
            <p:ph type="title"/>
          </p:nvPr>
        </p:nvSpPr>
        <p:spPr>
          <a:xfrm>
            <a:off x="1277541" y="944166"/>
            <a:ext cx="5994797" cy="779859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73" tIns="34286" rIns="68573" bIns="34286" rtlCol="0" anchor="ctr">
            <a:noAutofit/>
          </a:bodyPr>
          <a:lstStyle/>
          <a:p>
            <a:pPr algn="ctr"/>
            <a:r>
              <a:rPr lang="en-GB" altLang="fi-FI" sz="3200" dirty="0" err="1">
                <a:cs typeface="Helvetica" panose="020B0604020202020204" pitchFamily="34" charset="0"/>
              </a:rPr>
              <a:t>Työn</a:t>
            </a:r>
            <a:r>
              <a:rPr lang="en-GB" altLang="fi-FI" sz="3200" dirty="0">
                <a:cs typeface="Helvetica" panose="020B0604020202020204" pitchFamily="34" charset="0"/>
              </a:rPr>
              <a:t> </a:t>
            </a:r>
            <a:r>
              <a:rPr lang="en-GB" altLang="fi-FI" sz="3200" dirty="0" err="1">
                <a:cs typeface="Helvetica" panose="020B0604020202020204" pitchFamily="34" charset="0"/>
              </a:rPr>
              <a:t>vaatimusten</a:t>
            </a:r>
            <a:r>
              <a:rPr lang="en-GB" altLang="fi-FI" sz="3200" dirty="0">
                <a:cs typeface="Helvetica" panose="020B0604020202020204" pitchFamily="34" charset="0"/>
              </a:rPr>
              <a:t> –</a:t>
            </a:r>
            <a:r>
              <a:rPr lang="en-GB" altLang="fi-FI" sz="3200" dirty="0" err="1">
                <a:cs typeface="Helvetica" panose="020B0604020202020204" pitchFamily="34" charset="0"/>
              </a:rPr>
              <a:t>työn</a:t>
            </a:r>
            <a:r>
              <a:rPr lang="en-GB" altLang="fi-FI" sz="3200" dirty="0">
                <a:cs typeface="Helvetica" panose="020B0604020202020204" pitchFamily="34" charset="0"/>
              </a:rPr>
              <a:t> </a:t>
            </a:r>
            <a:r>
              <a:rPr lang="en-GB" altLang="fi-FI" sz="3200" dirty="0" err="1">
                <a:cs typeface="Helvetica" panose="020B0604020202020204" pitchFamily="34" charset="0"/>
              </a:rPr>
              <a:t>voimavarojen</a:t>
            </a:r>
            <a:r>
              <a:rPr lang="en-GB" altLang="fi-FI" sz="3200" dirty="0">
                <a:cs typeface="Helvetica" panose="020B0604020202020204" pitchFamily="34" charset="0"/>
              </a:rPr>
              <a:t> (TV-TV) </a:t>
            </a:r>
            <a:r>
              <a:rPr lang="en-GB" altLang="fi-FI" sz="3200" dirty="0" err="1">
                <a:cs typeface="Helvetica" panose="020B0604020202020204" pitchFamily="34" charset="0"/>
              </a:rPr>
              <a:t>malli</a:t>
            </a:r>
            <a:endParaRPr lang="en-GB" altLang="fi-FI" sz="3200" dirty="0">
              <a:cs typeface="Helvetica" panose="020B0604020202020204" pitchFamily="34" charset="0"/>
            </a:endParaRPr>
          </a:p>
        </p:txBody>
      </p:sp>
      <p:cxnSp>
        <p:nvCxnSpPr>
          <p:cNvPr id="70679" name="AutoShape 12"/>
          <p:cNvCxnSpPr>
            <a:cxnSpLocks noChangeShapeType="1"/>
            <a:endCxn id="70663" idx="1"/>
          </p:cNvCxnSpPr>
          <p:nvPr/>
        </p:nvCxnSpPr>
        <p:spPr bwMode="auto">
          <a:xfrm>
            <a:off x="4929188" y="3483770"/>
            <a:ext cx="1475080" cy="1637032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80" name="Text Box 20"/>
          <p:cNvSpPr txBox="1">
            <a:spLocks noChangeArrowheads="1"/>
          </p:cNvSpPr>
          <p:nvPr/>
        </p:nvSpPr>
        <p:spPr bwMode="auto">
          <a:xfrm>
            <a:off x="3870790" y="3873418"/>
            <a:ext cx="2776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6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6007" y="6108114"/>
            <a:ext cx="22012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fi-FI" sz="1050" dirty="0">
                <a:cs typeface="Helvetica" panose="020B0604020202020204" pitchFamily="34" charset="0"/>
              </a:rPr>
              <a:t>(Hakanen, </a:t>
            </a:r>
            <a:r>
              <a:rPr lang="fi-FI" altLang="fi-FI" sz="1050" dirty="0" err="1">
                <a:cs typeface="Helvetica" panose="020B0604020202020204" pitchFamily="34" charset="0"/>
              </a:rPr>
              <a:t>Schaufeli</a:t>
            </a:r>
            <a:r>
              <a:rPr lang="fi-FI" altLang="fi-FI" sz="1050" dirty="0">
                <a:cs typeface="Helvetica" panose="020B0604020202020204" pitchFamily="34" charset="0"/>
              </a:rPr>
              <a:t> &amp; Ahola, 2008)</a:t>
            </a:r>
            <a:endParaRPr lang="fi-FI" sz="1050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38972" y="6540970"/>
            <a:ext cx="1059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050" dirty="0">
                <a:solidFill>
                  <a:schemeClr val="tx1"/>
                </a:solidFill>
              </a:rPr>
              <a:t>Jari Hakanen</a:t>
            </a:r>
          </a:p>
        </p:txBody>
      </p:sp>
      <p:cxnSp>
        <p:nvCxnSpPr>
          <p:cNvPr id="27" name="AutoShape 12"/>
          <p:cNvCxnSpPr>
            <a:cxnSpLocks noChangeShapeType="1"/>
          </p:cNvCxnSpPr>
          <p:nvPr/>
        </p:nvCxnSpPr>
        <p:spPr bwMode="auto">
          <a:xfrm flipV="1">
            <a:off x="5518600" y="3577335"/>
            <a:ext cx="1540669" cy="1872080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475821" y="3697663"/>
            <a:ext cx="2776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600" dirty="0">
                <a:solidFill>
                  <a:schemeClr val="tx1"/>
                </a:solidFill>
              </a:rPr>
              <a:t>-</a:t>
            </a:r>
          </a:p>
        </p:txBody>
      </p:sp>
      <p:cxnSp>
        <p:nvCxnSpPr>
          <p:cNvPr id="29" name="AutoShape 12"/>
          <p:cNvCxnSpPr>
            <a:cxnSpLocks noChangeShapeType="1"/>
          </p:cNvCxnSpPr>
          <p:nvPr/>
        </p:nvCxnSpPr>
        <p:spPr bwMode="auto">
          <a:xfrm>
            <a:off x="2585745" y="3587848"/>
            <a:ext cx="1475080" cy="1637032"/>
          </a:xfrm>
          <a:prstGeom prst="straightConnector1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054354" y="3745685"/>
            <a:ext cx="48282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350" dirty="0" smtClean="0">
                <a:solidFill>
                  <a:schemeClr val="tx1"/>
                </a:solidFill>
              </a:rPr>
              <a:t>+/-</a:t>
            </a:r>
            <a:endParaRPr lang="fi-FI" altLang="fi-FI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L_2015_43">
  <a:themeElements>
    <a:clrScheme name="TTL-ppt-uudet">
      <a:dk1>
        <a:sysClr val="windowText" lastClr="000000"/>
      </a:dk1>
      <a:lt1>
        <a:sysClr val="window" lastClr="FFFFFF"/>
      </a:lt1>
      <a:dk2>
        <a:srgbClr val="003C78"/>
      </a:dk2>
      <a:lt2>
        <a:srgbClr val="E6ECF1"/>
      </a:lt2>
      <a:accent1>
        <a:srgbClr val="B4BE00"/>
      </a:accent1>
      <a:accent2>
        <a:srgbClr val="00B0CA"/>
      </a:accent2>
      <a:accent3>
        <a:srgbClr val="57068C"/>
      </a:accent3>
      <a:accent4>
        <a:srgbClr val="E21776"/>
      </a:accent4>
      <a:accent5>
        <a:srgbClr val="FF5800"/>
      </a:accent5>
      <a:accent6>
        <a:srgbClr val="FCEA00"/>
      </a:accent6>
      <a:hlink>
        <a:srgbClr val="FF5800"/>
      </a:hlink>
      <a:folHlink>
        <a:srgbClr val="003C78"/>
      </a:folHlink>
    </a:clrScheme>
    <a:fontScheme name="TTL_PowerPoint_2015_fonti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nistun Pahkin 06102015" id="{3DC36B39-4617-4D17-BB91-15F4027CE32C}" vid="{2E5F4D3B-A6AD-4A72-B9CD-4EDCED3E62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8c46f094-bf95-44b2-b2e5-4a4264ba5626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F562141995DD4CA3DED357F3DB5E39" ma:contentTypeVersion="6" ma:contentTypeDescription="Luo uusi asiakirja." ma:contentTypeScope="" ma:versionID="79ce3220be37e63b6be9fc13b6696409">
  <xsd:schema xmlns:xsd="http://www.w3.org/2001/XMLSchema" xmlns:xs="http://www.w3.org/2001/XMLSchema" xmlns:p="http://schemas.microsoft.com/office/2006/metadata/properties" xmlns:ns1="http://schemas.microsoft.com/sharepoint/v3" xmlns:ns2="01106b3e-d2ad-431d-a93a-99de2480c1ec" xmlns:ns3="http://schemas.microsoft.com/sharepoint/v3/fields" targetNamespace="http://schemas.microsoft.com/office/2006/metadata/properties" ma:root="true" ma:fieldsID="e6aaafc074a181efda15f473d4f34776" ns1:_="" ns2:_="" ns3:_="">
    <xsd:import namespace="http://schemas.microsoft.com/sharepoint/v3"/>
    <xsd:import namespace="01106b3e-d2ad-431d-a93a-99de2480c1e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ca8ad3508d140408af132b1f36d54f4" minOccurs="0"/>
                <xsd:element ref="ns2:TaxCatchAll" minOccurs="0"/>
                <xsd:element ref="ns2:TaxCatchAllLabel" minOccurs="0"/>
                <xsd:element ref="ns3:TTLINDO_Language" minOccurs="0"/>
                <xsd:element ref="ns3:TTLINDO_Confidentiality" minOccurs="0"/>
                <xsd:element ref="ns1:PublishingStartDate" minOccurs="0"/>
                <xsd:element ref="ns1:PublishingExpirationDate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15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06b3e-d2ad-431d-a93a-99de2480c1ec" elementFormDefault="qualified">
    <xsd:import namespace="http://schemas.microsoft.com/office/2006/documentManagement/types"/>
    <xsd:import namespace="http://schemas.microsoft.com/office/infopath/2007/PartnerControls"/>
    <xsd:element name="pca8ad3508d140408af132b1f36d54f4" ma:index="8" nillable="true" ma:taxonomy="true" ma:internalName="pca8ad3508d140408af132b1f36d54f4" ma:taxonomyFieldName="TTLINDO_JotiProject" ma:displayName="JOTI-projekti" ma:readOnly="false" ma:default="" ma:fieldId="{9ca8ad35-08d1-4040-8af1-32b1f36d54f4}" ma:sspId="8c46f094-bf95-44b2-b2e5-4a4264ba5626" ma:termSetId="d63dd36e-1c18-48b7-b9c8-38813779a0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8bbe61-687d-4338-9d42-ba5f20e5bac5}" ma:internalName="TaxCatchAll" ma:showField="CatchAllData" ma:web="33c5f1b2-dd3a-45fe-9049-13b77c081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8bbe61-687d-4338-9d42-ba5f20e5bac5}" ma:internalName="TaxCatchAllLabel" ma:readOnly="true" ma:showField="CatchAllDataLabel" ma:web="33c5f1b2-dd3a-45fe-9049-13b77c081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Yrityksen avainsanat" ma:fieldId="{23f27201-bee3-471e-b2e7-b64fd8b7ca38}" ma:taxonomyMulti="true" ma:sspId="8c46f094-bf95-44b2-b2e5-4a4264ba56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TTLINDO_Language" ma:index="12" nillable="true" ma:displayName="Kieliversio" ma:default="suomi" ma:description="" ma:internalName="TTLINDO_Language">
      <xsd:simpleType>
        <xsd:restriction base="dms:Choice">
          <xsd:enumeration value="suomi"/>
          <xsd:enumeration value="ruotsi"/>
          <xsd:enumeration value="englanti"/>
        </xsd:restriction>
      </xsd:simpleType>
    </xsd:element>
    <xsd:element name="TTLINDO_Confidentiality" ma:index="13" nillable="true" ma:displayName="Salassapito" ma:default="Sisäinen" ma:description="" ma:internalName="TTLINDO_Confidentiality">
      <xsd:simpleType>
        <xsd:restriction base="dms:Choice">
          <xsd:enumeration value="Julkinen"/>
          <xsd:enumeration value="Sisäinen"/>
          <xsd:enumeration value="Salain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TLINDO_Language xmlns="http://schemas.microsoft.com/sharepoint/v3/fields">suomi</TTLINDO_Language>
    <TTLINDO_Confidentiality xmlns="http://schemas.microsoft.com/sharepoint/v3/fields">Sisäinen</TTLINDO_Confidentiality>
    <PublishingStartDate xmlns="http://schemas.microsoft.com/sharepoint/v3" xsi:nil="true"/>
    <PublishingExpirationDate xmlns="http://schemas.microsoft.com/sharepoint/v3" xsi:nil="true"/>
    <pca8ad3508d140408af132b1f36d54f4 xmlns="01106b3e-d2ad-431d-a93a-99de2480c1ec">
      <Terms xmlns="http://schemas.microsoft.com/office/infopath/2007/PartnerControls"/>
    </pca8ad3508d140408af132b1f36d54f4>
    <TaxCatchAll xmlns="01106b3e-d2ad-431d-a93a-99de2480c1ec"/>
    <TaxKeywordTaxHTField xmlns="01106b3e-d2ad-431d-a93a-99de2480c1ec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16B9EAB4-0AD3-405B-BBB1-A177F92356B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0249B06-2D70-4377-8C3F-8529688EB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55CAD-78B5-4C86-A958-18CCDD47E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106b3e-d2ad-431d-a93a-99de2480c1e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BE7C4A-B3E4-4A73-9AB8-C290B82D6389}">
  <ds:schemaRefs>
    <ds:schemaRef ds:uri="http://schemas.microsoft.com/sharepoint/v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sharepoint/v3/field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01106b3e-d2ad-431d-a93a-99de2480c1e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Onnistun Pahkin 06102015</Template>
  <TotalTime>1619</TotalTime>
  <Words>1534</Words>
  <Application>Microsoft Office PowerPoint</Application>
  <PresentationFormat>Näytössä katseltava diaesitys (4:3)</PresentationFormat>
  <Paragraphs>314</Paragraphs>
  <Slides>29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14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44" baseType="lpstr">
      <vt:lpstr>ＭＳ Ｐゴシック</vt:lpstr>
      <vt:lpstr>Arial</vt:lpstr>
      <vt:lpstr>Calibri</vt:lpstr>
      <vt:lpstr>Georgia</vt:lpstr>
      <vt:lpstr>Helvetica</vt:lpstr>
      <vt:lpstr>Optimum</vt:lpstr>
      <vt:lpstr>Segoe UI</vt:lpstr>
      <vt:lpstr>Segoe UI Light</vt:lpstr>
      <vt:lpstr>Segoe UI Semibold</vt:lpstr>
      <vt:lpstr>Segoe UI Semilight</vt:lpstr>
      <vt:lpstr>Symbol</vt:lpstr>
      <vt:lpstr>Times New Roman</vt:lpstr>
      <vt:lpstr>Verdana</vt:lpstr>
      <vt:lpstr>Wingdings</vt:lpstr>
      <vt:lpstr>TTL_2015_43</vt:lpstr>
      <vt:lpstr>   Kuntatyöntekijöiden hyvinvointia edistävät johtamiskäytännöt muutoksissa  ARTTU2 Kuntaseminaari 16.12. 2016 </vt:lpstr>
      <vt:lpstr>PowerPoint-esitys</vt:lpstr>
      <vt:lpstr>Henkilöstö strategisena resurssina Uudistun, innostun, onnistun!</vt:lpstr>
      <vt:lpstr>Millaisten työntekijöiden kanssa on mahdollista tavoittaa korkea tuottavuus ja työn mielekkyys pitkällä tähtäimellä? </vt:lpstr>
      <vt:lpstr> Millaisten työntekijöiden kanssa on mahdollista tavoittaa korkea tuottavuus ja työn mielekkyys pitkällä tähtäimellä? </vt:lpstr>
      <vt:lpstr>Tutkimuksen keskeisiä käsitteitä</vt:lpstr>
      <vt:lpstr>Tutkimuksen keskeisiä käsitteitä</vt:lpstr>
      <vt:lpstr>Työn vaatimusten –työn voimavarojen (TV-TV) malli</vt:lpstr>
      <vt:lpstr>Työn vaatimusten –työn voimavarojen (TV-TV) malli</vt:lpstr>
      <vt:lpstr>PowerPoint-esitys</vt:lpstr>
      <vt:lpstr>PowerPoint-esitys</vt:lpstr>
      <vt:lpstr>Työhyvinvoinnin tila ARTTU2-kunnissa</vt:lpstr>
      <vt:lpstr>Yleisiä tutkimushavaintoja</vt:lpstr>
      <vt:lpstr>Voimaannuttavat HR-käytännöt</vt:lpstr>
      <vt:lpstr>Muutoskokemukset viimeisen 6kk aikana (keväällä 2016)</vt:lpstr>
      <vt:lpstr>Muutoskokemukset viimeisen 6kk aikana</vt:lpstr>
      <vt:lpstr>Suhtautuminen ja arvio muutoksista</vt:lpstr>
      <vt:lpstr>Sopeutuva työssä suoriutuminen</vt:lpstr>
      <vt:lpstr>HR-käytännöt, muutokset työssä ja sopeutuva suoriutuminen</vt:lpstr>
      <vt:lpstr>HR-käytännöt, muutokset työssä ja sopeutuva suoriutuminen</vt:lpstr>
      <vt:lpstr>Yhteenveto kahdesta edellisestä kuvasta</vt:lpstr>
      <vt:lpstr>Ihmislähtöinen johtaminen – haaste ja suuri mahdollisuus </vt:lpstr>
      <vt:lpstr>Palveleva johtaminen</vt:lpstr>
      <vt:lpstr>Paremmat henkilöstöjohtamisen käytännöt ja palveleva esimiestyö olivat myönteisessä yhteydessä myös seuraaviin:</vt:lpstr>
      <vt:lpstr>Työntekijöiden, lähiesimiesten ja  ”esimiesten esimiesten” työolot</vt:lpstr>
      <vt:lpstr>Voimaannuttavat henkilöstökäytännöt aseman mukaan</vt:lpstr>
      <vt:lpstr>Työntekijöiden, lähiesimiesten ja ”esimiesten esimiesten” hyvinvointi</vt:lpstr>
      <vt:lpstr>Päätelmiä onnistuneen muutoksen toteuttamiseen kunnissa</vt:lpstr>
      <vt:lpstr>Kiitos ja hyvää joulua!</vt:lpstr>
    </vt:vector>
  </TitlesOfParts>
  <Company>Finnish Institute of Occupational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Hyvinvointia työstä</dc:title>
  <dc:creator>Hakanen Jari</dc:creator>
  <cp:lastModifiedBy>Smolander Miska</cp:lastModifiedBy>
  <cp:revision>43</cp:revision>
  <cp:lastPrinted>2016-10-03T08:21:28Z</cp:lastPrinted>
  <dcterms:created xsi:type="dcterms:W3CDTF">2015-12-10T06:10:37Z</dcterms:created>
  <dcterms:modified xsi:type="dcterms:W3CDTF">2016-12-20T11:21:37Z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0x0101006FF562141995DD4CA3DED357F3DB5E39</vt:lpwstr>
  </property>
  <property fmtid="{D5CDD505-2E9C-101B-9397-08002B2CF9AE}" pid="4" name="TTLINDO_JotiProject">
    <vt:lpwstr/>
  </property>
  <property fmtid="{D5CDD505-2E9C-101B-9397-08002B2CF9AE}" pid="5" name="_MarkAsFinal">
    <vt:bool>true</vt:bool>
  </property>
</Properties>
</file>