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42" r:id="rId1"/>
  </p:sldMasterIdLst>
  <p:notesMasterIdLst>
    <p:notesMasterId r:id="rId28"/>
  </p:notesMasterIdLst>
  <p:handoutMasterIdLst>
    <p:handoutMasterId r:id="rId29"/>
  </p:handoutMasterIdLst>
  <p:sldIdLst>
    <p:sldId id="306" r:id="rId2"/>
    <p:sldId id="435" r:id="rId3"/>
    <p:sldId id="436" r:id="rId4"/>
    <p:sldId id="397" r:id="rId5"/>
    <p:sldId id="388" r:id="rId6"/>
    <p:sldId id="356" r:id="rId7"/>
    <p:sldId id="426" r:id="rId8"/>
    <p:sldId id="358" r:id="rId9"/>
    <p:sldId id="357" r:id="rId10"/>
    <p:sldId id="385" r:id="rId11"/>
    <p:sldId id="359" r:id="rId12"/>
    <p:sldId id="428" r:id="rId13"/>
    <p:sldId id="427" r:id="rId14"/>
    <p:sldId id="429" r:id="rId15"/>
    <p:sldId id="430" r:id="rId16"/>
    <p:sldId id="364" r:id="rId17"/>
    <p:sldId id="421" r:id="rId18"/>
    <p:sldId id="422" r:id="rId19"/>
    <p:sldId id="375" r:id="rId20"/>
    <p:sldId id="376" r:id="rId21"/>
    <p:sldId id="425" r:id="rId22"/>
    <p:sldId id="431" r:id="rId23"/>
    <p:sldId id="432" r:id="rId24"/>
    <p:sldId id="433" r:id="rId25"/>
    <p:sldId id="434" r:id="rId26"/>
    <p:sldId id="390" r:id="rId27"/>
  </p:sldIdLst>
  <p:sldSz cx="9904413" cy="6858000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1">
          <p15:clr>
            <a:srgbClr val="A4A3A4"/>
          </p15:clr>
        </p15:guide>
        <p15:guide id="2" orient="horz" pos="1003">
          <p15:clr>
            <a:srgbClr val="A4A3A4"/>
          </p15:clr>
        </p15:guide>
        <p15:guide id="3" orient="horz" pos="2275">
          <p15:clr>
            <a:srgbClr val="A4A3A4"/>
          </p15:clr>
        </p15:guide>
        <p15:guide id="4" pos="5924">
          <p15:clr>
            <a:srgbClr val="A4A3A4"/>
          </p15:clr>
        </p15:guide>
        <p15:guide id="5" pos="3127">
          <p15:clr>
            <a:srgbClr val="A4A3A4"/>
          </p15:clr>
        </p15:guide>
        <p15:guide id="6" pos="3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itari Jaana" initials="S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575"/>
    <a:srgbClr val="F3B564"/>
    <a:srgbClr val="FAD98B"/>
    <a:srgbClr val="FAE0BF"/>
    <a:srgbClr val="FBE8B3"/>
    <a:srgbClr val="FFF8E7"/>
    <a:srgbClr val="A3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 autoAdjust="0"/>
    <p:restoredTop sz="94690" autoAdjust="0"/>
  </p:normalViewPr>
  <p:slideViewPr>
    <p:cSldViewPr snapToGrid="0" showGuides="1">
      <p:cViewPr>
        <p:scale>
          <a:sx n="170" d="100"/>
          <a:sy n="170" d="100"/>
        </p:scale>
        <p:origin x="267" y="-31"/>
      </p:cViewPr>
      <p:guideLst>
        <p:guide orient="horz" pos="4111"/>
        <p:guide orient="horz" pos="1003"/>
        <p:guide orient="horz" pos="2275"/>
        <p:guide pos="5924"/>
        <p:guide pos="3127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76ED-C092-5440-ACCE-FB572DFBA5A6}" type="datetime1">
              <a:rPr lang="fi-FI" smtClean="0"/>
              <a:t>19.6.2017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2454-8AC2-CB46-AC1B-9986AF938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44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4798" y="0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1B9E-0061-6547-BA29-68C9F8E29BC9}" type="datetime1">
              <a:rPr lang="fi-FI" smtClean="0"/>
              <a:t>19.6.2017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187" y="4687173"/>
            <a:ext cx="5387390" cy="443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3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8782-EB68-48A3-896C-F17BDF445E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9267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AFA170-34D9-3948-B7C2-4BF13F2F77CF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0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9F1B9E-0061-6547-BA29-68C9F8E29BC9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61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729B65-B483-5F48-8449-A7745E6CCE19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2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9F1B9E-0061-6547-BA29-68C9F8E29BC9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27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9F1B9E-0061-6547-BA29-68C9F8E29BC9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89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9F1B9E-0061-6547-BA29-68C9F8E29BC9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19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9F1B9E-0061-6547-BA29-68C9F8E29BC9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38782-EB68-48A3-896C-F17BDF445E7F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0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loitus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6126" y="2262216"/>
            <a:ext cx="5130619" cy="11430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F76B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66126" y="3511592"/>
            <a:ext cx="5158543" cy="7706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Otsikko ja sisältö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F76B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opetus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0595" y="2942569"/>
            <a:ext cx="513061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solidFill>
                  <a:srgbClr val="0F76B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loitus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 userDrawn="1"/>
        </p:nvSpPr>
        <p:spPr>
          <a:xfrm>
            <a:off x="466126" y="2262216"/>
            <a:ext cx="5130619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i-FI" sz="3800" b="0" kern="120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i-FI" dirty="0">
                <a:solidFill>
                  <a:srgbClr val="0F76B1"/>
                </a:solidFill>
              </a:rPr>
              <a:t>Muokkaa </a:t>
            </a:r>
            <a:r>
              <a:rPr lang="fi-FI" dirty="0" err="1">
                <a:solidFill>
                  <a:srgbClr val="0F76B1"/>
                </a:solidFill>
              </a:rPr>
              <a:t>perustyyl</a:t>
            </a:r>
            <a:r>
              <a:rPr lang="fi-FI" dirty="0">
                <a:solidFill>
                  <a:srgbClr val="0F76B1"/>
                </a:solidFill>
              </a:rPr>
              <a:t>. </a:t>
            </a:r>
            <a:r>
              <a:rPr lang="fi-FI" dirty="0" err="1">
                <a:solidFill>
                  <a:srgbClr val="0F76B1"/>
                </a:solidFill>
              </a:rPr>
              <a:t>napsautt</a:t>
            </a:r>
            <a:r>
              <a:rPr lang="fi-FI" dirty="0">
                <a:solidFill>
                  <a:srgbClr val="0F76B1"/>
                </a:solidFill>
              </a:rPr>
              <a:t>.</a:t>
            </a:r>
          </a:p>
        </p:txBody>
      </p:sp>
      <p:sp>
        <p:nvSpPr>
          <p:cNvPr id="6" name="Alaotsikko 2"/>
          <p:cNvSpPr txBox="1">
            <a:spLocks/>
          </p:cNvSpPr>
          <p:nvPr userDrawn="1"/>
        </p:nvSpPr>
        <p:spPr>
          <a:xfrm>
            <a:off x="466126" y="3511592"/>
            <a:ext cx="5158543" cy="77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0124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Otsikko ja sisältö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F76B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58156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petus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0595" y="2942569"/>
            <a:ext cx="513061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solidFill>
                  <a:srgbClr val="0F76B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1249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221" y="1600206"/>
            <a:ext cx="8913972" cy="444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4" name="Päivämäärän paikkamerkki 2"/>
          <p:cNvSpPr txBox="1">
            <a:spLocks/>
          </p:cNvSpPr>
          <p:nvPr/>
        </p:nvSpPr>
        <p:spPr>
          <a:xfrm>
            <a:off x="5999160" y="6422979"/>
            <a:ext cx="8770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2D6BD-9C5E-4439-B5A2-90BF265D0330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19.6.2017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Päivämäärän paikkamerkki 2"/>
          <p:cNvSpPr txBox="1">
            <a:spLocks/>
          </p:cNvSpPr>
          <p:nvPr/>
        </p:nvSpPr>
        <p:spPr>
          <a:xfrm>
            <a:off x="4775121" y="6422979"/>
            <a:ext cx="8770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5EB73-A88B-7440-9047-FC5D53940EC4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" y="6134158"/>
            <a:ext cx="4318079" cy="71422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812383"/>
            <a:ext cx="990441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8" r:id="rId1"/>
    <p:sldLayoutId id="2147486044" r:id="rId2"/>
    <p:sldLayoutId id="2147486053" r:id="rId3"/>
    <p:sldLayoutId id="2147486064" r:id="rId4"/>
    <p:sldLayoutId id="2147486065" r:id="rId5"/>
    <p:sldLayoutId id="2147486066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lang="fi-FI" sz="3800" b="1" kern="1200">
          <a:solidFill>
            <a:srgbClr val="0F76B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03"/>
            <a:ext cx="9904413" cy="659881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93540" y="3225621"/>
            <a:ext cx="4950449" cy="1273202"/>
          </a:xfrm>
        </p:spPr>
        <p:txBody>
          <a:bodyPr>
            <a:noAutofit/>
          </a:bodyPr>
          <a:lstStyle/>
          <a:p>
            <a:pPr algn="r"/>
            <a:r>
              <a:rPr lang="fi-FI" sz="4400" dirty="0">
                <a:solidFill>
                  <a:schemeClr val="accent3"/>
                </a:solidFill>
              </a:rPr>
              <a:t>Maakuntien </a:t>
            </a:r>
            <a:br>
              <a:rPr lang="fi-FI" sz="4400" dirty="0">
                <a:solidFill>
                  <a:schemeClr val="accent3"/>
                </a:solidFill>
              </a:rPr>
            </a:br>
            <a:r>
              <a:rPr lang="fi-FI" sz="4400" dirty="0">
                <a:solidFill>
                  <a:schemeClr val="accent3"/>
                </a:solidFill>
              </a:rPr>
              <a:t>ICT-muutos-</a:t>
            </a:r>
            <a:br>
              <a:rPr lang="fi-FI" sz="4400" dirty="0">
                <a:solidFill>
                  <a:schemeClr val="accent3"/>
                </a:solidFill>
              </a:rPr>
            </a:br>
            <a:r>
              <a:rPr lang="fi-FI" sz="4400" dirty="0">
                <a:solidFill>
                  <a:schemeClr val="accent3"/>
                </a:solidFill>
              </a:rPr>
              <a:t>skenaariot </a:t>
            </a:r>
            <a:br>
              <a:rPr lang="fi-FI" sz="4400" dirty="0">
                <a:solidFill>
                  <a:schemeClr val="accent3"/>
                </a:solidFill>
              </a:rPr>
            </a:br>
            <a:r>
              <a:rPr lang="fi-FI" sz="4400" dirty="0">
                <a:solidFill>
                  <a:schemeClr val="accent3"/>
                </a:solidFill>
              </a:rPr>
              <a:t>-projekti</a:t>
            </a:r>
            <a:br>
              <a:rPr lang="fi-FI" sz="4400" dirty="0">
                <a:solidFill>
                  <a:schemeClr val="accent3"/>
                </a:solidFill>
              </a:rPr>
            </a:br>
            <a:endParaRPr lang="fi-FI" sz="44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480" y="5311752"/>
            <a:ext cx="516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LOPPURAPORTTI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" y="54988"/>
            <a:ext cx="2657856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Skenaariovalintaan vaikuttavia asioita </a:t>
            </a:r>
            <a:r>
              <a:rPr lang="fi-FI" dirty="0">
                <a:solidFill>
                  <a:schemeClr val="accent4"/>
                </a:solidFill>
              </a:rPr>
              <a:t>2/2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601884" y="1579683"/>
            <a:ext cx="9177116" cy="4446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Lakien ja asetusten tuomat rajoitukset (Julkinen hankintalaki)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Sopimusten siirrot tai laajennukset. Onko ongelmia? Joudutaanko kilpailuttamaan?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Nykyisen projektisalkun tuomat rajoitukset/mahdollisuudet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Nykyisen palvelusalkun tuomat rajoitukset/mahdollisuudet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Toteutuuko palveluiden integraatioiden tukeminen, esim. perusterveydenhuollon  ja erityissairaanhoidon yhteistyön mahdollistaminen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Tukevatko tietojärjestelmäratkaisut toimintaa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Järjestäjä - Tuottaja jako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Olemassa olevien tilojen rajoitukset/mahdollisuudet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Riskin suuruus talous- ja henkilöstöpalveluiden jatkuvuudelle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Digiratkaisut/sähköinen asiointi, kotiin tuotavat palvelut. Maakunnan digitalisoinnin aste?</a:t>
            </a:r>
          </a:p>
        </p:txBody>
      </p:sp>
    </p:spTree>
    <p:extLst>
      <p:ext uri="{BB962C8B-B14F-4D97-AF65-F5344CB8AC3E}">
        <p14:creationId xmlns:p14="http://schemas.microsoft.com/office/powerpoint/2010/main" val="1216528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217"/>
            <a:ext cx="9904413" cy="52644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19" y="135742"/>
            <a:ext cx="9181215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Mihin projektin tuotoksia käytetään?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135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0" y="808780"/>
            <a:ext cx="8913972" cy="9621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accent4"/>
                </a:solidFill>
              </a:rPr>
              <a:t>Skenaario </a:t>
            </a:r>
            <a:r>
              <a:rPr lang="fi-FI" sz="3600" dirty="0" smtClean="0">
                <a:solidFill>
                  <a:schemeClr val="accent4"/>
                </a:solidFill>
              </a:rPr>
              <a:t>A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2000" dirty="0"/>
              <a:t>Sairaanhoitopiirin / maakunnallisen kuntayhtymän ICT-tuotannon hyödyntäminen </a:t>
            </a:r>
            <a:r>
              <a:rPr lang="fi-FI" sz="2000" dirty="0">
                <a:sym typeface="Wingdings" panose="05000000000000000000" pitchFamily="2" charset="2"/>
              </a:rPr>
              <a:t> tehtävänsiirto maakunnalle</a:t>
            </a: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4" name="Tekstiruutu 3"/>
          <p:cNvSpPr txBox="1"/>
          <p:nvPr/>
        </p:nvSpPr>
        <p:spPr>
          <a:xfrm>
            <a:off x="575049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30.6.2017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343895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30.9.2017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46814" y="2235965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15 kk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650144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44858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95220" y="2554514"/>
            <a:ext cx="1050551" cy="2234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439923" y="2616695"/>
            <a:ext cx="11611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Maakuntien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valmistelu-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ryhmät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tekevät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selvitykset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päätös-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esitykset: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1. Muut kuin </a:t>
            </a:r>
            <a:br>
              <a:rPr lang="fi-FI" sz="800" b="1" dirty="0">
                <a:latin typeface="Verdana" charset="0"/>
                <a:ea typeface="Verdana" charset="0"/>
                <a:cs typeface="Verdana" charset="0"/>
              </a:rPr>
            </a:b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2. 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ICT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Skenaa-rion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valinta ja esitys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konso-lidoinneista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integroinnin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syvyydestä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656363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1582057" y="2616695"/>
            <a:ext cx="83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Päätöksen-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teon 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valmistelu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Vinoneliö 13"/>
          <p:cNvSpPr/>
          <p:nvPr/>
        </p:nvSpPr>
        <p:spPr>
          <a:xfrm>
            <a:off x="2471056" y="2532743"/>
            <a:ext cx="595086" cy="59508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188027" y="2592589"/>
            <a:ext cx="116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SHP ja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Kunnat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päättävät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502478" y="4855499"/>
            <a:ext cx="2509236" cy="691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/>
          <p:cNvSpPr txBox="1"/>
          <p:nvPr/>
        </p:nvSpPr>
        <p:spPr>
          <a:xfrm>
            <a:off x="471711" y="4917680"/>
            <a:ext cx="255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Samanaikaisesti väliaikaisratkaisuun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siirtymisen suunnittelu ja valmistelu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sekä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Maakuntahallinnon käynnistymisen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välttämätön ICT-tuki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3205920" y="2737099"/>
            <a:ext cx="3543223" cy="317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/>
          <p:cNvSpPr txBox="1"/>
          <p:nvPr/>
        </p:nvSpPr>
        <p:spPr>
          <a:xfrm>
            <a:off x="3345539" y="2786634"/>
            <a:ext cx="33046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Siirtymisen toteutus 1.1.2019 tasolle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821714" y="3851148"/>
            <a:ext cx="551359" cy="23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6751714" y="3859834"/>
            <a:ext cx="711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Day 1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7497495" y="3578365"/>
            <a:ext cx="674915" cy="1085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/>
          <p:cNvSpPr txBox="1"/>
          <p:nvPr/>
        </p:nvSpPr>
        <p:spPr>
          <a:xfrm>
            <a:off x="7452193" y="3643989"/>
            <a:ext cx="80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Väliaikais-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ratkaisun 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mahdol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listen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loppu-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tehtävien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toteutus</a:t>
            </a:r>
          </a:p>
        </p:txBody>
      </p:sp>
      <p:sp>
        <p:nvSpPr>
          <p:cNvPr id="29" name="Suorakulmio 28"/>
          <p:cNvSpPr/>
          <p:nvPr/>
        </p:nvSpPr>
        <p:spPr>
          <a:xfrm>
            <a:off x="8814216" y="3801613"/>
            <a:ext cx="674915" cy="567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/>
          <p:cNvSpPr txBox="1"/>
          <p:nvPr/>
        </p:nvSpPr>
        <p:spPr>
          <a:xfrm>
            <a:off x="8744858" y="3851148"/>
            <a:ext cx="80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Lopullisen </a:t>
            </a:r>
            <a:r>
              <a:rPr lang="fi-FI" sz="800" b="1" smtClean="0">
                <a:latin typeface="Verdana" charset="0"/>
                <a:ea typeface="Verdana" charset="0"/>
                <a:cs typeface="Verdana" charset="0"/>
              </a:rPr>
              <a:t>ratkaisun toteutus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32" name="Suora nuoliyhdysviiva 31"/>
          <p:cNvCxnSpPr/>
          <p:nvPr/>
        </p:nvCxnSpPr>
        <p:spPr>
          <a:xfrm>
            <a:off x="1545770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2318651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3011714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3011714" y="3002078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ulmayhdysviiva 47"/>
          <p:cNvCxnSpPr>
            <a:stCxn id="19" idx="3"/>
          </p:cNvCxnSpPr>
          <p:nvPr/>
        </p:nvCxnSpPr>
        <p:spPr>
          <a:xfrm flipV="1">
            <a:off x="3026228" y="3002078"/>
            <a:ext cx="8100" cy="2269545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Kulmayhdysviiva 54"/>
          <p:cNvCxnSpPr>
            <a:stCxn id="21" idx="3"/>
            <a:endCxn id="23" idx="0"/>
          </p:cNvCxnSpPr>
          <p:nvPr/>
        </p:nvCxnSpPr>
        <p:spPr>
          <a:xfrm>
            <a:off x="6749143" y="2895677"/>
            <a:ext cx="348251" cy="955471"/>
          </a:xfrm>
          <a:prstGeom prst="bentConnector2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/>
          <p:nvPr/>
        </p:nvCxnSpPr>
        <p:spPr>
          <a:xfrm>
            <a:off x="7359426" y="3967556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>
          <a:xfrm>
            <a:off x="8159612" y="3967556"/>
            <a:ext cx="666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iruutu 60"/>
          <p:cNvSpPr txBox="1"/>
          <p:nvPr/>
        </p:nvSpPr>
        <p:spPr>
          <a:xfrm>
            <a:off x="3366513" y="3201470"/>
            <a:ext cx="33826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1. Liikkeenluovutus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: </a:t>
            </a:r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YT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–neuvottelut, Henkilösiirrot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2. Järjestelmien yksityiskohtainen valinta 4Q2017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1.1.2019 Day-1 kuvaus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3. Määrittely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toteutuksen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Prosessit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 (SHP – </a:t>
            </a:r>
            <a:r>
              <a:rPr lang="fi-FI" sz="800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Sote:lta</a:t>
            </a: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 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4. Toteutus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1Q2018, 2-3Q2018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määrittelyn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5. Yliheitto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4Q2018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 </a:t>
            </a:r>
          </a:p>
          <a:p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0" y="808780"/>
            <a:ext cx="8913972" cy="9621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accent4"/>
                </a:solidFill>
              </a:rPr>
              <a:t>Skenaario B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2000" dirty="0"/>
              <a:t>Olemassa olevan </a:t>
            </a:r>
            <a:r>
              <a:rPr lang="fi-FI" sz="2000" dirty="0" err="1"/>
              <a:t>Inhouse</a:t>
            </a:r>
            <a:r>
              <a:rPr lang="fi-FI" sz="2000" dirty="0"/>
              <a:t>-yhtiön hyödyntäminen</a:t>
            </a: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4" name="Tekstiruutu 3"/>
          <p:cNvSpPr txBox="1"/>
          <p:nvPr/>
        </p:nvSpPr>
        <p:spPr>
          <a:xfrm>
            <a:off x="575049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30.6.2017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343895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30.9.2017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46814" y="2235965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14</a:t>
            </a:r>
            <a:r>
              <a:rPr lang="mr-IN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15 kk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650144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44858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95220" y="2554514"/>
            <a:ext cx="1050551" cy="2234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439923" y="2616695"/>
            <a:ext cx="11611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Maakuntien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valmistelu-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ryhmät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tekevät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selvitykset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päätös-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esitykset: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1. Muut kuin </a:t>
            </a:r>
            <a:br>
              <a:rPr lang="fi-FI" sz="800" b="1" dirty="0">
                <a:latin typeface="Verdana" charset="0"/>
                <a:ea typeface="Verdana" charset="0"/>
                <a:cs typeface="Verdana" charset="0"/>
              </a:rPr>
            </a:b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2. 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ICT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Skenaa-rion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valinta ja esitys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konso-lidoinneista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integroinnin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syvyydestä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656363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1582057" y="2616695"/>
            <a:ext cx="83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Päätöksen-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teon 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valmistelu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Vinoneliö 13"/>
          <p:cNvSpPr/>
          <p:nvPr/>
        </p:nvSpPr>
        <p:spPr>
          <a:xfrm>
            <a:off x="2471056" y="2532743"/>
            <a:ext cx="595086" cy="59508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188027" y="2592589"/>
            <a:ext cx="116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SHP ja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Kunnat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päättävät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3169475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3169475" y="2616695"/>
            <a:ext cx="71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yhtiön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liikkeen-luovutus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502478" y="4855499"/>
            <a:ext cx="2509236" cy="691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/>
          <p:cNvSpPr txBox="1"/>
          <p:nvPr/>
        </p:nvSpPr>
        <p:spPr>
          <a:xfrm>
            <a:off x="471711" y="4917680"/>
            <a:ext cx="255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Samanaikaisesti väliaikaisratkaisuun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siirtymisen suunnittelu ja valmistelu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sekä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Maakuntahallinnon käynnistymisen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välttämätön ICT-tuki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4022191" y="2737099"/>
            <a:ext cx="2726952" cy="317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/>
          <p:cNvSpPr txBox="1"/>
          <p:nvPr/>
        </p:nvSpPr>
        <p:spPr>
          <a:xfrm>
            <a:off x="3984167" y="2786634"/>
            <a:ext cx="2665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Siirtymisen toteutus 1.1.2019 tasolle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821714" y="3851148"/>
            <a:ext cx="551359" cy="23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6751714" y="3859834"/>
            <a:ext cx="711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Day 1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7497495" y="3578365"/>
            <a:ext cx="674915" cy="1085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/>
          <p:cNvSpPr txBox="1"/>
          <p:nvPr/>
        </p:nvSpPr>
        <p:spPr>
          <a:xfrm>
            <a:off x="7452193" y="3643989"/>
            <a:ext cx="80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Väliaikais-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ratkaisun 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mahdol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listen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loppu-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tehtävien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toteutus</a:t>
            </a:r>
          </a:p>
        </p:txBody>
      </p:sp>
      <p:sp>
        <p:nvSpPr>
          <p:cNvPr id="29" name="Suorakulmio 28"/>
          <p:cNvSpPr/>
          <p:nvPr/>
        </p:nvSpPr>
        <p:spPr>
          <a:xfrm>
            <a:off x="8814216" y="3801613"/>
            <a:ext cx="674915" cy="567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/>
          <p:cNvSpPr txBox="1"/>
          <p:nvPr/>
        </p:nvSpPr>
        <p:spPr>
          <a:xfrm>
            <a:off x="8744858" y="3851148"/>
            <a:ext cx="80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Lopullisen </a:t>
            </a:r>
            <a:r>
              <a:rPr lang="fi-FI" sz="800" b="1" smtClean="0">
                <a:latin typeface="Verdana" charset="0"/>
                <a:ea typeface="Verdana" charset="0"/>
                <a:cs typeface="Verdana" charset="0"/>
              </a:rPr>
              <a:t>ratkaisun toteutus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32" name="Suora nuoliyhdysviiva 31"/>
          <p:cNvCxnSpPr/>
          <p:nvPr/>
        </p:nvCxnSpPr>
        <p:spPr>
          <a:xfrm>
            <a:off x="1545770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2318651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3011714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3842191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ulmayhdysviiva 47"/>
          <p:cNvCxnSpPr/>
          <p:nvPr/>
        </p:nvCxnSpPr>
        <p:spPr>
          <a:xfrm flipV="1">
            <a:off x="3011714" y="2887312"/>
            <a:ext cx="883634" cy="2362540"/>
          </a:xfrm>
          <a:prstGeom prst="bentConnector3">
            <a:avLst>
              <a:gd name="adj1" fmla="val 9958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Kulmayhdysviiva 54"/>
          <p:cNvCxnSpPr>
            <a:stCxn id="21" idx="3"/>
            <a:endCxn id="23" idx="0"/>
          </p:cNvCxnSpPr>
          <p:nvPr/>
        </p:nvCxnSpPr>
        <p:spPr>
          <a:xfrm>
            <a:off x="6749143" y="2895677"/>
            <a:ext cx="348251" cy="955471"/>
          </a:xfrm>
          <a:prstGeom prst="bentConnector2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/>
          <p:nvPr/>
        </p:nvCxnSpPr>
        <p:spPr>
          <a:xfrm>
            <a:off x="7359426" y="3967556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>
          <a:xfrm>
            <a:off x="8159612" y="3967556"/>
            <a:ext cx="666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iruutu 60"/>
          <p:cNvSpPr txBox="1"/>
          <p:nvPr/>
        </p:nvSpPr>
        <p:spPr>
          <a:xfrm>
            <a:off x="4022191" y="3201470"/>
            <a:ext cx="2726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1. Liikkeenluovutus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: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YT –neuvottelut, Henkilösiirrot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2. Haltuunotto </a:t>
            </a:r>
            <a:r>
              <a:rPr lang="fi-FI" sz="800" b="1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-yhtiön kautta.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Valitaan järjestelmät: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a) Omat järjestelmänsä</a:t>
            </a: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b) Siirretään maakunnassa olevat järjestelmät</a:t>
            </a: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c) Hankitaan uudet järjestelmät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3. Määrittely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toteutuksen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Prosessit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 (SHP – </a:t>
            </a:r>
            <a:r>
              <a:rPr lang="fi-FI" sz="800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Sote:lta</a:t>
            </a: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 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4. Toteutus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1Q2018, 2-3Q2018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määrittelyn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5. Yliheitto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4Q2018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 </a:t>
            </a:r>
          </a:p>
          <a:p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4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0" y="808780"/>
            <a:ext cx="8913972" cy="9621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accent4"/>
                </a:solidFill>
              </a:rPr>
              <a:t>Skenaario </a:t>
            </a:r>
            <a:r>
              <a:rPr lang="fi-FI" sz="3600" dirty="0" smtClean="0">
                <a:solidFill>
                  <a:schemeClr val="accent4"/>
                </a:solidFill>
              </a:rPr>
              <a:t>C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2000" dirty="0"/>
              <a:t>Uusi perustettava </a:t>
            </a:r>
            <a:r>
              <a:rPr lang="fi-FI" sz="2000" dirty="0" err="1"/>
              <a:t>Inhouse</a:t>
            </a:r>
            <a:r>
              <a:rPr lang="fi-FI" sz="2000" dirty="0"/>
              <a:t>-yhtiö</a:t>
            </a: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4" name="Tekstiruutu 3"/>
          <p:cNvSpPr txBox="1"/>
          <p:nvPr/>
        </p:nvSpPr>
        <p:spPr>
          <a:xfrm>
            <a:off x="575049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30.6.2017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343895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30.9.2017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46814" y="2235965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14</a:t>
            </a:r>
            <a:r>
              <a:rPr lang="mr-IN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15 kk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650144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44858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95220" y="2554514"/>
            <a:ext cx="1050551" cy="2234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439923" y="2616695"/>
            <a:ext cx="11611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Maakuntien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valmistelu-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ryhmät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tekevät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selvitykset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päätös-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esitykset: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1. Muut kuin </a:t>
            </a:r>
            <a:br>
              <a:rPr lang="fi-FI" sz="800" b="1" dirty="0">
                <a:latin typeface="Verdana" charset="0"/>
                <a:ea typeface="Verdana" charset="0"/>
                <a:cs typeface="Verdana" charset="0"/>
              </a:rPr>
            </a:b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2. 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ICT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Skenaa-rion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valinta ja esitys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konso-lidoinneista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integroinnin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syvyydestä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656363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1582057" y="2616695"/>
            <a:ext cx="83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Päätöksen-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teon 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valmistelu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Vinoneliö 13"/>
          <p:cNvSpPr/>
          <p:nvPr/>
        </p:nvSpPr>
        <p:spPr>
          <a:xfrm>
            <a:off x="2471056" y="2532743"/>
            <a:ext cx="595086" cy="59508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188027" y="2592589"/>
            <a:ext cx="116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SHP ja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Kunnat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päättävät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3169475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3169475" y="2616695"/>
            <a:ext cx="71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yhtiön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liikkeen-luovutus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502478" y="4855499"/>
            <a:ext cx="2509236" cy="691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/>
          <p:cNvSpPr txBox="1"/>
          <p:nvPr/>
        </p:nvSpPr>
        <p:spPr>
          <a:xfrm>
            <a:off x="471711" y="4917680"/>
            <a:ext cx="255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Samanaikaisesti väliaikaisratkaisuun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siirtymisen suunnittelu ja valmistelu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sekä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Maakuntahallinnon käynnistymisen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välttämätön ICT-tuki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4022191" y="2737099"/>
            <a:ext cx="2726952" cy="317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/>
          <p:cNvSpPr txBox="1"/>
          <p:nvPr/>
        </p:nvSpPr>
        <p:spPr>
          <a:xfrm>
            <a:off x="3984167" y="2786634"/>
            <a:ext cx="2665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Siirtymisen toteutus 1.1.2019 tasolle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821714" y="3851148"/>
            <a:ext cx="551359" cy="23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6751714" y="3859834"/>
            <a:ext cx="711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Day 1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7497495" y="3578365"/>
            <a:ext cx="674915" cy="1085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/>
          <p:cNvSpPr txBox="1"/>
          <p:nvPr/>
        </p:nvSpPr>
        <p:spPr>
          <a:xfrm>
            <a:off x="7452193" y="3643989"/>
            <a:ext cx="80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Väliaikais-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ratkaisun 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mahdol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listen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loppu-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tehtävien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toteutus</a:t>
            </a:r>
          </a:p>
        </p:txBody>
      </p:sp>
      <p:sp>
        <p:nvSpPr>
          <p:cNvPr id="29" name="Suorakulmio 28"/>
          <p:cNvSpPr/>
          <p:nvPr/>
        </p:nvSpPr>
        <p:spPr>
          <a:xfrm>
            <a:off x="8814216" y="3801613"/>
            <a:ext cx="674915" cy="567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/>
          <p:cNvSpPr txBox="1"/>
          <p:nvPr/>
        </p:nvSpPr>
        <p:spPr>
          <a:xfrm>
            <a:off x="8744858" y="3851148"/>
            <a:ext cx="80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Lopullisen </a:t>
            </a:r>
            <a:r>
              <a:rPr lang="fi-FI" sz="800" b="1" smtClean="0">
                <a:latin typeface="Verdana" charset="0"/>
                <a:ea typeface="Verdana" charset="0"/>
                <a:cs typeface="Verdana" charset="0"/>
              </a:rPr>
              <a:t>ratkaisun toteutus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32" name="Suora nuoliyhdysviiva 31"/>
          <p:cNvCxnSpPr/>
          <p:nvPr/>
        </p:nvCxnSpPr>
        <p:spPr>
          <a:xfrm>
            <a:off x="1545770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2318651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3011714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3842191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ulmayhdysviiva 47"/>
          <p:cNvCxnSpPr/>
          <p:nvPr/>
        </p:nvCxnSpPr>
        <p:spPr>
          <a:xfrm flipV="1">
            <a:off x="3011714" y="2887312"/>
            <a:ext cx="883634" cy="2362540"/>
          </a:xfrm>
          <a:prstGeom prst="bentConnector3">
            <a:avLst>
              <a:gd name="adj1" fmla="val 9958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Kulmayhdysviiva 54"/>
          <p:cNvCxnSpPr>
            <a:stCxn id="21" idx="3"/>
            <a:endCxn id="23" idx="0"/>
          </p:cNvCxnSpPr>
          <p:nvPr/>
        </p:nvCxnSpPr>
        <p:spPr>
          <a:xfrm>
            <a:off x="6749143" y="2895677"/>
            <a:ext cx="348251" cy="955471"/>
          </a:xfrm>
          <a:prstGeom prst="bentConnector2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/>
          <p:nvPr/>
        </p:nvCxnSpPr>
        <p:spPr>
          <a:xfrm>
            <a:off x="7359426" y="3967556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>
          <a:xfrm>
            <a:off x="8159612" y="3967556"/>
            <a:ext cx="666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iruutu 60"/>
          <p:cNvSpPr txBox="1"/>
          <p:nvPr/>
        </p:nvSpPr>
        <p:spPr>
          <a:xfrm>
            <a:off x="4022191" y="3201470"/>
            <a:ext cx="2726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0. </a:t>
            </a:r>
            <a:r>
              <a:rPr lang="fi-FI" sz="800" b="1" dirty="0" err="1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-yhtiön perustamispäätös + perustaminen + sisäänajo + ja/tai sidosryhmäaseman muodostaminen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1. Liikkeenluovutus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: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YT –neuvottelut, Henkilösiirrot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2. Haltuunotto </a:t>
            </a:r>
            <a:r>
              <a:rPr lang="fi-FI" sz="800" b="1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-yhtiön kautta.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Valitaan järjestelmät: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a) Omat järjestelmänsä</a:t>
            </a: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b) Siirretään maakunnassa olevat järjestelmät</a:t>
            </a: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c) Hankitaan uudet järjestelmät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3. Määrittely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toteutuksen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Prosessit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 (SHP – </a:t>
            </a:r>
            <a:r>
              <a:rPr lang="fi-FI" sz="800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Sote:lta</a:t>
            </a: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 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4. Toteutus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1Q2018, 2-3Q2018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määrittelyn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5. Yliheitto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4Q2018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 </a:t>
            </a:r>
          </a:p>
          <a:p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10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0" y="808780"/>
            <a:ext cx="8913972" cy="9621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accent4"/>
                </a:solidFill>
              </a:rPr>
              <a:t>Skenaario </a:t>
            </a:r>
            <a:r>
              <a:rPr lang="fi-FI" sz="3600" dirty="0" smtClean="0">
                <a:solidFill>
                  <a:schemeClr val="accent4"/>
                </a:solidFill>
              </a:rPr>
              <a:t>D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2000" dirty="0"/>
              <a:t>Liittyminen olemassa olevaan </a:t>
            </a:r>
            <a:r>
              <a:rPr lang="fi-FI" sz="2000" dirty="0" err="1"/>
              <a:t>Inhouse</a:t>
            </a:r>
            <a:r>
              <a:rPr lang="fi-FI" sz="2000" dirty="0"/>
              <a:t>-yhtiöön</a:t>
            </a: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4" name="Tekstiruutu 3"/>
          <p:cNvSpPr txBox="1"/>
          <p:nvPr/>
        </p:nvSpPr>
        <p:spPr>
          <a:xfrm>
            <a:off x="575049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30.6.2017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343895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30.9.2017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46814" y="2235965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14</a:t>
            </a:r>
            <a:r>
              <a:rPr lang="mr-IN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15 kk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650144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744858" y="2227943"/>
            <a:ext cx="825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  <a:endParaRPr lang="fi-FI" sz="800" b="1" dirty="0">
              <a:solidFill>
                <a:schemeClr val="accent5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95220" y="2554514"/>
            <a:ext cx="1050551" cy="2234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439923" y="2616695"/>
            <a:ext cx="11611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Maakuntien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valmistelu-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ryhmät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tekevät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selvitykset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päätös-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esitykset: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1. Muut kuin </a:t>
            </a:r>
            <a:br>
              <a:rPr lang="fi-FI" sz="800" b="1" dirty="0">
                <a:latin typeface="Verdana" charset="0"/>
                <a:ea typeface="Verdana" charset="0"/>
                <a:cs typeface="Verdana" charset="0"/>
              </a:rPr>
            </a:b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2. ICT-päätökset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ICT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Skenaa-rion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valinta ja esitys </a:t>
            </a:r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konso-lidoinneista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ja integroinnin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syvyydestä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656363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1582057" y="2616695"/>
            <a:ext cx="83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Päätöksen-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teon 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valmistelu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Vinoneliö 13"/>
          <p:cNvSpPr/>
          <p:nvPr/>
        </p:nvSpPr>
        <p:spPr>
          <a:xfrm>
            <a:off x="2471056" y="2532743"/>
            <a:ext cx="595086" cy="59508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188027" y="2592589"/>
            <a:ext cx="116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SHP ja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Kunnat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päättävät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3169475" y="2567160"/>
            <a:ext cx="674915" cy="63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3169475" y="2616695"/>
            <a:ext cx="71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err="1" smtClean="0"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yhtiön</a:t>
            </a:r>
          </a:p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liikkeen-luovutus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502478" y="4855499"/>
            <a:ext cx="2509236" cy="691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/>
          <p:cNvSpPr txBox="1"/>
          <p:nvPr/>
        </p:nvSpPr>
        <p:spPr>
          <a:xfrm>
            <a:off x="471711" y="4917680"/>
            <a:ext cx="255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Samanaikaisesti väliaikaisratkaisuun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siirtymisen suunnittelu ja valmistelu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sekä </a:t>
            </a:r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Maakuntahallinnon käynnistymisen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välttämätön ICT-tuki</a:t>
            </a:r>
          </a:p>
          <a:p>
            <a:pPr algn="ctr"/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4022191" y="2737099"/>
            <a:ext cx="2726952" cy="317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/>
          <p:cNvSpPr txBox="1"/>
          <p:nvPr/>
        </p:nvSpPr>
        <p:spPr>
          <a:xfrm>
            <a:off x="3984167" y="2786634"/>
            <a:ext cx="2665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Siirtymisen toteutus 1.1.2019 tasolle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821714" y="3851148"/>
            <a:ext cx="551359" cy="23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6751714" y="3859834"/>
            <a:ext cx="711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Day 1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7497495" y="3578365"/>
            <a:ext cx="674915" cy="1085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/>
          <p:cNvSpPr txBox="1"/>
          <p:nvPr/>
        </p:nvSpPr>
        <p:spPr>
          <a:xfrm>
            <a:off x="7452193" y="3643989"/>
            <a:ext cx="80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Väliaikais-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ratkaisun 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mahdol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algn="ctr"/>
            <a:r>
              <a:rPr lang="fi-FI" sz="800" b="1" dirty="0" err="1">
                <a:latin typeface="Verdana" charset="0"/>
                <a:ea typeface="Verdana" charset="0"/>
                <a:cs typeface="Verdana" charset="0"/>
              </a:rPr>
              <a:t>listen</a:t>
            </a:r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loppu-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tehtävien </a:t>
            </a:r>
          </a:p>
          <a:p>
            <a:pPr algn="ctr"/>
            <a:r>
              <a:rPr lang="fi-FI" sz="800" b="1" dirty="0">
                <a:latin typeface="Verdana" charset="0"/>
                <a:ea typeface="Verdana" charset="0"/>
                <a:cs typeface="Verdana" charset="0"/>
              </a:rPr>
              <a:t>toteutus</a:t>
            </a:r>
          </a:p>
        </p:txBody>
      </p:sp>
      <p:sp>
        <p:nvSpPr>
          <p:cNvPr id="29" name="Suorakulmio 28"/>
          <p:cNvSpPr/>
          <p:nvPr/>
        </p:nvSpPr>
        <p:spPr>
          <a:xfrm>
            <a:off x="8814216" y="3801613"/>
            <a:ext cx="674915" cy="567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/>
          <p:cNvSpPr txBox="1"/>
          <p:nvPr/>
        </p:nvSpPr>
        <p:spPr>
          <a:xfrm>
            <a:off x="8744858" y="3851148"/>
            <a:ext cx="80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1" dirty="0" smtClean="0">
                <a:latin typeface="Verdana" charset="0"/>
                <a:ea typeface="Verdana" charset="0"/>
                <a:cs typeface="Verdana" charset="0"/>
              </a:rPr>
              <a:t>Lopullisen </a:t>
            </a:r>
            <a:r>
              <a:rPr lang="fi-FI" sz="800" b="1" smtClean="0">
                <a:latin typeface="Verdana" charset="0"/>
                <a:ea typeface="Verdana" charset="0"/>
                <a:cs typeface="Verdana" charset="0"/>
              </a:rPr>
              <a:t>ratkaisun toteutus</a:t>
            </a:r>
            <a:endParaRPr lang="fi-FI" sz="800" b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32" name="Suora nuoliyhdysviiva 31"/>
          <p:cNvCxnSpPr/>
          <p:nvPr/>
        </p:nvCxnSpPr>
        <p:spPr>
          <a:xfrm>
            <a:off x="1545770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2318651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3011714" y="2870075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3842191" y="2879209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ulmayhdysviiva 47"/>
          <p:cNvCxnSpPr/>
          <p:nvPr/>
        </p:nvCxnSpPr>
        <p:spPr>
          <a:xfrm flipV="1">
            <a:off x="3011714" y="2887312"/>
            <a:ext cx="883634" cy="2362540"/>
          </a:xfrm>
          <a:prstGeom prst="bentConnector3">
            <a:avLst>
              <a:gd name="adj1" fmla="val 99589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Kulmayhdysviiva 54"/>
          <p:cNvCxnSpPr>
            <a:stCxn id="21" idx="3"/>
            <a:endCxn id="23" idx="0"/>
          </p:cNvCxnSpPr>
          <p:nvPr/>
        </p:nvCxnSpPr>
        <p:spPr>
          <a:xfrm>
            <a:off x="6749143" y="2895677"/>
            <a:ext cx="348251" cy="955471"/>
          </a:xfrm>
          <a:prstGeom prst="bentConnector2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/>
          <p:nvPr/>
        </p:nvCxnSpPr>
        <p:spPr>
          <a:xfrm>
            <a:off x="7359426" y="3967556"/>
            <a:ext cx="180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/>
          <p:cNvCxnSpPr/>
          <p:nvPr/>
        </p:nvCxnSpPr>
        <p:spPr>
          <a:xfrm>
            <a:off x="8159612" y="3967556"/>
            <a:ext cx="66600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iruutu 60"/>
          <p:cNvSpPr txBox="1"/>
          <p:nvPr/>
        </p:nvSpPr>
        <p:spPr>
          <a:xfrm>
            <a:off x="4022191" y="3201470"/>
            <a:ext cx="2726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0. Sidosryhmäaseman muodostaminen + sisäänajo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1. Liikkeenluovutus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: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YT –neuvottelut, Henkilösiirrot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2. Haltuunotto </a:t>
            </a:r>
            <a:r>
              <a:rPr lang="fi-FI" sz="800" b="1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-yhtiön kautta.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Valitaan järjestelmät: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a) Omat järjestelmänsä</a:t>
            </a: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b) Siirretään maakunnassa olevat järjestelmät</a:t>
            </a:r>
          </a:p>
          <a:p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c) Hankitaan uudet järjestelmät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3. Määrittely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toteutuksen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Prosessit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 (SHP – </a:t>
            </a:r>
            <a:r>
              <a:rPr lang="fi-FI" sz="800" dirty="0" err="1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Sote:lta</a:t>
            </a: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 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4. Toteutus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alkaa 1Q2018, 2-3Q2018 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(rinnan määrittelyn kanssa)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</a:t>
            </a:r>
          </a:p>
          <a:p>
            <a:r>
              <a:rPr lang="fi-FI" sz="800" b="1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5. Yliheitto </a:t>
            </a:r>
            <a:r>
              <a:rPr lang="fi-FI" sz="800" b="1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4Q2018</a:t>
            </a:r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Toimialasidonnaiset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Toimialariippumattomat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Infra/Tietoliikenne jne. </a:t>
            </a:r>
          </a:p>
          <a:p>
            <a:endParaRPr lang="fi-FI" sz="800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62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Toiminta-alueet tulee kartoittaa kattavasti</a:t>
            </a:r>
          </a:p>
        </p:txBody>
      </p:sp>
      <p:sp>
        <p:nvSpPr>
          <p:cNvPr id="4" name="Pyöristetty suorakulmio 3"/>
          <p:cNvSpPr/>
          <p:nvPr/>
        </p:nvSpPr>
        <p:spPr>
          <a:xfrm>
            <a:off x="401596" y="1181100"/>
            <a:ext cx="9240797" cy="635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1155700" y="13081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TUOTANTOMALLIT &amp; PROSESSIT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381000" y="1943100"/>
            <a:ext cx="1790700" cy="4265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2266950" y="1943099"/>
            <a:ext cx="1790700" cy="426576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4130675" y="1943100"/>
            <a:ext cx="1790700" cy="4265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6000668" y="1943100"/>
            <a:ext cx="1790700" cy="4265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7853281" y="1943100"/>
            <a:ext cx="1790700" cy="4265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279400" y="2159574"/>
            <a:ext cx="19939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PALVELUT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SoTe</a:t>
            </a:r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Pelastus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Ympäristö-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Terveydenhuolto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Työllisyys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Maan- ja 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alueiden käyttö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Jne.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2271712" y="2101770"/>
            <a:ext cx="1797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TALOUS JA HANKINTA</a:t>
            </a:r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Kirjanpito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Raportointi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Investointien tilanne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Sopimukset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Hankinta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Kiinteistöt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Tilojen käyttö ja valvonta</a:t>
            </a:r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4138572" y="2097254"/>
            <a:ext cx="1797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HENKILÖSTÖ-ASIAT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Organisaatio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Vakituinen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Määräaikainen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Ulkoistettu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Sopimukset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Työntekijä-järjestöt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Työnantaja-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järjestöt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5994319" y="2097254"/>
            <a:ext cx="17970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ICT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Laitteet &amp;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Infrastruktuuri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Sovellukset &amp; lisenssit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Data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Tietoliikenne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ICT-tukipalvelut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Pilvipalvelut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Sopimukset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845343" y="2097254"/>
            <a:ext cx="1797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SIDOSRYHMÄT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Yhteenliittymät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Yhtiöt &amp; liikelaitokset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Merkittävimmät toimijat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Asiakkaat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Sopimukset</a:t>
            </a:r>
          </a:p>
        </p:txBody>
      </p:sp>
    </p:spTree>
    <p:extLst>
      <p:ext uri="{BB962C8B-B14F-4D97-AF65-F5344CB8AC3E}">
        <p14:creationId xmlns:p14="http://schemas.microsoft.com/office/powerpoint/2010/main" val="114814311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yöristetty suorakulmio 26"/>
          <p:cNvSpPr/>
          <p:nvPr/>
        </p:nvSpPr>
        <p:spPr>
          <a:xfrm>
            <a:off x="6389493" y="1811076"/>
            <a:ext cx="1440000" cy="561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6427595" y="1865308"/>
            <a:ext cx="141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Arkkitehtuuri-pankki</a:t>
            </a:r>
          </a:p>
        </p:txBody>
      </p:sp>
      <p:sp>
        <p:nvSpPr>
          <p:cNvPr id="80" name="Ylänuoli 79"/>
          <p:cNvSpPr/>
          <p:nvPr/>
        </p:nvSpPr>
        <p:spPr>
          <a:xfrm>
            <a:off x="6985720" y="2289924"/>
            <a:ext cx="205891" cy="1781152"/>
          </a:xfrm>
          <a:prstGeom prst="upArrow">
            <a:avLst/>
          </a:prstGeom>
          <a:pattFill prst="dkHorz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Suorakulmio 78"/>
          <p:cNvSpPr/>
          <p:nvPr/>
        </p:nvSpPr>
        <p:spPr>
          <a:xfrm>
            <a:off x="2500204" y="4749437"/>
            <a:ext cx="7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Pyöristetty suorakulmio 39"/>
          <p:cNvSpPr/>
          <p:nvPr/>
        </p:nvSpPr>
        <p:spPr>
          <a:xfrm>
            <a:off x="7962379" y="2568814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7945497" y="2649643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Riskienhallinta ja varautumis-suunnittelu</a:t>
            </a:r>
          </a:p>
        </p:txBody>
      </p:sp>
      <p:sp>
        <p:nvSpPr>
          <p:cNvPr id="72" name="Nuoli oikealle 71"/>
          <p:cNvSpPr/>
          <p:nvPr/>
        </p:nvSpPr>
        <p:spPr>
          <a:xfrm>
            <a:off x="2696206" y="3141176"/>
            <a:ext cx="5400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92111" y="4445000"/>
            <a:ext cx="9105979" cy="5222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92108" y="3405188"/>
            <a:ext cx="9105979" cy="5222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92109" y="4965699"/>
            <a:ext cx="9105979" cy="11035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392110" y="1603376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392110" y="2504792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92108" y="3921920"/>
            <a:ext cx="9105979" cy="5222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Pyöristetty suorakulmio 53"/>
          <p:cNvSpPr/>
          <p:nvPr/>
        </p:nvSpPr>
        <p:spPr>
          <a:xfrm>
            <a:off x="7962379" y="3482739"/>
            <a:ext cx="1440000" cy="14382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Nuoli oikealle 70"/>
          <p:cNvSpPr/>
          <p:nvPr/>
        </p:nvSpPr>
        <p:spPr>
          <a:xfrm>
            <a:off x="4708255" y="4575717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392105" y="3404792"/>
            <a:ext cx="890595" cy="1560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Siirtymävaiheen suunnittelu ja valmistelu </a:t>
            </a:r>
            <a:r>
              <a:rPr lang="fi-FI" sz="2800" dirty="0">
                <a:solidFill>
                  <a:schemeClr val="accent4"/>
                </a:solidFill>
              </a:rPr>
              <a:t>Skenaario </a:t>
            </a:r>
            <a:r>
              <a:rPr lang="fi-FI" sz="2800" dirty="0" smtClean="0">
                <a:solidFill>
                  <a:schemeClr val="accent4"/>
                </a:solidFill>
              </a:rPr>
              <a:t>A:</a:t>
            </a:r>
            <a:r>
              <a:rPr lang="fi-FI" sz="2800" dirty="0" smtClean="0"/>
              <a:t> </a:t>
            </a:r>
            <a:r>
              <a:rPr lang="fi-FI" sz="2200" dirty="0"/>
              <a:t>Sairaanhoitopiirin / maakunnallisen kuntayhtymän ICT-tuotannon hyödyntäminen </a:t>
            </a:r>
            <a:r>
              <a:rPr lang="fi-FI" sz="2200" dirty="0">
                <a:sym typeface="Wingdings" panose="05000000000000000000" pitchFamily="2" charset="2"/>
              </a:rPr>
              <a:t> tehtävänsiirto maakunnalle</a:t>
            </a:r>
            <a:endParaRPr lang="fi-FI" sz="2200" dirty="0">
              <a:solidFill>
                <a:schemeClr val="accent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66708" y="1789647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Kansallinen tuki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66708" y="2723959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Maakunta-hallinto</a:t>
            </a: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66708" y="5099747"/>
            <a:ext cx="13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Kunta </a:t>
            </a: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tai kunta-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yhtymä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79405" y="3628620"/>
            <a:ext cx="1246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Siirtymä-vaiheen ICT-muutos-projekti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68408" y="3523071"/>
            <a:ext cx="124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TORI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268408" y="4042175"/>
            <a:ext cx="124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55708" y="4513341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Infra-palvelut</a:t>
            </a: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1790702" y="1822542"/>
            <a:ext cx="144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3324200" y="1822542"/>
            <a:ext cx="144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1825602" y="1927575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Ohjeistukset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3336898" y="1927575"/>
            <a:ext cx="141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Starttipaketit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Pyöristetty suorakulmio 31"/>
          <p:cNvSpPr/>
          <p:nvPr/>
        </p:nvSpPr>
        <p:spPr>
          <a:xfrm>
            <a:off x="1789206" y="2534363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1809702" y="2576492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Integraatiotason ja muutos-skenaarion valinta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3313090" y="2543370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3296208" y="2624199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Hankinta-strategia 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-malli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4853856" y="2552097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4836974" y="2544026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Sopimushallinta- ja neuvottelut siirtyvistä sopimuksista</a:t>
            </a:r>
          </a:p>
        </p:txBody>
      </p:sp>
      <p:sp>
        <p:nvSpPr>
          <p:cNvPr id="42" name="Pyöristetty suorakulmio 41"/>
          <p:cNvSpPr/>
          <p:nvPr/>
        </p:nvSpPr>
        <p:spPr>
          <a:xfrm>
            <a:off x="1768710" y="5024134"/>
            <a:ext cx="1440000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1771008" y="5024272"/>
            <a:ext cx="147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Liikkeenluovutus siirtyvältä osin: henkilöstön YT-neuvottelut ja tiedotus</a:t>
            </a:r>
          </a:p>
        </p:txBody>
      </p:sp>
      <p:sp>
        <p:nvSpPr>
          <p:cNvPr id="44" name="Pyöristetty suorakulmio 43"/>
          <p:cNvSpPr/>
          <p:nvPr/>
        </p:nvSpPr>
        <p:spPr>
          <a:xfrm>
            <a:off x="4815162" y="5012874"/>
            <a:ext cx="1440000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4753959" y="5114612"/>
            <a:ext cx="157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Sopimushallinta ei-siirtyvien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ICT-järjestelmien osalta</a:t>
            </a:r>
          </a:p>
        </p:txBody>
      </p:sp>
      <p:sp>
        <p:nvSpPr>
          <p:cNvPr id="46" name="Pyöristetty suorakulmio 45"/>
          <p:cNvSpPr/>
          <p:nvPr/>
        </p:nvSpPr>
        <p:spPr>
          <a:xfrm>
            <a:off x="6389493" y="5012874"/>
            <a:ext cx="1440000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6328290" y="5346416"/>
            <a:ext cx="157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Viestintä</a:t>
            </a:r>
          </a:p>
        </p:txBody>
      </p:sp>
      <p:sp>
        <p:nvSpPr>
          <p:cNvPr id="48" name="Pyöristetty suorakulmio 47"/>
          <p:cNvSpPr/>
          <p:nvPr/>
        </p:nvSpPr>
        <p:spPr>
          <a:xfrm>
            <a:off x="3302980" y="3482739"/>
            <a:ext cx="1440000" cy="253813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3309967" y="3867010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Projekti-suunnittelu ja -organisointi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4838841" y="3470453"/>
            <a:ext cx="1440000" cy="14382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4759285" y="3629733"/>
            <a:ext cx="156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Järjestelmien ja palveluiden yksityiskohtainen valinta Day 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-kuvaus (1.1.2019)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6402646" y="3458710"/>
            <a:ext cx="1440000" cy="14382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6389493" y="3886208"/>
            <a:ext cx="156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Prosessien harmonisointi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7936526" y="3748168"/>
            <a:ext cx="1566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Järjestelmien ratkaisu-arkkitehtuurin määrittelyt</a:t>
            </a:r>
          </a:p>
        </p:txBody>
      </p:sp>
      <p:sp>
        <p:nvSpPr>
          <p:cNvPr id="65" name="Alanuoli 64"/>
          <p:cNvSpPr/>
          <p:nvPr/>
        </p:nvSpPr>
        <p:spPr>
          <a:xfrm flipH="1">
            <a:off x="2418730" y="2289817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Alanuoli 65"/>
          <p:cNvSpPr/>
          <p:nvPr/>
        </p:nvSpPr>
        <p:spPr>
          <a:xfrm flipH="1">
            <a:off x="3922488" y="2294150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Alanuoli 66"/>
          <p:cNvSpPr/>
          <p:nvPr/>
        </p:nvSpPr>
        <p:spPr>
          <a:xfrm flipH="1">
            <a:off x="6992406" y="4765984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Alanuoli 67"/>
          <p:cNvSpPr/>
          <p:nvPr/>
        </p:nvSpPr>
        <p:spPr>
          <a:xfrm flipH="1">
            <a:off x="5439642" y="3330937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Alanuoli 68"/>
          <p:cNvSpPr/>
          <p:nvPr/>
        </p:nvSpPr>
        <p:spPr>
          <a:xfrm flipH="1">
            <a:off x="3911696" y="3309881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Nuoli oikealle 75"/>
          <p:cNvSpPr/>
          <p:nvPr/>
        </p:nvSpPr>
        <p:spPr>
          <a:xfrm>
            <a:off x="2499849" y="4516018"/>
            <a:ext cx="7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Nuoli oikealle 76"/>
          <p:cNvSpPr/>
          <p:nvPr/>
        </p:nvSpPr>
        <p:spPr>
          <a:xfrm>
            <a:off x="2500982" y="4693865"/>
            <a:ext cx="7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Suorakulmio 77"/>
          <p:cNvSpPr/>
          <p:nvPr/>
        </p:nvSpPr>
        <p:spPr>
          <a:xfrm>
            <a:off x="2499753" y="3330937"/>
            <a:ext cx="72000" cy="13133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35633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2111" y="4086180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92108" y="3219993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92108" y="3655700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Pyöristetty suorakulmio 53"/>
          <p:cNvSpPr/>
          <p:nvPr/>
        </p:nvSpPr>
        <p:spPr>
          <a:xfrm>
            <a:off x="8020254" y="3297544"/>
            <a:ext cx="1440000" cy="11615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8048232" y="3459062"/>
            <a:ext cx="13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Järjestelmien ratkaisu-arkkitehtuurin määrittelyt</a:t>
            </a:r>
          </a:p>
        </p:txBody>
      </p:sp>
      <p:sp>
        <p:nvSpPr>
          <p:cNvPr id="71" name="Nuoli oikealle 70"/>
          <p:cNvSpPr/>
          <p:nvPr/>
        </p:nvSpPr>
        <p:spPr>
          <a:xfrm>
            <a:off x="4733619" y="3764259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Suorakulmio 56"/>
          <p:cNvSpPr/>
          <p:nvPr/>
        </p:nvSpPr>
        <p:spPr>
          <a:xfrm>
            <a:off x="402555" y="5676278"/>
            <a:ext cx="9105979" cy="4887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02555" y="4513357"/>
            <a:ext cx="9105979" cy="115811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392110" y="1502123"/>
            <a:ext cx="9105979" cy="81605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392110" y="2319597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Pyöristetty suorakulmio 47"/>
          <p:cNvSpPr/>
          <p:nvPr/>
        </p:nvSpPr>
        <p:spPr>
          <a:xfrm>
            <a:off x="3759088" y="3297462"/>
            <a:ext cx="1261340" cy="28328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Nuoli oikealle 61"/>
          <p:cNvSpPr/>
          <p:nvPr/>
        </p:nvSpPr>
        <p:spPr>
          <a:xfrm>
            <a:off x="2202771" y="5013753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Suorakulmio 77"/>
          <p:cNvSpPr/>
          <p:nvPr/>
        </p:nvSpPr>
        <p:spPr>
          <a:xfrm>
            <a:off x="2129362" y="2914246"/>
            <a:ext cx="72000" cy="30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Pyöristetty suorakulmio 26"/>
          <p:cNvSpPr/>
          <p:nvPr/>
        </p:nvSpPr>
        <p:spPr>
          <a:xfrm>
            <a:off x="6660540" y="1627025"/>
            <a:ext cx="1238400" cy="561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6554918" y="1680113"/>
            <a:ext cx="141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Arkkitehtuuri-pankki</a:t>
            </a:r>
          </a:p>
        </p:txBody>
      </p:sp>
      <p:sp>
        <p:nvSpPr>
          <p:cNvPr id="80" name="Ylänuoli 79"/>
          <p:cNvSpPr/>
          <p:nvPr/>
        </p:nvSpPr>
        <p:spPr>
          <a:xfrm>
            <a:off x="7182490" y="2104729"/>
            <a:ext cx="205891" cy="1781152"/>
          </a:xfrm>
          <a:prstGeom prst="upArrow">
            <a:avLst/>
          </a:prstGeom>
          <a:pattFill prst="dkHorz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Pyöristetty suorakulmio 39"/>
          <p:cNvSpPr/>
          <p:nvPr/>
        </p:nvSpPr>
        <p:spPr>
          <a:xfrm>
            <a:off x="8020254" y="2383619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8003372" y="2464448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Riskienhallinta ja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varautumis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-suunnittelu</a:t>
            </a:r>
          </a:p>
        </p:txBody>
      </p:sp>
      <p:sp>
        <p:nvSpPr>
          <p:cNvPr id="72" name="Nuoli oikealle 71"/>
          <p:cNvSpPr/>
          <p:nvPr/>
        </p:nvSpPr>
        <p:spPr>
          <a:xfrm>
            <a:off x="2754081" y="2955981"/>
            <a:ext cx="5400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392105" y="3219597"/>
            <a:ext cx="890595" cy="1298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Siirtymävaiheen suunnittelu ja valmistelu </a:t>
            </a:r>
            <a:r>
              <a:rPr lang="fi-FI" sz="2800" dirty="0">
                <a:solidFill>
                  <a:schemeClr val="accent4"/>
                </a:solidFill>
              </a:rPr>
              <a:t>Skenaario </a:t>
            </a:r>
            <a:r>
              <a:rPr lang="fi-FI" sz="2800" dirty="0" smtClean="0">
                <a:solidFill>
                  <a:schemeClr val="accent4"/>
                </a:solidFill>
              </a:rPr>
              <a:t>B:</a:t>
            </a:r>
            <a:r>
              <a:rPr lang="fi-FI" sz="2800" dirty="0"/>
              <a:t> </a:t>
            </a:r>
            <a:r>
              <a:rPr lang="fi-FI" sz="2200" dirty="0"/>
              <a:t>Olemassa olevan </a:t>
            </a:r>
            <a:r>
              <a:rPr lang="fi-FI" sz="2200" dirty="0" err="1"/>
              <a:t>Inhouse</a:t>
            </a:r>
            <a:r>
              <a:rPr lang="fi-FI" sz="2200" dirty="0"/>
              <a:t>-yhtiön hyödyntäminen</a:t>
            </a:r>
            <a:endParaRPr lang="fi-FI" sz="2200" dirty="0">
              <a:solidFill>
                <a:schemeClr val="accent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66708" y="1604452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Kansallinen tuki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66708" y="2538764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Maakunta-hallinto</a:t>
            </a: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89858" y="4625402"/>
            <a:ext cx="13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Kunta </a:t>
            </a: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tai kunta-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yhtymä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79405" y="3443425"/>
            <a:ext cx="1246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Siirtymä-vaiheen ICT-muutos-projekti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68408" y="3303453"/>
            <a:ext cx="124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TORI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279274" y="3730054"/>
            <a:ext cx="72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66979" y="4072898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Infra-palvelut</a:t>
            </a: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1790702" y="1637347"/>
            <a:ext cx="144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3762074" y="1637347"/>
            <a:ext cx="126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1825602" y="1742380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Ohjeistukset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3695715" y="1742380"/>
            <a:ext cx="141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Starttipaketit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1789206" y="2349168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1751827" y="2379722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Integraatiotasonja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muutos-skenaarion valinta ja päätös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3750498" y="2358175"/>
            <a:ext cx="126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3597150" y="2439004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Hankinta-strategia 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-malli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5120076" y="2366902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5124293" y="2358831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Sopimushallinta- ja neuvottelut siirtyvistä sopimuksista</a:t>
            </a:r>
          </a:p>
        </p:txBody>
      </p:sp>
      <p:sp>
        <p:nvSpPr>
          <p:cNvPr id="42" name="Pyöristetty suorakulmio 41"/>
          <p:cNvSpPr/>
          <p:nvPr/>
        </p:nvSpPr>
        <p:spPr>
          <a:xfrm>
            <a:off x="2264061" y="4580788"/>
            <a:ext cx="1417575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2276537" y="4591083"/>
            <a:ext cx="147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Liikkeenluovutus siirtyvältä osin: henkilöstön YT-neuvottelut ja tiedotus</a:t>
            </a:r>
          </a:p>
        </p:txBody>
      </p:sp>
      <p:sp>
        <p:nvSpPr>
          <p:cNvPr id="44" name="Pyöristetty suorakulmio 43"/>
          <p:cNvSpPr/>
          <p:nvPr/>
        </p:nvSpPr>
        <p:spPr>
          <a:xfrm>
            <a:off x="5127682" y="4583581"/>
            <a:ext cx="1440000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5066479" y="4685319"/>
            <a:ext cx="157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Sopimushallinta ei-siirtyvien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ICT-järjestelmien osalta</a:t>
            </a:r>
          </a:p>
        </p:txBody>
      </p:sp>
      <p:sp>
        <p:nvSpPr>
          <p:cNvPr id="46" name="Pyöristetty suorakulmio 45"/>
          <p:cNvSpPr/>
          <p:nvPr/>
        </p:nvSpPr>
        <p:spPr>
          <a:xfrm>
            <a:off x="6660540" y="4597307"/>
            <a:ext cx="1226828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6476200" y="4955306"/>
            <a:ext cx="157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Viestintä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3772596" y="3579199"/>
            <a:ext cx="131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Projekti-suunnittelu 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-organisointi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5126160" y="3296834"/>
            <a:ext cx="1440000" cy="1162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5071805" y="3375089"/>
            <a:ext cx="156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Järjestelmien ja palveluiden yksityiskohtainen valinta Day 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-kuvaus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6660540" y="3285970"/>
            <a:ext cx="1238999" cy="1162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6620515" y="3619854"/>
            <a:ext cx="1266853" cy="4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Prosessien harmonisointi</a:t>
            </a:r>
          </a:p>
        </p:txBody>
      </p:sp>
      <p:sp>
        <p:nvSpPr>
          <p:cNvPr id="65" name="Alanuoli 64"/>
          <p:cNvSpPr/>
          <p:nvPr/>
        </p:nvSpPr>
        <p:spPr>
          <a:xfrm flipH="1">
            <a:off x="2083064" y="2104622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Alanuoli 65"/>
          <p:cNvSpPr/>
          <p:nvPr/>
        </p:nvSpPr>
        <p:spPr>
          <a:xfrm flipH="1">
            <a:off x="4304454" y="2108955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Alanuoli 68"/>
          <p:cNvSpPr/>
          <p:nvPr/>
        </p:nvSpPr>
        <p:spPr>
          <a:xfrm flipH="1">
            <a:off x="4293662" y="3124686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402555" y="5701376"/>
            <a:ext cx="13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</a:t>
            </a:r>
          </a:p>
        </p:txBody>
      </p:sp>
      <p:sp>
        <p:nvSpPr>
          <p:cNvPr id="61" name="Nuoli oikealle 60"/>
          <p:cNvSpPr/>
          <p:nvPr/>
        </p:nvSpPr>
        <p:spPr>
          <a:xfrm>
            <a:off x="2201361" y="4261816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Nuoli oikealle 62"/>
          <p:cNvSpPr/>
          <p:nvPr/>
        </p:nvSpPr>
        <p:spPr>
          <a:xfrm>
            <a:off x="2161118" y="5837902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Pyöristetty suorakulmio 58"/>
          <p:cNvSpPr/>
          <p:nvPr/>
        </p:nvSpPr>
        <p:spPr>
          <a:xfrm>
            <a:off x="2301177" y="5713050"/>
            <a:ext cx="1380460" cy="4173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2276537" y="5754834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Haltuunotto</a:t>
            </a:r>
          </a:p>
        </p:txBody>
      </p:sp>
      <p:sp>
        <p:nvSpPr>
          <p:cNvPr id="64" name="Alanuoli 66"/>
          <p:cNvSpPr/>
          <p:nvPr/>
        </p:nvSpPr>
        <p:spPr>
          <a:xfrm flipH="1">
            <a:off x="7163465" y="4419648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2041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2112" y="4084692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92108" y="3219993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92108" y="3655700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8020254" y="3297544"/>
            <a:ext cx="1440000" cy="115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ruutu 54"/>
          <p:cNvSpPr txBox="1"/>
          <p:nvPr/>
        </p:nvSpPr>
        <p:spPr>
          <a:xfrm>
            <a:off x="8048232" y="3459062"/>
            <a:ext cx="13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Järjestelmien ratkaisu-arkkitehtuurin määrittelyt</a:t>
            </a:r>
          </a:p>
        </p:txBody>
      </p:sp>
      <p:sp>
        <p:nvSpPr>
          <p:cNvPr id="71" name="Nuoli oikealle 70"/>
          <p:cNvSpPr/>
          <p:nvPr/>
        </p:nvSpPr>
        <p:spPr>
          <a:xfrm>
            <a:off x="4733619" y="3764259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Suorakulmio 56"/>
          <p:cNvSpPr/>
          <p:nvPr/>
        </p:nvSpPr>
        <p:spPr>
          <a:xfrm>
            <a:off x="402555" y="5676278"/>
            <a:ext cx="9105979" cy="4887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02555" y="4513357"/>
            <a:ext cx="9105979" cy="115811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380536" y="1502123"/>
            <a:ext cx="9105979" cy="81605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392110" y="2319597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3851687" y="3297462"/>
            <a:ext cx="1261340" cy="28328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Nuoli oikealle 61"/>
          <p:cNvSpPr/>
          <p:nvPr/>
        </p:nvSpPr>
        <p:spPr>
          <a:xfrm>
            <a:off x="2202771" y="5013753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Suorakulmio 77"/>
          <p:cNvSpPr/>
          <p:nvPr/>
        </p:nvSpPr>
        <p:spPr>
          <a:xfrm>
            <a:off x="2129362" y="2914246"/>
            <a:ext cx="82800" cy="30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6158177" y="1637690"/>
            <a:ext cx="2203808" cy="561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/>
          <p:cNvSpPr txBox="1"/>
          <p:nvPr/>
        </p:nvSpPr>
        <p:spPr>
          <a:xfrm>
            <a:off x="6106641" y="1644343"/>
            <a:ext cx="235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Arkkitehtuuripankki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Viitearkkitehtuuri</a:t>
            </a:r>
          </a:p>
        </p:txBody>
      </p:sp>
      <p:sp>
        <p:nvSpPr>
          <p:cNvPr id="80" name="Ylänuoli 79"/>
          <p:cNvSpPr/>
          <p:nvPr/>
        </p:nvSpPr>
        <p:spPr>
          <a:xfrm>
            <a:off x="7564528" y="2090712"/>
            <a:ext cx="205891" cy="1781152"/>
          </a:xfrm>
          <a:prstGeom prst="upArrow">
            <a:avLst/>
          </a:prstGeom>
          <a:pattFill prst="dkHorz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8020254" y="2360469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ruutu 40"/>
          <p:cNvSpPr txBox="1"/>
          <p:nvPr/>
        </p:nvSpPr>
        <p:spPr>
          <a:xfrm>
            <a:off x="8003372" y="2464448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Riskienhallinta ja </a:t>
            </a:r>
            <a:r>
              <a:rPr lang="fi-FI" sz="12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varautumis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-suunnittelu</a:t>
            </a:r>
          </a:p>
        </p:txBody>
      </p:sp>
      <p:sp>
        <p:nvSpPr>
          <p:cNvPr id="72" name="Nuoli oikealle 71"/>
          <p:cNvSpPr/>
          <p:nvPr/>
        </p:nvSpPr>
        <p:spPr>
          <a:xfrm>
            <a:off x="2742506" y="2747637"/>
            <a:ext cx="5400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392105" y="3219597"/>
            <a:ext cx="890595" cy="1298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Siirtymävaiheen suunnittelu ja valmistelu </a:t>
            </a:r>
            <a:r>
              <a:rPr lang="fi-FI" sz="2800" dirty="0">
                <a:solidFill>
                  <a:schemeClr val="accent4"/>
                </a:solidFill>
              </a:rPr>
              <a:t>Skenaario </a:t>
            </a:r>
            <a:r>
              <a:rPr lang="fi-FI" sz="2800" dirty="0" smtClean="0">
                <a:solidFill>
                  <a:schemeClr val="accent4"/>
                </a:solidFill>
              </a:rPr>
              <a:t>C: </a:t>
            </a:r>
            <a:r>
              <a:rPr lang="fi-FI" sz="2200" dirty="0" smtClean="0"/>
              <a:t>Uusi </a:t>
            </a:r>
            <a:r>
              <a:rPr lang="fi-FI" sz="2200" dirty="0"/>
              <a:t>perustettava </a:t>
            </a:r>
            <a:r>
              <a:rPr lang="fi-FI" sz="2200" dirty="0" err="1"/>
              <a:t>Inhouse</a:t>
            </a:r>
            <a:r>
              <a:rPr lang="fi-FI" sz="2200" dirty="0"/>
              <a:t>-yhtiö</a:t>
            </a:r>
            <a:endParaRPr lang="fi-FI" sz="2200" dirty="0">
              <a:solidFill>
                <a:schemeClr val="accent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66708" y="1604452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Kansallinen tuki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66708" y="2538764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>
                <a:latin typeface="Verdana" charset="0"/>
                <a:ea typeface="Verdana" charset="0"/>
                <a:cs typeface="Verdana" charset="0"/>
              </a:rPr>
              <a:t>Maakunta-hallinto</a:t>
            </a:r>
            <a:endParaRPr lang="fi-FI" sz="1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89858" y="4625402"/>
            <a:ext cx="13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Kunta </a:t>
            </a:r>
            <a:r>
              <a:rPr lang="fi-FI" sz="1200" b="1">
                <a:latin typeface="Verdana" charset="0"/>
                <a:ea typeface="Verdana" charset="0"/>
                <a:cs typeface="Verdana" charset="0"/>
              </a:rPr>
              <a:t>tai kunta-</a:t>
            </a:r>
          </a:p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yhtymä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79405" y="3443425"/>
            <a:ext cx="1246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Siirtymä-vaiheen ICT-muutos-projekti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68408" y="3303453"/>
            <a:ext cx="124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TORI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279274" y="3730054"/>
            <a:ext cx="72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TOSI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66979" y="4072898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>
                <a:latin typeface="Verdana" charset="0"/>
                <a:ea typeface="Verdana" charset="0"/>
                <a:cs typeface="Verdana" charset="0"/>
              </a:rPr>
              <a:t>Infra-palvelut</a:t>
            </a:r>
            <a:endParaRPr lang="fi-FI" sz="1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1489762" y="1637347"/>
            <a:ext cx="144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4445330" y="1637347"/>
            <a:ext cx="126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/>
          <p:cNvSpPr txBox="1"/>
          <p:nvPr/>
        </p:nvSpPr>
        <p:spPr>
          <a:xfrm>
            <a:off x="1524662" y="1742380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Ohjeistukset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4378971" y="1742380"/>
            <a:ext cx="141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Starttipaketit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1511414" y="2349168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/>
          <p:cNvSpPr txBox="1"/>
          <p:nvPr/>
        </p:nvSpPr>
        <p:spPr>
          <a:xfrm>
            <a:off x="1508762" y="2391297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Integraatiotason ja muutos-skenaarion valinta ja päätös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4401208" y="2347035"/>
            <a:ext cx="1494131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ruutu 36"/>
          <p:cNvSpPr txBox="1"/>
          <p:nvPr/>
        </p:nvSpPr>
        <p:spPr>
          <a:xfrm>
            <a:off x="4347460" y="2391672"/>
            <a:ext cx="159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Hankintastrategia ja -malli</a:t>
            </a:r>
            <a:r>
              <a:rPr lang="fi-FI"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, hankintojen 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valmistelu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6058588" y="2355738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/>
          <p:cNvSpPr txBox="1"/>
          <p:nvPr/>
        </p:nvSpPr>
        <p:spPr>
          <a:xfrm>
            <a:off x="6072486" y="2358938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Sopimushallinta- ja neuvottelut siirtyvistä sopimuksista</a:t>
            </a:r>
          </a:p>
        </p:txBody>
      </p:sp>
      <p:sp>
        <p:nvSpPr>
          <p:cNvPr id="42" name="Pyöristetty suorakulmio 41"/>
          <p:cNvSpPr/>
          <p:nvPr/>
        </p:nvSpPr>
        <p:spPr>
          <a:xfrm>
            <a:off x="2264061" y="4580788"/>
            <a:ext cx="1417575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kstiruutu 42"/>
          <p:cNvSpPr txBox="1"/>
          <p:nvPr/>
        </p:nvSpPr>
        <p:spPr>
          <a:xfrm>
            <a:off x="2276537" y="4591083"/>
            <a:ext cx="147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Liikkeenluovutus siirtyvältä osin: henkilöstön YT-neuvottelut ja tiedotus</a:t>
            </a:r>
          </a:p>
        </p:txBody>
      </p:sp>
      <p:sp>
        <p:nvSpPr>
          <p:cNvPr id="44" name="Pyöristetty suorakulmio 43"/>
          <p:cNvSpPr/>
          <p:nvPr/>
        </p:nvSpPr>
        <p:spPr>
          <a:xfrm>
            <a:off x="5208707" y="4583581"/>
            <a:ext cx="1440000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Tekstiruutu 44"/>
          <p:cNvSpPr txBox="1"/>
          <p:nvPr/>
        </p:nvSpPr>
        <p:spPr>
          <a:xfrm>
            <a:off x="5147504" y="4706981"/>
            <a:ext cx="157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Sopimushallinta ei-siirtyvien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ICT-järjestelmien osalta</a:t>
            </a:r>
          </a:p>
        </p:txBody>
      </p:sp>
      <p:sp>
        <p:nvSpPr>
          <p:cNvPr id="46" name="Pyöristetty suorakulmio 45"/>
          <p:cNvSpPr/>
          <p:nvPr/>
        </p:nvSpPr>
        <p:spPr>
          <a:xfrm>
            <a:off x="6706840" y="4597307"/>
            <a:ext cx="1226828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46"/>
          <p:cNvSpPr txBox="1"/>
          <p:nvPr/>
        </p:nvSpPr>
        <p:spPr>
          <a:xfrm>
            <a:off x="6522500" y="4955306"/>
            <a:ext cx="157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Viestintä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3772596" y="3579199"/>
            <a:ext cx="131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Projekti-suunnittelu ja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-organisointi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5207185" y="3308409"/>
            <a:ext cx="1440000" cy="115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kstiruutu 50"/>
          <p:cNvSpPr txBox="1"/>
          <p:nvPr/>
        </p:nvSpPr>
        <p:spPr>
          <a:xfrm>
            <a:off x="5152830" y="3375089"/>
            <a:ext cx="156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Järjestelmien ja palveluiden yksityiskohtainen valinta Day 1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-kuvaus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6706840" y="3297545"/>
            <a:ext cx="1238999" cy="115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kstiruutu 52"/>
          <p:cNvSpPr txBox="1"/>
          <p:nvPr/>
        </p:nvSpPr>
        <p:spPr>
          <a:xfrm>
            <a:off x="6666815" y="3619854"/>
            <a:ext cx="1266853" cy="4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Prosessien harmonisointi</a:t>
            </a:r>
          </a:p>
        </p:txBody>
      </p:sp>
      <p:sp>
        <p:nvSpPr>
          <p:cNvPr id="65" name="Alanuoli 64"/>
          <p:cNvSpPr/>
          <p:nvPr/>
        </p:nvSpPr>
        <p:spPr>
          <a:xfrm flipH="1">
            <a:off x="2070642" y="2104701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Alanuoli 65"/>
          <p:cNvSpPr/>
          <p:nvPr/>
        </p:nvSpPr>
        <p:spPr>
          <a:xfrm flipH="1">
            <a:off x="5022435" y="2108955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02555" y="5701376"/>
            <a:ext cx="13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yhtiö</a:t>
            </a:r>
          </a:p>
        </p:txBody>
      </p:sp>
      <p:sp>
        <p:nvSpPr>
          <p:cNvPr id="61" name="Nuoli oikealle 60"/>
          <p:cNvSpPr/>
          <p:nvPr/>
        </p:nvSpPr>
        <p:spPr>
          <a:xfrm>
            <a:off x="2201361" y="4261816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Nuoli oikealle 62"/>
          <p:cNvSpPr/>
          <p:nvPr/>
        </p:nvSpPr>
        <p:spPr>
          <a:xfrm>
            <a:off x="2161118" y="5837902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Pyöristetty suorakulmio 58"/>
          <p:cNvSpPr/>
          <p:nvPr/>
        </p:nvSpPr>
        <p:spPr>
          <a:xfrm>
            <a:off x="2301177" y="5713050"/>
            <a:ext cx="1380460" cy="4173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Tekstiruutu 59"/>
          <p:cNvSpPr txBox="1"/>
          <p:nvPr/>
        </p:nvSpPr>
        <p:spPr>
          <a:xfrm>
            <a:off x="2276537" y="5754834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Haltuunotto</a:t>
            </a:r>
          </a:p>
        </p:txBody>
      </p:sp>
      <p:sp>
        <p:nvSpPr>
          <p:cNvPr id="67" name="Pyöristetty suorakulmio 66"/>
          <p:cNvSpPr/>
          <p:nvPr/>
        </p:nvSpPr>
        <p:spPr>
          <a:xfrm>
            <a:off x="3120815" y="2350361"/>
            <a:ext cx="1180408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ekstiruutu 67"/>
          <p:cNvSpPr txBox="1"/>
          <p:nvPr/>
        </p:nvSpPr>
        <p:spPr>
          <a:xfrm>
            <a:off x="3057209" y="2391297"/>
            <a:ext cx="133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Yhtiön perustaminen, sidosryhmä-asema</a:t>
            </a:r>
          </a:p>
        </p:txBody>
      </p:sp>
      <p:sp>
        <p:nvSpPr>
          <p:cNvPr id="64" name="Alanuoli 66"/>
          <p:cNvSpPr/>
          <p:nvPr/>
        </p:nvSpPr>
        <p:spPr>
          <a:xfrm flipH="1">
            <a:off x="7235542" y="4459088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81410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Selvityksessä arvioidut skenaariot</a:t>
            </a:r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531793" y="2338086"/>
            <a:ext cx="1678895" cy="282197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2318335" y="2364586"/>
            <a:ext cx="1678895" cy="282197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4086949" y="2338086"/>
            <a:ext cx="1678895" cy="28219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5885064" y="2338086"/>
            <a:ext cx="1678895" cy="28219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7647328" y="2338086"/>
            <a:ext cx="1678895" cy="28219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-25400" y="3614141"/>
            <a:ext cx="99314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2349500" y="191599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 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127500" y="1915187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 B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905500" y="1915187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 C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683500" y="1926504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 D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80576" y="2555510"/>
            <a:ext cx="154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Pohjaksi otettavat 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järjestelmät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62347" y="3819751"/>
            <a:ext cx="178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ICT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Tuotantomalli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Maakunnan Tietohallinto mukana kaikissa vaihtoehdoissa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2214164" y="2568210"/>
            <a:ext cx="179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SHP:n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, KY:n ja kuntien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-järjestelmät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4031786" y="2576703"/>
            <a:ext cx="179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SHP:n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, KY:n ja kuntien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-järjestelmät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5819330" y="2576703"/>
            <a:ext cx="179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SHP:n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, KY:n ja kuntien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-järjestelmät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7655851" y="2576703"/>
            <a:ext cx="167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SHP:n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, KY:n ja kuntien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-järjestelmät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2249168" y="3845477"/>
            <a:ext cx="179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SHP / KY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(+alihankkijat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Wingdings" panose="05000000000000000000" pitchFamily="2" charset="2"/>
              </a:rPr>
              <a:t> Maakunta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7662281" y="3875884"/>
            <a:ext cx="166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Liittyminen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olemassa olevaan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-yhtiöön (+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alihankkijat)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ja siirto sille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4026351" y="3843062"/>
            <a:ext cx="179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Olemassa oleva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 (+alihankkijat)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ja siirto sille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814486" y="3843061"/>
            <a:ext cx="179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Uusi </a:t>
            </a:r>
            <a:r>
              <a:rPr kumimoji="0" lang="fi-FI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perustettava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 (+alihankkijat)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ja siirto sille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4127500" y="5531312"/>
            <a:ext cx="5105400" cy="0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5613400" y="5531312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Inhouse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-yhtiömallit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3997230" y="123958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Valittava malli voi käytännössä olla myös usean mallin yhdistelmä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141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2112" y="4084692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92108" y="3219993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92108" y="3655700"/>
            <a:ext cx="9105979" cy="43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8020254" y="3297544"/>
            <a:ext cx="1440000" cy="115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ruutu 54"/>
          <p:cNvSpPr txBox="1"/>
          <p:nvPr/>
        </p:nvSpPr>
        <p:spPr>
          <a:xfrm>
            <a:off x="8048232" y="3459062"/>
            <a:ext cx="13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Järjestelmien ratkaisu-arkkitehtuurin määrittelyt</a:t>
            </a:r>
          </a:p>
        </p:txBody>
      </p:sp>
      <p:sp>
        <p:nvSpPr>
          <p:cNvPr id="71" name="Nuoli oikealle 70"/>
          <p:cNvSpPr/>
          <p:nvPr/>
        </p:nvSpPr>
        <p:spPr>
          <a:xfrm>
            <a:off x="4733619" y="3764259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Suorakulmio 56"/>
          <p:cNvSpPr/>
          <p:nvPr/>
        </p:nvSpPr>
        <p:spPr>
          <a:xfrm>
            <a:off x="402555" y="5676278"/>
            <a:ext cx="9105979" cy="4887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02555" y="4513357"/>
            <a:ext cx="9105979" cy="115811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380536" y="1502123"/>
            <a:ext cx="9105979" cy="81605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392110" y="2319597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3851687" y="3297462"/>
            <a:ext cx="1261340" cy="28328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Nuoli oikealle 61"/>
          <p:cNvSpPr/>
          <p:nvPr/>
        </p:nvSpPr>
        <p:spPr>
          <a:xfrm>
            <a:off x="2202771" y="5013753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Suorakulmio 77"/>
          <p:cNvSpPr/>
          <p:nvPr/>
        </p:nvSpPr>
        <p:spPr>
          <a:xfrm>
            <a:off x="2129362" y="2914246"/>
            <a:ext cx="82800" cy="30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6158177" y="1637690"/>
            <a:ext cx="2203808" cy="561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/>
          <p:cNvSpPr txBox="1"/>
          <p:nvPr/>
        </p:nvSpPr>
        <p:spPr>
          <a:xfrm>
            <a:off x="6106641" y="1644343"/>
            <a:ext cx="235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Arkkitehtuuripankki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Viitearkkitehtuuri</a:t>
            </a:r>
          </a:p>
        </p:txBody>
      </p:sp>
      <p:sp>
        <p:nvSpPr>
          <p:cNvPr id="80" name="Ylänuoli 79"/>
          <p:cNvSpPr/>
          <p:nvPr/>
        </p:nvSpPr>
        <p:spPr>
          <a:xfrm>
            <a:off x="7564528" y="2090712"/>
            <a:ext cx="205891" cy="1781152"/>
          </a:xfrm>
          <a:prstGeom prst="upArrow">
            <a:avLst/>
          </a:prstGeom>
          <a:pattFill prst="dkHorz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8020254" y="2360469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ruutu 40"/>
          <p:cNvSpPr txBox="1"/>
          <p:nvPr/>
        </p:nvSpPr>
        <p:spPr>
          <a:xfrm>
            <a:off x="8003372" y="2464448"/>
            <a:ext cx="1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Riskienhallinta ja </a:t>
            </a:r>
            <a:r>
              <a:rPr lang="fi-FI" sz="12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varautumis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-suunnittelu</a:t>
            </a:r>
          </a:p>
        </p:txBody>
      </p:sp>
      <p:sp>
        <p:nvSpPr>
          <p:cNvPr id="72" name="Nuoli oikealle 71"/>
          <p:cNvSpPr/>
          <p:nvPr/>
        </p:nvSpPr>
        <p:spPr>
          <a:xfrm>
            <a:off x="2742506" y="2747637"/>
            <a:ext cx="5400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392105" y="3219597"/>
            <a:ext cx="890595" cy="12985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Siirtymävaiheen suunnittelu ja valmistelu </a:t>
            </a:r>
            <a:r>
              <a:rPr lang="fi-FI" sz="2800" dirty="0">
                <a:solidFill>
                  <a:schemeClr val="accent4"/>
                </a:solidFill>
              </a:rPr>
              <a:t>Skenaario </a:t>
            </a:r>
            <a:r>
              <a:rPr lang="fi-FI" sz="2800" dirty="0" smtClean="0">
                <a:solidFill>
                  <a:schemeClr val="accent4"/>
                </a:solidFill>
              </a:rPr>
              <a:t>D: </a:t>
            </a:r>
            <a:r>
              <a:rPr lang="fi-FI" sz="2200" dirty="0"/>
              <a:t>Liittyminen olemassa olevaan </a:t>
            </a:r>
            <a:r>
              <a:rPr lang="fi-FI" sz="2200" dirty="0" err="1"/>
              <a:t>Inhouse</a:t>
            </a:r>
            <a:r>
              <a:rPr lang="fi-FI" sz="2200" dirty="0"/>
              <a:t>-yhtiöön</a:t>
            </a:r>
            <a:endParaRPr lang="fi-FI" sz="2200" dirty="0">
              <a:solidFill>
                <a:schemeClr val="accent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66708" y="1604452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Kansallinen tuki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66708" y="2538764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>
                <a:latin typeface="Verdana" charset="0"/>
                <a:ea typeface="Verdana" charset="0"/>
                <a:cs typeface="Verdana" charset="0"/>
              </a:rPr>
              <a:t>Maakunta-hallinto</a:t>
            </a:r>
            <a:endParaRPr lang="fi-FI" sz="1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389858" y="4625402"/>
            <a:ext cx="13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Kunta tai kunta-</a:t>
            </a:r>
          </a:p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yhtymä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79405" y="3443425"/>
            <a:ext cx="1246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Siirtymä-vaiheen ICT-muutos-projekti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68408" y="3303453"/>
            <a:ext cx="124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TORI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279274" y="3730054"/>
            <a:ext cx="72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TOSI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66979" y="4072898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>
                <a:latin typeface="Verdana" charset="0"/>
                <a:ea typeface="Verdana" charset="0"/>
                <a:cs typeface="Verdana" charset="0"/>
              </a:rPr>
              <a:t>Infra-palvelut</a:t>
            </a:r>
            <a:endParaRPr lang="fi-FI" sz="1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1489762" y="1637347"/>
            <a:ext cx="144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4445330" y="1637347"/>
            <a:ext cx="1260000" cy="56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/>
          <p:cNvSpPr txBox="1"/>
          <p:nvPr/>
        </p:nvSpPr>
        <p:spPr>
          <a:xfrm>
            <a:off x="1524662" y="1742380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Ohjeistukset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4378971" y="1742380"/>
            <a:ext cx="141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Starttipaketit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1511414" y="2349168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/>
          <p:cNvSpPr txBox="1"/>
          <p:nvPr/>
        </p:nvSpPr>
        <p:spPr>
          <a:xfrm>
            <a:off x="1508762" y="2391297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Integraatiotason ja muutos-skenaarion valinta ja päätös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4401208" y="2347035"/>
            <a:ext cx="1494131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ruutu 36"/>
          <p:cNvSpPr txBox="1"/>
          <p:nvPr/>
        </p:nvSpPr>
        <p:spPr>
          <a:xfrm>
            <a:off x="4347460" y="2391672"/>
            <a:ext cx="159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Hankintastrategia ja -malli</a:t>
            </a:r>
            <a:r>
              <a:rPr lang="fi-FI"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, hankintojen 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valmistelu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6058588" y="2355738"/>
            <a:ext cx="1440000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ekstiruutu 38"/>
          <p:cNvSpPr txBox="1"/>
          <p:nvPr/>
        </p:nvSpPr>
        <p:spPr>
          <a:xfrm>
            <a:off x="6072486" y="2358938"/>
            <a:ext cx="14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Sopimushallinta- ja neuvottelut siirtyvistä sopimuksista</a:t>
            </a:r>
          </a:p>
        </p:txBody>
      </p:sp>
      <p:sp>
        <p:nvSpPr>
          <p:cNvPr id="42" name="Pyöristetty suorakulmio 41"/>
          <p:cNvSpPr/>
          <p:nvPr/>
        </p:nvSpPr>
        <p:spPr>
          <a:xfrm>
            <a:off x="2264061" y="4580788"/>
            <a:ext cx="1417575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kstiruutu 42"/>
          <p:cNvSpPr txBox="1"/>
          <p:nvPr/>
        </p:nvSpPr>
        <p:spPr>
          <a:xfrm>
            <a:off x="2276537" y="4591083"/>
            <a:ext cx="147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Liikkeenluovutus siirtyvältä osin: henkilöstön YT-neuvottelut ja tiedotus</a:t>
            </a:r>
          </a:p>
        </p:txBody>
      </p:sp>
      <p:sp>
        <p:nvSpPr>
          <p:cNvPr id="44" name="Pyöristetty suorakulmio 43"/>
          <p:cNvSpPr/>
          <p:nvPr/>
        </p:nvSpPr>
        <p:spPr>
          <a:xfrm>
            <a:off x="5208707" y="4583581"/>
            <a:ext cx="1440000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Tekstiruutu 44"/>
          <p:cNvSpPr txBox="1"/>
          <p:nvPr/>
        </p:nvSpPr>
        <p:spPr>
          <a:xfrm>
            <a:off x="5147504" y="4706981"/>
            <a:ext cx="157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Sopimushallinta ei-siirtyvien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ICT-järjestelmien osalta</a:t>
            </a:r>
          </a:p>
        </p:txBody>
      </p:sp>
      <p:sp>
        <p:nvSpPr>
          <p:cNvPr id="46" name="Pyöristetty suorakulmio 45"/>
          <p:cNvSpPr/>
          <p:nvPr/>
        </p:nvSpPr>
        <p:spPr>
          <a:xfrm>
            <a:off x="6706840" y="4597307"/>
            <a:ext cx="1226828" cy="1007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46"/>
          <p:cNvSpPr txBox="1"/>
          <p:nvPr/>
        </p:nvSpPr>
        <p:spPr>
          <a:xfrm>
            <a:off x="6522500" y="4955306"/>
            <a:ext cx="157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Viestintä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3772596" y="3579199"/>
            <a:ext cx="131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Projekti-suunnittelu ja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-organisointi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5207185" y="3308409"/>
            <a:ext cx="1440000" cy="115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kstiruutu 50"/>
          <p:cNvSpPr txBox="1"/>
          <p:nvPr/>
        </p:nvSpPr>
        <p:spPr>
          <a:xfrm>
            <a:off x="5152830" y="3375089"/>
            <a:ext cx="156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Järjestelmien ja palveluiden yksityiskohtainen valinta Day 1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-kuvaus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6706840" y="3297545"/>
            <a:ext cx="1238999" cy="115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kstiruutu 52"/>
          <p:cNvSpPr txBox="1"/>
          <p:nvPr/>
        </p:nvSpPr>
        <p:spPr>
          <a:xfrm>
            <a:off x="6666815" y="3619854"/>
            <a:ext cx="1266853" cy="4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Prosessien harmonisointi</a:t>
            </a:r>
          </a:p>
        </p:txBody>
      </p:sp>
      <p:sp>
        <p:nvSpPr>
          <p:cNvPr id="65" name="Alanuoli 64"/>
          <p:cNvSpPr/>
          <p:nvPr/>
        </p:nvSpPr>
        <p:spPr>
          <a:xfrm flipH="1">
            <a:off x="2070642" y="2104701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Alanuoli 65"/>
          <p:cNvSpPr/>
          <p:nvPr/>
        </p:nvSpPr>
        <p:spPr>
          <a:xfrm flipH="1">
            <a:off x="5022435" y="2108955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02555" y="5701376"/>
            <a:ext cx="13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-</a:t>
            </a:r>
          </a:p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yhtiö</a:t>
            </a:r>
          </a:p>
        </p:txBody>
      </p:sp>
      <p:sp>
        <p:nvSpPr>
          <p:cNvPr id="61" name="Nuoli oikealle 60"/>
          <p:cNvSpPr/>
          <p:nvPr/>
        </p:nvSpPr>
        <p:spPr>
          <a:xfrm>
            <a:off x="2201361" y="4261816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Nuoli oikealle 62"/>
          <p:cNvSpPr/>
          <p:nvPr/>
        </p:nvSpPr>
        <p:spPr>
          <a:xfrm>
            <a:off x="2161118" y="5837902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Pyöristetty suorakulmio 58"/>
          <p:cNvSpPr/>
          <p:nvPr/>
        </p:nvSpPr>
        <p:spPr>
          <a:xfrm>
            <a:off x="2301177" y="5713050"/>
            <a:ext cx="1380460" cy="4173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Tekstiruutu 59"/>
          <p:cNvSpPr txBox="1"/>
          <p:nvPr/>
        </p:nvSpPr>
        <p:spPr>
          <a:xfrm>
            <a:off x="2276537" y="5754834"/>
            <a:ext cx="13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Haltuunotto</a:t>
            </a:r>
          </a:p>
        </p:txBody>
      </p:sp>
      <p:sp>
        <p:nvSpPr>
          <p:cNvPr id="67" name="Pyöristetty suorakulmio 66"/>
          <p:cNvSpPr/>
          <p:nvPr/>
        </p:nvSpPr>
        <p:spPr>
          <a:xfrm>
            <a:off x="3046124" y="2350361"/>
            <a:ext cx="1283668" cy="8279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ekstiruutu 67"/>
          <p:cNvSpPr txBox="1"/>
          <p:nvPr/>
        </p:nvSpPr>
        <p:spPr>
          <a:xfrm>
            <a:off x="2916036" y="2391297"/>
            <a:ext cx="153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Sidosryhmä-aseman muodostaminen</a:t>
            </a:r>
          </a:p>
        </p:txBody>
      </p:sp>
      <p:sp>
        <p:nvSpPr>
          <p:cNvPr id="64" name="Alanuoli 63"/>
          <p:cNvSpPr/>
          <p:nvPr/>
        </p:nvSpPr>
        <p:spPr>
          <a:xfrm flipH="1">
            <a:off x="7209765" y="4395732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90150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uorakulmio 58"/>
          <p:cNvSpPr/>
          <p:nvPr/>
        </p:nvSpPr>
        <p:spPr>
          <a:xfrm>
            <a:off x="395449" y="5856668"/>
            <a:ext cx="9105979" cy="3202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1" name="Tekstiruutu 60"/>
          <p:cNvSpPr txBox="1"/>
          <p:nvPr/>
        </p:nvSpPr>
        <p:spPr>
          <a:xfrm>
            <a:off x="376384" y="5426061"/>
            <a:ext cx="21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Kunnat tai kuntayhtymät</a:t>
            </a:r>
          </a:p>
        </p:txBody>
      </p:sp>
      <p:sp>
        <p:nvSpPr>
          <p:cNvPr id="72" name="Suorakulmio 71"/>
          <p:cNvSpPr/>
          <p:nvPr/>
        </p:nvSpPr>
        <p:spPr>
          <a:xfrm>
            <a:off x="389692" y="4524815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395449" y="5430122"/>
            <a:ext cx="9105979" cy="4312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90058" y="2722284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76399" y="3619659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8434860" y="2828486"/>
            <a:ext cx="990486" cy="326751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kstiruutu 54"/>
          <p:cNvSpPr txBox="1"/>
          <p:nvPr/>
        </p:nvSpPr>
        <p:spPr>
          <a:xfrm>
            <a:off x="8342214" y="3539010"/>
            <a:ext cx="1196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Tuotannon varmistus yliheiton jälkeen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(1-3 kk)</a:t>
            </a:r>
          </a:p>
        </p:txBody>
      </p:sp>
      <p:sp>
        <p:nvSpPr>
          <p:cNvPr id="95" name="Nuoli oikealle 94"/>
          <p:cNvSpPr/>
          <p:nvPr/>
        </p:nvSpPr>
        <p:spPr>
          <a:xfrm>
            <a:off x="5085009" y="3173972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Nuoli oikealle 95"/>
          <p:cNvSpPr/>
          <p:nvPr/>
        </p:nvSpPr>
        <p:spPr>
          <a:xfrm>
            <a:off x="5061439" y="3963124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Nuoli oikealle 96"/>
          <p:cNvSpPr/>
          <p:nvPr/>
        </p:nvSpPr>
        <p:spPr>
          <a:xfrm>
            <a:off x="5070340" y="4751442"/>
            <a:ext cx="3387951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385924" y="1381286"/>
            <a:ext cx="9105979" cy="4498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385924" y="1828447"/>
            <a:ext cx="9105979" cy="90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2138134" y="2793762"/>
            <a:ext cx="3655435" cy="33022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376384" y="2722251"/>
            <a:ext cx="890595" cy="26971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Siirtymävaiheen toteutus ja jälkitehtävät</a:t>
            </a:r>
            <a:br>
              <a:rPr lang="fi-FI" sz="2800" dirty="0"/>
            </a:br>
            <a:r>
              <a:rPr lang="fi-FI" sz="2800" dirty="0">
                <a:solidFill>
                  <a:schemeClr val="accent4"/>
                </a:solidFill>
              </a:rPr>
              <a:t>Kaikille skenaarioille sama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66708" y="1407684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Kansallinen tuki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66708" y="1948455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Maakunta-hallinto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79405" y="2853116"/>
            <a:ext cx="1246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Siirtymä-vaiheen ICT-muutos-projekti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90383" y="2793762"/>
            <a:ext cx="124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TORI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279274" y="3764490"/>
            <a:ext cx="72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TOSI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247434" y="4598981"/>
            <a:ext cx="124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>
                <a:latin typeface="Verdana" charset="0"/>
                <a:ea typeface="Verdana" charset="0"/>
                <a:cs typeface="Verdana" charset="0"/>
              </a:rPr>
              <a:t>Infra-palvelut</a:t>
            </a:r>
            <a:endParaRPr lang="fi-FI" sz="1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1632841" y="1464923"/>
            <a:ext cx="7749581" cy="3180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/>
          <p:cNvSpPr txBox="1"/>
          <p:nvPr/>
        </p:nvSpPr>
        <p:spPr>
          <a:xfrm>
            <a:off x="4390075" y="1487376"/>
            <a:ext cx="141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Starttipaketit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4159013" y="1915457"/>
            <a:ext cx="1057209" cy="6968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/>
          <p:cNvSpPr txBox="1"/>
          <p:nvPr/>
        </p:nvSpPr>
        <p:spPr>
          <a:xfrm>
            <a:off x="4071769" y="1919787"/>
            <a:ext cx="12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Siirtyvän henkilöstön varmistus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5240446" y="1913929"/>
            <a:ext cx="1034660" cy="72325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ekstiruutu 36"/>
          <p:cNvSpPr txBox="1"/>
          <p:nvPr/>
        </p:nvSpPr>
        <p:spPr>
          <a:xfrm>
            <a:off x="4976073" y="1919617"/>
            <a:ext cx="159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Jatkuvan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palvelun sopimukset</a:t>
            </a:r>
          </a:p>
        </p:txBody>
      </p:sp>
      <p:sp>
        <p:nvSpPr>
          <p:cNvPr id="50" name="Pyöristetty suorakulmio 49"/>
          <p:cNvSpPr/>
          <p:nvPr/>
        </p:nvSpPr>
        <p:spPr>
          <a:xfrm>
            <a:off x="6128802" y="2830978"/>
            <a:ext cx="950115" cy="32650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kstiruutu 50"/>
          <p:cNvSpPr txBox="1"/>
          <p:nvPr/>
        </p:nvSpPr>
        <p:spPr>
          <a:xfrm>
            <a:off x="5842757" y="3722840"/>
            <a:ext cx="156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Yliheitto </a:t>
            </a:r>
          </a:p>
          <a:p>
            <a:pPr algn="ctr"/>
            <a:r>
              <a:rPr lang="mr-IN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1.1.2019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7279898" y="2819346"/>
            <a:ext cx="970938" cy="32766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kstiruutu 52"/>
          <p:cNvSpPr txBox="1"/>
          <p:nvPr/>
        </p:nvSpPr>
        <p:spPr>
          <a:xfrm>
            <a:off x="7131907" y="3619626"/>
            <a:ext cx="1266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Viimeistely-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tehtävät 1.1.2019 jälkeen</a:t>
            </a:r>
          </a:p>
        </p:txBody>
      </p:sp>
      <p:sp>
        <p:nvSpPr>
          <p:cNvPr id="67" name="Pyöristetty suorakulmio 66"/>
          <p:cNvSpPr/>
          <p:nvPr/>
        </p:nvSpPr>
        <p:spPr>
          <a:xfrm>
            <a:off x="2903043" y="1918337"/>
            <a:ext cx="1235118" cy="69682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ekstiruutu 67"/>
          <p:cNvSpPr txBox="1"/>
          <p:nvPr/>
        </p:nvSpPr>
        <p:spPr>
          <a:xfrm>
            <a:off x="2732929" y="1943135"/>
            <a:ext cx="153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Uusi 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kustannus-paikkarakenne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3349592" y="3878862"/>
            <a:ext cx="131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TOTEUTUS</a:t>
            </a:r>
          </a:p>
          <a:p>
            <a:pPr algn="ctr"/>
            <a:endParaRPr lang="fi-FI" sz="12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0" name="Alanuoli 69"/>
          <p:cNvSpPr/>
          <p:nvPr/>
        </p:nvSpPr>
        <p:spPr>
          <a:xfrm flipH="1">
            <a:off x="2570864" y="2572373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Alanuoli 72"/>
          <p:cNvSpPr/>
          <p:nvPr/>
        </p:nvSpPr>
        <p:spPr>
          <a:xfrm flipH="1">
            <a:off x="3631079" y="2562779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Alanuoli 73"/>
          <p:cNvSpPr/>
          <p:nvPr/>
        </p:nvSpPr>
        <p:spPr>
          <a:xfrm flipH="1">
            <a:off x="4605384" y="2581703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yöristetty suorakulmio 2"/>
          <p:cNvSpPr/>
          <p:nvPr/>
        </p:nvSpPr>
        <p:spPr>
          <a:xfrm>
            <a:off x="2267399" y="2920089"/>
            <a:ext cx="683766" cy="64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Tekstiruutu 74"/>
          <p:cNvSpPr txBox="1"/>
          <p:nvPr/>
        </p:nvSpPr>
        <p:spPr>
          <a:xfrm>
            <a:off x="2233412" y="2966802"/>
            <a:ext cx="76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Talous-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hallinto</a:t>
            </a:r>
          </a:p>
          <a:p>
            <a:pPr algn="ctr"/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1" name="Pyöristetty suorakulmio 80"/>
          <p:cNvSpPr/>
          <p:nvPr/>
        </p:nvSpPr>
        <p:spPr>
          <a:xfrm>
            <a:off x="2994449" y="2920927"/>
            <a:ext cx="901522" cy="64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Pyöristetty suorakulmio 81"/>
          <p:cNvSpPr/>
          <p:nvPr/>
        </p:nvSpPr>
        <p:spPr>
          <a:xfrm>
            <a:off x="3998928" y="2910951"/>
            <a:ext cx="648000" cy="64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Pyöristetty suorakulmio 82"/>
          <p:cNvSpPr/>
          <p:nvPr/>
        </p:nvSpPr>
        <p:spPr>
          <a:xfrm>
            <a:off x="4711671" y="2900847"/>
            <a:ext cx="908380" cy="64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ekstiruutu 78"/>
          <p:cNvSpPr txBox="1"/>
          <p:nvPr/>
        </p:nvSpPr>
        <p:spPr>
          <a:xfrm>
            <a:off x="4518844" y="2899101"/>
            <a:ext cx="131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Hankinnat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Materiaali-hallinto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2820167" y="2966802"/>
            <a:ext cx="131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Henkilöstö-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hallinto</a:t>
            </a:r>
          </a:p>
          <a:p>
            <a:pPr algn="ctr"/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7" name="Tekstiruutu 76"/>
          <p:cNvSpPr txBox="1"/>
          <p:nvPr/>
        </p:nvSpPr>
        <p:spPr>
          <a:xfrm>
            <a:off x="3682110" y="2955292"/>
            <a:ext cx="131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Asian-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hallinta</a:t>
            </a:r>
          </a:p>
        </p:txBody>
      </p:sp>
      <p:sp>
        <p:nvSpPr>
          <p:cNvPr id="85" name="Tekstiruutu 84"/>
          <p:cNvSpPr txBox="1"/>
          <p:nvPr/>
        </p:nvSpPr>
        <p:spPr>
          <a:xfrm>
            <a:off x="4530702" y="3701017"/>
            <a:ext cx="131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Terveyden-huollon tekniset järjestelmät</a:t>
            </a:r>
          </a:p>
          <a:p>
            <a:pPr algn="ctr"/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9" name="Pyöristetty suorakulmio 88"/>
          <p:cNvSpPr/>
          <p:nvPr/>
        </p:nvSpPr>
        <p:spPr>
          <a:xfrm>
            <a:off x="2491034" y="4687581"/>
            <a:ext cx="875613" cy="5638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Pyöristetty suorakulmio 89"/>
          <p:cNvSpPr/>
          <p:nvPr/>
        </p:nvSpPr>
        <p:spPr>
          <a:xfrm>
            <a:off x="4472447" y="4676024"/>
            <a:ext cx="875613" cy="5638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Pyöristetty suorakulmio 90"/>
          <p:cNvSpPr/>
          <p:nvPr/>
        </p:nvSpPr>
        <p:spPr>
          <a:xfrm>
            <a:off x="3466850" y="4676554"/>
            <a:ext cx="875613" cy="5638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Tekstiruutu 85"/>
          <p:cNvSpPr txBox="1"/>
          <p:nvPr/>
        </p:nvSpPr>
        <p:spPr>
          <a:xfrm>
            <a:off x="4334290" y="4716062"/>
            <a:ext cx="113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ICT-tuki-palvelut</a:t>
            </a:r>
          </a:p>
        </p:txBody>
      </p:sp>
      <p:sp>
        <p:nvSpPr>
          <p:cNvPr id="87" name="Tekstiruutu 86"/>
          <p:cNvSpPr txBox="1"/>
          <p:nvPr/>
        </p:nvSpPr>
        <p:spPr>
          <a:xfrm>
            <a:off x="3454081" y="4728989"/>
            <a:ext cx="96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Tieto-liikenne</a:t>
            </a:r>
          </a:p>
        </p:txBody>
      </p:sp>
      <p:sp>
        <p:nvSpPr>
          <p:cNvPr id="88" name="Tekstiruutu 87"/>
          <p:cNvSpPr txBox="1"/>
          <p:nvPr/>
        </p:nvSpPr>
        <p:spPr>
          <a:xfrm>
            <a:off x="2544815" y="4731496"/>
            <a:ext cx="76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Laitteet ja infra</a:t>
            </a:r>
          </a:p>
        </p:txBody>
      </p:sp>
      <p:sp>
        <p:nvSpPr>
          <p:cNvPr id="92" name="Pyöristetty suorakulmio 91"/>
          <p:cNvSpPr/>
          <p:nvPr/>
        </p:nvSpPr>
        <p:spPr>
          <a:xfrm>
            <a:off x="2257280" y="3670980"/>
            <a:ext cx="1055895" cy="8740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/>
          <p:cNvSpPr txBox="1"/>
          <p:nvPr/>
        </p:nvSpPr>
        <p:spPr>
          <a:xfrm>
            <a:off x="2177600" y="3673301"/>
            <a:ext cx="118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SOTE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Asiakas- ja potilastieto-järjestelmät</a:t>
            </a:r>
          </a:p>
        </p:txBody>
      </p:sp>
      <p:sp>
        <p:nvSpPr>
          <p:cNvPr id="93" name="Pyöristetty suorakulmio 92"/>
          <p:cNvSpPr/>
          <p:nvPr/>
        </p:nvSpPr>
        <p:spPr>
          <a:xfrm>
            <a:off x="4599631" y="3673301"/>
            <a:ext cx="1055895" cy="8740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Tekstiruutu 93"/>
          <p:cNvSpPr txBox="1"/>
          <p:nvPr/>
        </p:nvSpPr>
        <p:spPr>
          <a:xfrm>
            <a:off x="4484402" y="3713267"/>
            <a:ext cx="131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Terveyden-huollon tekniset järjestelmät</a:t>
            </a:r>
          </a:p>
          <a:p>
            <a:pPr algn="ctr"/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419296" y="5894395"/>
            <a:ext cx="207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Verdana" charset="0"/>
                <a:ea typeface="Verdana" charset="0"/>
                <a:cs typeface="Verdana" charset="0"/>
              </a:rPr>
              <a:t>Inhouse-yhtiöt</a:t>
            </a:r>
          </a:p>
        </p:txBody>
      </p:sp>
      <p:sp>
        <p:nvSpPr>
          <p:cNvPr id="65" name="Pyöristetty suorakulmio 64"/>
          <p:cNvSpPr/>
          <p:nvPr/>
        </p:nvSpPr>
        <p:spPr>
          <a:xfrm>
            <a:off x="1626449" y="1907597"/>
            <a:ext cx="1245882" cy="69682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/>
          <p:cNvSpPr txBox="1"/>
          <p:nvPr/>
        </p:nvSpPr>
        <p:spPr>
          <a:xfrm>
            <a:off x="1488669" y="1998733"/>
            <a:ext cx="153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Uusi palvelu-verkkorakenne</a:t>
            </a:r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1" name="Alanuoli 70"/>
          <p:cNvSpPr/>
          <p:nvPr/>
        </p:nvSpPr>
        <p:spPr>
          <a:xfrm flipH="1">
            <a:off x="5344132" y="2577662"/>
            <a:ext cx="180952" cy="261163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22667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253220"/>
          </a:xfrm>
        </p:spPr>
        <p:txBody>
          <a:bodyPr>
            <a:normAutofit fontScale="90000"/>
          </a:bodyPr>
          <a:lstStyle/>
          <a:p>
            <a:r>
              <a:rPr lang="fi-FI" dirty="0"/>
              <a:t>SWOT </a:t>
            </a:r>
            <a:r>
              <a:rPr lang="fi-FI" dirty="0">
                <a:solidFill>
                  <a:schemeClr val="accent4"/>
                </a:solidFill>
              </a:rPr>
              <a:t>Skenaario A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sz="1600" dirty="0"/>
              <a:t>Sairaanhoitopiirin / maakunnallisen kuntayhtymän ICT-tuotannon hyödyntäminen </a:t>
            </a:r>
            <a:r>
              <a:rPr lang="fi-FI" sz="1600" dirty="0">
                <a:sym typeface="Wingdings" panose="05000000000000000000" pitchFamily="2" charset="2"/>
              </a:rPr>
              <a:t> tehtävänsiirto maakunnalle</a:t>
            </a:r>
            <a:r>
              <a:rPr lang="fi-FI" sz="1600" dirty="0"/>
              <a:t/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9" name="Tekstiruutu 8"/>
          <p:cNvSpPr txBox="1"/>
          <p:nvPr/>
        </p:nvSpPr>
        <p:spPr>
          <a:xfrm>
            <a:off x="495221" y="1366346"/>
            <a:ext cx="428299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VAHVUUDET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Nopein skenaario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Ei edellytä yhtiöitä koskevia hallinnollisia järjestelyitä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945314" y="1390029"/>
            <a:ext cx="495909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HEIKKOUDET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Vaatii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resursseja organisaatiolta itseltään enemmän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Lähtötilanne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vaikuttaa lopputulokseen, mitä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parem-mat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/heikommat lähtöjärjestelmät sitä parempi/heikompi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lopputulos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Sairaanhoitopiirin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ohjattavuus maakuntahallinnosta käsin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Kunnilla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ei mahdollisuutta hankkia palveluita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shp:ltä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95221" y="4357507"/>
            <a:ext cx="43200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Mahdollisuus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hyödyntää olemassa oleva osaaminen ja infra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Asiantuntemus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kasvaa ja on omassa hallinnassa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Oletuksellisesti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sairaanhoitopiirin järjestelmät voisivat helpoiten toimia pohjana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Riittävä pysyvyys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945314" y="3366110"/>
            <a:ext cx="4858443" cy="256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UHAT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Miten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varmistetaan laadukas lopputulos – johtamisen, laadunhallinnan ja sitoutumisen näkökulmasta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Onko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riittävä asiantuntemus saatavilla/hankittavissa?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Prosessien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uudistaminen voi kärsiä, kun rakennetaan olemassa olevan päälle. Mennäänkö nykyisten organisaatioiden ehdoilla?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Lopputulos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voi olla kokoelma päällekkäisiä järjestelmiä, joiden käyttö/ylläpito on vaivalloista ja kallista vuosikausia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muutoksen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jälkeen.</a:t>
            </a:r>
          </a:p>
          <a:p>
            <a:pPr marL="158756" marR="0" lvl="0" indent="-158756" algn="l" defTabSz="855708" rtl="0" eaLnBrk="1" fontAlgn="auto" latinLnBrk="0" hangingPunct="1">
              <a:lnSpc>
                <a:spcPct val="90000"/>
              </a:lnSpc>
              <a:spcBef>
                <a:spcPts val="367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778215" y="1415429"/>
            <a:ext cx="36000" cy="48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365128" y="4265601"/>
            <a:ext cx="4413087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796214" y="3269698"/>
            <a:ext cx="48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5971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253220"/>
          </a:xfrm>
        </p:spPr>
        <p:txBody>
          <a:bodyPr>
            <a:normAutofit/>
          </a:bodyPr>
          <a:lstStyle/>
          <a:p>
            <a:r>
              <a:rPr lang="fi-FI" dirty="0"/>
              <a:t>SWOT </a:t>
            </a:r>
            <a:r>
              <a:rPr lang="fi-FI" dirty="0">
                <a:solidFill>
                  <a:schemeClr val="accent4"/>
                </a:solidFill>
              </a:rPr>
              <a:t>Skenaario B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sz="1400" dirty="0" smtClean="0"/>
              <a:t>Olemassa </a:t>
            </a:r>
            <a:r>
              <a:rPr lang="fi-FI" sz="1400" dirty="0"/>
              <a:t>olevan </a:t>
            </a:r>
            <a:r>
              <a:rPr lang="fi-FI" sz="1400" dirty="0" err="1"/>
              <a:t>Inhouse</a:t>
            </a:r>
            <a:r>
              <a:rPr lang="fi-FI" sz="1400" dirty="0"/>
              <a:t>-yhtiön hyödyntäminen</a:t>
            </a:r>
            <a:r>
              <a:rPr lang="fi-FI" sz="1400" dirty="0"/>
              <a:t/>
            </a:r>
            <a:br>
              <a:rPr lang="fi-FI" sz="1400" dirty="0"/>
            </a:br>
            <a:endParaRPr lang="fi-FI" sz="1600" dirty="0"/>
          </a:p>
        </p:txBody>
      </p:sp>
      <p:sp useBgFill="1">
        <p:nvSpPr>
          <p:cNvPr id="9" name="Tekstiruutu 8"/>
          <p:cNvSpPr txBox="1"/>
          <p:nvPr/>
        </p:nvSpPr>
        <p:spPr>
          <a:xfrm>
            <a:off x="490722" y="1633190"/>
            <a:ext cx="4282994" cy="14219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VAHVUUDET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Helpottaa </a:t>
            </a: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resurssointia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verrattuna skenaarioon A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Mahdollistaa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uudenlaisten ratkaisujen ja toimintamallien hyödyntämisen, ja voi täten vähentää myös esim. tarvittavien kilpailutusten määrää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 useBgFill="1">
        <p:nvSpPr>
          <p:cNvPr id="10" name="Tekstiruutu 9"/>
          <p:cNvSpPr txBox="1"/>
          <p:nvPr/>
        </p:nvSpPr>
        <p:spPr>
          <a:xfrm>
            <a:off x="4945314" y="1587573"/>
            <a:ext cx="4959098" cy="10525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HEIKKOUDET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Organisaatio ja tekemisen tapa muuttuu </a:t>
            </a:r>
            <a:b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</a:b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&gt; mahdolliset vaikutukset sitoutuneisuuteen, ohjaukseen ja työn laatuun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Ei nopein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49216" y="3318509"/>
            <a:ext cx="4320000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yhtiön hyvät tuotteistetut palvelut, kuten esim. tukipalvelut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Oikein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valittu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-toimija pystyy tuomaan tarjolle omia valmiita palveluitaan ja ratkaisujaan, jotka ovat nopeammin käyttöönotettavissa ja jotka voivat parantaa lopputuloksen laatua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Mahdollisuus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kehittää oman organisaation toimintaa, kun ei olla kiinni päivittäisessä toiminnassa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Osaaminen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ja toimialaosaaminen. Mitä pidemmälle palvelut tuotteistettu, sitä parempi mahdollisuus. Asiakaslähtöisyys ja –läheisyys parantaa myös mahdollisuutta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952207" y="2811365"/>
            <a:ext cx="4858443" cy="353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UHAT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Voidaanko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järjestelyn avulla tuottaa palveluita myös valinnanvapauden piiriin kuuluville palveluiden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tuottajille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Sopimusten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siirron haasteet (esim. </a:t>
            </a: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-tapaukset, sopimusten määrä ja laajennettavuus)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Löytyykö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kattavaa substanssiosaamista, osaaminen saattaa olla </a:t>
            </a: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siiloutunutta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Kustannusarvioiden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pitävyys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Hallinnollisten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kustannusten mahdollinen kasvaminen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Päätöksentekoon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käytetty aika on pois itse ICT-muutoksen toteuttamiselta. Tiukkaan aikatauluun sidottu iso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muutoshanke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on riski valittavalle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-yhtiölle. Päätöksenteon aikana kasvaa riski siitä, että soveliasta ja halukasta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-yhtiötä ei löydetäkään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Kysynnän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volyymi ylittää olemassa olevat resurssit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Mahdolliset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laatu / jatkuvuus haasteet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Yhteisten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kilpailutusten soveltuvuus maakunnan tarpeisiin, pystytäänkö varmistamaan palvelujen laatu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Saadaanko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omistajaohjaus toimimaan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aidosti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778215" y="1669429"/>
            <a:ext cx="36000" cy="46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383127" y="3125903"/>
            <a:ext cx="4413087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778215" y="2654759"/>
            <a:ext cx="48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1266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27888"/>
          </a:xfrm>
        </p:spPr>
        <p:txBody>
          <a:bodyPr>
            <a:normAutofit fontScale="90000"/>
          </a:bodyPr>
          <a:lstStyle/>
          <a:p>
            <a:r>
              <a:rPr lang="fi-FI" dirty="0"/>
              <a:t>SWOT </a:t>
            </a:r>
            <a:r>
              <a:rPr lang="fi-FI" dirty="0">
                <a:solidFill>
                  <a:schemeClr val="accent4"/>
                </a:solidFill>
              </a:rPr>
              <a:t>Skenaario C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sz="1600" dirty="0"/>
              <a:t>Uusi perustettava </a:t>
            </a:r>
            <a:r>
              <a:rPr lang="fi-FI" sz="1600" dirty="0" err="1"/>
              <a:t>Inhouse</a:t>
            </a:r>
            <a:r>
              <a:rPr lang="fi-FI" sz="1600" dirty="0"/>
              <a:t>-yhtiö</a:t>
            </a:r>
            <a:r>
              <a:rPr lang="fi-FI" sz="1400" dirty="0"/>
              <a:t/>
            </a:r>
            <a:br>
              <a:rPr lang="fi-FI" sz="1400" dirty="0"/>
            </a:br>
            <a:endParaRPr lang="fi-FI" sz="1600" dirty="0"/>
          </a:p>
        </p:txBody>
      </p:sp>
      <p:sp>
        <p:nvSpPr>
          <p:cNvPr id="9" name="Tekstiruutu 8"/>
          <p:cNvSpPr txBox="1"/>
          <p:nvPr/>
        </p:nvSpPr>
        <p:spPr>
          <a:xfrm>
            <a:off x="494213" y="1402524"/>
            <a:ext cx="4282994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VAHVUUDET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Voidaan tehdä omannäköinen ja vahvasti omistajaohjattu (maakunnan taholta), uusi yhtiö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Ohjattavuus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Resursointivaihtoehtoja tulee lisää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945315" y="1337006"/>
            <a:ext cx="495909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HEIKKOUDET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Hitain aikataulultaan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Uuden yhtiön perustamisen tuoma lisäaikatauluviive suhteessa jo valmiiksi kireään aikatauluun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Tiukkaan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aikatauluun sidottu iso muutoshanke on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ylitsepääsemätön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tehtävä uudelle perustettavalle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-yhtiölle, ellei yhtiöön siirry kaikki tarvittava osaaminen perustajaorganisaatioilta.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Oman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yhtiön operoiminen voi olla kallista yhden maakunnan asiakaspohjalla, jos maakunnan koko on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pieni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38705" y="2625511"/>
            <a:ext cx="43200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MAHDOLLISUUDET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Oikein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valittu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-toimija pystyy tuomaan tarjolle omia valmiita palveluitaan ja ratkaisujaan, jotka ovat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nopeammin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käyttöönotettavissa ja jotka voivat parantaa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lopputuloksen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laatua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Uuden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rakenteen sovittaminen tuleviin muihin rakenteisiin helpompaa.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Yhtiöitetty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toiminta on helpompi liittää ja myydä (tehdä omistusjärjestelyjä joustavammin), mikäli halukas ostaja löydetään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Yhteistyöjärjestelyjen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mahdollisuus alueen kuntien kanssa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Hyvällä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johtamisella ja asiakasrajapintaosaamisella pysty-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tään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tuottamaan aitoa lisäarvoa asiakkaille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pystyy palkkaamaan tarvittavia resursseja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joustavammin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 Toisaalta myös mahdolliset sopeuttamistoimet on helpompi hoitaa yhtiön kautta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945315" y="3348932"/>
            <a:ext cx="4858443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UHAT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Voidaanko 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järjestelyn avulla tuottaa palveluita myös valinnanvapauden piiriin kuuluville palveluiden tuottajille?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Lisäresursointi-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sekä osaamistarve (tilaaminen ja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tuottaminen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)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Yhteinen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kehittäminen vähenee, eikä saada synergiaetuja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Väliaikainen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yhtiötoiminta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Tullaanko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liian riippuvaiseksi pitkällä aikavälillä?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Muutoksen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läpivienti voi hankaloitua, jos uuden yrityksen liike-toimintasuunnitelma on heikko eikä yhtiön johtamisella ja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asiakasrajapintaosaamisella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pystytä tuottamaan aitoa lisäarvoa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asiakkaille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Uuden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roolin sisäistäminen ja toimintamallin muokkautuminen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Järjestäjä-tuottaja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kokonaisuus: Paljon epäselviä kokonaisuuksia, ratkaisuja kokonaisuuden johtamiseen ei ole olemassa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Joitakin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kokeiluja tehty, esim.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palvelupakettimäärittelyt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777208" y="1402525"/>
            <a:ext cx="45719" cy="5045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345618" y="2555009"/>
            <a:ext cx="4413087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800067" y="3312932"/>
            <a:ext cx="48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78481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253220"/>
          </a:xfrm>
        </p:spPr>
        <p:txBody>
          <a:bodyPr>
            <a:normAutofit/>
          </a:bodyPr>
          <a:lstStyle/>
          <a:p>
            <a:r>
              <a:rPr lang="fi-FI" dirty="0"/>
              <a:t>SWOT </a:t>
            </a:r>
            <a:r>
              <a:rPr lang="fi-FI" dirty="0">
                <a:solidFill>
                  <a:schemeClr val="accent4"/>
                </a:solidFill>
              </a:rPr>
              <a:t>Skenaario D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sz="1600" dirty="0"/>
              <a:t>Liittyminen olemassa olevaan </a:t>
            </a:r>
            <a:r>
              <a:rPr lang="fi-FI" sz="1600" dirty="0" err="1"/>
              <a:t>Inhouse</a:t>
            </a:r>
            <a:r>
              <a:rPr lang="fi-FI" sz="1600" dirty="0"/>
              <a:t>-yhtiöön</a:t>
            </a:r>
            <a:r>
              <a:rPr lang="fi-FI" sz="1400" dirty="0"/>
              <a:t/>
            </a:r>
            <a:br>
              <a:rPr lang="fi-FI" sz="1400" dirty="0"/>
            </a:br>
            <a:endParaRPr lang="fi-FI" sz="1600" dirty="0"/>
          </a:p>
        </p:txBody>
      </p:sp>
      <p:sp>
        <p:nvSpPr>
          <p:cNvPr id="9" name="Tekstiruutu 8"/>
          <p:cNvSpPr txBox="1"/>
          <p:nvPr/>
        </p:nvSpPr>
        <p:spPr>
          <a:xfrm>
            <a:off x="495221" y="1281246"/>
            <a:ext cx="42829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VAHVUUDET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Olemassa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olevan yhtiön valitseminen on kansallisten ICT-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konsolidoinnin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 tavoitteiden mukaista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Resursointivaihtoehtoja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tulee lisää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Osaamisen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hyödyntäminen laajemmalti (esim. eri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maakunnista)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945314" y="1669429"/>
            <a:ext cx="47109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HEIKKOUDET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Ei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nopein aikataulultaan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Omistajapohjan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monimuotoisuus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Organisaatio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joutuu sopeutumaan yhtiön toimintamalleihin ja palveluvalikoimaan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94215" y="2746643"/>
            <a:ext cx="4320000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MAHDOLLISUUDET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Oikein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valittu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-toimija pystyy tuomaan tarjolle omia valmiita palveluitaan ja ratkaisujaan, jotka ovat nopeammin käyttöönotettavissa ja jotka voivat parantaa lopputuloksen laatua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Oikein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valittu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-toimija pystyy tuomaan valmiit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toimintatavat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uudelle maakunnalle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Yhtiö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pystyy palkkaamaan tarvittavia resursseja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joustavammin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. Toisaalta myös mahdolliset sopeuttamistoimet on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helpompi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hoitaa yhtiön kautta.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Pienin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lisäresursointitarve (saadaan uutta osaamista ja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resursseja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valitusta yhtiöstä)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Yhteistyöjärjestelyjen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mahdollisuus alueen kuntien kanssa (riippuen valitusta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-yhtiöstä)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Hyvällä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johtamisella ja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asiakasrajapintaosaamisella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pystytään tuottamaan aitoa lisäarvoa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asiakkaille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945314" y="3159462"/>
            <a:ext cx="4704007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509" rtl="0" eaLnBrk="1" fontAlgn="base" latinLnBrk="0" hangingPunct="1">
              <a:lnSpc>
                <a:spcPct val="90000"/>
              </a:lnSpc>
              <a:spcBef>
                <a:spcPts val="3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27024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UHAT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Voidaanko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järjestelyn avulla tuottaa palveluita myös 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valinnanvapauden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piiriin kuuluville palveluiden 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tuottajille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Synnytetäänkö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lisää hallinnollisia portaita (palveluiden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hankinnan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ketjutus) ja kustannuksia?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Jos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asiakasrajapintaosaamista ei saada toimimaan, yritys ei pysty toimimaan markkinoilla.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Päätöksentekoon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käytetty aika on pois itse ICT-muutoksen toteuttamiselta. Tiukkaan aikatauluun sidottu iso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muutoshanke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on riski valittavalle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-yhtiölle. Päätöksenteon aikana kasvaa riski siitä, että soveliasta ja halukasta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inhouse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-yhtiötä ei löydetäkään.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Lisäresursointitarve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(osaaminen sekä tilaamiseen että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tuottamiseen)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4778215" y="1618629"/>
            <a:ext cx="36000" cy="46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389219" y="2682443"/>
            <a:ext cx="4413087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796214" y="2929055"/>
            <a:ext cx="48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88567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75" y="3374928"/>
            <a:ext cx="2296160" cy="54864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18" y="3220176"/>
            <a:ext cx="1220724" cy="65379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900104" y="3692735"/>
            <a:ext cx="585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002E63"/>
                </a:solidFill>
                <a:latin typeface="Verdana" charset="0"/>
                <a:ea typeface="Verdana" charset="0"/>
                <a:cs typeface="Verdana" charset="0"/>
              </a:rPr>
              <a:t>Alueiden ja kuntien </a:t>
            </a:r>
            <a:r>
              <a:rPr lang="fi-FI" sz="1200" dirty="0" err="1">
                <a:solidFill>
                  <a:srgbClr val="002E63"/>
                </a:solidFill>
                <a:latin typeface="Verdana" charset="0"/>
                <a:ea typeface="Verdana" charset="0"/>
                <a:cs typeface="Verdana" charset="0"/>
              </a:rPr>
              <a:t>sosiaali</a:t>
            </a:r>
            <a:r>
              <a:rPr lang="fi-FI" sz="1200" dirty="0">
                <a:solidFill>
                  <a:srgbClr val="002E63"/>
                </a:solidFill>
                <a:latin typeface="Verdana" charset="0"/>
                <a:ea typeface="Verdana" charset="0"/>
                <a:cs typeface="Verdana" charset="0"/>
              </a:rPr>
              <a:t>- ja terveydenhuollon </a:t>
            </a:r>
          </a:p>
          <a:p>
            <a:r>
              <a:rPr lang="fi-FI" sz="1200" dirty="0">
                <a:solidFill>
                  <a:srgbClr val="002E63"/>
                </a:solidFill>
                <a:latin typeface="Verdana" charset="0"/>
                <a:ea typeface="Verdana" charset="0"/>
                <a:cs typeface="Verdana" charset="0"/>
              </a:rPr>
              <a:t>tietohallintoyhteistyöfoorumi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-185739" y="1655180"/>
            <a:ext cx="990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rPr>
              <a:t>KIITOS!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75" y="4592827"/>
            <a:ext cx="2296160" cy="60912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69" y="4583103"/>
            <a:ext cx="2820045" cy="7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2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yöristetty suorakulmio 35"/>
          <p:cNvSpPr/>
          <p:nvPr/>
        </p:nvSpPr>
        <p:spPr>
          <a:xfrm>
            <a:off x="2963119" y="1782538"/>
            <a:ext cx="4143737" cy="16210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Pyöristetty suorakulmio 25"/>
          <p:cNvSpPr/>
          <p:nvPr/>
        </p:nvSpPr>
        <p:spPr>
          <a:xfrm>
            <a:off x="7272350" y="1754079"/>
            <a:ext cx="2232000" cy="16495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567219" y="3903784"/>
            <a:ext cx="8937131" cy="22886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541350" y="1775072"/>
            <a:ext cx="2232000" cy="16285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Kolmio 4"/>
          <p:cNvSpPr/>
          <p:nvPr/>
        </p:nvSpPr>
        <p:spPr>
          <a:xfrm rot="10800000">
            <a:off x="1287768" y="3381177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480894"/>
            <a:ext cx="8913972" cy="1143000"/>
          </a:xfrm>
          <a:noFill/>
        </p:spPr>
        <p:txBody>
          <a:bodyPr>
            <a:normAutofit fontScale="90000"/>
          </a:bodyPr>
          <a:lstStyle/>
          <a:p>
            <a:r>
              <a:rPr lang="fi-FI" dirty="0"/>
              <a:t>Siirtymävaiheen tehtävät maakunnassa</a:t>
            </a:r>
            <a:br>
              <a:rPr lang="fi-FI" dirty="0"/>
            </a:br>
            <a:r>
              <a:rPr lang="fi-FI" sz="2200" dirty="0">
                <a:solidFill>
                  <a:schemeClr val="accent4"/>
                </a:solidFill>
              </a:rPr>
              <a:t>Ensin lopullinen tavoite – Siitä realistinen tavoite 1.1.2019</a:t>
            </a: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778954" y="4082508"/>
            <a:ext cx="1548000" cy="195182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2493385" y="4090730"/>
            <a:ext cx="1584000" cy="195182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4272735" y="4070932"/>
            <a:ext cx="1548000" cy="195182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6028083" y="4082508"/>
            <a:ext cx="1548000" cy="195182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7771347" y="4070932"/>
            <a:ext cx="1548000" cy="1951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08305" y="1949956"/>
            <a:ext cx="223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NYKYTILA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Nykytila määrää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paljolti tavoitetilan 1.1.2019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781300" y="1937693"/>
            <a:ext cx="4483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MUUTOKSEN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AIKAANSAAMINEN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Skenaarioprojektin fokus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344881" y="1869383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Maakunnan on tiedettävä tämä voidakseen määrittää tavoite-tilan 1.1.2019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689237" y="4515944"/>
            <a:ext cx="177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NYKYTILA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2485531" y="4175473"/>
            <a:ext cx="15800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MUUTOKSEN AIKAAN-SAAMINEN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Skenaario-vaihtoehdot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Muutoksen vaiheet ja tehtäväalueet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Suositukset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4135197" y="4454389"/>
            <a:ext cx="17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1.1.2019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5909919" y="4454389"/>
            <a:ext cx="179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MUUTOKSEN AIKAAN-SAAMINEN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7697894" y="4452901"/>
            <a:ext cx="17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2022</a:t>
            </a:r>
          </a:p>
        </p:txBody>
      </p:sp>
      <p:sp>
        <p:nvSpPr>
          <p:cNvPr id="35" name="Kolmio 34"/>
          <p:cNvSpPr/>
          <p:nvPr/>
        </p:nvSpPr>
        <p:spPr>
          <a:xfrm rot="10800000">
            <a:off x="7992581" y="3403600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Kolmio 22"/>
          <p:cNvSpPr/>
          <p:nvPr/>
        </p:nvSpPr>
        <p:spPr>
          <a:xfrm rot="10800000">
            <a:off x="4650240" y="3392025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495221" y="3729662"/>
            <a:ext cx="5437026" cy="256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91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yöristetty suorakulmio 35"/>
          <p:cNvSpPr/>
          <p:nvPr/>
        </p:nvSpPr>
        <p:spPr>
          <a:xfrm>
            <a:off x="2963119" y="1536662"/>
            <a:ext cx="4143737" cy="22486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72350" y="1504709"/>
            <a:ext cx="2232000" cy="22806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67219" y="4248061"/>
            <a:ext cx="8937131" cy="163706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yöristetty suorakulmio 2"/>
          <p:cNvSpPr/>
          <p:nvPr/>
        </p:nvSpPr>
        <p:spPr>
          <a:xfrm>
            <a:off x="541350" y="1532234"/>
            <a:ext cx="2232000" cy="22208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olmio 4"/>
          <p:cNvSpPr/>
          <p:nvPr/>
        </p:nvSpPr>
        <p:spPr>
          <a:xfrm rot="10800000">
            <a:off x="1287768" y="3753094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307097"/>
            <a:ext cx="8913972" cy="1143000"/>
          </a:xfrm>
          <a:noFill/>
        </p:spPr>
        <p:txBody>
          <a:bodyPr>
            <a:normAutofit/>
          </a:bodyPr>
          <a:lstStyle/>
          <a:p>
            <a:r>
              <a:rPr lang="fi-FI" sz="3400" dirty="0"/>
              <a:t>Konsolidointi-/Integraatioaste</a:t>
            </a:r>
          </a:p>
        </p:txBody>
      </p:sp>
      <p:sp>
        <p:nvSpPr>
          <p:cNvPr id="4" name="Pyöristetty suorakulmio 3"/>
          <p:cNvSpPr/>
          <p:nvPr/>
        </p:nvSpPr>
        <p:spPr>
          <a:xfrm>
            <a:off x="778954" y="4530036"/>
            <a:ext cx="1548000" cy="10583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2493385" y="4538257"/>
            <a:ext cx="1584000" cy="10583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4272735" y="4518460"/>
            <a:ext cx="1548000" cy="10583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6028083" y="4530036"/>
            <a:ext cx="1548000" cy="10583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7771347" y="4518426"/>
            <a:ext cx="1548000" cy="105796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508305" y="1776336"/>
            <a:ext cx="223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NYKYTILA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Nykytila määrää 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paljolti tavoitetilan 1.1.2019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781300" y="1717773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MUUTOKSEN </a:t>
            </a:r>
          </a:p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AIKAANSAAMINEN</a:t>
            </a:r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7344881" y="1695763"/>
            <a:ext cx="213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Pidemmän tähtäimen tavoitetilan suunnittelu tukee 1.1.2019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suunnittelua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689237" y="4860221"/>
            <a:ext cx="177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NYKYTILA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2509137" y="4683715"/>
            <a:ext cx="1580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MUUTOKSEN AIKAAN-SAAMINEN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4135197" y="4798666"/>
            <a:ext cx="17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5909919" y="4798666"/>
            <a:ext cx="179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MUUTOKSEN AIKAAN-SAAMINEN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7697894" y="4797178"/>
            <a:ext cx="17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</a:p>
        </p:txBody>
      </p:sp>
      <p:sp>
        <p:nvSpPr>
          <p:cNvPr id="35" name="Kolmio 34"/>
          <p:cNvSpPr/>
          <p:nvPr/>
        </p:nvSpPr>
        <p:spPr>
          <a:xfrm rot="10800000">
            <a:off x="7992581" y="3775517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Kolmio 22"/>
          <p:cNvSpPr/>
          <p:nvPr/>
        </p:nvSpPr>
        <p:spPr>
          <a:xfrm rot="10800000">
            <a:off x="4650240" y="3763942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4602068" y="2478616"/>
            <a:ext cx="883045" cy="88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Pyöristetty suorakulmio 30"/>
          <p:cNvSpPr/>
          <p:nvPr/>
        </p:nvSpPr>
        <p:spPr>
          <a:xfrm>
            <a:off x="5645484" y="2494906"/>
            <a:ext cx="883045" cy="88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3582218" y="2489073"/>
            <a:ext cx="883045" cy="88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/>
          <p:cNvSpPr txBox="1"/>
          <p:nvPr/>
        </p:nvSpPr>
        <p:spPr>
          <a:xfrm>
            <a:off x="3610782" y="2739042"/>
            <a:ext cx="813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Minimi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4589498" y="2727729"/>
            <a:ext cx="90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Hybridi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5552846" y="2699764"/>
            <a:ext cx="110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Kaikki toiminnot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2861781" y="3408913"/>
            <a:ext cx="448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Konsolidointi-/Integraatioaste?</a:t>
            </a:r>
          </a:p>
        </p:txBody>
      </p:sp>
    </p:spTree>
    <p:extLst>
      <p:ext uri="{BB962C8B-B14F-4D97-AF65-F5344CB8AC3E}">
        <p14:creationId xmlns:p14="http://schemas.microsoft.com/office/powerpoint/2010/main" val="3124392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öristetty suorakulmio 37"/>
          <p:cNvSpPr/>
          <p:nvPr/>
        </p:nvSpPr>
        <p:spPr>
          <a:xfrm>
            <a:off x="5853592" y="3894089"/>
            <a:ext cx="3559374" cy="18506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35"/>
          <p:cNvSpPr/>
          <p:nvPr/>
        </p:nvSpPr>
        <p:spPr>
          <a:xfrm>
            <a:off x="2627532" y="1966795"/>
            <a:ext cx="4483100" cy="7765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188715" y="1979216"/>
            <a:ext cx="2232000" cy="777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54544" y="3891857"/>
            <a:ext cx="5201273" cy="185060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yöristetty suorakulmio 2"/>
          <p:cNvSpPr/>
          <p:nvPr/>
        </p:nvSpPr>
        <p:spPr>
          <a:xfrm>
            <a:off x="549300" y="1985512"/>
            <a:ext cx="2000149" cy="779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480894"/>
            <a:ext cx="8913972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Siirtymävaiheen tehtävät</a:t>
            </a:r>
            <a:br>
              <a:rPr lang="fi-FI" dirty="0"/>
            </a:br>
            <a:r>
              <a:rPr lang="fi-FI" dirty="0">
                <a:solidFill>
                  <a:schemeClr val="accent4"/>
                </a:solidFill>
              </a:rPr>
              <a:t>Tehtäväverkko</a:t>
            </a:r>
            <a:endParaRPr lang="fi-FI" sz="2200" dirty="0">
              <a:solidFill>
                <a:schemeClr val="accent4"/>
              </a:solidFill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746833" y="4275342"/>
            <a:ext cx="1473762" cy="9149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2383502" y="4240244"/>
            <a:ext cx="1473762" cy="91497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4066067" y="4275342"/>
            <a:ext cx="1473762" cy="9149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6080262" y="4275342"/>
            <a:ext cx="1473762" cy="9149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7704347" y="4258862"/>
            <a:ext cx="1473762" cy="9149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382413" y="2162087"/>
            <a:ext cx="223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NYKYTILA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2589493" y="2163241"/>
            <a:ext cx="448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MUUTOKSEN AIKAANSAAMINEN</a:t>
            </a:r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7201833" y="2158603"/>
            <a:ext cx="220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622690" y="4406819"/>
            <a:ext cx="1671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NYKYTILA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2277161" y="4321211"/>
            <a:ext cx="1672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MUUTOKSEN AIKAAN-SAAMINEN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963293" y="4356308"/>
            <a:ext cx="1691266" cy="53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5982381" y="4380568"/>
            <a:ext cx="1695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MUUTOKSEN AIKAAN-SAAMINEN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7651799" y="4408032"/>
            <a:ext cx="166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TAVOITETILA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525421" y="3048943"/>
            <a:ext cx="8882544" cy="58713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/>
          <p:cNvSpPr txBox="1"/>
          <p:nvPr/>
        </p:nvSpPr>
        <p:spPr>
          <a:xfrm>
            <a:off x="190499" y="3142635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MAAKUNNAN SELVITYKSEN LAAJUUS</a:t>
            </a:r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332582" y="5325813"/>
            <a:ext cx="52094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Tehtäväverkon kattamat tehtävät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5026431" y="5326400"/>
            <a:ext cx="52094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Ei kuulu tehtäväverkon laajuuteen</a:t>
            </a:r>
          </a:p>
        </p:txBody>
      </p:sp>
    </p:spTree>
    <p:extLst>
      <p:ext uri="{BB962C8B-B14F-4D97-AF65-F5344CB8AC3E}">
        <p14:creationId xmlns:p14="http://schemas.microsoft.com/office/powerpoint/2010/main" val="1915571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Konsolidointi-/Integraationäkökulmia, ICT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1" y="1417638"/>
            <a:ext cx="8913972" cy="4446405"/>
          </a:xfrm>
        </p:spPr>
        <p:txBody>
          <a:bodyPr>
            <a:noAutofit/>
          </a:bodyPr>
          <a:lstStyle/>
          <a:p>
            <a:r>
              <a:rPr lang="fi-FI" sz="2400" dirty="0">
                <a:latin typeface="Verdana" charset="0"/>
                <a:ea typeface="Verdana" charset="0"/>
                <a:cs typeface="Verdana" charset="0"/>
              </a:rPr>
              <a:t>Konsolidoinnin/Integroinnin laajuus ja taso</a:t>
            </a:r>
          </a:p>
          <a:p>
            <a:pPr lvl="1"/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Mille tasolla toiminta ja tietojärjestelmät integroidaan lopullisessa mallissa</a:t>
            </a:r>
          </a:p>
          <a:p>
            <a:pPr lvl="1"/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Mitkä tietojärjestelmät konsolidoidaan</a:t>
            </a:r>
          </a:p>
          <a:p>
            <a:pPr lvl="1"/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Millä tasolla toiminta integroidaan 1.1.2019 mennessä</a:t>
            </a:r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Konsolidoinnin/Integraation toteutusvaihtoehtojen valintaan vaikuttavat asiat</a:t>
            </a:r>
          </a:p>
          <a:p>
            <a:pPr marL="1069936" lvl="2" indent="-457200">
              <a:buFont typeface="+mj-lt"/>
              <a:buAutoNum type="arabicPeriod"/>
            </a:pPr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Tähdätäänkö 1.1.2019 jo palvelutason parantamiseen vaiko väliaikaiseen ratkaisuun?</a:t>
            </a:r>
          </a:p>
          <a:p>
            <a:pPr marL="1069936" lvl="2" indent="-457200">
              <a:buFont typeface="+mj-lt"/>
              <a:buAutoNum type="arabicPeriod"/>
            </a:pPr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Palvelujen jatkuvuus on taattava</a:t>
            </a:r>
          </a:p>
          <a:p>
            <a:pPr marL="1069936" lvl="2" indent="-457200">
              <a:buFont typeface="+mj-lt"/>
              <a:buAutoNum type="arabicPeriod"/>
            </a:pPr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Lainsäädännölliset vaatimukset: Julkinen hankintalaki</a:t>
            </a:r>
          </a:p>
          <a:p>
            <a:pPr marL="1069936" lvl="2" indent="-457200">
              <a:buFont typeface="+mj-lt"/>
              <a:buAutoNum type="arabicPeriod"/>
            </a:pPr>
            <a:r>
              <a:rPr lang="en-US" sz="2000" dirty="0">
                <a:latin typeface="Verdana" charset="0"/>
                <a:ea typeface="Verdana" charset="0"/>
                <a:cs typeface="Verdana" charset="0"/>
              </a:rPr>
              <a:t>Lähtötilanne on eri maakunnisssa ja kunnissa erilainen</a:t>
            </a:r>
            <a:endParaRPr lang="fi-FI" sz="2000" dirty="0">
              <a:latin typeface="Verdana" charset="0"/>
              <a:ea typeface="Verdana" charset="0"/>
              <a:cs typeface="Verdana" charset="0"/>
            </a:endParaRPr>
          </a:p>
          <a:p>
            <a:pPr marL="857250" lvl="1" indent="-457200" algn="ctr">
              <a:buFont typeface="+mj-lt"/>
              <a:buAutoNum type="arabicPeriod"/>
            </a:pPr>
            <a:endParaRPr lang="fi-FI" sz="2000" dirty="0">
              <a:latin typeface="Verdana" charset="0"/>
              <a:ea typeface="Verdana" charset="0"/>
              <a:cs typeface="Verdana" charset="0"/>
            </a:endParaRPr>
          </a:p>
          <a:p>
            <a:endParaRPr lang="fi-FI" sz="24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16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oli oikealle 49"/>
          <p:cNvSpPr/>
          <p:nvPr/>
        </p:nvSpPr>
        <p:spPr>
          <a:xfrm rot="17347850">
            <a:off x="4730158" y="4058268"/>
            <a:ext cx="2376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Nuoli oikealle 48"/>
          <p:cNvSpPr/>
          <p:nvPr/>
        </p:nvSpPr>
        <p:spPr>
          <a:xfrm rot="17950426">
            <a:off x="5004088" y="4789472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Nuoli oikealle 47"/>
          <p:cNvSpPr/>
          <p:nvPr/>
        </p:nvSpPr>
        <p:spPr>
          <a:xfrm>
            <a:off x="4627901" y="2316640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Nuoli oikealle 45"/>
          <p:cNvSpPr/>
          <p:nvPr/>
        </p:nvSpPr>
        <p:spPr>
          <a:xfrm rot="17950426">
            <a:off x="5014378" y="3410663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Nuoli oikealle 46"/>
          <p:cNvSpPr/>
          <p:nvPr/>
        </p:nvSpPr>
        <p:spPr>
          <a:xfrm>
            <a:off x="4597318" y="3911394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Nuoli oikealle 43"/>
          <p:cNvSpPr/>
          <p:nvPr/>
        </p:nvSpPr>
        <p:spPr>
          <a:xfrm rot="18446657">
            <a:off x="1189955" y="3351538"/>
            <a:ext cx="1692000" cy="6995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Nuoli oikealle 44"/>
          <p:cNvSpPr/>
          <p:nvPr/>
        </p:nvSpPr>
        <p:spPr>
          <a:xfrm rot="3595939">
            <a:off x="1162577" y="4143027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Nuoli oikealle 42"/>
          <p:cNvSpPr/>
          <p:nvPr/>
        </p:nvSpPr>
        <p:spPr>
          <a:xfrm>
            <a:off x="820937" y="3824068"/>
            <a:ext cx="1692000" cy="180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221" y="273373"/>
            <a:ext cx="8913972" cy="1143000"/>
          </a:xfrm>
        </p:spPr>
        <p:txBody>
          <a:bodyPr>
            <a:normAutofit/>
          </a:bodyPr>
          <a:lstStyle/>
          <a:p>
            <a:r>
              <a:rPr lang="fi-FI" sz="3400" dirty="0" err="1"/>
              <a:t>Konsolidointi</a:t>
            </a:r>
            <a:r>
              <a:rPr lang="fi-FI" sz="3400" dirty="0"/>
              <a:t>-/Integrointitasot</a:t>
            </a:r>
          </a:p>
        </p:txBody>
      </p:sp>
      <p:sp>
        <p:nvSpPr>
          <p:cNvPr id="4" name="Pyöristetty suorakulmio 3"/>
          <p:cNvSpPr/>
          <p:nvPr/>
        </p:nvSpPr>
        <p:spPr>
          <a:xfrm>
            <a:off x="505738" y="1694776"/>
            <a:ext cx="1390507" cy="44385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518944" y="2089972"/>
            <a:ext cx="1354151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55509">
              <a:lnSpc>
                <a:spcPct val="90000"/>
              </a:lnSpc>
              <a:spcBef>
                <a:spcPts val="367"/>
              </a:spcBef>
              <a:defRPr/>
            </a:pPr>
            <a:r>
              <a:rPr lang="en-US" sz="14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NYKY-</a:t>
            </a:r>
          </a:p>
          <a:p>
            <a:pPr lvl="0" algn="ctr" defTabSz="855509">
              <a:lnSpc>
                <a:spcPct val="90000"/>
              </a:lnSpc>
              <a:spcBef>
                <a:spcPts val="367"/>
              </a:spcBef>
              <a:defRPr/>
            </a:pPr>
            <a:r>
              <a:rPr lang="en-US" sz="14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TILANNE </a:t>
            </a:r>
          </a:p>
          <a:p>
            <a:pPr lvl="0" algn="ctr" defTabSz="855509">
              <a:lnSpc>
                <a:spcPct val="90000"/>
              </a:lnSpc>
              <a:spcBef>
                <a:spcPts val="367"/>
              </a:spcBef>
              <a:defRPr/>
            </a:pPr>
            <a:r>
              <a:rPr lang="en-US" sz="14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MAA-</a:t>
            </a:r>
          </a:p>
          <a:p>
            <a:pPr lvl="0" algn="ctr" defTabSz="855509">
              <a:lnSpc>
                <a:spcPct val="90000"/>
              </a:lnSpc>
              <a:spcBef>
                <a:spcPts val="367"/>
              </a:spcBef>
              <a:defRPr/>
            </a:pPr>
            <a:r>
              <a:rPr lang="en-US" sz="14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KUNNISSA</a:t>
            </a:r>
            <a:endParaRPr lang="en-US" sz="1400" b="1" kern="0" dirty="0">
              <a:gradFill>
                <a:gsLst>
                  <a:gs pos="2917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6667017" y="2314397"/>
            <a:ext cx="2171381" cy="296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55509">
              <a:lnSpc>
                <a:spcPct val="90000"/>
              </a:lnSpc>
              <a:spcBef>
                <a:spcPts val="367"/>
              </a:spcBef>
              <a:defRPr/>
            </a:pP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KAIKKIEN TOIMINTOJEN/</a:t>
            </a:r>
            <a:b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TIETOJÄRJESTELMIEN INTEGROINTI </a:t>
            </a:r>
          </a:p>
          <a:p>
            <a:pPr marL="285750" lvl="0" indent="-285750" defTabSz="855509">
              <a:lnSpc>
                <a:spcPct val="90000"/>
              </a:lnSpc>
              <a:spcBef>
                <a:spcPts val="367"/>
              </a:spcBef>
              <a:buFont typeface="Arial" charset="0"/>
              <a:buChar char="•"/>
              <a:defRPr/>
            </a:pP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Kaikki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toiminnot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täysin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integroitu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1.1.2019</a:t>
            </a:r>
          </a:p>
          <a:p>
            <a:pPr marL="285750" lvl="0" indent="-285750" defTabSz="855509">
              <a:lnSpc>
                <a:spcPct val="90000"/>
              </a:lnSpc>
              <a:spcBef>
                <a:spcPts val="367"/>
              </a:spcBef>
              <a:buFont typeface="Arial" charset="0"/>
              <a:buChar char="•"/>
              <a:defRPr/>
            </a:pP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Järjestämisvastuun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edellyttämät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seuranta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- ja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valvontamekanismit</a:t>
            </a:r>
            <a:r>
              <a:rPr lang="en-US" sz="1400" b="1" kern="0" dirty="0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400" b="1" kern="0" dirty="0" err="1">
                <a:gradFill>
                  <a:gsLst>
                    <a:gs pos="2917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mahdollistettu</a:t>
            </a:r>
            <a:endParaRPr lang="en-US" sz="1400" b="1" kern="0" dirty="0">
              <a:gradFill>
                <a:gsLst>
                  <a:gs pos="2917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  <a:p>
            <a:pPr marL="158756" marR="0" lvl="0" indent="-158756" defTabSz="855708" eaLnBrk="1" fontAlgn="auto" latinLnBrk="0" hangingPunct="1">
              <a:lnSpc>
                <a:spcPct val="90000"/>
              </a:lnSpc>
              <a:spcBef>
                <a:spcPts val="367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b="1" kern="0" dirty="0">
              <a:gradFill>
                <a:gsLst>
                  <a:gs pos="2917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18944" y="1386999"/>
            <a:ext cx="135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5/2017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569884" y="1386999"/>
            <a:ext cx="165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1.1.2019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7508326" y="1416373"/>
            <a:ext cx="165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rPr>
              <a:t>2022</a:t>
            </a:r>
          </a:p>
        </p:txBody>
      </p:sp>
      <p:sp>
        <p:nvSpPr>
          <p:cNvPr id="20" name="Pyöristetty suorakulmio 19"/>
          <p:cNvSpPr/>
          <p:nvPr/>
        </p:nvSpPr>
        <p:spPr>
          <a:xfrm>
            <a:off x="2553543" y="1760242"/>
            <a:ext cx="3100681" cy="13965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accent5"/>
              </a:solidFill>
            </a:endParaRPr>
          </a:p>
        </p:txBody>
      </p:sp>
      <p:sp>
        <p:nvSpPr>
          <p:cNvPr id="21" name="Pyöristetty suorakulmio 20"/>
          <p:cNvSpPr/>
          <p:nvPr/>
        </p:nvSpPr>
        <p:spPr>
          <a:xfrm>
            <a:off x="2553543" y="3240618"/>
            <a:ext cx="3100681" cy="13965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2539144" y="4736809"/>
            <a:ext cx="3100681" cy="13965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6308512" y="1742443"/>
            <a:ext cx="3100681" cy="139655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6308512" y="3234394"/>
            <a:ext cx="3100681" cy="13965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26" name="Pyöristetty suorakulmio 25"/>
          <p:cNvSpPr/>
          <p:nvPr/>
        </p:nvSpPr>
        <p:spPr>
          <a:xfrm>
            <a:off x="6294113" y="4719010"/>
            <a:ext cx="3100681" cy="13965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85806" y="4895537"/>
            <a:ext cx="3054019" cy="11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Minimaalinen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konsolidointi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integrointi</a:t>
            </a:r>
            <a:endParaRPr 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Vain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kaikkein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tärkeimmät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tieto-järjestelmät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on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konsolidoitu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integroitu</a:t>
            </a:r>
            <a:endParaRPr lang="en-US" sz="11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Suurin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osa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konsolidoimatta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integroimatta</a:t>
            </a:r>
            <a:endParaRPr lang="en-US" sz="1100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2621407" y="3352760"/>
            <a:ext cx="316631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Hybridi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 </a:t>
            </a: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konsolidointi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/</a:t>
            </a: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integrointi</a:t>
            </a:r>
            <a:endParaRPr 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 Semibold" panose="020B0702040204020203" pitchFamily="34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Konsolidoinnin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/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Integraation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laajuus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b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</a:b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ja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taso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vaihtelee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maakunnassa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toiminnoittain</a:t>
            </a:r>
            <a:endParaRPr lang="en-US" sz="11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cs typeface="Segoe UI" panose="020B0502040204020203" pitchFamily="34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Osa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tietojärjestelmistä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konsolidoidaan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/</a:t>
            </a:r>
            <a:b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</a:b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integroidaan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täysin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,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osa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vähemmän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,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ehkä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vain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minimaalisesti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+mj-lt"/>
              <a:cs typeface="Segoe UI" panose="020B0502040204020203" pitchFamily="34" charset="0"/>
            </a:endParaRPr>
          </a:p>
          <a:p>
            <a:endParaRPr lang="fi-FI" sz="1200" b="1" dirty="0">
              <a:latin typeface="+mj-lt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2662824" y="1952262"/>
            <a:ext cx="3089292" cy="129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Kaikkien</a:t>
            </a:r>
            <a:r>
              <a:rPr lang="en-US" sz="1200" b="1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 </a:t>
            </a: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tietojärjestelmien</a:t>
            </a:r>
            <a:r>
              <a:rPr lang="en-US" sz="1200" b="1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 </a:t>
            </a: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konsolidointi</a:t>
            </a:r>
            <a:r>
              <a:rPr lang="en-US" sz="1200" b="1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/</a:t>
            </a: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integrointi</a:t>
            </a:r>
            <a:endParaRPr lang="en-US" sz="1200" b="1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 Semibold" panose="020B0702040204020203" pitchFamily="34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Kaikki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täysin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konsolidoitu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/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integroitu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Järjestämisvastuun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edellyttämät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seuranta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- ja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valvontamekanismit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mahdollistettu</a:t>
            </a:r>
            <a:endParaRPr lang="en-US" sz="1200" b="1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Corbel"/>
              <a:cs typeface="Segoe UI" panose="020B0502040204020203" pitchFamily="34" charset="0"/>
            </a:endParaRPr>
          </a:p>
          <a:p>
            <a:endParaRPr lang="fi-FI" sz="1200" b="1" dirty="0"/>
          </a:p>
        </p:txBody>
      </p:sp>
      <p:sp>
        <p:nvSpPr>
          <p:cNvPr id="29" name="Tekstiruutu 28"/>
          <p:cNvSpPr txBox="1"/>
          <p:nvPr/>
        </p:nvSpPr>
        <p:spPr>
          <a:xfrm>
            <a:off x="6374503" y="4887253"/>
            <a:ext cx="3054019" cy="11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Minimaalinen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konsolidointi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integrointi</a:t>
            </a:r>
            <a:endParaRPr 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Vain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kaikkein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tärkeimmät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tieto-järjestelmät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on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konsolidoitu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integroitu</a:t>
            </a:r>
            <a:endParaRPr lang="en-US" sz="11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Suurin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osa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konsolidoimatta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Verdana" charset="0"/>
                <a:ea typeface="Verdana" charset="0"/>
                <a:cs typeface="Verdana" charset="0"/>
              </a:rPr>
              <a:t>integroimatta</a:t>
            </a:r>
            <a:endParaRPr lang="en-US" sz="1100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6386954" y="3344476"/>
            <a:ext cx="316631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Hybridi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 </a:t>
            </a: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konsolidointi</a:t>
            </a:r>
            <a:r>
              <a:rPr 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/</a:t>
            </a:r>
            <a:r>
              <a:rPr lang="en-US" sz="1200" b="1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integrointi</a:t>
            </a:r>
            <a:endParaRPr 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 Semibold" panose="020B0702040204020203" pitchFamily="34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Konsolidoinnin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/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Integraation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laajuus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b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</a:b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ja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taso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vaihtelee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maakunnassa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toiminnoittain</a:t>
            </a:r>
            <a:endParaRPr lang="en-US" sz="11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cs typeface="Segoe UI" panose="020B0502040204020203" pitchFamily="34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Osa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tietojärjestelmistä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konsolidoidaan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/</a:t>
            </a:r>
            <a:b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</a:b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integroidaan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täysin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,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osa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vähemmän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,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ehkä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vain </a:t>
            </a:r>
            <a:r>
              <a:rPr lang="en-US" sz="11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minimaalisesti</a:t>
            </a:r>
            <a:r>
              <a:rPr lang="en-US" sz="11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+mj-lt"/>
              <a:cs typeface="Segoe UI" panose="020B0502040204020203" pitchFamily="34" charset="0"/>
            </a:endParaRPr>
          </a:p>
          <a:p>
            <a:endParaRPr lang="fi-FI" sz="1200" b="1" dirty="0">
              <a:latin typeface="+mj-lt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6428371" y="1943978"/>
            <a:ext cx="3089292" cy="129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5016">
              <a:lnSpc>
                <a:spcPct val="90000"/>
              </a:lnSpc>
              <a:spcBef>
                <a:spcPts val="298"/>
              </a:spcBef>
              <a:defRPr/>
            </a:pP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Kaikkien</a:t>
            </a:r>
            <a:r>
              <a:rPr lang="en-US" sz="1200" b="1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 </a:t>
            </a: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tietojärjestelmien</a:t>
            </a:r>
            <a:r>
              <a:rPr lang="en-US" sz="1200" b="1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 </a:t>
            </a: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konsolidointi</a:t>
            </a:r>
            <a:r>
              <a:rPr lang="en-US" sz="1200" b="1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/</a:t>
            </a:r>
            <a:r>
              <a:rPr lang="en-US" sz="1200" b="1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 Semibold" panose="020B0702040204020203" pitchFamily="34" charset="0"/>
              </a:rPr>
              <a:t>integrointi</a:t>
            </a:r>
            <a:endParaRPr lang="en-US" sz="1200" b="1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 Semibold" panose="020B0702040204020203" pitchFamily="34" charset="0"/>
            </a:endParaRP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Kaikki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täysin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konsolidoitu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/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integroitu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</a:p>
          <a:p>
            <a:pPr marL="128973" indent="-128973" defTabSz="695177" fontAlgn="auto">
              <a:lnSpc>
                <a:spcPct val="90000"/>
              </a:lnSpc>
              <a:spcBef>
                <a:spcPts val="298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Järjestämisvastuun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edellyttämät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seuranta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- ja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valvontamekanismit</a:t>
            </a:r>
            <a:r>
              <a:rPr lang="en-US" sz="1100" kern="0" dirty="0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100" kern="0" dirty="0" err="1">
                <a:gradFill>
                  <a:gsLst>
                    <a:gs pos="2917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rPr>
              <a:t>mahdollistettu</a:t>
            </a:r>
            <a:endParaRPr lang="en-US" sz="1200" b="1" kern="0" dirty="0">
              <a:gradFill>
                <a:gsLst>
                  <a:gs pos="2917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Corbel"/>
              <a:cs typeface="Segoe UI" panose="020B0502040204020203" pitchFamily="34" charset="0"/>
            </a:endParaRPr>
          </a:p>
          <a:p>
            <a:endParaRPr lang="fi-FI" sz="1200" b="1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5225064" y="1574157"/>
            <a:ext cx="874794" cy="5158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5142499" y="1561316"/>
            <a:ext cx="994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TUSKIN PÄÄSTÄÄN TÄHÄN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8828218" y="4832360"/>
            <a:ext cx="874794" cy="5158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kstiruutu 37"/>
          <p:cNvSpPr txBox="1"/>
          <p:nvPr/>
        </p:nvSpPr>
        <p:spPr>
          <a:xfrm>
            <a:off x="8774252" y="4882367"/>
            <a:ext cx="99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TÄMÄ EI TAVOITE</a:t>
            </a:r>
          </a:p>
        </p:txBody>
      </p:sp>
    </p:spTree>
    <p:extLst>
      <p:ext uri="{BB962C8B-B14F-4D97-AF65-F5344CB8AC3E}">
        <p14:creationId xmlns:p14="http://schemas.microsoft.com/office/powerpoint/2010/main" val="837156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2860658" y="1664827"/>
            <a:ext cx="4108104" cy="43705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3009900" y="4139441"/>
            <a:ext cx="1813432" cy="995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3028809" y="3144863"/>
            <a:ext cx="1813432" cy="930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3055438" y="2330310"/>
            <a:ext cx="1813432" cy="7034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4971623" y="4145011"/>
            <a:ext cx="1813432" cy="552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Pyöristetty suorakulmio 28"/>
          <p:cNvSpPr/>
          <p:nvPr/>
        </p:nvSpPr>
        <p:spPr>
          <a:xfrm>
            <a:off x="4986429" y="3173107"/>
            <a:ext cx="1813432" cy="8905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Pyöristetty suorakulmio 29"/>
          <p:cNvSpPr/>
          <p:nvPr/>
        </p:nvSpPr>
        <p:spPr>
          <a:xfrm>
            <a:off x="4965552" y="4753196"/>
            <a:ext cx="1813432" cy="386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2781300" y="1849832"/>
            <a:ext cx="448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SKENAARIOT</a:t>
            </a:r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4986944" y="2320027"/>
            <a:ext cx="1813432" cy="7034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fi-FI" sz="4000" kern="0" dirty="0" smtClean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Maakuntadigiverkosto </a:t>
            </a:r>
            <a:r>
              <a:rPr lang="fi-FI" sz="4000" kern="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8.3.2018 </a:t>
            </a:r>
            <a:br>
              <a:rPr lang="fi-FI" sz="4000" kern="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i-FI" sz="2000" kern="0" dirty="0">
                <a:solidFill>
                  <a:schemeClr val="accent4"/>
                </a:solidFill>
                <a:latin typeface="Verdana" charset="0"/>
                <a:ea typeface="Verdana" charset="0"/>
                <a:cs typeface="Verdana" charset="0"/>
              </a:rPr>
              <a:t>Mitä eri skenaarioita muutoksen toteuttamiselle voidaan tunnistaa, </a:t>
            </a:r>
            <a:br>
              <a:rPr lang="fi-FI" sz="2000" kern="0" dirty="0">
                <a:solidFill>
                  <a:schemeClr val="accent4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i-FI" sz="2000" kern="0" dirty="0">
                <a:solidFill>
                  <a:schemeClr val="accent4"/>
                </a:solidFill>
                <a:latin typeface="Verdana" charset="0"/>
                <a:ea typeface="Verdana" charset="0"/>
                <a:cs typeface="Verdana" charset="0"/>
              </a:rPr>
              <a:t>mitkä niistä ovat realistisia? </a:t>
            </a:r>
            <a:br>
              <a:rPr lang="fi-FI" sz="2000" kern="0" dirty="0">
                <a:solidFill>
                  <a:schemeClr val="accent4"/>
                </a:solidFill>
                <a:latin typeface="Verdana" charset="0"/>
                <a:ea typeface="Verdana" charset="0"/>
                <a:cs typeface="Verdana" charset="0"/>
              </a:rPr>
            </a:br>
            <a:endParaRPr lang="fi-FI" sz="2000" dirty="0">
              <a:solidFill>
                <a:schemeClr val="accent4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7289150" y="1648590"/>
            <a:ext cx="2232000" cy="43458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491443" y="1642612"/>
            <a:ext cx="2232000" cy="43517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363986" y="1849832"/>
            <a:ext cx="237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LÄHTÖTILANNE</a:t>
            </a:r>
            <a:endParaRPr lang="fi-FI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fi-FI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289150" y="1887141"/>
            <a:ext cx="220613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TAVOITE</a:t>
            </a:r>
          </a:p>
          <a:p>
            <a:pPr algn="ctr"/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2019 </a:t>
            </a:r>
            <a:r>
              <a:rPr lang="mr-IN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fi-FI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2020:</a:t>
            </a:r>
          </a:p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kern="0" dirty="0">
              <a:solidFill>
                <a:srgbClr val="002E63"/>
              </a:solidFill>
              <a:cs typeface="Arial" pitchFamily="34" charset="0"/>
            </a:endParaRPr>
          </a:p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Edellytykset ICT:n osalta hallintorakenteen turvalliselle käyttöönotolle olemassa </a:t>
            </a:r>
          </a:p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1.1.2019 mennessä</a:t>
            </a:r>
          </a:p>
          <a:p>
            <a:pPr marL="285744" marR="0" lvl="0" indent="-285744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kern="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Järjestämis</a:t>
            </a:r>
            <a:r>
              <a:rPr lang="fi-FI" sz="1200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 ja tuotantovastuun siirto maakunnalle ja sen liikelaitokselle</a:t>
            </a:r>
            <a:br>
              <a:rPr lang="fi-FI" sz="1200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endParaRPr lang="fi-FI" sz="1200" b="1" kern="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1.1.2021 mennessä </a:t>
            </a:r>
          </a:p>
          <a:p>
            <a:pPr marL="285744" marR="0" lvl="0" indent="-285744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kern="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Valinnanvapaus-palveluiden yhtiöittäminen (käytännössä aikaisemmin?)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32201" y="2825906"/>
            <a:ext cx="224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2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Sote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-palvelut kuntien ja kuntayhtymien vastuulla / organisaatiokohtainen ICT</a:t>
            </a:r>
          </a:p>
          <a:p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532201" y="3740079"/>
            <a:ext cx="213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2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Sote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-palvelut kuntien ja kuntayhtymien vastuulla / yhtenäinen ICT</a:t>
            </a:r>
          </a:p>
          <a:p>
            <a:endParaRPr lang="fi-FI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32200" y="4654252"/>
            <a:ext cx="211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2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Sote</a:t>
            </a: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-maakunnan kattavan kuntayhtymän vastuulla </a:t>
            </a:r>
            <a:b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i-FI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/ yhtenäinen ICT</a:t>
            </a:r>
          </a:p>
        </p:txBody>
      </p:sp>
      <p:sp>
        <p:nvSpPr>
          <p:cNvPr id="14" name="Kolmio 13"/>
          <p:cNvSpPr/>
          <p:nvPr/>
        </p:nvSpPr>
        <p:spPr>
          <a:xfrm rot="5400000">
            <a:off x="2452201" y="4208102"/>
            <a:ext cx="838200" cy="5207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Kolmio 14"/>
          <p:cNvSpPr/>
          <p:nvPr/>
        </p:nvSpPr>
        <p:spPr>
          <a:xfrm rot="5400000">
            <a:off x="6809742" y="4188227"/>
            <a:ext cx="838200" cy="5207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/>
          <p:cNvSpPr txBox="1"/>
          <p:nvPr/>
        </p:nvSpPr>
        <p:spPr>
          <a:xfrm>
            <a:off x="2908569" y="5367137"/>
            <a:ext cx="394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200" b="1" kern="0" dirty="0">
                <a:solidFill>
                  <a:schemeClr val="bg1"/>
                </a:solidFill>
                <a:latin typeface="Verdana"/>
              </a:rPr>
              <a:t>Myös yhdistelmät mahdollisia </a:t>
            </a:r>
          </a:p>
          <a:p>
            <a:pPr lvl="0" algn="ctr"/>
            <a:r>
              <a:rPr lang="fi-FI" sz="1200" b="1" kern="0" dirty="0">
                <a:solidFill>
                  <a:schemeClr val="bg1"/>
                </a:solidFill>
                <a:latin typeface="Verdana"/>
                <a:sym typeface="Wingdings" panose="05000000000000000000" pitchFamily="2" charset="2"/>
              </a:rPr>
              <a:t> todennäköisiä</a:t>
            </a:r>
            <a:endParaRPr lang="fi-FI" sz="1200" b="1" kern="0" dirty="0">
              <a:solidFill>
                <a:schemeClr val="bg1"/>
              </a:solidFill>
              <a:latin typeface="Verdana"/>
            </a:endParaRPr>
          </a:p>
          <a:p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3139181" y="2353028"/>
            <a:ext cx="163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SHP:n / sote-ky:n hyödyntäminen siirtymävaiheessa</a:t>
            </a:r>
          </a:p>
          <a:p>
            <a:pPr algn="ctr"/>
            <a:endParaRPr lang="fi-FI" sz="1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4919826" y="2355214"/>
            <a:ext cx="193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Maakuntien liittojen järjestelmäratkaisujen hyödyntäminen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2880380" y="3217369"/>
            <a:ext cx="215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Tehtävien siirtäminen olemassa olevan Inhouse-yhtiön </a:t>
            </a:r>
          </a:p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vastuulle</a:t>
            </a:r>
          </a:p>
          <a:p>
            <a:pPr algn="ctr"/>
            <a:endParaRPr lang="fi-FI" sz="1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5113840" y="481876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Joku muu, mikä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097325" y="4229935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Uusien ratkaisujen kilpailuttaminen uuden maakunnan toimesta</a:t>
            </a:r>
          </a:p>
          <a:p>
            <a:endParaRPr lang="fi-FI" sz="1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5048556" y="3209227"/>
            <a:ext cx="16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Tehtävien siirto </a:t>
            </a:r>
          </a:p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uudelle </a:t>
            </a:r>
          </a:p>
          <a:p>
            <a:pPr lvl="0" algn="ctr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perustettavalle Inhouse-yhtiölle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121862" y="4200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200" dirty="0">
                <a:latin typeface="Verdana" charset="0"/>
                <a:ea typeface="Verdana" charset="0"/>
                <a:cs typeface="Verdana" charset="0"/>
              </a:rPr>
              <a:t>Kansallinen ICT-palvelukeskus</a:t>
            </a:r>
          </a:p>
          <a:p>
            <a:endParaRPr lang="fi-FI" sz="12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26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Skenaariovalintaan vaikuttavia asioita </a:t>
            </a:r>
            <a:r>
              <a:rPr lang="fi-FI" dirty="0">
                <a:solidFill>
                  <a:schemeClr val="accent4"/>
                </a:solidFill>
              </a:rPr>
              <a:t>1/2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221" y="1683856"/>
            <a:ext cx="8405711" cy="4446405"/>
          </a:xfrm>
        </p:spPr>
        <p:txBody>
          <a:bodyPr>
            <a:noAutofit/>
          </a:bodyPr>
          <a:lstStyle/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Riittääkö aika 1.1.2019 mennessä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Joudutaanko tekemään väliaikaisratkaisua?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Onko järjestelmä-palvelut riittävän kattavat: </a:t>
            </a:r>
            <a:r>
              <a:rPr lang="fi-FI" sz="1800" dirty="0" err="1">
                <a:latin typeface="Verdana" charset="0"/>
                <a:ea typeface="Verdana" charset="0"/>
                <a:cs typeface="Verdana" charset="0"/>
              </a:rPr>
              <a:t>Sote</a:t>
            </a:r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-kriittiset tietojärjestelmät ja hallinnon ratkaisut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Onko tarpeeksi skaalattavuutta: Järjestelmät ja Tuotanto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Henkilöstön osaaminen ja riittävyys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Olemassa olevan Infran/Tietoliikenteen rajoitukset/mahdollisuudet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Kuinka tehokkaasti ja toimivasti tietoturva/suoja ja riskienhallinta pystytään toteuttamaan skenaariossa?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Siirtyvät ja kuntiin jäävät palvelut. Miltä skenaario näyttää kunnan toiminnan jatkuvuuden kannalta.</a:t>
            </a:r>
          </a:p>
          <a:p>
            <a:r>
              <a:rPr lang="fi-FI" sz="1800" dirty="0">
                <a:latin typeface="Verdana" charset="0"/>
                <a:ea typeface="Verdana" charset="0"/>
                <a:cs typeface="Verdana" charset="0"/>
              </a:rPr>
              <a:t>Riskin suuruus palveluiden jatkuvuudella 1.1.2019</a:t>
            </a:r>
          </a:p>
          <a:p>
            <a:endParaRPr lang="fi-FI" sz="18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10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te- ja maakuntauudistus lakipaketin esittely 22.8.2016">
  <a:themeElements>
    <a:clrScheme name="Custom 2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27024"/>
      </a:accent1>
      <a:accent2>
        <a:srgbClr val="F99F35"/>
      </a:accent2>
      <a:accent3>
        <a:srgbClr val="0F76B1"/>
      </a:accent3>
      <a:accent4>
        <a:srgbClr val="34A0CF"/>
      </a:accent4>
      <a:accent5>
        <a:srgbClr val="616365"/>
      </a:accent5>
      <a:accent6>
        <a:srgbClr val="FDE1A5"/>
      </a:accent6>
      <a:hlink>
        <a:srgbClr val="0000FF"/>
      </a:hlink>
      <a:folHlink>
        <a:srgbClr val="800080"/>
      </a:folHlink>
    </a:clrScheme>
    <a:fontScheme name="Kunta-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te-ja-maakuntauudisut" id="{E3D1F98F-561A-F042-BD9A-E2869968D07E}" vid="{C179C200-DF74-6A4A-9956-AD68298E94F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1919</Words>
  <Application>Microsoft Office PowerPoint</Application>
  <PresentationFormat>Mukautettu</PresentationFormat>
  <Paragraphs>755</Paragraphs>
  <Slides>26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4" baseType="lpstr">
      <vt:lpstr>Arial</vt:lpstr>
      <vt:lpstr>Calibri</vt:lpstr>
      <vt:lpstr>Corbel</vt:lpstr>
      <vt:lpstr>Segoe UI</vt:lpstr>
      <vt:lpstr>Segoe UI Semibold</vt:lpstr>
      <vt:lpstr>Verdana</vt:lpstr>
      <vt:lpstr>Wingdings</vt:lpstr>
      <vt:lpstr>Sote- ja maakuntauudistus lakipaketin esittely 22.8.2016</vt:lpstr>
      <vt:lpstr>Maakuntien  ICT-muutos- skenaariot  -projekti </vt:lpstr>
      <vt:lpstr>Selvityksessä arvioidut skenaariot</vt:lpstr>
      <vt:lpstr>Siirtymävaiheen tehtävät maakunnassa Ensin lopullinen tavoite – Siitä realistinen tavoite 1.1.2019 </vt:lpstr>
      <vt:lpstr>Konsolidointi-/Integraatioaste</vt:lpstr>
      <vt:lpstr>Siirtymävaiheen tehtävät Tehtäväverkko</vt:lpstr>
      <vt:lpstr>Konsolidointi-/Integraationäkökulmia, ICT</vt:lpstr>
      <vt:lpstr>Konsolidointi-/Integrointitasot</vt:lpstr>
      <vt:lpstr>Maakuntadigiverkosto 8.3.2018  Mitä eri skenaarioita muutoksen toteuttamiselle voidaan tunnistaa,  mitkä niistä ovat realistisia?  </vt:lpstr>
      <vt:lpstr>Skenaariovalintaan vaikuttavia asioita 1/2</vt:lpstr>
      <vt:lpstr>Skenaariovalintaan vaikuttavia asioita 2/2</vt:lpstr>
      <vt:lpstr>Mihin projektin tuotoksia käytetään?</vt:lpstr>
      <vt:lpstr>Skenaario A Sairaanhoitopiirin / maakunnallisen kuntayhtymän ICT-tuotannon hyödyntäminen  tehtävänsiirto maakunnalle </vt:lpstr>
      <vt:lpstr>Skenaario B Olemassa olevan Inhouse-yhtiön hyödyntäminen </vt:lpstr>
      <vt:lpstr>Skenaario C Uusi perustettava Inhouse-yhtiö </vt:lpstr>
      <vt:lpstr>Skenaario D Liittyminen olemassa olevaan Inhouse-yhtiöön </vt:lpstr>
      <vt:lpstr>Toiminta-alueet tulee kartoittaa kattavasti</vt:lpstr>
      <vt:lpstr>Siirtymävaiheen suunnittelu ja valmistelu Skenaario A: Sairaanhoitopiirin / maakunnallisen kuntayhtymän ICT-tuotannon hyödyntäminen  tehtävänsiirto maakunnalle</vt:lpstr>
      <vt:lpstr>Siirtymävaiheen suunnittelu ja valmistelu Skenaario B: Olemassa olevan Inhouse-yhtiön hyödyntäminen</vt:lpstr>
      <vt:lpstr>Siirtymävaiheen suunnittelu ja valmistelu Skenaario C: Uusi perustettava Inhouse-yhtiö</vt:lpstr>
      <vt:lpstr>Siirtymävaiheen suunnittelu ja valmistelu Skenaario D: Liittyminen olemassa olevaan Inhouse-yhtiöön</vt:lpstr>
      <vt:lpstr>Siirtymävaiheen toteutus ja jälkitehtävät Kaikille skenaarioille sama</vt:lpstr>
      <vt:lpstr>SWOT Skenaario A Sairaanhoitopiirin / maakunnallisen kuntayhtymän ICT-tuotannon hyödyntäminen  tehtävänsiirto maakunnalle </vt:lpstr>
      <vt:lpstr>SWOT Skenaario B Olemassa olevan Inhouse-yhtiön hyödyntäminen </vt:lpstr>
      <vt:lpstr>SWOT Skenaario C Uusi perustettava Inhouse-yhtiö </vt:lpstr>
      <vt:lpstr>SWOT Skenaario D Liittyminen olemassa olevaan Inhouse-yhtiöön 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Sote- ja maakuntauudistus Toimeenpano</dc:title>
  <dc:creator>Haavisto Kari STM</dc:creator>
  <cp:lastModifiedBy>Menna Hanna</cp:lastModifiedBy>
  <cp:revision>148</cp:revision>
  <cp:lastPrinted>2017-06-05T11:30:08Z</cp:lastPrinted>
  <dcterms:created xsi:type="dcterms:W3CDTF">2016-08-18T10:34:31Z</dcterms:created>
  <dcterms:modified xsi:type="dcterms:W3CDTF">2017-06-19T08:24:22Z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