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4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BCE37-4723-4933-8CBE-C6FE7BC263C7}" type="datetimeFigureOut">
              <a:rPr lang="fi-FI" smtClean="0"/>
              <a:t>12.9.2017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7F94-CC3C-48FE-9C68-5D08606B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93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29908" y="1411200"/>
            <a:ext cx="8697354" cy="1306800"/>
          </a:xfrm>
        </p:spPr>
        <p:txBody>
          <a:bodyPr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2865600"/>
            <a:ext cx="8698462" cy="10674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5" descr="PPT_tausta_vaaka_valk.png"/>
          <p:cNvPicPr>
            <a:picLocks noChangeAspect="1"/>
          </p:cNvPicPr>
          <p:nvPr userDrawn="1"/>
        </p:nvPicPr>
        <p:blipFill>
          <a:blip r:embed="rId2" cstate="print"/>
          <a:srcRect l="15992" r="12341" b="10389"/>
          <a:stretch>
            <a:fillRect/>
          </a:stretch>
        </p:blipFill>
        <p:spPr>
          <a:xfrm>
            <a:off x="0" y="3962936"/>
            <a:ext cx="12192000" cy="2895064"/>
          </a:xfrm>
          <a:prstGeom prst="rect">
            <a:avLst/>
          </a:prstGeom>
        </p:spPr>
      </p:pic>
      <p:pic>
        <p:nvPicPr>
          <p:cNvPr id="12" name="Picture 14" descr="KT1_FI_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044" y="4221088"/>
            <a:ext cx="3632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2154" y="320400"/>
            <a:ext cx="10394486" cy="975600"/>
          </a:xfrm>
        </p:spPr>
        <p:txBody>
          <a:bodyPr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5" descr="PPT_tausta_vaaka_oranssi.png"/>
          <p:cNvPicPr>
            <a:picLocks noChangeAspect="1"/>
          </p:cNvPicPr>
          <p:nvPr/>
        </p:nvPicPr>
        <p:blipFill>
          <a:blip r:embed="rId2" cstate="print"/>
          <a:srcRect l="15992" r="12044" b="4303"/>
          <a:stretch>
            <a:fillRect/>
          </a:stretch>
        </p:blipFill>
        <p:spPr>
          <a:xfrm>
            <a:off x="0" y="-27384"/>
            <a:ext cx="12262338" cy="69440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29908" y="1411200"/>
            <a:ext cx="8697354" cy="1306800"/>
          </a:xfrm>
        </p:spPr>
        <p:txBody>
          <a:bodyPr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2865600"/>
            <a:ext cx="8698462" cy="10674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Picture 15" descr="KT1_FI_MV_NEG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192" y="4293096"/>
            <a:ext cx="36353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87488" y="1600204"/>
            <a:ext cx="4697137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16378" y="1600204"/>
            <a:ext cx="4866023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87488" y="1535113"/>
            <a:ext cx="496301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487488" y="2174875"/>
            <a:ext cx="496301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990617" y="1535113"/>
            <a:ext cx="486602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990617" y="2174875"/>
            <a:ext cx="486602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62154" y="320400"/>
            <a:ext cx="1039448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62154" y="1656003"/>
            <a:ext cx="10394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kuudes</a:t>
            </a:r>
          </a:p>
          <a:p>
            <a:pPr lvl="6"/>
            <a:r>
              <a:rPr lang="fi-FI" dirty="0" smtClean="0"/>
              <a:t>seitsemäs</a:t>
            </a:r>
          </a:p>
          <a:p>
            <a:pPr lvl="7"/>
            <a:r>
              <a:rPr lang="fi-FI" dirty="0" smtClean="0"/>
              <a:t>kahdeksas</a:t>
            </a:r>
          </a:p>
          <a:p>
            <a:pPr lvl="8"/>
            <a:r>
              <a:rPr lang="fi-FI" dirty="0" smtClean="0"/>
              <a:t>yhdeksäs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80369" y="6453336"/>
            <a:ext cx="4608000" cy="298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smtClean="0"/>
              <a:t>[alatunniste]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462464" y="6453336"/>
            <a:ext cx="1152000" cy="298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smtClean="0"/>
              <a:t>[p.k.vvvv]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75594" y="6453336"/>
            <a:ext cx="381046" cy="298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FE08FF79-5395-4945-B8E5-A557A5F698FA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10" descr="KT1_FI_RGB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2154" y="6196161"/>
            <a:ext cx="20526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0" descr="PPT_tausta_vaaka_valk_pieni.png"/>
          <p:cNvPicPr>
            <a:picLocks noChangeAspect="1"/>
          </p:cNvPicPr>
          <p:nvPr userDrawn="1"/>
        </p:nvPicPr>
        <p:blipFill>
          <a:blip r:embed="rId11" cstate="print"/>
          <a:srcRect l="28416" r="35490" b="35246"/>
          <a:stretch>
            <a:fillRect/>
          </a:stretch>
        </p:blipFill>
        <p:spPr>
          <a:xfrm flipH="1">
            <a:off x="8823176" y="5445224"/>
            <a:ext cx="3368824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423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twitter.com/OlliKarkkainen/status/868788502510673920/photo/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Miten kunta suhtautuu vaikuttamiseen?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Viestintää ja vaikuttamista 14.9.2017</a:t>
            </a:r>
          </a:p>
          <a:p>
            <a:r>
              <a:rPr lang="fi-FI" dirty="0" smtClean="0"/>
              <a:t>Viestintäpäällikkö Teuvo </a:t>
            </a:r>
            <a:r>
              <a:rPr lang="fi-FI" dirty="0" smtClean="0"/>
              <a:t>Arolainen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1771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Kunta-ala vaikuttamisen kohteena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70863" y="1656003"/>
            <a:ext cx="1039448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600" dirty="0"/>
              <a:t>Vaikutukseen voivat </a:t>
            </a:r>
            <a:r>
              <a:rPr lang="fi-FI" sz="2600" dirty="0" smtClean="0"/>
              <a:t>pyrkiä </a:t>
            </a:r>
            <a:r>
              <a:rPr lang="fi-FI" sz="2600" dirty="0"/>
              <a:t>monet tahot:</a:t>
            </a:r>
          </a:p>
          <a:p>
            <a:pPr lvl="0"/>
            <a:r>
              <a:rPr lang="fi-FI" sz="2600" dirty="0" smtClean="0"/>
              <a:t>Puolueet</a:t>
            </a:r>
            <a:r>
              <a:rPr lang="fi-FI" sz="2600" dirty="0"/>
              <a:t>, etujärjestöt, urheiluseurat, media, yritykset ja muut yhteisöt</a:t>
            </a:r>
          </a:p>
          <a:p>
            <a:r>
              <a:rPr lang="fi-FI" sz="2600" dirty="0"/>
              <a:t>Kansalaisliikkeet, painostusryhmät, ns. yleinen mielipide</a:t>
            </a:r>
          </a:p>
          <a:p>
            <a:r>
              <a:rPr lang="fi-FI" sz="2600" dirty="0" smtClean="0"/>
              <a:t>Muut </a:t>
            </a:r>
            <a:r>
              <a:rPr lang="fi-FI" sz="2600" dirty="0"/>
              <a:t>kunnat ja kuntayhtymät, maakunnat</a:t>
            </a:r>
          </a:p>
          <a:p>
            <a:pPr lvl="0"/>
            <a:r>
              <a:rPr lang="fi-FI" sz="2600" dirty="0" smtClean="0"/>
              <a:t>Valtiovalta</a:t>
            </a:r>
            <a:r>
              <a:rPr lang="fi-FI" sz="2600" dirty="0"/>
              <a:t>, jopa vieras valtio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r>
              <a:rPr lang="fi-FI" sz="2600" dirty="0" smtClean="0"/>
              <a:t>Vaikuttamisen </a:t>
            </a:r>
            <a:r>
              <a:rPr lang="fi-FI" sz="2600" dirty="0" smtClean="0"/>
              <a:t>kohteena voivat olla monet kunnan toimijat:</a:t>
            </a:r>
            <a:endParaRPr lang="fi-FI" sz="2600" dirty="0"/>
          </a:p>
          <a:p>
            <a:r>
              <a:rPr lang="fi-FI" sz="2600" dirty="0"/>
              <a:t>Kunta työnantajana, kotipaikkana, palvelujen tuottajana</a:t>
            </a:r>
          </a:p>
          <a:p>
            <a:pPr lvl="0"/>
            <a:r>
              <a:rPr lang="fi-FI" sz="2600" dirty="0" smtClean="0"/>
              <a:t>Ammattijohto, luottamushenkilöt, henkilöstö</a:t>
            </a:r>
            <a:endParaRPr lang="fi-FI" sz="2600" dirty="0"/>
          </a:p>
          <a:p>
            <a:pPr lvl="0"/>
            <a:r>
              <a:rPr lang="fi-FI" sz="2600" dirty="0" smtClean="0"/>
              <a:t>Kuntalaiset</a:t>
            </a:r>
            <a:endParaRPr lang="fi-FI" sz="2600" dirty="0"/>
          </a:p>
          <a:p>
            <a:pPr marL="0" indent="0">
              <a:buNone/>
            </a:pPr>
            <a:endParaRPr 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345608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Vieraan vallan kohteena: lastensuojelun kiistat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2154" y="1656004"/>
            <a:ext cx="10458654" cy="55597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Venäjä on arvostellut </a:t>
            </a:r>
            <a:r>
              <a:rPr lang="fi-FI" sz="2400" dirty="0" smtClean="0"/>
              <a:t>sosiaaliviranomaisia venäläislasten huostaanotoista</a:t>
            </a:r>
            <a:endParaRPr lang="fi-FI" sz="2400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FF79-5395-4945-B8E5-A557A5F698FA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2318854"/>
            <a:ext cx="2905145" cy="4177730"/>
          </a:xfrm>
          <a:prstGeom prst="rect">
            <a:avLst/>
          </a:prstGeom>
        </p:spPr>
      </p:pic>
      <p:sp>
        <p:nvSpPr>
          <p:cNvPr id="8" name="Sisällön paikkamerkki 2"/>
          <p:cNvSpPr txBox="1">
            <a:spLocks/>
          </p:cNvSpPr>
          <p:nvPr/>
        </p:nvSpPr>
        <p:spPr>
          <a:xfrm>
            <a:off x="1462154" y="2208295"/>
            <a:ext cx="7489341" cy="3910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Vaikutus suoraan valtiojohdosta tai venäläismedian sekä venäläismielisten suomalaisten </a:t>
            </a:r>
            <a:r>
              <a:rPr lang="fi-FI" sz="2400" dirty="0" smtClean="0"/>
              <a:t>kautta</a:t>
            </a:r>
          </a:p>
          <a:p>
            <a:endParaRPr lang="fi-FI" sz="1000" dirty="0" smtClean="0"/>
          </a:p>
          <a:p>
            <a:r>
              <a:rPr lang="fi-FI" sz="2400" dirty="0" smtClean="0"/>
              <a:t>Syksyllä 2016 kolme </a:t>
            </a:r>
            <a:r>
              <a:rPr lang="fi-FI" sz="2400" dirty="0" smtClean="0"/>
              <a:t>venäläislasta </a:t>
            </a:r>
            <a:r>
              <a:rPr lang="fi-FI" sz="2400" dirty="0" smtClean="0"/>
              <a:t>vietiin sijoituspaikastaan Ylistarosta</a:t>
            </a:r>
          </a:p>
          <a:p>
            <a:r>
              <a:rPr lang="fi-FI" sz="2400" dirty="0" smtClean="0"/>
              <a:t>Hakijat </a:t>
            </a:r>
            <a:r>
              <a:rPr lang="fi-FI" sz="2400" dirty="0" smtClean="0"/>
              <a:t>liikkuivat Venäjän federaation eli virallisen edustuston autolla</a:t>
            </a:r>
          </a:p>
          <a:p>
            <a:r>
              <a:rPr lang="fi-FI" sz="2400" dirty="0" smtClean="0"/>
              <a:t>Samaan aikaan Seinäjoella järjestettyihin painin veteraanien MM-kisoihin tuli jälki-ilmoittautuneena suuri joukko venäläisiä urheilijoita ja huoltajia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477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 smtClean="0"/>
              <a:t>Henkilöstön </a:t>
            </a:r>
            <a:r>
              <a:rPr lang="fi-FI" dirty="0" smtClean="0"/>
              <a:t>painostus: </a:t>
            </a:r>
            <a:r>
              <a:rPr lang="fi-FI" dirty="0" err="1" smtClean="0"/>
              <a:t>KYS:n</a:t>
            </a:r>
            <a:r>
              <a:rPr lang="fi-FI" dirty="0" smtClean="0"/>
              <a:t> hoitajien kapina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2153" y="1656003"/>
            <a:ext cx="6045551" cy="300422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Kuopion yliopistollisen sairaalan päivystyspoliklinikan hoitohenkilöstön mukaan henkilökuntaa on liian vähän</a:t>
            </a:r>
          </a:p>
          <a:p>
            <a:r>
              <a:rPr lang="fi-FI" sz="2400" dirty="0" smtClean="0"/>
              <a:t>”Potilasturvallisuus vaarantuu”</a:t>
            </a:r>
          </a:p>
          <a:p>
            <a:r>
              <a:rPr lang="fi-FI" sz="2400" dirty="0" smtClean="0"/>
              <a:t>Kirjelmöinti sairaalan johdolle, kantelu </a:t>
            </a:r>
            <a:r>
              <a:rPr lang="fi-FI" sz="2400" dirty="0" err="1" smtClean="0"/>
              <a:t>AVI:lle</a:t>
            </a:r>
            <a:r>
              <a:rPr lang="fi-FI" sz="2400" dirty="0" smtClean="0"/>
              <a:t>, kieltäytyminen ylimääräisistä vuoroista, paljastusjuttu ”kapinasta”</a:t>
            </a:r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1462154" y="4692770"/>
            <a:ext cx="10394486" cy="1604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KYS: </a:t>
            </a:r>
            <a:r>
              <a:rPr lang="fi-FI" sz="2400" dirty="0"/>
              <a:t>Takana vuosien erimielisyys henkilöstön määrän riittävyydestä </a:t>
            </a:r>
            <a:endParaRPr lang="fi-FI" sz="2400" dirty="0" smtClean="0"/>
          </a:p>
          <a:p>
            <a:r>
              <a:rPr lang="fi-FI" sz="2400" dirty="0" err="1" smtClean="0"/>
              <a:t>AVI:n</a:t>
            </a:r>
            <a:r>
              <a:rPr lang="fi-FI" sz="2400" dirty="0" smtClean="0"/>
              <a:t> tutkimissa tapauksissa ei potilasturvallisuus ole vaarantunut</a:t>
            </a:r>
          </a:p>
          <a:p>
            <a:r>
              <a:rPr lang="fi-FI" sz="2400" dirty="0" smtClean="0"/>
              <a:t>Lääkäreitä ja hoitajia </a:t>
            </a:r>
            <a:r>
              <a:rPr lang="fi-FI" sz="2400" dirty="0" smtClean="0"/>
              <a:t>suhteessa potilasmääriin yli </a:t>
            </a:r>
            <a:r>
              <a:rPr lang="fi-FI" sz="2400" dirty="0" smtClean="0"/>
              <a:t>maan keskiarvon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86" y="1797404"/>
            <a:ext cx="4700046" cy="245237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461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Delfiinien matka: kiukku kääntyi kaupungin päälle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7"/>
          <a:stretch/>
        </p:blipFill>
        <p:spPr>
          <a:xfrm>
            <a:off x="8454653" y="4098244"/>
            <a:ext cx="2979701" cy="1780725"/>
          </a:xfrm>
        </p:spPr>
      </p:pic>
      <p:sp>
        <p:nvSpPr>
          <p:cNvPr id="8" name="Sisällön paikkamerkki 2"/>
          <p:cNvSpPr txBox="1">
            <a:spLocks/>
          </p:cNvSpPr>
          <p:nvPr/>
        </p:nvSpPr>
        <p:spPr>
          <a:xfrm>
            <a:off x="1462154" y="1610357"/>
            <a:ext cx="10132091" cy="2361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Delfiinejä </a:t>
            </a:r>
            <a:r>
              <a:rPr lang="fi-FI" sz="2400" dirty="0" smtClean="0"/>
              <a:t>lähdettiin </a:t>
            </a:r>
            <a:r>
              <a:rPr lang="fi-FI" sz="2400" dirty="0" smtClean="0"/>
              <a:t>viemään turvallisuuden </a:t>
            </a:r>
            <a:r>
              <a:rPr lang="fi-FI" sz="2400" dirty="0"/>
              <a:t>nimissä </a:t>
            </a:r>
            <a:r>
              <a:rPr lang="fi-FI" sz="2400" dirty="0" smtClean="0"/>
              <a:t>ilman </a:t>
            </a:r>
            <a:r>
              <a:rPr lang="fi-FI" sz="2400" dirty="0" smtClean="0"/>
              <a:t>tiedottamista</a:t>
            </a:r>
            <a:endParaRPr lang="fi-FI" sz="2400" dirty="0" smtClean="0"/>
          </a:p>
          <a:p>
            <a:r>
              <a:rPr lang="fi-FI" sz="2400" dirty="0" smtClean="0"/>
              <a:t>Mielenosoittajat paikan päällä ja sosiaalisessa mediassa, </a:t>
            </a:r>
            <a:r>
              <a:rPr lang="fi-FI" sz="2400" dirty="0" smtClean="0"/>
              <a:t>jälkikritiikki</a:t>
            </a:r>
          </a:p>
          <a:p>
            <a:endParaRPr lang="fi-FI" sz="1000" dirty="0" smtClean="0"/>
          </a:p>
          <a:p>
            <a:r>
              <a:rPr lang="fi-FI" sz="2400" dirty="0" smtClean="0"/>
              <a:t>Toimija oli Tampereen </a:t>
            </a:r>
            <a:r>
              <a:rPr lang="fi-FI" sz="2400" dirty="0"/>
              <a:t>Särkänniemi Oy, </a:t>
            </a:r>
            <a:r>
              <a:rPr lang="fi-FI" sz="2400" dirty="0" smtClean="0"/>
              <a:t>arvostelu kohdistui </a:t>
            </a:r>
            <a:r>
              <a:rPr lang="fi-FI" sz="2400" dirty="0" smtClean="0"/>
              <a:t>kaupunkiin</a:t>
            </a:r>
          </a:p>
          <a:p>
            <a:endParaRPr lang="fi-FI" sz="1100" dirty="0" smtClean="0"/>
          </a:p>
          <a:p>
            <a:r>
              <a:rPr lang="fi-FI" sz="2400" dirty="0" smtClean="0"/>
              <a:t>Tampereen kaupungin tarkastuslautakunta</a:t>
            </a:r>
            <a:r>
              <a:rPr lang="fi-FI" sz="2400" dirty="0"/>
              <a:t>: Kuntakonsernissa yhtiöidenkin viestintää voidaan ohjeistaa</a:t>
            </a:r>
          </a:p>
          <a:p>
            <a:endParaRPr lang="fi-FI" sz="2400" dirty="0"/>
          </a:p>
          <a:p>
            <a:endParaRPr lang="fi-FI" sz="2400" dirty="0" smtClean="0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1462151" y="3910138"/>
            <a:ext cx="6953879" cy="198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”</a:t>
            </a:r>
            <a:r>
              <a:rPr lang="fi-FI" sz="2400" dirty="0" smtClean="0"/>
              <a:t>Kunnan </a:t>
            </a:r>
            <a:r>
              <a:rPr lang="fi-FI" sz="2400" dirty="0"/>
              <a:t>maine rakentuu myös niissä tarinoissa, joita kunnan työntekijät, päättäjät, kuntalaiset ja sidosryhmät </a:t>
            </a:r>
            <a:r>
              <a:rPr lang="fi-FI" sz="2400" dirty="0" smtClean="0"/>
              <a:t>kertovat. Jokainen (…) tarina on merkityksellinen, koska maine syntyy niiden yhteisvaikutuksesta.”</a:t>
            </a:r>
          </a:p>
        </p:txBody>
      </p:sp>
    </p:spTree>
    <p:extLst>
      <p:ext uri="{BB962C8B-B14F-4D97-AF65-F5344CB8AC3E}">
        <p14:creationId xmlns:p14="http://schemas.microsoft.com/office/powerpoint/2010/main" val="293852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Lomarahojen leikkaukset: keittäjän silmälasit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724530"/>
            <a:ext cx="4797789" cy="1762824"/>
          </a:xfrm>
          <a:prstGeom prst="rect">
            <a:avLst/>
          </a:prstGeom>
        </p:spPr>
      </p:pic>
      <p:pic>
        <p:nvPicPr>
          <p:cNvPr id="8" name="Kuva 7" descr="Näin lomarahoja leikataan -grafiilkka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7" y="3662079"/>
            <a:ext cx="3864704" cy="232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 descr="Näytä kuva Twitterissä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1564112"/>
            <a:ext cx="6412715" cy="429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" y="6064039"/>
            <a:ext cx="5312798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5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Kuohuttava teko: Turun puukotukset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2154" y="1656004"/>
            <a:ext cx="10394486" cy="1873260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Vaikutus </a:t>
            </a:r>
            <a:r>
              <a:rPr lang="fi-FI" sz="2400" dirty="0" smtClean="0"/>
              <a:t>syntyy </a:t>
            </a:r>
            <a:r>
              <a:rPr lang="fi-FI" sz="2400" dirty="0" smtClean="0"/>
              <a:t>välillisesti rikoksen, onnettomuuden tai muun </a:t>
            </a:r>
            <a:r>
              <a:rPr lang="fi-FI" sz="2400" dirty="0"/>
              <a:t>yllättävän </a:t>
            </a:r>
            <a:r>
              <a:rPr lang="fi-FI" sz="2400" dirty="0" smtClean="0"/>
              <a:t>tai kauhistuttavan tapahtuman kautta</a:t>
            </a:r>
            <a:endParaRPr lang="fi-FI" sz="2400" dirty="0" smtClean="0"/>
          </a:p>
          <a:p>
            <a:r>
              <a:rPr lang="fi-FI" sz="2400" dirty="0" smtClean="0"/>
              <a:t>Vastuu selvittelystä on muilla, kunnalle jää vastuu toipumisesta</a:t>
            </a:r>
          </a:p>
          <a:p>
            <a:endParaRPr lang="fi-FI" sz="1100" dirty="0" smtClean="0"/>
          </a:p>
          <a:p>
            <a:r>
              <a:rPr lang="fi-FI" sz="2400" dirty="0" smtClean="0"/>
              <a:t>Turun kaupungin viestintä seurasi mediaa, torjui huhuja ja jakoi tietoa</a:t>
            </a:r>
            <a:endParaRPr lang="fi-FI" sz="24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49" y="3683728"/>
            <a:ext cx="3451365" cy="2103175"/>
          </a:xfrm>
          <a:prstGeom prst="rect">
            <a:avLst/>
          </a:prstGeom>
        </p:spPr>
      </p:pic>
      <p:sp>
        <p:nvSpPr>
          <p:cNvPr id="8" name="Sisällön paikkamerkki 2"/>
          <p:cNvSpPr txBox="1">
            <a:spLocks/>
          </p:cNvSpPr>
          <p:nvPr/>
        </p:nvSpPr>
        <p:spPr>
          <a:xfrm>
            <a:off x="1462156" y="3498158"/>
            <a:ext cx="6238056" cy="280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Jatkuva yhteydenpito kaupungin johtoon</a:t>
            </a:r>
          </a:p>
          <a:p>
            <a:r>
              <a:rPr lang="fi-FI" sz="2400" dirty="0" smtClean="0"/>
              <a:t>Sisäiset ja ulkoiset tiedotteet, sosiaalisen median päivitykset, poliisin infot</a:t>
            </a:r>
          </a:p>
          <a:p>
            <a:r>
              <a:rPr lang="fi-FI" sz="2400" dirty="0" smtClean="0"/>
              <a:t>Suruliputus, kriisiapu, Kirjastosillan valaisu uhrien muiston  kunnioittamiseksi ja hiljainen hetki Turun kauppatorilla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512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Vaikuttamisen väylä on julkisuus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Vaikuttaminen median välityksellä ja julkisuuden kautta</a:t>
            </a:r>
            <a:endParaRPr lang="fi-FI" sz="2600" dirty="0"/>
          </a:p>
          <a:p>
            <a:pPr lvl="0"/>
            <a:r>
              <a:rPr lang="fi-FI" sz="2600" dirty="0" smtClean="0"/>
              <a:t>Mielipidekirjoitukset, vuodot, yksipuolisten juttujen syöttäminen</a:t>
            </a:r>
          </a:p>
          <a:p>
            <a:pPr lvl="0"/>
            <a:r>
              <a:rPr lang="fi-FI" sz="2600" dirty="0" smtClean="0"/>
              <a:t>Mielenosoitukset, sosiaalisen </a:t>
            </a:r>
            <a:r>
              <a:rPr lang="fi-FI" sz="2600" dirty="0" smtClean="0"/>
              <a:t>median kampanjat</a:t>
            </a:r>
            <a:endParaRPr lang="fi-FI" sz="2600" dirty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sz="2600" dirty="0" smtClean="0"/>
              <a:t>Myös vanhat keinot toimivat </a:t>
            </a:r>
            <a:r>
              <a:rPr lang="fi-FI" sz="2600" dirty="0"/>
              <a:t>– </a:t>
            </a:r>
            <a:r>
              <a:rPr lang="fi-FI" sz="2600" dirty="0" smtClean="0"/>
              <a:t>suoraan tai julkisuuden kautta:</a:t>
            </a:r>
            <a:endParaRPr lang="fi-FI" sz="2600" dirty="0"/>
          </a:p>
          <a:p>
            <a:pPr lvl="0"/>
            <a:r>
              <a:rPr lang="fi-FI" sz="2600" dirty="0" smtClean="0"/>
              <a:t>Puolueiden, poliitikkojen tai etujärjestöjen tuen hankkiminen</a:t>
            </a:r>
          </a:p>
          <a:p>
            <a:pPr lvl="0"/>
            <a:r>
              <a:rPr lang="fi-FI" sz="2600" dirty="0" smtClean="0"/>
              <a:t>Karvalakkilähetystöt, valitukset</a:t>
            </a:r>
            <a:r>
              <a:rPr lang="fi-FI" sz="2600" dirty="0" smtClean="0"/>
              <a:t>, kantelut, </a:t>
            </a:r>
            <a:r>
              <a:rPr lang="fi-FI" sz="2600" dirty="0" smtClean="0"/>
              <a:t>tutkintapyynnöt</a:t>
            </a:r>
          </a:p>
          <a:p>
            <a:pPr marL="0" lvl="0" indent="0">
              <a:buNone/>
            </a:pPr>
            <a:endParaRPr lang="fi-FI" sz="2600" dirty="0"/>
          </a:p>
          <a:p>
            <a:pPr marL="0" lvl="0" indent="0">
              <a:buNone/>
            </a:pPr>
            <a:r>
              <a:rPr lang="fi-FI" sz="2600" b="1" dirty="0" smtClean="0"/>
              <a:t>Miten selviydyt?</a:t>
            </a:r>
          </a:p>
          <a:p>
            <a:pPr marL="0" lvl="0" indent="0">
              <a:buNone/>
            </a:pPr>
            <a:r>
              <a:rPr lang="fi-FI" sz="2600" dirty="0" smtClean="0"/>
              <a:t>Varaudu, suunnittele, harjoittele, seuraa tilannetta, toivu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959322053"/>
      </p:ext>
    </p:extLst>
  </p:cSld>
  <p:clrMapOvr>
    <a:masterClrMapping/>
  </p:clrMapOvr>
</p:sld>
</file>

<file path=ppt/theme/theme1.xml><?xml version="1.0" encoding="utf-8"?>
<a:theme xmlns:a="http://schemas.openxmlformats.org/drawingml/2006/main" name="KT vaaka">
  <a:themeElements>
    <a:clrScheme name="KT">
      <a:dk1>
        <a:sysClr val="windowText" lastClr="000000"/>
      </a:dk1>
      <a:lt1>
        <a:sysClr val="window" lastClr="FFFFFF"/>
      </a:lt1>
      <a:dk2>
        <a:srgbClr val="0046AD"/>
      </a:dk2>
      <a:lt2>
        <a:srgbClr val="E37222"/>
      </a:lt2>
      <a:accent1>
        <a:srgbClr val="007AC9"/>
      </a:accent1>
      <a:accent2>
        <a:srgbClr val="FFB612"/>
      </a:accent2>
      <a:accent3>
        <a:srgbClr val="CA005D"/>
      </a:accent3>
      <a:accent4>
        <a:srgbClr val="FFA100"/>
      </a:accent4>
      <a:accent5>
        <a:srgbClr val="00B2A9"/>
      </a:accent5>
      <a:accent6>
        <a:srgbClr val="E00034"/>
      </a:accent6>
      <a:hlink>
        <a:srgbClr val="007AC9"/>
      </a:hlink>
      <a:folHlink>
        <a:srgbClr val="007AC9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 vaaka malli - 169" id="{FCC9FB32-0606-4441-8B14-A5D95228C3C1}" vid="{B50D5BCB-F12C-4E9C-BCA0-5F40F24C7DB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 vaaka malli</Template>
  <TotalTime>138</TotalTime>
  <Words>385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KT vaaka</vt:lpstr>
      <vt:lpstr>Miten kunta suhtautuu vaikuttamiseen?</vt:lpstr>
      <vt:lpstr>Kunta-ala vaikuttamisen kohteena</vt:lpstr>
      <vt:lpstr>Vieraan vallan kohteena: lastensuojelun kiistat</vt:lpstr>
      <vt:lpstr>Henkilöstön painostus: KYS:n hoitajien kapina</vt:lpstr>
      <vt:lpstr>Delfiinien matka: kiukku kääntyi kaupungin päälle</vt:lpstr>
      <vt:lpstr>Lomarahojen leikkaukset: keittäjän silmälasit</vt:lpstr>
      <vt:lpstr>Kuohuttava teko: Turun puukotukset</vt:lpstr>
      <vt:lpstr>Vaikuttamisen väylä on julkisuus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kunta suhtautuu vaikuttamiseen?</dc:title>
  <dc:creator>Arolainen Teuvo</dc:creator>
  <cp:lastModifiedBy>Arolainen Teuvo</cp:lastModifiedBy>
  <cp:revision>28</cp:revision>
  <dcterms:created xsi:type="dcterms:W3CDTF">2017-09-08T11:29:58Z</dcterms:created>
  <dcterms:modified xsi:type="dcterms:W3CDTF">2017-09-12T07:06:54Z</dcterms:modified>
</cp:coreProperties>
</file>