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14"/>
  </p:notesMasterIdLst>
  <p:sldIdLst>
    <p:sldId id="265" r:id="rId2"/>
    <p:sldId id="266" r:id="rId3"/>
    <p:sldId id="276" r:id="rId4"/>
    <p:sldId id="269" r:id="rId5"/>
    <p:sldId id="277" r:id="rId6"/>
    <p:sldId id="281" r:id="rId7"/>
    <p:sldId id="282" r:id="rId8"/>
    <p:sldId id="283" r:id="rId9"/>
    <p:sldId id="284" r:id="rId10"/>
    <p:sldId id="285" r:id="rId11"/>
    <p:sldId id="286" r:id="rId12"/>
    <p:sldId id="278" r:id="rId13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5" autoAdjust="0"/>
    <p:restoredTop sz="94673" autoAdjust="0"/>
  </p:normalViewPr>
  <p:slideViewPr>
    <p:cSldViewPr>
      <p:cViewPr varScale="1">
        <p:scale>
          <a:sx n="93" d="100"/>
          <a:sy n="93" d="100"/>
        </p:scale>
        <p:origin x="84" y="144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185524-546A-4883-8235-424F2875EBD1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297142-51D6-463C-8CFD-FBE6D81AE969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4B7927-737E-4777-BD1C-06E1896DCBF4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9F721-CC69-4E71-A743-8EB8BEF21958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2BD7E2F-D51D-427F-8E06-A2AF30EACADC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1C7ACA-D24B-468A-BC18-1CB3E9A50761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98ABA4C-2FD8-4A6E-98BB-6BA067C2707D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8EFAB1-2668-4DEB-89B3-0FDEA1299E3E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B0CB22E-EF00-48C2-9E13-F1F6F51E9586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1DFB00-9CC7-4FD5-AF7F-957A4A7E799E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FA337B8E-5FF6-49F4-B01F-DBA6611D5498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Avoimen tuotteenhallinta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7636016" cy="1228500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Video 1. </a:t>
            </a:r>
            <a:r>
              <a:rPr lang="fi-FI" dirty="0" smtClean="0"/>
              <a:t>Yleiskuvaus avoimen tuotteenhallinasta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11560" y="4227934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Verkkomateriaali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01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81206"/>
            <a:ext cx="7053478" cy="642938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oiminta yhteisessä kehittämisess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745947"/>
            <a:ext cx="8536448" cy="3671994"/>
          </a:xfrm>
        </p:spPr>
        <p:txBody>
          <a:bodyPr>
            <a:normAutofit fontScale="85000" lnSpcReduction="20000"/>
          </a:bodyPr>
          <a:lstStyle/>
          <a:p>
            <a:r>
              <a:rPr lang="fi-FI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tuotteenhallinnassa vaaditaan kunnilta</a:t>
            </a:r>
          </a:p>
          <a:p>
            <a:pPr lvl="1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avoimuutta</a:t>
            </a:r>
          </a:p>
          <a:p>
            <a:pPr lvl="1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halua kehittää yhdessä</a:t>
            </a:r>
          </a:p>
          <a:p>
            <a:pPr lvl="1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kykyä tehdä kompromisseja</a:t>
            </a:r>
          </a:p>
          <a:p>
            <a:pPr lvl="1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ymmärrys siitä, että kunnat eivät tässä kohdin kilpaile keskenään vaan toimimme verorahoilla (yhteisillä rahoilla)</a:t>
            </a:r>
          </a:p>
          <a:p>
            <a:pPr lvl="1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ymmärrys siitä, että ohjelmistotaloillekin pitää syntyä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ansaintamalli</a:t>
            </a:r>
          </a:p>
          <a:p>
            <a:pPr lvl="1"/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tuotteenhallinnassa vaaditaan ohjelmistotaloilta</a:t>
            </a:r>
          </a:p>
          <a:p>
            <a:pPr lvl="1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avoimuutta</a:t>
            </a:r>
          </a:p>
          <a:p>
            <a:pPr lvl="1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halua kehittää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yhdessä muiden ohjelmistotalojen kanssa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kykyä ymmärtää ja hyväksyä heidän ansaintamalli</a:t>
            </a:r>
          </a:p>
          <a:p>
            <a:pPr lvl="1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sovittujen sääntöjen noudattamista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6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150447"/>
            <a:ext cx="7237829" cy="642938"/>
          </a:xfrm>
        </p:spPr>
        <p:txBody>
          <a:bodyPr>
            <a:normAutofit/>
          </a:bodyPr>
          <a:lstStyle/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oiminta yhteisessä kehittämisess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843558"/>
            <a:ext cx="8608456" cy="3228815"/>
          </a:xfrm>
        </p:spPr>
        <p:txBody>
          <a:bodyPr>
            <a:normAutofit/>
          </a:bodyPr>
          <a:lstStyle/>
          <a:p>
            <a:r>
              <a:rPr lang="fi-FI" sz="1800" b="1" dirty="0"/>
              <a:t>Avoimen tuotteenhallinnassa vaaditaan </a:t>
            </a:r>
            <a:r>
              <a:rPr lang="fi-FI" sz="1800" b="1" dirty="0" smtClean="0"/>
              <a:t>tuotepäälliköltä/palvelunhallinnoijalta</a:t>
            </a:r>
            <a:endParaRPr lang="fi-FI" sz="1800" b="1" dirty="0"/>
          </a:p>
          <a:p>
            <a:pPr lvl="1"/>
            <a:r>
              <a:rPr lang="fi-FI" sz="1500" dirty="0"/>
              <a:t>asiantuntemusta toimia ns. tuotepäällikkönä ja hallinnoida toisen omistamaa tuotetta</a:t>
            </a:r>
          </a:p>
          <a:p>
            <a:pPr lvl="1"/>
            <a:r>
              <a:rPr lang="fi-FI" sz="1500" dirty="0"/>
              <a:t>koordinointi ja yhteistyökykyä</a:t>
            </a:r>
          </a:p>
          <a:p>
            <a:pPr lvl="1"/>
            <a:r>
              <a:rPr lang="fi-FI" sz="1500" dirty="0"/>
              <a:t>kykyä rakentaa toimiva palvelumalli, jotta kunnat kokevat saavansa </a:t>
            </a:r>
            <a:r>
              <a:rPr lang="fi-FI" sz="1500" dirty="0" smtClean="0"/>
              <a:t>lisäarvoa tuotepäällikön tai palvelun hallinnoijan käyttämiseen</a:t>
            </a:r>
            <a:endParaRPr lang="fi-FI" sz="1500" dirty="0"/>
          </a:p>
          <a:p>
            <a:pPr lvl="1"/>
            <a:endParaRPr lang="fi-FI" sz="1500" dirty="0"/>
          </a:p>
          <a:p>
            <a:r>
              <a:rPr lang="fi-FI" sz="1800" b="1" dirty="0"/>
              <a:t>Avoimen tuotteenhallinnassa vaaditaan asiantuntijayhteisöltä</a:t>
            </a:r>
          </a:p>
          <a:p>
            <a:pPr lvl="1"/>
            <a:r>
              <a:rPr lang="fi-FI" sz="1500" dirty="0"/>
              <a:t>kykyä tuottaa asiantuntijapalveluita avoimuuden-, laadunhallintaan sekä tuotteenhallintaan</a:t>
            </a:r>
          </a:p>
          <a:p>
            <a:pPr lvl="1"/>
            <a:endParaRPr lang="fi-FI" sz="1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11</a:t>
            </a:fld>
            <a:endParaRPr lang="fi-FI" dirty="0"/>
          </a:p>
        </p:txBody>
      </p:sp>
      <p:sp>
        <p:nvSpPr>
          <p:cNvPr id="7" name="Dian numeron paikkamerkki 4"/>
          <p:cNvSpPr txBox="1">
            <a:spLocks/>
          </p:cNvSpPr>
          <p:nvPr/>
        </p:nvSpPr>
        <p:spPr>
          <a:xfrm>
            <a:off x="5990359" y="4767264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82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BDC67-9A7E-42C8-BC4E-FBA2E376B5B6}" type="slidenum">
              <a:rPr lang="fi-FI" sz="619"/>
              <a:pPr/>
              <a:t>11</a:t>
            </a:fld>
            <a:endParaRPr lang="fi-FI" sz="619" dirty="0"/>
          </a:p>
        </p:txBody>
      </p:sp>
    </p:spTree>
    <p:extLst>
      <p:ext uri="{BB962C8B-B14F-4D97-AF65-F5344CB8AC3E}">
        <p14:creationId xmlns:p14="http://schemas.microsoft.com/office/powerpoint/2010/main" val="4422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4176" y="1347614"/>
            <a:ext cx="777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dirty="0" smtClean="0"/>
              <a:t>Kiitos</a:t>
            </a:r>
          </a:p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dirty="0"/>
              <a:t>K</a:t>
            </a:r>
            <a:r>
              <a:rPr lang="fi-FI" dirty="0" smtClean="0"/>
              <a:t>ysymyksiä?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8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on ohjelmistotuotteen hallinta</a:t>
            </a:r>
            <a:r>
              <a:rPr lang="fi-FI" dirty="0" smtClean="0"/>
              <a:t>?</a:t>
            </a:r>
          </a:p>
          <a:p>
            <a:r>
              <a:rPr lang="fi-FI" dirty="0"/>
              <a:t>Mitä on ohjelmistotuotteen</a:t>
            </a:r>
            <a:r>
              <a:rPr lang="fi-FI" dirty="0" smtClean="0"/>
              <a:t> hallinta </a:t>
            </a:r>
            <a:r>
              <a:rPr lang="fi-FI" dirty="0"/>
              <a:t>julkisella sektorilla</a:t>
            </a:r>
            <a:r>
              <a:rPr lang="fi-FI" dirty="0" smtClean="0"/>
              <a:t>?</a:t>
            </a:r>
          </a:p>
          <a:p>
            <a:r>
              <a:rPr lang="fi-FI" dirty="0" smtClean="0"/>
              <a:t>Mikä on avoimen tuotteenhallintamalli?</a:t>
            </a:r>
          </a:p>
          <a:p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91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7694" y="-1976"/>
            <a:ext cx="7779600" cy="857250"/>
          </a:xfrm>
        </p:spPr>
        <p:txBody>
          <a:bodyPr/>
          <a:lstStyle/>
          <a:p>
            <a:r>
              <a:rPr lang="fi-FI" dirty="0" smtClean="0"/>
              <a:t>Mitä on ohjelmistotuotteen hallinta?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576" y="908568"/>
            <a:ext cx="7779600" cy="3393900"/>
          </a:xfrm>
        </p:spPr>
        <p:txBody>
          <a:bodyPr>
            <a:normAutofit lnSpcReduction="10000"/>
          </a:bodyPr>
          <a:lstStyle/>
          <a:p>
            <a:r>
              <a:rPr lang="fi-FI" sz="1800" dirty="0"/>
              <a:t>Ohjelmistotuotteen hallinnalla tarkoitetaan toimia, jotka mahdollistavat ohjelmiston hallitun kehityksen ja </a:t>
            </a:r>
            <a:r>
              <a:rPr lang="fi-FI" sz="1800" dirty="0" smtClean="0"/>
              <a:t>ylläpidon sen koko elinkaaren aikana </a:t>
            </a:r>
          </a:p>
          <a:p>
            <a:pPr lvl="1"/>
            <a:r>
              <a:rPr lang="fi-FI" sz="1400" dirty="0" smtClean="0"/>
              <a:t>Tällaisia </a:t>
            </a:r>
            <a:r>
              <a:rPr lang="fi-FI" sz="1400" dirty="0"/>
              <a:t>ovat esimerkiksi </a:t>
            </a:r>
            <a:r>
              <a:rPr lang="fi-FI" sz="1400" dirty="0" smtClean="0"/>
              <a:t>kehitystarpeiden kerääminen asiakkailta, uuden version kehittäminen, teknologisen tuoreuden varmistaminen sekä ylläpitopalvelut</a:t>
            </a:r>
            <a:endParaRPr lang="fi-FI" sz="1400" dirty="0"/>
          </a:p>
          <a:p>
            <a:pPr lvl="1"/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Hyvällä tuotteenhallinnalla varmistetaan tuotteen pysyminen markkinoilla ja asiakkaiden tarpeita </a:t>
            </a: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vastaavana</a:t>
            </a:r>
            <a:endParaRPr lang="fi-FI" sz="1400" dirty="0" smtClean="0"/>
          </a:p>
          <a:p>
            <a:pPr lvl="1"/>
            <a:endParaRPr lang="fi-FI" sz="1800" dirty="0" smtClean="0"/>
          </a:p>
          <a:p>
            <a:r>
              <a:rPr lang="fi-FI" sz="1800" dirty="0" smtClean="0"/>
              <a:t>Ohjelmistoalan </a:t>
            </a:r>
            <a:r>
              <a:rPr lang="fi-FI" sz="1800" dirty="0"/>
              <a:t>y</a:t>
            </a:r>
            <a:r>
              <a:rPr lang="fi-FI" sz="1800" dirty="0" smtClean="0"/>
              <a:t>ritykset </a:t>
            </a:r>
            <a:r>
              <a:rPr lang="fi-FI" sz="1800" dirty="0"/>
              <a:t>tekevät tuotteenhallintaa omistamilleen </a:t>
            </a:r>
            <a:r>
              <a:rPr lang="fi-FI" sz="1800" dirty="0" smtClean="0"/>
              <a:t>ohjelmistoille </a:t>
            </a:r>
          </a:p>
          <a:p>
            <a:pPr lvl="1"/>
            <a:r>
              <a:rPr lang="fi-FI" sz="1400" dirty="0" smtClean="0"/>
              <a:t>Jos ohjelmistotuotteen hallintaa ei ole niin, tuote ei kehity asiakkaiden ja markkinoinen tarpeita vastaavaksi, jolloin tuote häviää markkinoilta</a:t>
            </a:r>
          </a:p>
          <a:p>
            <a:pPr lvl="1"/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Laadukas tuotteenhallinta on perusedellytys ohjelmistotalon menestymiselle</a:t>
            </a:r>
          </a:p>
          <a:p>
            <a:pPr lvl="1"/>
            <a:endParaRPr lang="fi-FI" sz="14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16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2619" y="-248740"/>
            <a:ext cx="8335912" cy="85725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Mitä on tuotteenhallinta</a:t>
            </a:r>
            <a:r>
              <a:rPr lang="fi-FI" dirty="0"/>
              <a:t> </a:t>
            </a:r>
            <a:r>
              <a:rPr lang="fi-FI" dirty="0" smtClean="0"/>
              <a:t>julkisella sektorilla?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2619" y="643770"/>
            <a:ext cx="8009806" cy="3944204"/>
          </a:xfrm>
        </p:spPr>
        <p:txBody>
          <a:bodyPr>
            <a:normAutofit fontScale="92500"/>
          </a:bodyPr>
          <a:lstStyle/>
          <a:p>
            <a:r>
              <a:rPr lang="fi-FI" sz="1800" dirty="0" smtClean="0"/>
              <a:t>Viime aikoina on pyritty siihen, että julkinen organisaatio(t) omistaa ohjelmiston, koska</a:t>
            </a:r>
          </a:p>
          <a:p>
            <a:pPr lvl="1"/>
            <a:r>
              <a:rPr lang="fi-FI" sz="1400" dirty="0" smtClean="0"/>
              <a:t>halutaan välttää toimittajaloukkuja, ohjata paremmin ja nopeuttaa kehittämistä, jakaa kehittämiskustannuksia toimijoiden kesken, välttää liiallisia ylläpitokustannuksia yms.</a:t>
            </a:r>
          </a:p>
          <a:p>
            <a:r>
              <a:rPr lang="fi-FI" sz="1800" dirty="0" smtClean="0"/>
              <a:t>Jos julkinen organisaatio haluaa omistaa ohjelmiston niin, heidän on tehtävä </a:t>
            </a:r>
            <a:r>
              <a:rPr lang="fi-FI" sz="1800" b="1" dirty="0" smtClean="0"/>
              <a:t>itse tuotteenhallinta</a:t>
            </a:r>
            <a:r>
              <a:rPr lang="fi-FI" sz="1800" dirty="0" smtClean="0"/>
              <a:t>, koska </a:t>
            </a:r>
            <a:r>
              <a:rPr lang="fi-FI" sz="1800" dirty="0"/>
              <a:t>j</a:t>
            </a:r>
            <a:r>
              <a:rPr lang="fi-FI" sz="1800" dirty="0" smtClean="0"/>
              <a:t>os ei ole tuotteenhallintaa</a:t>
            </a:r>
          </a:p>
          <a:p>
            <a:pPr lvl="1"/>
            <a:r>
              <a:rPr lang="fi-FI" sz="1400" dirty="0" smtClean="0"/>
              <a:t>tuote ei kehity käyttäjien tarpeita vastaavaksi</a:t>
            </a:r>
          </a:p>
          <a:p>
            <a:pPr lvl="1"/>
            <a:r>
              <a:rPr lang="fi-FI" sz="1400" dirty="0" smtClean="0"/>
              <a:t>tuote ei leviä julkisella sektorilla, koska kukaan ei uskalla ottaa ohjelmistoa käyttöön, jos ei tiedetä ohjelmiston elinkaarta</a:t>
            </a:r>
          </a:p>
          <a:p>
            <a:pPr lvl="1"/>
            <a:r>
              <a:rPr lang="fi-FI" sz="1400" dirty="0" smtClean="0"/>
              <a:t>Ilman tuotteenhallintaa kustannuksia ei säästy, vaan pahimmassa tapauksessa, jokainen kunta rahoittaa samoja ominaisuuksia useampaan kertaan</a:t>
            </a:r>
          </a:p>
          <a:p>
            <a:pPr lvl="1"/>
            <a:r>
              <a:rPr lang="fi-FI" sz="1400" dirty="0" smtClean="0"/>
              <a:t>Joudutaan edelleen toimittajaloukkuun, koska jokainen kunta kehittää oman version yhteisestä ohjelmistosta valitsemansa kumppanin kanssa</a:t>
            </a:r>
          </a:p>
          <a:p>
            <a:pPr marL="0" indent="0">
              <a:buNone/>
            </a:pPr>
            <a:r>
              <a:rPr lang="fi-FI" sz="1700" dirty="0" smtClean="0"/>
              <a:t>=&gt; Ilman tuotteenhallintaa kaikki yhteisen kehittämisen ja yhteistyön hyödyt menetetään ja pahimmassa tapauksessa lisätään haasteiden määrää entisestään</a:t>
            </a:r>
          </a:p>
          <a:p>
            <a:endParaRPr lang="fi-FI" sz="1800" dirty="0" smtClean="0"/>
          </a:p>
          <a:p>
            <a:pPr lvl="1"/>
            <a:endParaRPr lang="fi-FI" sz="1400" dirty="0" smtClean="0"/>
          </a:p>
          <a:p>
            <a:pPr lvl="1"/>
            <a:endParaRPr lang="fi-FI" sz="14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09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5990" y="57842"/>
            <a:ext cx="7779600" cy="6417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Mikä on avoimen tuotteenhallinta malli?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915092"/>
            <a:ext cx="7779600" cy="3393900"/>
          </a:xfrm>
        </p:spPr>
        <p:txBody>
          <a:bodyPr>
            <a:normAutofit lnSpcReduction="10000"/>
          </a:bodyPr>
          <a:lstStyle/>
          <a:p>
            <a:r>
              <a:rPr lang="fi-FI" sz="1700" dirty="0"/>
              <a:t>Se </a:t>
            </a:r>
            <a:r>
              <a:rPr lang="fi-FI" sz="1700" dirty="0" smtClean="0"/>
              <a:t>on </a:t>
            </a:r>
            <a:r>
              <a:rPr lang="fi-FI" sz="1700" b="1" u="sng" dirty="0" smtClean="0"/>
              <a:t>yhteisesti </a:t>
            </a:r>
            <a:r>
              <a:rPr lang="fi-FI" sz="1700" b="1" u="sng" dirty="0"/>
              <a:t>sovittu toimintamalli</a:t>
            </a:r>
            <a:r>
              <a:rPr lang="fi-FI" sz="1700" dirty="0"/>
              <a:t>, </a:t>
            </a:r>
            <a:r>
              <a:rPr lang="fi-FI" sz="1700" dirty="0" smtClean="0"/>
              <a:t>jonka </a:t>
            </a:r>
            <a:r>
              <a:rPr lang="fi-FI" sz="1700" dirty="0"/>
              <a:t>avulla julkisen sektorin toimijat </a:t>
            </a:r>
            <a:r>
              <a:rPr lang="fi-FI" sz="1700" b="1" u="sng" dirty="0"/>
              <a:t>hallitsevat</a:t>
            </a:r>
            <a:r>
              <a:rPr lang="fi-FI" sz="1700" dirty="0"/>
              <a:t> </a:t>
            </a:r>
            <a:r>
              <a:rPr lang="fi-FI" sz="1700" dirty="0" smtClean="0"/>
              <a:t>yhteisesti </a:t>
            </a:r>
            <a:r>
              <a:rPr lang="fi-FI" sz="1700" b="1" u="sng" dirty="0" smtClean="0"/>
              <a:t>omistamaa</a:t>
            </a:r>
            <a:r>
              <a:rPr lang="fi-FI" sz="1700" b="1" dirty="0" smtClean="0"/>
              <a:t>, </a:t>
            </a:r>
            <a:r>
              <a:rPr lang="fi-FI" sz="1700" b="1" u="sng" dirty="0"/>
              <a:t>kehittämää</a:t>
            </a:r>
            <a:r>
              <a:rPr lang="fi-FI" sz="1700" b="1" dirty="0"/>
              <a:t> ja </a:t>
            </a:r>
            <a:r>
              <a:rPr lang="fi-FI" sz="1700" b="1" u="sng" dirty="0"/>
              <a:t>rahoittamaa </a:t>
            </a:r>
            <a:r>
              <a:rPr lang="fi-FI" sz="1700" b="1" dirty="0"/>
              <a:t>ohjelmistoa </a:t>
            </a:r>
            <a:endParaRPr lang="fi-FI" sz="1700" b="1" dirty="0" smtClean="0"/>
          </a:p>
          <a:p>
            <a:r>
              <a:rPr lang="fi-FI" sz="1700" dirty="0" smtClean="0"/>
              <a:t>Keskeisinä </a:t>
            </a:r>
            <a:r>
              <a:rPr lang="fi-FI" sz="1700" dirty="0"/>
              <a:t>asioina on kuvata tuotteen </a:t>
            </a:r>
            <a:r>
              <a:rPr lang="fi-FI" sz="1700" dirty="0" smtClean="0"/>
              <a:t>hallintasuunnitelma, jossa määritellään </a:t>
            </a:r>
            <a:r>
              <a:rPr lang="fi-FI" sz="1700" dirty="0"/>
              <a:t>ohjelmiston: </a:t>
            </a:r>
            <a:endParaRPr lang="fi-FI" sz="1700" dirty="0" smtClean="0"/>
          </a:p>
          <a:p>
            <a:pPr lvl="1"/>
            <a:r>
              <a:rPr lang="fi-FI" sz="1700" dirty="0" smtClean="0"/>
              <a:t>tuotteen </a:t>
            </a:r>
            <a:r>
              <a:rPr lang="fi-FI" sz="1700" dirty="0" smtClean="0"/>
              <a:t>omistajuus</a:t>
            </a:r>
          </a:p>
          <a:p>
            <a:pPr lvl="1"/>
            <a:r>
              <a:rPr lang="fi-FI" sz="1700" dirty="0" smtClean="0"/>
              <a:t>tuotteen tuotepäällikkö tai palvelun hallinnoija</a:t>
            </a:r>
            <a:endParaRPr lang="fi-FI" sz="1700" dirty="0" smtClean="0"/>
          </a:p>
          <a:p>
            <a:pPr lvl="1"/>
            <a:r>
              <a:rPr lang="fi-FI" sz="1700" dirty="0"/>
              <a:t>t</a:t>
            </a:r>
            <a:r>
              <a:rPr lang="fi-FI" sz="1700" dirty="0" smtClean="0"/>
              <a:t>uotteen elinkaarenhallinta (ylläpito ja kehittäminen)</a:t>
            </a:r>
          </a:p>
          <a:p>
            <a:pPr lvl="1"/>
            <a:r>
              <a:rPr lang="fi-FI" sz="1700" dirty="0"/>
              <a:t>t</a:t>
            </a:r>
            <a:r>
              <a:rPr lang="fi-FI" sz="1700" dirty="0" smtClean="0"/>
              <a:t>uotteen </a:t>
            </a:r>
            <a:r>
              <a:rPr lang="fi-FI" sz="1700" dirty="0"/>
              <a:t>jatkokehittämisen ja ylläpidon </a:t>
            </a:r>
            <a:r>
              <a:rPr lang="fi-FI" sz="1700" dirty="0" smtClean="0"/>
              <a:t>rahoittaminen</a:t>
            </a:r>
          </a:p>
          <a:p>
            <a:pPr lvl="1"/>
            <a:endParaRPr lang="fi-FI" dirty="0" smtClean="0"/>
          </a:p>
          <a:p>
            <a:r>
              <a:rPr lang="fi-FI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tuotteenhallintamallin käyttäminen synnyttää </a:t>
            </a:r>
            <a:r>
              <a:rPr lang="fi-FI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julkiselle </a:t>
            </a:r>
            <a:r>
              <a:rPr lang="fi-FI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sektorille uusia rooleja ja tehtäviä toimintaympäristöön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51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358" y="197720"/>
            <a:ext cx="8536448" cy="511830"/>
          </a:xfrm>
        </p:spPr>
        <p:txBody>
          <a:bodyPr>
            <a:normAutofit/>
          </a:bodyPr>
          <a:lstStyle/>
          <a:p>
            <a:r>
              <a:rPr lang="fi-FI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Toimittajan omistaman </a:t>
            </a:r>
            <a:r>
              <a:rPr lang="fi-F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ohjelmiston toimintaympäristö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395536" y="1063229"/>
            <a:ext cx="2304256" cy="3452738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100" b="1" dirty="0" smtClean="0">
                <a:solidFill>
                  <a:schemeClr val="tx1"/>
                </a:solidFill>
              </a:rPr>
              <a:t>Ohjelmistotalo (omistaja)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7" name="Pyöristetty suorakulmio 6"/>
          <p:cNvSpPr/>
          <p:nvPr/>
        </p:nvSpPr>
        <p:spPr>
          <a:xfrm>
            <a:off x="546643" y="1557460"/>
            <a:ext cx="1872208" cy="901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Ohjelmistotalo omistaa ohjelmiston x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6086928" y="1063228"/>
            <a:ext cx="2304256" cy="345273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100" b="1" dirty="0" smtClean="0">
                <a:solidFill>
                  <a:schemeClr val="tx1"/>
                </a:solidFill>
              </a:rPr>
              <a:t>Asiakas (käyttäjä)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9" name="Nuoli oikealle 8"/>
          <p:cNvSpPr/>
          <p:nvPr/>
        </p:nvSpPr>
        <p:spPr>
          <a:xfrm>
            <a:off x="2720251" y="1115732"/>
            <a:ext cx="3404128" cy="1163814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Asiakas ostaa joko käyttöoikeuden ohjelmaan, joko SaaS palveluna tai käyttöoikeuslisenssinä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0" name="Nuoli vasemmalle ja oikealle 9"/>
          <p:cNvSpPr/>
          <p:nvPr/>
        </p:nvSpPr>
        <p:spPr>
          <a:xfrm>
            <a:off x="2655345" y="2303143"/>
            <a:ext cx="3404128" cy="1049010"/>
          </a:xfrm>
          <a:prstGeom prst="left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vuorovaikutteista kehittämistä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1" name="Nuoli oikealle 10"/>
          <p:cNvSpPr/>
          <p:nvPr/>
        </p:nvSpPr>
        <p:spPr>
          <a:xfrm>
            <a:off x="2699792" y="3360814"/>
            <a:ext cx="3404128" cy="1163814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Asiakas maksaa ylläpitomaksua tai uusien versioiden käyttöönottomaksuja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6360784" y="2279546"/>
            <a:ext cx="1872208" cy="901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tx1"/>
                </a:solidFill>
              </a:rPr>
              <a:t>Asiakas käyttää ohjelmistoa x toiminnassaan</a:t>
            </a:r>
          </a:p>
        </p:txBody>
      </p:sp>
      <p:sp>
        <p:nvSpPr>
          <p:cNvPr id="13" name="Taitettu kulma 12"/>
          <p:cNvSpPr/>
          <p:nvPr/>
        </p:nvSpPr>
        <p:spPr>
          <a:xfrm>
            <a:off x="847359" y="2512520"/>
            <a:ext cx="1400610" cy="614882"/>
          </a:xfrm>
          <a:prstGeom prst="foldedCorner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Tuotteen</a:t>
            </a:r>
          </a:p>
          <a:p>
            <a:pPr algn="ctr"/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hallinta suunnitelma</a:t>
            </a:r>
            <a:endParaRPr lang="fi-FI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aitettu kulma 13"/>
          <p:cNvSpPr/>
          <p:nvPr/>
        </p:nvSpPr>
        <p:spPr>
          <a:xfrm>
            <a:off x="832729" y="3180001"/>
            <a:ext cx="1400610" cy="614882"/>
          </a:xfrm>
          <a:prstGeom prst="foldedCorner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Tuotteen</a:t>
            </a:r>
          </a:p>
          <a:p>
            <a:pPr algn="ctr"/>
            <a:r>
              <a:rPr lang="fi-FI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</a:t>
            </a:r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/>
            <a:r>
              <a:rPr lang="fi-FI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taatio</a:t>
            </a:r>
            <a:endParaRPr lang="fi-FI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Pyöristetty suorakulmio 14"/>
          <p:cNvSpPr/>
          <p:nvPr/>
        </p:nvSpPr>
        <p:spPr>
          <a:xfrm>
            <a:off x="669387" y="3867894"/>
            <a:ext cx="1756554" cy="336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smtClean="0"/>
              <a:t>Tuotepäällikkö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156405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7</a:t>
            </a:fld>
            <a:endParaRPr lang="fi-FI" dirty="0"/>
          </a:p>
        </p:txBody>
      </p:sp>
      <p:sp>
        <p:nvSpPr>
          <p:cNvPr id="6" name="Lieriö 5"/>
          <p:cNvSpPr/>
          <p:nvPr/>
        </p:nvSpPr>
        <p:spPr>
          <a:xfrm>
            <a:off x="3203848" y="627535"/>
            <a:ext cx="1809215" cy="3575583"/>
          </a:xfrm>
          <a:prstGeom prst="can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yöristetty suorakulmio 6"/>
          <p:cNvSpPr/>
          <p:nvPr/>
        </p:nvSpPr>
        <p:spPr>
          <a:xfrm>
            <a:off x="3347864" y="1092773"/>
            <a:ext cx="1512167" cy="29264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</a:rPr>
              <a:t>Ohjelmisto x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3368057" y="4203119"/>
            <a:ext cx="166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Jakelupaikka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3523934" y="2074929"/>
            <a:ext cx="1152128" cy="17278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Versio 1</a:t>
            </a:r>
            <a:endParaRPr lang="fi-FI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3532392" y="1872036"/>
            <a:ext cx="1152128" cy="17278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Versio 2</a:t>
            </a:r>
            <a:endParaRPr lang="fi-FI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3532392" y="1691476"/>
            <a:ext cx="1152128" cy="17278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Versio 3</a:t>
            </a:r>
            <a:endParaRPr lang="fi-FI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3523934" y="1514383"/>
            <a:ext cx="1152128" cy="17278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Versio n</a:t>
            </a:r>
            <a:endParaRPr lang="fi-FI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Pyöristetty suorakulmio 12"/>
          <p:cNvSpPr/>
          <p:nvPr/>
        </p:nvSpPr>
        <p:spPr>
          <a:xfrm>
            <a:off x="467544" y="627536"/>
            <a:ext cx="1872208" cy="46524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Omistaja</a:t>
            </a:r>
            <a:endParaRPr lang="fi-FI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Kulmayhdysviiva 13"/>
          <p:cNvCxnSpPr>
            <a:stCxn id="13" idx="2"/>
            <a:endCxn id="7" idx="1"/>
          </p:cNvCxnSpPr>
          <p:nvPr/>
        </p:nvCxnSpPr>
        <p:spPr>
          <a:xfrm rot="16200000" flipH="1">
            <a:off x="1644147" y="852277"/>
            <a:ext cx="1463219" cy="194421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yöristetty suorakulmio 14"/>
          <p:cNvSpPr/>
          <p:nvPr/>
        </p:nvSpPr>
        <p:spPr>
          <a:xfrm>
            <a:off x="6212779" y="627534"/>
            <a:ext cx="1872208" cy="46524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Tuotepäällikkö</a:t>
            </a:r>
            <a:endParaRPr lang="fi-FI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Kulmayhdysviiva 15"/>
          <p:cNvCxnSpPr>
            <a:stCxn id="15" idx="2"/>
          </p:cNvCxnSpPr>
          <p:nvPr/>
        </p:nvCxnSpPr>
        <p:spPr>
          <a:xfrm rot="5400000">
            <a:off x="5708723" y="228678"/>
            <a:ext cx="576064" cy="230425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yöristetty suorakulmio 16"/>
          <p:cNvSpPr/>
          <p:nvPr/>
        </p:nvSpPr>
        <p:spPr>
          <a:xfrm>
            <a:off x="7156409" y="2622918"/>
            <a:ext cx="1872208" cy="502536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Kehittäjäyhteisö</a:t>
            </a:r>
          </a:p>
        </p:txBody>
      </p:sp>
      <p:cxnSp>
        <p:nvCxnSpPr>
          <p:cNvPr id="18" name="Kulmayhdysviiva 17"/>
          <p:cNvCxnSpPr>
            <a:stCxn id="17" idx="0"/>
          </p:cNvCxnSpPr>
          <p:nvPr/>
        </p:nvCxnSpPr>
        <p:spPr>
          <a:xfrm rot="16200000" flipV="1">
            <a:off x="6206876" y="737281"/>
            <a:ext cx="538792" cy="323248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yöristetty suorakulmio 18"/>
          <p:cNvSpPr/>
          <p:nvPr/>
        </p:nvSpPr>
        <p:spPr>
          <a:xfrm>
            <a:off x="482842" y="4019216"/>
            <a:ext cx="1872208" cy="46524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Käyttäjäyhteisö</a:t>
            </a:r>
            <a:endParaRPr lang="fi-FI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Kulmayhdysviiva 19"/>
          <p:cNvCxnSpPr>
            <a:stCxn id="19" idx="0"/>
          </p:cNvCxnSpPr>
          <p:nvPr/>
        </p:nvCxnSpPr>
        <p:spPr>
          <a:xfrm rot="5400000" flipH="1" flipV="1">
            <a:off x="1863686" y="2535038"/>
            <a:ext cx="1039439" cy="192891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iruutu 20"/>
          <p:cNvSpPr txBox="1"/>
          <p:nvPr/>
        </p:nvSpPr>
        <p:spPr>
          <a:xfrm>
            <a:off x="5894" y="1282265"/>
            <a:ext cx="31659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omistaa ohjelmiston, mutta ei luo itselleen </a:t>
            </a:r>
          </a:p>
          <a:p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ansaintamallia ohjelmiston jakelusta vaan</a:t>
            </a:r>
          </a:p>
          <a:p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järjestää tuotteenhallinnan ohjelmistolle</a:t>
            </a:r>
          </a:p>
          <a:p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(Esimerkiksi kunnat yhdessä)</a:t>
            </a:r>
            <a:endParaRPr lang="fi-FI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249395" y="3160010"/>
            <a:ext cx="233910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-käyttää ohjelmistoa</a:t>
            </a:r>
          </a:p>
          <a:p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-toimii tuotehallintasuunnitelman</a:t>
            </a:r>
          </a:p>
          <a:p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mukaisesti</a:t>
            </a:r>
          </a:p>
          <a:p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(Kunnat)</a:t>
            </a:r>
            <a:endParaRPr lang="fi-FI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aitettu kulma 22"/>
          <p:cNvSpPr/>
          <p:nvPr/>
        </p:nvSpPr>
        <p:spPr>
          <a:xfrm>
            <a:off x="3556185" y="2408543"/>
            <a:ext cx="1080120" cy="614882"/>
          </a:xfrm>
          <a:prstGeom prst="foldedCorner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Tuotteen</a:t>
            </a:r>
          </a:p>
          <a:p>
            <a:pPr algn="ctr"/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hallinta suunnitelma</a:t>
            </a:r>
            <a:endParaRPr lang="fi-FI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aitettu kulma 23"/>
          <p:cNvSpPr/>
          <p:nvPr/>
        </p:nvSpPr>
        <p:spPr>
          <a:xfrm>
            <a:off x="3580043" y="3253014"/>
            <a:ext cx="1080120" cy="614882"/>
          </a:xfrm>
          <a:prstGeom prst="foldedCorner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Tuotteen</a:t>
            </a:r>
          </a:p>
          <a:p>
            <a:pPr algn="ctr"/>
            <a:r>
              <a:rPr lang="fi-FI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</a:t>
            </a:r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/>
            <a:r>
              <a:rPr lang="fi-FI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taatio</a:t>
            </a:r>
            <a:endParaRPr lang="fi-FI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5045117" y="1162531"/>
            <a:ext cx="40158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huolehtii ohjelmistosta sille laaditun hallintasuunnitelman</a:t>
            </a:r>
          </a:p>
          <a:p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mukaisesti (Esimerkiksi kuntien valitsema toimija)</a:t>
            </a:r>
            <a:endParaRPr lang="fi-FI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5216818" y="1822347"/>
            <a:ext cx="37278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-tarjoaa ohjelmiston kehittämisen, käyttöönoton ja integraatioiden tekemisen asiantuntijapalveluita</a:t>
            </a:r>
          </a:p>
          <a:p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toimii laaditun hallintasuunnitelman</a:t>
            </a:r>
          </a:p>
          <a:p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mukaisesti (Esimerkiksi ohjelmistotalot)</a:t>
            </a:r>
            <a:endParaRPr lang="fi-FI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Pyöristetty suorakulmio 26"/>
          <p:cNvSpPr/>
          <p:nvPr/>
        </p:nvSpPr>
        <p:spPr>
          <a:xfrm>
            <a:off x="5861860" y="4069915"/>
            <a:ext cx="2230653" cy="502536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Asiantuntijayhteisö</a:t>
            </a:r>
          </a:p>
        </p:txBody>
      </p:sp>
      <p:cxnSp>
        <p:nvCxnSpPr>
          <p:cNvPr id="28" name="Kulmayhdysviiva 27"/>
          <p:cNvCxnSpPr>
            <a:stCxn id="27" idx="0"/>
          </p:cNvCxnSpPr>
          <p:nvPr/>
        </p:nvCxnSpPr>
        <p:spPr>
          <a:xfrm rot="16200000" flipV="1">
            <a:off x="5519415" y="2612142"/>
            <a:ext cx="790492" cy="212505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iruutu 28"/>
          <p:cNvSpPr txBox="1"/>
          <p:nvPr/>
        </p:nvSpPr>
        <p:spPr>
          <a:xfrm>
            <a:off x="5157079" y="3367324"/>
            <a:ext cx="311495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-tarjoaa erityisasiantuntijapalveluita</a:t>
            </a:r>
          </a:p>
          <a:p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esim. laadun-, avoimuuden yms. valvontaan </a:t>
            </a:r>
          </a:p>
          <a:p>
            <a:r>
              <a:rPr lang="fi-FI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(esimerkiksi konsulttitalot)</a:t>
            </a:r>
            <a:endParaRPr lang="fi-FI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Otsikko 1"/>
          <p:cNvSpPr>
            <a:spLocks noGrp="1"/>
          </p:cNvSpPr>
          <p:nvPr>
            <p:ph type="title"/>
          </p:nvPr>
        </p:nvSpPr>
        <p:spPr>
          <a:xfrm>
            <a:off x="744839" y="146038"/>
            <a:ext cx="8536448" cy="511830"/>
          </a:xfrm>
        </p:spPr>
        <p:txBody>
          <a:bodyPr>
            <a:normAutofit fontScale="90000"/>
          </a:bodyPr>
          <a:lstStyle/>
          <a:p>
            <a:r>
              <a:rPr lang="fi-FI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Tilaajan (kuntien) omistaman </a:t>
            </a:r>
            <a:r>
              <a:rPr lang="fi-F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ohjelmiston </a:t>
            </a:r>
            <a:r>
              <a:rPr lang="fi-FI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toimintaympäristö (Avoimen tuotteen toimintaympäristö)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74659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080" y="175383"/>
            <a:ext cx="6629920" cy="494109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Miten toimintaympäristö muuttuu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787632"/>
            <a:ext cx="8680464" cy="3656326"/>
          </a:xfrm>
        </p:spPr>
        <p:txBody>
          <a:bodyPr vert="horz" lIns="0" tIns="27000" rIns="0" bIns="45720" rtlCol="0">
            <a:normAutofit/>
          </a:bodyPr>
          <a:lstStyle/>
          <a:p>
            <a:pPr>
              <a:spcBef>
                <a:spcPts val="225"/>
              </a:spcBef>
            </a:pPr>
            <a:r>
              <a:rPr lang="fi-FI" sz="17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Kunnat (tuotteenomistajat)</a:t>
            </a:r>
          </a:p>
          <a:p>
            <a:pPr lvl="1">
              <a:spcBef>
                <a:spcPts val="225"/>
              </a:spcBef>
            </a:pPr>
            <a:r>
              <a:rPr lang="fi-FI" sz="17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uusi tehtävä on tuotteenhallinta tai sen järjestäminen</a:t>
            </a:r>
          </a:p>
          <a:p>
            <a:pPr lvl="1">
              <a:spcBef>
                <a:spcPts val="225"/>
              </a:spcBef>
            </a:pPr>
            <a:endParaRPr lang="fi-FI" sz="17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225"/>
              </a:spcBef>
            </a:pPr>
            <a:r>
              <a:rPr lang="fi-FI" sz="17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Kunnat (käyttäjäyhteisö)</a:t>
            </a:r>
          </a:p>
          <a:p>
            <a:pPr lvl="1">
              <a:spcBef>
                <a:spcPts val="225"/>
              </a:spcBef>
            </a:pPr>
            <a:r>
              <a:rPr lang="fi-FI" sz="17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aktiivinen kehitystarpeiden tunnistaminen ja niiden kehittäminen yhteistyössä muiden </a:t>
            </a:r>
            <a:r>
              <a:rPr lang="fi-FI" sz="172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kuntien kanssa</a:t>
            </a:r>
            <a:endParaRPr lang="fi-FI" sz="17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225"/>
              </a:spcBef>
            </a:pPr>
            <a:endParaRPr lang="fi-FI" sz="17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225"/>
              </a:spcBef>
            </a:pPr>
            <a:r>
              <a:rPr lang="fi-FI" sz="17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Uusi rooli </a:t>
            </a:r>
            <a:r>
              <a:rPr lang="fi-FI" sz="1725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(tuotepäällikkö/palvelunhallinnoija)</a:t>
            </a:r>
            <a:endParaRPr lang="fi-FI" sz="1725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225"/>
              </a:spcBef>
            </a:pPr>
            <a:r>
              <a:rPr lang="fi-FI" sz="17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 kunnat eivät tee itse tuotteenhallintaa niin toimintaympäristöön tulee uusi toimija (palvelunhallinnoija)</a:t>
            </a:r>
          </a:p>
          <a:p>
            <a:pPr lvl="1">
              <a:spcBef>
                <a:spcPts val="225"/>
              </a:spcBef>
            </a:pPr>
            <a:r>
              <a:rPr lang="fi-FI" sz="17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palvelunhallinnoija </a:t>
            </a:r>
            <a:r>
              <a:rPr lang="fi-FI" sz="172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tuottaa yhteiselle tuotteelle </a:t>
            </a:r>
            <a:r>
              <a:rPr lang="fi-FI" sz="17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mm. </a:t>
            </a:r>
            <a:r>
              <a:rPr lang="fi-FI" sz="172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tuotepäällikön, </a:t>
            </a:r>
            <a:r>
              <a:rPr lang="fi-FI" sz="172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palvelunhallinnoijan </a:t>
            </a:r>
            <a:r>
              <a:rPr lang="fi-FI" sz="17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 koordinaattorin tehtäviä</a:t>
            </a:r>
          </a:p>
          <a:p>
            <a:pPr lvl="1"/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fi-FI"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 dirty="0"/>
          </a:p>
        </p:txBody>
      </p:sp>
      <p:sp>
        <p:nvSpPr>
          <p:cNvPr id="6" name="Päivämäärän paikkamerkki 3"/>
          <p:cNvSpPr txBox="1">
            <a:spLocks/>
          </p:cNvSpPr>
          <p:nvPr/>
        </p:nvSpPr>
        <p:spPr>
          <a:xfrm>
            <a:off x="1614488" y="4767264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82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E6DC98A-6258-4AB0-B6E1-3934EC140010}" type="datetime1">
              <a:rPr lang="fi-FI" sz="619"/>
              <a:pPr algn="r"/>
              <a:t>20.2.2019</a:t>
            </a:fld>
            <a:endParaRPr lang="fi-FI" sz="619" dirty="0"/>
          </a:p>
        </p:txBody>
      </p:sp>
    </p:spTree>
    <p:extLst>
      <p:ext uri="{BB962C8B-B14F-4D97-AF65-F5344CB8AC3E}">
        <p14:creationId xmlns:p14="http://schemas.microsoft.com/office/powerpoint/2010/main" val="35537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171379"/>
            <a:ext cx="8496944" cy="494109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Miten toimintaympäristö muuttuu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7048" y="839553"/>
            <a:ext cx="8352928" cy="3428667"/>
          </a:xfrm>
        </p:spPr>
        <p:txBody>
          <a:bodyPr vert="horz" lIns="0" tIns="27000" rIns="0" bIns="45720" rtlCol="0">
            <a:normAutofit/>
          </a:bodyPr>
          <a:lstStyle/>
          <a:p>
            <a:pPr>
              <a:spcBef>
                <a:spcPts val="225"/>
              </a:spcBef>
            </a:pPr>
            <a:r>
              <a:rPr lang="fi-FI" sz="17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Ohjelmistotalot (kehittäjäyhteisö)</a:t>
            </a:r>
          </a:p>
          <a:p>
            <a:pPr lvl="1">
              <a:spcBef>
                <a:spcPts val="225"/>
              </a:spcBef>
            </a:pPr>
            <a:r>
              <a:rPr lang="fi-FI" sz="17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ansaintamalli syntyy kehittämisen ja käyttöönoton sekä ylläpidon asiantuntijapalveluista</a:t>
            </a:r>
          </a:p>
          <a:p>
            <a:pPr lvl="1">
              <a:spcBef>
                <a:spcPts val="225"/>
              </a:spcBef>
            </a:pPr>
            <a:r>
              <a:rPr lang="fi-FI" sz="17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tuotehallintatehtävät jäävät </a:t>
            </a:r>
            <a:r>
              <a:rPr lang="fi-FI" sz="172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pois, koska tuotteen omistaa kunnat</a:t>
            </a:r>
            <a:endParaRPr lang="fi-FI" sz="17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225"/>
              </a:spcBef>
            </a:pPr>
            <a:r>
              <a:rPr lang="fi-FI" sz="17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kehittämispalveluita voi tarjota usealle avoimelle tuotteelle eikä vain niille tuotteille, joihin heillä on omistusoikeus</a:t>
            </a:r>
          </a:p>
          <a:p>
            <a:pPr lvl="1">
              <a:spcBef>
                <a:spcPts val="225"/>
              </a:spcBef>
            </a:pPr>
            <a:endParaRPr lang="fi-FI" sz="17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225"/>
              </a:spcBef>
            </a:pPr>
            <a:r>
              <a:rPr lang="fi-FI" sz="17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Asiantuntijat (asiantuntijayhteisö)</a:t>
            </a:r>
          </a:p>
          <a:p>
            <a:pPr lvl="1">
              <a:spcBef>
                <a:spcPts val="225"/>
              </a:spcBef>
            </a:pPr>
            <a:r>
              <a:rPr lang="fi-FI" sz="17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ulkopuoliset asiantuntija voivat tarjota asiantuntijapalveluita esim. avoimuuden edunvalvontaan, laadunvalvontaan yms.</a:t>
            </a:r>
          </a:p>
          <a:p>
            <a:pPr lvl="1"/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fi-FI"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 dirty="0"/>
          </a:p>
        </p:txBody>
      </p:sp>
      <p:sp>
        <p:nvSpPr>
          <p:cNvPr id="6" name="Päivämäärän paikkamerkki 3"/>
          <p:cNvSpPr txBox="1">
            <a:spLocks/>
          </p:cNvSpPr>
          <p:nvPr/>
        </p:nvSpPr>
        <p:spPr>
          <a:xfrm>
            <a:off x="1614488" y="4767264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82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E6DC98A-6258-4AB0-B6E1-3934EC140010}" type="datetime1">
              <a:rPr lang="fi-FI" sz="619"/>
              <a:pPr algn="r"/>
              <a:t>20.2.2019</a:t>
            </a:fld>
            <a:endParaRPr lang="fi-FI" sz="619" dirty="0"/>
          </a:p>
        </p:txBody>
      </p:sp>
    </p:spTree>
    <p:extLst>
      <p:ext uri="{BB962C8B-B14F-4D97-AF65-F5344CB8AC3E}">
        <p14:creationId xmlns:p14="http://schemas.microsoft.com/office/powerpoint/2010/main" val="5291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_suomiruotsi2017.potx" id="{13E821BA-D3ED-4889-9C49-636FBF760B63}" vid="{3356D7EC-DB7F-4093-AE8F-B732685FBE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22D22068AB8154EA34214C28E2762B1" ma:contentTypeVersion="7" ma:contentTypeDescription="Luo uusi asiakirja." ma:contentTypeScope="" ma:versionID="f7244abc05bffdb692f9afe8b8718518">
  <xsd:schema xmlns:xsd="http://www.w3.org/2001/XMLSchema" xmlns:xs="http://www.w3.org/2001/XMLSchema" xmlns:p="http://schemas.microsoft.com/office/2006/metadata/properties" xmlns:ns2="55a2cc34-794c-4dc7-898e-8fa2029c8187" xmlns:ns3="ab5ad7e9-ff32-4915-8f05-2a6d5c545421" targetNamespace="http://schemas.microsoft.com/office/2006/metadata/properties" ma:root="true" ma:fieldsID="54411e6c3642fa18faba1b0278c33407" ns2:_="" ns3:_="">
    <xsd:import namespace="55a2cc34-794c-4dc7-898e-8fa2029c8187"/>
    <xsd:import namespace="ab5ad7e9-ff32-4915-8f05-2a6d5c545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2cc34-794c-4dc7-898e-8fa2029c8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ad7e9-ff32-4915-8f05-2a6d5c54542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7332D7-6AEB-481A-97D6-45845BC78E33}"/>
</file>

<file path=customXml/itemProps2.xml><?xml version="1.0" encoding="utf-8"?>
<ds:datastoreItem xmlns:ds="http://schemas.openxmlformats.org/officeDocument/2006/customXml" ds:itemID="{0EE05227-FD65-412C-B2A3-04615A9572D4}"/>
</file>

<file path=customXml/itemProps3.xml><?xml version="1.0" encoding="utf-8"?>
<ds:datastoreItem xmlns:ds="http://schemas.openxmlformats.org/officeDocument/2006/customXml" ds:itemID="{5BE80465-52A7-41EF-B344-E4291D923EC5}"/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625</TotalTime>
  <Words>714</Words>
  <Application>Microsoft Office PowerPoint</Application>
  <PresentationFormat>Näytössä katseltava esitys (16:9)</PresentationFormat>
  <Paragraphs>151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Kuntaliitto suomenkielinen</vt:lpstr>
      <vt:lpstr>Avoimen tuotteenhallinta</vt:lpstr>
      <vt:lpstr>Sisältö</vt:lpstr>
      <vt:lpstr>Mitä on ohjelmistotuotteen hallinta?</vt:lpstr>
      <vt:lpstr>Mitä on tuotteenhallinta julkisella sektorilla?</vt:lpstr>
      <vt:lpstr>Mikä on avoimen tuotteenhallinta malli?</vt:lpstr>
      <vt:lpstr>Toimittajan omistaman ohjelmiston toimintaympäristö</vt:lpstr>
      <vt:lpstr>Tilaajan (kuntien) omistaman ohjelmiston toimintaympäristö (Avoimen tuotteen toimintaympäristö)</vt:lpstr>
      <vt:lpstr>Miten toimintaympäristö muuttuu</vt:lpstr>
      <vt:lpstr>Miten toimintaympäristö muuttuu</vt:lpstr>
      <vt:lpstr>Toiminta yhteisessä kehittämisessä</vt:lpstr>
      <vt:lpstr>Toiminta yhteisessä kehittämisessä</vt:lpstr>
      <vt:lpstr>PowerPoint-esitys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Kettunen Elisa</dc:creator>
  <cp:lastModifiedBy>Matinmikko Tapio</cp:lastModifiedBy>
  <cp:revision>83</cp:revision>
  <dcterms:created xsi:type="dcterms:W3CDTF">2017-11-10T11:25:34Z</dcterms:created>
  <dcterms:modified xsi:type="dcterms:W3CDTF">2019-02-20T04:29:06Z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0x010100322D22068AB8154EA34214C28E2762B1</vt:lpwstr>
  </property>
</Properties>
</file>