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4" r:id="rId1"/>
  </p:sldMasterIdLst>
  <p:notesMasterIdLst>
    <p:notesMasterId r:id="rId16"/>
  </p:notesMasterIdLst>
  <p:sldIdLst>
    <p:sldId id="265" r:id="rId2"/>
    <p:sldId id="266" r:id="rId3"/>
    <p:sldId id="276" r:id="rId4"/>
    <p:sldId id="277" r:id="rId5"/>
    <p:sldId id="288" r:id="rId6"/>
    <p:sldId id="291" r:id="rId7"/>
    <p:sldId id="292" r:id="rId8"/>
    <p:sldId id="289" r:id="rId9"/>
    <p:sldId id="293" r:id="rId10"/>
    <p:sldId id="294" r:id="rId11"/>
    <p:sldId id="297" r:id="rId12"/>
    <p:sldId id="296" r:id="rId13"/>
    <p:sldId id="298" r:id="rId14"/>
    <p:sldId id="278" r:id="rId15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55" autoAdjust="0"/>
    <p:restoredTop sz="94673" autoAdjust="0"/>
  </p:normalViewPr>
  <p:slideViewPr>
    <p:cSldViewPr>
      <p:cViewPr varScale="1">
        <p:scale>
          <a:sx n="93" d="100"/>
          <a:sy n="93" d="100"/>
        </p:scale>
        <p:origin x="84" y="144"/>
      </p:cViewPr>
      <p:guideLst>
        <p:guide orient="horz" pos="316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FA15B-FE45-45FE-A5C1-2286D62DBEA0}" type="datetimeFigureOut">
              <a:rPr lang="fi-FI" smtClean="0"/>
              <a:t>20.2.2019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E36A8-0A76-4C63-8941-B39E4C045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491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ribbon_kansisivu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38" r="1238" b="16001"/>
          <a:stretch/>
        </p:blipFill>
        <p:spPr>
          <a:xfrm>
            <a:off x="6474616" y="2983260"/>
            <a:ext cx="2666766" cy="2160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1368900"/>
            <a:ext cx="7297200" cy="110160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2475900"/>
            <a:ext cx="6102000" cy="12285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8" name="Rectangle 9"/>
          <p:cNvSpPr/>
          <p:nvPr userDrawn="1"/>
        </p:nvSpPr>
        <p:spPr>
          <a:xfrm>
            <a:off x="0" y="771550"/>
            <a:ext cx="9144000" cy="45719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/>
          <p:cNvSpPr/>
          <p:nvPr userDrawn="1"/>
        </p:nvSpPr>
        <p:spPr>
          <a:xfrm>
            <a:off x="604463" y="287598"/>
            <a:ext cx="79350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v-SE" sz="1000" dirty="0" smtClean="0">
                <a:solidFill>
                  <a:schemeClr val="accent2"/>
                </a:solidFill>
              </a:rPr>
              <a:t>Onnistuva Suomi </a:t>
            </a:r>
            <a:r>
              <a:rPr lang="sv-SE" sz="1000" dirty="0" err="1" smtClean="0">
                <a:solidFill>
                  <a:schemeClr val="accent2"/>
                </a:solidFill>
              </a:rPr>
              <a:t>tehdään</a:t>
            </a:r>
            <a:r>
              <a:rPr lang="sv-SE" sz="1000" dirty="0" smtClean="0">
                <a:solidFill>
                  <a:schemeClr val="accent2"/>
                </a:solidFill>
              </a:rPr>
              <a:t> </a:t>
            </a:r>
            <a:r>
              <a:rPr lang="sv-SE" sz="1000" dirty="0" err="1" smtClean="0">
                <a:solidFill>
                  <a:schemeClr val="accent2"/>
                </a:solidFill>
              </a:rPr>
              <a:t>lähellä</a:t>
            </a:r>
            <a:endParaRPr lang="sv-SE" sz="1000" dirty="0" smtClean="0">
              <a:solidFill>
                <a:schemeClr val="accent2"/>
              </a:solidFill>
            </a:endParaRPr>
          </a:p>
          <a:p>
            <a:pPr algn="r"/>
            <a:r>
              <a:rPr lang="sv-SE" sz="1000" dirty="0" smtClean="0">
                <a:solidFill>
                  <a:schemeClr val="accent2"/>
                </a:solidFill>
              </a:rPr>
              <a:t>Finlands framgång skapas lokalt </a:t>
            </a:r>
            <a:endParaRPr lang="fi-FI" sz="1000" b="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67" y="161777"/>
            <a:ext cx="1958409" cy="46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780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5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3185524-546A-4883-8235-424F2875EBD1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99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4297142-51D6-463C-8CFD-FBE6D81AE969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4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84B7927-737E-4777-BD1C-06E1896DCBF4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53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400" y="205978"/>
            <a:ext cx="7779600" cy="85725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400" y="1201500"/>
            <a:ext cx="3816000" cy="33939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600" y="1201500"/>
            <a:ext cx="3816000" cy="33939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79F721-CC69-4E71-A743-8EB8BEF21958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1887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3"/>
          </p:nvPr>
        </p:nvSpPr>
        <p:spPr>
          <a:xfrm>
            <a:off x="680400" y="205200"/>
            <a:ext cx="2970000" cy="872100"/>
          </a:xfrm>
        </p:spPr>
        <p:txBody>
          <a:bodyPr tIns="0" rIns="90000" anchor="b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680400" y="1077300"/>
            <a:ext cx="2970000" cy="35181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5"/>
          </p:nvPr>
        </p:nvSpPr>
        <p:spPr>
          <a:xfrm>
            <a:off x="3747600" y="205199"/>
            <a:ext cx="4712400" cy="43902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2BD7E2F-D51D-427F-8E06-A2AF30EACADC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986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400" y="1203598"/>
            <a:ext cx="7779600" cy="33939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6315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0898454-8BE6-47A6-996E-4BFE51C73A93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0565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81C7ACA-D24B-468A-BC18-1CB3E9A50761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6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0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98ABA4C-2FD8-4A6E-98BB-6BA067C2707D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5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98EFAB1-2668-4DEB-89B3-0FDEA1299E3E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93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B0CB22E-EF00-48C2-9E13-F1F6F51E9586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6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4422C67-5686-4299-80C0-BA1D4F603AAF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61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1DFB00-9CC7-4FD5-AF7F-957A4A7E799E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2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400" y="205978"/>
            <a:ext cx="7779600" cy="857250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/>
          <a:p>
            <a:r>
              <a:rPr lang="fi-FI" noProof="0" dirty="0" smtClean="0"/>
              <a:t>Muokkaa </a:t>
            </a:r>
            <a:r>
              <a:rPr lang="fi-FI" noProof="0" dirty="0" err="1" smtClean="0"/>
              <a:t>perustyyl</a:t>
            </a:r>
            <a:r>
              <a:rPr lang="fi-FI" noProof="0" dirty="0" smtClean="0"/>
              <a:t>. </a:t>
            </a:r>
            <a:r>
              <a:rPr lang="fi-FI" noProof="0" dirty="0" err="1" smtClean="0"/>
              <a:t>napsautt</a:t>
            </a:r>
            <a:r>
              <a:rPr lang="fi-FI" noProof="0" dirty="0" smtClean="0"/>
              <a:t>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400" y="1201500"/>
            <a:ext cx="7779600" cy="33939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noProof="0" dirty="0" smtClean="0"/>
              <a:t>Muokkaa tekstin perustyylejä napsauttamalla</a:t>
            </a:r>
          </a:p>
          <a:p>
            <a:pPr lvl="1"/>
            <a:r>
              <a:rPr lang="fi-FI" noProof="0" dirty="0" smtClean="0"/>
              <a:t>toinen taso</a:t>
            </a:r>
          </a:p>
          <a:p>
            <a:pPr lvl="2"/>
            <a:r>
              <a:rPr lang="fi-FI" noProof="0" dirty="0" smtClean="0"/>
              <a:t>kolmas taso</a:t>
            </a:r>
          </a:p>
          <a:p>
            <a:pPr lvl="3"/>
            <a:r>
              <a:rPr lang="fi-FI" noProof="0" dirty="0" smtClean="0"/>
              <a:t>neljäs taso</a:t>
            </a:r>
          </a:p>
          <a:p>
            <a:pPr lvl="4"/>
            <a:r>
              <a:rPr lang="fi-FI" noProof="0" dirty="0" smtClean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56376" y="4869645"/>
            <a:ext cx="903600" cy="199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algn="r"/>
            <a:fld id="{FA337B8E-5FF6-49F4-B01F-DBA6611D5498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7576" y="4695580"/>
            <a:ext cx="392400" cy="199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29BDC67-9A7E-42C8-BC4E-FBA2E376B5B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Rectangle 6"/>
          <p:cNvSpPr/>
          <p:nvPr userDrawn="1"/>
        </p:nvSpPr>
        <p:spPr>
          <a:xfrm>
            <a:off x="0" y="4614263"/>
            <a:ext cx="9144000" cy="45719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1" name="Suorakulmio 10"/>
          <p:cNvSpPr/>
          <p:nvPr userDrawn="1"/>
        </p:nvSpPr>
        <p:spPr>
          <a:xfrm>
            <a:off x="1763688" y="4753476"/>
            <a:ext cx="5976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b="0" dirty="0" smtClean="0">
                <a:solidFill>
                  <a:schemeClr val="accent2"/>
                </a:solidFill>
              </a:rPr>
              <a:t>Onnistuva Suomi tehdään lähellä      </a:t>
            </a:r>
            <a:br>
              <a:rPr lang="fi-FI" sz="800" b="0" dirty="0" smtClean="0">
                <a:solidFill>
                  <a:schemeClr val="accent2"/>
                </a:solidFill>
              </a:rPr>
            </a:br>
            <a:r>
              <a:rPr lang="sv-SE" sz="800" b="0" dirty="0" smtClean="0">
                <a:solidFill>
                  <a:schemeClr val="accent2"/>
                </a:solidFill>
              </a:rPr>
              <a:t>Finlands framgång skapas lokalt </a:t>
            </a:r>
            <a:endParaRPr lang="fi-FI" sz="800" b="0" dirty="0">
              <a:solidFill>
                <a:schemeClr val="accent2"/>
              </a:solidFill>
            </a:endParaRP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16064"/>
            <a:ext cx="1318604" cy="31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5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99" r:id="rId3"/>
    <p:sldLayoutId id="2147483800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797" r:id="rId13"/>
    <p:sldLayoutId id="2147483801" r:id="rId1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rgbClr val="002E6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rgbClr val="002E6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Verdana" pitchFamily="34" charset="0"/>
        <a:buChar char="»"/>
        <a:defRPr sz="2000" kern="1200">
          <a:solidFill>
            <a:srgbClr val="002E63"/>
          </a:solidFill>
          <a:latin typeface="+mn-lt"/>
          <a:ea typeface="+mn-ea"/>
          <a:cs typeface="+mn-cs"/>
        </a:defRPr>
      </a:lvl2pPr>
      <a:lvl3pPr marL="11448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rgbClr val="002E63"/>
          </a:solidFill>
          <a:latin typeface="+mn-lt"/>
          <a:ea typeface="+mn-ea"/>
          <a:cs typeface="+mn-cs"/>
        </a:defRPr>
      </a:lvl3pPr>
      <a:lvl4pPr marL="16020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400" kern="1200">
          <a:solidFill>
            <a:srgbClr val="002E63"/>
          </a:solidFill>
          <a:latin typeface="+mn-lt"/>
          <a:ea typeface="+mn-ea"/>
          <a:cs typeface="+mn-cs"/>
        </a:defRPr>
      </a:lvl4pPr>
      <a:lvl5pPr marL="2059200" indent="-230400" algn="l" defTabSz="914400" rtl="0" eaLnBrk="1" latinLnBrk="0" hangingPunct="1">
        <a:spcBef>
          <a:spcPts val="24"/>
        </a:spcBef>
        <a:buClr>
          <a:schemeClr val="accent1"/>
        </a:buClr>
        <a:buFont typeface="Verdana" pitchFamily="34" charset="0"/>
        <a:buChar char="»"/>
        <a:defRPr sz="1400" kern="1200">
          <a:solidFill>
            <a:srgbClr val="002E63"/>
          </a:solidFill>
          <a:latin typeface="+mn-lt"/>
          <a:ea typeface="+mn-ea"/>
          <a:cs typeface="+mn-cs"/>
        </a:defRPr>
      </a:lvl5pPr>
      <a:lvl6pPr marL="2327275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6pPr>
      <a:lvl7pPr marL="2605088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7pPr>
      <a:lvl8pPr marL="28702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8pPr>
      <a:lvl9pPr marL="31369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162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Avoimen tuotteenhallinta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80400" y="2475900"/>
            <a:ext cx="6843928" cy="1228500"/>
          </a:xfrm>
        </p:spPr>
        <p:txBody>
          <a:bodyPr/>
          <a:lstStyle/>
          <a:p>
            <a:r>
              <a:rPr lang="fi-FI" dirty="0" smtClean="0">
                <a:solidFill>
                  <a:srgbClr val="FF0000"/>
                </a:solidFill>
              </a:rPr>
              <a:t>Video 2. </a:t>
            </a:r>
            <a:r>
              <a:rPr lang="fi-FI" dirty="0" smtClean="0"/>
              <a:t>Avoimen tuotteenhallinnan pohjamallien esittely</a:t>
            </a:r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611560" y="4227934"/>
            <a:ext cx="6264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/>
              <a:t>Verkkomateriaali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70167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15990" y="57842"/>
            <a:ext cx="7779600" cy="6417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Malli 3-Yhteisöohjautuva vakioperusversio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915092"/>
            <a:ext cx="7779600" cy="3393900"/>
          </a:xfrm>
        </p:spPr>
        <p:txBody>
          <a:bodyPr>
            <a:normAutofit lnSpcReduction="10000"/>
          </a:bodyPr>
          <a:lstStyle/>
          <a:p>
            <a:r>
              <a:rPr lang="fi-FI" sz="1400" dirty="0" smtClean="0"/>
              <a:t>Yhteisöohjautuvassa uudelleenkäytössä kunnat muodostavat yhteisön, jonka avulla koordinoidaan yhteistä kehittämistä</a:t>
            </a:r>
          </a:p>
          <a:p>
            <a:endParaRPr lang="fi-FI" sz="1400" dirty="0" smtClean="0"/>
          </a:p>
          <a:p>
            <a:r>
              <a:rPr lang="fi-FI" sz="1400" dirty="0" smtClean="0"/>
              <a:t>Ohjelmiston </a:t>
            </a:r>
            <a:r>
              <a:rPr lang="fi-FI" sz="1400" dirty="0"/>
              <a:t>j</a:t>
            </a:r>
            <a:r>
              <a:rPr lang="fi-FI" sz="1400" dirty="0" smtClean="0"/>
              <a:t>akelu tapahtuu jakelupaikkaa hyödyntäen, jotta voidaan paremmin huolehtia kehittämisen koordinoinnista</a:t>
            </a:r>
          </a:p>
          <a:p>
            <a:endParaRPr lang="fi-FI" sz="1400" dirty="0"/>
          </a:p>
          <a:p>
            <a:r>
              <a:rPr lang="fi-FI" sz="1400" dirty="0" smtClean="0"/>
              <a:t>Kunta </a:t>
            </a:r>
            <a:r>
              <a:rPr lang="fi-FI" sz="1400" b="1" dirty="0" smtClean="0"/>
              <a:t>ei pääsääntöisesti rahoita itse omia kehitystarpeita </a:t>
            </a:r>
            <a:r>
              <a:rPr lang="fi-FI" sz="1400" dirty="0" smtClean="0"/>
              <a:t>vaan ehdottavat uusia ominaisuuksia yhteisesti rahoitettavaksi</a:t>
            </a:r>
          </a:p>
          <a:p>
            <a:endParaRPr lang="fi-FI" sz="1400" dirty="0" smtClean="0"/>
          </a:p>
          <a:p>
            <a:r>
              <a:rPr lang="fi-FI" sz="1400" dirty="0" smtClean="0"/>
              <a:t>Uuden version kehittäminen tapahtuu valitun ohjelmistotalon kanssa (</a:t>
            </a:r>
            <a:r>
              <a:rPr lang="fi-FI" sz="1400" dirty="0" err="1" smtClean="0"/>
              <a:t>integraattori</a:t>
            </a:r>
            <a:r>
              <a:rPr lang="fi-FI" sz="1400" dirty="0" smtClean="0"/>
              <a:t>), mutta jokainen </a:t>
            </a:r>
            <a:r>
              <a:rPr lang="fi-FI" sz="1400" dirty="0"/>
              <a:t>kunta voi myös kehittää </a:t>
            </a:r>
            <a:r>
              <a:rPr lang="fi-FI" sz="1400" dirty="0" smtClean="0"/>
              <a:t>myös uusia ominaisuuksia, jotka tarvittaessa voidaan integroida pääversioon</a:t>
            </a:r>
            <a:endParaRPr lang="fi-FI" sz="1400" dirty="0"/>
          </a:p>
          <a:p>
            <a:endParaRPr lang="fi-FI" sz="1400" dirty="0"/>
          </a:p>
          <a:p>
            <a:r>
              <a:rPr lang="fi-FI" sz="1400" dirty="0" smtClean="0"/>
              <a:t>Jakelupaikasta </a:t>
            </a:r>
            <a:r>
              <a:rPr lang="fi-FI" sz="1400" b="1" dirty="0" smtClean="0"/>
              <a:t>jaetaan vain yhtä pääversiota </a:t>
            </a:r>
            <a:r>
              <a:rPr lang="fi-FI" sz="1400" dirty="0" smtClean="0"/>
              <a:t>ja tarvittaessa myös muita versioita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541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lvi 14"/>
          <p:cNvSpPr/>
          <p:nvPr/>
        </p:nvSpPr>
        <p:spPr>
          <a:xfrm>
            <a:off x="1971292" y="915566"/>
            <a:ext cx="4616932" cy="3575706"/>
          </a:xfrm>
          <a:prstGeom prst="cloud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0400" y="205978"/>
            <a:ext cx="7779600" cy="493564"/>
          </a:xfrm>
        </p:spPr>
        <p:txBody>
          <a:bodyPr>
            <a:normAutofit fontScale="90000"/>
          </a:bodyPr>
          <a:lstStyle/>
          <a:p>
            <a:pPr algn="ctr"/>
            <a:r>
              <a:rPr lang="fi-FI" dirty="0"/>
              <a:t>Malli 3-Yhteisöohjautuva vakioperusversio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8467576" y="4291472"/>
            <a:ext cx="392400" cy="199800"/>
          </a:xfrm>
        </p:spPr>
        <p:txBody>
          <a:bodyPr/>
          <a:lstStyle/>
          <a:p>
            <a:fld id="{529BDC67-9A7E-42C8-BC4E-FBA2E376B5B6}" type="slidenum">
              <a:rPr lang="fi-FI" smtClean="0"/>
              <a:t>11</a:t>
            </a:fld>
            <a:endParaRPr lang="fi-FI" dirty="0"/>
          </a:p>
        </p:txBody>
      </p:sp>
      <p:sp>
        <p:nvSpPr>
          <p:cNvPr id="6" name="Lieriö 5"/>
          <p:cNvSpPr/>
          <p:nvPr/>
        </p:nvSpPr>
        <p:spPr>
          <a:xfrm>
            <a:off x="2672544" y="1343196"/>
            <a:ext cx="2538101" cy="2371702"/>
          </a:xfrm>
          <a:prstGeom prst="can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fi-F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Jakelupaikka</a:t>
            </a:r>
            <a:endParaRPr lang="fi-FI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Pyöristetty suorakulmio 7"/>
          <p:cNvSpPr/>
          <p:nvPr/>
        </p:nvSpPr>
        <p:spPr>
          <a:xfrm>
            <a:off x="132332" y="1022806"/>
            <a:ext cx="1916024" cy="320390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i-FI" sz="1400" b="1" dirty="0" smtClean="0">
                <a:solidFill>
                  <a:schemeClr val="tx1"/>
                </a:solidFill>
              </a:rPr>
              <a:t>Kunta 1</a:t>
            </a:r>
            <a:r>
              <a:rPr lang="fi-FI" sz="1100" b="1" dirty="0" smtClean="0">
                <a:solidFill>
                  <a:schemeClr val="tx1"/>
                </a:solidFill>
              </a:rPr>
              <a:t> </a:t>
            </a:r>
            <a:endParaRPr lang="fi-FI" sz="1100" b="1" dirty="0">
              <a:solidFill>
                <a:schemeClr val="tx1"/>
              </a:solidFill>
            </a:endParaRPr>
          </a:p>
        </p:txBody>
      </p:sp>
      <p:sp>
        <p:nvSpPr>
          <p:cNvPr id="9" name="Pyöristetty suorakulmio 8"/>
          <p:cNvSpPr/>
          <p:nvPr/>
        </p:nvSpPr>
        <p:spPr>
          <a:xfrm>
            <a:off x="6878584" y="915566"/>
            <a:ext cx="1981392" cy="305199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i-FI" sz="1400" b="1" dirty="0" smtClean="0">
                <a:solidFill>
                  <a:schemeClr val="tx1"/>
                </a:solidFill>
              </a:rPr>
              <a:t>Kunta 4</a:t>
            </a:r>
            <a:r>
              <a:rPr lang="fi-FI" sz="1100" b="1" dirty="0" smtClean="0">
                <a:solidFill>
                  <a:schemeClr val="tx1"/>
                </a:solidFill>
              </a:rPr>
              <a:t> </a:t>
            </a:r>
            <a:endParaRPr lang="fi-FI" sz="1100" b="1" dirty="0">
              <a:solidFill>
                <a:schemeClr val="tx1"/>
              </a:solidFill>
            </a:endParaRPr>
          </a:p>
        </p:txBody>
      </p:sp>
      <p:sp>
        <p:nvSpPr>
          <p:cNvPr id="10" name="Pyöristetty suorakulmio 9"/>
          <p:cNvSpPr/>
          <p:nvPr/>
        </p:nvSpPr>
        <p:spPr>
          <a:xfrm>
            <a:off x="6878584" y="2956678"/>
            <a:ext cx="1981392" cy="386507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i-FI" sz="1400" b="1" dirty="0" smtClean="0">
                <a:solidFill>
                  <a:schemeClr val="tx1"/>
                </a:solidFill>
              </a:rPr>
              <a:t>Kunta n</a:t>
            </a:r>
            <a:r>
              <a:rPr lang="fi-FI" sz="1100" b="1" dirty="0" smtClean="0">
                <a:solidFill>
                  <a:schemeClr val="tx1"/>
                </a:solidFill>
              </a:rPr>
              <a:t> </a:t>
            </a:r>
            <a:endParaRPr lang="fi-FI" sz="1100" b="1" dirty="0">
              <a:solidFill>
                <a:schemeClr val="tx1"/>
              </a:solidFill>
            </a:endParaRPr>
          </a:p>
        </p:txBody>
      </p:sp>
      <p:sp>
        <p:nvSpPr>
          <p:cNvPr id="11" name="Pyöristetty suorakulmio 10"/>
          <p:cNvSpPr/>
          <p:nvPr/>
        </p:nvSpPr>
        <p:spPr>
          <a:xfrm>
            <a:off x="6855310" y="1861009"/>
            <a:ext cx="2004666" cy="361590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i-FI" sz="1400" b="1" dirty="0" smtClean="0">
                <a:solidFill>
                  <a:schemeClr val="tx1"/>
                </a:solidFill>
              </a:rPr>
              <a:t>Kunta 5</a:t>
            </a:r>
            <a:r>
              <a:rPr lang="fi-FI" sz="1100" b="1" dirty="0" smtClean="0">
                <a:solidFill>
                  <a:schemeClr val="tx1"/>
                </a:solidFill>
              </a:rPr>
              <a:t> </a:t>
            </a:r>
            <a:endParaRPr lang="fi-FI" sz="1100" b="1" dirty="0">
              <a:solidFill>
                <a:schemeClr val="tx1"/>
              </a:solidFill>
            </a:endParaRPr>
          </a:p>
        </p:txBody>
      </p:sp>
      <p:sp>
        <p:nvSpPr>
          <p:cNvPr id="12" name="Pyöristetty suorakulmio 11"/>
          <p:cNvSpPr/>
          <p:nvPr/>
        </p:nvSpPr>
        <p:spPr>
          <a:xfrm>
            <a:off x="2799262" y="1962786"/>
            <a:ext cx="1752381" cy="3668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i-FI" sz="1200" dirty="0" smtClean="0">
                <a:solidFill>
                  <a:schemeClr val="tx1"/>
                </a:solidFill>
              </a:rPr>
              <a:t>Ohjelmisto X v.3.0</a:t>
            </a:r>
            <a:endParaRPr lang="fi-FI" sz="1200" dirty="0">
              <a:solidFill>
                <a:schemeClr val="tx1"/>
              </a:solidFill>
            </a:endParaRPr>
          </a:p>
        </p:txBody>
      </p:sp>
      <p:cxnSp>
        <p:nvCxnSpPr>
          <p:cNvPr id="19" name="Kulmayhdysviiva 18"/>
          <p:cNvCxnSpPr>
            <a:endCxn id="11" idx="1"/>
          </p:cNvCxnSpPr>
          <p:nvPr/>
        </p:nvCxnSpPr>
        <p:spPr>
          <a:xfrm flipV="1">
            <a:off x="5302766" y="2041804"/>
            <a:ext cx="1552544" cy="487244"/>
          </a:xfrm>
          <a:prstGeom prst="bentConnector3">
            <a:avLst>
              <a:gd name="adj1" fmla="val 47353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Kulmayhdysviiva 20"/>
          <p:cNvCxnSpPr>
            <a:endCxn id="10" idx="1"/>
          </p:cNvCxnSpPr>
          <p:nvPr/>
        </p:nvCxnSpPr>
        <p:spPr>
          <a:xfrm>
            <a:off x="5273895" y="2529047"/>
            <a:ext cx="1604689" cy="620885"/>
          </a:xfrm>
          <a:prstGeom prst="bentConnector3">
            <a:avLst>
              <a:gd name="adj1" fmla="val 48079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Kulmayhdysviiva 12"/>
          <p:cNvCxnSpPr>
            <a:stCxn id="6" idx="4"/>
            <a:endCxn id="9" idx="1"/>
          </p:cNvCxnSpPr>
          <p:nvPr/>
        </p:nvCxnSpPr>
        <p:spPr>
          <a:xfrm flipV="1">
            <a:off x="5210645" y="1068166"/>
            <a:ext cx="1667939" cy="1460881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lvi 24"/>
          <p:cNvSpPr/>
          <p:nvPr/>
        </p:nvSpPr>
        <p:spPr>
          <a:xfrm>
            <a:off x="18237" y="3492404"/>
            <a:ext cx="450868" cy="167990"/>
          </a:xfrm>
          <a:prstGeom prst="cloud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Tekstiruutu 23"/>
          <p:cNvSpPr txBox="1"/>
          <p:nvPr/>
        </p:nvSpPr>
        <p:spPr>
          <a:xfrm>
            <a:off x="495311" y="3437899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=yhteisö</a:t>
            </a:r>
            <a:endParaRPr lang="fi-FI" sz="1200" dirty="0"/>
          </a:p>
        </p:txBody>
      </p:sp>
      <p:sp>
        <p:nvSpPr>
          <p:cNvPr id="32" name="Taitettu kulma 31"/>
          <p:cNvSpPr/>
          <p:nvPr/>
        </p:nvSpPr>
        <p:spPr>
          <a:xfrm>
            <a:off x="58267" y="3744295"/>
            <a:ext cx="305403" cy="236167"/>
          </a:xfrm>
          <a:prstGeom prst="foldedCorner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7" name="Taitettu kulma 36"/>
          <p:cNvSpPr/>
          <p:nvPr/>
        </p:nvSpPr>
        <p:spPr>
          <a:xfrm>
            <a:off x="4616129" y="2037127"/>
            <a:ext cx="305403" cy="236167"/>
          </a:xfrm>
          <a:prstGeom prst="foldedCorner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8" name="Taitettu kulma 37"/>
          <p:cNvSpPr/>
          <p:nvPr/>
        </p:nvSpPr>
        <p:spPr>
          <a:xfrm>
            <a:off x="4629160" y="2443497"/>
            <a:ext cx="305403" cy="236167"/>
          </a:xfrm>
          <a:prstGeom prst="foldedCorner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9" name="Taitettu kulma 38"/>
          <p:cNvSpPr/>
          <p:nvPr/>
        </p:nvSpPr>
        <p:spPr>
          <a:xfrm>
            <a:off x="4631287" y="2818599"/>
            <a:ext cx="305403" cy="236167"/>
          </a:xfrm>
          <a:prstGeom prst="foldedCorner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0" name="Tekstiruutu 39"/>
          <p:cNvSpPr txBox="1"/>
          <p:nvPr/>
        </p:nvSpPr>
        <p:spPr>
          <a:xfrm>
            <a:off x="492175" y="3723878"/>
            <a:ext cx="1470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=dokumentaatio</a:t>
            </a:r>
            <a:endParaRPr lang="fi-FI" sz="1200" dirty="0"/>
          </a:p>
        </p:txBody>
      </p:sp>
      <p:sp>
        <p:nvSpPr>
          <p:cNvPr id="41" name="Pyöristetty suorakulmio 40"/>
          <p:cNvSpPr/>
          <p:nvPr/>
        </p:nvSpPr>
        <p:spPr>
          <a:xfrm>
            <a:off x="91940" y="1861008"/>
            <a:ext cx="1856078" cy="320390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i-FI" sz="1400" b="1" dirty="0" smtClean="0">
                <a:solidFill>
                  <a:schemeClr val="tx1"/>
                </a:solidFill>
              </a:rPr>
              <a:t>Kunta 2</a:t>
            </a:r>
            <a:r>
              <a:rPr lang="fi-FI" sz="1100" b="1" dirty="0" smtClean="0">
                <a:solidFill>
                  <a:schemeClr val="tx1"/>
                </a:solidFill>
              </a:rPr>
              <a:t> </a:t>
            </a:r>
            <a:endParaRPr lang="fi-FI" sz="1100" b="1" dirty="0">
              <a:solidFill>
                <a:schemeClr val="tx1"/>
              </a:solidFill>
            </a:endParaRPr>
          </a:p>
        </p:txBody>
      </p:sp>
      <p:sp>
        <p:nvSpPr>
          <p:cNvPr id="42" name="Pyöristetty suorakulmio 41"/>
          <p:cNvSpPr/>
          <p:nvPr/>
        </p:nvSpPr>
        <p:spPr>
          <a:xfrm>
            <a:off x="78319" y="2632557"/>
            <a:ext cx="1869700" cy="287741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i-FI" sz="1400" b="1" dirty="0" smtClean="0">
                <a:solidFill>
                  <a:schemeClr val="tx1"/>
                </a:solidFill>
              </a:rPr>
              <a:t>Kunta 3</a:t>
            </a:r>
            <a:r>
              <a:rPr lang="fi-FI" sz="1100" b="1" dirty="0" smtClean="0">
                <a:solidFill>
                  <a:schemeClr val="tx1"/>
                </a:solidFill>
              </a:rPr>
              <a:t> </a:t>
            </a:r>
            <a:endParaRPr lang="fi-FI" sz="1100" b="1" dirty="0">
              <a:solidFill>
                <a:schemeClr val="tx1"/>
              </a:solidFill>
            </a:endParaRPr>
          </a:p>
        </p:txBody>
      </p:sp>
      <p:cxnSp>
        <p:nvCxnSpPr>
          <p:cNvPr id="43" name="Kulmayhdysviiva 42"/>
          <p:cNvCxnSpPr/>
          <p:nvPr/>
        </p:nvCxnSpPr>
        <p:spPr>
          <a:xfrm rot="16200000" flipV="1">
            <a:off x="1693048" y="1686055"/>
            <a:ext cx="1317259" cy="623077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Kulmayhdysviiva 45"/>
          <p:cNvCxnSpPr/>
          <p:nvPr/>
        </p:nvCxnSpPr>
        <p:spPr>
          <a:xfrm rot="10800000">
            <a:off x="1948019" y="2179871"/>
            <a:ext cx="690905" cy="174059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Kulmayhdysviiva 49"/>
          <p:cNvCxnSpPr/>
          <p:nvPr/>
        </p:nvCxnSpPr>
        <p:spPr>
          <a:xfrm rot="10800000" flipV="1">
            <a:off x="1821929" y="2355769"/>
            <a:ext cx="827342" cy="600908"/>
          </a:xfrm>
          <a:prstGeom prst="bentConnector3">
            <a:avLst>
              <a:gd name="adj1" fmla="val 41307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Ryhmä 55"/>
          <p:cNvGrpSpPr/>
          <p:nvPr/>
        </p:nvGrpSpPr>
        <p:grpSpPr>
          <a:xfrm>
            <a:off x="5331865" y="3489439"/>
            <a:ext cx="222678" cy="372597"/>
            <a:chOff x="6399387" y="3560224"/>
            <a:chExt cx="222678" cy="372597"/>
          </a:xfrm>
          <a:solidFill>
            <a:srgbClr val="FF0000"/>
          </a:solidFill>
        </p:grpSpPr>
        <p:sp>
          <p:nvSpPr>
            <p:cNvPr id="54" name="Ellipsi 53"/>
            <p:cNvSpPr/>
            <p:nvPr/>
          </p:nvSpPr>
          <p:spPr>
            <a:xfrm>
              <a:off x="6429063" y="3560224"/>
              <a:ext cx="168004" cy="154674"/>
            </a:xfrm>
            <a:prstGeom prst="ellipse">
              <a:avLst/>
            </a:prstGeom>
            <a:grp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5" name="Tasakylkinen kolmio 54"/>
            <p:cNvSpPr/>
            <p:nvPr/>
          </p:nvSpPr>
          <p:spPr>
            <a:xfrm>
              <a:off x="6399387" y="3697512"/>
              <a:ext cx="222678" cy="235309"/>
            </a:xfrm>
            <a:prstGeom prst="triangle">
              <a:avLst/>
            </a:prstGeom>
            <a:grp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57" name="Ryhmä 56"/>
          <p:cNvGrpSpPr/>
          <p:nvPr/>
        </p:nvGrpSpPr>
        <p:grpSpPr>
          <a:xfrm>
            <a:off x="132332" y="4058586"/>
            <a:ext cx="222678" cy="372597"/>
            <a:chOff x="6399387" y="3560224"/>
            <a:chExt cx="222678" cy="372597"/>
          </a:xfrm>
          <a:solidFill>
            <a:srgbClr val="FF0000"/>
          </a:solidFill>
        </p:grpSpPr>
        <p:sp>
          <p:nvSpPr>
            <p:cNvPr id="58" name="Ellipsi 57"/>
            <p:cNvSpPr/>
            <p:nvPr/>
          </p:nvSpPr>
          <p:spPr>
            <a:xfrm>
              <a:off x="6429063" y="3560224"/>
              <a:ext cx="168004" cy="154674"/>
            </a:xfrm>
            <a:prstGeom prst="ellipse">
              <a:avLst/>
            </a:prstGeom>
            <a:grp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9" name="Tasakylkinen kolmio 58"/>
            <p:cNvSpPr/>
            <p:nvPr/>
          </p:nvSpPr>
          <p:spPr>
            <a:xfrm>
              <a:off x="6399387" y="3697512"/>
              <a:ext cx="222678" cy="235309"/>
            </a:xfrm>
            <a:prstGeom prst="triangle">
              <a:avLst/>
            </a:prstGeom>
            <a:grp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60" name="Tekstiruutu 59"/>
          <p:cNvSpPr txBox="1"/>
          <p:nvPr/>
        </p:nvSpPr>
        <p:spPr>
          <a:xfrm>
            <a:off x="359688" y="4146931"/>
            <a:ext cx="2703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=palvelupäällikkö/tuotepäällikkö</a:t>
            </a:r>
            <a:endParaRPr lang="fi-FI" sz="1200" dirty="0"/>
          </a:p>
        </p:txBody>
      </p:sp>
      <p:sp>
        <p:nvSpPr>
          <p:cNvPr id="36" name="Pyöristetty suorakulmio 35"/>
          <p:cNvSpPr/>
          <p:nvPr/>
        </p:nvSpPr>
        <p:spPr>
          <a:xfrm>
            <a:off x="132331" y="1358702"/>
            <a:ext cx="1916025" cy="32039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i-FI" sz="1400" b="1" dirty="0" smtClean="0">
                <a:solidFill>
                  <a:schemeClr val="tx1"/>
                </a:solidFill>
              </a:rPr>
              <a:t>Ohjelmistotalo 1</a:t>
            </a:r>
            <a:r>
              <a:rPr lang="fi-FI" sz="1100" b="1" dirty="0" smtClean="0">
                <a:solidFill>
                  <a:schemeClr val="tx1"/>
                </a:solidFill>
              </a:rPr>
              <a:t> </a:t>
            </a:r>
            <a:endParaRPr lang="fi-FI" sz="1100" b="1" dirty="0">
              <a:solidFill>
                <a:schemeClr val="tx1"/>
              </a:solidFill>
            </a:endParaRPr>
          </a:p>
        </p:txBody>
      </p:sp>
      <p:sp>
        <p:nvSpPr>
          <p:cNvPr id="44" name="Pyöristetty suorakulmio 43"/>
          <p:cNvSpPr/>
          <p:nvPr/>
        </p:nvSpPr>
        <p:spPr>
          <a:xfrm>
            <a:off x="78319" y="2179870"/>
            <a:ext cx="1882624" cy="32039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Ohjelmistotalo </a:t>
            </a:r>
            <a:r>
              <a:rPr lang="fi-FI" sz="1400" b="1" dirty="0" smtClean="0">
                <a:solidFill>
                  <a:schemeClr val="tx1"/>
                </a:solidFill>
              </a:rPr>
              <a:t>2</a:t>
            </a:r>
            <a:r>
              <a:rPr lang="fi-FI" sz="1100" b="1" dirty="0" smtClean="0">
                <a:solidFill>
                  <a:schemeClr val="tx1"/>
                </a:solidFill>
              </a:rPr>
              <a:t> </a:t>
            </a:r>
            <a:endParaRPr lang="fi-FI" sz="1100" b="1" dirty="0">
              <a:solidFill>
                <a:schemeClr val="tx1"/>
              </a:solidFill>
            </a:endParaRPr>
          </a:p>
        </p:txBody>
      </p:sp>
      <p:sp>
        <p:nvSpPr>
          <p:cNvPr id="45" name="Pyöristetty suorakulmio 44"/>
          <p:cNvSpPr/>
          <p:nvPr/>
        </p:nvSpPr>
        <p:spPr>
          <a:xfrm>
            <a:off x="64416" y="2957953"/>
            <a:ext cx="1898033" cy="31476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Ohjelmistotalo </a:t>
            </a:r>
            <a:r>
              <a:rPr lang="fi-FI" sz="1400" b="1" dirty="0" smtClean="0">
                <a:solidFill>
                  <a:schemeClr val="tx1"/>
                </a:solidFill>
              </a:rPr>
              <a:t>3</a:t>
            </a:r>
            <a:r>
              <a:rPr lang="fi-FI" sz="1100" b="1" dirty="0" smtClean="0">
                <a:solidFill>
                  <a:schemeClr val="tx1"/>
                </a:solidFill>
              </a:rPr>
              <a:t> </a:t>
            </a:r>
            <a:endParaRPr lang="fi-FI" sz="1100" b="1" dirty="0">
              <a:solidFill>
                <a:schemeClr val="tx1"/>
              </a:solidFill>
            </a:endParaRPr>
          </a:p>
        </p:txBody>
      </p:sp>
      <p:sp>
        <p:nvSpPr>
          <p:cNvPr id="51" name="Pyöristetty suorakulmio 50"/>
          <p:cNvSpPr/>
          <p:nvPr/>
        </p:nvSpPr>
        <p:spPr>
          <a:xfrm>
            <a:off x="6881330" y="1235955"/>
            <a:ext cx="1978646" cy="260379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i-FI" sz="1400" b="1" dirty="0" smtClean="0">
                <a:solidFill>
                  <a:schemeClr val="tx1"/>
                </a:solidFill>
              </a:rPr>
              <a:t>Ohjelmistotalo 4 </a:t>
            </a:r>
            <a:endParaRPr lang="fi-FI" sz="1400" b="1" dirty="0">
              <a:solidFill>
                <a:schemeClr val="tx1"/>
              </a:solidFill>
            </a:endParaRPr>
          </a:p>
        </p:txBody>
      </p:sp>
      <p:sp>
        <p:nvSpPr>
          <p:cNvPr id="61" name="Pyöristetty suorakulmio 60"/>
          <p:cNvSpPr/>
          <p:nvPr/>
        </p:nvSpPr>
        <p:spPr>
          <a:xfrm>
            <a:off x="6855310" y="2209671"/>
            <a:ext cx="2004666" cy="342411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i-FI" sz="1400" b="1" dirty="0" smtClean="0">
                <a:solidFill>
                  <a:schemeClr val="tx1"/>
                </a:solidFill>
              </a:rPr>
              <a:t>Ohjelmistotalo 5 </a:t>
            </a:r>
            <a:endParaRPr lang="fi-FI" sz="1400" b="1" dirty="0">
              <a:solidFill>
                <a:schemeClr val="tx1"/>
              </a:solidFill>
            </a:endParaRPr>
          </a:p>
        </p:txBody>
      </p:sp>
      <p:sp>
        <p:nvSpPr>
          <p:cNvPr id="62" name="Pyöristetty suorakulmio 61"/>
          <p:cNvSpPr/>
          <p:nvPr/>
        </p:nvSpPr>
        <p:spPr>
          <a:xfrm>
            <a:off x="6881328" y="3360581"/>
            <a:ext cx="1978647" cy="342411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i-FI" sz="1400" b="1" dirty="0" smtClean="0">
                <a:solidFill>
                  <a:schemeClr val="tx1"/>
                </a:solidFill>
              </a:rPr>
              <a:t>Ohjelmistotalo </a:t>
            </a:r>
            <a:r>
              <a:rPr lang="fi-FI" sz="1400" b="1" dirty="0">
                <a:solidFill>
                  <a:schemeClr val="tx1"/>
                </a:solidFill>
              </a:rPr>
              <a:t>n</a:t>
            </a:r>
            <a:r>
              <a:rPr lang="fi-FI" sz="1400" b="1" dirty="0" smtClean="0">
                <a:solidFill>
                  <a:schemeClr val="tx1"/>
                </a:solidFill>
              </a:rPr>
              <a:t> </a:t>
            </a:r>
            <a:endParaRPr lang="fi-FI" sz="1400" b="1" dirty="0">
              <a:solidFill>
                <a:schemeClr val="tx1"/>
              </a:solidFill>
            </a:endParaRPr>
          </a:p>
        </p:txBody>
      </p:sp>
      <p:sp>
        <p:nvSpPr>
          <p:cNvPr id="47" name="Pyöristetty suorakulmio 46"/>
          <p:cNvSpPr/>
          <p:nvPr/>
        </p:nvSpPr>
        <p:spPr>
          <a:xfrm>
            <a:off x="5799914" y="4142322"/>
            <a:ext cx="1869030" cy="34241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i-FI" sz="1400" b="1" dirty="0" err="1" smtClean="0">
                <a:solidFill>
                  <a:schemeClr val="tx1"/>
                </a:solidFill>
              </a:rPr>
              <a:t>Integraattori</a:t>
            </a:r>
            <a:endParaRPr lang="fi-FI" sz="1400" b="1" dirty="0">
              <a:solidFill>
                <a:schemeClr val="tx1"/>
              </a:solidFill>
            </a:endParaRPr>
          </a:p>
        </p:txBody>
      </p:sp>
      <p:sp>
        <p:nvSpPr>
          <p:cNvPr id="48" name="Pyöristetty suorakulmio 47"/>
          <p:cNvSpPr/>
          <p:nvPr/>
        </p:nvSpPr>
        <p:spPr>
          <a:xfrm>
            <a:off x="2807758" y="2414579"/>
            <a:ext cx="1752381" cy="3668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i-FI" sz="1200" dirty="0" smtClean="0">
                <a:solidFill>
                  <a:schemeClr val="tx1"/>
                </a:solidFill>
              </a:rPr>
              <a:t>Ohjelmisto X v.2.0</a:t>
            </a:r>
            <a:endParaRPr lang="fi-FI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514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512" y="297543"/>
            <a:ext cx="8964488" cy="648072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Malli 3-yhteisöohjautuva vakioperusversio Hyödyt/Haasteet</a:t>
            </a:r>
            <a:endParaRPr lang="fi-FI" dirty="0"/>
          </a:p>
        </p:txBody>
      </p:sp>
      <p:graphicFrame>
        <p:nvGraphicFramePr>
          <p:cNvPr id="6" name="Sisällön paikkamerkk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7175944"/>
              </p:ext>
            </p:extLst>
          </p:nvPr>
        </p:nvGraphicFramePr>
        <p:xfrm>
          <a:off x="467544" y="945616"/>
          <a:ext cx="7925918" cy="30134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959">
                  <a:extLst>
                    <a:ext uri="{9D8B030D-6E8A-4147-A177-3AD203B41FA5}">
                      <a16:colId xmlns:a16="http://schemas.microsoft.com/office/drawing/2014/main" val="3344200271"/>
                    </a:ext>
                  </a:extLst>
                </a:gridCol>
                <a:gridCol w="3962959">
                  <a:extLst>
                    <a:ext uri="{9D8B030D-6E8A-4147-A177-3AD203B41FA5}">
                      <a16:colId xmlns:a16="http://schemas.microsoft.com/office/drawing/2014/main" val="2464109927"/>
                    </a:ext>
                  </a:extLst>
                </a:gridCol>
              </a:tblGrid>
              <a:tr h="451708">
                <a:tc>
                  <a:txBody>
                    <a:bodyPr/>
                    <a:lstStyle/>
                    <a:p>
                      <a:r>
                        <a:rPr lang="fi-FI" dirty="0" smtClean="0"/>
                        <a:t>Hyödyt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Haasteet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34562"/>
                  </a:ext>
                </a:extLst>
              </a:tr>
              <a:tr h="1002421"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+ Mahdollistaa kustannustehokkaan</a:t>
                      </a:r>
                      <a:r>
                        <a:rPr lang="fi-FI" sz="1200" baseline="0" dirty="0" smtClean="0"/>
                        <a:t> toimintavan, kun kehittäminen koordinoidaan ja rahoitetaan yhdessä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-</a:t>
                      </a:r>
                      <a:r>
                        <a:rPr lang="fi-FI" sz="1200" baseline="0" dirty="0" smtClean="0"/>
                        <a:t> Vaati käytäntöjen suunnittelua ja palvelupäällikköä, jonka rahoittaminen tulee miettiä</a:t>
                      </a:r>
                      <a:endParaRPr lang="fi-FI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737352"/>
                  </a:ext>
                </a:extLst>
              </a:tr>
              <a:tr h="779660"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+ Muokattavuus.</a:t>
                      </a:r>
                      <a:r>
                        <a:rPr lang="fi-FI" sz="1200" baseline="0" dirty="0" smtClean="0"/>
                        <a:t> Jokainen kunta saa vapaasti kehittää kumppaninsa kanssa ohjelmistoa, kunhan noudattaa sovittuja käytäntöjä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- Voidaan</a:t>
                      </a:r>
                      <a:r>
                        <a:rPr lang="fi-FI" sz="1200" baseline="0" dirty="0" smtClean="0"/>
                        <a:t> joutua toimittajaloukkuun, jos ohjelmistoa ei tunne muu kuin </a:t>
                      </a:r>
                      <a:r>
                        <a:rPr lang="fi-FI" sz="1200" baseline="0" dirty="0" err="1" smtClean="0"/>
                        <a:t>integraattori</a:t>
                      </a:r>
                      <a:endParaRPr lang="fi-FI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284622"/>
                  </a:ext>
                </a:extLst>
              </a:tr>
              <a:tr h="779660">
                <a:tc>
                  <a:txBody>
                    <a:bodyPr/>
                    <a:lstStyle/>
                    <a:p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855147"/>
                  </a:ext>
                </a:extLst>
              </a:tr>
            </a:tbl>
          </a:graphicData>
        </a:graphic>
      </p:graphicFrame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89636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Yhdistelmämalli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000" dirty="0" smtClean="0"/>
              <a:t>Eri mallien piirteitä voi myös yhdistellä ja tehdä avoimelle tuotteelle sopiva malli</a:t>
            </a:r>
          </a:p>
          <a:p>
            <a:endParaRPr lang="fi-FI" sz="2000" dirty="0" smtClean="0"/>
          </a:p>
          <a:p>
            <a:r>
              <a:rPr lang="fi-FI" sz="2000" dirty="0" smtClean="0"/>
              <a:t>Tavoitteena on tehdä avoimelle tuotteelle </a:t>
            </a:r>
            <a:r>
              <a:rPr lang="fi-FI" sz="2000" u="sng" dirty="0" smtClean="0"/>
              <a:t>sopiva hallintamalli, joka palvelee käyttäjäkuntia parhaiten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88558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84176" y="1347614"/>
            <a:ext cx="7779600" cy="1512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dirty="0" smtClean="0"/>
              <a:t>Kiitos</a:t>
            </a:r>
          </a:p>
          <a:p>
            <a:pPr marL="0" indent="0" algn="ctr">
              <a:buNone/>
            </a:pPr>
            <a:endParaRPr lang="fi-FI" dirty="0" smtClean="0"/>
          </a:p>
          <a:p>
            <a:pPr marL="0" indent="0" algn="ctr">
              <a:buNone/>
            </a:pPr>
            <a:r>
              <a:rPr lang="fi-FI" dirty="0"/>
              <a:t>K</a:t>
            </a:r>
            <a:r>
              <a:rPr lang="fi-FI" dirty="0" smtClean="0"/>
              <a:t>ysymyksiä?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784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Sisältö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Tausta</a:t>
            </a:r>
          </a:p>
          <a:p>
            <a:r>
              <a:rPr lang="fi-FI" dirty="0" smtClean="0"/>
              <a:t>Malli -vapaa jakelu</a:t>
            </a:r>
          </a:p>
          <a:p>
            <a:r>
              <a:rPr lang="fi-FI" dirty="0" smtClean="0"/>
              <a:t>Malli -yhteisöohjautuva uudelleenkäyttö</a:t>
            </a:r>
          </a:p>
          <a:p>
            <a:r>
              <a:rPr lang="fi-FI" dirty="0" smtClean="0"/>
              <a:t>Malli -yhteisöohjautuva vakioperusversio</a:t>
            </a:r>
          </a:p>
          <a:p>
            <a:endParaRPr lang="fi-FI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911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7694" y="-1976"/>
            <a:ext cx="7779600" cy="857250"/>
          </a:xfrm>
        </p:spPr>
        <p:txBody>
          <a:bodyPr/>
          <a:lstStyle/>
          <a:p>
            <a:r>
              <a:rPr lang="fi-FI" dirty="0" smtClean="0"/>
              <a:t>Tausta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8576" y="908568"/>
            <a:ext cx="7779600" cy="3393900"/>
          </a:xfrm>
        </p:spPr>
        <p:txBody>
          <a:bodyPr>
            <a:normAutofit/>
          </a:bodyPr>
          <a:lstStyle/>
          <a:p>
            <a:r>
              <a:rPr lang="fi-FI" sz="1800" dirty="0" smtClean="0"/>
              <a:t>Avoimen tuotteenhallinta mallien laadinta on usein vaikea tehdä, koska toimijoita on useita sekä tulee sopia monista asioista mm.  yhteisen kehittämisen koordinointi sekä kehittämisen rahoittaminen</a:t>
            </a:r>
          </a:p>
          <a:p>
            <a:endParaRPr lang="fi-FI" sz="1800" dirty="0" smtClean="0"/>
          </a:p>
          <a:p>
            <a:r>
              <a:rPr lang="fi-FI" sz="1800" dirty="0" smtClean="0"/>
              <a:t>Edellä mainittujen asioiden vuoksi ollaan laadittu erilaisia pohjamalleja, joiden avulla tuotteenhallintamallin laadinta nopeutuu ja </a:t>
            </a:r>
            <a:r>
              <a:rPr lang="fi-FI" sz="1800" dirty="0" smtClean="0"/>
              <a:t>helpottuu</a:t>
            </a:r>
          </a:p>
          <a:p>
            <a:endParaRPr lang="fi-FI" sz="1800" dirty="0"/>
          </a:p>
          <a:p>
            <a:r>
              <a:rPr lang="fi-FI" sz="1800" dirty="0" smtClean="0"/>
              <a:t>Pohjamalleja voidaan muokata jokaiselle ohjelmistotuotteelle sopivaksi</a:t>
            </a:r>
            <a:endParaRPr lang="fi-FI" sz="1800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160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15990" y="57842"/>
            <a:ext cx="7779600" cy="641700"/>
          </a:xfrm>
        </p:spPr>
        <p:txBody>
          <a:bodyPr>
            <a:normAutofit/>
          </a:bodyPr>
          <a:lstStyle/>
          <a:p>
            <a:r>
              <a:rPr lang="fi-FI" dirty="0" smtClean="0"/>
              <a:t>Malli- Vapaa jakelu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915092"/>
            <a:ext cx="7779600" cy="3393900"/>
          </a:xfrm>
        </p:spPr>
        <p:txBody>
          <a:bodyPr>
            <a:normAutofit/>
          </a:bodyPr>
          <a:lstStyle/>
          <a:p>
            <a:r>
              <a:rPr lang="fi-FI" sz="1700" dirty="0" smtClean="0"/>
              <a:t>Vapaassa jakelussa kunta voi jakaa kehittämänsä ohjelmiston vapaasti muiden kuntien hyödynnettäväksi</a:t>
            </a:r>
          </a:p>
          <a:p>
            <a:endParaRPr lang="fi-FI" sz="1700" dirty="0" smtClean="0"/>
          </a:p>
          <a:p>
            <a:r>
              <a:rPr lang="fi-FI" sz="1700" dirty="0" smtClean="0"/>
              <a:t>Jakelu voi tapahtua joko suoraan kunnasta toiselle tai jakelupaikkaa hyödyntäen</a:t>
            </a:r>
          </a:p>
          <a:p>
            <a:endParaRPr lang="fi-FI" sz="1700" dirty="0"/>
          </a:p>
          <a:p>
            <a:r>
              <a:rPr lang="fi-FI" sz="1700" dirty="0" smtClean="0"/>
              <a:t>Vapaassa jakelussa kunta voi vapaasti hyödyntää toisten kuntien kehittämiä ohjelmia </a:t>
            </a:r>
            <a:r>
              <a:rPr lang="fi-FI" sz="1700" dirty="0" smtClean="0"/>
              <a:t>tai ohjelmakomponentteja</a:t>
            </a:r>
            <a:endParaRPr lang="fi-FI" sz="1700" dirty="0" smtClean="0"/>
          </a:p>
          <a:p>
            <a:endParaRPr lang="fi-FI" sz="1700" dirty="0"/>
          </a:p>
          <a:p>
            <a:r>
              <a:rPr lang="fi-FI" sz="1700" dirty="0" smtClean="0"/>
              <a:t>Kunta voi myös vapaasti </a:t>
            </a:r>
            <a:r>
              <a:rPr lang="fi-FI" sz="1700" dirty="0" err="1" smtClean="0"/>
              <a:t>jatkokehittää</a:t>
            </a:r>
            <a:r>
              <a:rPr lang="fi-FI" sz="1700" dirty="0" smtClean="0"/>
              <a:t> saamaansa ohjelmistoa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0512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0400" y="205978"/>
            <a:ext cx="7779600" cy="493564"/>
          </a:xfrm>
        </p:spPr>
        <p:txBody>
          <a:bodyPr>
            <a:normAutofit fontScale="90000"/>
          </a:bodyPr>
          <a:lstStyle/>
          <a:p>
            <a:pPr algn="ctr"/>
            <a:r>
              <a:rPr lang="fi-FI" dirty="0" smtClean="0"/>
              <a:t>Malli- Vapaa jakelu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5</a:t>
            </a:fld>
            <a:endParaRPr lang="fi-FI" dirty="0"/>
          </a:p>
        </p:txBody>
      </p:sp>
      <p:sp>
        <p:nvSpPr>
          <p:cNvPr id="6" name="Lieriö 5"/>
          <p:cNvSpPr/>
          <p:nvPr/>
        </p:nvSpPr>
        <p:spPr>
          <a:xfrm>
            <a:off x="3347864" y="2067694"/>
            <a:ext cx="1809215" cy="2207432"/>
          </a:xfrm>
          <a:prstGeom prst="can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Jakelupaikka</a:t>
            </a:r>
            <a:endParaRPr lang="fi-FI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Pyöristetty suorakulmio 6"/>
          <p:cNvSpPr/>
          <p:nvPr/>
        </p:nvSpPr>
        <p:spPr>
          <a:xfrm>
            <a:off x="244096" y="2877045"/>
            <a:ext cx="1581416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i-FI" sz="1400" b="1" dirty="0" smtClean="0">
                <a:solidFill>
                  <a:schemeClr val="tx1"/>
                </a:solidFill>
              </a:rPr>
              <a:t>Ohjelmisto x</a:t>
            </a:r>
            <a:endParaRPr lang="fi-FI" sz="1400" b="1" dirty="0">
              <a:solidFill>
                <a:schemeClr val="tx1"/>
              </a:solidFill>
            </a:endParaRPr>
          </a:p>
        </p:txBody>
      </p:sp>
      <p:sp>
        <p:nvSpPr>
          <p:cNvPr id="8" name="Pyöristetty suorakulmio 7"/>
          <p:cNvSpPr/>
          <p:nvPr/>
        </p:nvSpPr>
        <p:spPr>
          <a:xfrm>
            <a:off x="35496" y="1330572"/>
            <a:ext cx="1998617" cy="311945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i-FI" sz="1400" b="1" dirty="0" smtClean="0">
                <a:solidFill>
                  <a:schemeClr val="tx1"/>
                </a:solidFill>
              </a:rPr>
              <a:t>Kunta 1</a:t>
            </a:r>
            <a:r>
              <a:rPr lang="fi-FI" sz="1100" b="1" dirty="0" smtClean="0">
                <a:solidFill>
                  <a:schemeClr val="tx1"/>
                </a:solidFill>
              </a:rPr>
              <a:t> </a:t>
            </a:r>
            <a:endParaRPr lang="fi-FI" sz="1100" b="1" dirty="0">
              <a:solidFill>
                <a:schemeClr val="tx1"/>
              </a:solidFill>
            </a:endParaRPr>
          </a:p>
        </p:txBody>
      </p:sp>
      <p:sp>
        <p:nvSpPr>
          <p:cNvPr id="9" name="Pyöristetty suorakulmio 8"/>
          <p:cNvSpPr/>
          <p:nvPr/>
        </p:nvSpPr>
        <p:spPr>
          <a:xfrm>
            <a:off x="6559856" y="1188873"/>
            <a:ext cx="2044591" cy="297672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i-FI" sz="1400" b="1" dirty="0" smtClean="0">
                <a:solidFill>
                  <a:schemeClr val="tx1"/>
                </a:solidFill>
              </a:rPr>
              <a:t>Kunta 2</a:t>
            </a:r>
            <a:r>
              <a:rPr lang="fi-FI" sz="1100" b="1" dirty="0" smtClean="0">
                <a:solidFill>
                  <a:schemeClr val="tx1"/>
                </a:solidFill>
              </a:rPr>
              <a:t> </a:t>
            </a:r>
            <a:endParaRPr lang="fi-FI" sz="1100" b="1" dirty="0">
              <a:solidFill>
                <a:schemeClr val="tx1"/>
              </a:solidFill>
            </a:endParaRPr>
          </a:p>
        </p:txBody>
      </p:sp>
      <p:sp>
        <p:nvSpPr>
          <p:cNvPr id="10" name="Pyöristetty suorakulmio 9"/>
          <p:cNvSpPr/>
          <p:nvPr/>
        </p:nvSpPr>
        <p:spPr>
          <a:xfrm>
            <a:off x="6570787" y="3444488"/>
            <a:ext cx="2033658" cy="312635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i-FI" sz="1400" b="1" dirty="0" smtClean="0">
                <a:solidFill>
                  <a:schemeClr val="tx1"/>
                </a:solidFill>
              </a:rPr>
              <a:t>Kunta n</a:t>
            </a:r>
            <a:r>
              <a:rPr lang="fi-FI" sz="1100" b="1" dirty="0" smtClean="0">
                <a:solidFill>
                  <a:schemeClr val="tx1"/>
                </a:solidFill>
              </a:rPr>
              <a:t> </a:t>
            </a:r>
            <a:endParaRPr lang="fi-FI" sz="1100" b="1" dirty="0">
              <a:solidFill>
                <a:schemeClr val="tx1"/>
              </a:solidFill>
            </a:endParaRPr>
          </a:p>
        </p:txBody>
      </p:sp>
      <p:sp>
        <p:nvSpPr>
          <p:cNvPr id="11" name="Pyöristetty suorakulmio 10"/>
          <p:cNvSpPr/>
          <p:nvPr/>
        </p:nvSpPr>
        <p:spPr>
          <a:xfrm>
            <a:off x="6559856" y="2329341"/>
            <a:ext cx="2044589" cy="345038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i-FI" sz="1400" b="1" dirty="0" smtClean="0">
                <a:solidFill>
                  <a:schemeClr val="tx1"/>
                </a:solidFill>
              </a:rPr>
              <a:t>Kunta 3</a:t>
            </a:r>
            <a:r>
              <a:rPr lang="fi-FI" sz="1100" b="1" dirty="0" smtClean="0">
                <a:solidFill>
                  <a:schemeClr val="tx1"/>
                </a:solidFill>
              </a:rPr>
              <a:t> </a:t>
            </a:r>
            <a:endParaRPr lang="fi-FI" sz="1100" b="1" dirty="0">
              <a:solidFill>
                <a:schemeClr val="tx1"/>
              </a:solidFill>
            </a:endParaRPr>
          </a:p>
        </p:txBody>
      </p:sp>
      <p:sp>
        <p:nvSpPr>
          <p:cNvPr id="12" name="Pyöristetty suorakulmio 11"/>
          <p:cNvSpPr/>
          <p:nvPr/>
        </p:nvSpPr>
        <p:spPr>
          <a:xfrm>
            <a:off x="3472514" y="2674379"/>
            <a:ext cx="1581416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i-FI" sz="1400" b="1" dirty="0" smtClean="0">
                <a:solidFill>
                  <a:schemeClr val="tx1"/>
                </a:solidFill>
              </a:rPr>
              <a:t>Ohjelmisto x</a:t>
            </a:r>
            <a:endParaRPr lang="fi-FI" sz="1400" b="1" dirty="0">
              <a:solidFill>
                <a:schemeClr val="tx1"/>
              </a:solidFill>
            </a:endParaRPr>
          </a:p>
        </p:txBody>
      </p:sp>
      <p:cxnSp>
        <p:nvCxnSpPr>
          <p:cNvPr id="14" name="Kulmayhdysviiva 13"/>
          <p:cNvCxnSpPr>
            <a:stCxn id="7" idx="3"/>
            <a:endCxn id="12" idx="1"/>
          </p:cNvCxnSpPr>
          <p:nvPr/>
        </p:nvCxnSpPr>
        <p:spPr>
          <a:xfrm flipV="1">
            <a:off x="1825512" y="2854399"/>
            <a:ext cx="1647002" cy="202666"/>
          </a:xfrm>
          <a:prstGeom prst="bentConnector3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Kulmayhdysviiva 15"/>
          <p:cNvCxnSpPr>
            <a:endCxn id="9" idx="1"/>
          </p:cNvCxnSpPr>
          <p:nvPr/>
        </p:nvCxnSpPr>
        <p:spPr>
          <a:xfrm flipV="1">
            <a:off x="1259632" y="1337709"/>
            <a:ext cx="5300224" cy="1516690"/>
          </a:xfrm>
          <a:prstGeom prst="bentConnector3">
            <a:avLst>
              <a:gd name="adj1" fmla="val 21699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Kulmayhdysviiva 18"/>
          <p:cNvCxnSpPr>
            <a:stCxn id="12" idx="3"/>
            <a:endCxn id="11" idx="1"/>
          </p:cNvCxnSpPr>
          <p:nvPr/>
        </p:nvCxnSpPr>
        <p:spPr>
          <a:xfrm flipV="1">
            <a:off x="5053930" y="2501860"/>
            <a:ext cx="1505926" cy="352539"/>
          </a:xfrm>
          <a:prstGeom prst="bentConnector3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Kulmayhdysviiva 20"/>
          <p:cNvCxnSpPr>
            <a:stCxn id="12" idx="3"/>
            <a:endCxn id="10" idx="1"/>
          </p:cNvCxnSpPr>
          <p:nvPr/>
        </p:nvCxnSpPr>
        <p:spPr>
          <a:xfrm>
            <a:off x="5053930" y="2854399"/>
            <a:ext cx="1516857" cy="746407"/>
          </a:xfrm>
          <a:prstGeom prst="bentConnector3">
            <a:avLst>
              <a:gd name="adj1" fmla="val 50000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uora nuoliyhdysviiva 25"/>
          <p:cNvCxnSpPr/>
          <p:nvPr/>
        </p:nvCxnSpPr>
        <p:spPr>
          <a:xfrm flipH="1">
            <a:off x="985578" y="2001395"/>
            <a:ext cx="1" cy="87565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yöristetty suorakulmio 19"/>
          <p:cNvSpPr/>
          <p:nvPr/>
        </p:nvSpPr>
        <p:spPr>
          <a:xfrm>
            <a:off x="35496" y="1658984"/>
            <a:ext cx="1998617" cy="342411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i-FI" sz="1400" b="1" dirty="0" smtClean="0">
                <a:solidFill>
                  <a:schemeClr val="tx1"/>
                </a:solidFill>
              </a:rPr>
              <a:t>Ohjelmistotalo 1  </a:t>
            </a:r>
            <a:endParaRPr lang="fi-FI" sz="1400" b="1" dirty="0">
              <a:solidFill>
                <a:schemeClr val="tx1"/>
              </a:solidFill>
            </a:endParaRPr>
          </a:p>
        </p:txBody>
      </p:sp>
      <p:sp>
        <p:nvSpPr>
          <p:cNvPr id="34" name="Pyöristetty suorakulmio 33"/>
          <p:cNvSpPr/>
          <p:nvPr/>
        </p:nvSpPr>
        <p:spPr>
          <a:xfrm>
            <a:off x="6590968" y="1517503"/>
            <a:ext cx="2013479" cy="342411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Ohjelmistotalo 2</a:t>
            </a:r>
          </a:p>
        </p:txBody>
      </p:sp>
      <p:sp>
        <p:nvSpPr>
          <p:cNvPr id="40" name="Pyöristetty suorakulmio 39"/>
          <p:cNvSpPr/>
          <p:nvPr/>
        </p:nvSpPr>
        <p:spPr>
          <a:xfrm>
            <a:off x="6575411" y="2702710"/>
            <a:ext cx="2029035" cy="342411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i-FI" sz="1400" b="1" dirty="0" smtClean="0">
                <a:solidFill>
                  <a:schemeClr val="tx1"/>
                </a:solidFill>
              </a:rPr>
              <a:t>Ohjelmistotalo  3</a:t>
            </a:r>
            <a:endParaRPr lang="fi-FI" sz="1400" b="1" dirty="0">
              <a:solidFill>
                <a:schemeClr val="tx1"/>
              </a:solidFill>
            </a:endParaRPr>
          </a:p>
        </p:txBody>
      </p:sp>
      <p:sp>
        <p:nvSpPr>
          <p:cNvPr id="41" name="Pyöristetty suorakulmio 40"/>
          <p:cNvSpPr/>
          <p:nvPr/>
        </p:nvSpPr>
        <p:spPr>
          <a:xfrm>
            <a:off x="6590969" y="3815231"/>
            <a:ext cx="2013476" cy="342411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Ohjelmistotalo </a:t>
            </a:r>
            <a:r>
              <a:rPr lang="fi-FI" sz="1400" b="1" dirty="0" smtClean="0">
                <a:solidFill>
                  <a:schemeClr val="tx1"/>
                </a:solidFill>
              </a:rPr>
              <a:t>n</a:t>
            </a:r>
            <a:endParaRPr lang="fi-FI" sz="1400" b="1" dirty="0">
              <a:solidFill>
                <a:schemeClr val="tx1"/>
              </a:solidFill>
            </a:endParaRPr>
          </a:p>
        </p:txBody>
      </p:sp>
      <p:sp>
        <p:nvSpPr>
          <p:cNvPr id="31" name="Tekstiruutu 30"/>
          <p:cNvSpPr txBox="1"/>
          <p:nvPr/>
        </p:nvSpPr>
        <p:spPr>
          <a:xfrm>
            <a:off x="1985642" y="2943763"/>
            <a:ext cx="1250663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sz="1100" dirty="0" smtClean="0">
                <a:solidFill>
                  <a:schemeClr val="tx2"/>
                </a:solidFill>
              </a:rPr>
              <a:t>luovutus </a:t>
            </a:r>
          </a:p>
          <a:p>
            <a:r>
              <a:rPr lang="fi-FI" sz="1100" dirty="0" smtClean="0">
                <a:solidFill>
                  <a:schemeClr val="tx2"/>
                </a:solidFill>
              </a:rPr>
              <a:t>jakelupaikkaan</a:t>
            </a:r>
            <a:endParaRPr lang="fi-FI" sz="1100" dirty="0">
              <a:solidFill>
                <a:schemeClr val="tx2"/>
              </a:solidFill>
            </a:endParaRPr>
          </a:p>
        </p:txBody>
      </p:sp>
      <p:sp>
        <p:nvSpPr>
          <p:cNvPr id="38" name="Tekstiruutu 37"/>
          <p:cNvSpPr txBox="1"/>
          <p:nvPr/>
        </p:nvSpPr>
        <p:spPr>
          <a:xfrm>
            <a:off x="2221851" y="1550862"/>
            <a:ext cx="194796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sz="1100" dirty="0" smtClean="0">
                <a:solidFill>
                  <a:schemeClr val="tx2"/>
                </a:solidFill>
              </a:rPr>
              <a:t>luovutus </a:t>
            </a:r>
          </a:p>
          <a:p>
            <a:r>
              <a:rPr lang="fi-FI" sz="1100" dirty="0" smtClean="0">
                <a:solidFill>
                  <a:schemeClr val="tx2"/>
                </a:solidFill>
              </a:rPr>
              <a:t>suoraan toiselle kunnalle</a:t>
            </a:r>
            <a:endParaRPr lang="fi-FI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758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48210" y="123478"/>
            <a:ext cx="7779600" cy="648072"/>
          </a:xfrm>
        </p:spPr>
        <p:txBody>
          <a:bodyPr>
            <a:normAutofit/>
          </a:bodyPr>
          <a:lstStyle/>
          <a:p>
            <a:r>
              <a:rPr lang="fi-FI" dirty="0" smtClean="0"/>
              <a:t>Malli-vapaa jakelu. Hyödyt/Haasteet</a:t>
            </a:r>
            <a:endParaRPr lang="fi-FI" dirty="0"/>
          </a:p>
        </p:txBody>
      </p:sp>
      <p:graphicFrame>
        <p:nvGraphicFramePr>
          <p:cNvPr id="6" name="Sisällön paikkamerkk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9600616"/>
              </p:ext>
            </p:extLst>
          </p:nvPr>
        </p:nvGraphicFramePr>
        <p:xfrm>
          <a:off x="617882" y="945615"/>
          <a:ext cx="7778750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9375">
                  <a:extLst>
                    <a:ext uri="{9D8B030D-6E8A-4147-A177-3AD203B41FA5}">
                      <a16:colId xmlns:a16="http://schemas.microsoft.com/office/drawing/2014/main" val="3344200271"/>
                    </a:ext>
                  </a:extLst>
                </a:gridCol>
                <a:gridCol w="3889375">
                  <a:extLst>
                    <a:ext uri="{9D8B030D-6E8A-4147-A177-3AD203B41FA5}">
                      <a16:colId xmlns:a16="http://schemas.microsoft.com/office/drawing/2014/main" val="24641099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Hyödyt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Haasteet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34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+ Mahdollistaa nopean</a:t>
                      </a:r>
                      <a:r>
                        <a:rPr lang="fi-FI" sz="1200" baseline="0" dirty="0" smtClean="0"/>
                        <a:t> aloittamisen, koska ei tarvitse suunnitella yhteisiä käytäntöjä tai organisointeja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-</a:t>
                      </a:r>
                      <a:r>
                        <a:rPr lang="fi-FI" sz="1200" baseline="0" dirty="0" smtClean="0"/>
                        <a:t> Mahdolliset päällekkäisyydet. Kunta voi rahoittaa ominaisuuden, jonka jokin toinen kunta on jo kehittänyt=&gt;kunta rahoittaa aina itse jatkokehittämisen</a:t>
                      </a:r>
                      <a:endParaRPr lang="fi-FI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737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+ Muokattavuus.</a:t>
                      </a:r>
                      <a:r>
                        <a:rPr lang="fi-FI" sz="1200" baseline="0" dirty="0" smtClean="0"/>
                        <a:t> Jokainen kunta saa vapaasti kehittää kumppaninsa kanssa ohjelmistoa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- Kunnille voi tulla omat versiot</a:t>
                      </a:r>
                      <a:r>
                        <a:rPr lang="fi-FI" sz="1200" baseline="0" dirty="0" smtClean="0"/>
                        <a:t> ohjelmistoista, joka voi aiheuttaa kuntakohtaisia ohjelmistoja, jotka vaativat tuotteenhallintaa</a:t>
                      </a:r>
                      <a:endParaRPr lang="fi-FI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284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-Ohjelmisto</a:t>
                      </a:r>
                      <a:r>
                        <a:rPr lang="fi-FI" sz="1200" baseline="0" dirty="0" smtClean="0"/>
                        <a:t>n elinkaaren aikainen kehittyminen ei ole hallinnassa vaan ohjelmisto alkaa elämään erilaisina versioina ”kentällä”</a:t>
                      </a:r>
                      <a:endParaRPr lang="fi-FI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855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-Ensimmäisen</a:t>
                      </a:r>
                      <a:r>
                        <a:rPr lang="fi-FI" sz="1200" baseline="0" dirty="0" smtClean="0"/>
                        <a:t> version jälkeen vaarana lukkiutuminen yhteen toimittajaan. Toimittajaloukku </a:t>
                      </a:r>
                      <a:endParaRPr lang="fi-FI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656318"/>
                  </a:ext>
                </a:extLst>
              </a:tr>
            </a:tbl>
          </a:graphicData>
        </a:graphic>
      </p:graphicFrame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12752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15990" y="57842"/>
            <a:ext cx="7779600" cy="6417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Malli-Yhteisöohjautuva </a:t>
            </a:r>
            <a:r>
              <a:rPr lang="fi-FI" dirty="0"/>
              <a:t>uudelleenkäyttö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873607"/>
            <a:ext cx="8000032" cy="3393900"/>
          </a:xfrm>
        </p:spPr>
        <p:txBody>
          <a:bodyPr>
            <a:normAutofit fontScale="85000" lnSpcReduction="20000"/>
          </a:bodyPr>
          <a:lstStyle/>
          <a:p>
            <a:r>
              <a:rPr lang="fi-FI" sz="1700" dirty="0" smtClean="0"/>
              <a:t>Yhteisöohjautuvassa uudelleenkäytössä kunnat muodostavat käyttäjäyhteisön, jonka avulla koordinoidaan yhteistä kehittämistä</a:t>
            </a:r>
          </a:p>
          <a:p>
            <a:endParaRPr lang="fi-FI" sz="1700" dirty="0" smtClean="0"/>
          </a:p>
          <a:p>
            <a:r>
              <a:rPr lang="fi-FI" sz="1700" dirty="0" smtClean="0"/>
              <a:t>Jakelu tapahtuu jakelupaikkaa hyödyntäen, jotta voidaan paremmin huolehtia </a:t>
            </a:r>
            <a:r>
              <a:rPr lang="fi-FI" sz="1700" dirty="0" smtClean="0"/>
              <a:t>jakelusta ja jakelun koordinoinnista</a:t>
            </a:r>
            <a:endParaRPr lang="fi-FI" sz="1700" dirty="0" smtClean="0"/>
          </a:p>
          <a:p>
            <a:endParaRPr lang="fi-FI" sz="1700" dirty="0" smtClean="0"/>
          </a:p>
          <a:p>
            <a:r>
              <a:rPr lang="fi-FI" sz="1700" dirty="0" smtClean="0"/>
              <a:t>Yhteisön toiminnan organisointiin </a:t>
            </a:r>
            <a:r>
              <a:rPr lang="fi-FI" sz="1700" dirty="0" err="1" smtClean="0"/>
              <a:t>vastuutetaan</a:t>
            </a:r>
            <a:r>
              <a:rPr lang="fi-FI" sz="1700" dirty="0" smtClean="0"/>
              <a:t> palvelupäällikkö/</a:t>
            </a:r>
            <a:r>
              <a:rPr lang="fi-FI" sz="1700" dirty="0" err="1" smtClean="0"/>
              <a:t>tuotepäälikkö</a:t>
            </a:r>
            <a:r>
              <a:rPr lang="fi-FI" sz="1700" dirty="0" smtClean="0"/>
              <a:t>, joka koordinoi </a:t>
            </a:r>
            <a:r>
              <a:rPr lang="fi-FI" sz="1700" dirty="0" smtClean="0"/>
              <a:t>ohjelmiston kehittämistä</a:t>
            </a:r>
            <a:endParaRPr lang="fi-FI" sz="1700" dirty="0" smtClean="0"/>
          </a:p>
          <a:p>
            <a:pPr marL="0" indent="0">
              <a:buNone/>
            </a:pPr>
            <a:endParaRPr lang="fi-FI" sz="1700" dirty="0"/>
          </a:p>
          <a:p>
            <a:r>
              <a:rPr lang="fi-FI" sz="1700" dirty="0" smtClean="0"/>
              <a:t>Kunta </a:t>
            </a:r>
            <a:r>
              <a:rPr lang="fi-FI" sz="1700" b="1" dirty="0" smtClean="0"/>
              <a:t>voi myös </a:t>
            </a:r>
            <a:r>
              <a:rPr lang="fi-FI" sz="1700" b="1" dirty="0" smtClean="0"/>
              <a:t>vapaasti jatko kehittää ohjelmistoa omalla kustannuksella</a:t>
            </a:r>
            <a:r>
              <a:rPr lang="fi-FI" sz="1700" dirty="0" smtClean="0"/>
              <a:t>, mutta tavoitteena on pyrkiä kehittämään ja rahoittamaan ohjelmistoa </a:t>
            </a:r>
            <a:r>
              <a:rPr lang="fi-FI" sz="1700" dirty="0" smtClean="0"/>
              <a:t>myös yhdessä</a:t>
            </a:r>
            <a:endParaRPr lang="fi-FI" sz="1700" dirty="0" smtClean="0"/>
          </a:p>
          <a:p>
            <a:endParaRPr lang="fi-FI" sz="1700" dirty="0" smtClean="0"/>
          </a:p>
          <a:p>
            <a:r>
              <a:rPr lang="fi-FI" sz="1700" dirty="0" smtClean="0"/>
              <a:t>Kunta luovuttaa kehitetyt ominaisuudet tai kehittämänsä uuden version jakelupaikkaan</a:t>
            </a:r>
          </a:p>
          <a:p>
            <a:endParaRPr lang="fi-FI" sz="1700" dirty="0" smtClean="0"/>
          </a:p>
          <a:p>
            <a:r>
              <a:rPr lang="fi-FI" sz="1700" dirty="0" smtClean="0"/>
              <a:t>Kehittämiseen voi osallistua useita ohjelmistotaloja</a:t>
            </a:r>
          </a:p>
          <a:p>
            <a:pPr marL="0" indent="0">
              <a:buNone/>
            </a:pPr>
            <a:endParaRPr lang="fi-FI" sz="17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624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lvi 14"/>
          <p:cNvSpPr/>
          <p:nvPr/>
        </p:nvSpPr>
        <p:spPr>
          <a:xfrm>
            <a:off x="1971292" y="915566"/>
            <a:ext cx="4616932" cy="3575706"/>
          </a:xfrm>
          <a:prstGeom prst="cloud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0400" y="205978"/>
            <a:ext cx="7779600" cy="493564"/>
          </a:xfrm>
        </p:spPr>
        <p:txBody>
          <a:bodyPr>
            <a:normAutofit fontScale="90000"/>
          </a:bodyPr>
          <a:lstStyle/>
          <a:p>
            <a:pPr algn="ctr"/>
            <a:r>
              <a:rPr lang="fi-FI" dirty="0" smtClean="0"/>
              <a:t>Malli -Yhteisöohjautuva uudelleenkäyttö 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8467576" y="4291472"/>
            <a:ext cx="392400" cy="199800"/>
          </a:xfrm>
        </p:spPr>
        <p:txBody>
          <a:bodyPr/>
          <a:lstStyle/>
          <a:p>
            <a:fld id="{529BDC67-9A7E-42C8-BC4E-FBA2E376B5B6}" type="slidenum">
              <a:rPr lang="fi-FI" smtClean="0"/>
              <a:t>8</a:t>
            </a:fld>
            <a:endParaRPr lang="fi-FI" dirty="0"/>
          </a:p>
        </p:txBody>
      </p:sp>
      <p:sp>
        <p:nvSpPr>
          <p:cNvPr id="6" name="Lieriö 5"/>
          <p:cNvSpPr/>
          <p:nvPr/>
        </p:nvSpPr>
        <p:spPr>
          <a:xfrm>
            <a:off x="2672544" y="1343196"/>
            <a:ext cx="2538101" cy="2371702"/>
          </a:xfrm>
          <a:prstGeom prst="can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fi-F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Jakelupaikka</a:t>
            </a:r>
            <a:endParaRPr lang="fi-FI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Pyöristetty suorakulmio 7"/>
          <p:cNvSpPr/>
          <p:nvPr/>
        </p:nvSpPr>
        <p:spPr>
          <a:xfrm>
            <a:off x="132332" y="1022806"/>
            <a:ext cx="1916024" cy="320390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i-FI" sz="1400" b="1" dirty="0" smtClean="0">
                <a:solidFill>
                  <a:schemeClr val="tx1"/>
                </a:solidFill>
              </a:rPr>
              <a:t>Kunta 1</a:t>
            </a:r>
            <a:r>
              <a:rPr lang="fi-FI" sz="1100" b="1" dirty="0" smtClean="0">
                <a:solidFill>
                  <a:schemeClr val="tx1"/>
                </a:solidFill>
              </a:rPr>
              <a:t> </a:t>
            </a:r>
            <a:endParaRPr lang="fi-FI" sz="1100" b="1" dirty="0">
              <a:solidFill>
                <a:schemeClr val="tx1"/>
              </a:solidFill>
            </a:endParaRPr>
          </a:p>
        </p:txBody>
      </p:sp>
      <p:sp>
        <p:nvSpPr>
          <p:cNvPr id="9" name="Pyöristetty suorakulmio 8"/>
          <p:cNvSpPr/>
          <p:nvPr/>
        </p:nvSpPr>
        <p:spPr>
          <a:xfrm>
            <a:off x="6878584" y="915566"/>
            <a:ext cx="1871776" cy="305199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i-FI" sz="1400" b="1" dirty="0" smtClean="0">
                <a:solidFill>
                  <a:schemeClr val="tx1"/>
                </a:solidFill>
              </a:rPr>
              <a:t>Kunta 4</a:t>
            </a:r>
            <a:r>
              <a:rPr lang="fi-FI" sz="1100" b="1" dirty="0" smtClean="0">
                <a:solidFill>
                  <a:schemeClr val="tx1"/>
                </a:solidFill>
              </a:rPr>
              <a:t> </a:t>
            </a:r>
            <a:endParaRPr lang="fi-FI" sz="1100" b="1" dirty="0">
              <a:solidFill>
                <a:schemeClr val="tx1"/>
              </a:solidFill>
            </a:endParaRPr>
          </a:p>
        </p:txBody>
      </p:sp>
      <p:sp>
        <p:nvSpPr>
          <p:cNvPr id="10" name="Pyöristetty suorakulmio 9"/>
          <p:cNvSpPr/>
          <p:nvPr/>
        </p:nvSpPr>
        <p:spPr>
          <a:xfrm>
            <a:off x="6878583" y="2956678"/>
            <a:ext cx="2036531" cy="386507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i-FI" sz="1400" b="1" dirty="0" smtClean="0">
                <a:solidFill>
                  <a:schemeClr val="tx1"/>
                </a:solidFill>
              </a:rPr>
              <a:t>Kunta n</a:t>
            </a:r>
            <a:r>
              <a:rPr lang="fi-FI" sz="1100" b="1" dirty="0" smtClean="0">
                <a:solidFill>
                  <a:schemeClr val="tx1"/>
                </a:solidFill>
              </a:rPr>
              <a:t> </a:t>
            </a:r>
            <a:endParaRPr lang="fi-FI" sz="1100" b="1" dirty="0">
              <a:solidFill>
                <a:schemeClr val="tx1"/>
              </a:solidFill>
            </a:endParaRPr>
          </a:p>
        </p:txBody>
      </p:sp>
      <p:sp>
        <p:nvSpPr>
          <p:cNvPr id="11" name="Pyöristetty suorakulmio 10"/>
          <p:cNvSpPr/>
          <p:nvPr/>
        </p:nvSpPr>
        <p:spPr>
          <a:xfrm>
            <a:off x="6855310" y="1861009"/>
            <a:ext cx="2004666" cy="361590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i-FI" sz="1400" b="1" dirty="0" smtClean="0">
                <a:solidFill>
                  <a:schemeClr val="tx1"/>
                </a:solidFill>
              </a:rPr>
              <a:t>Kunta 5</a:t>
            </a:r>
            <a:r>
              <a:rPr lang="fi-FI" sz="1100" b="1" dirty="0" smtClean="0">
                <a:solidFill>
                  <a:schemeClr val="tx1"/>
                </a:solidFill>
              </a:rPr>
              <a:t> </a:t>
            </a:r>
            <a:endParaRPr lang="fi-FI" sz="1100" b="1" dirty="0">
              <a:solidFill>
                <a:schemeClr val="tx1"/>
              </a:solidFill>
            </a:endParaRPr>
          </a:p>
        </p:txBody>
      </p:sp>
      <p:sp>
        <p:nvSpPr>
          <p:cNvPr id="12" name="Pyöristetty suorakulmio 11"/>
          <p:cNvSpPr/>
          <p:nvPr/>
        </p:nvSpPr>
        <p:spPr>
          <a:xfrm>
            <a:off x="2799262" y="1962786"/>
            <a:ext cx="1752381" cy="3668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i-FI" sz="1200" dirty="0" smtClean="0">
                <a:solidFill>
                  <a:schemeClr val="tx1"/>
                </a:solidFill>
              </a:rPr>
              <a:t>Ohjelmisto X v.3.0</a:t>
            </a:r>
            <a:endParaRPr lang="fi-FI" sz="1200" dirty="0">
              <a:solidFill>
                <a:schemeClr val="tx1"/>
              </a:solidFill>
            </a:endParaRPr>
          </a:p>
        </p:txBody>
      </p:sp>
      <p:cxnSp>
        <p:nvCxnSpPr>
          <p:cNvPr id="19" name="Kulmayhdysviiva 18"/>
          <p:cNvCxnSpPr>
            <a:endCxn id="11" idx="1"/>
          </p:cNvCxnSpPr>
          <p:nvPr/>
        </p:nvCxnSpPr>
        <p:spPr>
          <a:xfrm flipV="1">
            <a:off x="5302766" y="2041804"/>
            <a:ext cx="1552544" cy="487244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Kulmayhdysviiva 20"/>
          <p:cNvCxnSpPr>
            <a:endCxn id="10" idx="1"/>
          </p:cNvCxnSpPr>
          <p:nvPr/>
        </p:nvCxnSpPr>
        <p:spPr>
          <a:xfrm>
            <a:off x="5273895" y="2529047"/>
            <a:ext cx="1604688" cy="620885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Kulmayhdysviiva 12"/>
          <p:cNvCxnSpPr>
            <a:stCxn id="6" idx="4"/>
            <a:endCxn id="9" idx="1"/>
          </p:cNvCxnSpPr>
          <p:nvPr/>
        </p:nvCxnSpPr>
        <p:spPr>
          <a:xfrm flipV="1">
            <a:off x="5210645" y="1068166"/>
            <a:ext cx="1667939" cy="1460881"/>
          </a:xfrm>
          <a:prstGeom prst="bentConnector3">
            <a:avLst>
              <a:gd name="adj1" fmla="val 51848"/>
            </a:avLst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lvi 24"/>
          <p:cNvSpPr/>
          <p:nvPr/>
        </p:nvSpPr>
        <p:spPr>
          <a:xfrm>
            <a:off x="18237" y="3492404"/>
            <a:ext cx="450868" cy="167990"/>
          </a:xfrm>
          <a:prstGeom prst="cloud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Tekstiruutu 23"/>
          <p:cNvSpPr txBox="1"/>
          <p:nvPr/>
        </p:nvSpPr>
        <p:spPr>
          <a:xfrm>
            <a:off x="495311" y="3437899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=yhteisö</a:t>
            </a:r>
            <a:endParaRPr lang="fi-FI" sz="1200" dirty="0"/>
          </a:p>
        </p:txBody>
      </p:sp>
      <p:sp>
        <p:nvSpPr>
          <p:cNvPr id="29" name="Pyöristetty suorakulmio 28"/>
          <p:cNvSpPr/>
          <p:nvPr/>
        </p:nvSpPr>
        <p:spPr>
          <a:xfrm>
            <a:off x="2803982" y="2360010"/>
            <a:ext cx="1771326" cy="3582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i-FI" sz="1200" dirty="0" smtClean="0">
                <a:solidFill>
                  <a:schemeClr val="tx1"/>
                </a:solidFill>
              </a:rPr>
              <a:t>Ohjelmisto X v.2.0</a:t>
            </a:r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31" name="Pyöristetty suorakulmio 30"/>
          <p:cNvSpPr/>
          <p:nvPr/>
        </p:nvSpPr>
        <p:spPr>
          <a:xfrm>
            <a:off x="2803982" y="2735642"/>
            <a:ext cx="1771326" cy="3582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i-FI" sz="1200" dirty="0" smtClean="0">
                <a:solidFill>
                  <a:schemeClr val="tx1"/>
                </a:solidFill>
              </a:rPr>
              <a:t>Ohjelmisto X v.1.0</a:t>
            </a:r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32" name="Taitettu kulma 31"/>
          <p:cNvSpPr/>
          <p:nvPr/>
        </p:nvSpPr>
        <p:spPr>
          <a:xfrm>
            <a:off x="58267" y="3744295"/>
            <a:ext cx="305403" cy="236167"/>
          </a:xfrm>
          <a:prstGeom prst="foldedCorner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7" name="Taitettu kulma 36"/>
          <p:cNvSpPr/>
          <p:nvPr/>
        </p:nvSpPr>
        <p:spPr>
          <a:xfrm>
            <a:off x="4616129" y="2037127"/>
            <a:ext cx="305403" cy="236167"/>
          </a:xfrm>
          <a:prstGeom prst="foldedCorner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8" name="Taitettu kulma 37"/>
          <p:cNvSpPr/>
          <p:nvPr/>
        </p:nvSpPr>
        <p:spPr>
          <a:xfrm>
            <a:off x="4629160" y="2443497"/>
            <a:ext cx="305403" cy="236167"/>
          </a:xfrm>
          <a:prstGeom prst="foldedCorner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9" name="Taitettu kulma 38"/>
          <p:cNvSpPr/>
          <p:nvPr/>
        </p:nvSpPr>
        <p:spPr>
          <a:xfrm>
            <a:off x="4631287" y="2818599"/>
            <a:ext cx="305403" cy="236167"/>
          </a:xfrm>
          <a:prstGeom prst="foldedCorner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0" name="Tekstiruutu 39"/>
          <p:cNvSpPr txBox="1"/>
          <p:nvPr/>
        </p:nvSpPr>
        <p:spPr>
          <a:xfrm>
            <a:off x="492175" y="3723878"/>
            <a:ext cx="1470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=dokumentaatio</a:t>
            </a:r>
            <a:endParaRPr lang="fi-FI" sz="1200" dirty="0"/>
          </a:p>
        </p:txBody>
      </p:sp>
      <p:sp>
        <p:nvSpPr>
          <p:cNvPr id="41" name="Pyöristetty suorakulmio 40"/>
          <p:cNvSpPr/>
          <p:nvPr/>
        </p:nvSpPr>
        <p:spPr>
          <a:xfrm>
            <a:off x="91940" y="1861008"/>
            <a:ext cx="1848541" cy="320390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i-FI" sz="1400" b="1" dirty="0" smtClean="0">
                <a:solidFill>
                  <a:schemeClr val="tx1"/>
                </a:solidFill>
              </a:rPr>
              <a:t>Kunta 2</a:t>
            </a:r>
            <a:r>
              <a:rPr lang="fi-FI" sz="1100" b="1" dirty="0" smtClean="0">
                <a:solidFill>
                  <a:schemeClr val="tx1"/>
                </a:solidFill>
              </a:rPr>
              <a:t> </a:t>
            </a:r>
            <a:endParaRPr lang="fi-FI" sz="1100" b="1" dirty="0">
              <a:solidFill>
                <a:schemeClr val="tx1"/>
              </a:solidFill>
            </a:endParaRPr>
          </a:p>
        </p:txBody>
      </p:sp>
      <p:sp>
        <p:nvSpPr>
          <p:cNvPr id="42" name="Pyöristetty suorakulmio 41"/>
          <p:cNvSpPr/>
          <p:nvPr/>
        </p:nvSpPr>
        <p:spPr>
          <a:xfrm>
            <a:off x="78318" y="2642497"/>
            <a:ext cx="1892973" cy="277801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i-FI" sz="1400" b="1" dirty="0" smtClean="0">
                <a:solidFill>
                  <a:schemeClr val="tx1"/>
                </a:solidFill>
              </a:rPr>
              <a:t>Kunta 3</a:t>
            </a:r>
            <a:r>
              <a:rPr lang="fi-FI" sz="1100" b="1" dirty="0" smtClean="0">
                <a:solidFill>
                  <a:schemeClr val="tx1"/>
                </a:solidFill>
              </a:rPr>
              <a:t> </a:t>
            </a:r>
            <a:endParaRPr lang="fi-FI" sz="1100" b="1" dirty="0">
              <a:solidFill>
                <a:schemeClr val="tx1"/>
              </a:solidFill>
            </a:endParaRPr>
          </a:p>
        </p:txBody>
      </p:sp>
      <p:cxnSp>
        <p:nvCxnSpPr>
          <p:cNvPr id="43" name="Kulmayhdysviiva 42"/>
          <p:cNvCxnSpPr>
            <a:endCxn id="8" idx="3"/>
          </p:cNvCxnSpPr>
          <p:nvPr/>
        </p:nvCxnSpPr>
        <p:spPr>
          <a:xfrm rot="16200000" flipV="1">
            <a:off x="1773815" y="1457542"/>
            <a:ext cx="1161948" cy="612866"/>
          </a:xfrm>
          <a:prstGeom prst="bentConnector2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Kulmayhdysviiva 45"/>
          <p:cNvCxnSpPr/>
          <p:nvPr/>
        </p:nvCxnSpPr>
        <p:spPr>
          <a:xfrm rot="10800000">
            <a:off x="1951805" y="2179871"/>
            <a:ext cx="687118" cy="174059"/>
          </a:xfrm>
          <a:prstGeom prst="bentConnector3">
            <a:avLst>
              <a:gd name="adj1" fmla="val 61962"/>
            </a:avLst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Kulmayhdysviiva 49"/>
          <p:cNvCxnSpPr/>
          <p:nvPr/>
        </p:nvCxnSpPr>
        <p:spPr>
          <a:xfrm rot="10800000" flipV="1">
            <a:off x="1940481" y="2679662"/>
            <a:ext cx="729316" cy="277015"/>
          </a:xfrm>
          <a:prstGeom prst="bentConnector3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Ryhmä 55"/>
          <p:cNvGrpSpPr/>
          <p:nvPr/>
        </p:nvGrpSpPr>
        <p:grpSpPr>
          <a:xfrm>
            <a:off x="5331865" y="3489439"/>
            <a:ext cx="222678" cy="372597"/>
            <a:chOff x="6399387" y="3560224"/>
            <a:chExt cx="222678" cy="372597"/>
          </a:xfrm>
          <a:solidFill>
            <a:srgbClr val="FF0000"/>
          </a:solidFill>
        </p:grpSpPr>
        <p:sp>
          <p:nvSpPr>
            <p:cNvPr id="54" name="Ellipsi 53"/>
            <p:cNvSpPr/>
            <p:nvPr/>
          </p:nvSpPr>
          <p:spPr>
            <a:xfrm>
              <a:off x="6429063" y="3560224"/>
              <a:ext cx="168004" cy="154674"/>
            </a:xfrm>
            <a:prstGeom prst="ellipse">
              <a:avLst/>
            </a:prstGeom>
            <a:grp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5" name="Tasakylkinen kolmio 54"/>
            <p:cNvSpPr/>
            <p:nvPr/>
          </p:nvSpPr>
          <p:spPr>
            <a:xfrm>
              <a:off x="6399387" y="3697512"/>
              <a:ext cx="222678" cy="235309"/>
            </a:xfrm>
            <a:prstGeom prst="triangle">
              <a:avLst/>
            </a:prstGeom>
            <a:grp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57" name="Ryhmä 56"/>
          <p:cNvGrpSpPr/>
          <p:nvPr/>
        </p:nvGrpSpPr>
        <p:grpSpPr>
          <a:xfrm>
            <a:off x="132332" y="4058586"/>
            <a:ext cx="222678" cy="372597"/>
            <a:chOff x="6399387" y="3560224"/>
            <a:chExt cx="222678" cy="372597"/>
          </a:xfrm>
          <a:solidFill>
            <a:srgbClr val="FF0000"/>
          </a:solidFill>
        </p:grpSpPr>
        <p:sp>
          <p:nvSpPr>
            <p:cNvPr id="58" name="Ellipsi 57"/>
            <p:cNvSpPr/>
            <p:nvPr/>
          </p:nvSpPr>
          <p:spPr>
            <a:xfrm>
              <a:off x="6429063" y="3560224"/>
              <a:ext cx="168004" cy="154674"/>
            </a:xfrm>
            <a:prstGeom prst="ellipse">
              <a:avLst/>
            </a:prstGeom>
            <a:grp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9" name="Tasakylkinen kolmio 58"/>
            <p:cNvSpPr/>
            <p:nvPr/>
          </p:nvSpPr>
          <p:spPr>
            <a:xfrm>
              <a:off x="6399387" y="3697512"/>
              <a:ext cx="222678" cy="235309"/>
            </a:xfrm>
            <a:prstGeom prst="triangle">
              <a:avLst/>
            </a:prstGeom>
            <a:grp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60" name="Tekstiruutu 59"/>
          <p:cNvSpPr txBox="1"/>
          <p:nvPr/>
        </p:nvSpPr>
        <p:spPr>
          <a:xfrm>
            <a:off x="502484" y="4146689"/>
            <a:ext cx="2703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=palvelupäällikkö/tuotepäällikkö</a:t>
            </a:r>
            <a:endParaRPr lang="fi-FI" sz="1200" dirty="0"/>
          </a:p>
        </p:txBody>
      </p:sp>
      <p:sp>
        <p:nvSpPr>
          <p:cNvPr id="36" name="Pyöristetty suorakulmio 35"/>
          <p:cNvSpPr/>
          <p:nvPr/>
        </p:nvSpPr>
        <p:spPr>
          <a:xfrm>
            <a:off x="132332" y="1358702"/>
            <a:ext cx="1916024" cy="32039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i-FI" sz="1400" b="1" dirty="0" smtClean="0">
                <a:solidFill>
                  <a:schemeClr val="tx1"/>
                </a:solidFill>
              </a:rPr>
              <a:t>Ohjelmistotalo 1</a:t>
            </a:r>
            <a:r>
              <a:rPr lang="fi-FI" sz="1100" b="1" dirty="0" smtClean="0">
                <a:solidFill>
                  <a:schemeClr val="tx1"/>
                </a:solidFill>
              </a:rPr>
              <a:t> </a:t>
            </a:r>
            <a:endParaRPr lang="fi-FI" sz="1100" b="1" dirty="0">
              <a:solidFill>
                <a:schemeClr val="tx1"/>
              </a:solidFill>
            </a:endParaRPr>
          </a:p>
        </p:txBody>
      </p:sp>
      <p:sp>
        <p:nvSpPr>
          <p:cNvPr id="44" name="Pyöristetty suorakulmio 43"/>
          <p:cNvSpPr/>
          <p:nvPr/>
        </p:nvSpPr>
        <p:spPr>
          <a:xfrm>
            <a:off x="78318" y="2179870"/>
            <a:ext cx="1890227" cy="32039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i-FI" sz="1400" b="1" dirty="0" smtClean="0">
                <a:solidFill>
                  <a:schemeClr val="tx1"/>
                </a:solidFill>
              </a:rPr>
              <a:t>Ohjelmistotalo 2 </a:t>
            </a:r>
            <a:endParaRPr lang="fi-FI" sz="1400" b="1" dirty="0">
              <a:solidFill>
                <a:schemeClr val="tx1"/>
              </a:solidFill>
            </a:endParaRPr>
          </a:p>
        </p:txBody>
      </p:sp>
      <p:sp>
        <p:nvSpPr>
          <p:cNvPr id="45" name="Pyöristetty suorakulmio 44"/>
          <p:cNvSpPr/>
          <p:nvPr/>
        </p:nvSpPr>
        <p:spPr>
          <a:xfrm>
            <a:off x="64417" y="2957953"/>
            <a:ext cx="1898032" cy="31476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i-FI" sz="1400" b="1" dirty="0" smtClean="0">
                <a:solidFill>
                  <a:schemeClr val="tx1"/>
                </a:solidFill>
              </a:rPr>
              <a:t>Ohjelmistotalo 3 </a:t>
            </a:r>
            <a:endParaRPr lang="fi-FI" sz="1400" b="1" dirty="0">
              <a:solidFill>
                <a:schemeClr val="tx1"/>
              </a:solidFill>
            </a:endParaRPr>
          </a:p>
        </p:txBody>
      </p:sp>
      <p:sp>
        <p:nvSpPr>
          <p:cNvPr id="51" name="Pyöristetty suorakulmio 50"/>
          <p:cNvSpPr/>
          <p:nvPr/>
        </p:nvSpPr>
        <p:spPr>
          <a:xfrm>
            <a:off x="6881330" y="1235955"/>
            <a:ext cx="1869030" cy="260379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Ohjelmistotalo </a:t>
            </a:r>
            <a:r>
              <a:rPr lang="fi-FI" sz="1400" b="1" dirty="0" smtClean="0">
                <a:solidFill>
                  <a:schemeClr val="tx1"/>
                </a:solidFill>
              </a:rPr>
              <a:t>4</a:t>
            </a:r>
            <a:r>
              <a:rPr lang="fi-FI" sz="1100" b="1" dirty="0" smtClean="0">
                <a:solidFill>
                  <a:schemeClr val="tx1"/>
                </a:solidFill>
              </a:rPr>
              <a:t> </a:t>
            </a:r>
            <a:endParaRPr lang="fi-FI" sz="1100" b="1" dirty="0">
              <a:solidFill>
                <a:schemeClr val="tx1"/>
              </a:solidFill>
            </a:endParaRPr>
          </a:p>
        </p:txBody>
      </p:sp>
      <p:sp>
        <p:nvSpPr>
          <p:cNvPr id="61" name="Pyöristetty suorakulmio 60"/>
          <p:cNvSpPr/>
          <p:nvPr/>
        </p:nvSpPr>
        <p:spPr>
          <a:xfrm>
            <a:off x="6855310" y="2209671"/>
            <a:ext cx="2004666" cy="342411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Ohjelmistotalo </a:t>
            </a:r>
            <a:r>
              <a:rPr lang="fi-FI" sz="1400" b="1" dirty="0" smtClean="0">
                <a:solidFill>
                  <a:schemeClr val="tx1"/>
                </a:solidFill>
              </a:rPr>
              <a:t>5</a:t>
            </a:r>
            <a:r>
              <a:rPr lang="fi-FI" sz="1100" b="1" dirty="0" smtClean="0">
                <a:solidFill>
                  <a:schemeClr val="tx1"/>
                </a:solidFill>
              </a:rPr>
              <a:t> </a:t>
            </a:r>
            <a:endParaRPr lang="fi-FI" sz="1100" b="1" dirty="0">
              <a:solidFill>
                <a:schemeClr val="tx1"/>
              </a:solidFill>
            </a:endParaRPr>
          </a:p>
        </p:txBody>
      </p:sp>
      <p:sp>
        <p:nvSpPr>
          <p:cNvPr id="62" name="Pyöristetty suorakulmio 61"/>
          <p:cNvSpPr/>
          <p:nvPr/>
        </p:nvSpPr>
        <p:spPr>
          <a:xfrm>
            <a:off x="6881328" y="3360581"/>
            <a:ext cx="2033787" cy="342411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Ohjelmistotalo </a:t>
            </a:r>
            <a:r>
              <a:rPr lang="fi-FI" sz="1400" b="1" dirty="0" smtClean="0">
                <a:solidFill>
                  <a:schemeClr val="tx1"/>
                </a:solidFill>
              </a:rPr>
              <a:t>n</a:t>
            </a:r>
            <a:r>
              <a:rPr lang="fi-FI" sz="1100" b="1" dirty="0" smtClean="0">
                <a:solidFill>
                  <a:schemeClr val="tx1"/>
                </a:solidFill>
              </a:rPr>
              <a:t> </a:t>
            </a:r>
            <a:endParaRPr lang="fi-FI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157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512" y="297543"/>
            <a:ext cx="8964488" cy="648072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Malli-yhteisöohjautuva uudelleenkäyttö Hyödyt/Haasteet</a:t>
            </a:r>
            <a:endParaRPr lang="fi-FI" dirty="0"/>
          </a:p>
        </p:txBody>
      </p:sp>
      <p:graphicFrame>
        <p:nvGraphicFramePr>
          <p:cNvPr id="6" name="Sisällön paikkamerkk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9886653"/>
              </p:ext>
            </p:extLst>
          </p:nvPr>
        </p:nvGraphicFramePr>
        <p:xfrm>
          <a:off x="467544" y="945616"/>
          <a:ext cx="7925918" cy="3613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959">
                  <a:extLst>
                    <a:ext uri="{9D8B030D-6E8A-4147-A177-3AD203B41FA5}">
                      <a16:colId xmlns:a16="http://schemas.microsoft.com/office/drawing/2014/main" val="3344200271"/>
                    </a:ext>
                  </a:extLst>
                </a:gridCol>
                <a:gridCol w="3962959">
                  <a:extLst>
                    <a:ext uri="{9D8B030D-6E8A-4147-A177-3AD203B41FA5}">
                      <a16:colId xmlns:a16="http://schemas.microsoft.com/office/drawing/2014/main" val="2464109927"/>
                    </a:ext>
                  </a:extLst>
                </a:gridCol>
              </a:tblGrid>
              <a:tr h="451708">
                <a:tc>
                  <a:txBody>
                    <a:bodyPr/>
                    <a:lstStyle/>
                    <a:p>
                      <a:r>
                        <a:rPr lang="fi-FI" dirty="0" smtClean="0"/>
                        <a:t>Hyödyt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Haasteet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34562"/>
                  </a:ext>
                </a:extLst>
              </a:tr>
              <a:tr h="1002421"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+ Mahdollistaa kohtuullisen</a:t>
                      </a:r>
                      <a:r>
                        <a:rPr lang="fi-FI" sz="1200" baseline="0" dirty="0" smtClean="0"/>
                        <a:t> nopean aloittamisen, koska ei tarvitse suunnitella tarkkoja toimintamalleja ja rahoitusmalleja kehittämiseen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-</a:t>
                      </a:r>
                      <a:r>
                        <a:rPr lang="fi-FI" sz="1200" baseline="0" dirty="0" smtClean="0"/>
                        <a:t> Vaatii palvelupäällikköä koordinoimaan jakelua sekä yhteiskehittämistä. Tämä vaatii työpanosta sekä sen rahoitusta</a:t>
                      </a:r>
                      <a:endParaRPr lang="fi-FI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737352"/>
                  </a:ext>
                </a:extLst>
              </a:tr>
              <a:tr h="779660"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+ Muokattavuus.</a:t>
                      </a:r>
                      <a:r>
                        <a:rPr lang="fi-FI" sz="1200" baseline="0" dirty="0" smtClean="0"/>
                        <a:t> Jokainen kunta saa vapaasti kehittää kumppaninsa kanssa ohjelmistoa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dirty="0" smtClean="0"/>
                        <a:t>- Kunnille voi tulla omat versiot</a:t>
                      </a:r>
                      <a:r>
                        <a:rPr lang="fi-FI" sz="1200" baseline="0" dirty="0" smtClean="0"/>
                        <a:t> ohjelmistoista, joka voi aiheuttaa kuntakohtaisia ohjelmistoja, jotka vaativat kunnalta omaa tuotteenhallintaa</a:t>
                      </a:r>
                      <a:endParaRPr lang="fi-FI" sz="1200" dirty="0" smtClean="0"/>
                    </a:p>
                    <a:p>
                      <a:endParaRPr lang="fi-FI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284622"/>
                  </a:ext>
                </a:extLst>
              </a:tr>
              <a:tr h="779660"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+ Voidaan</a:t>
                      </a:r>
                      <a:r>
                        <a:rPr lang="fi-FI" sz="1200" baseline="0" dirty="0" smtClean="0"/>
                        <a:t> rahoittaa yhdessä uusia ominaisuuksia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dirty="0" smtClean="0"/>
                        <a:t>-Ensimmäisen</a:t>
                      </a:r>
                      <a:r>
                        <a:rPr lang="fi-FI" sz="1200" baseline="0" dirty="0" smtClean="0"/>
                        <a:t> version jälkeen vaarana lukkiutuminen yhteen toimittajaan </a:t>
                      </a:r>
                      <a:endParaRPr lang="fi-FI" sz="1200" dirty="0" smtClean="0"/>
                    </a:p>
                    <a:p>
                      <a:endParaRPr lang="fi-FI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855147"/>
                  </a:ext>
                </a:extLst>
              </a:tr>
              <a:tr h="556901">
                <a:tc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656318"/>
                  </a:ext>
                </a:extLst>
              </a:tr>
            </a:tbl>
          </a:graphicData>
        </a:graphic>
      </p:graphicFrame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20.2.2019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9846684"/>
      </p:ext>
    </p:extLst>
  </p:cSld>
  <p:clrMapOvr>
    <a:masterClrMapping/>
  </p:clrMapOvr>
</p:sld>
</file>

<file path=ppt/theme/theme1.xml><?xml version="1.0" encoding="utf-8"?>
<a:theme xmlns:a="http://schemas.openxmlformats.org/drawingml/2006/main" name="Kuntaliitto suomenkielinen">
  <a:themeElements>
    <a:clrScheme name="Kuntaliitto">
      <a:dk1>
        <a:srgbClr val="002E63"/>
      </a:dk1>
      <a:lt1>
        <a:sysClr val="window" lastClr="FFFFFF"/>
      </a:lt1>
      <a:dk2>
        <a:srgbClr val="000000"/>
      </a:dk2>
      <a:lt2>
        <a:srgbClr val="EEECE1"/>
      </a:lt2>
      <a:accent1>
        <a:srgbClr val="002E63"/>
      </a:accent1>
      <a:accent2>
        <a:srgbClr val="00A6D6"/>
      </a:accent2>
      <a:accent3>
        <a:srgbClr val="6B8F00"/>
      </a:accent3>
      <a:accent4>
        <a:srgbClr val="B5BA05"/>
      </a:accent4>
      <a:accent5>
        <a:srgbClr val="F25900"/>
      </a:accent5>
      <a:accent6>
        <a:srgbClr val="E0AD12"/>
      </a:accent6>
      <a:hlink>
        <a:srgbClr val="0000FF"/>
      </a:hlink>
      <a:folHlink>
        <a:srgbClr val="800080"/>
      </a:folHlink>
    </a:clrScheme>
    <a:fontScheme name="Kuntaliitt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PMS 295">
      <a:srgbClr val="002E63"/>
    </a:custClr>
    <a:custClr name="PMS Process Cyan">
      <a:srgbClr val="00A6D6"/>
    </a:custClr>
    <a:custClr name="PMS 1655">
      <a:srgbClr val="F25900"/>
    </a:custClr>
    <a:custClr name="PMS 124">
      <a:srgbClr val="E0AD12"/>
    </a:custClr>
    <a:custClr name="PMS 603">
      <a:srgbClr val="EBE657"/>
    </a:custClr>
    <a:custClr name="PMS 2583">
      <a:srgbClr val="9E4DAB"/>
    </a:custClr>
    <a:custClr name="PMS 200">
      <a:srgbClr val="BA122B"/>
    </a:custClr>
    <a:custClr name="PMS 377">
      <a:srgbClr val="6B8F00"/>
    </a:custClr>
    <a:custClr name="PMS 390">
      <a:srgbClr val="B5BA05"/>
    </a:custClr>
    <a:custClr name="PMS 1525">
      <a:srgbClr val="BA5700"/>
    </a:custClr>
    <a:custClr name="PMS 729">
      <a:srgbClr val="C48F5E"/>
    </a:custClr>
    <a:custClr name="PMS Warm Gray 6">
      <a:srgbClr val="ADA194"/>
    </a:custClr>
    <a:custClr name="PMS 651">
      <a:srgbClr val="A1ADC7"/>
    </a:custClr>
    <a:custClr name="PMS 2905">
      <a:srgbClr val="9EC9E3"/>
    </a:custClr>
    <a:custClr name="PMS 660">
      <a:srgbClr val="426BBA"/>
    </a:custClr>
  </a:custClrLst>
  <a:extLst>
    <a:ext uri="{05A4C25C-085E-4340-85A3-A5531E510DB2}">
      <thm15:themeFamily xmlns:thm15="http://schemas.microsoft.com/office/thememl/2012/main" name="Kuntaliitto_OnnistuvaSuomi_suomiruotsi2017.potx" id="{13E821BA-D3ED-4889-9C49-636FBF760B63}" vid="{3356D7EC-DB7F-4093-AE8F-B732685FBEF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22D22068AB8154EA34214C28E2762B1" ma:contentTypeVersion="7" ma:contentTypeDescription="Luo uusi asiakirja." ma:contentTypeScope="" ma:versionID="f7244abc05bffdb692f9afe8b8718518">
  <xsd:schema xmlns:xsd="http://www.w3.org/2001/XMLSchema" xmlns:xs="http://www.w3.org/2001/XMLSchema" xmlns:p="http://schemas.microsoft.com/office/2006/metadata/properties" xmlns:ns2="55a2cc34-794c-4dc7-898e-8fa2029c8187" xmlns:ns3="ab5ad7e9-ff32-4915-8f05-2a6d5c545421" targetNamespace="http://schemas.microsoft.com/office/2006/metadata/properties" ma:root="true" ma:fieldsID="54411e6c3642fa18faba1b0278c33407" ns2:_="" ns3:_="">
    <xsd:import namespace="55a2cc34-794c-4dc7-898e-8fa2029c8187"/>
    <xsd:import namespace="ab5ad7e9-ff32-4915-8f05-2a6d5c5454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a2cc34-794c-4dc7-898e-8fa2029c81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5ad7e9-ff32-4915-8f05-2a6d5c54542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30C29D6-A567-424D-BB55-4898ABD16CE4}"/>
</file>

<file path=customXml/itemProps2.xml><?xml version="1.0" encoding="utf-8"?>
<ds:datastoreItem xmlns:ds="http://schemas.openxmlformats.org/officeDocument/2006/customXml" ds:itemID="{CCCF2268-E55A-4CCD-BBC7-7094C4725221}"/>
</file>

<file path=customXml/itemProps3.xml><?xml version="1.0" encoding="utf-8"?>
<ds:datastoreItem xmlns:ds="http://schemas.openxmlformats.org/officeDocument/2006/customXml" ds:itemID="{43F595E3-77E2-4868-AE80-953BA396CC35}"/>
</file>

<file path=docProps/app.xml><?xml version="1.0" encoding="utf-8"?>
<Properties xmlns="http://schemas.openxmlformats.org/officeDocument/2006/extended-properties" xmlns:vt="http://schemas.openxmlformats.org/officeDocument/2006/docPropsVTypes">
  <Template>Kuntaliitto Onnistuva Suomi Suomi-Ruotsi 2017</Template>
  <TotalTime>961</TotalTime>
  <Words>659</Words>
  <Application>Microsoft Office PowerPoint</Application>
  <PresentationFormat>Näytössä katseltava esitys (16:9)</PresentationFormat>
  <Paragraphs>158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8" baseType="lpstr">
      <vt:lpstr>Arial</vt:lpstr>
      <vt:lpstr>Calibri</vt:lpstr>
      <vt:lpstr>Verdana</vt:lpstr>
      <vt:lpstr>Kuntaliitto suomenkielinen</vt:lpstr>
      <vt:lpstr>Avoimen tuotteenhallinta</vt:lpstr>
      <vt:lpstr>Sisältö</vt:lpstr>
      <vt:lpstr>Tausta</vt:lpstr>
      <vt:lpstr>Malli- Vapaa jakelu</vt:lpstr>
      <vt:lpstr>Malli- Vapaa jakelu</vt:lpstr>
      <vt:lpstr>Malli-vapaa jakelu. Hyödyt/Haasteet</vt:lpstr>
      <vt:lpstr>Malli-Yhteisöohjautuva uudelleenkäyttö</vt:lpstr>
      <vt:lpstr>Malli -Yhteisöohjautuva uudelleenkäyttö </vt:lpstr>
      <vt:lpstr>Malli-yhteisöohjautuva uudelleenkäyttö Hyödyt/Haasteet</vt:lpstr>
      <vt:lpstr>Malli 3-Yhteisöohjautuva vakioperusversio</vt:lpstr>
      <vt:lpstr>Malli 3-Yhteisöohjautuva vakioperusversio</vt:lpstr>
      <vt:lpstr>Malli 3-yhteisöohjautuva vakioperusversio Hyödyt/Haasteet</vt:lpstr>
      <vt:lpstr>Yhdistelmämalli</vt:lpstr>
      <vt:lpstr>PowerPoint-esitys</vt:lpstr>
    </vt:vector>
  </TitlesOfParts>
  <Company>KL-FCG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Kettunen Elisa</dc:creator>
  <cp:lastModifiedBy>Matinmikko Tapio</cp:lastModifiedBy>
  <cp:revision>117</cp:revision>
  <dcterms:created xsi:type="dcterms:W3CDTF">2017-11-10T11:25:34Z</dcterms:created>
  <dcterms:modified xsi:type="dcterms:W3CDTF">2019-02-20T04:39:19Z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0x010100322D22068AB8154EA34214C28E2762B1</vt:lpwstr>
  </property>
</Properties>
</file>