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5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4" r:id="rId1"/>
  </p:sldMasterIdLst>
  <p:notesMasterIdLst>
    <p:notesMasterId r:id="rId17"/>
  </p:notesMasterIdLst>
  <p:sldIdLst>
    <p:sldId id="265" r:id="rId2"/>
    <p:sldId id="266" r:id="rId3"/>
    <p:sldId id="301" r:id="rId4"/>
    <p:sldId id="308" r:id="rId5"/>
    <p:sldId id="276" r:id="rId6"/>
    <p:sldId id="299" r:id="rId7"/>
    <p:sldId id="300" r:id="rId8"/>
    <p:sldId id="302" r:id="rId9"/>
    <p:sldId id="303" r:id="rId10"/>
    <p:sldId id="304" r:id="rId11"/>
    <p:sldId id="277" r:id="rId12"/>
    <p:sldId id="305" r:id="rId13"/>
    <p:sldId id="306" r:id="rId14"/>
    <p:sldId id="309" r:id="rId15"/>
    <p:sldId id="278" r:id="rId16"/>
  </p:sldIdLst>
  <p:sldSz cx="9144000" cy="5143500" type="screen16x9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55" autoAdjust="0"/>
    <p:restoredTop sz="94673" autoAdjust="0"/>
  </p:normalViewPr>
  <p:slideViewPr>
    <p:cSldViewPr>
      <p:cViewPr varScale="1">
        <p:scale>
          <a:sx n="93" d="100"/>
          <a:sy n="93" d="100"/>
        </p:scale>
        <p:origin x="84" y="144"/>
      </p:cViewPr>
      <p:guideLst>
        <p:guide orient="horz" pos="316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FA15B-FE45-45FE-A5C1-2286D62DBEA0}" type="datetimeFigureOut">
              <a:rPr lang="fi-FI" smtClean="0"/>
              <a:t>18.2.2019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AE36A8-0A76-4C63-8941-B39E4C045E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4916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ribbon_kansisivu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38" r="1238" b="16001"/>
          <a:stretch/>
        </p:blipFill>
        <p:spPr>
          <a:xfrm>
            <a:off x="6474616" y="2983260"/>
            <a:ext cx="2666766" cy="21602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1368900"/>
            <a:ext cx="7297200" cy="1101600"/>
          </a:xfrm>
        </p:spPr>
        <p:txBody>
          <a:bodyPr rIns="9000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2475900"/>
            <a:ext cx="6102000" cy="122850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8" name="Rectangle 9"/>
          <p:cNvSpPr/>
          <p:nvPr userDrawn="1"/>
        </p:nvSpPr>
        <p:spPr>
          <a:xfrm>
            <a:off x="0" y="771550"/>
            <a:ext cx="9144000" cy="45719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Suorakulmio 9"/>
          <p:cNvSpPr/>
          <p:nvPr userDrawn="1"/>
        </p:nvSpPr>
        <p:spPr>
          <a:xfrm>
            <a:off x="604463" y="287598"/>
            <a:ext cx="79350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sv-SE" sz="1000" dirty="0" smtClean="0">
                <a:solidFill>
                  <a:schemeClr val="accent2"/>
                </a:solidFill>
              </a:rPr>
              <a:t>Onnistuva Suomi </a:t>
            </a:r>
            <a:r>
              <a:rPr lang="sv-SE" sz="1000" dirty="0" err="1" smtClean="0">
                <a:solidFill>
                  <a:schemeClr val="accent2"/>
                </a:solidFill>
              </a:rPr>
              <a:t>tehdään</a:t>
            </a:r>
            <a:r>
              <a:rPr lang="sv-SE" sz="1000" dirty="0" smtClean="0">
                <a:solidFill>
                  <a:schemeClr val="accent2"/>
                </a:solidFill>
              </a:rPr>
              <a:t> </a:t>
            </a:r>
            <a:r>
              <a:rPr lang="sv-SE" sz="1000" dirty="0" err="1" smtClean="0">
                <a:solidFill>
                  <a:schemeClr val="accent2"/>
                </a:solidFill>
              </a:rPr>
              <a:t>lähellä</a:t>
            </a:r>
            <a:endParaRPr lang="sv-SE" sz="1000" dirty="0" smtClean="0">
              <a:solidFill>
                <a:schemeClr val="accent2"/>
              </a:solidFill>
            </a:endParaRPr>
          </a:p>
          <a:p>
            <a:pPr algn="r"/>
            <a:r>
              <a:rPr lang="sv-SE" sz="1000" dirty="0" smtClean="0">
                <a:solidFill>
                  <a:schemeClr val="accent2"/>
                </a:solidFill>
              </a:rPr>
              <a:t>Finlands framgång skapas lokalt </a:t>
            </a:r>
            <a:endParaRPr lang="fi-FI" sz="1000" b="0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67" y="161777"/>
            <a:ext cx="1958409" cy="46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37804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5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3185524-546A-4883-8235-424F2875EBD1}" type="datetime1">
              <a:rPr lang="fi-FI" smtClean="0"/>
              <a:t>18.2.2019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799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44297142-51D6-463C-8CFD-FBE6D81AE969}" type="datetime1">
              <a:rPr lang="fi-FI" smtClean="0"/>
              <a:t>18.2.2019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8" y="0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14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C84B7927-737E-4777-BD1C-06E1896DCBF4}" type="datetime1">
              <a:rPr lang="fi-FI" smtClean="0"/>
              <a:t>18.2.2019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4534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400" y="205978"/>
            <a:ext cx="7779600" cy="857250"/>
          </a:xfrm>
        </p:spPr>
        <p:txBody>
          <a:bodyPr rIns="9000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400" y="1201500"/>
            <a:ext cx="3816000" cy="33939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7600" y="1201500"/>
            <a:ext cx="3816000" cy="33939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C79F721-CC69-4E71-A743-8EB8BEF21958}" type="datetime1">
              <a:rPr lang="fi-FI" smtClean="0"/>
              <a:t>18.2.2019</a:t>
            </a:fld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1887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3"/>
          </p:nvPr>
        </p:nvSpPr>
        <p:spPr>
          <a:xfrm>
            <a:off x="680400" y="205200"/>
            <a:ext cx="2970000" cy="872100"/>
          </a:xfrm>
        </p:spPr>
        <p:txBody>
          <a:bodyPr tIns="0" rIns="90000" anchor="b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4"/>
          </p:nvPr>
        </p:nvSpPr>
        <p:spPr>
          <a:xfrm>
            <a:off x="680400" y="1077300"/>
            <a:ext cx="2970000" cy="35181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0" name="Sisällön paikkamerkki 9"/>
          <p:cNvSpPr>
            <a:spLocks noGrp="1"/>
          </p:cNvSpPr>
          <p:nvPr>
            <p:ph sz="quarter" idx="15"/>
          </p:nvPr>
        </p:nvSpPr>
        <p:spPr>
          <a:xfrm>
            <a:off x="3747600" y="205199"/>
            <a:ext cx="4712400" cy="4390200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12BD7E2F-D51D-427F-8E06-A2AF30EACADC}" type="datetime1">
              <a:rPr lang="fi-FI" smtClean="0"/>
              <a:t>18.2.2019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986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400" y="1203598"/>
            <a:ext cx="7779600" cy="3393900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E6DC98A-6258-4AB0-B6E1-3934EC140010}" type="datetime1">
              <a:rPr lang="fi-FI" smtClean="0"/>
              <a:t>18.2.2019</a:t>
            </a:fld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06315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40898454-8BE6-47A6-996E-4BFE51C73A93}" type="datetime1">
              <a:rPr lang="fi-FI" smtClean="0"/>
              <a:t>18.2.2019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70565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481C7ACA-D24B-468A-BC18-1CB3E9A50761}" type="datetime1">
              <a:rPr lang="fi-FI" smtClean="0"/>
              <a:t>18.2.2019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6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538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803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E98ABA4C-2FD8-4A6E-98BB-6BA067C2707D}" type="datetime1">
              <a:rPr lang="fi-FI" smtClean="0"/>
              <a:t>18.2.2019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056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698EFAB1-2668-4DEB-89B3-0FDEA1299E3E}" type="datetime1">
              <a:rPr lang="fi-FI" smtClean="0"/>
              <a:t>18.2.2019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693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EB0CB22E-EF00-48C2-9E13-F1F6F51E9586}" type="datetime1">
              <a:rPr lang="fi-FI" smtClean="0"/>
              <a:t>18.2.2019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6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98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44422C67-5686-4299-80C0-BA1D4F603AAF}" type="datetime1">
              <a:rPr lang="fi-FI" smtClean="0"/>
              <a:t>18.2.2019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261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8F1DFB00-9CC7-4FD5-AF7F-957A4A7E799E}" type="datetime1">
              <a:rPr lang="fi-FI" smtClean="0"/>
              <a:t>18.2.2019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8" y="0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32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400" y="205978"/>
            <a:ext cx="7779600" cy="857250"/>
          </a:xfrm>
          <a:prstGeom prst="rect">
            <a:avLst/>
          </a:prstGeom>
        </p:spPr>
        <p:txBody>
          <a:bodyPr vert="horz" lIns="0" tIns="45720" rIns="0" bIns="45720" rtlCol="0" anchor="b" anchorCtr="0">
            <a:normAutofit/>
          </a:bodyPr>
          <a:lstStyle/>
          <a:p>
            <a:r>
              <a:rPr lang="fi-FI" noProof="0" dirty="0" smtClean="0"/>
              <a:t>Muokkaa </a:t>
            </a:r>
            <a:r>
              <a:rPr lang="fi-FI" noProof="0" dirty="0" err="1" smtClean="0"/>
              <a:t>perustyyl</a:t>
            </a:r>
            <a:r>
              <a:rPr lang="fi-FI" noProof="0" dirty="0" smtClean="0"/>
              <a:t>. </a:t>
            </a:r>
            <a:r>
              <a:rPr lang="fi-FI" noProof="0" dirty="0" err="1" smtClean="0"/>
              <a:t>napsautt</a:t>
            </a:r>
            <a:r>
              <a:rPr lang="fi-FI" noProof="0" dirty="0" smtClean="0"/>
              <a:t>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400" y="1201500"/>
            <a:ext cx="7779600" cy="33939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 noProof="0" dirty="0" smtClean="0"/>
              <a:t>Muokkaa tekstin perustyylejä napsauttamalla</a:t>
            </a:r>
          </a:p>
          <a:p>
            <a:pPr lvl="1"/>
            <a:r>
              <a:rPr lang="fi-FI" noProof="0" dirty="0" smtClean="0"/>
              <a:t>toinen taso</a:t>
            </a:r>
          </a:p>
          <a:p>
            <a:pPr lvl="2"/>
            <a:r>
              <a:rPr lang="fi-FI" noProof="0" dirty="0" smtClean="0"/>
              <a:t>kolmas taso</a:t>
            </a:r>
          </a:p>
          <a:p>
            <a:pPr lvl="3"/>
            <a:r>
              <a:rPr lang="fi-FI" noProof="0" dirty="0" smtClean="0"/>
              <a:t>neljäs taso</a:t>
            </a:r>
          </a:p>
          <a:p>
            <a:pPr lvl="4"/>
            <a:r>
              <a:rPr lang="fi-FI" noProof="0" dirty="0" smtClean="0"/>
              <a:t>viides taso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56376" y="4869645"/>
            <a:ext cx="903600" cy="1998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pPr algn="r"/>
            <a:fld id="{FA337B8E-5FF6-49F4-B01F-DBA6611D5498}" type="datetime1">
              <a:rPr lang="fi-FI" smtClean="0"/>
              <a:t>18.2.2019</a:t>
            </a:fld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7576" y="4695580"/>
            <a:ext cx="392400" cy="199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529BDC67-9A7E-42C8-BC4E-FBA2E376B5B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Rectangle 6"/>
          <p:cNvSpPr/>
          <p:nvPr userDrawn="1"/>
        </p:nvSpPr>
        <p:spPr>
          <a:xfrm>
            <a:off x="0" y="4614263"/>
            <a:ext cx="9144000" cy="45719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1" name="Suorakulmio 10"/>
          <p:cNvSpPr/>
          <p:nvPr userDrawn="1"/>
        </p:nvSpPr>
        <p:spPr>
          <a:xfrm>
            <a:off x="1763688" y="4753476"/>
            <a:ext cx="59766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800" b="0" dirty="0" smtClean="0">
                <a:solidFill>
                  <a:schemeClr val="accent2"/>
                </a:solidFill>
              </a:rPr>
              <a:t>Onnistuva Suomi tehdään lähellä      </a:t>
            </a:r>
            <a:br>
              <a:rPr lang="fi-FI" sz="800" b="0" dirty="0" smtClean="0">
                <a:solidFill>
                  <a:schemeClr val="accent2"/>
                </a:solidFill>
              </a:rPr>
            </a:br>
            <a:r>
              <a:rPr lang="sv-SE" sz="800" b="0" dirty="0" smtClean="0">
                <a:solidFill>
                  <a:schemeClr val="accent2"/>
                </a:solidFill>
              </a:rPr>
              <a:t>Finlands framgång skapas lokalt </a:t>
            </a:r>
            <a:endParaRPr lang="fi-FI" sz="800" b="0" dirty="0">
              <a:solidFill>
                <a:schemeClr val="accent2"/>
              </a:solidFill>
            </a:endParaRPr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716064"/>
            <a:ext cx="1318604" cy="31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351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99" r:id="rId3"/>
    <p:sldLayoutId id="2147483800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797" r:id="rId13"/>
    <p:sldLayoutId id="2147483801" r:id="rId14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200" b="0" kern="1200">
          <a:solidFill>
            <a:srgbClr val="002E6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rgbClr val="002E63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Verdana" pitchFamily="34" charset="0"/>
        <a:buChar char="»"/>
        <a:defRPr sz="2000" kern="1200">
          <a:solidFill>
            <a:srgbClr val="002E63"/>
          </a:solidFill>
          <a:latin typeface="+mn-lt"/>
          <a:ea typeface="+mn-ea"/>
          <a:cs typeface="+mn-cs"/>
        </a:defRPr>
      </a:lvl2pPr>
      <a:lvl3pPr marL="1144800" indent="-2304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rgbClr val="002E63"/>
          </a:solidFill>
          <a:latin typeface="+mn-lt"/>
          <a:ea typeface="+mn-ea"/>
          <a:cs typeface="+mn-cs"/>
        </a:defRPr>
      </a:lvl3pPr>
      <a:lvl4pPr marL="1602000" indent="-2304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1400" kern="1200">
          <a:solidFill>
            <a:srgbClr val="002E63"/>
          </a:solidFill>
          <a:latin typeface="+mn-lt"/>
          <a:ea typeface="+mn-ea"/>
          <a:cs typeface="+mn-cs"/>
        </a:defRPr>
      </a:lvl4pPr>
      <a:lvl5pPr marL="2059200" indent="-230400" algn="l" defTabSz="914400" rtl="0" eaLnBrk="1" latinLnBrk="0" hangingPunct="1">
        <a:spcBef>
          <a:spcPts val="24"/>
        </a:spcBef>
        <a:buClr>
          <a:schemeClr val="accent1"/>
        </a:buClr>
        <a:buFont typeface="Verdana" pitchFamily="34" charset="0"/>
        <a:buChar char="»"/>
        <a:defRPr sz="1400" kern="1200">
          <a:solidFill>
            <a:srgbClr val="002E63"/>
          </a:solidFill>
          <a:latin typeface="+mn-lt"/>
          <a:ea typeface="+mn-ea"/>
          <a:cs typeface="+mn-cs"/>
        </a:defRPr>
      </a:lvl5pPr>
      <a:lvl6pPr marL="2327275" indent="-230400" algn="l" defTabSz="914400" rtl="0" eaLnBrk="1" latinLnBrk="0" hangingPunct="1">
        <a:spcBef>
          <a:spcPts val="24"/>
        </a:spcBef>
        <a:buClr>
          <a:schemeClr val="accent1"/>
        </a:buClr>
        <a:buFont typeface="Arial" pitchFamily="34" charset="0"/>
        <a:buChar char="•"/>
        <a:defRPr sz="1400" kern="1200">
          <a:solidFill>
            <a:srgbClr val="002E63"/>
          </a:solidFill>
          <a:latin typeface="+mn-lt"/>
          <a:ea typeface="+mn-ea"/>
          <a:cs typeface="+mn-cs"/>
        </a:defRPr>
      </a:lvl6pPr>
      <a:lvl7pPr marL="2605088" indent="-230400" algn="l" defTabSz="914400" rtl="0" eaLnBrk="1" latinLnBrk="0" hangingPunct="1">
        <a:spcBef>
          <a:spcPts val="24"/>
        </a:spcBef>
        <a:buClr>
          <a:schemeClr val="accent1"/>
        </a:buClr>
        <a:buFont typeface="Arial" pitchFamily="34" charset="0"/>
        <a:buChar char="•"/>
        <a:defRPr sz="1400" kern="1200">
          <a:solidFill>
            <a:srgbClr val="002E63"/>
          </a:solidFill>
          <a:latin typeface="+mn-lt"/>
          <a:ea typeface="+mn-ea"/>
          <a:cs typeface="+mn-cs"/>
        </a:defRPr>
      </a:lvl7pPr>
      <a:lvl8pPr marL="2870200" indent="-230400" algn="l" defTabSz="914400" rtl="0" eaLnBrk="1" latinLnBrk="0" hangingPunct="1">
        <a:spcBef>
          <a:spcPts val="24"/>
        </a:spcBef>
        <a:buClr>
          <a:schemeClr val="accent1"/>
        </a:buClr>
        <a:buFont typeface="Arial" pitchFamily="34" charset="0"/>
        <a:buChar char="•"/>
        <a:defRPr sz="1400" kern="1200">
          <a:solidFill>
            <a:srgbClr val="002E63"/>
          </a:solidFill>
          <a:latin typeface="+mn-lt"/>
          <a:ea typeface="+mn-ea"/>
          <a:cs typeface="+mn-cs"/>
        </a:defRPr>
      </a:lvl8pPr>
      <a:lvl9pPr marL="3136900" indent="-230400" algn="l" defTabSz="914400" rtl="0" eaLnBrk="1" latinLnBrk="0" hangingPunct="1">
        <a:spcBef>
          <a:spcPts val="24"/>
        </a:spcBef>
        <a:buClr>
          <a:schemeClr val="accent1"/>
        </a:buClr>
        <a:buFont typeface="Arial" pitchFamily="34" charset="0"/>
        <a:buChar char="•"/>
        <a:defRPr sz="1400" kern="1200">
          <a:solidFill>
            <a:srgbClr val="002E63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162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Avoimen tuotteenhallintamalli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80400" y="2475900"/>
            <a:ext cx="6843928" cy="1228500"/>
          </a:xfrm>
        </p:spPr>
        <p:txBody>
          <a:bodyPr/>
          <a:lstStyle/>
          <a:p>
            <a:r>
              <a:rPr lang="fi-FI" dirty="0" smtClean="0">
                <a:solidFill>
                  <a:srgbClr val="FF0000"/>
                </a:solidFill>
              </a:rPr>
              <a:t>Video 3. </a:t>
            </a:r>
            <a:r>
              <a:rPr lang="fi-FI" dirty="0" smtClean="0"/>
              <a:t>Avoimen </a:t>
            </a:r>
            <a:r>
              <a:rPr lang="fi-FI" dirty="0" smtClean="0"/>
              <a:t>tuotteen hallintamallin tekeminen </a:t>
            </a:r>
            <a:endParaRPr lang="fi-FI" dirty="0"/>
          </a:p>
        </p:txBody>
      </p:sp>
      <p:sp>
        <p:nvSpPr>
          <p:cNvPr id="5" name="Tekstiruutu 4"/>
          <p:cNvSpPr txBox="1"/>
          <p:nvPr/>
        </p:nvSpPr>
        <p:spPr>
          <a:xfrm>
            <a:off x="611560" y="4227934"/>
            <a:ext cx="6264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 smtClean="0"/>
              <a:t>Verkkomateriaali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70167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4.Vaihe-Valitse sopiva pohjamalli</a:t>
            </a:r>
            <a:endParaRPr lang="fi-FI" dirty="0"/>
          </a:p>
        </p:txBody>
      </p:sp>
      <p:graphicFrame>
        <p:nvGraphicFramePr>
          <p:cNvPr id="6" name="Sisällön paikkamerkk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6494720"/>
              </p:ext>
            </p:extLst>
          </p:nvPr>
        </p:nvGraphicFramePr>
        <p:xfrm>
          <a:off x="576526" y="1416947"/>
          <a:ext cx="8283450" cy="225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0238">
                  <a:extLst>
                    <a:ext uri="{9D8B030D-6E8A-4147-A177-3AD203B41FA5}">
                      <a16:colId xmlns:a16="http://schemas.microsoft.com/office/drawing/2014/main" val="3155028865"/>
                    </a:ext>
                  </a:extLst>
                </a:gridCol>
                <a:gridCol w="1863212">
                  <a:extLst>
                    <a:ext uri="{9D8B030D-6E8A-4147-A177-3AD203B41FA5}">
                      <a16:colId xmlns:a16="http://schemas.microsoft.com/office/drawing/2014/main" val="2800727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Ohjelmiston</a:t>
                      </a:r>
                      <a:r>
                        <a:rPr lang="fi-FI" sz="1400" baseline="0" dirty="0" smtClean="0"/>
                        <a:t> tyyppi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i-FI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Sopiva</a:t>
                      </a:r>
                      <a:r>
                        <a:rPr lang="fi-FI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p</a:t>
                      </a:r>
                      <a:r>
                        <a:rPr lang="fi-FI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ohjamalli</a:t>
                      </a:r>
                      <a:endParaRPr lang="fi-FI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71055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jokainen kunta joutuu muokkaamaan ohjelmistoa</a:t>
                      </a:r>
                      <a:r>
                        <a:rPr lang="fi-FI" sz="1200" baseline="0" dirty="0" smtClean="0"/>
                        <a:t> tai komponenttia </a:t>
                      </a:r>
                      <a:r>
                        <a:rPr lang="fi-FI" sz="1200" dirty="0" smtClean="0"/>
                        <a:t>itselleen sopivaksi eikä yhteiseen jatkokehittämiseen ole tarvetta </a:t>
                      </a:r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Vapaa</a:t>
                      </a:r>
                      <a:r>
                        <a:rPr lang="fi-FI" sz="1200" baseline="0" dirty="0" smtClean="0"/>
                        <a:t> jakelu -malli</a:t>
                      </a:r>
                      <a:endParaRPr lang="fi-FI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1758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dirty="0" smtClean="0"/>
                        <a:t>jokainen kunta haluaa kehittää ohjelmistoa</a:t>
                      </a:r>
                      <a:r>
                        <a:rPr lang="fi-FI" sz="1200" baseline="0" dirty="0" smtClean="0"/>
                        <a:t> tai komponenttia tarvittaessa </a:t>
                      </a:r>
                      <a:r>
                        <a:rPr lang="fi-FI" sz="1200" dirty="0" smtClean="0"/>
                        <a:t>itselleen sopivaksi,</a:t>
                      </a:r>
                      <a:r>
                        <a:rPr lang="fi-FI" sz="1200" baseline="0" dirty="0" smtClean="0"/>
                        <a:t> mutta tunnistetaan paljon kohtia, jotka voidaan kehittää yhdessä</a:t>
                      </a:r>
                      <a:endParaRPr lang="fi-FI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Yhteisöohjautuva</a:t>
                      </a:r>
                      <a:r>
                        <a:rPr lang="fi-FI" sz="1200" baseline="0" dirty="0" smtClean="0"/>
                        <a:t> uudelleenkäyttö -malli</a:t>
                      </a:r>
                      <a:endParaRPr lang="fi-FI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77381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Kunnat</a:t>
                      </a:r>
                      <a:r>
                        <a:rPr lang="fi-FI" sz="1200" baseline="0" dirty="0" smtClean="0"/>
                        <a:t> tunnistavat paljon samanlaisia kehitystarpeita eikä ole merkittävää tarvetta kuntakohtaisiin kehitystarpeisiin Lisäksi kunnat kokevat, että kaikki kunnat ovat samassa kehitystilanteessa</a:t>
                      </a:r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Yhteisöohjautuva</a:t>
                      </a:r>
                      <a:r>
                        <a:rPr lang="fi-FI" sz="1200" baseline="0" dirty="0" smtClean="0"/>
                        <a:t> vakio perusversio -malli</a:t>
                      </a:r>
                      <a:endParaRPr lang="fi-FI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1698033"/>
                  </a:ext>
                </a:extLst>
              </a:tr>
            </a:tbl>
          </a:graphicData>
        </a:graphic>
      </p:graphicFrame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E6DC98A-6258-4AB0-B6E1-3934EC140010}" type="datetime1">
              <a:rPr lang="fi-FI" smtClean="0"/>
              <a:t>18.2.2019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10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34857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15990" y="57842"/>
            <a:ext cx="7779600" cy="641700"/>
          </a:xfrm>
        </p:spPr>
        <p:txBody>
          <a:bodyPr>
            <a:normAutofit/>
          </a:bodyPr>
          <a:lstStyle/>
          <a:p>
            <a:r>
              <a:rPr lang="fi-FI" dirty="0" smtClean="0"/>
              <a:t>5.Vaihe-Ehdotuksen tekeminen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7544" y="699542"/>
            <a:ext cx="7779600" cy="3393900"/>
          </a:xfrm>
        </p:spPr>
        <p:txBody>
          <a:bodyPr>
            <a:normAutofit/>
          </a:bodyPr>
          <a:lstStyle/>
          <a:p>
            <a:r>
              <a:rPr lang="fi-FI" sz="1700" dirty="0" smtClean="0"/>
              <a:t>Kun pohjamallin on valittu niin seuraavaksi tehdään ehdotus rooleista ja käytänteistä, joista tärkeimmät ovat</a:t>
            </a:r>
          </a:p>
          <a:p>
            <a:endParaRPr lang="fi-FI" sz="1700" dirty="0" smtClean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E6DC98A-6258-4AB0-B6E1-3934EC140010}" type="datetime1">
              <a:rPr lang="fi-FI" smtClean="0"/>
              <a:t>18.2.2019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11</a:t>
            </a:fld>
            <a:endParaRPr lang="fi-FI" dirty="0"/>
          </a:p>
        </p:txBody>
      </p:sp>
      <p:graphicFrame>
        <p:nvGraphicFramePr>
          <p:cNvPr id="6" name="Taulukk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4548025"/>
              </p:ext>
            </p:extLst>
          </p:nvPr>
        </p:nvGraphicFramePr>
        <p:xfrm>
          <a:off x="319098" y="1341242"/>
          <a:ext cx="8540878" cy="2835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9696">
                  <a:extLst>
                    <a:ext uri="{9D8B030D-6E8A-4147-A177-3AD203B41FA5}">
                      <a16:colId xmlns:a16="http://schemas.microsoft.com/office/drawing/2014/main" val="1501778540"/>
                    </a:ext>
                  </a:extLst>
                </a:gridCol>
                <a:gridCol w="5681182">
                  <a:extLst>
                    <a:ext uri="{9D8B030D-6E8A-4147-A177-3AD203B41FA5}">
                      <a16:colId xmlns:a16="http://schemas.microsoft.com/office/drawing/2014/main" val="4134776714"/>
                    </a:ext>
                  </a:extLst>
                </a:gridCol>
              </a:tblGrid>
              <a:tr h="367056">
                <a:tc>
                  <a:txBody>
                    <a:bodyPr/>
                    <a:lstStyle/>
                    <a:p>
                      <a:r>
                        <a:rPr lang="fi-FI" sz="1600" dirty="0" smtClean="0"/>
                        <a:t>Rooli/käytäntö</a:t>
                      </a:r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 smtClean="0"/>
                        <a:t>Kuvaus</a:t>
                      </a:r>
                      <a:endParaRPr lang="fi-FI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7131625"/>
                  </a:ext>
                </a:extLst>
              </a:tr>
              <a:tr h="3670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dirty="0" smtClean="0"/>
                        <a:t>Palvelunhallinnoija</a:t>
                      </a:r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Kuka toimii palvelun</a:t>
                      </a:r>
                      <a:r>
                        <a:rPr lang="fi-FI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hallinnoista eli vastaa o</a:t>
                      </a:r>
                      <a:r>
                        <a:rPr lang="fi-FI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hjelmiston operatiivisesta kehittämisestä ja toiminnan koordinoinnista</a:t>
                      </a:r>
                      <a:endParaRPr lang="fi-FI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6976773"/>
                  </a:ext>
                </a:extLst>
              </a:tr>
              <a:tr h="3670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dirty="0" smtClean="0"/>
                        <a:t>Yhteisen</a:t>
                      </a:r>
                      <a:r>
                        <a:rPr lang="fi-FI" sz="1200" baseline="0" dirty="0" smtClean="0"/>
                        <a:t> kehittämisen käytännöt</a:t>
                      </a:r>
                      <a:endParaRPr lang="fi-FI" sz="1200" dirty="0" smtClean="0"/>
                    </a:p>
                    <a:p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Miten</a:t>
                      </a:r>
                      <a:r>
                        <a:rPr lang="fi-FI" sz="1200" baseline="0" dirty="0" smtClean="0"/>
                        <a:t> yhteistä kehittämistä tehdään ja miten sitä koordinoidaan</a:t>
                      </a:r>
                      <a:endParaRPr lang="fi-FI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5392776"/>
                  </a:ext>
                </a:extLst>
              </a:tr>
              <a:tr h="367056"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Yhteisen</a:t>
                      </a:r>
                      <a:r>
                        <a:rPr lang="fi-FI" sz="1200" baseline="0" dirty="0" smtClean="0"/>
                        <a:t> kehittämisen rahoittaminen</a:t>
                      </a:r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Miten yhteinen</a:t>
                      </a:r>
                      <a:r>
                        <a:rPr lang="fi-FI" sz="1200" baseline="0" dirty="0" smtClean="0"/>
                        <a:t> kehittäminen rahoitetaan</a:t>
                      </a:r>
                      <a:endParaRPr lang="fi-FI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6585542"/>
                  </a:ext>
                </a:extLst>
              </a:tr>
              <a:tr h="3670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dirty="0" smtClean="0"/>
                        <a:t>Palvelunhallinnoijan toiminnan rahoittaminen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Miten</a:t>
                      </a:r>
                      <a:r>
                        <a:rPr lang="fi-FI" sz="1200" baseline="0" dirty="0" smtClean="0"/>
                        <a:t> palvelunhallinnointi rahoitetaan</a:t>
                      </a:r>
                      <a:endParaRPr lang="fi-FI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4059050"/>
                  </a:ext>
                </a:extLst>
              </a:tr>
              <a:tr h="3670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dirty="0" smtClean="0"/>
                        <a:t>Ohjausryhmä</a:t>
                      </a:r>
                      <a:r>
                        <a:rPr lang="fi-FI" sz="1200" baseline="0" dirty="0" smtClean="0"/>
                        <a:t>  (päätösten tekeminen)</a:t>
                      </a:r>
                      <a:endParaRPr lang="fi-FI" sz="1200" dirty="0" smtClean="0"/>
                    </a:p>
                    <a:p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Millainen on päätösten tekomalli</a:t>
                      </a:r>
                      <a:r>
                        <a:rPr lang="fi-FI" sz="1200" baseline="0" dirty="0" smtClean="0"/>
                        <a:t> esimerkiksi tehdäänkö päätökset ohjausryhmissä ja mikä on ohjausryhmän tehtävät sekä koostumus</a:t>
                      </a:r>
                      <a:endParaRPr lang="fi-FI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15125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512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15990" y="57842"/>
            <a:ext cx="7779600" cy="641700"/>
          </a:xfrm>
        </p:spPr>
        <p:txBody>
          <a:bodyPr>
            <a:normAutofit/>
          </a:bodyPr>
          <a:lstStyle/>
          <a:p>
            <a:r>
              <a:rPr lang="fi-FI" dirty="0" smtClean="0"/>
              <a:t>6.Vaihe-Ehdotuksen esittely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7544" y="915092"/>
            <a:ext cx="7779600" cy="3600874"/>
          </a:xfrm>
        </p:spPr>
        <p:txBody>
          <a:bodyPr>
            <a:normAutofit/>
          </a:bodyPr>
          <a:lstStyle/>
          <a:p>
            <a:r>
              <a:rPr lang="fi-FI" sz="1700" dirty="0" smtClean="0"/>
              <a:t>Tässä vaiheessa ehdotusta esitellään sidosryhmille ja kunnille</a:t>
            </a:r>
          </a:p>
          <a:p>
            <a:r>
              <a:rPr lang="fi-FI" sz="1700" dirty="0" smtClean="0"/>
              <a:t>Esittelyvaiheen tärkein asia on saada näkemyksiä käytänteille sekä rooleille</a:t>
            </a:r>
          </a:p>
          <a:p>
            <a:r>
              <a:rPr lang="fi-FI" sz="1700" dirty="0" smtClean="0"/>
              <a:t>Esittelyvaiheen aikana kuntien täytyy sitoutua hallintamalliin ja sen noudattamiseen</a:t>
            </a:r>
          </a:p>
          <a:p>
            <a:r>
              <a:rPr lang="fi-FI" sz="1700" dirty="0" smtClean="0"/>
              <a:t>Jos ehdotuksen esittelyvaiheessa tulee paljon kommentteja ja näkemyksiä niin tehdään hallintamalliehdotuksesta uusi versio</a:t>
            </a:r>
          </a:p>
          <a:p>
            <a:r>
              <a:rPr lang="fi-FI" sz="1700" dirty="0" smtClean="0"/>
              <a:t>Usein ehdotusten esittelyitä pitää tehdä 3-5 kertaan ennen kuin hallintamalli on hyväksyttävissä</a:t>
            </a:r>
          </a:p>
          <a:p>
            <a:r>
              <a:rPr lang="fi-FI" sz="1700" dirty="0" smtClean="0"/>
              <a:t>Haasteellisinta on saada sovittua kehittämisen rahoittamisen käytänteet sekä uusien ominaisuuksien kehittämisestä päättämisen käytänteet</a:t>
            </a:r>
          </a:p>
          <a:p>
            <a:endParaRPr lang="fi-FI" sz="1700" dirty="0" smtClean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E6DC98A-6258-4AB0-B6E1-3934EC140010}" type="datetime1">
              <a:rPr lang="fi-FI" smtClean="0"/>
              <a:t>18.2.2019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12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9540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15990" y="57842"/>
            <a:ext cx="7779600" cy="641700"/>
          </a:xfrm>
        </p:spPr>
        <p:txBody>
          <a:bodyPr>
            <a:normAutofit/>
          </a:bodyPr>
          <a:lstStyle/>
          <a:p>
            <a:r>
              <a:rPr lang="fi-FI" dirty="0" smtClean="0"/>
              <a:t>7.Vaihe-Hallintamallin hyväksyntä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7544" y="915092"/>
            <a:ext cx="7779600" cy="3393900"/>
          </a:xfrm>
        </p:spPr>
        <p:txBody>
          <a:bodyPr>
            <a:normAutofit/>
          </a:bodyPr>
          <a:lstStyle/>
          <a:p>
            <a:r>
              <a:rPr lang="fi-FI" sz="1700" dirty="0" smtClean="0"/>
              <a:t>Hallintamalli kannattaa hyväksyttää ohjausryhmän ensimmäisessä kokouksessa</a:t>
            </a:r>
          </a:p>
          <a:p>
            <a:endParaRPr lang="fi-FI" sz="1700" dirty="0" smtClean="0"/>
          </a:p>
          <a:p>
            <a:r>
              <a:rPr lang="fi-FI" sz="1700" dirty="0" smtClean="0"/>
              <a:t>Hyväksytty hallintamalli voidaan julkaista samassa paikassa kuin ohjelmiston lähdekoodi ja muu dokumentaatio tai paikassa, johon pääsevät kaikki sidosryhmät, joita hallintamalli koskee</a:t>
            </a:r>
          </a:p>
          <a:p>
            <a:endParaRPr lang="fi-FI" sz="17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E6DC98A-6258-4AB0-B6E1-3934EC140010}" type="datetime1">
              <a:rPr lang="fi-FI" smtClean="0"/>
              <a:t>18.2.2019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13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3514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8576" y="348281"/>
            <a:ext cx="7779600" cy="6417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8. </a:t>
            </a:r>
            <a:r>
              <a:rPr lang="fi-FI" smtClean="0"/>
              <a:t>Vaihe-Hallintamallin </a:t>
            </a:r>
            <a:r>
              <a:rPr lang="fi-FI" dirty="0" smtClean="0"/>
              <a:t>ylläpito ja päivittäminen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7544" y="1151902"/>
            <a:ext cx="7779600" cy="3393900"/>
          </a:xfrm>
        </p:spPr>
        <p:txBody>
          <a:bodyPr>
            <a:normAutofit/>
          </a:bodyPr>
          <a:lstStyle/>
          <a:p>
            <a:r>
              <a:rPr lang="fi-FI" sz="1700" dirty="0" smtClean="0"/>
              <a:t>Kun hallintamallia on hyödynnetty tuotteenkehittämisessä, niin on suotavaa p</a:t>
            </a:r>
            <a:r>
              <a:rPr lang="fi-FI" sz="1800" dirty="0" smtClean="0"/>
              <a:t>äivittää </a:t>
            </a:r>
            <a:r>
              <a:rPr lang="fi-FI" sz="1800" dirty="0"/>
              <a:t>ja </a:t>
            </a:r>
            <a:r>
              <a:rPr lang="fi-FI" sz="1800" dirty="0" smtClean="0"/>
              <a:t>kehittää hallintamallia saadun kokemuksen perusteella</a:t>
            </a:r>
          </a:p>
          <a:p>
            <a:endParaRPr lang="fi-FI" sz="1800" dirty="0"/>
          </a:p>
          <a:p>
            <a:r>
              <a:rPr lang="fi-FI" sz="1800" dirty="0" smtClean="0"/>
              <a:t>On erittäin tärkeää ymmärtää, että kehitettyä hallintamallia voidaan muuttaa ohjausryhmän päätöksellä. Tämä helpottaa ensimmäisen hallintamalliversion laadintaa, koska voidaan jättää osa asioista avoimiksi ja sopia niistä sitten, kun käytännön kokemusta </a:t>
            </a:r>
            <a:r>
              <a:rPr lang="fi-FI" sz="1800" smtClean="0"/>
              <a:t>ohjelmiston kehittämisestä </a:t>
            </a:r>
            <a:r>
              <a:rPr lang="fi-FI" sz="1800" dirty="0" smtClean="0"/>
              <a:t>on syntynyt riittävästi</a:t>
            </a:r>
            <a:endParaRPr lang="fi-FI" sz="1800" dirty="0"/>
          </a:p>
          <a:p>
            <a:endParaRPr lang="fi-FI" sz="17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E6DC98A-6258-4AB0-B6E1-3934EC140010}" type="datetime1">
              <a:rPr lang="fi-FI" smtClean="0"/>
              <a:t>18.2.2019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14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4940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84176" y="1347614"/>
            <a:ext cx="7779600" cy="15121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i-FI" dirty="0" smtClean="0"/>
              <a:t>Kiitos</a:t>
            </a:r>
          </a:p>
          <a:p>
            <a:pPr marL="0" indent="0" algn="ctr">
              <a:buNone/>
            </a:pPr>
            <a:endParaRPr lang="fi-FI" dirty="0" smtClean="0"/>
          </a:p>
          <a:p>
            <a:pPr marL="0" indent="0" algn="ctr">
              <a:buNone/>
            </a:pPr>
            <a:r>
              <a:rPr lang="fi-FI" dirty="0"/>
              <a:t>K</a:t>
            </a:r>
            <a:r>
              <a:rPr lang="fi-FI" dirty="0" smtClean="0"/>
              <a:t>ysymyksiä?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E6DC98A-6258-4AB0-B6E1-3934EC140010}" type="datetime1">
              <a:rPr lang="fi-FI" smtClean="0"/>
              <a:t>18.2.2019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15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784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Sisältö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Miten avoimia ja tilaajan omistamia ohjelmistoja </a:t>
            </a:r>
            <a:r>
              <a:rPr lang="fi-FI" dirty="0" smtClean="0"/>
              <a:t>syntyy</a:t>
            </a:r>
          </a:p>
          <a:p>
            <a:r>
              <a:rPr lang="fi-FI" dirty="0" smtClean="0"/>
              <a:t>Avoimen tuotteen hallintasuunnitelman </a:t>
            </a:r>
            <a:r>
              <a:rPr lang="fi-FI" dirty="0"/>
              <a:t>tekeminen</a:t>
            </a:r>
            <a:endParaRPr lang="fi-FI" dirty="0" smtClean="0"/>
          </a:p>
          <a:p>
            <a:r>
              <a:rPr lang="fi-FI" dirty="0" smtClean="0"/>
              <a:t>Tekemisen vaiheet</a:t>
            </a:r>
          </a:p>
          <a:p>
            <a:r>
              <a:rPr lang="fi-FI" dirty="0" smtClean="0"/>
              <a:t>Vaihekohtaiset tarkennukset</a:t>
            </a:r>
          </a:p>
          <a:p>
            <a:endParaRPr lang="fi-FI" dirty="0" smtClean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E6DC98A-6258-4AB0-B6E1-3934EC140010}" type="datetime1">
              <a:rPr lang="fi-FI" smtClean="0"/>
              <a:t>18.2.2019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2911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Miten avoimia ja tilaajan omistamia ohjelmistoja/tuotteita syntyy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+mj-lt"/>
              <a:buAutoNum type="arabicPeriod"/>
            </a:pPr>
            <a:r>
              <a:rPr lang="fi-FI" sz="1800" dirty="0" smtClean="0"/>
              <a:t>Kunta kehittää </a:t>
            </a:r>
            <a:r>
              <a:rPr lang="fi-FI" sz="1800" dirty="0"/>
              <a:t>o</a:t>
            </a:r>
            <a:r>
              <a:rPr lang="fi-FI" sz="1800" dirty="0" smtClean="0"/>
              <a:t>malla rahoituksella ohjelmiston ja havaitsee, että ohjelmistosta voisi olla hyötyä muille kunnille, joten  annetaan se muiden hyödynnettäväksi. Tavoitteena myös on</a:t>
            </a:r>
          </a:p>
          <a:p>
            <a:pPr lvl="1"/>
            <a:r>
              <a:rPr lang="fi-FI" sz="1400" dirty="0" smtClean="0"/>
              <a:t>jakaa jatkokehityksen ja  ylläpidon kustannuksia muiden käyttäjäkuntien kanssa</a:t>
            </a:r>
          </a:p>
          <a:p>
            <a:pPr lvl="1"/>
            <a:r>
              <a:rPr lang="fi-FI" sz="1400" dirty="0" smtClean="0"/>
              <a:t>varmistaa ohjelmiston elinkaari, koska mitä useampi tyytyväinen kunta käyttää ohjelmistoa, niin sitä pidempi elinkaari ohjelmistolle on odotettavissa</a:t>
            </a:r>
          </a:p>
          <a:p>
            <a:pPr lvl="1"/>
            <a:endParaRPr lang="fi-FI" sz="1400" dirty="0" smtClean="0"/>
          </a:p>
          <a:p>
            <a:pPr>
              <a:buFont typeface="+mj-lt"/>
              <a:buAutoNum type="arabicPeriod"/>
            </a:pPr>
            <a:r>
              <a:rPr lang="fi-FI" sz="1800" dirty="0" smtClean="0"/>
              <a:t>Kunnat sopivat, että kehitetään uusi ohjelmisto yhdessä. Tavoitteena on</a:t>
            </a:r>
          </a:p>
          <a:p>
            <a:pPr lvl="1"/>
            <a:r>
              <a:rPr lang="fi-FI" sz="1400" dirty="0" smtClean="0"/>
              <a:t>jakaa kehittämisen </a:t>
            </a:r>
            <a:r>
              <a:rPr lang="fi-FI" sz="1400" dirty="0"/>
              <a:t>kustannuksia muiden käyttäjäkuntien kanssa</a:t>
            </a:r>
          </a:p>
          <a:p>
            <a:pPr lvl="1"/>
            <a:r>
              <a:rPr lang="fi-FI" sz="1400" dirty="0"/>
              <a:t>varmistaa ohjelmiston elinkaari, koska mitä useampi tyytyväinen kunta käyttää ohjelmistoa niin sitä pidempi elinkaari ohjelmistolle on odotettavissa</a:t>
            </a:r>
          </a:p>
          <a:p>
            <a:pPr lvl="1"/>
            <a:endParaRPr lang="fi-FI" sz="1400" dirty="0" smtClean="0"/>
          </a:p>
          <a:p>
            <a:pPr lvl="1"/>
            <a:endParaRPr lang="fi-FI" sz="14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E6DC98A-6258-4AB0-B6E1-3934EC140010}" type="datetime1">
              <a:rPr lang="fi-FI" smtClean="0"/>
              <a:t>18.2.2019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1610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Milloin avoimen tuotteen hallintamalli kannattaa laatia?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1800" dirty="0" smtClean="0"/>
              <a:t>Tuotteen hallintamalli kannattaa laatia mahdollisimman aikaisessa vaiheessa</a:t>
            </a:r>
          </a:p>
          <a:p>
            <a:pPr lvl="1"/>
            <a:r>
              <a:rPr lang="fi-FI" sz="1400" dirty="0" smtClean="0"/>
              <a:t>käytänteet ovat helpompi sopia, koska ohjelmiston kehittämiseen yksikään kunta ei ole käyttänyt vielä rahaa ja resursseja</a:t>
            </a:r>
          </a:p>
          <a:p>
            <a:pPr lvl="1"/>
            <a:r>
              <a:rPr lang="fi-FI" sz="1400" dirty="0" smtClean="0"/>
              <a:t>kustannuksia voidaan jakaa jo tuotteen ensimmäisen version kehittämisen aikana eikä vain sen jälkeen aloitetaan yhteinen jatkokehittäminen</a:t>
            </a:r>
          </a:p>
          <a:p>
            <a:pPr lvl="1"/>
            <a:endParaRPr lang="fi-FI" sz="1400" dirty="0" smtClean="0"/>
          </a:p>
          <a:p>
            <a:pPr lvl="1"/>
            <a:endParaRPr lang="fi-FI" sz="14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E6DC98A-6258-4AB0-B6E1-3934EC140010}" type="datetime1">
              <a:rPr lang="fi-FI" smtClean="0"/>
              <a:t>18.2.2019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2469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37694" y="-1976"/>
            <a:ext cx="7779600" cy="857250"/>
          </a:xfrm>
        </p:spPr>
        <p:txBody>
          <a:bodyPr>
            <a:normAutofit fontScale="90000"/>
          </a:bodyPr>
          <a:lstStyle/>
          <a:p>
            <a:r>
              <a:rPr lang="fi-FI" dirty="0"/>
              <a:t>Tuotteen hallintasuunnitelman tekeminen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28576" y="908568"/>
            <a:ext cx="7975872" cy="3393900"/>
          </a:xfrm>
        </p:spPr>
        <p:txBody>
          <a:bodyPr>
            <a:normAutofit fontScale="92500"/>
          </a:bodyPr>
          <a:lstStyle/>
          <a:p>
            <a:r>
              <a:rPr lang="fi-FI" sz="2200" dirty="0" smtClean="0"/>
              <a:t>Avoimen tuotteenhallintamallien laadinta on prosessi, jonka lopputuloksena syntyy hallintamalli ohjelmistotuotteelle</a:t>
            </a:r>
          </a:p>
          <a:p>
            <a:endParaRPr lang="fi-FI" sz="2200" dirty="0" smtClean="0"/>
          </a:p>
          <a:p>
            <a:r>
              <a:rPr lang="fi-FI" sz="2200" dirty="0" smtClean="0"/>
              <a:t>Ei ole yksikäsitteistä ohjetta hallintamallin laadintaan, vaan jokaisen tekeminen on omanlaisensa prosessi, johon vaikuttaa moni asia mm. ohjelmiston tyyppi ja sidosryhmät</a:t>
            </a:r>
          </a:p>
          <a:p>
            <a:endParaRPr lang="fi-FI" sz="2200" dirty="0"/>
          </a:p>
          <a:p>
            <a:r>
              <a:rPr lang="fi-FI" sz="2200" dirty="0" smtClean="0"/>
              <a:t>On kuitenkin olemassa päävaiheet ja tehtävät, jotka toistuvat jokaisessa hallintamallin laatimisessa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E6DC98A-6258-4AB0-B6E1-3934EC140010}" type="datetime1">
              <a:rPr lang="fi-FI" smtClean="0"/>
              <a:t>18.2.2019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0160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413" y="172817"/>
            <a:ext cx="7779600" cy="393029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Tuotteen hallintasuunnitelman tekeminen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E6DC98A-6258-4AB0-B6E1-3934EC140010}" type="datetime1">
              <a:rPr lang="fi-FI" smtClean="0"/>
              <a:t>18.2.2019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6</a:t>
            </a:fld>
            <a:endParaRPr lang="fi-FI" dirty="0"/>
          </a:p>
        </p:txBody>
      </p:sp>
      <p:sp>
        <p:nvSpPr>
          <p:cNvPr id="6" name="Kuutio 5"/>
          <p:cNvSpPr/>
          <p:nvPr/>
        </p:nvSpPr>
        <p:spPr>
          <a:xfrm>
            <a:off x="63820" y="1079454"/>
            <a:ext cx="1207460" cy="662542"/>
          </a:xfrm>
          <a:prstGeom prst="cub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 dirty="0" smtClean="0"/>
              <a:t>1.1 Ohjelmisto on valmis</a:t>
            </a:r>
            <a:endParaRPr lang="fi-FI" sz="1000" dirty="0"/>
          </a:p>
        </p:txBody>
      </p:sp>
      <p:sp>
        <p:nvSpPr>
          <p:cNvPr id="7" name="Taitettu kulma 6"/>
          <p:cNvSpPr/>
          <p:nvPr/>
        </p:nvSpPr>
        <p:spPr>
          <a:xfrm>
            <a:off x="115732" y="3088274"/>
            <a:ext cx="1143900" cy="1015516"/>
          </a:xfrm>
          <a:prstGeom prst="foldedCorner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 dirty="0" smtClean="0"/>
              <a:t>1.2.</a:t>
            </a:r>
          </a:p>
          <a:p>
            <a:pPr algn="ctr"/>
            <a:r>
              <a:rPr lang="fi-FI" sz="1000" dirty="0" smtClean="0"/>
              <a:t>Ohjelmistoon määrittely tai suunnittelu vaiheessa</a:t>
            </a:r>
            <a:endParaRPr lang="fi-FI" sz="1000" dirty="0"/>
          </a:p>
        </p:txBody>
      </p:sp>
      <p:sp>
        <p:nvSpPr>
          <p:cNvPr id="8" name="Suorakulmio 7"/>
          <p:cNvSpPr/>
          <p:nvPr/>
        </p:nvSpPr>
        <p:spPr>
          <a:xfrm>
            <a:off x="1232538" y="1868528"/>
            <a:ext cx="1318149" cy="940308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 dirty="0" smtClean="0"/>
              <a:t>2.Vastuuhenkilön nimeäminen</a:t>
            </a:r>
          </a:p>
          <a:p>
            <a:pPr algn="ctr"/>
            <a:r>
              <a:rPr lang="fi-FI" sz="1000" dirty="0" smtClean="0"/>
              <a:t>tuotteenhallinta suunnitelman tekemiseen</a:t>
            </a:r>
            <a:endParaRPr lang="fi-FI" sz="1000" dirty="0"/>
          </a:p>
        </p:txBody>
      </p:sp>
      <p:sp>
        <p:nvSpPr>
          <p:cNvPr id="9" name="Suorakulmio 8"/>
          <p:cNvSpPr/>
          <p:nvPr/>
        </p:nvSpPr>
        <p:spPr>
          <a:xfrm>
            <a:off x="2715315" y="1870075"/>
            <a:ext cx="948849" cy="944374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 dirty="0" smtClean="0"/>
              <a:t>3.Tunnista ohjelmiston tyyppi</a:t>
            </a:r>
            <a:endParaRPr lang="fi-FI" sz="1000" dirty="0"/>
          </a:p>
        </p:txBody>
      </p:sp>
      <p:sp>
        <p:nvSpPr>
          <p:cNvPr id="10" name="Suorakulmio 9"/>
          <p:cNvSpPr/>
          <p:nvPr/>
        </p:nvSpPr>
        <p:spPr>
          <a:xfrm>
            <a:off x="3851920" y="1890065"/>
            <a:ext cx="879703" cy="936300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 dirty="0" smtClean="0"/>
              <a:t>4. Valitse pohjamalli</a:t>
            </a:r>
            <a:endParaRPr lang="fi-FI" sz="1000" dirty="0"/>
          </a:p>
        </p:txBody>
      </p:sp>
      <p:sp>
        <p:nvSpPr>
          <p:cNvPr id="11" name="Suorakulmio 10"/>
          <p:cNvSpPr/>
          <p:nvPr/>
        </p:nvSpPr>
        <p:spPr>
          <a:xfrm>
            <a:off x="5004048" y="1892683"/>
            <a:ext cx="1152128" cy="936300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 dirty="0" smtClean="0"/>
              <a:t>5.Tee ehdotus rooleista, käytänteistä,</a:t>
            </a:r>
          </a:p>
          <a:p>
            <a:pPr algn="ctr"/>
            <a:r>
              <a:rPr lang="fi-FI" sz="1000" dirty="0" smtClean="0"/>
              <a:t>rahoituksen jakamisesta</a:t>
            </a:r>
            <a:endParaRPr lang="fi-FI" sz="1000" dirty="0"/>
          </a:p>
        </p:txBody>
      </p:sp>
      <p:sp>
        <p:nvSpPr>
          <p:cNvPr id="12" name="Suorakulmio 11"/>
          <p:cNvSpPr/>
          <p:nvPr/>
        </p:nvSpPr>
        <p:spPr>
          <a:xfrm>
            <a:off x="6300192" y="1881991"/>
            <a:ext cx="1152128" cy="936300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 dirty="0" smtClean="0"/>
              <a:t>6.Esittele ehdotusta sidosryhmille</a:t>
            </a:r>
            <a:endParaRPr lang="fi-FI" sz="1000" dirty="0"/>
          </a:p>
        </p:txBody>
      </p:sp>
      <p:cxnSp>
        <p:nvCxnSpPr>
          <p:cNvPr id="14" name="Kulmayhdysviiva 13"/>
          <p:cNvCxnSpPr>
            <a:stCxn id="12" idx="2"/>
            <a:endCxn id="11" idx="2"/>
          </p:cNvCxnSpPr>
          <p:nvPr/>
        </p:nvCxnSpPr>
        <p:spPr>
          <a:xfrm rot="5400000">
            <a:off x="6222838" y="2175565"/>
            <a:ext cx="10692" cy="1296144"/>
          </a:xfrm>
          <a:prstGeom prst="bentConnector3">
            <a:avLst>
              <a:gd name="adj1" fmla="val 2238047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Kulmayhdysviiva 15"/>
          <p:cNvCxnSpPr>
            <a:stCxn id="11" idx="0"/>
            <a:endCxn id="12" idx="0"/>
          </p:cNvCxnSpPr>
          <p:nvPr/>
        </p:nvCxnSpPr>
        <p:spPr>
          <a:xfrm rot="5400000" flipH="1" flipV="1">
            <a:off x="6222838" y="1239265"/>
            <a:ext cx="10692" cy="1296144"/>
          </a:xfrm>
          <a:prstGeom prst="bentConnector3">
            <a:avLst>
              <a:gd name="adj1" fmla="val 2238047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Kulmayhdysviiva 17"/>
          <p:cNvCxnSpPr>
            <a:endCxn id="8" idx="1"/>
          </p:cNvCxnSpPr>
          <p:nvPr/>
        </p:nvCxnSpPr>
        <p:spPr>
          <a:xfrm rot="5400000" flipH="1" flipV="1">
            <a:off x="531362" y="2387098"/>
            <a:ext cx="749592" cy="652760"/>
          </a:xfrm>
          <a:prstGeom prst="bentConnector2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Kulmayhdysviiva 19"/>
          <p:cNvCxnSpPr>
            <a:stCxn id="6" idx="3"/>
            <a:endCxn id="8" idx="1"/>
          </p:cNvCxnSpPr>
          <p:nvPr/>
        </p:nvCxnSpPr>
        <p:spPr>
          <a:xfrm rot="16200000" flipH="1">
            <a:off x="610292" y="1716436"/>
            <a:ext cx="596686" cy="647806"/>
          </a:xfrm>
          <a:prstGeom prst="bentConnector2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uora nuoliyhdysviiva 23"/>
          <p:cNvCxnSpPr>
            <a:stCxn id="8" idx="3"/>
            <a:endCxn id="9" idx="1"/>
          </p:cNvCxnSpPr>
          <p:nvPr/>
        </p:nvCxnSpPr>
        <p:spPr>
          <a:xfrm>
            <a:off x="2550687" y="2338682"/>
            <a:ext cx="164628" cy="358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uora nuoliyhdysviiva 25"/>
          <p:cNvCxnSpPr>
            <a:stCxn id="9" idx="3"/>
            <a:endCxn id="10" idx="1"/>
          </p:cNvCxnSpPr>
          <p:nvPr/>
        </p:nvCxnSpPr>
        <p:spPr>
          <a:xfrm>
            <a:off x="3664164" y="2342262"/>
            <a:ext cx="187756" cy="1595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uora nuoliyhdysviiva 27"/>
          <p:cNvCxnSpPr>
            <a:stCxn id="10" idx="3"/>
            <a:endCxn id="11" idx="1"/>
          </p:cNvCxnSpPr>
          <p:nvPr/>
        </p:nvCxnSpPr>
        <p:spPr>
          <a:xfrm>
            <a:off x="4731623" y="2358215"/>
            <a:ext cx="272425" cy="261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Viisikulmio 39"/>
          <p:cNvSpPr/>
          <p:nvPr/>
        </p:nvSpPr>
        <p:spPr>
          <a:xfrm>
            <a:off x="7596336" y="1881992"/>
            <a:ext cx="1368152" cy="926844"/>
          </a:xfrm>
          <a:prstGeom prst="homePlat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 dirty="0" smtClean="0"/>
              <a:t>7.Hallintamalli</a:t>
            </a:r>
          </a:p>
          <a:p>
            <a:pPr algn="ctr"/>
            <a:r>
              <a:rPr lang="fi-FI" sz="1000" dirty="0" smtClean="0"/>
              <a:t>suunnitelman hyväksyntä</a:t>
            </a:r>
            <a:endParaRPr lang="fi-FI" sz="1000" dirty="0"/>
          </a:p>
        </p:txBody>
      </p:sp>
      <p:cxnSp>
        <p:nvCxnSpPr>
          <p:cNvPr id="72" name="Suora nuoliyhdysviiva 71"/>
          <p:cNvCxnSpPr>
            <a:stCxn id="12" idx="3"/>
            <a:endCxn id="40" idx="1"/>
          </p:cNvCxnSpPr>
          <p:nvPr/>
        </p:nvCxnSpPr>
        <p:spPr>
          <a:xfrm flipV="1">
            <a:off x="7452320" y="2345414"/>
            <a:ext cx="144016" cy="472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Suorakulmio 76"/>
          <p:cNvSpPr/>
          <p:nvPr/>
        </p:nvSpPr>
        <p:spPr>
          <a:xfrm>
            <a:off x="2316883" y="3678457"/>
            <a:ext cx="6543094" cy="376872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 dirty="0" smtClean="0"/>
              <a:t>8.Tuotteen hallintasuunnitelman mukaisen toiminnan käynnistäminen ja ylläpito </a:t>
            </a:r>
            <a:endParaRPr lang="fi-FI" sz="1000" dirty="0"/>
          </a:p>
        </p:txBody>
      </p:sp>
      <p:cxnSp>
        <p:nvCxnSpPr>
          <p:cNvPr id="80" name="Kulmayhdysviiva 79"/>
          <p:cNvCxnSpPr>
            <a:stCxn id="40" idx="3"/>
            <a:endCxn id="77" idx="1"/>
          </p:cNvCxnSpPr>
          <p:nvPr/>
        </p:nvCxnSpPr>
        <p:spPr>
          <a:xfrm flipH="1">
            <a:off x="2316883" y="2345414"/>
            <a:ext cx="6647605" cy="1521479"/>
          </a:xfrm>
          <a:prstGeom prst="bentConnector5">
            <a:avLst>
              <a:gd name="adj1" fmla="val -1739"/>
              <a:gd name="adj2" fmla="val 59037"/>
              <a:gd name="adj3" fmla="val 103439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Kulmayhdysviiva 22"/>
          <p:cNvCxnSpPr>
            <a:stCxn id="77" idx="3"/>
            <a:endCxn id="77" idx="2"/>
          </p:cNvCxnSpPr>
          <p:nvPr/>
        </p:nvCxnSpPr>
        <p:spPr>
          <a:xfrm flipH="1">
            <a:off x="5588430" y="3866893"/>
            <a:ext cx="3271547" cy="188436"/>
          </a:xfrm>
          <a:prstGeom prst="bentConnector4">
            <a:avLst>
              <a:gd name="adj1" fmla="val -6988"/>
              <a:gd name="adj2" fmla="val 303099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iruutu 2"/>
          <p:cNvSpPr txBox="1"/>
          <p:nvPr/>
        </p:nvSpPr>
        <p:spPr>
          <a:xfrm>
            <a:off x="5916346" y="1500223"/>
            <a:ext cx="704039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i-FI" sz="1100" dirty="0" smtClean="0"/>
              <a:t>Esittely</a:t>
            </a:r>
            <a:endParaRPr lang="fi-FI" sz="1100" dirty="0"/>
          </a:p>
        </p:txBody>
      </p:sp>
      <p:sp>
        <p:nvSpPr>
          <p:cNvPr id="25" name="Tekstiruutu 24"/>
          <p:cNvSpPr txBox="1"/>
          <p:nvPr/>
        </p:nvSpPr>
        <p:spPr>
          <a:xfrm>
            <a:off x="5862707" y="2840560"/>
            <a:ext cx="966931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i-FI" sz="1100" dirty="0" smtClean="0"/>
              <a:t>Kommentit</a:t>
            </a:r>
            <a:endParaRPr lang="fi-FI" sz="1100" dirty="0"/>
          </a:p>
        </p:txBody>
      </p:sp>
      <p:sp>
        <p:nvSpPr>
          <p:cNvPr id="27" name="Tekstiruutu 26"/>
          <p:cNvSpPr txBox="1"/>
          <p:nvPr/>
        </p:nvSpPr>
        <p:spPr>
          <a:xfrm>
            <a:off x="5791681" y="4131491"/>
            <a:ext cx="317280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i-FI" sz="1200" dirty="0" smtClean="0"/>
              <a:t>Päivitetään ja kehitetään hallintamallia kokemuksen perusteella</a:t>
            </a:r>
            <a:endParaRPr lang="fi-FI" sz="1200" dirty="0"/>
          </a:p>
        </p:txBody>
      </p:sp>
      <p:sp>
        <p:nvSpPr>
          <p:cNvPr id="21" name="Oikea aaltosulje 20"/>
          <p:cNvSpPr/>
          <p:nvPr/>
        </p:nvSpPr>
        <p:spPr>
          <a:xfrm rot="16200000">
            <a:off x="578876" y="239531"/>
            <a:ext cx="289980" cy="142713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2" name="Tekstiruutu 31"/>
          <p:cNvSpPr txBox="1"/>
          <p:nvPr/>
        </p:nvSpPr>
        <p:spPr>
          <a:xfrm>
            <a:off x="10298" y="587164"/>
            <a:ext cx="1600118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i-FI" sz="1100" b="1" dirty="0" smtClean="0"/>
              <a:t>1.Ohjelmiston tila</a:t>
            </a:r>
            <a:endParaRPr lang="fi-FI" sz="1100" b="1" dirty="0"/>
          </a:p>
        </p:txBody>
      </p:sp>
      <p:sp>
        <p:nvSpPr>
          <p:cNvPr id="33" name="Oikea aaltosulje 32"/>
          <p:cNvSpPr/>
          <p:nvPr/>
        </p:nvSpPr>
        <p:spPr>
          <a:xfrm rot="16200000">
            <a:off x="5001155" y="-2194073"/>
            <a:ext cx="289980" cy="732979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4" name="Tekstiruutu 33"/>
          <p:cNvSpPr txBox="1"/>
          <p:nvPr/>
        </p:nvSpPr>
        <p:spPr>
          <a:xfrm>
            <a:off x="4166570" y="1068832"/>
            <a:ext cx="2135521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i-FI" sz="1100" b="1" dirty="0" smtClean="0"/>
              <a:t>2.Hallintamallin laadinta</a:t>
            </a:r>
            <a:endParaRPr lang="fi-FI" sz="1100" b="1" dirty="0"/>
          </a:p>
        </p:txBody>
      </p:sp>
      <p:sp>
        <p:nvSpPr>
          <p:cNvPr id="52" name="Oikea aaltosulje 51"/>
          <p:cNvSpPr/>
          <p:nvPr/>
        </p:nvSpPr>
        <p:spPr>
          <a:xfrm rot="16200000">
            <a:off x="5469818" y="289120"/>
            <a:ext cx="238101" cy="654221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3" name="Tekstiruutu 52"/>
          <p:cNvSpPr txBox="1"/>
          <p:nvPr/>
        </p:nvSpPr>
        <p:spPr>
          <a:xfrm>
            <a:off x="4486427" y="3231004"/>
            <a:ext cx="2081019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i-FI" sz="1100" b="1" dirty="0"/>
              <a:t>3</a:t>
            </a:r>
            <a:r>
              <a:rPr lang="fi-FI" sz="1100" b="1" dirty="0" smtClean="0"/>
              <a:t>.Hallintamallin ylläpito</a:t>
            </a:r>
            <a:endParaRPr lang="fi-FI" sz="1100" b="1" dirty="0"/>
          </a:p>
        </p:txBody>
      </p:sp>
    </p:spTree>
    <p:extLst>
      <p:ext uri="{BB962C8B-B14F-4D97-AF65-F5344CB8AC3E}">
        <p14:creationId xmlns:p14="http://schemas.microsoft.com/office/powerpoint/2010/main" val="2515900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0"/>
            <a:ext cx="7992456" cy="85725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1.Vaihe-Ohjelmiston tilan tunnistaminen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80400" y="1064750"/>
            <a:ext cx="7779600" cy="3393900"/>
          </a:xfrm>
        </p:spPr>
        <p:txBody>
          <a:bodyPr>
            <a:normAutofit lnSpcReduction="10000"/>
          </a:bodyPr>
          <a:lstStyle/>
          <a:p>
            <a:r>
              <a:rPr lang="fi-FI" sz="1600" dirty="0" smtClean="0"/>
              <a:t>Jos </a:t>
            </a:r>
            <a:r>
              <a:rPr lang="fi-FI" sz="1600" b="1" dirty="0" smtClean="0"/>
              <a:t>ohjelmiston 1. versio on valmis </a:t>
            </a:r>
            <a:r>
              <a:rPr lang="fi-FI" sz="1600" dirty="0" smtClean="0"/>
              <a:t>tai ohjelmiston kehittäminen pitkällä niin hallintamallin laadinta eroaa hiukan tilanteesta, jossa ohjelmistoa ei ole vielä toteutettu. </a:t>
            </a:r>
          </a:p>
          <a:p>
            <a:pPr lvl="1"/>
            <a:r>
              <a:rPr lang="fi-FI" sz="1200" dirty="0" smtClean="0"/>
              <a:t>ohjelmiston käyttäjäyhteisöön on helpompi sitoutua, koska ohjelmiston kehittämiseen liittyviä epävarmuustekijöitä ei enää ole</a:t>
            </a:r>
          </a:p>
          <a:p>
            <a:pPr lvl="1"/>
            <a:r>
              <a:rPr lang="fi-FI" sz="1200" dirty="0"/>
              <a:t>p</a:t>
            </a:r>
            <a:r>
              <a:rPr lang="fi-FI" sz="1200" dirty="0" smtClean="0"/>
              <a:t>itääkö ensimmäisen version kehittäjälle korvata kehityspanos, jonka kehittäjäkunta on jo tehnyt</a:t>
            </a:r>
          </a:p>
          <a:p>
            <a:pPr lvl="1"/>
            <a:r>
              <a:rPr lang="fi-FI" sz="1200" dirty="0" smtClean="0"/>
              <a:t>miten varmistetaan, että ohjelmiston jatkokehityksessä otetaan huomioon kaikkien kuntien kehitystarpeet eikä vain 1. version kehittämisen suorittaneen kunnan tarpeet</a:t>
            </a:r>
          </a:p>
          <a:p>
            <a:pPr lvl="1"/>
            <a:endParaRPr lang="fi-FI" sz="1200" dirty="0" smtClean="0"/>
          </a:p>
          <a:p>
            <a:r>
              <a:rPr lang="fi-FI" sz="1600" dirty="0" smtClean="0"/>
              <a:t>Jos </a:t>
            </a:r>
            <a:r>
              <a:rPr lang="fi-FI" sz="1600" b="1" dirty="0" smtClean="0"/>
              <a:t>ohjelmistoa ei ole vielä kehitetty </a:t>
            </a:r>
            <a:r>
              <a:rPr lang="fi-FI" sz="1600" dirty="0" smtClean="0"/>
              <a:t>niin hallintamallin laadinnassa on seuraavia huomioonotettavia asioita</a:t>
            </a:r>
          </a:p>
          <a:p>
            <a:pPr lvl="1"/>
            <a:r>
              <a:rPr lang="fi-FI" sz="1200" dirty="0"/>
              <a:t>m</a:t>
            </a:r>
            <a:r>
              <a:rPr lang="fi-FI" sz="1200" dirty="0" smtClean="0"/>
              <a:t>iten sitoutetaan kehittäjäkunnat, koska mitään konkreettista ei ole valmiina</a:t>
            </a:r>
          </a:p>
          <a:p>
            <a:pPr lvl="1"/>
            <a:r>
              <a:rPr lang="fi-FI" sz="1200" dirty="0"/>
              <a:t>e</a:t>
            </a:r>
            <a:r>
              <a:rPr lang="fi-FI" sz="1200" dirty="0" smtClean="0"/>
              <a:t>i tarvitse miettiä miten 1.version kehittämisen työpanos hyvitetään ensimmäisen version kehittäjälle</a:t>
            </a:r>
            <a:endParaRPr lang="fi-FI" sz="12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E6DC98A-6258-4AB0-B6E1-3934EC140010}" type="datetime1">
              <a:rPr lang="fi-FI" smtClean="0"/>
              <a:t>18.2.2019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42636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0400" y="0"/>
            <a:ext cx="7779600" cy="857250"/>
          </a:xfrm>
        </p:spPr>
        <p:txBody>
          <a:bodyPr/>
          <a:lstStyle/>
          <a:p>
            <a:r>
              <a:rPr lang="fi-FI" dirty="0" smtClean="0"/>
              <a:t>2.Vaihe-Vastuuhenkilön nimeäminen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57709" y="857250"/>
            <a:ext cx="7779600" cy="3393900"/>
          </a:xfrm>
        </p:spPr>
        <p:txBody>
          <a:bodyPr/>
          <a:lstStyle/>
          <a:p>
            <a:r>
              <a:rPr lang="fi-FI" sz="1800" dirty="0" smtClean="0"/>
              <a:t>Hallintamallin laadintaan tulee nimetä vastuuhenkilö, joka tulee</a:t>
            </a:r>
          </a:p>
          <a:p>
            <a:pPr lvl="1"/>
            <a:r>
              <a:rPr lang="fi-FI" sz="1800" dirty="0" smtClean="0"/>
              <a:t>tuntea ohjelmisto, jota kehitetään tai aletaan kehittämään</a:t>
            </a:r>
          </a:p>
          <a:p>
            <a:pPr lvl="1"/>
            <a:r>
              <a:rPr lang="fi-FI" sz="1800" dirty="0" smtClean="0"/>
              <a:t>tuntea riittävästi sidosryhmien tarpeita</a:t>
            </a:r>
          </a:p>
          <a:p>
            <a:pPr lvl="1"/>
            <a:r>
              <a:rPr lang="fi-FI" sz="1800" dirty="0" smtClean="0"/>
              <a:t>tuntea riittävästi ohjelmistokehityksen ja tuotehallinnan yleisiä periaatteita</a:t>
            </a:r>
          </a:p>
          <a:p>
            <a:pPr lvl="1"/>
            <a:endParaRPr lang="fi-FI" sz="1800" dirty="0" smtClean="0"/>
          </a:p>
          <a:p>
            <a:r>
              <a:rPr lang="fi-FI" sz="1800" dirty="0" smtClean="0"/>
              <a:t>Vastuuhenkilön tehtävänä on laatia ehdotuksia ohjelmiston hallintamallista sekä organisoida ehdotusten läpikäynti</a:t>
            </a:r>
          </a:p>
          <a:p>
            <a:pPr lvl="1"/>
            <a:endParaRPr lang="fi-FI" sz="1800" dirty="0" smtClean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E6DC98A-6258-4AB0-B6E1-3934EC140010}" type="datetime1">
              <a:rPr lang="fi-FI" smtClean="0"/>
              <a:t>18.2.2019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37197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71413" y="174065"/>
            <a:ext cx="7779600" cy="85725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3.Vaihe-Ohjelmiston tyypin tunnistaminen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95863" y="1031315"/>
            <a:ext cx="7779600" cy="3490201"/>
          </a:xfrm>
        </p:spPr>
        <p:txBody>
          <a:bodyPr>
            <a:normAutofit fontScale="77500" lnSpcReduction="20000"/>
          </a:bodyPr>
          <a:lstStyle/>
          <a:p>
            <a:r>
              <a:rPr lang="fi-FI" sz="2000" dirty="0" smtClean="0"/>
              <a:t>Ennen hallintamallin aloittamista on tunnistettava ohjelmiston tyyppi ja missä kehittämisen tilanteessa käyttäjäkunnat ovat omassa toiminnassaan. Seuraavia asioita kannattaa pohtia.</a:t>
            </a:r>
          </a:p>
          <a:p>
            <a:pPr lvl="1" fontAlgn="t"/>
            <a:r>
              <a:rPr lang="fi-FI" sz="1500" dirty="0" smtClean="0"/>
              <a:t>joutuuko tai haluaako jokainen kunta muokata </a:t>
            </a:r>
            <a:r>
              <a:rPr lang="fi-FI" sz="1500" dirty="0"/>
              <a:t>ohjelmistoa </a:t>
            </a:r>
            <a:r>
              <a:rPr lang="fi-FI" sz="1500" dirty="0" smtClean="0"/>
              <a:t>aina </a:t>
            </a:r>
            <a:r>
              <a:rPr lang="fi-FI" sz="1500" dirty="0"/>
              <a:t>itselleen sopivaksi eikä yhteiseen jatkokehittämiseen ole tarvetta </a:t>
            </a:r>
          </a:p>
          <a:p>
            <a:pPr lvl="1"/>
            <a:r>
              <a:rPr lang="fi-FI" sz="1500" dirty="0" smtClean="0"/>
              <a:t>haluaako jokainen kunta kehittää </a:t>
            </a:r>
            <a:r>
              <a:rPr lang="fi-FI" sz="1500" dirty="0"/>
              <a:t>ohjelmistoa tai komponenttia tarvittaessa itselleen sopivaksi, mutta </a:t>
            </a:r>
            <a:r>
              <a:rPr lang="fi-FI" sz="1500" dirty="0" smtClean="0"/>
              <a:t>tunnistetaan myös </a:t>
            </a:r>
            <a:r>
              <a:rPr lang="fi-FI" sz="1500" dirty="0"/>
              <a:t>paljon kohtia, jotka voidaan kehittää yhdessä</a:t>
            </a:r>
          </a:p>
          <a:p>
            <a:pPr lvl="1" fontAlgn="t"/>
            <a:r>
              <a:rPr lang="fi-FI" sz="1500" dirty="0"/>
              <a:t>t</a:t>
            </a:r>
            <a:r>
              <a:rPr lang="fi-FI" sz="1500" dirty="0" smtClean="0"/>
              <a:t>unnistaako kunnat </a:t>
            </a:r>
            <a:r>
              <a:rPr lang="fi-FI" sz="1500" dirty="0"/>
              <a:t>samanlaisia kehitystarpeita eikä ole merkittävää tarvetta kuntakohtaisiin </a:t>
            </a:r>
            <a:r>
              <a:rPr lang="fi-FI" sz="1500" dirty="0" smtClean="0"/>
              <a:t>kehitystoimenpiteisiin. </a:t>
            </a:r>
            <a:r>
              <a:rPr lang="fi-FI" sz="1500" dirty="0"/>
              <a:t>Lisäksi kunnat kokevat, että kaikki kunnat ovat samassa </a:t>
            </a:r>
            <a:r>
              <a:rPr lang="fi-FI" sz="1500" dirty="0" smtClean="0"/>
              <a:t>kehitystilanteessa omassa toiminnassaan.</a:t>
            </a:r>
          </a:p>
          <a:p>
            <a:pPr lvl="1" fontAlgn="t"/>
            <a:endParaRPr lang="fi-FI" sz="2000" dirty="0" smtClean="0"/>
          </a:p>
          <a:p>
            <a:r>
              <a:rPr lang="fi-FI" sz="2000" dirty="0" smtClean="0"/>
              <a:t>Kun on tunnistettu ohjelmiston tyyppi ja käyttäjäkuntien tilanne niin voidaan valita hallintamallille sopiva pohjamalli: </a:t>
            </a:r>
          </a:p>
          <a:p>
            <a:pPr lvl="1"/>
            <a:r>
              <a:rPr lang="fi-FI" sz="1800" dirty="0" smtClean="0"/>
              <a:t>Vapaa jakelu</a:t>
            </a:r>
          </a:p>
          <a:p>
            <a:pPr lvl="1"/>
            <a:r>
              <a:rPr lang="fi-FI" sz="1800" dirty="0" smtClean="0"/>
              <a:t>Yhteisöohjautuva uudelleenkäyttö</a:t>
            </a:r>
          </a:p>
          <a:p>
            <a:pPr lvl="1"/>
            <a:r>
              <a:rPr lang="fi-FI" sz="1800" dirty="0"/>
              <a:t>Yhteisöohjautuva v</a:t>
            </a:r>
            <a:r>
              <a:rPr lang="fi-FI" sz="1800" dirty="0" smtClean="0"/>
              <a:t>akioperusversio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E6DC98A-6258-4AB0-B6E1-3934EC140010}" type="datetime1">
              <a:rPr lang="fi-FI" smtClean="0"/>
              <a:t>18.2.2019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52720724"/>
      </p:ext>
    </p:extLst>
  </p:cSld>
  <p:clrMapOvr>
    <a:masterClrMapping/>
  </p:clrMapOvr>
</p:sld>
</file>

<file path=ppt/theme/theme1.xml><?xml version="1.0" encoding="utf-8"?>
<a:theme xmlns:a="http://schemas.openxmlformats.org/drawingml/2006/main" name="Kuntaliitto suomenkielinen">
  <a:themeElements>
    <a:clrScheme name="Kuntaliitto">
      <a:dk1>
        <a:srgbClr val="002E63"/>
      </a:dk1>
      <a:lt1>
        <a:sysClr val="window" lastClr="FFFFFF"/>
      </a:lt1>
      <a:dk2>
        <a:srgbClr val="000000"/>
      </a:dk2>
      <a:lt2>
        <a:srgbClr val="EEECE1"/>
      </a:lt2>
      <a:accent1>
        <a:srgbClr val="002E63"/>
      </a:accent1>
      <a:accent2>
        <a:srgbClr val="00A6D6"/>
      </a:accent2>
      <a:accent3>
        <a:srgbClr val="6B8F00"/>
      </a:accent3>
      <a:accent4>
        <a:srgbClr val="B5BA05"/>
      </a:accent4>
      <a:accent5>
        <a:srgbClr val="F25900"/>
      </a:accent5>
      <a:accent6>
        <a:srgbClr val="E0AD12"/>
      </a:accent6>
      <a:hlink>
        <a:srgbClr val="0000FF"/>
      </a:hlink>
      <a:folHlink>
        <a:srgbClr val="800080"/>
      </a:folHlink>
    </a:clrScheme>
    <a:fontScheme name="Kuntaliitto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accent1">
                <a:tint val="100000"/>
                <a:shade val="100000"/>
                <a:satMod val="130000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PMS 295">
      <a:srgbClr val="002E63"/>
    </a:custClr>
    <a:custClr name="PMS Process Cyan">
      <a:srgbClr val="00A6D6"/>
    </a:custClr>
    <a:custClr name="PMS 1655">
      <a:srgbClr val="F25900"/>
    </a:custClr>
    <a:custClr name="PMS 124">
      <a:srgbClr val="E0AD12"/>
    </a:custClr>
    <a:custClr name="PMS 603">
      <a:srgbClr val="EBE657"/>
    </a:custClr>
    <a:custClr name="PMS 2583">
      <a:srgbClr val="9E4DAB"/>
    </a:custClr>
    <a:custClr name="PMS 200">
      <a:srgbClr val="BA122B"/>
    </a:custClr>
    <a:custClr name="PMS 377">
      <a:srgbClr val="6B8F00"/>
    </a:custClr>
    <a:custClr name="PMS 390">
      <a:srgbClr val="B5BA05"/>
    </a:custClr>
    <a:custClr name="PMS 1525">
      <a:srgbClr val="BA5700"/>
    </a:custClr>
    <a:custClr name="PMS 729">
      <a:srgbClr val="C48F5E"/>
    </a:custClr>
    <a:custClr name="PMS Warm Gray 6">
      <a:srgbClr val="ADA194"/>
    </a:custClr>
    <a:custClr name="PMS 651">
      <a:srgbClr val="A1ADC7"/>
    </a:custClr>
    <a:custClr name="PMS 2905">
      <a:srgbClr val="9EC9E3"/>
    </a:custClr>
    <a:custClr name="PMS 660">
      <a:srgbClr val="426BBA"/>
    </a:custClr>
  </a:custClrLst>
  <a:extLst>
    <a:ext uri="{05A4C25C-085E-4340-85A3-A5531E510DB2}">
      <thm15:themeFamily xmlns:thm15="http://schemas.microsoft.com/office/thememl/2012/main" name="Kuntaliitto_OnnistuvaSuomi_suomiruotsi2017.potx" id="{13E821BA-D3ED-4889-9C49-636FBF760B63}" vid="{3356D7EC-DB7F-4093-AE8F-B732685FBEF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322D22068AB8154EA34214C28E2762B1" ma:contentTypeVersion="7" ma:contentTypeDescription="Luo uusi asiakirja." ma:contentTypeScope="" ma:versionID="f7244abc05bffdb692f9afe8b8718518">
  <xsd:schema xmlns:xsd="http://www.w3.org/2001/XMLSchema" xmlns:xs="http://www.w3.org/2001/XMLSchema" xmlns:p="http://schemas.microsoft.com/office/2006/metadata/properties" xmlns:ns2="55a2cc34-794c-4dc7-898e-8fa2029c8187" xmlns:ns3="ab5ad7e9-ff32-4915-8f05-2a6d5c545421" targetNamespace="http://schemas.microsoft.com/office/2006/metadata/properties" ma:root="true" ma:fieldsID="54411e6c3642fa18faba1b0278c33407" ns2:_="" ns3:_="">
    <xsd:import namespace="55a2cc34-794c-4dc7-898e-8fa2029c8187"/>
    <xsd:import namespace="ab5ad7e9-ff32-4915-8f05-2a6d5c5454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a2cc34-794c-4dc7-898e-8fa2029c81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5ad7e9-ff32-4915-8f05-2a6d5c545421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AF06BDE-E680-41B5-867E-882290EA8D7A}"/>
</file>

<file path=customXml/itemProps2.xml><?xml version="1.0" encoding="utf-8"?>
<ds:datastoreItem xmlns:ds="http://schemas.openxmlformats.org/officeDocument/2006/customXml" ds:itemID="{FB642511-5440-4674-82AB-D2FD9CFC9A96}"/>
</file>

<file path=customXml/itemProps3.xml><?xml version="1.0" encoding="utf-8"?>
<ds:datastoreItem xmlns:ds="http://schemas.openxmlformats.org/officeDocument/2006/customXml" ds:itemID="{9E87FADD-CF38-4A3A-99C6-B230BF04E0AF}"/>
</file>

<file path=docProps/app.xml><?xml version="1.0" encoding="utf-8"?>
<Properties xmlns="http://schemas.openxmlformats.org/officeDocument/2006/extended-properties" xmlns:vt="http://schemas.openxmlformats.org/officeDocument/2006/docPropsVTypes">
  <Template>Kuntaliitto Onnistuva Suomi Suomi-Ruotsi 2017</Template>
  <TotalTime>1277</TotalTime>
  <Words>869</Words>
  <Application>Microsoft Office PowerPoint</Application>
  <PresentationFormat>Näytössä katseltava esitys (16:9)</PresentationFormat>
  <Paragraphs>141</Paragraphs>
  <Slides>15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15</vt:i4>
      </vt:variant>
    </vt:vector>
  </HeadingPairs>
  <TitlesOfParts>
    <vt:vector size="19" baseType="lpstr">
      <vt:lpstr>Arial</vt:lpstr>
      <vt:lpstr>Calibri</vt:lpstr>
      <vt:lpstr>Verdana</vt:lpstr>
      <vt:lpstr>Kuntaliitto suomenkielinen</vt:lpstr>
      <vt:lpstr>Avoimen tuotteenhallintamalli</vt:lpstr>
      <vt:lpstr>Sisältö</vt:lpstr>
      <vt:lpstr>Miten avoimia ja tilaajan omistamia ohjelmistoja/tuotteita syntyy</vt:lpstr>
      <vt:lpstr>Milloin avoimen tuotteen hallintamalli kannattaa laatia?</vt:lpstr>
      <vt:lpstr>Tuotteen hallintasuunnitelman tekeminen</vt:lpstr>
      <vt:lpstr>Tuotteen hallintasuunnitelman tekeminen</vt:lpstr>
      <vt:lpstr>1.Vaihe-Ohjelmiston tilan tunnistaminen</vt:lpstr>
      <vt:lpstr>2.Vaihe-Vastuuhenkilön nimeäminen</vt:lpstr>
      <vt:lpstr>3.Vaihe-Ohjelmiston tyypin tunnistaminen</vt:lpstr>
      <vt:lpstr>4.Vaihe-Valitse sopiva pohjamalli</vt:lpstr>
      <vt:lpstr>5.Vaihe-Ehdotuksen tekeminen</vt:lpstr>
      <vt:lpstr>6.Vaihe-Ehdotuksen esittely</vt:lpstr>
      <vt:lpstr>7.Vaihe-Hallintamallin hyväksyntä</vt:lpstr>
      <vt:lpstr>8. Vaihe-Hallintamallin ylläpito ja päivittäminen</vt:lpstr>
      <vt:lpstr>PowerPoint-esitys</vt:lpstr>
    </vt:vector>
  </TitlesOfParts>
  <Company>KL-FCG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Kettunen Elisa</dc:creator>
  <cp:lastModifiedBy>Matinmikko Tapio</cp:lastModifiedBy>
  <cp:revision>158</cp:revision>
  <dcterms:created xsi:type="dcterms:W3CDTF">2017-11-10T11:25:34Z</dcterms:created>
  <dcterms:modified xsi:type="dcterms:W3CDTF">2019-02-18T08:22:48Z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0x010100322D22068AB8154EA34214C28E2762B1</vt:lpwstr>
  </property>
</Properties>
</file>