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0"/>
  </p:notesMasterIdLst>
  <p:sldIdLst>
    <p:sldId id="256" r:id="rId2"/>
    <p:sldId id="258" r:id="rId3"/>
    <p:sldId id="265" r:id="rId4"/>
    <p:sldId id="273" r:id="rId5"/>
    <p:sldId id="261" r:id="rId6"/>
    <p:sldId id="267" r:id="rId7"/>
    <p:sldId id="278" r:id="rId8"/>
    <p:sldId id="262" r:id="rId9"/>
    <p:sldId id="277" r:id="rId10"/>
    <p:sldId id="259" r:id="rId11"/>
    <p:sldId id="274" r:id="rId12"/>
    <p:sldId id="269" r:id="rId13"/>
    <p:sldId id="275" r:id="rId14"/>
    <p:sldId id="270" r:id="rId15"/>
    <p:sldId id="260" r:id="rId16"/>
    <p:sldId id="276" r:id="rId17"/>
    <p:sldId id="271" r:id="rId18"/>
    <p:sldId id="257" r:id="rId19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80" y="316"/>
      </p:cViewPr>
      <p:guideLst>
        <p:guide orient="horz" pos="3135"/>
        <p:guide pos="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l-file4\home\PiippSi\Taulukot%20ja%20kartat\Taulukot\ARTTU\ARTTU2\ARTTU2JOHTAMINEN\luokitus_kooste_201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l-file4\home\PiippSi\Taulukot%20ja%20kartat\Taulukot\ARTTU\ARTTU2\ARTTU2JOHTAMINEN\Kysely_HJ\HJ-kysely_2016_valmiit\kuntien_hallitusten_ja_valtuustojen_johtamiskytnnt1305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l-file4\home\PiippSi\Taulukot%20ja%20kartat\Taulukot\ARTTU\ARTTU2\ARTTU2JOHTAMINEN\Kysely_HJ\HJ-kysely_2016_valmiit\kuntien_hallitusten_ja_valtuustojen_johtamiskytnnt1305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l-file4\home\PiippSi\Taulukot%20ja%20kartat\Taulukot\ARTTU\ARTTU2\ARTTU2JOHTAMINEN\Kysely_HJ\HJ-kysely_2016_valmiit\kuntien_hallitusten_ja_valtuustojen_johtamiskytnnt1305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E9-48E7-A418-17CB8FC5281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E9-48E7-A418-17CB8FC5281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E9-48E7-A418-17CB8FC52816}"/>
              </c:ext>
            </c:extLst>
          </c:dPt>
          <c:dPt>
            <c:idx val="3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E9-48E7-A418-17CB8FC52816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E9-48E7-A418-17CB8FC52816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E9-48E7-A418-17CB8FC52816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5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CE9-48E7-A418-17CB8FC52816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E9-48E7-A418-17CB8FC5281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13F3F7-28BC-4340-8750-B67556C4BDC4}" type="CATEGORYNAME">
                      <a:rPr lang="en-US"/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[LUOKAN NIMI]</a:t>
                    </a:fld>
                    <a:r>
                      <a:rPr lang="en-US" baseline="0" dirty="0"/>
                      <a:t>
</a:t>
                    </a:r>
                    <a:fld id="{0D560246-79FA-4148-9A64-99FB9335D148}" type="VALUE">
                      <a:rPr lang="en-US" baseline="0" smtClean="0"/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[ARVO]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7290177437498"/>
                      <c:h val="0.140333992764084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CE9-48E7-A418-17CB8FC52816}"/>
                </c:ext>
              </c:extLst>
            </c:dLbl>
            <c:dLbl>
              <c:idx val="2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E9-48E7-A418-17CB8FC52816}"/>
                </c:ext>
              </c:extLst>
            </c:dLbl>
            <c:dLbl>
              <c:idx val="3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E9-48E7-A418-17CB8FC52816}"/>
                </c:ext>
              </c:extLst>
            </c:dLbl>
            <c:dLbl>
              <c:idx val="4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E9-48E7-A418-17CB8FC52816}"/>
                </c:ext>
              </c:extLst>
            </c:dLbl>
            <c:dLbl>
              <c:idx val="5"/>
              <c:layout>
                <c:manualLayout>
                  <c:x val="7.8060161834609301E-2"/>
                  <c:y val="0.128742386379672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E9-48E7-A418-17CB8FC52816}"/>
                </c:ext>
              </c:extLst>
            </c:dLbl>
            <c:dLbl>
              <c:idx val="6"/>
              <c:layout>
                <c:manualLayout>
                  <c:x val="3.3829164786468656E-2"/>
                  <c:y val="2.582866710367322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E9-48E7-A418-17CB8FC528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'kuvio.ympyra (2)'!$B$89:$B$95</c:f>
              <c:strCache>
                <c:ptCount val="7"/>
                <c:pt idx="0">
                  <c:v>Hallinto, johtaminen ja demokratia</c:v>
                </c:pt>
                <c:pt idx="1">
                  <c:v>Yhdyskunta ja ympäristö</c:v>
                </c:pt>
                <c:pt idx="2">
                  <c:v>Talous </c:v>
                </c:pt>
                <c:pt idx="3">
                  <c:v>Muut</c:v>
                </c:pt>
                <c:pt idx="4">
                  <c:v>Henkilöstö</c:v>
                </c:pt>
                <c:pt idx="5">
                  <c:v>Palvelut </c:v>
                </c:pt>
                <c:pt idx="6">
                  <c:v>Elinkeinot, työllisyys ja kilpailukyky</c:v>
                </c:pt>
              </c:strCache>
            </c:strRef>
          </c:cat>
          <c:val>
            <c:numRef>
              <c:f>'kuvio.ympyra (2)'!$C$89:$C$95</c:f>
              <c:numCache>
                <c:formatCode>0</c:formatCode>
                <c:ptCount val="7"/>
                <c:pt idx="0">
                  <c:v>37</c:v>
                </c:pt>
                <c:pt idx="1">
                  <c:v>23</c:v>
                </c:pt>
                <c:pt idx="2">
                  <c:v>14</c:v>
                </c:pt>
                <c:pt idx="3">
                  <c:v>9</c:v>
                </c:pt>
                <c:pt idx="4">
                  <c:v>8</c:v>
                </c:pt>
                <c:pt idx="5">
                  <c:v>8</c:v>
                </c:pt>
                <c:pt idx="6">
                  <c:v>2.8406355320173327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CE9-48E7-A418-17CB8FC5281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1084690138120958"/>
          <c:y val="4.166040418643821E-2"/>
          <c:w val="0.4484412593757417"/>
          <c:h val="0.86910939039057233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kys9ARTTUkuvio!$A$4:$A$14</c:f>
              <c:strCache>
                <c:ptCount val="11"/>
                <c:pt idx="0">
                  <c:v>Kyselytunnit</c:v>
                </c:pt>
                <c:pt idx="1">
                  <c:v>Tiimi-/työryhmätyöskentely</c:v>
                </c:pt>
                <c:pt idx="2">
                  <c:v>Kokousten kierrätys/jalkauttaminen kentälle</c:v>
                </c:pt>
                <c:pt idx="3">
                  <c:v>Lähetekeskustelut</c:v>
                </c:pt>
                <c:pt idx="4">
                  <c:v>Puheenjohtajiston kokoukset</c:v>
                </c:pt>
                <c:pt idx="5">
                  <c:v>Hallitusryhmien väliset neuvottelut</c:v>
                </c:pt>
                <c:pt idx="6">
                  <c:v>Seminaarityöskentely</c:v>
                </c:pt>
                <c:pt idx="7">
                  <c:v>Ennakointi- tai tulevaisuustyöskentely</c:v>
                </c:pt>
                <c:pt idx="8">
                  <c:v>Iltakoulut</c:v>
                </c:pt>
                <c:pt idx="9">
                  <c:v>Hallitusryhmien sisäiset neuvottelut</c:v>
                </c:pt>
                <c:pt idx="10">
                  <c:v>Kokousten yhteydessä pidettävät esittelyt/infot</c:v>
                </c:pt>
              </c:strCache>
            </c:strRef>
          </c:cat>
          <c:val>
            <c:numRef>
              <c:f>kys9ARTTUkuvio!$B$4:$B$14</c:f>
              <c:numCache>
                <c:formatCode>0</c:formatCode>
                <c:ptCount val="11"/>
                <c:pt idx="0">
                  <c:v>8.3333333333333321</c:v>
                </c:pt>
                <c:pt idx="1">
                  <c:v>20.512820512820511</c:v>
                </c:pt>
                <c:pt idx="2">
                  <c:v>30.76923076923077</c:v>
                </c:pt>
                <c:pt idx="3">
                  <c:v>40.54054054054054</c:v>
                </c:pt>
                <c:pt idx="4">
                  <c:v>52.631578947368418</c:v>
                </c:pt>
                <c:pt idx="5">
                  <c:v>61.111111111111114</c:v>
                </c:pt>
                <c:pt idx="6">
                  <c:v>64.86486486486487</c:v>
                </c:pt>
                <c:pt idx="7">
                  <c:v>65.789473684210535</c:v>
                </c:pt>
                <c:pt idx="8">
                  <c:v>71.794871794871796</c:v>
                </c:pt>
                <c:pt idx="9">
                  <c:v>79.487179487179489</c:v>
                </c:pt>
                <c:pt idx="10">
                  <c:v>97.5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9F-4156-801A-A90945918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09768064"/>
        <c:axId val="111182976"/>
      </c:barChart>
      <c:catAx>
        <c:axId val="109768064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950" b="1" i="0" baseline="0"/>
            </a:pPr>
            <a:endParaRPr lang="fi-FI"/>
          </a:p>
        </c:txPr>
        <c:crossAx val="111182976"/>
        <c:crosses val="autoZero"/>
        <c:auto val="1"/>
        <c:lblAlgn val="ctr"/>
        <c:lblOffset val="100"/>
        <c:noMultiLvlLbl val="0"/>
      </c:catAx>
      <c:valAx>
        <c:axId val="111182976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09768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8307535028492607"/>
          <c:y val="6.1948764225808126E-2"/>
          <c:w val="0.38104096996050424"/>
          <c:h val="0.869264886519545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kys9ARTTUkuvio!$A$29:$A$39</c:f>
              <c:strCache>
                <c:ptCount val="11"/>
                <c:pt idx="0">
                  <c:v>Kokousten kierrätys/jalkauttaminen kentälle</c:v>
                </c:pt>
                <c:pt idx="1">
                  <c:v>Tiimi-/työryhmätyöskentely</c:v>
                </c:pt>
                <c:pt idx="2">
                  <c:v>Lähetekeskustelut</c:v>
                </c:pt>
                <c:pt idx="3">
                  <c:v>Puheenjohtajiston kokoukset</c:v>
                </c:pt>
                <c:pt idx="4">
                  <c:v>Kyselytunnit</c:v>
                </c:pt>
                <c:pt idx="5">
                  <c:v>Ennakointi- tai tulevaisuustyöskentely</c:v>
                </c:pt>
                <c:pt idx="6">
                  <c:v>Iltakoulut</c:v>
                </c:pt>
                <c:pt idx="7">
                  <c:v>Kokousten yhteydessä pidettävät esittelyt/infot</c:v>
                </c:pt>
                <c:pt idx="8">
                  <c:v>Valtuustoryhmien väliset neuvottelut</c:v>
                </c:pt>
                <c:pt idx="9">
                  <c:v>Seminaarityöskentely</c:v>
                </c:pt>
                <c:pt idx="10">
                  <c:v>Valtuustoryhmien sisäiset neuvottelut</c:v>
                </c:pt>
              </c:strCache>
            </c:strRef>
          </c:cat>
          <c:val>
            <c:numRef>
              <c:f>kys9ARTTUkuvio!$B$29:$B$39</c:f>
              <c:numCache>
                <c:formatCode>0</c:formatCode>
                <c:ptCount val="11"/>
                <c:pt idx="0">
                  <c:v>15.384615384615385</c:v>
                </c:pt>
                <c:pt idx="1">
                  <c:v>20</c:v>
                </c:pt>
                <c:pt idx="2">
                  <c:v>37.142857142857146</c:v>
                </c:pt>
                <c:pt idx="3">
                  <c:v>52.777777777777779</c:v>
                </c:pt>
                <c:pt idx="4">
                  <c:v>55.000000000000007</c:v>
                </c:pt>
                <c:pt idx="5">
                  <c:v>61.764705882352942</c:v>
                </c:pt>
                <c:pt idx="6">
                  <c:v>71.05263157894737</c:v>
                </c:pt>
                <c:pt idx="7">
                  <c:v>82.051282051282044</c:v>
                </c:pt>
                <c:pt idx="8">
                  <c:v>89.473684210526315</c:v>
                </c:pt>
                <c:pt idx="9">
                  <c:v>95</c:v>
                </c:pt>
                <c:pt idx="10">
                  <c:v>97.435897435897431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1-4A29-94CC-68151AED3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1645440"/>
        <c:axId val="111646976"/>
      </c:barChart>
      <c:catAx>
        <c:axId val="111645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50" b="1" i="0" baseline="0"/>
            </a:pPr>
            <a:endParaRPr lang="fi-FI"/>
          </a:p>
        </c:txPr>
        <c:crossAx val="111646976"/>
        <c:crosses val="autoZero"/>
        <c:auto val="1"/>
        <c:lblAlgn val="ctr"/>
        <c:lblOffset val="100"/>
        <c:noMultiLvlLbl val="0"/>
      </c:catAx>
      <c:valAx>
        <c:axId val="111646976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1164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kys13ARTTUkuvio!$A$20:$A$30</c:f>
              <c:strCache>
                <c:ptCount val="11"/>
                <c:pt idx="0">
                  <c:v>Johtamisen eettiset periaatteet</c:v>
                </c:pt>
                <c:pt idx="1">
                  <c:v>Kunnan hallitusohjelma</c:v>
                </c:pt>
                <c:pt idx="2">
                  <c:v>Kuntasektorin asianhallinnan viitearkkitehtuuri</c:v>
                </c:pt>
                <c:pt idx="3">
                  <c:v>Kehittämissalkku</c:v>
                </c:pt>
                <c:pt idx="4">
                  <c:v>Valtuustosopimus</c:v>
                </c:pt>
                <c:pt idx="5">
                  <c:v>Kuntaliiton suositus hyvästä hallinto- ja johtamistavasta kuntakonsernissa</c:v>
                </c:pt>
                <c:pt idx="6">
                  <c:v>Hyvän hallitustyöskentelyn periaatteet</c:v>
                </c:pt>
                <c:pt idx="7">
                  <c:v>Johtajasopimus</c:v>
                </c:pt>
                <c:pt idx="8">
                  <c:v>Kunnanjohtajan kehityskeskustelu</c:v>
                </c:pt>
                <c:pt idx="9">
                  <c:v>Kunnan konserniohje</c:v>
                </c:pt>
                <c:pt idx="10">
                  <c:v>Kuntastrategia</c:v>
                </c:pt>
              </c:strCache>
            </c:strRef>
          </c:cat>
          <c:val>
            <c:numRef>
              <c:f>kys13ARTTUkuvio!$B$20:$B$30</c:f>
              <c:numCache>
                <c:formatCode>0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  <c:pt idx="4">
                  <c:v>22.5</c:v>
                </c:pt>
                <c:pt idx="5">
                  <c:v>30</c:v>
                </c:pt>
                <c:pt idx="6">
                  <c:v>37.5</c:v>
                </c:pt>
                <c:pt idx="7">
                  <c:v>77.5</c:v>
                </c:pt>
                <c:pt idx="8">
                  <c:v>85</c:v>
                </c:pt>
                <c:pt idx="9">
                  <c:v>92.5</c:v>
                </c:pt>
                <c:pt idx="1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DD-49E7-92F0-990CEB1DA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11645440"/>
        <c:axId val="111646976"/>
      </c:barChart>
      <c:catAx>
        <c:axId val="111645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11646976"/>
        <c:crosses val="autoZero"/>
        <c:auto val="1"/>
        <c:lblAlgn val="ctr"/>
        <c:lblOffset val="100"/>
        <c:noMultiLvlLbl val="0"/>
      </c:catAx>
      <c:valAx>
        <c:axId val="111646976"/>
        <c:scaling>
          <c:orientation val="minMax"/>
          <c:max val="10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11645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20.12.2016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2" y="2021305"/>
            <a:ext cx="2955497" cy="3020596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261246"/>
            <a:ext cx="25146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4"/>
            <a:ext cx="9144000" cy="337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304800"/>
            <a:ext cx="7779600" cy="10206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178900"/>
            <a:ext cx="7779600" cy="112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558" y="2758279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150200"/>
            <a:ext cx="3816000" cy="480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30800"/>
            <a:ext cx="3816000" cy="2964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421200"/>
            <a:ext cx="8188592" cy="30861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3361967"/>
            <a:ext cx="8195468" cy="584391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3987900"/>
            <a:ext cx="8195468" cy="56710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2844371"/>
            <a:ext cx="2736850" cy="2197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338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82"/>
            <a:ext cx="9144000" cy="33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468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33"/>
            <a:ext cx="9144000" cy="337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3412800"/>
            <a:ext cx="7239600" cy="783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4195800"/>
            <a:ext cx="7239600" cy="621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3381210"/>
            <a:ext cx="9144000" cy="27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8" y="3484603"/>
            <a:ext cx="1670671" cy="15572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20"/>
            <a:ext cx="9144000" cy="33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4543200"/>
            <a:ext cx="1789200" cy="5557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4838400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4838400"/>
            <a:ext cx="30960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483840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5041901"/>
            <a:ext cx="9144000" cy="106354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nat.net/verkkokauppa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6983" y="1233377"/>
            <a:ext cx="6457184" cy="1756438"/>
          </a:xfrm>
        </p:spPr>
        <p:txBody>
          <a:bodyPr>
            <a:normAutofit fontScale="90000"/>
          </a:bodyPr>
          <a:lstStyle/>
          <a:p>
            <a:r>
              <a:rPr lang="fi-FI" dirty="0"/>
              <a:t>K</a:t>
            </a:r>
            <a:r>
              <a:rPr lang="fi-FI" dirty="0" smtClean="0"/>
              <a:t>untien kokouskäytännöt muutoksessa?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sz="2900" dirty="0">
                <a:solidFill>
                  <a:srgbClr val="00A6D6"/>
                </a:solidFill>
                <a:latin typeface="+mn-lt"/>
                <a:ea typeface="+mn-ea"/>
                <a:cs typeface="+mn-cs"/>
              </a:rPr>
              <a:t>Keskeisiä tuloksia selvityksestä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917725" y="3300613"/>
            <a:ext cx="6102000" cy="1228500"/>
          </a:xfrm>
        </p:spPr>
        <p:txBody>
          <a:bodyPr>
            <a:normAutofit/>
          </a:bodyPr>
          <a:lstStyle/>
          <a:p>
            <a:r>
              <a:rPr lang="fi-FI" sz="1800" dirty="0" smtClean="0">
                <a:solidFill>
                  <a:schemeClr val="tx1"/>
                </a:solidFill>
              </a:rPr>
              <a:t>ARTTU2-kuntaseminaari 16.12.2016</a:t>
            </a:r>
          </a:p>
          <a:p>
            <a:endParaRPr lang="fi-FI" sz="18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Sirkka-Liisa Piipponen, erityisasiantuntija</a:t>
            </a:r>
            <a:endParaRPr lang="fi-FI" sz="1400" dirty="0">
              <a:solidFill>
                <a:schemeClr val="tx1"/>
              </a:solidFill>
            </a:endParaRPr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21" y="146996"/>
            <a:ext cx="2836859" cy="113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8180" y="1368900"/>
            <a:ext cx="7985596" cy="2044860"/>
          </a:xfrm>
        </p:spPr>
        <p:txBody>
          <a:bodyPr>
            <a:normAutofit/>
          </a:bodyPr>
          <a:lstStyle/>
          <a:p>
            <a:r>
              <a:rPr lang="fi-FI" dirty="0" smtClean="0"/>
              <a:t>Kuntien hallitusten ja valtuustojen muita toimintamuodot </a:t>
            </a:r>
            <a:r>
              <a:rPr lang="fi-FI" dirty="0"/>
              <a:t>ja –</a:t>
            </a:r>
            <a:r>
              <a:rPr lang="fi-FI" dirty="0" smtClean="0"/>
              <a:t>menetelmiä ovat . . .  </a:t>
            </a:r>
            <a:endParaRPr lang="fi-FI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367" y="4118290"/>
            <a:ext cx="2014527" cy="8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909" y="746760"/>
            <a:ext cx="7297200" cy="2305845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4</a:t>
            </a:r>
            <a:r>
              <a:rPr lang="fi-FI" sz="2400" dirty="0" smtClean="0"/>
              <a:t>.</a:t>
            </a:r>
            <a:br>
              <a:rPr lang="fi-FI" sz="2400" dirty="0" smtClean="0"/>
            </a:br>
            <a:r>
              <a:rPr lang="fi-FI" sz="2400" dirty="0" smtClean="0"/>
              <a:t>Yleisin hallitustyöskentelyn muoto on kokousten yhteydessä pidettävät esittelyt ja infot. Suosittuja toimintatapoja ovat myös hallitusryhmien sisäiset neuvottelut ja iltakoulut.</a:t>
            </a:r>
            <a:endParaRPr lang="fi-FI" sz="2400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4528706"/>
            <a:ext cx="1531257" cy="6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4705" y="171039"/>
            <a:ext cx="8064733" cy="68825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200" dirty="0" smtClean="0"/>
              <a:t>Hallitusten käytössä olevat </a:t>
            </a:r>
            <a:r>
              <a:rPr lang="fi-FI" sz="2200" dirty="0"/>
              <a:t>toimintamuodot ja –menetelmät ARTTU2-kunnissa v. </a:t>
            </a:r>
            <a:r>
              <a:rPr lang="fi-FI" sz="2200" dirty="0" smtClean="0"/>
              <a:t>2015, % </a:t>
            </a:r>
            <a:r>
              <a:rPr lang="fi-FI" sz="1300" dirty="0" smtClean="0"/>
              <a:t>(N=36-40)</a:t>
            </a:r>
            <a:endParaRPr lang="fi-FI" sz="13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631125" y="1144645"/>
            <a:ext cx="3203688" cy="3381306"/>
          </a:xfrm>
        </p:spPr>
        <p:txBody>
          <a:bodyPr>
            <a:normAutofit fontScale="70000" lnSpcReduction="20000"/>
          </a:bodyPr>
          <a:lstStyle/>
          <a:p>
            <a:r>
              <a:rPr lang="fi-FI" sz="1600" dirty="0" smtClean="0"/>
              <a:t>ARTTU2-kuntien hallitusten käytössä keskimäärin 6 erilaista työskentelytapaa</a:t>
            </a:r>
          </a:p>
          <a:p>
            <a:endParaRPr lang="fi-FI" sz="1600" dirty="0" smtClean="0"/>
          </a:p>
          <a:p>
            <a:r>
              <a:rPr lang="fi-FI" sz="1600" dirty="0" smtClean="0"/>
              <a:t>Ei erikseen pienten ja isojen kuntien hallitusten työskentelytapoja, työskentelytapoja käytössä vähiten alle 5 000 asukkaan kunnissa</a:t>
            </a:r>
          </a:p>
          <a:p>
            <a:pPr marL="0" indent="0">
              <a:buNone/>
            </a:pPr>
            <a:r>
              <a:rPr lang="fi-FI" sz="1600" dirty="0" smtClean="0"/>
              <a:t> </a:t>
            </a:r>
            <a:endParaRPr lang="fi-FI" sz="1600" dirty="0"/>
          </a:p>
          <a:p>
            <a:r>
              <a:rPr lang="fi-FI" sz="1600" dirty="0" smtClean="0"/>
              <a:t>Ennakointi- ja tulevaisuustyö jonkin verran yleisempää tutkimuskunnissa kuin muissa kunnissa</a:t>
            </a:r>
          </a:p>
          <a:p>
            <a:endParaRPr lang="fi-FI" sz="1600" dirty="0"/>
          </a:p>
          <a:p>
            <a:r>
              <a:rPr lang="fi-FI" sz="1600" dirty="0" smtClean="0"/>
              <a:t>Seminaarityöskentely vähentynyt 2000-luvulla</a:t>
            </a:r>
          </a:p>
          <a:p>
            <a:endParaRPr lang="fi-FI" sz="1600" dirty="0" smtClean="0"/>
          </a:p>
          <a:p>
            <a:r>
              <a:rPr lang="fi-FI" sz="1600" dirty="0" smtClean="0"/>
              <a:t>Uusia toimintatapoja: </a:t>
            </a:r>
            <a:r>
              <a:rPr lang="fi-FI" sz="1600" dirty="0" err="1" smtClean="0"/>
              <a:t>kj:n</a:t>
            </a:r>
            <a:r>
              <a:rPr lang="fi-FI" sz="1600" dirty="0" smtClean="0"/>
              <a:t> aamupuuro puheenjohtajistolle (myös valtuustoryhmien) ja </a:t>
            </a:r>
            <a:r>
              <a:rPr lang="fi-FI" sz="1600" dirty="0" err="1" smtClean="0"/>
              <a:t>kh:n</a:t>
            </a:r>
            <a:r>
              <a:rPr lang="fi-FI" sz="1600" dirty="0" smtClean="0"/>
              <a:t> neuvottelutoimikunta, jossa edustus jokaisesta </a:t>
            </a:r>
            <a:r>
              <a:rPr lang="fi-FI" sz="1600" dirty="0" err="1" smtClean="0"/>
              <a:t>kh:n</a:t>
            </a:r>
            <a:r>
              <a:rPr lang="fi-FI" sz="1600" dirty="0" smtClean="0"/>
              <a:t> poliittisesta ryhmästä </a:t>
            </a:r>
            <a:endParaRPr lang="fi-FI" sz="16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Etunimi Sukunimi titteli | Tapahtuma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4261736"/>
              </p:ext>
            </p:extLst>
          </p:nvPr>
        </p:nvGraphicFramePr>
        <p:xfrm>
          <a:off x="52625" y="986763"/>
          <a:ext cx="5578500" cy="3716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1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908" y="868680"/>
            <a:ext cx="7841611" cy="1901985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5</a:t>
            </a:r>
            <a:r>
              <a:rPr lang="fi-FI" sz="2400" dirty="0" smtClean="0"/>
              <a:t>.</a:t>
            </a:r>
            <a:br>
              <a:rPr lang="fi-FI" sz="2400" dirty="0" smtClean="0"/>
            </a:br>
            <a:r>
              <a:rPr lang="fi-FI" sz="2400" dirty="0" smtClean="0"/>
              <a:t>Valtuustotyöskentelyn käytetyimmät toimintatavat ovat valtuustoryhmien sisäiset neuvottelut ja seminaarityöskentely. </a:t>
            </a:r>
            <a:endParaRPr lang="fi-FI" sz="2400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4528706"/>
            <a:ext cx="1531257" cy="6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4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9838" y="171039"/>
            <a:ext cx="7779600" cy="688257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200" dirty="0" smtClean="0"/>
              <a:t>Valtuustojen käytössä olevat </a:t>
            </a:r>
            <a:r>
              <a:rPr lang="fi-FI" sz="2200" dirty="0"/>
              <a:t>toimintamuodot ja –menetelmät ARTTU2-kunnissa v. </a:t>
            </a:r>
            <a:r>
              <a:rPr lang="fi-FI" sz="2200" dirty="0" smtClean="0"/>
              <a:t>2015, % </a:t>
            </a:r>
            <a:r>
              <a:rPr lang="fi-FI" sz="1300" dirty="0" smtClean="0"/>
              <a:t>(N=34-40)</a:t>
            </a:r>
            <a:endParaRPr lang="fi-FI" sz="1300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762694" y="1079647"/>
            <a:ext cx="3203688" cy="3381306"/>
          </a:xfrm>
        </p:spPr>
        <p:txBody>
          <a:bodyPr>
            <a:normAutofit fontScale="70000" lnSpcReduction="20000"/>
          </a:bodyPr>
          <a:lstStyle/>
          <a:p>
            <a:r>
              <a:rPr lang="fi-FI" sz="1600" dirty="0" smtClean="0"/>
              <a:t>ARTTU2-kuntien valtuustojen käytössä keskimäärin 6,5 erilaista työskentelytapaa</a:t>
            </a:r>
          </a:p>
          <a:p>
            <a:endParaRPr lang="fi-FI" sz="1600" dirty="0" smtClean="0"/>
          </a:p>
          <a:p>
            <a:r>
              <a:rPr lang="fi-FI" sz="1600" dirty="0" smtClean="0"/>
              <a:t>Ei erikseen pienten ja isojen kuntien hallitusten työskentelytapoja, työskentelytapoja käytössä vähiten alle 5 000 asukkaan kunnissa</a:t>
            </a:r>
          </a:p>
          <a:p>
            <a:pPr marL="0" indent="0">
              <a:buNone/>
            </a:pPr>
            <a:r>
              <a:rPr lang="fi-FI" sz="1600" dirty="0" smtClean="0"/>
              <a:t> </a:t>
            </a:r>
            <a:endParaRPr lang="fi-FI" sz="1600" dirty="0"/>
          </a:p>
          <a:p>
            <a:r>
              <a:rPr lang="fi-FI" sz="1600" dirty="0" smtClean="0"/>
              <a:t>Toimintatavat yleistyneet 2000-luvun alusta, vuoteen 2012 jonkin verran vähenemistä. Eniten vähentynyt valtuustoryhmien välillä käydyt neuvottelut.</a:t>
            </a:r>
          </a:p>
          <a:p>
            <a:endParaRPr lang="fi-FI" sz="1600" dirty="0" smtClean="0"/>
          </a:p>
          <a:p>
            <a:r>
              <a:rPr lang="fi-FI" sz="1600" dirty="0" smtClean="0"/>
              <a:t>Uusia toimintatapoja: valtuustoryhmien ennakkokannanotot, valtuuston tiedotustilaisuudet viikko ennen valtuuston kokousta, valtuuston selostustilaisuudet ”valtuusto kysyy virkamiehiltä” ja </a:t>
            </a:r>
            <a:r>
              <a:rPr lang="fi-FI" sz="1600" dirty="0" err="1" smtClean="0"/>
              <a:t>kv:n</a:t>
            </a:r>
            <a:r>
              <a:rPr lang="fi-FI" sz="1600" dirty="0" smtClean="0"/>
              <a:t> neuvottelutoimikunta. </a:t>
            </a:r>
            <a:endParaRPr lang="fi-FI" sz="16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Etunimi Sukunimi titteli | Tapahtuma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11" name="Sisällön paikkamerkki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8733962"/>
              </p:ext>
            </p:extLst>
          </p:nvPr>
        </p:nvGraphicFramePr>
        <p:xfrm>
          <a:off x="112889" y="859296"/>
          <a:ext cx="5497296" cy="3758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84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0400" y="1188720"/>
            <a:ext cx="7983376" cy="128178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Hallitustyöskentelyn </a:t>
            </a:r>
            <a:r>
              <a:rPr lang="fi-FI" dirty="0"/>
              <a:t>johtamisen </a:t>
            </a:r>
            <a:r>
              <a:rPr lang="fi-FI" dirty="0" smtClean="0"/>
              <a:t>välineistä </a:t>
            </a:r>
            <a:r>
              <a:rPr lang="fi-FI" dirty="0"/>
              <a:t>ja </a:t>
            </a:r>
            <a:r>
              <a:rPr lang="fi-FI" dirty="0" smtClean="0"/>
              <a:t>periaatteista yleisimmät ovat . . . </a:t>
            </a:r>
            <a:endParaRPr lang="fi-FI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4528706"/>
            <a:ext cx="1531257" cy="6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2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908" y="868680"/>
            <a:ext cx="7841611" cy="1901985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5</a:t>
            </a:r>
            <a:r>
              <a:rPr lang="fi-FI" sz="2400" dirty="0" smtClean="0"/>
              <a:t>.</a:t>
            </a:r>
            <a:br>
              <a:rPr lang="fi-FI" sz="2400" dirty="0" smtClean="0"/>
            </a:br>
            <a:r>
              <a:rPr lang="fi-FI" sz="2400" dirty="0" smtClean="0"/>
              <a:t>Kuntastrategia ja konserniohje ovat lähes jokaisen kunnanhallituksen työskentelyvälineenä. </a:t>
            </a:r>
            <a:endParaRPr lang="fi-FI" sz="2400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4528706"/>
            <a:ext cx="1531257" cy="6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6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848" y="195443"/>
            <a:ext cx="8553600" cy="64543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2200" dirty="0"/>
              <a:t>Hallitustyöskentelyn johtamisen välineiden ja periaatteiden yleisyys </a:t>
            </a:r>
            <a:r>
              <a:rPr lang="fi-FI" sz="2200" dirty="0" smtClean="0"/>
              <a:t>ARTTU2-kunnissa v</a:t>
            </a:r>
            <a:r>
              <a:rPr lang="fi-FI" sz="2200" dirty="0"/>
              <a:t>. </a:t>
            </a:r>
            <a:r>
              <a:rPr lang="fi-FI" sz="2200" dirty="0" smtClean="0"/>
              <a:t>2015, </a:t>
            </a:r>
            <a:r>
              <a:rPr lang="fi-FI" sz="2200" dirty="0"/>
              <a:t>% </a:t>
            </a:r>
            <a:r>
              <a:rPr lang="fi-FI" sz="2000" dirty="0"/>
              <a:t>(N=40)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17</a:t>
            </a:fld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943312"/>
              </p:ext>
            </p:extLst>
          </p:nvPr>
        </p:nvGraphicFramePr>
        <p:xfrm>
          <a:off x="230400" y="948028"/>
          <a:ext cx="8229388" cy="35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8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80400" y="203931"/>
            <a:ext cx="7779600" cy="530376"/>
          </a:xfrm>
        </p:spPr>
        <p:txBody>
          <a:bodyPr>
            <a:normAutofit/>
          </a:bodyPr>
          <a:lstStyle/>
          <a:p>
            <a:r>
              <a:rPr lang="fi-FI" sz="2400" dirty="0" smtClean="0"/>
              <a:t>Kunnittaisia tietoja ARTTU2-raportissa</a:t>
            </a:r>
            <a:endParaRPr lang="fi-FI" sz="240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[pvm]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769200" y="4838400"/>
            <a:ext cx="4776164" cy="199800"/>
          </a:xfrm>
        </p:spPr>
        <p:txBody>
          <a:bodyPr/>
          <a:lstStyle/>
          <a:p>
            <a:r>
              <a:rPr lang="fi-FI" dirty="0" smtClean="0"/>
              <a:t>Sirkka-Liisa Piipponen erityisasiantuntija | ARTTU2-kuntaseminaari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18</a:t>
            </a:fld>
            <a:endParaRPr lang="fi-FI"/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899" y="1692119"/>
            <a:ext cx="5340601" cy="2961734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680400" y="953455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 smtClean="0"/>
              <a:t>Raportti ladattavissa ilmaisena pdf-tiedostona osoitteesta </a:t>
            </a:r>
            <a:r>
              <a:rPr lang="fi-FI" sz="1400" i="1" dirty="0" smtClean="0">
                <a:hlinkClick r:id="rId3"/>
              </a:rPr>
              <a:t>www.kunnat.net/verkkokauppa</a:t>
            </a:r>
            <a:endParaRPr lang="fi-FI" sz="1400" i="1" dirty="0" smtClean="0"/>
          </a:p>
          <a:p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6388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Kuntien hallitukset ja valtuustot kokoustavat . . . </a:t>
            </a:r>
            <a:endParaRPr lang="fi-FI" dirty="0"/>
          </a:p>
        </p:txBody>
      </p:sp>
      <p:pic>
        <p:nvPicPr>
          <p:cNvPr id="4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71" y="4068015"/>
            <a:ext cx="1881136" cy="7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1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909" y="605214"/>
            <a:ext cx="7297200" cy="2782671"/>
          </a:xfrm>
        </p:spPr>
        <p:txBody>
          <a:bodyPr>
            <a:noAutofit/>
          </a:bodyPr>
          <a:lstStyle/>
          <a:p>
            <a:pPr algn="ctr"/>
            <a:r>
              <a:rPr lang="fi-FI" sz="2400" dirty="0" smtClean="0"/>
              <a:t>1.</a:t>
            </a:r>
            <a:br>
              <a:rPr lang="fi-FI" sz="2400" dirty="0" smtClean="0"/>
            </a:br>
            <a:r>
              <a:rPr lang="fi-FI" sz="2800" dirty="0" smtClean="0"/>
              <a:t>Kunnan</a:t>
            </a:r>
            <a:r>
              <a:rPr lang="fi-FI" sz="2800" u="sng" dirty="0" smtClean="0"/>
              <a:t>hallitukset</a:t>
            </a:r>
            <a:r>
              <a:rPr lang="fi-FI" sz="2800" dirty="0" smtClean="0"/>
              <a:t> kokoontuivat vuonna 2015 keskimäärin 23 kertaa. Käsiteltäviä asiakohtia oli 361. Kokous kesti yleensä </a:t>
            </a:r>
            <a:r>
              <a:rPr lang="fi-FI" sz="2800" dirty="0"/>
              <a:t>2-3 </a:t>
            </a:r>
            <a:r>
              <a:rPr lang="fi-FI" sz="2800" dirty="0" smtClean="0"/>
              <a:t>tuntia</a:t>
            </a:r>
            <a:r>
              <a:rPr lang="fi-FI" sz="2400" dirty="0"/>
              <a:t>.</a:t>
            </a:r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57" y="4151777"/>
            <a:ext cx="1846366" cy="74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10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0909" y="605214"/>
            <a:ext cx="7297200" cy="2782671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2</a:t>
            </a:r>
            <a:r>
              <a:rPr lang="fi-FI" sz="2400" dirty="0" smtClean="0"/>
              <a:t>.</a:t>
            </a:r>
            <a:br>
              <a:rPr lang="fi-FI" sz="2400" dirty="0" smtClean="0"/>
            </a:br>
            <a:r>
              <a:rPr lang="fi-FI" sz="2800" dirty="0" smtClean="0"/>
              <a:t>Kunnan</a:t>
            </a:r>
            <a:r>
              <a:rPr lang="fi-FI" sz="2800" u="sng" dirty="0" smtClean="0"/>
              <a:t>valtuustot</a:t>
            </a:r>
            <a:r>
              <a:rPr lang="fi-FI" sz="2800" dirty="0" smtClean="0"/>
              <a:t> kokoontuivat vuonna 2015 keskimäärin 9 kertaa. Käsiteltäviä asiakohtia oli 99. Kokous kesti tyypillisesti 1-2 tuntia</a:t>
            </a:r>
            <a:r>
              <a:rPr lang="fi-FI" sz="2400" dirty="0"/>
              <a:t>.</a:t>
            </a:r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92" y="4040096"/>
            <a:ext cx="2002833" cy="8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7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" y="190774"/>
            <a:ext cx="8869680" cy="740886"/>
          </a:xfrm>
        </p:spPr>
        <p:txBody>
          <a:bodyPr>
            <a:noAutofit/>
          </a:bodyPr>
          <a:lstStyle/>
          <a:p>
            <a:pPr algn="ctr"/>
            <a:r>
              <a:rPr lang="fi-FI" sz="2400" dirty="0" smtClean="0"/>
              <a:t>Hallitusten ja valtuustojen kokousten ja asiakohtien määrät ARTTU2-kunnissa vuonna 2015</a:t>
            </a:r>
            <a:endParaRPr lang="fi-FI" sz="24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4659489"/>
              </p:ext>
            </p:extLst>
          </p:nvPr>
        </p:nvGraphicFramePr>
        <p:xfrm>
          <a:off x="789114" y="982680"/>
          <a:ext cx="8005933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952">
                  <a:extLst>
                    <a:ext uri="{9D8B030D-6E8A-4147-A177-3AD203B41FA5}">
                      <a16:colId xmlns:a16="http://schemas.microsoft.com/office/drawing/2014/main" val="365490288"/>
                    </a:ext>
                  </a:extLst>
                </a:gridCol>
                <a:gridCol w="1687373">
                  <a:extLst>
                    <a:ext uri="{9D8B030D-6E8A-4147-A177-3AD203B41FA5}">
                      <a16:colId xmlns:a16="http://schemas.microsoft.com/office/drawing/2014/main" val="2150050218"/>
                    </a:ext>
                  </a:extLst>
                </a:gridCol>
                <a:gridCol w="1519458">
                  <a:extLst>
                    <a:ext uri="{9D8B030D-6E8A-4147-A177-3AD203B41FA5}">
                      <a16:colId xmlns:a16="http://schemas.microsoft.com/office/drawing/2014/main" val="3858601136"/>
                    </a:ext>
                  </a:extLst>
                </a:gridCol>
                <a:gridCol w="1250055">
                  <a:extLst>
                    <a:ext uri="{9D8B030D-6E8A-4147-A177-3AD203B41FA5}">
                      <a16:colId xmlns:a16="http://schemas.microsoft.com/office/drawing/2014/main" val="2319587838"/>
                    </a:ext>
                  </a:extLst>
                </a:gridCol>
                <a:gridCol w="1434095">
                  <a:extLst>
                    <a:ext uri="{9D8B030D-6E8A-4147-A177-3AD203B41FA5}">
                      <a16:colId xmlns:a16="http://schemas.microsoft.com/office/drawing/2014/main" val="327198153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fi-FI" sz="1600" dirty="0" smtClean="0"/>
                        <a:t>Kuntakoko</a:t>
                      </a:r>
                      <a:endParaRPr lang="fi-FI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dirty="0" smtClean="0"/>
                        <a:t>Hallitus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i-FI" dirty="0" smtClean="0"/>
                        <a:t>Valtuusto</a:t>
                      </a:r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3943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i-FI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Kokousten lkm, ka.</a:t>
                      </a:r>
                      <a:endParaRPr lang="fi-FI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Asiakohtien </a:t>
                      </a:r>
                      <a:r>
                        <a:rPr lang="fi-FI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lkm</a:t>
                      </a:r>
                      <a:endParaRPr lang="fi-FI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Kokousten lkm, ka.</a:t>
                      </a:r>
                      <a:endParaRPr lang="fi-FI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Asiakohtien</a:t>
                      </a:r>
                      <a:r>
                        <a:rPr lang="fi-FI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lkm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20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 5 000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5174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5 000–10 000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12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10 001–20 000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0443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20 001–50 000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7688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50 001- 100 000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7290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Yli 100 000 as.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10981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ARTTU2- kunnat, (N=40)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51476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Kaikki </a:t>
                      </a:r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kunnat, (N=223)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8627629"/>
                  </a:ext>
                </a:extLst>
              </a:tr>
            </a:tbl>
          </a:graphicData>
        </a:graphic>
      </p:graphicFrame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8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983376" cy="1101600"/>
          </a:xfrm>
        </p:spPr>
        <p:txBody>
          <a:bodyPr>
            <a:normAutofit/>
          </a:bodyPr>
          <a:lstStyle/>
          <a:p>
            <a:r>
              <a:rPr lang="fi-FI" dirty="0" smtClean="0"/>
              <a:t>Kuntien hallitusten kokousasiat keskittyivät. . .  </a:t>
            </a:r>
            <a:endParaRPr lang="fi-FI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756" y="4382122"/>
            <a:ext cx="1531257" cy="6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83289" y="883920"/>
            <a:ext cx="7297200" cy="1688625"/>
          </a:xfrm>
        </p:spPr>
        <p:txBody>
          <a:bodyPr>
            <a:noAutofit/>
          </a:bodyPr>
          <a:lstStyle/>
          <a:p>
            <a:pPr algn="ctr"/>
            <a:r>
              <a:rPr lang="fi-FI" sz="2400" dirty="0"/>
              <a:t>3</a:t>
            </a:r>
            <a:r>
              <a:rPr lang="fi-FI" sz="2400" dirty="0" smtClean="0"/>
              <a:t>.</a:t>
            </a:r>
            <a:br>
              <a:rPr lang="fi-FI" sz="2400" dirty="0" smtClean="0"/>
            </a:br>
            <a:r>
              <a:rPr lang="fi-FI" sz="2800" dirty="0" smtClean="0"/>
              <a:t>Hallituksen kokouksissa käsiteltiin vuonna 2015 eniten kunnan taloutta ja hallintoa</a:t>
            </a:r>
            <a:r>
              <a:rPr lang="fi-FI" sz="2400" dirty="0" smtClean="0"/>
              <a:t>.</a:t>
            </a:r>
            <a:endParaRPr lang="fi-FI" sz="2400" dirty="0"/>
          </a:p>
        </p:txBody>
      </p:sp>
      <p:pic>
        <p:nvPicPr>
          <p:cNvPr id="3" name="Picture 3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859" y="4250913"/>
            <a:ext cx="1858060" cy="74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7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sz="2200" dirty="0"/>
              <a:t>ARTTU2-kuntien hallitusten kokousten asiakohdat luokiteltuna Kuntaliiton elinvoimaisen ja toimintakykyisen kunnan teemoilla v. 2015</a:t>
            </a:r>
            <a:r>
              <a:rPr lang="fi-FI" sz="2400" dirty="0"/>
              <a:t> </a:t>
            </a:r>
            <a:r>
              <a:rPr lang="fi-FI" sz="1600" dirty="0"/>
              <a:t>(N=12 462)</a:t>
            </a:r>
            <a:endParaRPr lang="fi-FI" sz="13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8" name="Kaavi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0741"/>
              </p:ext>
            </p:extLst>
          </p:nvPr>
        </p:nvGraphicFramePr>
        <p:xfrm>
          <a:off x="1814300" y="1208524"/>
          <a:ext cx="5511800" cy="342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31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0189" y="94296"/>
            <a:ext cx="7779600" cy="857250"/>
          </a:xfrm>
        </p:spPr>
        <p:txBody>
          <a:bodyPr>
            <a:noAutofit/>
          </a:bodyPr>
          <a:lstStyle/>
          <a:p>
            <a:pPr algn="ctr"/>
            <a:r>
              <a:rPr lang="fi-FI" sz="2000" dirty="0"/>
              <a:t>ARTTU2-kuntien hallitusten </a:t>
            </a:r>
            <a:r>
              <a:rPr lang="fi-FI" sz="2000" dirty="0" smtClean="0"/>
              <a:t>kokousten asiakohdat luokiteltuna Kuntaliiton </a:t>
            </a:r>
            <a:r>
              <a:rPr lang="fi-FI" sz="2000" dirty="0"/>
              <a:t>elinvoimaisen ja toimintakykyisen kunnan </a:t>
            </a:r>
            <a:r>
              <a:rPr lang="fi-FI" sz="2000" dirty="0" smtClean="0"/>
              <a:t>teemoilla </a:t>
            </a:r>
            <a:r>
              <a:rPr lang="fi-FI" sz="2000" dirty="0"/>
              <a:t>v. </a:t>
            </a:r>
            <a:r>
              <a:rPr lang="fi-FI" sz="2000" dirty="0" smtClean="0"/>
              <a:t>2015 </a:t>
            </a:r>
            <a:r>
              <a:rPr lang="fi-FI" sz="1400" dirty="0" smtClean="0"/>
              <a:t>(N=12 462)</a:t>
            </a: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9</a:t>
            </a:fld>
            <a:endParaRPr lang="fi-FI"/>
          </a:p>
        </p:txBody>
      </p:sp>
      <p:graphicFrame>
        <p:nvGraphicFramePr>
          <p:cNvPr id="7" name="Objekti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51301"/>
              </p:ext>
            </p:extLst>
          </p:nvPr>
        </p:nvGraphicFramePr>
        <p:xfrm>
          <a:off x="987270" y="1107620"/>
          <a:ext cx="7226455" cy="341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Worksheet" r:id="rId3" imgW="5861020" imgH="2768652" progId="Excel.Sheet.12">
                  <p:embed/>
                </p:oleObj>
              </mc:Choice>
              <mc:Fallback>
                <p:oleObj name="Worksheet" r:id="rId3" imgW="5861020" imgH="276865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270" y="1107620"/>
                        <a:ext cx="7226455" cy="341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2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448</TotalTime>
  <Words>425</Words>
  <Application>Microsoft Office PowerPoint</Application>
  <PresentationFormat>Näytössä katseltava esitys (16:9)</PresentationFormat>
  <Paragraphs>103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Arial</vt:lpstr>
      <vt:lpstr>Calibri</vt:lpstr>
      <vt:lpstr>Verdana</vt:lpstr>
      <vt:lpstr>Kuntaliitto suomen- ja ruotsinkielinen</vt:lpstr>
      <vt:lpstr>Worksheet</vt:lpstr>
      <vt:lpstr>Kuntien kokouskäytännöt muutoksessa?  Keskeisiä tuloksia selvityksestä</vt:lpstr>
      <vt:lpstr>Kuntien hallitukset ja valtuustot kokoustavat . . . </vt:lpstr>
      <vt:lpstr>1. Kunnanhallitukset kokoontuivat vuonna 2015 keskimäärin 23 kertaa. Käsiteltäviä asiakohtia oli 361. Kokous kesti yleensä 2-3 tuntia.</vt:lpstr>
      <vt:lpstr>2. Kunnanvaltuustot kokoontuivat vuonna 2015 keskimäärin 9 kertaa. Käsiteltäviä asiakohtia oli 99. Kokous kesti tyypillisesti 1-2 tuntia.</vt:lpstr>
      <vt:lpstr>Hallitusten ja valtuustojen kokousten ja asiakohtien määrät ARTTU2-kunnissa vuonna 2015</vt:lpstr>
      <vt:lpstr>Kuntien hallitusten kokousasiat keskittyivät. . .  </vt:lpstr>
      <vt:lpstr>3. Hallituksen kokouksissa käsiteltiin vuonna 2015 eniten kunnan taloutta ja hallintoa.</vt:lpstr>
      <vt:lpstr>ARTTU2-kuntien hallitusten kokousten asiakohdat luokiteltuna Kuntaliiton elinvoimaisen ja toimintakykyisen kunnan teemoilla v. 2015 (N=12 462)</vt:lpstr>
      <vt:lpstr>ARTTU2-kuntien hallitusten kokousten asiakohdat luokiteltuna Kuntaliiton elinvoimaisen ja toimintakykyisen kunnan teemoilla v. 2015 (N=12 462)</vt:lpstr>
      <vt:lpstr>Kuntien hallitusten ja valtuustojen muita toimintamuodot ja –menetelmiä ovat . . .  </vt:lpstr>
      <vt:lpstr>4. Yleisin hallitustyöskentelyn muoto on kokousten yhteydessä pidettävät esittelyt ja infot. Suosittuja toimintatapoja ovat myös hallitusryhmien sisäiset neuvottelut ja iltakoulut.</vt:lpstr>
      <vt:lpstr>Hallitusten käytössä olevat toimintamuodot ja –menetelmät ARTTU2-kunnissa v. 2015, % (N=36-40)</vt:lpstr>
      <vt:lpstr>5. Valtuustotyöskentelyn käytetyimmät toimintatavat ovat valtuustoryhmien sisäiset neuvottelut ja seminaarityöskentely. </vt:lpstr>
      <vt:lpstr>Valtuustojen käytössä olevat toimintamuodot ja –menetelmät ARTTU2-kunnissa v. 2015, % (N=34-40)</vt:lpstr>
      <vt:lpstr>Hallitustyöskentelyn johtamisen välineistä ja periaatteista yleisimmät ovat . . . </vt:lpstr>
      <vt:lpstr>5. Kuntastrategia ja konserniohje ovat lähes jokaisen kunnanhallituksen työskentelyvälineenä. </vt:lpstr>
      <vt:lpstr>Hallitustyöskentelyn johtamisen välineiden ja periaatteiden yleisyys ARTTU2-kunnissa v. 2015, % (N=40)</vt:lpstr>
      <vt:lpstr>Kunnittaisia tietoja ARTTU2-raportissa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Kuntien kokouskäytännöt muutoksessa?  Keskeisiä tuloksia selvityksestä</dc:title>
  <dc:creator>Piipponen Sirkka-Liisa</dc:creator>
  <cp:lastModifiedBy>Smolander Miska</cp:lastModifiedBy>
  <cp:revision>48</cp:revision>
  <cp:lastPrinted>2016-12-15T14:58:14Z</cp:lastPrinted>
  <dcterms:created xsi:type="dcterms:W3CDTF">2016-12-14T06:39:11Z</dcterms:created>
  <dcterms:modified xsi:type="dcterms:W3CDTF">2016-12-20T11:22:46Z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