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2"/>
  </p:notesMasterIdLst>
  <p:sldIdLst>
    <p:sldId id="256" r:id="rId2"/>
    <p:sldId id="276" r:id="rId3"/>
    <p:sldId id="278" r:id="rId4"/>
    <p:sldId id="279" r:id="rId5"/>
    <p:sldId id="277" r:id="rId6"/>
    <p:sldId id="264" r:id="rId7"/>
    <p:sldId id="266" r:id="rId8"/>
    <p:sldId id="265" r:id="rId9"/>
    <p:sldId id="267" r:id="rId10"/>
    <p:sldId id="262" r:id="rId11"/>
    <p:sldId id="268" r:id="rId12"/>
    <p:sldId id="269" r:id="rId13"/>
    <p:sldId id="270" r:id="rId14"/>
    <p:sldId id="263" r:id="rId15"/>
    <p:sldId id="28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62297344832214E-2"/>
          <c:y val="0.12975504151760459"/>
          <c:w val="0.81785329606374968"/>
          <c:h val="0.79907806786549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Taul1!$F$2</c:f>
              <c:strCache>
                <c:ptCount val="1"/>
                <c:pt idx="0">
                  <c:v>Sosiaalitoimi %</c:v>
                </c:pt>
              </c:strCache>
            </c:strRef>
          </c:tx>
          <c:invertIfNegative val="0"/>
          <c:cat>
            <c:numRef>
              <c:f>Taul1!$A$3:$A$11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Taul1!$F$3:$F$11</c:f>
              <c:numCache>
                <c:formatCode>0.0</c:formatCode>
                <c:ptCount val="9"/>
                <c:pt idx="0">
                  <c:v>96.969696969696969</c:v>
                </c:pt>
                <c:pt idx="1">
                  <c:v>92.565947242206235</c:v>
                </c:pt>
                <c:pt idx="2">
                  <c:v>89.42307692307692</c:v>
                </c:pt>
                <c:pt idx="3">
                  <c:v>87.531172069825431</c:v>
                </c:pt>
                <c:pt idx="4">
                  <c:v>78.75</c:v>
                </c:pt>
                <c:pt idx="5">
                  <c:v>53.753753753753756</c:v>
                </c:pt>
                <c:pt idx="6">
                  <c:v>41</c:v>
                </c:pt>
                <c:pt idx="7">
                  <c:v>34</c:v>
                </c:pt>
                <c:pt idx="8">
                  <c:v>26</c:v>
                </c:pt>
              </c:numCache>
            </c:numRef>
          </c:val>
        </c:ser>
        <c:ser>
          <c:idx val="1"/>
          <c:order val="1"/>
          <c:tx>
            <c:strRef>
              <c:f>Taul1!$G$2</c:f>
              <c:strCache>
                <c:ptCount val="1"/>
                <c:pt idx="0">
                  <c:v>Opetustoimi %</c:v>
                </c:pt>
              </c:strCache>
            </c:strRef>
          </c:tx>
          <c:invertIfNegative val="0"/>
          <c:cat>
            <c:numRef>
              <c:f>Taul1!$A$3:$A$11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Taul1!$G$3:$G$11</c:f>
              <c:numCache>
                <c:formatCode>0.0</c:formatCode>
                <c:ptCount val="9"/>
                <c:pt idx="0">
                  <c:v>2.5641025641025643</c:v>
                </c:pt>
                <c:pt idx="1">
                  <c:v>6.7146282973621103</c:v>
                </c:pt>
                <c:pt idx="2">
                  <c:v>9.8557692307692299</c:v>
                </c:pt>
                <c:pt idx="3">
                  <c:v>11.720698254364089</c:v>
                </c:pt>
                <c:pt idx="4">
                  <c:v>20.5</c:v>
                </c:pt>
                <c:pt idx="5">
                  <c:v>39.93993993993994</c:v>
                </c:pt>
                <c:pt idx="6">
                  <c:v>50</c:v>
                </c:pt>
                <c:pt idx="7">
                  <c:v>59</c:v>
                </c:pt>
                <c:pt idx="8">
                  <c:v>67</c:v>
                </c:pt>
              </c:numCache>
            </c:numRef>
          </c:val>
        </c:ser>
        <c:ser>
          <c:idx val="2"/>
          <c:order val="2"/>
          <c:tx>
            <c:strRef>
              <c:f>Taul1!$H$2</c:f>
              <c:strCache>
                <c:ptCount val="1"/>
                <c:pt idx="0">
                  <c:v>Muu %</c:v>
                </c:pt>
              </c:strCache>
            </c:strRef>
          </c:tx>
          <c:invertIfNegative val="0"/>
          <c:cat>
            <c:numRef>
              <c:f>Taul1!$A$3:$A$11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Taul1!$H$3:$H$11</c:f>
              <c:numCache>
                <c:formatCode>0.0</c:formatCode>
                <c:ptCount val="9"/>
                <c:pt idx="0">
                  <c:v>0.46620046620046618</c:v>
                </c:pt>
                <c:pt idx="1">
                  <c:v>0.71942446043165464</c:v>
                </c:pt>
                <c:pt idx="2">
                  <c:v>0.72115384615384615</c:v>
                </c:pt>
                <c:pt idx="3">
                  <c:v>0.74812967581047385</c:v>
                </c:pt>
                <c:pt idx="4">
                  <c:v>0.75</c:v>
                </c:pt>
                <c:pt idx="5">
                  <c:v>6.3063063063063067</c:v>
                </c:pt>
                <c:pt idx="6">
                  <c:v>9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57440"/>
        <c:axId val="90158976"/>
      </c:barChart>
      <c:catAx>
        <c:axId val="901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i-FI"/>
          </a:p>
        </c:txPr>
        <c:crossAx val="90158976"/>
        <c:crosses val="autoZero"/>
        <c:auto val="1"/>
        <c:lblAlgn val="ctr"/>
        <c:lblOffset val="100"/>
        <c:noMultiLvlLbl val="0"/>
      </c:catAx>
      <c:valAx>
        <c:axId val="90158976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i-FI"/>
          </a:p>
        </c:txPr>
        <c:crossAx val="9015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70896949519281"/>
          <c:y val="0.16012695392819504"/>
          <c:w val="0.23336591926944364"/>
          <c:h val="0.21948566189526811"/>
        </c:manualLayout>
      </c:layout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0.05817</cdr:x>
      <cdr:y>0.01148</cdr:y>
    </cdr:from>
    <cdr:to>
      <cdr:x>0.23185</cdr:x>
      <cdr:y>0.15042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11022" y="72008"/>
          <a:ext cx="1525775" cy="871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2400" b="1" dirty="0">
              <a:solidFill>
                <a:schemeClr val="tx1"/>
              </a:solidFill>
            </a:rPr>
            <a:t>Päivähoidon hallinto </a:t>
          </a:r>
          <a:r>
            <a:rPr lang="fi-FI" sz="2400" b="1" dirty="0" smtClean="0">
              <a:solidFill>
                <a:schemeClr val="tx1"/>
              </a:solidFill>
            </a:rPr>
            <a:t>kunnissa </a:t>
          </a:r>
          <a:r>
            <a:rPr lang="fi-FI" sz="2400" b="1" dirty="0">
              <a:solidFill>
                <a:schemeClr val="tx1"/>
              </a:solidFill>
            </a:rPr>
            <a:t>(%)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9.6.2014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67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38E-962B-478B-AA92-D7B528CAD528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FB6-2452-4641-AA30-8110E1D18E22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E604-A85C-48BD-9AC2-70784FB6BBDC}" type="datetime1">
              <a:rPr lang="fi-FI" smtClean="0"/>
              <a:t>9.6.2014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561D-9041-45F7-9762-92B7C667D02C}" type="datetime1">
              <a:rPr lang="fi-FI" smtClean="0"/>
              <a:t>9.6.2014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8E39-1926-4FA3-B450-431AA219E1D4}" type="datetime1">
              <a:rPr lang="fi-FI" smtClean="0"/>
              <a:t>9.6.2014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DBB2-D1AD-480D-B003-F1B18A5B0A36}" type="datetime1">
              <a:rPr lang="fi-FI" smtClean="0"/>
              <a:t>9.6.2014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11D8-E562-4108-81CB-BE966B844B9D}" type="datetime1">
              <a:rPr lang="fi-FI" smtClean="0"/>
              <a:t>9.6.2014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FA2B-FEAC-4D9A-AC57-17BA438FB18B}" type="datetime1">
              <a:rPr lang="fi-FI" smtClean="0"/>
              <a:t>9.6.2014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4DDC-5D37-4E39-A833-6C1BC025965E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14FB0BA3-8B50-49C0-AFEB-DA0D3A3C5370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Varhaiskasvatuksen kysely kunnille koskien hallinnonalaa, kotihoidon ja yksityisen hoidon tuen kuntalisiä sekä palveluseteliä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11560" y="3284984"/>
            <a:ext cx="420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Jarkko Lahtinen ja Johanna Selkee</a:t>
            </a:r>
          </a:p>
          <a:p>
            <a:r>
              <a:rPr lang="fi-FI" dirty="0" smtClean="0"/>
              <a:t>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Kodinhoidon tuen kuntalisää maksavat kunnat </a:t>
            </a:r>
            <a:r>
              <a:rPr lang="fi-FI" dirty="0" smtClean="0"/>
              <a:t>kuntakokoluokittain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5040"/>
              </p:ext>
            </p:extLst>
          </p:nvPr>
        </p:nvGraphicFramePr>
        <p:xfrm>
          <a:off x="827584" y="2060848"/>
          <a:ext cx="7200800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928"/>
                <a:gridCol w="1196231"/>
                <a:gridCol w="1450318"/>
                <a:gridCol w="1475323"/>
              </a:tblGrid>
              <a:tr h="737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effectLst/>
                        </a:rPr>
                        <a:t>Kunnan asukasluku</a:t>
                      </a: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 err="1">
                          <a:effectLst/>
                        </a:rPr>
                        <a:t>lkm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% Manner-Suomen kunnista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Manner-Suomen kuntia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yli 100 000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66,7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9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50 001-100 000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54,5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11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20 001-50 000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15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41,7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36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10 001-20 000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15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32,6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46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5 001-10 000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21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26,9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78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5 000 tai &gt;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22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17,7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124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Yhteensä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85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27,9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304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9A6D-597E-4228-8AA9-7F0DDBFF9B78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0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Yksityisen hoidon tuki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Lasten yksityisen hoidon tukea voi saada perhe, jossa on alle kouluikäinen lapsi, jota hoitaa perheen palkkaama hoitaja tai yksityinen päivähoidon </a:t>
            </a:r>
            <a:r>
              <a:rPr lang="fi-FI" dirty="0" smtClean="0"/>
              <a:t>tuottaja</a:t>
            </a:r>
          </a:p>
          <a:p>
            <a:r>
              <a:rPr lang="fi-FI" dirty="0" smtClean="0"/>
              <a:t>Yksityisen </a:t>
            </a:r>
            <a:r>
              <a:rPr lang="fi-FI" dirty="0"/>
              <a:t>hoidon tuki koostuu hoitorahasta, tuloihin perustuvasta hoitolisästä sekä mahdollisesta kuntalisästä. </a:t>
            </a:r>
            <a:endParaRPr lang="fi-FI" dirty="0" smtClean="0"/>
          </a:p>
          <a:p>
            <a:r>
              <a:rPr lang="fi-FI" dirty="0" smtClean="0"/>
              <a:t>Hoitoraha</a:t>
            </a:r>
          </a:p>
          <a:p>
            <a:pPr lvl="1"/>
            <a:r>
              <a:rPr lang="fi-FI" dirty="0" smtClean="0"/>
              <a:t>173,64 </a:t>
            </a:r>
            <a:r>
              <a:rPr lang="fi-FI" dirty="0"/>
              <a:t>e/kk/lapsi, esiopetusikäiselle kuitenkin </a:t>
            </a:r>
            <a:r>
              <a:rPr lang="fi-FI" dirty="0" smtClean="0"/>
              <a:t>alennettuna 63,89 e/kk/lapsi</a:t>
            </a:r>
          </a:p>
          <a:p>
            <a:r>
              <a:rPr lang="fi-FI" dirty="0" smtClean="0"/>
              <a:t>Hoitolisä</a:t>
            </a:r>
          </a:p>
          <a:p>
            <a:pPr lvl="1"/>
            <a:r>
              <a:rPr lang="fi-FI" dirty="0" smtClean="0"/>
              <a:t>enintään </a:t>
            </a:r>
            <a:r>
              <a:rPr lang="fi-FI" dirty="0"/>
              <a:t>146,02 </a:t>
            </a:r>
            <a:r>
              <a:rPr lang="fi-FI" dirty="0" smtClean="0"/>
              <a:t>e/kk/lapsi</a:t>
            </a:r>
          </a:p>
          <a:p>
            <a:r>
              <a:rPr lang="fi-FI" dirty="0" smtClean="0"/>
              <a:t>Hoitoraha </a:t>
            </a:r>
            <a:r>
              <a:rPr lang="fi-FI" dirty="0"/>
              <a:t>ja -lisä maksetaan erikseen jokaisesta lapsesta. Tuki voi olla enintään lapsen hoitomaksun </a:t>
            </a:r>
            <a:r>
              <a:rPr lang="fi-FI" dirty="0" smtClean="0"/>
              <a:t>suuruinen</a:t>
            </a:r>
          </a:p>
          <a:p>
            <a:r>
              <a:rPr lang="fi-FI" dirty="0" smtClean="0"/>
              <a:t>Yksityisen hoidon </a:t>
            </a:r>
            <a:r>
              <a:rPr lang="fi-FI" dirty="0"/>
              <a:t>tuki kokonaisuudessaan on kunnan </a:t>
            </a:r>
            <a:r>
              <a:rPr lang="fi-FI" dirty="0" smtClean="0"/>
              <a:t>kustantamaa. Kunta voi sopia tuen maksattamisesta </a:t>
            </a:r>
            <a:r>
              <a:rPr lang="fi-FI" dirty="0"/>
              <a:t>K</a:t>
            </a:r>
            <a:r>
              <a:rPr lang="fi-FI" dirty="0" smtClean="0"/>
              <a:t>elan kanssa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B947-794D-4AA1-A902-7A68DB09E76B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9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92696"/>
            <a:ext cx="2988771" cy="551723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778098"/>
          </a:xfrm>
        </p:spPr>
        <p:txBody>
          <a:bodyPr/>
          <a:lstStyle/>
          <a:p>
            <a:r>
              <a:rPr lang="fi-FI" dirty="0" smtClean="0"/>
              <a:t>Yksityisen hoidon tuen kuntalisä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268760"/>
            <a:ext cx="5763808" cy="470732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Yksityisen hoidon tuen kuntalisää maksetaan 123 kunnassa (43 </a:t>
            </a:r>
            <a:r>
              <a:rPr lang="fi-FI" dirty="0" smtClean="0"/>
              <a:t>%)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Kuntalisän </a:t>
            </a:r>
            <a:r>
              <a:rPr lang="fi-FI" dirty="0"/>
              <a:t>suuruus (pois lukien mahdollinen tulosidonnainen </a:t>
            </a:r>
            <a:r>
              <a:rPr lang="fi-FI" dirty="0" smtClean="0"/>
              <a:t>osuus)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okopäivähoidossa </a:t>
            </a:r>
            <a:r>
              <a:rPr lang="fi-FI" dirty="0"/>
              <a:t>50–1 185 euroa välillä hoitomuodosta </a:t>
            </a:r>
            <a:r>
              <a:rPr lang="fi-FI" dirty="0" smtClean="0"/>
              <a:t>riippuen</a:t>
            </a:r>
          </a:p>
          <a:p>
            <a:pPr lvl="1"/>
            <a:r>
              <a:rPr lang="fi-FI" dirty="0" smtClean="0"/>
              <a:t>Alle </a:t>
            </a:r>
            <a:r>
              <a:rPr lang="fi-FI" dirty="0"/>
              <a:t>3-vuotiaiden </a:t>
            </a:r>
            <a:r>
              <a:rPr lang="fi-FI" dirty="0" smtClean="0"/>
              <a:t>osalta 75–1 </a:t>
            </a:r>
            <a:r>
              <a:rPr lang="fi-FI" dirty="0"/>
              <a:t>185 </a:t>
            </a:r>
            <a:r>
              <a:rPr lang="fi-FI" dirty="0" smtClean="0"/>
              <a:t>euroa </a:t>
            </a:r>
            <a:r>
              <a:rPr lang="fi-FI" dirty="0"/>
              <a:t>välillä hoitomuodosta riippuen </a:t>
            </a:r>
            <a:r>
              <a:rPr lang="fi-FI" dirty="0" smtClean="0"/>
              <a:t>kokopäivähoidossa</a:t>
            </a:r>
          </a:p>
          <a:p>
            <a:pPr lvl="1"/>
            <a:r>
              <a:rPr lang="fi-FI" dirty="0" smtClean="0"/>
              <a:t>yli </a:t>
            </a:r>
            <a:r>
              <a:rPr lang="fi-FI" dirty="0"/>
              <a:t>3-vuotiaiden </a:t>
            </a:r>
            <a:r>
              <a:rPr lang="fi-FI" dirty="0" smtClean="0"/>
              <a:t>osalta 50–745 euroa hoitomuodosta </a:t>
            </a:r>
            <a:r>
              <a:rPr lang="fi-FI" dirty="0"/>
              <a:t>riippuen </a:t>
            </a:r>
            <a:r>
              <a:rPr lang="fi-FI" dirty="0" smtClean="0"/>
              <a:t>kokopäivähoidossa</a:t>
            </a:r>
            <a:br>
              <a:rPr lang="fi-FI" dirty="0" smtClean="0"/>
            </a:br>
            <a:endParaRPr lang="fi-FI" dirty="0"/>
          </a:p>
          <a:p>
            <a:r>
              <a:rPr lang="fi-FI" dirty="0" smtClean="0"/>
              <a:t>Kodinhoidon tuen </a:t>
            </a:r>
            <a:r>
              <a:rPr lang="fi-FI" dirty="0"/>
              <a:t>kuntalisää maksavista kunnista 59 prosenttia maksoi myös yksityisen hoidon tuen kuntalisää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1D5E-77CC-44DD-8306-02CC5CAFA320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93296"/>
            <a:ext cx="2402835" cy="4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Kunnan asettamia ehtoja lisän maksamiselle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602000"/>
            <a:ext cx="7779600" cy="117892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Enemmistö kunnista </a:t>
            </a:r>
            <a:r>
              <a:rPr lang="fi-FI" dirty="0"/>
              <a:t>(80 %) on asettanut erityisiä ehtoja kuntalisän </a:t>
            </a:r>
            <a:r>
              <a:rPr lang="fi-FI" dirty="0" smtClean="0"/>
              <a:t>maksamiselle, kuten aikaisempinakin vuosina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237F-BBD3-4D24-A260-3822F19495FB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95509"/>
              </p:ext>
            </p:extLst>
          </p:nvPr>
        </p:nvGraphicFramePr>
        <p:xfrm>
          <a:off x="1331640" y="2996952"/>
          <a:ext cx="6026546" cy="2562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587"/>
                <a:gridCol w="714257"/>
                <a:gridCol w="907702"/>
              </a:tblGrid>
              <a:tr h="40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r>
                        <a:rPr lang="fi-FI" sz="1000" dirty="0" smtClean="0">
                          <a:effectLst/>
                        </a:rPr>
                        <a:t>Ehtoja lisän maksamiselle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err="1">
                          <a:effectLst/>
                        </a:rPr>
                        <a:t>lkm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%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Hoito on kokopäiväistä (yli 5 h)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50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51,0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Jokin muu ehto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49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50,0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Oikeus tuen saamiseen edellyttää tietyn vähimmäisajan (kk)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32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32,7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Vanhempi on työssä tai opiskelee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19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19,4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Kuntalisä maksetaan vain täysistä kuukausista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15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15,3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i-FI" dirty="0"/>
              <a:t>Yksityisen hoidon tuen kuntalisää maksavat kunnat kuntakokoluokittain</a:t>
            </a:r>
            <a:r>
              <a:rPr lang="fi-FI" sz="4000" dirty="0">
                <a:latin typeface="Calibri"/>
                <a:ea typeface="Calibri"/>
                <a:cs typeface="Times New Roman"/>
              </a:rPr>
              <a:t/>
            </a:r>
            <a:br>
              <a:rPr lang="fi-FI" sz="4000" dirty="0">
                <a:latin typeface="Calibri"/>
                <a:ea typeface="Calibri"/>
                <a:cs typeface="Times New Roman"/>
              </a:rPr>
            </a:b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007859"/>
              </p:ext>
            </p:extLst>
          </p:nvPr>
        </p:nvGraphicFramePr>
        <p:xfrm>
          <a:off x="827584" y="2060848"/>
          <a:ext cx="7632848" cy="3517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9655"/>
                <a:gridCol w="1254656"/>
                <a:gridCol w="1521155"/>
                <a:gridCol w="1547382"/>
              </a:tblGrid>
              <a:tr h="735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effectLst/>
                        </a:rPr>
                        <a:t>Kunnan asukasluku</a:t>
                      </a: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 err="1">
                          <a:effectLst/>
                        </a:rPr>
                        <a:t>lkm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% Manner-Suomen kunnista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Manner-Suomen kuntia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yli 100 000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7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77,8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9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50 001-100 000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8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72,7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11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20 001-50 000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32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88,9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36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10 001-20 000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29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63,0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46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5 001-10 000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30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38,5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78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5 000 tai &gt; as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17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13,7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124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Yhteensä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123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40,5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304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F9AE-A25D-420C-9E30-17F48FA46628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7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5259752" cy="1143000"/>
          </a:xfrm>
        </p:spPr>
        <p:txBody>
          <a:bodyPr/>
          <a:lstStyle/>
          <a:p>
            <a:r>
              <a:rPr lang="fi-FI" dirty="0" smtClean="0"/>
              <a:t>Kuntalisää maksavat kunnat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399" y="1602000"/>
            <a:ext cx="5187745" cy="45252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Kyselyn perusteella voidaan todeta, että mikäli kunta maksaa ylipäätään kuntalisää sitä maksetaan sekä </a:t>
            </a:r>
            <a:r>
              <a:rPr lang="fi-FI" dirty="0" smtClean="0"/>
              <a:t>kotihoidon </a:t>
            </a:r>
            <a:r>
              <a:rPr lang="fi-FI" dirty="0"/>
              <a:t>tuen osalta että yksityisen hoidon tuen </a:t>
            </a:r>
            <a:r>
              <a:rPr lang="fi-FI" dirty="0" smtClean="0"/>
              <a:t>osalta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Kodinhoidon </a:t>
            </a:r>
            <a:r>
              <a:rPr lang="fi-FI" dirty="0"/>
              <a:t>tuen </a:t>
            </a:r>
            <a:r>
              <a:rPr lang="fi-FI" dirty="0" smtClean="0"/>
              <a:t>kuntalisää </a:t>
            </a:r>
            <a:r>
              <a:rPr lang="fi-FI" dirty="0"/>
              <a:t>maksavista kunnista 59 prosenttia maksoi myös yksityisen hoidon tuen </a:t>
            </a:r>
            <a:r>
              <a:rPr lang="fi-FI" dirty="0" smtClean="0"/>
              <a:t>kuntalisää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4DDC-5D37-4E39-A833-6C1BC025965E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Jarkko Lahtinen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15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384375" cy="610536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949280"/>
            <a:ext cx="3096459" cy="6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Palveluseteli varhaiskasvatuksessa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Palveluseteliä ja yksityisen hoidon tukea ei voi saada samanaikaisesti</a:t>
            </a:r>
          </a:p>
          <a:p>
            <a:r>
              <a:rPr lang="fi-FI" dirty="0" smtClean="0"/>
              <a:t>Palveluseteliä voidaan käyttää myös avoimiin varhaiskasvatuspalveluihin</a:t>
            </a:r>
          </a:p>
          <a:p>
            <a:r>
              <a:rPr lang="fi-FI" dirty="0"/>
              <a:t>Palvelusetelin käyttöä ohjaa </a:t>
            </a:r>
            <a:r>
              <a:rPr lang="fi-FI" dirty="0" smtClean="0"/>
              <a:t>laki </a:t>
            </a:r>
            <a:r>
              <a:rPr lang="fi-FI" dirty="0"/>
              <a:t>sosiaali- ja terveydenhuollon palvelusetelistä</a:t>
            </a:r>
            <a:endParaRPr lang="fi-FI" dirty="0" smtClean="0"/>
          </a:p>
          <a:p>
            <a:r>
              <a:rPr lang="fi-FI" dirty="0"/>
              <a:t>Kunnan tulee hyväksyä ne yksityiset palvelujen tuottajat, joiden palvelujen maksamiseen asiakas voi käyttää kunnan myöntämää </a:t>
            </a:r>
            <a:r>
              <a:rPr lang="fi-FI" dirty="0" smtClean="0"/>
              <a:t>palveluseteliä</a:t>
            </a:r>
          </a:p>
          <a:p>
            <a:r>
              <a:rPr lang="fi-FI" dirty="0"/>
              <a:t>Tiedot palvelujen tuottajista, näiden tuottamista palveluista ja niiden hinnoista tulee olla julkisesti saatavilla internetissä ja muulla soveltuvalla </a:t>
            </a:r>
            <a:r>
              <a:rPr lang="fi-FI" dirty="0" smtClean="0"/>
              <a:t>tavalla</a:t>
            </a:r>
          </a:p>
          <a:p>
            <a:r>
              <a:rPr lang="fi-FI" dirty="0"/>
              <a:t>Palvelujen tuottajien hyväksymisen </a:t>
            </a:r>
            <a:r>
              <a:rPr lang="fi-FI" dirty="0" smtClean="0"/>
              <a:t>edellytykset määritelty laissa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8226-8E5C-4C50-8CB8-EB111C0EC837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9" y="332656"/>
            <a:ext cx="2906661" cy="5589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634082"/>
          </a:xfrm>
        </p:spPr>
        <p:txBody>
          <a:bodyPr/>
          <a:lstStyle/>
          <a:p>
            <a:r>
              <a:rPr lang="fi-FI" dirty="0" smtClean="0"/>
              <a:t>Palvelusetelin käyttö kunnissa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6408712" cy="452520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Palveluseteliä varhaiskasvatus-palveluissa käyttää 38 </a:t>
            </a:r>
            <a:r>
              <a:rPr lang="fi-FI" dirty="0"/>
              <a:t>(13 %) kuntaa </a:t>
            </a:r>
            <a:r>
              <a:rPr lang="fi-FI" dirty="0" smtClean="0"/>
              <a:t>ja käyttöönottoa </a:t>
            </a:r>
            <a:r>
              <a:rPr lang="fi-FI" dirty="0"/>
              <a:t>suunnitteli 24 kuntaa (8 </a:t>
            </a:r>
            <a:r>
              <a:rPr lang="fi-FI" dirty="0" smtClean="0"/>
              <a:t>%)</a:t>
            </a:r>
            <a:br>
              <a:rPr lang="fi-FI" dirty="0" smtClean="0"/>
            </a:br>
            <a:endParaRPr lang="fi-FI" dirty="0"/>
          </a:p>
          <a:p>
            <a:r>
              <a:rPr lang="fi-FI" dirty="0" smtClean="0"/>
              <a:t>Vuonna </a:t>
            </a:r>
            <a:r>
              <a:rPr lang="fi-FI" dirty="0"/>
              <a:t>2012 palveluseteli oli käytössä </a:t>
            </a:r>
            <a:r>
              <a:rPr lang="fi-FI" dirty="0" smtClean="0"/>
              <a:t>25 </a:t>
            </a:r>
            <a:r>
              <a:rPr lang="fi-FI" dirty="0"/>
              <a:t>kunnassa ja 23 kuntaa suunnitteli sen käyttöön </a:t>
            </a:r>
            <a:r>
              <a:rPr lang="fi-FI" dirty="0" smtClean="0"/>
              <a:t>ottamista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Käytössä sekä </a:t>
            </a:r>
            <a:r>
              <a:rPr lang="fi-FI" dirty="0"/>
              <a:t>tasasuuruisia että tulosidonnaisia </a:t>
            </a:r>
            <a:r>
              <a:rPr lang="fi-FI" dirty="0" smtClean="0"/>
              <a:t>palveluseteleitä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Setelin </a:t>
            </a:r>
            <a:r>
              <a:rPr lang="fi-FI" dirty="0"/>
              <a:t>arvosta vähennetään </a:t>
            </a:r>
            <a:r>
              <a:rPr lang="fi-FI" dirty="0" smtClean="0"/>
              <a:t>yleensä laskennallinen </a:t>
            </a:r>
            <a:r>
              <a:rPr lang="fi-FI" dirty="0"/>
              <a:t>perheen päivähoitomaksu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2EE-B7D5-4944-9A9E-2D22892EB04F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17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921896"/>
            <a:ext cx="2216845" cy="4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Palvelusetelin arvo ja ehdot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Palvelusetelien suuruus vaihtelee kunnasta riippuen keskimäärin 424–1 066 euron </a:t>
            </a:r>
            <a:r>
              <a:rPr lang="fi-FI" dirty="0" smtClean="0"/>
              <a:t>välillä</a:t>
            </a:r>
            <a:br>
              <a:rPr lang="fi-FI" dirty="0" smtClean="0"/>
            </a:br>
            <a:endParaRPr lang="fi-FI" dirty="0"/>
          </a:p>
          <a:p>
            <a:r>
              <a:rPr lang="fi-FI" dirty="0" smtClean="0"/>
              <a:t>Kuntakohtaisia </a:t>
            </a:r>
            <a:r>
              <a:rPr lang="fi-FI" dirty="0"/>
              <a:t>rajauksia setelin </a:t>
            </a:r>
            <a:r>
              <a:rPr lang="fi-FI" dirty="0" smtClean="0"/>
              <a:t>käytölle: 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ain </a:t>
            </a:r>
            <a:r>
              <a:rPr lang="fi-FI" dirty="0"/>
              <a:t>kotihoidossa </a:t>
            </a:r>
            <a:r>
              <a:rPr lang="fi-FI" dirty="0" smtClean="0"/>
              <a:t>olevat</a:t>
            </a:r>
          </a:p>
          <a:p>
            <a:pPr lvl="1"/>
            <a:r>
              <a:rPr lang="fi-FI" dirty="0" smtClean="0"/>
              <a:t>Perhepäivähoitoa varten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erhotoimintaa </a:t>
            </a:r>
            <a:r>
              <a:rPr lang="fi-FI" dirty="0"/>
              <a:t>varten (avoin </a:t>
            </a:r>
            <a:r>
              <a:rPr lang="fi-FI" dirty="0" smtClean="0"/>
              <a:t>varhaiskasvatuspalvelu)</a:t>
            </a:r>
          </a:p>
          <a:p>
            <a:pPr lvl="1"/>
            <a:r>
              <a:rPr lang="fi-FI" dirty="0" smtClean="0"/>
              <a:t>Määräajaksi </a:t>
            </a:r>
            <a:r>
              <a:rPr lang="fi-FI" dirty="0"/>
              <a:t>kerrallaan </a:t>
            </a:r>
            <a:r>
              <a:rPr lang="fi-FI" dirty="0" smtClean="0"/>
              <a:t>myönnettävä</a:t>
            </a:r>
          </a:p>
          <a:p>
            <a:pPr lvl="1"/>
            <a:r>
              <a:rPr lang="fi-FI" dirty="0" smtClean="0"/>
              <a:t>Puolipäivä- </a:t>
            </a:r>
            <a:r>
              <a:rPr lang="fi-FI" dirty="0"/>
              <a:t>tai kokopäivähoitoon päiväkoti- ja </a:t>
            </a:r>
            <a:r>
              <a:rPr lang="fi-FI" dirty="0" smtClean="0"/>
              <a:t>perhepäivähoidossa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0449-5E91-4200-90B0-24F7572BAA06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7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Palvelusetelin piirissä olevat lapset ja palvelun tuottajat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602000"/>
            <a:ext cx="8212080" cy="45252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Palvelusetelitoiminnan piirissä </a:t>
            </a:r>
            <a:r>
              <a:rPr lang="fi-FI" dirty="0" smtClean="0"/>
              <a:t>vuonna 2013 yhteensä noin 8 </a:t>
            </a:r>
            <a:r>
              <a:rPr lang="fi-FI" dirty="0"/>
              <a:t>700 </a:t>
            </a:r>
            <a:r>
              <a:rPr lang="fi-FI" dirty="0" smtClean="0"/>
              <a:t>lasta (n. 4% päivähoidossa olevista lapsista)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Yksityisen hoidon tuella varhaiskasvatus-palvelussa vastaavasti n. 18 000 lasta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/>
              <a:t>Kyselyyn vastanneissa kunnissa oli yhteensä 700 palvelusetelitoiminnan piiriin hyväksyttyä </a:t>
            </a:r>
            <a:r>
              <a:rPr lang="fi-FI" dirty="0" smtClean="0"/>
              <a:t>toimijaa</a:t>
            </a:r>
          </a:p>
          <a:p>
            <a:pPr lvl="1"/>
            <a:r>
              <a:rPr lang="fi-FI" dirty="0" smtClean="0"/>
              <a:t>Perhepäivähoitoa </a:t>
            </a:r>
            <a:r>
              <a:rPr lang="fi-FI" dirty="0"/>
              <a:t>antavia toimijoita oli </a:t>
            </a:r>
            <a:r>
              <a:rPr lang="fi-FI" dirty="0" smtClean="0"/>
              <a:t>eniten, 371 (53 %)</a:t>
            </a:r>
          </a:p>
          <a:p>
            <a:pPr lvl="1"/>
            <a:r>
              <a:rPr lang="fi-FI" dirty="0" smtClean="0"/>
              <a:t>Päiväkoteja </a:t>
            </a:r>
            <a:r>
              <a:rPr lang="fi-FI" dirty="0"/>
              <a:t>toiseksi </a:t>
            </a:r>
            <a:r>
              <a:rPr lang="fi-FI" dirty="0" smtClean="0"/>
              <a:t>eniten, 301 (43 %)</a:t>
            </a:r>
          </a:p>
          <a:p>
            <a:pPr lvl="1"/>
            <a:r>
              <a:rPr lang="fi-FI" dirty="0" smtClean="0"/>
              <a:t>Ryhmäperhepäivähoitoa </a:t>
            </a:r>
            <a:r>
              <a:rPr lang="fi-FI" dirty="0"/>
              <a:t>antavia </a:t>
            </a:r>
            <a:r>
              <a:rPr lang="fi-FI" dirty="0" smtClean="0"/>
              <a:t>toimijoita 28 (4 %)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89C-C308-4C19-BEBC-12A2E6D7D1C2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2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Kyselyn toteutus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Sähköinen </a:t>
            </a:r>
            <a:r>
              <a:rPr lang="fi-FI" dirty="0" err="1" smtClean="0"/>
              <a:t>Webropol-kysely</a:t>
            </a:r>
            <a:r>
              <a:rPr lang="fi-FI" dirty="0" smtClean="0"/>
              <a:t> maaliskuussa 2014</a:t>
            </a:r>
          </a:p>
          <a:p>
            <a:r>
              <a:rPr lang="fi-FI" dirty="0" smtClean="0"/>
              <a:t>Manner-Suomen kuntiin varhaiskasvatuksen johtavalle viranhaltijalle </a:t>
            </a:r>
          </a:p>
          <a:p>
            <a:r>
              <a:rPr lang="fi-FI" dirty="0" smtClean="0"/>
              <a:t>Vastausprosentti 95. </a:t>
            </a:r>
          </a:p>
          <a:p>
            <a:r>
              <a:rPr lang="fi-FI" dirty="0" smtClean="0"/>
              <a:t>Päivähoidon hallinnon kehitystä on seurattu säännöllisesti v. 2004 alkaen. </a:t>
            </a:r>
          </a:p>
          <a:p>
            <a:r>
              <a:rPr lang="fi-FI" dirty="0" smtClean="0"/>
              <a:t>Kodinhoidon ja yksityisen hoidon tuen kuntalisistä on kerätty tietoa v. 2008.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4DDC-5D37-4E39-A833-6C1BC025965E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2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Vertailu aikaisempiin kyselyihin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007755"/>
              </p:ext>
            </p:extLst>
          </p:nvPr>
        </p:nvGraphicFramePr>
        <p:xfrm>
          <a:off x="539552" y="1772816"/>
          <a:ext cx="8280921" cy="411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927"/>
                <a:gridCol w="1424974"/>
                <a:gridCol w="1424974"/>
                <a:gridCol w="1361023"/>
                <a:gridCol w="1361023"/>
              </a:tblGrid>
              <a:tr h="238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2008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2010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2012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2014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1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Kyselyyn vastanneita kuntia, </a:t>
                      </a:r>
                      <a:r>
                        <a:rPr lang="fi-FI" sz="1100" dirty="0" err="1">
                          <a:effectLst/>
                        </a:rPr>
                        <a:t>lkm</a:t>
                      </a:r>
                      <a:endParaRPr lang="fi-FI" sz="11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375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326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320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288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50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Kodinhoidon tuen kuntalisää maksavat kunnat, </a:t>
                      </a:r>
                      <a:r>
                        <a:rPr lang="fi-FI" sz="1100" dirty="0" err="1">
                          <a:effectLst/>
                        </a:rPr>
                        <a:t>lkm</a:t>
                      </a:r>
                      <a:r>
                        <a:rPr lang="fi-FI" sz="1100" dirty="0">
                          <a:effectLst/>
                        </a:rPr>
                        <a:t> ja %</a:t>
                      </a:r>
                      <a:endParaRPr lang="fi-FI" sz="11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79 (21%)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84 (26%)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99 (31%)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85 (30%)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1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Kodinhoidon tuen kuntalisän ka.</a:t>
                      </a:r>
                      <a:endParaRPr lang="fi-FI" sz="11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151 €/lapsi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144 €/lapsi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148 €/lapsi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148 €/lapsi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32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Kodinhoidon tuen kuntalisän vaihteluväli</a:t>
                      </a:r>
                      <a:endParaRPr lang="fi-FI" sz="11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50-250€/lapsi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50-250 €/lapsi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50-264 €/lapsi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50-264 €/lapsi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50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Yksityisen hoidon tuen kuntalisää maksavat kunnat, </a:t>
                      </a:r>
                      <a:r>
                        <a:rPr lang="fi-FI" sz="1100" dirty="0" err="1">
                          <a:effectLst/>
                        </a:rPr>
                        <a:t>lkm</a:t>
                      </a:r>
                      <a:r>
                        <a:rPr lang="fi-FI" sz="1100" dirty="0">
                          <a:effectLst/>
                        </a:rPr>
                        <a:t> ja %</a:t>
                      </a:r>
                      <a:endParaRPr lang="fi-FI" sz="11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135 (36%)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127 (39%)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137 (43%)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123 (43%)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50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Yksityisen hoidon tuen kuntalisän vaihteluväli (</a:t>
                      </a:r>
                      <a:r>
                        <a:rPr lang="fi-FI" sz="1100" dirty="0" err="1">
                          <a:effectLst/>
                        </a:rPr>
                        <a:t>pl</a:t>
                      </a:r>
                      <a:r>
                        <a:rPr lang="fi-FI" sz="1100" dirty="0">
                          <a:effectLst/>
                        </a:rPr>
                        <a:t> tulosidonnainen tuki)</a:t>
                      </a:r>
                      <a:endParaRPr lang="fi-FI" sz="11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70-800 €/lapsi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50-797 €/lapsi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50-747 €/lapsi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50-1185 €/lapsi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2547-0EB4-45D4-8DA1-24FDDF131801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8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8E39-1926-4FA3-B450-431AA219E1D4}" type="datetime1">
              <a:rPr lang="fi-FI" smtClean="0"/>
              <a:t>9.6.2014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68864" y="989856"/>
            <a:ext cx="777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Vastaajat eri kuntakokoluokissa		</a:t>
            </a:r>
            <a:br>
              <a:rPr lang="fi-FI" dirty="0"/>
            </a:br>
            <a:endParaRPr lang="fi-FI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971550" y="2060848"/>
            <a:ext cx="6945313" cy="3384277"/>
            <a:chOff x="612" y="1479"/>
            <a:chExt cx="4375" cy="1951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1479"/>
              <a:ext cx="4375" cy="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959" y="1720"/>
              <a:ext cx="7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lkm vastaajista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07" y="1574"/>
              <a:ext cx="10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% Manner-Suomen 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40" y="1720"/>
              <a:ext cx="4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kunnista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38" y="1943"/>
              <a:ext cx="7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yli 100 000 as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638" y="1943"/>
              <a:ext cx="1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686" y="1943"/>
              <a:ext cx="3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100,0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38" y="2167"/>
              <a:ext cx="9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50 001-100 000 as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77" y="2167"/>
              <a:ext cx="1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746" y="2167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90,9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38" y="2390"/>
              <a:ext cx="9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20 001-50 000 as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77" y="2390"/>
              <a:ext cx="1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746" y="2390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97,2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38" y="2613"/>
              <a:ext cx="9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10 001-20 000 as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577" y="2613"/>
              <a:ext cx="1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46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686" y="2613"/>
              <a:ext cx="3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100,0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38" y="2837"/>
              <a:ext cx="8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5 001-10 000 as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577" y="2837"/>
              <a:ext cx="1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74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746" y="2837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94,9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38" y="3060"/>
              <a:ext cx="72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5 000 tai &gt; as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517" y="3060"/>
              <a:ext cx="2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114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46" y="3060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91,9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38" y="3284"/>
              <a:ext cx="5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Yhteensä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517" y="3284"/>
              <a:ext cx="2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288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746" y="3284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94,7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30"/>
            <p:cNvSpPr>
              <a:spLocks noChangeArrowheads="1"/>
            </p:cNvSpPr>
            <p:nvPr/>
          </p:nvSpPr>
          <p:spPr bwMode="auto">
            <a:xfrm>
              <a:off x="612" y="1479"/>
              <a:ext cx="9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Line 31"/>
            <p:cNvSpPr>
              <a:spLocks noChangeShapeType="1"/>
            </p:cNvSpPr>
            <p:nvPr/>
          </p:nvSpPr>
          <p:spPr bwMode="auto">
            <a:xfrm>
              <a:off x="621" y="1479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Rectangle 32"/>
            <p:cNvSpPr>
              <a:spLocks noChangeArrowheads="1"/>
            </p:cNvSpPr>
            <p:nvPr/>
          </p:nvSpPr>
          <p:spPr bwMode="auto">
            <a:xfrm>
              <a:off x="621" y="1479"/>
              <a:ext cx="43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Rectangle 33"/>
            <p:cNvSpPr>
              <a:spLocks noChangeArrowheads="1"/>
            </p:cNvSpPr>
            <p:nvPr/>
          </p:nvSpPr>
          <p:spPr bwMode="auto">
            <a:xfrm>
              <a:off x="4978" y="1479"/>
              <a:ext cx="9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Line 34"/>
            <p:cNvSpPr>
              <a:spLocks noChangeShapeType="1"/>
            </p:cNvSpPr>
            <p:nvPr/>
          </p:nvSpPr>
          <p:spPr bwMode="auto">
            <a:xfrm>
              <a:off x="621" y="1857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Rectangle 35"/>
            <p:cNvSpPr>
              <a:spLocks noChangeArrowheads="1"/>
            </p:cNvSpPr>
            <p:nvPr/>
          </p:nvSpPr>
          <p:spPr bwMode="auto">
            <a:xfrm>
              <a:off x="621" y="1857"/>
              <a:ext cx="43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Line 36"/>
            <p:cNvSpPr>
              <a:spLocks noChangeShapeType="1"/>
            </p:cNvSpPr>
            <p:nvPr/>
          </p:nvSpPr>
          <p:spPr bwMode="auto">
            <a:xfrm>
              <a:off x="621" y="2081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Rectangle 37"/>
            <p:cNvSpPr>
              <a:spLocks noChangeArrowheads="1"/>
            </p:cNvSpPr>
            <p:nvPr/>
          </p:nvSpPr>
          <p:spPr bwMode="auto">
            <a:xfrm>
              <a:off x="621" y="2081"/>
              <a:ext cx="436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Line 38"/>
            <p:cNvSpPr>
              <a:spLocks noChangeShapeType="1"/>
            </p:cNvSpPr>
            <p:nvPr/>
          </p:nvSpPr>
          <p:spPr bwMode="auto">
            <a:xfrm>
              <a:off x="621" y="2304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Rectangle 39"/>
            <p:cNvSpPr>
              <a:spLocks noChangeArrowheads="1"/>
            </p:cNvSpPr>
            <p:nvPr/>
          </p:nvSpPr>
          <p:spPr bwMode="auto">
            <a:xfrm>
              <a:off x="621" y="2304"/>
              <a:ext cx="43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5" name="Line 40"/>
            <p:cNvSpPr>
              <a:spLocks noChangeShapeType="1"/>
            </p:cNvSpPr>
            <p:nvPr/>
          </p:nvSpPr>
          <p:spPr bwMode="auto">
            <a:xfrm>
              <a:off x="621" y="2528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>
              <a:off x="621" y="2528"/>
              <a:ext cx="436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7" name="Line 42"/>
            <p:cNvSpPr>
              <a:spLocks noChangeShapeType="1"/>
            </p:cNvSpPr>
            <p:nvPr/>
          </p:nvSpPr>
          <p:spPr bwMode="auto">
            <a:xfrm>
              <a:off x="621" y="2751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8" name="Rectangle 43"/>
            <p:cNvSpPr>
              <a:spLocks noChangeArrowheads="1"/>
            </p:cNvSpPr>
            <p:nvPr/>
          </p:nvSpPr>
          <p:spPr bwMode="auto">
            <a:xfrm>
              <a:off x="621" y="2751"/>
              <a:ext cx="43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9" name="Line 44"/>
            <p:cNvSpPr>
              <a:spLocks noChangeShapeType="1"/>
            </p:cNvSpPr>
            <p:nvPr/>
          </p:nvSpPr>
          <p:spPr bwMode="auto">
            <a:xfrm>
              <a:off x="621" y="2974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0" name="Rectangle 45"/>
            <p:cNvSpPr>
              <a:spLocks noChangeArrowheads="1"/>
            </p:cNvSpPr>
            <p:nvPr/>
          </p:nvSpPr>
          <p:spPr bwMode="auto">
            <a:xfrm>
              <a:off x="621" y="2974"/>
              <a:ext cx="43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1" name="Line 46"/>
            <p:cNvSpPr>
              <a:spLocks noChangeShapeType="1"/>
            </p:cNvSpPr>
            <p:nvPr/>
          </p:nvSpPr>
          <p:spPr bwMode="auto">
            <a:xfrm>
              <a:off x="621" y="3198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2" name="Rectangle 47"/>
            <p:cNvSpPr>
              <a:spLocks noChangeArrowheads="1"/>
            </p:cNvSpPr>
            <p:nvPr/>
          </p:nvSpPr>
          <p:spPr bwMode="auto">
            <a:xfrm>
              <a:off x="621" y="3198"/>
              <a:ext cx="436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3" name="Line 48"/>
            <p:cNvSpPr>
              <a:spLocks noChangeShapeType="1"/>
            </p:cNvSpPr>
            <p:nvPr/>
          </p:nvSpPr>
          <p:spPr bwMode="auto">
            <a:xfrm>
              <a:off x="612" y="1479"/>
              <a:ext cx="0" cy="19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4" name="Rectangle 49"/>
            <p:cNvSpPr>
              <a:spLocks noChangeArrowheads="1"/>
            </p:cNvSpPr>
            <p:nvPr/>
          </p:nvSpPr>
          <p:spPr bwMode="auto">
            <a:xfrm>
              <a:off x="612" y="1479"/>
              <a:ext cx="9" cy="19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5" name="Line 50"/>
            <p:cNvSpPr>
              <a:spLocks noChangeShapeType="1"/>
            </p:cNvSpPr>
            <p:nvPr/>
          </p:nvSpPr>
          <p:spPr bwMode="auto">
            <a:xfrm>
              <a:off x="2589" y="1488"/>
              <a:ext cx="0" cy="19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6" name="Rectangle 51"/>
            <p:cNvSpPr>
              <a:spLocks noChangeArrowheads="1"/>
            </p:cNvSpPr>
            <p:nvPr/>
          </p:nvSpPr>
          <p:spPr bwMode="auto">
            <a:xfrm>
              <a:off x="2589" y="1488"/>
              <a:ext cx="9" cy="19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7" name="Line 52"/>
            <p:cNvSpPr>
              <a:spLocks noChangeShapeType="1"/>
            </p:cNvSpPr>
            <p:nvPr/>
          </p:nvSpPr>
          <p:spPr bwMode="auto">
            <a:xfrm>
              <a:off x="3715" y="1488"/>
              <a:ext cx="0" cy="19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8" name="Rectangle 53"/>
            <p:cNvSpPr>
              <a:spLocks noChangeArrowheads="1"/>
            </p:cNvSpPr>
            <p:nvPr/>
          </p:nvSpPr>
          <p:spPr bwMode="auto">
            <a:xfrm>
              <a:off x="3715" y="1488"/>
              <a:ext cx="9" cy="19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9" name="Line 54"/>
            <p:cNvSpPr>
              <a:spLocks noChangeShapeType="1"/>
            </p:cNvSpPr>
            <p:nvPr/>
          </p:nvSpPr>
          <p:spPr bwMode="auto">
            <a:xfrm>
              <a:off x="621" y="3421"/>
              <a:ext cx="43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0" name="Rectangle 55"/>
            <p:cNvSpPr>
              <a:spLocks noChangeArrowheads="1"/>
            </p:cNvSpPr>
            <p:nvPr/>
          </p:nvSpPr>
          <p:spPr bwMode="auto">
            <a:xfrm>
              <a:off x="621" y="3421"/>
              <a:ext cx="43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1" name="Line 56"/>
            <p:cNvSpPr>
              <a:spLocks noChangeShapeType="1"/>
            </p:cNvSpPr>
            <p:nvPr/>
          </p:nvSpPr>
          <p:spPr bwMode="auto">
            <a:xfrm>
              <a:off x="4978" y="1488"/>
              <a:ext cx="0" cy="19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2" name="Rectangle 57"/>
            <p:cNvSpPr>
              <a:spLocks noChangeArrowheads="1"/>
            </p:cNvSpPr>
            <p:nvPr/>
          </p:nvSpPr>
          <p:spPr bwMode="auto">
            <a:xfrm>
              <a:off x="4978" y="1488"/>
              <a:ext cx="9" cy="19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3" name="Line 58"/>
            <p:cNvSpPr>
              <a:spLocks noChangeShapeType="1"/>
            </p:cNvSpPr>
            <p:nvPr/>
          </p:nvSpPr>
          <p:spPr bwMode="auto">
            <a:xfrm>
              <a:off x="612" y="343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4" name="Rectangle 59"/>
            <p:cNvSpPr>
              <a:spLocks noChangeArrowheads="1"/>
            </p:cNvSpPr>
            <p:nvPr/>
          </p:nvSpPr>
          <p:spPr bwMode="auto">
            <a:xfrm>
              <a:off x="612" y="3430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5" name="Line 60"/>
            <p:cNvSpPr>
              <a:spLocks noChangeShapeType="1"/>
            </p:cNvSpPr>
            <p:nvPr/>
          </p:nvSpPr>
          <p:spPr bwMode="auto">
            <a:xfrm>
              <a:off x="2589" y="343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6" name="Rectangle 61"/>
            <p:cNvSpPr>
              <a:spLocks noChangeArrowheads="1"/>
            </p:cNvSpPr>
            <p:nvPr/>
          </p:nvSpPr>
          <p:spPr bwMode="auto">
            <a:xfrm>
              <a:off x="2589" y="3430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7" name="Line 62"/>
            <p:cNvSpPr>
              <a:spLocks noChangeShapeType="1"/>
            </p:cNvSpPr>
            <p:nvPr/>
          </p:nvSpPr>
          <p:spPr bwMode="auto">
            <a:xfrm>
              <a:off x="3715" y="343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8" name="Rectangle 63"/>
            <p:cNvSpPr>
              <a:spLocks noChangeArrowheads="1"/>
            </p:cNvSpPr>
            <p:nvPr/>
          </p:nvSpPr>
          <p:spPr bwMode="auto">
            <a:xfrm>
              <a:off x="3715" y="3430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9" name="Line 64"/>
            <p:cNvSpPr>
              <a:spLocks noChangeShapeType="1"/>
            </p:cNvSpPr>
            <p:nvPr/>
          </p:nvSpPr>
          <p:spPr bwMode="auto">
            <a:xfrm>
              <a:off x="4978" y="343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0" name="Rectangle 65"/>
            <p:cNvSpPr>
              <a:spLocks noChangeArrowheads="1"/>
            </p:cNvSpPr>
            <p:nvPr/>
          </p:nvSpPr>
          <p:spPr bwMode="auto">
            <a:xfrm>
              <a:off x="4978" y="3430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1" name="Line 66"/>
            <p:cNvSpPr>
              <a:spLocks noChangeShapeType="1"/>
            </p:cNvSpPr>
            <p:nvPr/>
          </p:nvSpPr>
          <p:spPr bwMode="auto">
            <a:xfrm>
              <a:off x="4987" y="147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2" name="Rectangle 67"/>
            <p:cNvSpPr>
              <a:spLocks noChangeArrowheads="1"/>
            </p:cNvSpPr>
            <p:nvPr/>
          </p:nvSpPr>
          <p:spPr bwMode="auto">
            <a:xfrm>
              <a:off x="4987" y="1479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3" name="Line 68"/>
            <p:cNvSpPr>
              <a:spLocks noChangeShapeType="1"/>
            </p:cNvSpPr>
            <p:nvPr/>
          </p:nvSpPr>
          <p:spPr bwMode="auto">
            <a:xfrm>
              <a:off x="4987" y="185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4" name="Rectangle 69"/>
            <p:cNvSpPr>
              <a:spLocks noChangeArrowheads="1"/>
            </p:cNvSpPr>
            <p:nvPr/>
          </p:nvSpPr>
          <p:spPr bwMode="auto">
            <a:xfrm>
              <a:off x="4987" y="1857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5" name="Line 70"/>
            <p:cNvSpPr>
              <a:spLocks noChangeShapeType="1"/>
            </p:cNvSpPr>
            <p:nvPr/>
          </p:nvSpPr>
          <p:spPr bwMode="auto">
            <a:xfrm>
              <a:off x="4987" y="208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6" name="Rectangle 71"/>
            <p:cNvSpPr>
              <a:spLocks noChangeArrowheads="1"/>
            </p:cNvSpPr>
            <p:nvPr/>
          </p:nvSpPr>
          <p:spPr bwMode="auto">
            <a:xfrm>
              <a:off x="4987" y="2081"/>
              <a:ext cx="9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7" name="Line 72"/>
            <p:cNvSpPr>
              <a:spLocks noChangeShapeType="1"/>
            </p:cNvSpPr>
            <p:nvPr/>
          </p:nvSpPr>
          <p:spPr bwMode="auto">
            <a:xfrm>
              <a:off x="4987" y="230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8" name="Rectangle 73"/>
            <p:cNvSpPr>
              <a:spLocks noChangeArrowheads="1"/>
            </p:cNvSpPr>
            <p:nvPr/>
          </p:nvSpPr>
          <p:spPr bwMode="auto">
            <a:xfrm>
              <a:off x="4987" y="2304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9" name="Line 74"/>
            <p:cNvSpPr>
              <a:spLocks noChangeShapeType="1"/>
            </p:cNvSpPr>
            <p:nvPr/>
          </p:nvSpPr>
          <p:spPr bwMode="auto">
            <a:xfrm>
              <a:off x="4987" y="252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0" name="Rectangle 75"/>
            <p:cNvSpPr>
              <a:spLocks noChangeArrowheads="1"/>
            </p:cNvSpPr>
            <p:nvPr/>
          </p:nvSpPr>
          <p:spPr bwMode="auto">
            <a:xfrm>
              <a:off x="4987" y="2528"/>
              <a:ext cx="9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1" name="Line 76"/>
            <p:cNvSpPr>
              <a:spLocks noChangeShapeType="1"/>
            </p:cNvSpPr>
            <p:nvPr/>
          </p:nvSpPr>
          <p:spPr bwMode="auto">
            <a:xfrm>
              <a:off x="4987" y="275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2" name="Rectangle 77"/>
            <p:cNvSpPr>
              <a:spLocks noChangeArrowheads="1"/>
            </p:cNvSpPr>
            <p:nvPr/>
          </p:nvSpPr>
          <p:spPr bwMode="auto">
            <a:xfrm>
              <a:off x="4987" y="2751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3" name="Line 78"/>
            <p:cNvSpPr>
              <a:spLocks noChangeShapeType="1"/>
            </p:cNvSpPr>
            <p:nvPr/>
          </p:nvSpPr>
          <p:spPr bwMode="auto">
            <a:xfrm>
              <a:off x="4987" y="297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4" name="Rectangle 79"/>
            <p:cNvSpPr>
              <a:spLocks noChangeArrowheads="1"/>
            </p:cNvSpPr>
            <p:nvPr/>
          </p:nvSpPr>
          <p:spPr bwMode="auto">
            <a:xfrm>
              <a:off x="4987" y="2974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" name="Line 80"/>
            <p:cNvSpPr>
              <a:spLocks noChangeShapeType="1"/>
            </p:cNvSpPr>
            <p:nvPr/>
          </p:nvSpPr>
          <p:spPr bwMode="auto">
            <a:xfrm>
              <a:off x="4987" y="319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6" name="Rectangle 81"/>
            <p:cNvSpPr>
              <a:spLocks noChangeArrowheads="1"/>
            </p:cNvSpPr>
            <p:nvPr/>
          </p:nvSpPr>
          <p:spPr bwMode="auto">
            <a:xfrm>
              <a:off x="4987" y="3198"/>
              <a:ext cx="9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7" name="Line 82"/>
            <p:cNvSpPr>
              <a:spLocks noChangeShapeType="1"/>
            </p:cNvSpPr>
            <p:nvPr/>
          </p:nvSpPr>
          <p:spPr bwMode="auto">
            <a:xfrm>
              <a:off x="4987" y="342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8" name="Rectangle 83"/>
            <p:cNvSpPr>
              <a:spLocks noChangeArrowheads="1"/>
            </p:cNvSpPr>
            <p:nvPr/>
          </p:nvSpPr>
          <p:spPr bwMode="auto">
            <a:xfrm>
              <a:off x="4987" y="3421"/>
              <a:ext cx="9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975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8E39-1926-4FA3-B450-431AA219E1D4}" type="datetime1">
              <a:rPr lang="fi-FI" smtClean="0"/>
              <a:t>9.6.2014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472920" y="44624"/>
            <a:ext cx="7779600" cy="1143000"/>
          </a:xfrm>
        </p:spPr>
        <p:txBody>
          <a:bodyPr>
            <a:normAutofit/>
          </a:bodyPr>
          <a:lstStyle/>
          <a:p>
            <a:r>
              <a:rPr lang="fi-FI" dirty="0"/>
              <a:t>Vastaajat </a:t>
            </a:r>
            <a:r>
              <a:rPr lang="fi-FI" dirty="0" smtClean="0"/>
              <a:t>maakunnittain</a:t>
            </a:r>
            <a:r>
              <a:rPr lang="fi-FI" dirty="0"/>
              <a:t>		</a:t>
            </a:r>
            <a:br>
              <a:rPr lang="fi-FI" dirty="0"/>
            </a:b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23" y="692696"/>
            <a:ext cx="5808489" cy="58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3656"/>
              </p:ext>
            </p:extLst>
          </p:nvPr>
        </p:nvGraphicFramePr>
        <p:xfrm>
          <a:off x="107504" y="260648"/>
          <a:ext cx="8928992" cy="627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8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184" y="188640"/>
            <a:ext cx="7779600" cy="792088"/>
          </a:xfrm>
        </p:spPr>
        <p:txBody>
          <a:bodyPr/>
          <a:lstStyle/>
          <a:p>
            <a:r>
              <a:rPr lang="fi-FI" dirty="0" smtClean="0"/>
              <a:t>Varhaiskasvatuksen hallinnonala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C91E-6765-4470-BFBC-E4C8828103D0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24175"/>
            <a:ext cx="2769681" cy="4990531"/>
          </a:xfrm>
        </p:spPr>
      </p:pic>
      <p:sp>
        <p:nvSpPr>
          <p:cNvPr id="9" name="Suorakulmio 8"/>
          <p:cNvSpPr/>
          <p:nvPr/>
        </p:nvSpPr>
        <p:spPr>
          <a:xfrm>
            <a:off x="539552" y="1503505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Opetustoimessa 240 </a:t>
            </a:r>
            <a:r>
              <a:rPr lang="fi-FI" sz="2000" dirty="0"/>
              <a:t>kunnassa (83 </a:t>
            </a:r>
            <a:r>
              <a:rPr lang="fi-FI" sz="2000" dirty="0" smtClean="0"/>
              <a:t>%)</a:t>
            </a:r>
            <a:br>
              <a:rPr lang="fi-FI" sz="2000" dirty="0" smtClean="0"/>
            </a:b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Sosiaalitoimessa </a:t>
            </a:r>
            <a:r>
              <a:rPr lang="fi-FI" sz="2000" dirty="0"/>
              <a:t>29 kunnassa (10 </a:t>
            </a:r>
            <a:r>
              <a:rPr lang="fi-FI" sz="2000" dirty="0" smtClean="0"/>
              <a:t>%)</a:t>
            </a:r>
            <a:br>
              <a:rPr lang="fi-FI" sz="2000" dirty="0" smtClean="0"/>
            </a:b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Muu hallinnonala </a:t>
            </a:r>
            <a:r>
              <a:rPr lang="fi-FI" sz="2000" dirty="0"/>
              <a:t>19 kunnassa (7 </a:t>
            </a:r>
            <a:r>
              <a:rPr lang="fi-FI" sz="2000" dirty="0" smtClean="0"/>
              <a:t>%)</a:t>
            </a:r>
            <a:br>
              <a:rPr lang="fi-FI" sz="2000" dirty="0" smtClean="0"/>
            </a:b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Muuhun </a:t>
            </a:r>
            <a:r>
              <a:rPr lang="fi-FI" sz="2000" dirty="0"/>
              <a:t>hallinnonalaan kuuluminen tarkoittaa hyvin erilaisia </a:t>
            </a:r>
            <a:r>
              <a:rPr lang="fi-FI" sz="2000" dirty="0" smtClean="0"/>
              <a:t>hallinto-organisaatioita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600" dirty="0" smtClean="0"/>
              <a:t>Peruspalvelukuntayhtymä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600" dirty="0" smtClean="0"/>
              <a:t>Kunnanhallitus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600" dirty="0"/>
              <a:t>L</a:t>
            </a:r>
            <a:r>
              <a:rPr lang="fi-FI" sz="1600" dirty="0" smtClean="0"/>
              <a:t>asten </a:t>
            </a:r>
            <a:r>
              <a:rPr lang="fi-FI" sz="1600" dirty="0"/>
              <a:t>ja nuorten palveluiden </a:t>
            </a:r>
            <a:r>
              <a:rPr lang="fi-FI" sz="1600" dirty="0" smtClean="0"/>
              <a:t>lautakunta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600" dirty="0" smtClean="0"/>
              <a:t>Hyvinvointilautakunta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600" dirty="0"/>
              <a:t>L</a:t>
            </a:r>
            <a:r>
              <a:rPr lang="fi-FI" sz="1600" dirty="0" smtClean="0"/>
              <a:t>asten </a:t>
            </a:r>
            <a:r>
              <a:rPr lang="fi-FI" sz="1600" dirty="0"/>
              <a:t>ja perhepalvelujen </a:t>
            </a:r>
            <a:r>
              <a:rPr lang="fi-FI" sz="1600" dirty="0" smtClean="0"/>
              <a:t>lautakunta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600" dirty="0" smtClean="0"/>
              <a:t>Varhaiskasvatuslautakuntana</a:t>
            </a:r>
            <a:endParaRPr lang="fi-FI" sz="16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880834"/>
            <a:ext cx="2391827" cy="7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Kotihoidon tuki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Kotihoidon tukea voi hakea perhe, jonka alle 3-vuotias lapsi ei ole kunnan järjestämässä </a:t>
            </a:r>
            <a:r>
              <a:rPr lang="fi-FI" dirty="0" smtClean="0"/>
              <a:t>päivähoidossa</a:t>
            </a:r>
          </a:p>
          <a:p>
            <a:r>
              <a:rPr lang="fi-FI" dirty="0" smtClean="0"/>
              <a:t>Kotihoidon </a:t>
            </a:r>
            <a:r>
              <a:rPr lang="fi-FI" dirty="0"/>
              <a:t>tuki muodostuu lakisääteisestä hoitorahasta sekä tulojen mukaan määräytyvästä </a:t>
            </a:r>
            <a:r>
              <a:rPr lang="fi-FI" dirty="0" smtClean="0"/>
              <a:t>hoitolisästä</a:t>
            </a:r>
          </a:p>
          <a:p>
            <a:r>
              <a:rPr lang="fi-FI" dirty="0" smtClean="0"/>
              <a:t>Hoitoraha </a:t>
            </a:r>
          </a:p>
          <a:p>
            <a:pPr lvl="1"/>
            <a:r>
              <a:rPr lang="fi-FI" dirty="0" smtClean="0"/>
              <a:t>yhdestä </a:t>
            </a:r>
            <a:r>
              <a:rPr lang="fi-FI" dirty="0"/>
              <a:t>alle 3-vuotiaasta lapsesta 341,06€/</a:t>
            </a:r>
            <a:r>
              <a:rPr lang="fi-FI" dirty="0" smtClean="0"/>
              <a:t>kk</a:t>
            </a:r>
          </a:p>
          <a:p>
            <a:pPr lvl="1"/>
            <a:r>
              <a:rPr lang="fi-FI" dirty="0" smtClean="0"/>
              <a:t>muista </a:t>
            </a:r>
            <a:r>
              <a:rPr lang="fi-FI" dirty="0"/>
              <a:t>alle 3-vuotiaista 102,11€/kk </a:t>
            </a:r>
            <a:endParaRPr lang="fi-FI" dirty="0" smtClean="0"/>
          </a:p>
          <a:p>
            <a:pPr lvl="1"/>
            <a:r>
              <a:rPr lang="fi-FI" dirty="0" smtClean="0"/>
              <a:t>yli </a:t>
            </a:r>
            <a:r>
              <a:rPr lang="fi-FI" dirty="0"/>
              <a:t>3-vuotiaista, alle kouluikäisistä lapsista 65,61 €/kk kustakin. </a:t>
            </a:r>
            <a:endParaRPr lang="fi-FI" dirty="0" smtClean="0"/>
          </a:p>
          <a:p>
            <a:r>
              <a:rPr lang="fi-FI" dirty="0" smtClean="0"/>
              <a:t>Hoitolisä (tulosidonnainen)</a:t>
            </a:r>
          </a:p>
          <a:p>
            <a:pPr lvl="1"/>
            <a:r>
              <a:rPr lang="fi-FI" dirty="0" smtClean="0"/>
              <a:t>maksetaan </a:t>
            </a:r>
            <a:r>
              <a:rPr lang="fi-FI" dirty="0"/>
              <a:t>vain yhdestä </a:t>
            </a:r>
            <a:r>
              <a:rPr lang="fi-FI" dirty="0" smtClean="0"/>
              <a:t>lapsesta</a:t>
            </a:r>
          </a:p>
          <a:p>
            <a:pPr lvl="1"/>
            <a:r>
              <a:rPr lang="fi-FI" dirty="0" smtClean="0"/>
              <a:t>enimmillään 182,52</a:t>
            </a:r>
            <a:r>
              <a:rPr lang="fi-FI" dirty="0"/>
              <a:t>€/kk. </a:t>
            </a:r>
            <a:endParaRPr lang="fi-FI" dirty="0" smtClean="0"/>
          </a:p>
          <a:p>
            <a:r>
              <a:rPr lang="fi-FI" dirty="0" smtClean="0"/>
              <a:t>Tämän </a:t>
            </a:r>
            <a:r>
              <a:rPr lang="fi-FI" dirty="0"/>
              <a:t>lisäksi </a:t>
            </a:r>
            <a:r>
              <a:rPr lang="fi-FI" dirty="0" smtClean="0"/>
              <a:t>mahdollinen kuntalisä</a:t>
            </a:r>
          </a:p>
          <a:p>
            <a:r>
              <a:rPr lang="fi-FI" dirty="0" smtClean="0"/>
              <a:t>Kotihoidon </a:t>
            </a:r>
            <a:r>
              <a:rPr lang="fi-FI" dirty="0"/>
              <a:t>tuki kokonaisuudessaan on kunnan kustantamaa vaikka kela toimittaakin </a:t>
            </a:r>
            <a:r>
              <a:rPr lang="fi-FI" dirty="0" smtClean="0"/>
              <a:t>maksatuksen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481-37B1-424E-A418-D8E1EEA0DCE3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9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41" y="459909"/>
            <a:ext cx="2736304" cy="5201339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634082"/>
          </a:xfrm>
        </p:spPr>
        <p:txBody>
          <a:bodyPr/>
          <a:lstStyle/>
          <a:p>
            <a:r>
              <a:rPr lang="fi-FI" dirty="0" smtClean="0"/>
              <a:t>Kotihoidon tuen kuntalisä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A7FF-5D75-48C0-8B03-6124C0A8C5F8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661248"/>
            <a:ext cx="2250964" cy="448285"/>
          </a:xfrm>
          <a:prstGeom prst="rect">
            <a:avLst/>
          </a:prstGeom>
        </p:spPr>
      </p:pic>
      <p:sp>
        <p:nvSpPr>
          <p:cNvPr id="9" name="Sisällön paikkamerkki 2"/>
          <p:cNvSpPr txBox="1">
            <a:spLocks/>
          </p:cNvSpPr>
          <p:nvPr/>
        </p:nvSpPr>
        <p:spPr>
          <a:xfrm>
            <a:off x="467544" y="1196752"/>
            <a:ext cx="6192688" cy="504056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Verdana" pitchFamily="34" charset="0"/>
              <a:buChar char="»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5pPr>
            <a:lvl6pPr marL="2327275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6pPr>
            <a:lvl7pPr marL="2605088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7pPr>
            <a:lvl8pPr marL="2870200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8pPr>
            <a:lvl9pPr marL="3136900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Kotihoidon tuen kuntalisää maksoi 85 kuntaa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Lasten </a:t>
            </a:r>
            <a:r>
              <a:rPr lang="fi-FI" dirty="0"/>
              <a:t>kotihoidon tuen </a:t>
            </a:r>
            <a:r>
              <a:rPr lang="fi-FI" dirty="0" smtClean="0"/>
              <a:t>kuntalisä keskimäärin </a:t>
            </a:r>
            <a:r>
              <a:rPr lang="fi-FI" dirty="0"/>
              <a:t>148 </a:t>
            </a:r>
            <a:r>
              <a:rPr lang="fi-FI" dirty="0" smtClean="0"/>
              <a:t>euroa/lapsi</a:t>
            </a:r>
            <a:br>
              <a:rPr lang="fi-FI" dirty="0" smtClean="0"/>
            </a:br>
            <a:endParaRPr lang="fi-FI" dirty="0"/>
          </a:p>
          <a:p>
            <a:r>
              <a:rPr lang="fi-FI" dirty="0" smtClean="0"/>
              <a:t>Alle 3-vuotias</a:t>
            </a:r>
          </a:p>
          <a:p>
            <a:pPr lvl="1"/>
            <a:r>
              <a:rPr lang="fi-FI" dirty="0" smtClean="0"/>
              <a:t>50–264 euroa kunnasta riippuen.</a:t>
            </a:r>
          </a:p>
          <a:p>
            <a:pPr lvl="1"/>
            <a:r>
              <a:rPr lang="fi-FI" dirty="0" smtClean="0"/>
              <a:t>keskimäärin 153 euroa</a:t>
            </a:r>
          </a:p>
          <a:p>
            <a:r>
              <a:rPr lang="fi-FI" dirty="0" smtClean="0"/>
              <a:t>Yli 3-vuotias</a:t>
            </a:r>
          </a:p>
          <a:p>
            <a:pPr lvl="1"/>
            <a:r>
              <a:rPr lang="fi-FI" dirty="0" smtClean="0"/>
              <a:t>60–200 </a:t>
            </a:r>
            <a:r>
              <a:rPr lang="fi-FI" dirty="0"/>
              <a:t>euroa kunnasta </a:t>
            </a:r>
            <a:r>
              <a:rPr lang="fi-FI" dirty="0" smtClean="0"/>
              <a:t>riippuen</a:t>
            </a:r>
          </a:p>
          <a:p>
            <a:pPr lvl="1"/>
            <a:r>
              <a:rPr lang="fi-FI" dirty="0" smtClean="0"/>
              <a:t>keskimäärin 97 euroa</a:t>
            </a:r>
          </a:p>
          <a:p>
            <a:r>
              <a:rPr lang="fi-FI" dirty="0" smtClean="0"/>
              <a:t>Sisaruskorotus</a:t>
            </a:r>
          </a:p>
          <a:p>
            <a:pPr lvl="1"/>
            <a:r>
              <a:rPr lang="fi-FI" dirty="0" smtClean="0"/>
              <a:t>30–100 euroa kunnasta riippuen</a:t>
            </a:r>
          </a:p>
          <a:p>
            <a:pPr lvl="1"/>
            <a:r>
              <a:rPr lang="fi-FI" dirty="0" smtClean="0"/>
              <a:t>keskimäärin </a:t>
            </a:r>
            <a:r>
              <a:rPr lang="fi-FI" dirty="0"/>
              <a:t>57 </a:t>
            </a:r>
            <a:r>
              <a:rPr lang="fi-FI" dirty="0" smtClean="0"/>
              <a:t>euroa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Kuntalisän </a:t>
            </a:r>
            <a:r>
              <a:rPr lang="fi-FI" dirty="0"/>
              <a:t>suuruus ei ole juurikaan muuttunut verrattuna vuoden 2012 </a:t>
            </a:r>
            <a:r>
              <a:rPr lang="fi-FI" dirty="0" smtClean="0"/>
              <a:t>tilanteeseen</a:t>
            </a:r>
          </a:p>
          <a:p>
            <a:pPr lvl="1"/>
            <a:r>
              <a:rPr lang="fi-FI" dirty="0" smtClean="0"/>
              <a:t>alle </a:t>
            </a:r>
            <a:r>
              <a:rPr lang="fi-FI" dirty="0"/>
              <a:t>3-vuotiaasta </a:t>
            </a:r>
            <a:r>
              <a:rPr lang="fi-FI" dirty="0" smtClean="0"/>
              <a:t>keskimäärin </a:t>
            </a:r>
            <a:r>
              <a:rPr lang="fi-FI" dirty="0"/>
              <a:t>158 </a:t>
            </a:r>
            <a:r>
              <a:rPr lang="fi-FI" dirty="0" smtClean="0"/>
              <a:t>euroa/lapsi</a:t>
            </a:r>
          </a:p>
          <a:p>
            <a:pPr lvl="1"/>
            <a:r>
              <a:rPr lang="fi-FI" dirty="0" smtClean="0"/>
              <a:t>yli </a:t>
            </a:r>
            <a:r>
              <a:rPr lang="fi-FI" dirty="0"/>
              <a:t>3-vuotiaasta keskimäärin 105 </a:t>
            </a:r>
            <a:r>
              <a:rPr lang="fi-FI" dirty="0" smtClean="0"/>
              <a:t>euroa/lapsi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8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Kunnan asettamia ehtoja lisän maksamiselle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123322"/>
              </p:ext>
            </p:extLst>
          </p:nvPr>
        </p:nvGraphicFramePr>
        <p:xfrm>
          <a:off x="1259632" y="2883107"/>
          <a:ext cx="6336703" cy="313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8859"/>
                <a:gridCol w="783922"/>
                <a:gridCol w="783922"/>
              </a:tblGrid>
              <a:tr h="29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r>
                        <a:rPr lang="fi-FI" sz="1000" dirty="0" smtClean="0">
                          <a:effectLst/>
                        </a:rPr>
                        <a:t>Ehtoja lisän</a:t>
                      </a:r>
                      <a:r>
                        <a:rPr lang="fi-FI" sz="1000" baseline="0" dirty="0" smtClean="0">
                          <a:effectLst/>
                        </a:rPr>
                        <a:t> maksamiselle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err="1">
                          <a:effectLst/>
                        </a:rPr>
                        <a:t>lkm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%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Perheen kaikki lapset hoidetaan kotona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56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67,5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Vanhempi hoitaa lasta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54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65,1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jokin muu kuin esitetty vaihtoehto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35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42,2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Maksetaan vain perheen nuorimmasta lapsesta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28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33,7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Kuntalisä maksetaan vain täysistä kuukausista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26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31,3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1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Oikeus tuen saamiseen edellyttää tietyn vähimmäisajan (kk) 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21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25,3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Vanhempi jää pois vakituisesta työstä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18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21,7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Vanhempi keskeyttää opiskelun </a:t>
                      </a:r>
                      <a:endParaRPr lang="fi-FI" sz="9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16</a:t>
                      </a:r>
                      <a:endParaRPr lang="fi-FI" sz="14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19,3</a:t>
                      </a:r>
                      <a:endParaRPr lang="fi-FI" sz="1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6A2-7CC5-47D7-A0F7-DF801AC6E7F0}" type="datetime1">
              <a:rPr lang="fi-FI" smtClean="0"/>
              <a:t>9.6.2014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Jarkko Lahtinen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680400" y="1602000"/>
            <a:ext cx="7779600" cy="12509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Verdana" pitchFamily="34" charset="0"/>
              <a:buChar char="»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5pPr>
            <a:lvl6pPr marL="2327275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6pPr>
            <a:lvl7pPr marL="2605088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7pPr>
            <a:lvl8pPr marL="2870200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8pPr>
            <a:lvl9pPr marL="3136900" indent="-2304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Kuntalisää maksavista kunnista 83 (98 %) on asettanut erityisiä ehtoja lisän </a:t>
            </a:r>
            <a:r>
              <a:rPr lang="fi-FI" dirty="0" smtClean="0"/>
              <a:t>maksamiselle</a:t>
            </a:r>
          </a:p>
          <a:p>
            <a:r>
              <a:rPr lang="fi-FI" dirty="0" smtClean="0"/>
              <a:t>Vastaavaa </a:t>
            </a:r>
            <a:r>
              <a:rPr lang="fi-FI" dirty="0"/>
              <a:t>tilanne oli myös vuoden 2012 kartoituksessa</a:t>
            </a:r>
          </a:p>
        </p:txBody>
      </p:sp>
    </p:spTree>
    <p:extLst>
      <p:ext uri="{BB962C8B-B14F-4D97-AF65-F5344CB8AC3E}">
        <p14:creationId xmlns:p14="http://schemas.microsoft.com/office/powerpoint/2010/main" val="32736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N2 Dokumentti" ma:contentTypeID="0x010100FB67A0028CB54352919050D117ADD9610005227857BB6F5740814AA992F5F38EA8" ma:contentTypeVersion="8" ma:contentTypeDescription="KN2 Dokumentti sisältölaji." ma:contentTypeScope="" ma:versionID="8a597f0c7d8a0811fb7fc3cad9c1687e">
  <xsd:schema xmlns:xsd="http://www.w3.org/2001/XMLSchema" xmlns:xs="http://www.w3.org/2001/XMLSchema" xmlns:p="http://schemas.microsoft.com/office/2006/metadata/properties" xmlns:ns2="a86a36f1-5a8f-416f-bf33-cf6bc51d313a" xmlns:ns3="2ca64109-ff74-4a3f-8df8-1404b228dfda" xmlns:ns4="f674653e-f7ee-4492-bd39-da975c8607c5" targetNamespace="http://schemas.microsoft.com/office/2006/metadata/properties" ma:root="true" ma:fieldsID="89f539b8d25fa32556aee70bd0e2816b" ns2:_="" ns3:_="" ns4:_="">
    <xsd:import namespace="a86a36f1-5a8f-416f-bf33-cf6bc51d313a"/>
    <xsd:import namespace="2ca64109-ff74-4a3f-8df8-1404b228dfda"/>
    <xsd:import namespace="f674653e-f7ee-4492-bd39-da975c8607c5"/>
    <xsd:element name="properties">
      <xsd:complexType>
        <xsd:sequence>
          <xsd:element name="documentManagement">
            <xsd:complexType>
              <xsd:all>
                <xsd:element ref="ns2:KN2Description" minOccurs="0"/>
                <xsd:element ref="ns3:ExpertServiceTaxHTField0" minOccurs="0"/>
                <xsd:element ref="ns3:ThemeTaxHTField0" minOccurs="0"/>
                <xsd:element ref="ns3:KN2KeywordsTaxHTField0" minOccurs="0"/>
                <xsd:element ref="ns3:MunicipalityTaxHTField0" minOccurs="0"/>
                <xsd:element ref="ns3:KN2LanguageTaxHTField0" minOccurs="0"/>
                <xsd:element ref="ns4:KN2ArticleDateTime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8" nillable="true" ma:displayName="Kuvausteksti" ma:internalName="KN2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ExpertServiceTaxHTField0" ma:index="9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11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KeywordsTaxHTField0" ma:index="13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unicipalityTaxHTField0" ma:index="15" nillable="true" ma:taxonomy="true" ma:internalName="MunicipalityTaxHTField0" ma:taxonomyFieldName="Municipality" ma:displayName="Kunta" ma:fieldId="{4e88d9db-f7ea-4b86-8eef-f1494b580dd0}" ma:taxonomyMulti="true" ma:sspId="af6aced0-8844-4989-b18d-bf2834524db8" ma:termSetId="788596fa-2187-4349-9e27-21ebbd15ae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7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0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1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9" nillable="true" ma:displayName="Aika" ma:default="[today]" ma:format="DateTime" ma:internalName="KN2ArticleDate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icipalityTaxHTField0 xmlns="2ca64109-ff74-4a3f-8df8-1404b228dfda">
      <Terms xmlns="http://schemas.microsoft.com/office/infopath/2007/PartnerControls"/>
    </MunicipalityTaxHTField0>
    <ExpertServic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Opetus ja kulttuuri</TermName>
          <TermId xmlns="http://schemas.microsoft.com/office/infopath/2007/PartnerControls">fd2caf98-fe38-472b-9dfa-14df9885246c</TermId>
        </TermInfo>
      </Terms>
    </ExpertServiceTaxHTField0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/>
    </KN2LanguageTaxHTField0>
    <KN2ArticleDateTime xmlns="f674653e-f7ee-4492-bd39-da975c8607c5">2014-06-11T06:20:00+00:00</KN2ArticleDateTime>
    <KN2Description xmlns="a86a36f1-5a8f-416f-bf33-cf6bc51d313a">Selvitys lasten kotihoidon ja yksityisen hoidon tuen kuntalisistä, varhaiskasvatuksen hallinnosta sekä palvelusetelin käytöstä Manner-Suomen kunnissa</KN2Description>
    <ThemeTaxHTField0 xmlns="2ca64109-ff74-4a3f-8df8-1404b228dfda">
      <Terms xmlns="http://schemas.microsoft.com/office/infopath/2007/PartnerControls"/>
    </ThemeTaxHTField0>
    <TaxCatchAll xmlns="2ca64109-ff74-4a3f-8df8-1404b228dfda">
      <Value>20</Value>
    </TaxCatchAll>
    <_dlc_DocId xmlns="2ca64109-ff74-4a3f-8df8-1404b228dfda">G94TWSLYV3F3-10683-3</_dlc_DocId>
    <_dlc_DocIdUrl xmlns="2ca64109-ff74-4a3f-8df8-1404b228dfda">
      <Url>http://kl-spfarm1/fi/Kuntaliitto/media/tiedotteet/2014/06/_layouts/DocIdRedir.aspx?ID=G94TWSLYV3F3-10683-3</Url>
      <Description>G94TWSLYV3F3-10683-3</Description>
    </_dlc_DocIdUrl>
  </documentManagement>
</p:properties>
</file>

<file path=customXml/itemProps1.xml><?xml version="1.0" encoding="utf-8"?>
<ds:datastoreItem xmlns:ds="http://schemas.openxmlformats.org/officeDocument/2006/customXml" ds:itemID="{EFFCF7C7-901A-47D0-98A2-082A90A98D11}"/>
</file>

<file path=customXml/itemProps2.xml><?xml version="1.0" encoding="utf-8"?>
<ds:datastoreItem xmlns:ds="http://schemas.openxmlformats.org/officeDocument/2006/customXml" ds:itemID="{10A9A44E-2B01-4325-8CAD-4C068804F338}"/>
</file>

<file path=customXml/itemProps3.xml><?xml version="1.0" encoding="utf-8"?>
<ds:datastoreItem xmlns:ds="http://schemas.openxmlformats.org/officeDocument/2006/customXml" ds:itemID="{E6D17D6B-A622-4E2B-AAD4-F2D4328099D3}"/>
</file>

<file path=customXml/itemProps4.xml><?xml version="1.0" encoding="utf-8"?>
<ds:datastoreItem xmlns:ds="http://schemas.openxmlformats.org/officeDocument/2006/customXml" ds:itemID="{4AE472A8-0254-4416-B3A8-3E7FB1C659BD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411</TotalTime>
  <Words>934</Words>
  <Application>Microsoft Office PowerPoint</Application>
  <PresentationFormat>Näytössä katseltava diaesitys (4:3)</PresentationFormat>
  <Paragraphs>328</Paragraphs>
  <Slides>20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Kuntaliitto suomen- ja ruotsinkielinen</vt:lpstr>
      <vt:lpstr>Varhaiskasvatuksen kysely kunnille koskien hallinnonalaa, kotihoidon ja yksityisen hoidon tuen kuntalisiä sekä palveluseteliä</vt:lpstr>
      <vt:lpstr>Kyselyn toteutus</vt:lpstr>
      <vt:lpstr>Vastaajat eri kuntakokoluokissa   </vt:lpstr>
      <vt:lpstr>Vastaajat maakunnittain   </vt:lpstr>
      <vt:lpstr>PowerPoint-esitys</vt:lpstr>
      <vt:lpstr>Varhaiskasvatuksen hallinnonala</vt:lpstr>
      <vt:lpstr>Kotihoidon tuki</vt:lpstr>
      <vt:lpstr>Kotihoidon tuen kuntalisä</vt:lpstr>
      <vt:lpstr>Kunnan asettamia ehtoja lisän maksamiselle</vt:lpstr>
      <vt:lpstr>Kodinhoidon tuen kuntalisää maksavat kunnat kuntakokoluokittain</vt:lpstr>
      <vt:lpstr>Yksityisen hoidon tuki</vt:lpstr>
      <vt:lpstr>Yksityisen hoidon tuen kuntalisä</vt:lpstr>
      <vt:lpstr>Kunnan asettamia ehtoja lisän maksamiselle</vt:lpstr>
      <vt:lpstr>Yksityisen hoidon tuen kuntalisää maksavat kunnat kuntakokoluokittain </vt:lpstr>
      <vt:lpstr>Kuntalisää maksavat kunnat</vt:lpstr>
      <vt:lpstr>Palveluseteli varhaiskasvatuksessa</vt:lpstr>
      <vt:lpstr>Palvelusetelin käyttö kunnissa</vt:lpstr>
      <vt:lpstr>Palvelusetelin arvo ja ehdot</vt:lpstr>
      <vt:lpstr>Palvelusetelin piirissä olevat lapset ja palvelun tuottajat</vt:lpstr>
      <vt:lpstr>Vertailu aikaisempiin kyselyihin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Varhaiskasvatuksen kysely kunnille 2014</dc:title>
  <dc:creator>Selkee Johanna</dc:creator>
  <cp:lastModifiedBy>Kaukopuro-Klemetti Hanna</cp:lastModifiedBy>
  <cp:revision>33</cp:revision>
  <dcterms:created xsi:type="dcterms:W3CDTF">2014-06-02T11:39:14Z</dcterms:created>
  <dcterms:modified xsi:type="dcterms:W3CDTF">2014-06-09T12:59:00Z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0x010100FB67A0028CB54352919050D117ADD9610005227857BB6F5740814AA992F5F38EA8</vt:lpwstr>
  </property>
  <property fmtid="{D5CDD505-2E9C-101B-9397-08002B2CF9AE}" pid="3" name="_dlc_DocIdItemGuid">
    <vt:lpwstr>51db9a2d-223d-4e7a-a7e6-3c60f01d7fee</vt:lpwstr>
  </property>
  <property fmtid="{D5CDD505-2E9C-101B-9397-08002B2CF9AE}" pid="4" name="KN2Keywords">
    <vt:lpwstr/>
  </property>
  <property fmtid="{D5CDD505-2E9C-101B-9397-08002B2CF9AE}" pid="5" name="Theme">
    <vt:lpwstr/>
  </property>
  <property fmtid="{D5CDD505-2E9C-101B-9397-08002B2CF9AE}" pid="6" name="KN2Language">
    <vt:lpwstr/>
  </property>
  <property fmtid="{D5CDD505-2E9C-101B-9397-08002B2CF9AE}" pid="7" name="Municipality">
    <vt:lpwstr/>
  </property>
  <property fmtid="{D5CDD505-2E9C-101B-9397-08002B2CF9AE}" pid="8" name="ExpertService">
    <vt:lpwstr>20;#Opetus ja kulttuuri|fd2caf98-fe38-472b-9dfa-14df9885246c</vt:lpwstr>
  </property>
</Properties>
</file>