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812" r:id="rId2"/>
  </p:sldMasterIdLst>
  <p:notesMasterIdLst>
    <p:notesMasterId r:id="rId4"/>
  </p:notesMasterIdLst>
  <p:sldIdLst>
    <p:sldId id="297" r:id="rId3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8EE"/>
    <a:srgbClr val="C4E59F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 autoAdjust="0"/>
  </p:normalViewPr>
  <p:slideViewPr>
    <p:cSldViewPr>
      <p:cViewPr varScale="1">
        <p:scale>
          <a:sx n="103" d="100"/>
          <a:sy n="103" d="100"/>
        </p:scale>
        <p:origin x="85" y="51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28.6.2018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555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22.9.2017/hp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19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22.9.2017/hp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763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22.9.2017/hp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600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22.9.2017/hp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6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22.9.2017/hp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68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22.9.2017/hp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136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22.9.2017/hp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215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22.9.2017/hp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0034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22.9.2017/hp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216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22.9.2017/hp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982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22.9.2017/hp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10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  <p:sldLayoutId id="2147483811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22.9.2017/hp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2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1470"/>
            <a:ext cx="8136904" cy="37804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i-FI" sz="1725" dirty="0"/>
              <a:t>Kuntien ja kuntayhtymien </a:t>
            </a:r>
            <a:r>
              <a:rPr lang="fi-FI" sz="1725" dirty="0" smtClean="0"/>
              <a:t>tuloslaskelma vuosina 2015-2018, </a:t>
            </a:r>
            <a:r>
              <a:rPr lang="fi-FI" sz="1725" dirty="0"/>
              <a:t>mrd. € </a:t>
            </a:r>
          </a:p>
        </p:txBody>
      </p:sp>
      <p:sp>
        <p:nvSpPr>
          <p:cNvPr id="26637" name="Rectangle 24"/>
          <p:cNvSpPr>
            <a:spLocks noChangeArrowheads="1"/>
          </p:cNvSpPr>
          <p:nvPr/>
        </p:nvSpPr>
        <p:spPr bwMode="auto">
          <a:xfrm>
            <a:off x="6372200" y="4725318"/>
            <a:ext cx="2720519" cy="36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fi-FI" sz="788" dirty="0"/>
              <a:t>Lähteet: </a:t>
            </a:r>
            <a:r>
              <a:rPr lang="fi-FI" sz="788" dirty="0" smtClean="0"/>
              <a:t>Vuodet 2015-2017 </a:t>
            </a:r>
            <a:r>
              <a:rPr lang="fi-FI" sz="788" dirty="0" smtClean="0"/>
              <a:t>Tilastokeskus (2017 tilinpäätösennakko), vuosien </a:t>
            </a:r>
            <a:r>
              <a:rPr lang="fi-FI" sz="788" dirty="0" smtClean="0"/>
              <a:t>2018-2019 </a:t>
            </a:r>
            <a:r>
              <a:rPr lang="fi-FI" sz="788" dirty="0" smtClean="0"/>
              <a:t>arviot </a:t>
            </a:r>
            <a:r>
              <a:rPr lang="fi-FI" sz="788" dirty="0"/>
              <a:t>VM </a:t>
            </a:r>
            <a:r>
              <a:rPr lang="fi-FI" sz="788" dirty="0" smtClean="0"/>
              <a:t>13.4.2018</a:t>
            </a:r>
            <a:endParaRPr lang="fi-FI" sz="788" dirty="0">
              <a:solidFill>
                <a:schemeClr val="accent1"/>
              </a:solidFill>
            </a:endParaRPr>
          </a:p>
        </p:txBody>
      </p:sp>
      <p:sp>
        <p:nvSpPr>
          <p:cNvPr id="26718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896018" y="4948014"/>
            <a:ext cx="1000019" cy="1803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675" dirty="0" smtClean="0">
                <a:solidFill>
                  <a:schemeClr val="accent1"/>
                </a:solidFill>
              </a:rPr>
              <a:t>28.6.2018/mm</a:t>
            </a:r>
            <a:endParaRPr lang="fi-FI" sz="675" dirty="0">
              <a:solidFill>
                <a:schemeClr val="accent1"/>
              </a:solidFill>
            </a:endParaRPr>
          </a:p>
        </p:txBody>
      </p:sp>
      <p:sp>
        <p:nvSpPr>
          <p:cNvPr id="142" name="Rectangle 2"/>
          <p:cNvSpPr txBox="1">
            <a:spLocks noChangeArrowheads="1"/>
          </p:cNvSpPr>
          <p:nvPr/>
        </p:nvSpPr>
        <p:spPr bwMode="auto">
          <a:xfrm>
            <a:off x="395536" y="4227934"/>
            <a:ext cx="8424936" cy="40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fi-FI" sz="825" kern="0" dirty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fi-FI" kern="0" dirty="0">
                <a:solidFill>
                  <a:srgbClr val="002060"/>
                </a:solidFill>
              </a:rPr>
              <a:t>Vuonna 2017 toimintatuloja ja –menoja sekä valtionosuuksia pienentää</a:t>
            </a:r>
            <a:r>
              <a:rPr lang="fi-FI" b="1" kern="0" dirty="0">
                <a:solidFill>
                  <a:srgbClr val="002060"/>
                </a:solidFill>
              </a:rPr>
              <a:t> </a:t>
            </a:r>
            <a:r>
              <a:rPr lang="fi-FI" kern="0" dirty="0">
                <a:solidFill>
                  <a:srgbClr val="002060"/>
                </a:solidFill>
              </a:rPr>
              <a:t>perustoimeentulotuen laskutuksen ja maksatuksen siirto </a:t>
            </a:r>
            <a:r>
              <a:rPr lang="fi-FI" kern="0" dirty="0" smtClean="0">
                <a:solidFill>
                  <a:srgbClr val="002060"/>
                </a:solidFill>
              </a:rPr>
              <a:t>Kelalle sekä </a:t>
            </a:r>
            <a:r>
              <a:rPr lang="fi-FI" kern="0" dirty="0" err="1">
                <a:solidFill>
                  <a:srgbClr val="002060"/>
                </a:solidFill>
              </a:rPr>
              <a:t>kiky</a:t>
            </a:r>
            <a:r>
              <a:rPr lang="fi-FI" kern="0" dirty="0">
                <a:solidFill>
                  <a:srgbClr val="002060"/>
                </a:solidFill>
              </a:rPr>
              <a:t>-sopimus</a:t>
            </a:r>
            <a:r>
              <a:rPr lang="fi-FI" kern="0" dirty="0" smtClean="0">
                <a:solidFill>
                  <a:srgbClr val="002060"/>
                </a:solidFill>
              </a:rPr>
              <a:t>.</a:t>
            </a:r>
            <a:endParaRPr lang="fi-FI" kern="0" dirty="0">
              <a:solidFill>
                <a:srgbClr val="002060"/>
              </a:solidFill>
            </a:endParaRP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4464"/>
              </p:ext>
            </p:extLst>
          </p:nvPr>
        </p:nvGraphicFramePr>
        <p:xfrm>
          <a:off x="1043608" y="515601"/>
          <a:ext cx="6768752" cy="3640324"/>
        </p:xfrm>
        <a:graphic>
          <a:graphicData uri="http://schemas.openxmlformats.org/drawingml/2006/table">
            <a:tbl>
              <a:tblPr/>
              <a:tblGrid>
                <a:gridCol w="2533027">
                  <a:extLst>
                    <a:ext uri="{9D8B030D-6E8A-4147-A177-3AD203B41FA5}">
                      <a16:colId xmlns:a16="http://schemas.microsoft.com/office/drawing/2014/main" val="3153866262"/>
                    </a:ext>
                  </a:extLst>
                </a:gridCol>
                <a:gridCol w="536035">
                  <a:extLst>
                    <a:ext uri="{9D8B030D-6E8A-4147-A177-3AD203B41FA5}">
                      <a16:colId xmlns:a16="http://schemas.microsoft.com/office/drawing/2014/main" val="2862460420"/>
                    </a:ext>
                  </a:extLst>
                </a:gridCol>
                <a:gridCol w="725223">
                  <a:extLst>
                    <a:ext uri="{9D8B030D-6E8A-4147-A177-3AD203B41FA5}">
                      <a16:colId xmlns:a16="http://schemas.microsoft.com/office/drawing/2014/main" val="4283495595"/>
                    </a:ext>
                  </a:extLst>
                </a:gridCol>
                <a:gridCol w="777776">
                  <a:extLst>
                    <a:ext uri="{9D8B030D-6E8A-4147-A177-3AD203B41FA5}">
                      <a16:colId xmlns:a16="http://schemas.microsoft.com/office/drawing/2014/main" val="943103670"/>
                    </a:ext>
                  </a:extLst>
                </a:gridCol>
                <a:gridCol w="767265">
                  <a:extLst>
                    <a:ext uri="{9D8B030D-6E8A-4147-A177-3AD203B41FA5}">
                      <a16:colId xmlns:a16="http://schemas.microsoft.com/office/drawing/2014/main" val="2890522471"/>
                    </a:ext>
                  </a:extLst>
                </a:gridCol>
                <a:gridCol w="714713">
                  <a:extLst>
                    <a:ext uri="{9D8B030D-6E8A-4147-A177-3AD203B41FA5}">
                      <a16:colId xmlns:a16="http://schemas.microsoft.com/office/drawing/2014/main" val="1027884997"/>
                    </a:ext>
                  </a:extLst>
                </a:gridCol>
                <a:gridCol w="714713">
                  <a:extLst>
                    <a:ext uri="{9D8B030D-6E8A-4147-A177-3AD203B41FA5}">
                      <a16:colId xmlns:a16="http://schemas.microsoft.com/office/drawing/2014/main" val="1456489616"/>
                    </a:ext>
                  </a:extLst>
                </a:gridCol>
              </a:tblGrid>
              <a:tr h="22023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Tuloslaskelman erä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2015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2016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2017*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2018**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2019**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15707"/>
                  </a:ext>
                </a:extLst>
              </a:tr>
              <a:tr h="22023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459386"/>
                  </a:ext>
                </a:extLst>
              </a:tr>
              <a:tr h="22023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Toimintatuotot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9,71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9,80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9,64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9,29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9,47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92491"/>
                  </a:ext>
                </a:extLst>
              </a:tr>
              <a:tr h="22023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Toimintakulut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-37,26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-37,58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-37,14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-37,34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-38,50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40748"/>
                  </a:ext>
                </a:extLst>
              </a:tr>
              <a:tr h="22023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Toimintakate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-27,55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-27,78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-27,50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-28,05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-29,03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84736"/>
                  </a:ext>
                </a:extLst>
              </a:tr>
              <a:tr h="22023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Verotulot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21,77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22,10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22,55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23,17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24,22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353397"/>
                  </a:ext>
                </a:extLst>
              </a:tr>
              <a:tr h="22023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Valtionosuudet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8,23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8,83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8,54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8,71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8,20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526889"/>
                  </a:ext>
                </a:extLst>
              </a:tr>
              <a:tr h="22023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Rahoituserät, netto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0,26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0,27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0,37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0,26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0,23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469560"/>
                  </a:ext>
                </a:extLst>
              </a:tr>
              <a:tr h="22023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Vuosikate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2,70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3,42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3,96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4,09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3,63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66607"/>
                  </a:ext>
                </a:extLst>
              </a:tr>
              <a:tr h="22023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Poistot ja arvonalentumiset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-2,66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-2,72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-2,82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-2,85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-2,95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575887"/>
                  </a:ext>
                </a:extLst>
              </a:tr>
              <a:tr h="22023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Satunnaiserät, netto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0,33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0,38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0,14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0,13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0,13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944198"/>
                  </a:ext>
                </a:extLst>
              </a:tr>
              <a:tr h="22023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Tilikauden tulos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0,37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1,08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1,28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1,37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0,81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313048"/>
                  </a:ext>
                </a:extLst>
              </a:tr>
              <a:tr h="19950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muutos-%: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980551"/>
                  </a:ext>
                </a:extLst>
              </a:tr>
              <a:tr h="19950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Toimintatuotot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3,3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-1,7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-3,6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2,0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719850"/>
                  </a:ext>
                </a:extLst>
              </a:tr>
              <a:tr h="19950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Toimintakulut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1,4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-1,2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0,5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3,1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933629"/>
                  </a:ext>
                </a:extLst>
              </a:tr>
              <a:tr h="19950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Verotulot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2,8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2,0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2,8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4,5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638076"/>
                  </a:ext>
                </a:extLst>
              </a:tr>
              <a:tr h="19950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Valtionosuudet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0,5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-3,3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2,0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-5,8</a:t>
                      </a:r>
                    </a:p>
                  </a:txBody>
                  <a:tcPr marL="3367" marR="3367" marT="3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781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5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.potx" id="{D34A764C-1D6C-47DA-9A4B-D205980E9BEB}" vid="{3B661B2C-4D1A-4452-91E8-74049B15E2B8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3030</TotalTime>
  <Words>164</Words>
  <Application>Microsoft Office PowerPoint</Application>
  <PresentationFormat>Näytössä katseltava esitys (16:9)</PresentationFormat>
  <Paragraphs>124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Kuntaliitto suomenkielinen</vt:lpstr>
      <vt:lpstr>Mukautettu suunnittelumalli</vt:lpstr>
      <vt:lpstr>Kuntien ja kuntayhtymien tuloslaskelma vuosina 2015-2018, mrd. € 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Pukki Heikki</dc:creator>
  <cp:lastModifiedBy>Mehtonen Mikko</cp:lastModifiedBy>
  <cp:revision>97</cp:revision>
  <cp:lastPrinted>2017-09-18T11:02:53Z</cp:lastPrinted>
  <dcterms:created xsi:type="dcterms:W3CDTF">2017-08-22T05:46:58Z</dcterms:created>
  <dcterms:modified xsi:type="dcterms:W3CDTF">2018-06-28T08:01:19Z</dcterms:modified>
</cp:coreProperties>
</file>