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18"/>
  </p:notesMasterIdLst>
  <p:sldIdLst>
    <p:sldId id="265" r:id="rId2"/>
    <p:sldId id="266" r:id="rId3"/>
    <p:sldId id="281" r:id="rId4"/>
    <p:sldId id="282" r:id="rId5"/>
    <p:sldId id="283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78" r:id="rId17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55" autoAdjust="0"/>
    <p:restoredTop sz="94673" autoAdjust="0"/>
  </p:normalViewPr>
  <p:slideViewPr>
    <p:cSldViewPr>
      <p:cViewPr varScale="1">
        <p:scale>
          <a:sx n="93" d="100"/>
          <a:sy n="93" d="100"/>
        </p:scale>
        <p:origin x="84" y="144"/>
      </p:cViewPr>
      <p:guideLst>
        <p:guide orient="horz" pos="3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94CEA1-FB38-4B41-8B40-7BC7AED08B26}" type="slidenum">
              <a:rPr lang="fi-FI" altLang="fi-FI" smtClean="0"/>
              <a:pPr>
                <a:spcBef>
                  <a:spcPct val="0"/>
                </a:spcBef>
              </a:pPr>
              <a:t>9</a:t>
            </a:fld>
            <a:endParaRPr lang="fi-FI" altLang="fi-FI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13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6474616" y="2983260"/>
            <a:ext cx="266676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771550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604463" y="287598"/>
            <a:ext cx="793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Onnistuva Suomi </a:t>
            </a:r>
            <a:r>
              <a:rPr lang="sv-SE" sz="1000" dirty="0" err="1" smtClean="0">
                <a:solidFill>
                  <a:schemeClr val="accent2"/>
                </a:solidFill>
              </a:rPr>
              <a:t>tehdään</a:t>
            </a:r>
            <a:r>
              <a:rPr lang="sv-SE" sz="1000" dirty="0" smtClean="0">
                <a:solidFill>
                  <a:schemeClr val="accent2"/>
                </a:solidFill>
              </a:rPr>
              <a:t> </a:t>
            </a:r>
            <a:r>
              <a:rPr lang="sv-SE" sz="1000" dirty="0" err="1" smtClean="0">
                <a:solidFill>
                  <a:schemeClr val="accent2"/>
                </a:solidFill>
              </a:rPr>
              <a:t>lähellä</a:t>
            </a:r>
            <a:endParaRPr lang="sv-SE" sz="1000" dirty="0" smtClean="0">
              <a:solidFill>
                <a:schemeClr val="accent2"/>
              </a:solidFill>
            </a:endParaRPr>
          </a:p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00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61777"/>
            <a:ext cx="1958409" cy="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3185524-546A-4883-8235-424F2875EBD1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297142-51D6-463C-8CFD-FBE6D81AE969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84B7927-737E-4777-BD1C-06E1896DCBF4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79F721-CC69-4E71-A743-8EB8BEF21958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2BD7E2F-D51D-427F-8E06-A2AF30EACADC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0" y="1203598"/>
            <a:ext cx="7779600" cy="33939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1C7ACA-D24B-468A-BC18-1CB3E9A50761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98ABA4C-2FD8-4A6E-98BB-6BA067C2707D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98EFAB1-2668-4DEB-89B3-0FDEA1299E3E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B0CB22E-EF00-48C2-9E13-F1F6F51E9586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422C67-5686-4299-80C0-BA1D4F603AAF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1DFB00-9CC7-4FD5-AF7F-957A4A7E799E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4869645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FA337B8E-5FF6-49F4-B01F-DBA6611D5498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76" y="469558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4614263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1763688" y="475347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800" b="0" dirty="0" smtClean="0">
                <a:solidFill>
                  <a:schemeClr val="accent2"/>
                </a:solidFill>
              </a:rPr>
            </a:br>
            <a:r>
              <a:rPr lang="sv-SE" sz="800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800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064"/>
            <a:ext cx="1318604" cy="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99" r:id="rId3"/>
    <p:sldLayoutId id="2147483800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797" r:id="rId13"/>
    <p:sldLayoutId id="2147483801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altLang="fi-FI" dirty="0" smtClean="0">
                <a:solidFill>
                  <a:srgbClr val="FF0000"/>
                </a:solidFill>
                <a:latin typeface="Calibri" panose="020F0502020204030204" pitchFamily="34" charset="0"/>
              </a:rPr>
              <a:t>Video 4: </a:t>
            </a:r>
            <a:r>
              <a:rPr lang="fi-FI" altLang="fi-FI" dirty="0" smtClean="0">
                <a:latin typeface="Calibri" panose="020F0502020204030204" pitchFamily="34" charset="0"/>
              </a:rPr>
              <a:t>Avoimen </a:t>
            </a:r>
            <a:r>
              <a:rPr lang="fi-FI" altLang="fi-FI" dirty="0">
                <a:latin typeface="Calibri" panose="020F0502020204030204" pitchFamily="34" charset="0"/>
              </a:rPr>
              <a:t>ja yhteisen rajapinnan hallintasuunnitelma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843928" cy="1228500"/>
          </a:xfrm>
        </p:spPr>
        <p:txBody>
          <a:bodyPr/>
          <a:lstStyle/>
          <a:p>
            <a:r>
              <a:rPr lang="fi-FI" dirty="0" smtClean="0"/>
              <a:t>Yleiskuvaus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611560" y="4227934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Verkkokoulutus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7016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altLang="fi-FI" sz="2400" dirty="0" smtClean="0"/>
              <a:t>Mikä on avointen ja yhteisten rajapintojen hallintasuunnitelma</a:t>
            </a:r>
          </a:p>
        </p:txBody>
      </p:sp>
      <p:sp>
        <p:nvSpPr>
          <p:cNvPr id="12291" name="Sisällön paikkamerkki 2"/>
          <p:cNvSpPr>
            <a:spLocks noGrp="1"/>
          </p:cNvSpPr>
          <p:nvPr>
            <p:ph idx="1"/>
          </p:nvPr>
        </p:nvSpPr>
        <p:spPr>
          <a:xfrm>
            <a:off x="467544" y="1063228"/>
            <a:ext cx="8208912" cy="3531395"/>
          </a:xfrm>
        </p:spPr>
        <p:txBody>
          <a:bodyPr/>
          <a:lstStyle/>
          <a:p>
            <a:pPr>
              <a:defRPr/>
            </a:pPr>
            <a:r>
              <a:rPr lang="fi-FI" sz="1800" dirty="0"/>
              <a:t>Rajapintojen hallintasuunnitelma on dokumentti, jossa kuvataan miten avointen rajapintojen hallinta ja ylläpito suoritetaan</a:t>
            </a:r>
          </a:p>
          <a:p>
            <a:pPr>
              <a:defRPr/>
            </a:pPr>
            <a:r>
              <a:rPr lang="fi-FI" sz="1800" dirty="0"/>
              <a:t>Rajapintojen hallintasuunnitelmassa esitetään mm. seuraavat tärkeät asiat</a:t>
            </a:r>
          </a:p>
          <a:p>
            <a:pPr lvl="1">
              <a:defRPr/>
            </a:pPr>
            <a:r>
              <a:rPr lang="fi-FI" sz="1500" dirty="0"/>
              <a:t>kuka omistaa rajapintojen määrittelyt</a:t>
            </a:r>
          </a:p>
          <a:p>
            <a:pPr lvl="1">
              <a:defRPr/>
            </a:pPr>
            <a:r>
              <a:rPr lang="fi-FI" sz="1500" dirty="0"/>
              <a:t>miten rajapintojen kehittäminen ja ylläpito rahoitetaan</a:t>
            </a:r>
          </a:p>
          <a:p>
            <a:pPr lvl="1">
              <a:defRPr/>
            </a:pPr>
            <a:r>
              <a:rPr lang="fi-FI" sz="1500" dirty="0"/>
              <a:t>miten </a:t>
            </a:r>
            <a:r>
              <a:rPr lang="fi-FI" sz="1500" dirty="0" smtClean="0"/>
              <a:t>rajapintojen kehittämistä </a:t>
            </a:r>
            <a:r>
              <a:rPr lang="fi-FI" sz="1500" dirty="0"/>
              <a:t>koordinoidaan ja suoritetaan</a:t>
            </a:r>
          </a:p>
          <a:p>
            <a:pPr lvl="1">
              <a:defRPr/>
            </a:pPr>
            <a:endParaRPr lang="fi-FI" sz="1500" dirty="0"/>
          </a:p>
          <a:p>
            <a:pPr>
              <a:defRPr/>
            </a:pPr>
            <a:r>
              <a:rPr lang="fi-FI" sz="1800" dirty="0"/>
              <a:t>Rajapinnan hallintasuunnitelman laativat rajapintaa käyttävät sidosryhmät</a:t>
            </a:r>
          </a:p>
          <a:p>
            <a:pPr marL="0" indent="0">
              <a:buNone/>
              <a:defRPr/>
            </a:pPr>
            <a:endParaRPr lang="fi-FI" sz="1800" dirty="0"/>
          </a:p>
        </p:txBody>
      </p:sp>
      <p:sp>
        <p:nvSpPr>
          <p:cNvPr id="15364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BB1E7E0-E176-45DC-8697-196D5D2415B1}" type="slidenum">
              <a:rPr lang="fi-FI" altLang="fi-FI" sz="75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i-FI" altLang="fi-FI" sz="75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>
          <a:xfrm>
            <a:off x="611560" y="176213"/>
            <a:ext cx="8248416" cy="756047"/>
          </a:xfrm>
        </p:spPr>
        <p:txBody>
          <a:bodyPr>
            <a:normAutofit fontScale="90000"/>
          </a:bodyPr>
          <a:lstStyle/>
          <a:p>
            <a:r>
              <a:rPr lang="fi-FI" altLang="fi-FI" sz="2700" dirty="0"/>
              <a:t>Mitä eroa on rajapinnan teknisellä määrittelyllä ja rajapinnan hallintasuunnitelmalla</a:t>
            </a:r>
          </a:p>
        </p:txBody>
      </p:sp>
      <p:sp>
        <p:nvSpPr>
          <p:cNvPr id="16387" name="Sisällön paikkamerkki 2"/>
          <p:cNvSpPr>
            <a:spLocks noGrp="1"/>
          </p:cNvSpPr>
          <p:nvPr>
            <p:ph idx="1"/>
          </p:nvPr>
        </p:nvSpPr>
        <p:spPr>
          <a:xfrm>
            <a:off x="251520" y="1035844"/>
            <a:ext cx="8712968" cy="3558779"/>
          </a:xfrm>
        </p:spPr>
        <p:txBody>
          <a:bodyPr/>
          <a:lstStyle/>
          <a:p>
            <a:r>
              <a:rPr lang="fi-FI" altLang="fi-FI" sz="1800" b="1" dirty="0"/>
              <a:t>Rajapinnan tekninen määrittelydokumentti </a:t>
            </a:r>
            <a:r>
              <a:rPr lang="fi-FI" altLang="fi-FI" sz="1800" dirty="0"/>
              <a:t>kuvaa rajapinnan teknisen kuvauksen eli esimerkiksi millä rajapintateknologialla rajapinta on toteutettu, miten se teknisesti toimii, mitä tietoa siinä välitetään </a:t>
            </a:r>
            <a:r>
              <a:rPr lang="fi-FI" altLang="fi-FI" sz="1800" dirty="0" err="1"/>
              <a:t>jne</a:t>
            </a:r>
            <a:endParaRPr lang="fi-FI" altLang="fi-FI" sz="1800" dirty="0"/>
          </a:p>
          <a:p>
            <a:endParaRPr lang="fi-FI" altLang="fi-FI" sz="1800" dirty="0"/>
          </a:p>
          <a:p>
            <a:r>
              <a:rPr lang="fi-FI" altLang="fi-FI" sz="1800" b="1" dirty="0"/>
              <a:t>Rajapinnan hallintasuunnitelma dokumentti </a:t>
            </a:r>
            <a:r>
              <a:rPr lang="fi-FI" altLang="fi-FI" sz="1800" dirty="0"/>
              <a:t>kuvaa miten rajapintaa ja siihen liittyvää dokumentaatiota hallitaan eli esimerkiksi kuka omistaa rajapintamäärittelyt, miten rajapinnan kehittäminen ja ylläpito rahoitetaan </a:t>
            </a:r>
            <a:r>
              <a:rPr lang="fi-FI" altLang="fi-FI" sz="1800" dirty="0" err="1"/>
              <a:t>jne</a:t>
            </a:r>
            <a:endParaRPr lang="fi-FI" altLang="fi-FI" sz="1800" dirty="0"/>
          </a:p>
        </p:txBody>
      </p:sp>
      <p:sp>
        <p:nvSpPr>
          <p:cNvPr id="16388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673964-3EE4-4987-9E09-CA35699B35A0}" type="slidenum">
              <a:rPr lang="fi-FI" altLang="fi-FI" sz="75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fi-FI" altLang="fi-FI" sz="75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/>
          <p:cNvSpPr>
            <a:spLocks noGrp="1"/>
          </p:cNvSpPr>
          <p:nvPr>
            <p:ph type="title"/>
          </p:nvPr>
        </p:nvSpPr>
        <p:spPr>
          <a:xfrm>
            <a:off x="321737" y="118468"/>
            <a:ext cx="8752472" cy="756047"/>
          </a:xfrm>
        </p:spPr>
        <p:txBody>
          <a:bodyPr>
            <a:normAutofit fontScale="90000"/>
          </a:bodyPr>
          <a:lstStyle/>
          <a:p>
            <a:r>
              <a:rPr lang="fi-FI" altLang="fi-FI" sz="2700" dirty="0"/>
              <a:t>Avointen ja yhteisten rajapintojen määrittelyt vs. rajapintojen hallintasuunnitelma</a:t>
            </a:r>
          </a:p>
        </p:txBody>
      </p:sp>
      <p:sp>
        <p:nvSpPr>
          <p:cNvPr id="17411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22AE1D-2397-4842-A611-1A8C22E282CD}" type="slidenum">
              <a:rPr lang="fi-FI" altLang="fi-FI" sz="75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i-FI" altLang="fi-FI" sz="75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1302544" y="960835"/>
            <a:ext cx="1969294" cy="1450181"/>
          </a:xfrm>
          <a:prstGeom prst="rect">
            <a:avLst/>
          </a:prstGeom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fi-FI" sz="1200" dirty="0"/>
              <a:t>Ohjelmisto x</a:t>
            </a:r>
          </a:p>
        </p:txBody>
      </p:sp>
      <p:sp>
        <p:nvSpPr>
          <p:cNvPr id="6" name="Suorakulmio 5"/>
          <p:cNvSpPr/>
          <p:nvPr/>
        </p:nvSpPr>
        <p:spPr>
          <a:xfrm>
            <a:off x="1302544" y="2875359"/>
            <a:ext cx="1969294" cy="1437085"/>
          </a:xfrm>
          <a:prstGeom prst="rect">
            <a:avLst/>
          </a:prstGeom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fi-FI" sz="1200" dirty="0"/>
              <a:t>Ohjelmisto y</a:t>
            </a:r>
          </a:p>
        </p:txBody>
      </p:sp>
      <p:sp>
        <p:nvSpPr>
          <p:cNvPr id="7" name="Suorakulmio 6"/>
          <p:cNvSpPr/>
          <p:nvPr/>
        </p:nvSpPr>
        <p:spPr>
          <a:xfrm>
            <a:off x="1407560" y="1010841"/>
            <a:ext cx="1758312" cy="37266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900" dirty="0">
                <a:solidFill>
                  <a:schemeClr val="tx1"/>
                </a:solidFill>
              </a:rPr>
              <a:t>Avoin ja yhteinen  rajapinta 1</a:t>
            </a:r>
          </a:p>
        </p:txBody>
      </p:sp>
      <p:sp>
        <p:nvSpPr>
          <p:cNvPr id="8" name="Suorakulmio 7"/>
          <p:cNvSpPr/>
          <p:nvPr/>
        </p:nvSpPr>
        <p:spPr>
          <a:xfrm>
            <a:off x="1403747" y="1425178"/>
            <a:ext cx="1765697" cy="33099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900" dirty="0">
                <a:solidFill>
                  <a:schemeClr val="tx1"/>
                </a:solidFill>
              </a:rPr>
              <a:t>Avoin ja yhteinen  rajapinta 2</a:t>
            </a:r>
          </a:p>
        </p:txBody>
      </p:sp>
      <p:sp>
        <p:nvSpPr>
          <p:cNvPr id="9" name="Suorakulmio 8"/>
          <p:cNvSpPr/>
          <p:nvPr/>
        </p:nvSpPr>
        <p:spPr>
          <a:xfrm>
            <a:off x="1403747" y="1771649"/>
            <a:ext cx="1752599" cy="31551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900" dirty="0">
                <a:solidFill>
                  <a:schemeClr val="tx1"/>
                </a:solidFill>
              </a:rPr>
              <a:t>Avoin ja yhteinen  rajapinta 3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1403747" y="2931790"/>
            <a:ext cx="1762125" cy="35790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900" dirty="0">
                <a:solidFill>
                  <a:schemeClr val="tx1"/>
                </a:solidFill>
              </a:rPr>
              <a:t>Avoin ja yhteinen  rajapinta 1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1403747" y="3331368"/>
            <a:ext cx="1765697" cy="3262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900" dirty="0">
                <a:solidFill>
                  <a:schemeClr val="tx1"/>
                </a:solidFill>
              </a:rPr>
              <a:t>Avoin ja yhteinen  rajapinta 2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1403747" y="3676531"/>
            <a:ext cx="1765697" cy="3917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900" dirty="0">
                <a:solidFill>
                  <a:schemeClr val="tx1"/>
                </a:solidFill>
              </a:rPr>
              <a:t>Avoin ja yhteinen  rajapinta 3</a:t>
            </a:r>
          </a:p>
        </p:txBody>
      </p:sp>
      <p:sp>
        <p:nvSpPr>
          <p:cNvPr id="15" name="Taitettu kulma 14"/>
          <p:cNvSpPr/>
          <p:nvPr/>
        </p:nvSpPr>
        <p:spPr>
          <a:xfrm>
            <a:off x="4344591" y="1940719"/>
            <a:ext cx="1158478" cy="116562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1050" dirty="0"/>
              <a:t>Yhteisten rajapintojen</a:t>
            </a:r>
          </a:p>
          <a:p>
            <a:pPr algn="ctr" eaLnBrk="1" hangingPunct="1">
              <a:defRPr/>
            </a:pPr>
            <a:r>
              <a:rPr lang="fi-FI" sz="1050" dirty="0"/>
              <a:t>tekniset määritykset</a:t>
            </a:r>
          </a:p>
        </p:txBody>
      </p:sp>
      <p:sp>
        <p:nvSpPr>
          <p:cNvPr id="19" name="Oikea aaltosulje 18"/>
          <p:cNvSpPr/>
          <p:nvPr/>
        </p:nvSpPr>
        <p:spPr>
          <a:xfrm>
            <a:off x="3181350" y="1240631"/>
            <a:ext cx="55960" cy="515541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900"/>
          </a:p>
        </p:txBody>
      </p:sp>
      <p:cxnSp>
        <p:nvCxnSpPr>
          <p:cNvPr id="22" name="Kulmayhdysviiva 21"/>
          <p:cNvCxnSpPr>
            <a:stCxn id="15" idx="1"/>
          </p:cNvCxnSpPr>
          <p:nvPr/>
        </p:nvCxnSpPr>
        <p:spPr>
          <a:xfrm rot="10800000">
            <a:off x="3271837" y="1513285"/>
            <a:ext cx="1072754" cy="1010840"/>
          </a:xfrm>
          <a:prstGeom prst="bentConnector3">
            <a:avLst>
              <a:gd name="adj1" fmla="val 77386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ikea aaltosulje 22"/>
          <p:cNvSpPr/>
          <p:nvPr/>
        </p:nvSpPr>
        <p:spPr>
          <a:xfrm>
            <a:off x="3188494" y="3142060"/>
            <a:ext cx="55960" cy="51554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900"/>
          </a:p>
        </p:txBody>
      </p:sp>
      <p:cxnSp>
        <p:nvCxnSpPr>
          <p:cNvPr id="34" name="Kulmayhdysviiva 33"/>
          <p:cNvCxnSpPr>
            <a:stCxn id="15" idx="1"/>
          </p:cNvCxnSpPr>
          <p:nvPr/>
        </p:nvCxnSpPr>
        <p:spPr>
          <a:xfrm rot="10800000" flipV="1">
            <a:off x="3271837" y="2522935"/>
            <a:ext cx="1072754" cy="722709"/>
          </a:xfrm>
          <a:prstGeom prst="bentConnector3">
            <a:avLst>
              <a:gd name="adj1" fmla="val 77386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aitettu kulma 34"/>
          <p:cNvSpPr/>
          <p:nvPr/>
        </p:nvSpPr>
        <p:spPr>
          <a:xfrm>
            <a:off x="6624638" y="1885950"/>
            <a:ext cx="1331738" cy="127635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1050" dirty="0"/>
              <a:t>Yhteisten  rajapintojen</a:t>
            </a:r>
          </a:p>
          <a:p>
            <a:pPr algn="ctr" eaLnBrk="1" hangingPunct="1">
              <a:defRPr/>
            </a:pPr>
            <a:r>
              <a:rPr lang="fi-FI" sz="1050" dirty="0"/>
              <a:t>hallinta</a:t>
            </a:r>
          </a:p>
          <a:p>
            <a:pPr algn="ctr" eaLnBrk="1" hangingPunct="1">
              <a:defRPr/>
            </a:pPr>
            <a:r>
              <a:rPr lang="fi-FI" sz="1050" dirty="0"/>
              <a:t>suunnitelma</a:t>
            </a:r>
          </a:p>
          <a:p>
            <a:pPr algn="ctr" eaLnBrk="1" hangingPunct="1">
              <a:defRPr/>
            </a:pPr>
            <a:endParaRPr lang="fi-FI" sz="1050" dirty="0"/>
          </a:p>
          <a:p>
            <a:pPr algn="ctr" eaLnBrk="1" hangingPunct="1">
              <a:defRPr/>
            </a:pPr>
            <a:r>
              <a:rPr lang="fi-FI" sz="900" dirty="0" smtClean="0"/>
              <a:t>rajapinnanhallinta</a:t>
            </a:r>
          </a:p>
          <a:p>
            <a:pPr algn="ctr" eaLnBrk="1" hangingPunct="1">
              <a:defRPr/>
            </a:pPr>
            <a:r>
              <a:rPr lang="fi-FI" sz="900" dirty="0" smtClean="0"/>
              <a:t>suunnitelma.doc</a:t>
            </a:r>
            <a:endParaRPr lang="fi-FI" sz="900" dirty="0"/>
          </a:p>
        </p:txBody>
      </p:sp>
      <p:cxnSp>
        <p:nvCxnSpPr>
          <p:cNvPr id="37" name="Suora nuoliyhdysviiva 36"/>
          <p:cNvCxnSpPr>
            <a:stCxn id="35" idx="1"/>
            <a:endCxn id="15" idx="3"/>
          </p:cNvCxnSpPr>
          <p:nvPr/>
        </p:nvCxnSpPr>
        <p:spPr>
          <a:xfrm flipH="1" flipV="1">
            <a:off x="5503069" y="2523530"/>
            <a:ext cx="1121569" cy="59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Ylänuoli 1"/>
          <p:cNvSpPr/>
          <p:nvPr/>
        </p:nvSpPr>
        <p:spPr>
          <a:xfrm>
            <a:off x="4095597" y="3131174"/>
            <a:ext cx="1574180" cy="1002675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900" dirty="0">
                <a:solidFill>
                  <a:schemeClr val="tx1"/>
                </a:solidFill>
              </a:rPr>
              <a:t>Vastaa </a:t>
            </a:r>
            <a:r>
              <a:rPr lang="fi-FI" sz="900" dirty="0" smtClean="0">
                <a:solidFill>
                  <a:schemeClr val="tx1"/>
                </a:solidFill>
              </a:rPr>
              <a:t>kysy-</a:t>
            </a:r>
            <a:r>
              <a:rPr lang="fi-FI" sz="900" dirty="0" err="1" smtClean="0">
                <a:solidFill>
                  <a:schemeClr val="tx1"/>
                </a:solidFill>
              </a:rPr>
              <a:t>mykseen</a:t>
            </a:r>
            <a:endParaRPr lang="fi-FI" sz="900" dirty="0">
              <a:solidFill>
                <a:schemeClr val="tx1"/>
              </a:solidFill>
            </a:endParaRPr>
          </a:p>
        </p:txBody>
      </p:sp>
      <p:sp>
        <p:nvSpPr>
          <p:cNvPr id="13332" name="Tekstiruutu 2"/>
          <p:cNvSpPr txBox="1">
            <a:spLocks noChangeArrowheads="1"/>
          </p:cNvSpPr>
          <p:nvPr/>
        </p:nvSpPr>
        <p:spPr bwMode="auto">
          <a:xfrm>
            <a:off x="3813573" y="4133850"/>
            <a:ext cx="20377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/>
              <a:t>Miten rajapinta toimii teknologisesti,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/>
              <a:t>mitä tietoa välittyy jne. </a:t>
            </a:r>
          </a:p>
        </p:txBody>
      </p:sp>
      <p:sp>
        <p:nvSpPr>
          <p:cNvPr id="21" name="Ylänuoli 20"/>
          <p:cNvSpPr/>
          <p:nvPr/>
        </p:nvSpPr>
        <p:spPr>
          <a:xfrm>
            <a:off x="6559087" y="3183050"/>
            <a:ext cx="1462840" cy="898922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900" dirty="0">
                <a:solidFill>
                  <a:schemeClr val="tx1"/>
                </a:solidFill>
              </a:rPr>
              <a:t>Vastaa </a:t>
            </a:r>
            <a:r>
              <a:rPr lang="fi-FI" sz="900" dirty="0" smtClean="0">
                <a:solidFill>
                  <a:schemeClr val="tx1"/>
                </a:solidFill>
              </a:rPr>
              <a:t>kysy-</a:t>
            </a:r>
            <a:r>
              <a:rPr lang="fi-FI" sz="900" dirty="0" err="1" smtClean="0">
                <a:solidFill>
                  <a:schemeClr val="tx1"/>
                </a:solidFill>
              </a:rPr>
              <a:t>mykseen</a:t>
            </a:r>
            <a:endParaRPr lang="fi-FI" sz="900" dirty="0">
              <a:solidFill>
                <a:schemeClr val="tx1"/>
              </a:solidFill>
            </a:endParaRPr>
          </a:p>
        </p:txBody>
      </p:sp>
      <p:sp>
        <p:nvSpPr>
          <p:cNvPr id="13334" name="Tekstiruutu 23"/>
          <p:cNvSpPr txBox="1">
            <a:spLocks noChangeArrowheads="1"/>
          </p:cNvSpPr>
          <p:nvPr/>
        </p:nvSpPr>
        <p:spPr bwMode="auto">
          <a:xfrm>
            <a:off x="6218635" y="4133851"/>
            <a:ext cx="183896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/>
              <a:t>Kuka omistaa rajapinnan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/>
              <a:t> määrittely, miten kehittämien ja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/>
              <a:t>ylläpito rahoitetaan jne. </a:t>
            </a:r>
          </a:p>
        </p:txBody>
      </p:sp>
      <p:sp>
        <p:nvSpPr>
          <p:cNvPr id="18" name="Tekstiruutu 17"/>
          <p:cNvSpPr txBox="1">
            <a:spLocks noChangeArrowheads="1"/>
          </p:cNvSpPr>
          <p:nvPr/>
        </p:nvSpPr>
        <p:spPr bwMode="auto">
          <a:xfrm>
            <a:off x="3637360" y="2006204"/>
            <a:ext cx="75533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/>
              <a:t>Määrittelee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/>
              <a:t>tekniset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/>
              <a:t>asiat</a:t>
            </a:r>
          </a:p>
        </p:txBody>
      </p:sp>
      <p:sp>
        <p:nvSpPr>
          <p:cNvPr id="40" name="Tekstiruutu 39"/>
          <p:cNvSpPr txBox="1">
            <a:spLocks noChangeArrowheads="1"/>
          </p:cNvSpPr>
          <p:nvPr/>
        </p:nvSpPr>
        <p:spPr bwMode="auto">
          <a:xfrm>
            <a:off x="5503069" y="1868091"/>
            <a:ext cx="108234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/>
              <a:t>Kuvaa rajapinnan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/>
              <a:t> määrittelyiden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/>
              <a:t> omistajuudet ja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/>
              <a:t>muut roolit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i-FI" altLang="fi-FI" sz="900"/>
          </a:p>
        </p:txBody>
      </p:sp>
      <p:cxnSp>
        <p:nvCxnSpPr>
          <p:cNvPr id="42" name="Kulmayhdysviiva 41"/>
          <p:cNvCxnSpPr>
            <a:stCxn id="35" idx="0"/>
          </p:cNvCxnSpPr>
          <p:nvPr/>
        </p:nvCxnSpPr>
        <p:spPr>
          <a:xfrm rot="16200000" flipV="1">
            <a:off x="5271673" y="-132884"/>
            <a:ext cx="249982" cy="3787686"/>
          </a:xfrm>
          <a:prstGeom prst="bentConnector2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iruutu 45"/>
          <p:cNvSpPr txBox="1">
            <a:spLocks noChangeArrowheads="1"/>
          </p:cNvSpPr>
          <p:nvPr/>
        </p:nvSpPr>
        <p:spPr bwMode="auto">
          <a:xfrm>
            <a:off x="3808214" y="1280668"/>
            <a:ext cx="34547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 dirty="0"/>
              <a:t>Määrittelee rajapintojen kehittämisen käytänteet ja toimintamallit</a:t>
            </a:r>
          </a:p>
        </p:txBody>
      </p:sp>
    </p:spTree>
    <p:extLst>
      <p:ext uri="{BB962C8B-B14F-4D97-AF65-F5344CB8AC3E}">
        <p14:creationId xmlns:p14="http://schemas.microsoft.com/office/powerpoint/2010/main" val="7164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5" grpId="0" animBg="1"/>
      <p:bldP spid="2" grpId="0" animBg="1"/>
      <p:bldP spid="13332" grpId="0"/>
      <p:bldP spid="21" grpId="0" animBg="1"/>
      <p:bldP spid="13334" grpId="0"/>
      <p:bldP spid="18" grpId="0"/>
      <p:bldP spid="40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altLang="fi-FI" dirty="0" smtClean="0"/>
              <a:t>Miksi rajapintojen hallintasuunnitelma on tärkeä</a:t>
            </a:r>
          </a:p>
        </p:txBody>
      </p:sp>
      <p:sp>
        <p:nvSpPr>
          <p:cNvPr id="18435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sz="1800"/>
              <a:t>Jos </a:t>
            </a:r>
            <a:r>
              <a:rPr lang="fi-FI" altLang="fi-FI" sz="1800" u="sng"/>
              <a:t>rajapintojen määrittelyt omistaa joku muu kuin ohjelmiston omistaja</a:t>
            </a:r>
            <a:r>
              <a:rPr lang="fi-FI" altLang="fi-FI" sz="1800"/>
              <a:t> niin rajapintojen hallinta (määrittelyjen ylläpito, rahoitus, toteutuksen valvonta yms.) </a:t>
            </a:r>
            <a:r>
              <a:rPr lang="fi-FI" altLang="fi-FI" sz="1800" u="sng"/>
              <a:t>tulee olla suunniteltu</a:t>
            </a:r>
            <a:endParaRPr lang="fi-FI" altLang="fi-FI" sz="1800"/>
          </a:p>
          <a:p>
            <a:r>
              <a:rPr lang="fi-FI" altLang="fi-FI" sz="1800"/>
              <a:t>Jos </a:t>
            </a:r>
            <a:r>
              <a:rPr lang="fi-FI" altLang="fi-FI" sz="1800" b="1" u="sng"/>
              <a:t>EI OLE </a:t>
            </a:r>
            <a:r>
              <a:rPr lang="fi-FI" altLang="fi-FI" sz="1800"/>
              <a:t>rajapintojen hallintasuunnitelmaa niin rajapinnat eivät kehity muuttuvien tarpeiden mukaisesti, koska ei tiedetä miten rajapinnan kehittämistä ja ylläpitoa tehdään tai miten sitä rahoitetaan</a:t>
            </a:r>
          </a:p>
          <a:p>
            <a:r>
              <a:rPr lang="fi-FI" altLang="fi-FI" sz="1800"/>
              <a:t>=&gt; rajapinnat eivät kehity ja tulevat käyttökelvottomiksi tai niistä tulee toimittajakohtaisia, koska toimittajat alkavat tekemään niin itse muutoksia</a:t>
            </a:r>
          </a:p>
        </p:txBody>
      </p:sp>
    </p:spTree>
    <p:extLst>
      <p:ext uri="{BB962C8B-B14F-4D97-AF65-F5344CB8AC3E}">
        <p14:creationId xmlns:p14="http://schemas.microsoft.com/office/powerpoint/2010/main" val="36671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668970" y="0"/>
            <a:ext cx="7779600" cy="857250"/>
          </a:xfrm>
        </p:spPr>
        <p:txBody>
          <a:bodyPr>
            <a:normAutofit fontScale="90000"/>
          </a:bodyPr>
          <a:lstStyle/>
          <a:p>
            <a:r>
              <a:rPr lang="fi-FI" altLang="fi-FI" dirty="0" smtClean="0"/>
              <a:t>Ohjelmiston omat ja yhteiset rajapinnat</a:t>
            </a:r>
          </a:p>
        </p:txBody>
      </p:sp>
      <p:sp>
        <p:nvSpPr>
          <p:cNvPr id="19459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sz="1800"/>
              <a:t>Ohjelmistossa voi olla myös ohjelmiston omia avoimia rajapintoja, joiden määrittelyt omistaa ohjelmiston omistaja (toimittajan hallitsemat rajapinnat)</a:t>
            </a:r>
          </a:p>
          <a:p>
            <a:endParaRPr lang="fi-FI" altLang="fi-FI" sz="1800"/>
          </a:p>
          <a:p>
            <a:r>
              <a:rPr lang="fi-FI" altLang="fi-FI" sz="1800"/>
              <a:t>Näiden rajapintojen ylläpidosta ja elinkaaresta vastaa toimittaja</a:t>
            </a:r>
          </a:p>
          <a:p>
            <a:endParaRPr lang="fi-FI" altLang="fi-FI" sz="1800"/>
          </a:p>
          <a:p>
            <a:r>
              <a:rPr lang="fi-FI" altLang="fi-FI" sz="1800"/>
              <a:t>Näille rajapinnoille ei laadita yhteistä hallintasuunnitelmaa vaan niistä toimittaja huolehtii osana ohjelmiston elinkaaren hallintaan.</a:t>
            </a:r>
          </a:p>
          <a:p>
            <a:endParaRPr lang="fi-FI" altLang="fi-FI" sz="1800"/>
          </a:p>
          <a:p>
            <a:endParaRPr lang="fi-FI" altLang="fi-FI" sz="1800"/>
          </a:p>
        </p:txBody>
      </p:sp>
    </p:spTree>
    <p:extLst>
      <p:ext uri="{BB962C8B-B14F-4D97-AF65-F5344CB8AC3E}">
        <p14:creationId xmlns:p14="http://schemas.microsoft.com/office/powerpoint/2010/main" val="12930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aitettu kulma 36"/>
          <p:cNvSpPr/>
          <p:nvPr/>
        </p:nvSpPr>
        <p:spPr>
          <a:xfrm>
            <a:off x="4127897" y="1143001"/>
            <a:ext cx="933450" cy="116562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1050" dirty="0"/>
              <a:t>Yhteiset rajapinta</a:t>
            </a:r>
          </a:p>
          <a:p>
            <a:pPr algn="ctr" eaLnBrk="1" hangingPunct="1">
              <a:defRPr/>
            </a:pPr>
            <a:r>
              <a:rPr lang="fi-FI" sz="1050" dirty="0"/>
              <a:t>määritykset.</a:t>
            </a:r>
          </a:p>
          <a:p>
            <a:pPr algn="ctr" eaLnBrk="1" hangingPunct="1">
              <a:defRPr/>
            </a:pPr>
            <a:r>
              <a:rPr lang="fi-FI" sz="1050" dirty="0"/>
              <a:t>(tietosisältö ja teknologia...)</a:t>
            </a:r>
          </a:p>
        </p:txBody>
      </p:sp>
      <p:sp>
        <p:nvSpPr>
          <p:cNvPr id="31" name="Taitettu kulma 30"/>
          <p:cNvSpPr/>
          <p:nvPr/>
        </p:nvSpPr>
        <p:spPr>
          <a:xfrm>
            <a:off x="4077891" y="1035844"/>
            <a:ext cx="933450" cy="116562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1050" dirty="0"/>
              <a:t>Yhteiset rajapinta</a:t>
            </a:r>
          </a:p>
          <a:p>
            <a:pPr algn="ctr" eaLnBrk="1" hangingPunct="1">
              <a:defRPr/>
            </a:pPr>
            <a:r>
              <a:rPr lang="fi-FI" sz="1050" dirty="0"/>
              <a:t>määritykset.</a:t>
            </a:r>
          </a:p>
          <a:p>
            <a:pPr algn="ctr" eaLnBrk="1" hangingPunct="1">
              <a:defRPr/>
            </a:pPr>
            <a:r>
              <a:rPr lang="fi-FI" sz="1050" dirty="0"/>
              <a:t>(tietosisältö ja teknologia...)</a:t>
            </a:r>
          </a:p>
        </p:txBody>
      </p:sp>
      <p:sp>
        <p:nvSpPr>
          <p:cNvPr id="20484" name="Otsikko 1"/>
          <p:cNvSpPr>
            <a:spLocks noGrp="1"/>
          </p:cNvSpPr>
          <p:nvPr>
            <p:ph type="title"/>
          </p:nvPr>
        </p:nvSpPr>
        <p:spPr>
          <a:xfrm>
            <a:off x="1016918" y="126205"/>
            <a:ext cx="7055396" cy="540545"/>
          </a:xfrm>
        </p:spPr>
        <p:txBody>
          <a:bodyPr>
            <a:normAutofit/>
          </a:bodyPr>
          <a:lstStyle/>
          <a:p>
            <a:r>
              <a:rPr lang="fi-FI" altLang="fi-FI" sz="2700" dirty="0"/>
              <a:t>Ohjelmiston omat ja yhteiset rajapinnat</a:t>
            </a:r>
          </a:p>
        </p:txBody>
      </p:sp>
      <p:sp>
        <p:nvSpPr>
          <p:cNvPr id="20485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2664F8-1808-42FC-A2AB-F115AA4018D6}" type="slidenum">
              <a:rPr lang="fi-FI" altLang="fi-FI" sz="75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fi-FI" altLang="fi-FI" sz="75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1302544" y="1312069"/>
            <a:ext cx="2355056" cy="1213247"/>
          </a:xfrm>
          <a:prstGeom prst="rect">
            <a:avLst/>
          </a:prstGeom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fi-FI" sz="1200" dirty="0"/>
              <a:t>Ohjelmisto x</a:t>
            </a:r>
          </a:p>
        </p:txBody>
      </p:sp>
      <p:sp>
        <p:nvSpPr>
          <p:cNvPr id="7" name="Suorakulmio 6"/>
          <p:cNvSpPr/>
          <p:nvPr/>
        </p:nvSpPr>
        <p:spPr>
          <a:xfrm>
            <a:off x="1446610" y="1393032"/>
            <a:ext cx="2006203" cy="15954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900" dirty="0">
                <a:solidFill>
                  <a:schemeClr val="tx1"/>
                </a:solidFill>
              </a:rPr>
              <a:t>Avoin ja yhteinen  rajapinta 1</a:t>
            </a:r>
          </a:p>
        </p:txBody>
      </p:sp>
      <p:sp>
        <p:nvSpPr>
          <p:cNvPr id="17" name="Taitettu kulma 16"/>
          <p:cNvSpPr/>
          <p:nvPr/>
        </p:nvSpPr>
        <p:spPr>
          <a:xfrm>
            <a:off x="3999309" y="929878"/>
            <a:ext cx="1019205" cy="116562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1050" dirty="0"/>
              <a:t>Yhteisten rajapintojen</a:t>
            </a:r>
          </a:p>
          <a:p>
            <a:pPr algn="ctr" eaLnBrk="1" hangingPunct="1">
              <a:defRPr/>
            </a:pPr>
            <a:r>
              <a:rPr lang="fi-FI" sz="1050" dirty="0"/>
              <a:t>tekniset määritykset</a:t>
            </a:r>
          </a:p>
        </p:txBody>
      </p:sp>
      <p:sp>
        <p:nvSpPr>
          <p:cNvPr id="18" name="Oikea aaltosulje 17"/>
          <p:cNvSpPr/>
          <p:nvPr/>
        </p:nvSpPr>
        <p:spPr>
          <a:xfrm>
            <a:off x="3458766" y="1425179"/>
            <a:ext cx="55959" cy="51554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900"/>
          </a:p>
        </p:txBody>
      </p:sp>
      <p:sp>
        <p:nvSpPr>
          <p:cNvPr id="20490" name="Tekstiruutu 20"/>
          <p:cNvSpPr txBox="1">
            <a:spLocks noChangeArrowheads="1"/>
          </p:cNvSpPr>
          <p:nvPr/>
        </p:nvSpPr>
        <p:spPr bwMode="auto">
          <a:xfrm>
            <a:off x="1329928" y="792957"/>
            <a:ext cx="258275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 dirty="0"/>
              <a:t>Avoimet  yhteiset rajapinnat/tilaajan hallitsemat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 dirty="0"/>
              <a:t>rajapinnat noudattavat </a:t>
            </a:r>
            <a:r>
              <a:rPr lang="fi-FI" altLang="fi-FI" sz="900" b="1" dirty="0"/>
              <a:t>yhteisesti</a:t>
            </a:r>
            <a:r>
              <a:rPr lang="fi-FI" altLang="fi-FI" sz="900" dirty="0"/>
              <a:t> laadittuja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 dirty="0"/>
              <a:t>määrityksiä</a:t>
            </a:r>
          </a:p>
        </p:txBody>
      </p:sp>
      <p:sp>
        <p:nvSpPr>
          <p:cNvPr id="27" name="Taitettu kulma 26"/>
          <p:cNvSpPr/>
          <p:nvPr/>
        </p:nvSpPr>
        <p:spPr>
          <a:xfrm>
            <a:off x="6905476" y="844301"/>
            <a:ext cx="1050900" cy="127635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1050" dirty="0"/>
              <a:t>Yhteisten  rajapintojen</a:t>
            </a:r>
          </a:p>
          <a:p>
            <a:pPr algn="ctr" eaLnBrk="1" hangingPunct="1">
              <a:defRPr/>
            </a:pPr>
            <a:r>
              <a:rPr lang="fi-FI" sz="1050" dirty="0"/>
              <a:t>hallinta</a:t>
            </a:r>
          </a:p>
          <a:p>
            <a:pPr algn="ctr" eaLnBrk="1" hangingPunct="1">
              <a:defRPr/>
            </a:pPr>
            <a:r>
              <a:rPr lang="fi-FI" sz="1050" dirty="0"/>
              <a:t>suunnitelma</a:t>
            </a:r>
          </a:p>
          <a:p>
            <a:pPr algn="ctr" eaLnBrk="1" hangingPunct="1">
              <a:defRPr/>
            </a:pPr>
            <a:r>
              <a:rPr lang="fi-FI" sz="1050" dirty="0"/>
              <a:t>(rahoitus ja ylläpito...)</a:t>
            </a:r>
          </a:p>
        </p:txBody>
      </p:sp>
      <p:cxnSp>
        <p:nvCxnSpPr>
          <p:cNvPr id="30" name="Suora nuoliyhdysviiva 29"/>
          <p:cNvCxnSpPr>
            <a:stCxn id="27" idx="1"/>
          </p:cNvCxnSpPr>
          <p:nvPr/>
        </p:nvCxnSpPr>
        <p:spPr>
          <a:xfrm flipH="1" flipV="1">
            <a:off x="5068520" y="1456418"/>
            <a:ext cx="1836956" cy="260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Tekstiruutu 30"/>
          <p:cNvSpPr txBox="1">
            <a:spLocks noChangeArrowheads="1"/>
          </p:cNvSpPr>
          <p:nvPr/>
        </p:nvSpPr>
        <p:spPr bwMode="auto">
          <a:xfrm>
            <a:off x="5069681" y="1643629"/>
            <a:ext cx="144783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 dirty="0"/>
              <a:t>Hallintasuunnitelmalla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 dirty="0"/>
              <a:t>hallintaan ja ylläpidetään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 dirty="0"/>
              <a:t>rajapintojen määrityksiä</a:t>
            </a:r>
          </a:p>
        </p:txBody>
      </p:sp>
      <p:sp>
        <p:nvSpPr>
          <p:cNvPr id="32" name="Pilvi 31"/>
          <p:cNvSpPr/>
          <p:nvPr/>
        </p:nvSpPr>
        <p:spPr>
          <a:xfrm>
            <a:off x="6442472" y="3008710"/>
            <a:ext cx="2017960" cy="10239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1050" dirty="0"/>
              <a:t>Organisaatiot,</a:t>
            </a:r>
          </a:p>
          <a:p>
            <a:pPr algn="ctr" eaLnBrk="1" hangingPunct="1">
              <a:defRPr/>
            </a:pPr>
            <a:r>
              <a:rPr lang="fi-FI" sz="1050" dirty="0"/>
              <a:t> jotka hyödyntävät rajapintoja</a:t>
            </a:r>
          </a:p>
        </p:txBody>
      </p:sp>
      <p:cxnSp>
        <p:nvCxnSpPr>
          <p:cNvPr id="34" name="Suora nuoliyhdysviiva 33"/>
          <p:cNvCxnSpPr>
            <a:stCxn id="32" idx="3"/>
            <a:endCxn id="27" idx="2"/>
          </p:cNvCxnSpPr>
          <p:nvPr/>
        </p:nvCxnSpPr>
        <p:spPr>
          <a:xfrm flipH="1" flipV="1">
            <a:off x="7430926" y="2120651"/>
            <a:ext cx="20526" cy="9466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Tekstiruutu 42"/>
          <p:cNvSpPr txBox="1">
            <a:spLocks noChangeArrowheads="1"/>
          </p:cNvSpPr>
          <p:nvPr/>
        </p:nvSpPr>
        <p:spPr bwMode="auto">
          <a:xfrm>
            <a:off x="6726436" y="2418681"/>
            <a:ext cx="126829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/>
              <a:t> Noudattaa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/>
              <a:t> hallintasuunnitelmaa</a:t>
            </a:r>
          </a:p>
        </p:txBody>
      </p:sp>
      <p:sp>
        <p:nvSpPr>
          <p:cNvPr id="51" name="Taitettu kulma 50"/>
          <p:cNvSpPr/>
          <p:nvPr/>
        </p:nvSpPr>
        <p:spPr>
          <a:xfrm>
            <a:off x="4036220" y="2805113"/>
            <a:ext cx="1108470" cy="146089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1050" dirty="0"/>
              <a:t>Ohjelmiston omien rajapintojen määritykset</a:t>
            </a:r>
          </a:p>
        </p:txBody>
      </p:sp>
      <p:sp>
        <p:nvSpPr>
          <p:cNvPr id="20498" name="Tekstiruutu 51"/>
          <p:cNvSpPr txBox="1">
            <a:spLocks noChangeArrowheads="1"/>
          </p:cNvSpPr>
          <p:nvPr/>
        </p:nvSpPr>
        <p:spPr bwMode="auto">
          <a:xfrm>
            <a:off x="1225153" y="3919538"/>
            <a:ext cx="2718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/>
              <a:t>Tilaajan hallitsemat avoimet rajapinnat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/>
              <a:t>noudattavat </a:t>
            </a:r>
            <a:r>
              <a:rPr lang="fi-FI" altLang="fi-FI" sz="900" b="1"/>
              <a:t>yrityksessä </a:t>
            </a:r>
            <a:r>
              <a:rPr lang="fi-FI" altLang="fi-FI" sz="900"/>
              <a:t>laadittuja määrityksiä</a:t>
            </a:r>
          </a:p>
        </p:txBody>
      </p:sp>
      <p:sp>
        <p:nvSpPr>
          <p:cNvPr id="55" name="Suorakulmio 54"/>
          <p:cNvSpPr/>
          <p:nvPr/>
        </p:nvSpPr>
        <p:spPr>
          <a:xfrm>
            <a:off x="1446610" y="1594248"/>
            <a:ext cx="2009775" cy="16430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900" dirty="0">
                <a:solidFill>
                  <a:schemeClr val="tx1"/>
                </a:solidFill>
              </a:rPr>
              <a:t>Avoin ja yhteinen  rajapinta 2</a:t>
            </a:r>
          </a:p>
        </p:txBody>
      </p:sp>
      <p:sp>
        <p:nvSpPr>
          <p:cNvPr id="56" name="Suorakulmio 55"/>
          <p:cNvSpPr/>
          <p:nvPr/>
        </p:nvSpPr>
        <p:spPr>
          <a:xfrm>
            <a:off x="1446610" y="1794273"/>
            <a:ext cx="2009775" cy="15954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900" dirty="0">
                <a:solidFill>
                  <a:schemeClr val="tx1"/>
                </a:solidFill>
              </a:rPr>
              <a:t>Avoin ja yhteinen  rajapinta 3</a:t>
            </a:r>
          </a:p>
        </p:txBody>
      </p:sp>
      <p:sp>
        <p:nvSpPr>
          <p:cNvPr id="52" name="Ellipsi 51"/>
          <p:cNvSpPr/>
          <p:nvPr/>
        </p:nvSpPr>
        <p:spPr>
          <a:xfrm>
            <a:off x="4071727" y="1838325"/>
            <a:ext cx="3143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9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3" name="Ellipsi 52"/>
          <p:cNvSpPr/>
          <p:nvPr/>
        </p:nvSpPr>
        <p:spPr>
          <a:xfrm>
            <a:off x="4077891" y="3945733"/>
            <a:ext cx="3143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9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4" name="Ellipsi 53"/>
          <p:cNvSpPr/>
          <p:nvPr/>
        </p:nvSpPr>
        <p:spPr>
          <a:xfrm>
            <a:off x="6568679" y="1894285"/>
            <a:ext cx="31551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9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7" name="Ellipsi 56"/>
          <p:cNvSpPr/>
          <p:nvPr/>
        </p:nvSpPr>
        <p:spPr>
          <a:xfrm>
            <a:off x="6610917" y="3427864"/>
            <a:ext cx="3143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9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4" name="Suora nuoliyhdysviiva 43"/>
          <p:cNvCxnSpPr/>
          <p:nvPr/>
        </p:nvCxnSpPr>
        <p:spPr>
          <a:xfrm flipH="1">
            <a:off x="3532585" y="1677591"/>
            <a:ext cx="251222" cy="47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uora nuoliyhdysviiva 47"/>
          <p:cNvCxnSpPr/>
          <p:nvPr/>
        </p:nvCxnSpPr>
        <p:spPr>
          <a:xfrm>
            <a:off x="3783806" y="1508523"/>
            <a:ext cx="0" cy="173831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uora nuoliyhdysviiva 57"/>
          <p:cNvCxnSpPr/>
          <p:nvPr/>
        </p:nvCxnSpPr>
        <p:spPr>
          <a:xfrm flipH="1">
            <a:off x="3783806" y="1513285"/>
            <a:ext cx="204788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orakulmio 34"/>
          <p:cNvSpPr/>
          <p:nvPr/>
        </p:nvSpPr>
        <p:spPr>
          <a:xfrm>
            <a:off x="1408510" y="4264819"/>
            <a:ext cx="189309" cy="15954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900" dirty="0">
              <a:solidFill>
                <a:schemeClr val="tx1"/>
              </a:solidFill>
            </a:endParaRPr>
          </a:p>
        </p:txBody>
      </p:sp>
      <p:sp>
        <p:nvSpPr>
          <p:cNvPr id="20509" name="Tekstiruutu 1"/>
          <p:cNvSpPr txBox="1">
            <a:spLocks noChangeArrowheads="1"/>
          </p:cNvSpPr>
          <p:nvPr/>
        </p:nvSpPr>
        <p:spPr bwMode="auto">
          <a:xfrm>
            <a:off x="1690688" y="4264819"/>
            <a:ext cx="17139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/>
              <a:t>= Tilaajan hallitsema rajapinta</a:t>
            </a:r>
          </a:p>
        </p:txBody>
      </p:sp>
      <p:sp>
        <p:nvSpPr>
          <p:cNvPr id="36" name="Suorakulmio 35"/>
          <p:cNvSpPr/>
          <p:nvPr/>
        </p:nvSpPr>
        <p:spPr>
          <a:xfrm>
            <a:off x="1408510" y="4481513"/>
            <a:ext cx="189309" cy="1595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900" dirty="0">
              <a:solidFill>
                <a:schemeClr val="tx1"/>
              </a:solidFill>
            </a:endParaRPr>
          </a:p>
        </p:txBody>
      </p:sp>
      <p:sp>
        <p:nvSpPr>
          <p:cNvPr id="20511" name="Tekstiruutu 37"/>
          <p:cNvSpPr txBox="1">
            <a:spLocks noChangeArrowheads="1"/>
          </p:cNvSpPr>
          <p:nvPr/>
        </p:nvSpPr>
        <p:spPr bwMode="auto">
          <a:xfrm>
            <a:off x="1690688" y="4456510"/>
            <a:ext cx="18742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/>
              <a:t>= Toimittajan hallitsema rajapinta</a:t>
            </a:r>
          </a:p>
        </p:txBody>
      </p:sp>
      <p:sp>
        <p:nvSpPr>
          <p:cNvPr id="38" name="Suorakulmio 37"/>
          <p:cNvSpPr/>
          <p:nvPr/>
        </p:nvSpPr>
        <p:spPr>
          <a:xfrm>
            <a:off x="1313260" y="2671887"/>
            <a:ext cx="2355056" cy="1268015"/>
          </a:xfrm>
          <a:prstGeom prst="rect">
            <a:avLst/>
          </a:prstGeom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fi-FI" sz="1200" dirty="0"/>
              <a:t>Ohjelmisto y</a:t>
            </a:r>
          </a:p>
        </p:txBody>
      </p:sp>
      <p:sp>
        <p:nvSpPr>
          <p:cNvPr id="39" name="Suorakulmio 38"/>
          <p:cNvSpPr/>
          <p:nvPr/>
        </p:nvSpPr>
        <p:spPr>
          <a:xfrm>
            <a:off x="1457325" y="2725341"/>
            <a:ext cx="2006204" cy="15954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900" dirty="0">
                <a:solidFill>
                  <a:schemeClr val="tx1"/>
                </a:solidFill>
              </a:rPr>
              <a:t>Avoin ja yhteinen  rajapinta 1</a:t>
            </a:r>
          </a:p>
        </p:txBody>
      </p:sp>
      <p:sp>
        <p:nvSpPr>
          <p:cNvPr id="40" name="Suorakulmio 39"/>
          <p:cNvSpPr/>
          <p:nvPr/>
        </p:nvSpPr>
        <p:spPr>
          <a:xfrm>
            <a:off x="1457326" y="3338513"/>
            <a:ext cx="2003822" cy="1595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900" dirty="0">
                <a:solidFill>
                  <a:schemeClr val="tx1"/>
                </a:solidFill>
              </a:rPr>
              <a:t>Avoin rajapinta 1</a:t>
            </a:r>
          </a:p>
        </p:txBody>
      </p:sp>
      <p:sp>
        <p:nvSpPr>
          <p:cNvPr id="42" name="Suorakulmio 41"/>
          <p:cNvSpPr/>
          <p:nvPr/>
        </p:nvSpPr>
        <p:spPr>
          <a:xfrm>
            <a:off x="1457326" y="3538538"/>
            <a:ext cx="2002631" cy="1595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900" dirty="0">
                <a:solidFill>
                  <a:schemeClr val="tx1"/>
                </a:solidFill>
              </a:rPr>
              <a:t>Avoin rajapinta 2</a:t>
            </a:r>
          </a:p>
        </p:txBody>
      </p:sp>
      <p:sp>
        <p:nvSpPr>
          <p:cNvPr id="43" name="Oikea aaltosulje 42"/>
          <p:cNvSpPr/>
          <p:nvPr/>
        </p:nvSpPr>
        <p:spPr>
          <a:xfrm>
            <a:off x="3469482" y="2757488"/>
            <a:ext cx="55960" cy="515541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900"/>
          </a:p>
        </p:txBody>
      </p:sp>
      <p:sp>
        <p:nvSpPr>
          <p:cNvPr id="45" name="Oikea aaltosulje 44"/>
          <p:cNvSpPr/>
          <p:nvPr/>
        </p:nvSpPr>
        <p:spPr>
          <a:xfrm>
            <a:off x="3507581" y="3300413"/>
            <a:ext cx="34529" cy="4191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900"/>
          </a:p>
        </p:txBody>
      </p:sp>
      <p:sp>
        <p:nvSpPr>
          <p:cNvPr id="46" name="Suorakulmio 45"/>
          <p:cNvSpPr/>
          <p:nvPr/>
        </p:nvSpPr>
        <p:spPr>
          <a:xfrm>
            <a:off x="1457325" y="2926557"/>
            <a:ext cx="2009775" cy="16430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900" dirty="0">
                <a:solidFill>
                  <a:schemeClr val="tx1"/>
                </a:solidFill>
              </a:rPr>
              <a:t>Avoin ja yhteinen  rajapinta 2</a:t>
            </a:r>
          </a:p>
        </p:txBody>
      </p:sp>
      <p:sp>
        <p:nvSpPr>
          <p:cNvPr id="49" name="Suorakulmio 48"/>
          <p:cNvSpPr/>
          <p:nvPr/>
        </p:nvSpPr>
        <p:spPr>
          <a:xfrm>
            <a:off x="1457325" y="3126582"/>
            <a:ext cx="2009775" cy="15954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900" dirty="0">
                <a:solidFill>
                  <a:schemeClr val="tx1"/>
                </a:solidFill>
              </a:rPr>
              <a:t>Avoin ja yhteinen  rajapinta 3</a:t>
            </a:r>
          </a:p>
        </p:txBody>
      </p:sp>
      <p:cxnSp>
        <p:nvCxnSpPr>
          <p:cNvPr id="47" name="Kulmayhdysviiva 46"/>
          <p:cNvCxnSpPr/>
          <p:nvPr/>
        </p:nvCxnSpPr>
        <p:spPr>
          <a:xfrm rot="10800000" flipV="1">
            <a:off x="3465910" y="3498057"/>
            <a:ext cx="707231" cy="1190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i 40"/>
          <p:cNvSpPr/>
          <p:nvPr/>
        </p:nvSpPr>
        <p:spPr>
          <a:xfrm>
            <a:off x="1189435" y="2466975"/>
            <a:ext cx="3143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9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61" name="Suora nuoliyhdysviiva 60"/>
          <p:cNvCxnSpPr/>
          <p:nvPr/>
        </p:nvCxnSpPr>
        <p:spPr>
          <a:xfrm flipH="1">
            <a:off x="3787379" y="1676400"/>
            <a:ext cx="0" cy="1353741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uora nuoliyhdysviiva 62"/>
          <p:cNvCxnSpPr/>
          <p:nvPr/>
        </p:nvCxnSpPr>
        <p:spPr>
          <a:xfrm flipH="1">
            <a:off x="3521869" y="3025378"/>
            <a:ext cx="251222" cy="47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84176" y="1347614"/>
            <a:ext cx="7779600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dirty="0" smtClean="0"/>
              <a:t>Kiitos</a:t>
            </a:r>
          </a:p>
          <a:p>
            <a:pPr marL="0" indent="0" algn="ctr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dirty="0"/>
              <a:t>K</a:t>
            </a:r>
            <a:r>
              <a:rPr lang="fi-FI" dirty="0" smtClean="0"/>
              <a:t>ysymyksiä?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8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Sisältö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Mitä on </a:t>
            </a:r>
            <a:r>
              <a:rPr lang="fi-FI" dirty="0" smtClean="0"/>
              <a:t>avoimen ja yhteisen rajapinnan </a:t>
            </a:r>
            <a:r>
              <a:rPr lang="fi-FI" dirty="0"/>
              <a:t>hallinta</a:t>
            </a:r>
            <a:r>
              <a:rPr lang="fi-FI" dirty="0" smtClean="0"/>
              <a:t>?</a:t>
            </a:r>
          </a:p>
          <a:p>
            <a:r>
              <a:rPr lang="fi-FI" dirty="0"/>
              <a:t>Mitä on avoimen ja yhteisen rajapinnan </a:t>
            </a:r>
            <a:r>
              <a:rPr lang="fi-FI" dirty="0" smtClean="0"/>
              <a:t>hallinta </a:t>
            </a:r>
            <a:r>
              <a:rPr lang="fi-FI" dirty="0"/>
              <a:t>julkisella sektorilla</a:t>
            </a:r>
            <a:r>
              <a:rPr lang="fi-FI" dirty="0" smtClean="0"/>
              <a:t>?</a:t>
            </a:r>
          </a:p>
          <a:p>
            <a:r>
              <a:rPr lang="fi-FI" dirty="0" smtClean="0"/>
              <a:t>Mikä on </a:t>
            </a:r>
            <a:r>
              <a:rPr lang="fi-FI" dirty="0"/>
              <a:t>avoimen ja yhteisen rajapinnan hallintamalli</a:t>
            </a:r>
            <a:r>
              <a:rPr lang="fi-FI" dirty="0" smtClean="0"/>
              <a:t>?</a:t>
            </a:r>
          </a:p>
          <a:p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91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602043"/>
          </a:xfrm>
        </p:spPr>
        <p:txBody>
          <a:bodyPr/>
          <a:lstStyle/>
          <a:p>
            <a:r>
              <a:rPr lang="fi-FI" altLang="fi-FI" dirty="0"/>
              <a:t>Tausta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3</a:t>
            </a:fld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285724" y="808021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sz="1600" dirty="0"/>
              <a:t>Nykyisin järjestelmätoimittajat tekevät avoimia rajapintoja omiin järjestelmiinsä. Rajapinnat ovat usein </a:t>
            </a:r>
            <a:r>
              <a:rPr lang="fi-FI" sz="1600" b="1" dirty="0"/>
              <a:t>teknologisesti standardin mukaisia</a:t>
            </a:r>
            <a:r>
              <a:rPr lang="fi-FI" sz="1600" dirty="0"/>
              <a:t>, mutta rajapinnan kautta siirtyvä </a:t>
            </a:r>
            <a:r>
              <a:rPr lang="fi-FI" sz="1600" b="1" dirty="0"/>
              <a:t>tietosisältö</a:t>
            </a:r>
            <a:r>
              <a:rPr lang="fi-FI" sz="1600" dirty="0"/>
              <a:t> ja </a:t>
            </a:r>
            <a:r>
              <a:rPr lang="fi-FI" sz="1600" b="1" dirty="0"/>
              <a:t>rajapinnan elinkaari</a:t>
            </a:r>
            <a:r>
              <a:rPr lang="fi-FI" sz="1600" dirty="0"/>
              <a:t> on järjestelmätoimittajan vapaasti päätettävissä </a:t>
            </a:r>
          </a:p>
          <a:p>
            <a:pPr>
              <a:defRPr/>
            </a:pPr>
            <a:endParaRPr lang="fi-FI" sz="1600" dirty="0"/>
          </a:p>
          <a:p>
            <a:pPr>
              <a:defRPr/>
            </a:pPr>
            <a:r>
              <a:rPr lang="fi-FI" sz="1600" dirty="0"/>
              <a:t>Tulevaisuudessa määritellään enemmän avoimia rajapintoja eri järjestelmiin siten, että </a:t>
            </a:r>
            <a:r>
              <a:rPr lang="fi-FI" sz="1600" b="1" dirty="0"/>
              <a:t>jokaiseen järjestelmätoimittajan järjestelmään</a:t>
            </a:r>
            <a:r>
              <a:rPr lang="fi-FI" sz="1600" dirty="0"/>
              <a:t> on </a:t>
            </a:r>
            <a:r>
              <a:rPr lang="fi-FI" sz="1600" b="1" dirty="0"/>
              <a:t>teknologisesti ja tietosisällöllisesti </a:t>
            </a:r>
            <a:r>
              <a:rPr lang="fi-FI" sz="1600" dirty="0"/>
              <a:t>samanlainen rajapinta</a:t>
            </a:r>
          </a:p>
          <a:p>
            <a:pPr>
              <a:defRPr/>
            </a:pPr>
            <a:r>
              <a:rPr lang="fi-FI" sz="1600" dirty="0"/>
              <a:t>Muuttunut tilanne aiheuttaa seuraavat kaksi asiaa:</a:t>
            </a:r>
          </a:p>
          <a:p>
            <a:pPr marL="876300" lvl="1" indent="-342900">
              <a:buFont typeface="Wingdings" panose="05000000000000000000" pitchFamily="2" charset="2"/>
              <a:buAutoNum type="arabicPeriod"/>
              <a:defRPr/>
            </a:pPr>
            <a:r>
              <a:rPr lang="fi-FI" sz="1600" u="sng" dirty="0"/>
              <a:t>rajapintojen määrittelyt </a:t>
            </a:r>
            <a:r>
              <a:rPr lang="fi-FI" sz="1600" dirty="0"/>
              <a:t>tulevaisuudessa omistaa joku muu kuin </a:t>
            </a:r>
            <a:r>
              <a:rPr lang="fi-FI" sz="1600" u="sng" dirty="0"/>
              <a:t>ohjelmiston omistaja</a:t>
            </a:r>
            <a:r>
              <a:rPr lang="fi-FI" sz="1600" dirty="0"/>
              <a:t>. </a:t>
            </a:r>
          </a:p>
          <a:p>
            <a:pPr marL="876300" lvl="1" indent="-342900">
              <a:buFont typeface="Wingdings" panose="05000000000000000000" pitchFamily="2" charset="2"/>
              <a:buAutoNum type="arabicPeriod"/>
              <a:defRPr/>
            </a:pPr>
            <a:r>
              <a:rPr lang="fi-FI" sz="1600" dirty="0"/>
              <a:t>rajapinnan määrittelyiden </a:t>
            </a:r>
            <a:r>
              <a:rPr lang="fi-FI" sz="1600" u="sng" dirty="0"/>
              <a:t>omistajan tehtävänä</a:t>
            </a:r>
            <a:r>
              <a:rPr lang="fi-FI" sz="1600" dirty="0"/>
              <a:t> on suorittaa itse tai järjestää </a:t>
            </a:r>
            <a:r>
              <a:rPr lang="fi-FI" sz="1600" u="sng" dirty="0"/>
              <a:t>rajapinnan hallinta </a:t>
            </a:r>
            <a:r>
              <a:rPr lang="fi-FI" sz="1600" dirty="0"/>
              <a:t>(em. rajapinnan kehittämisen ja ylläpidon rahoitus sekä kehittämisen käytänteet)</a:t>
            </a:r>
          </a:p>
        </p:txBody>
      </p:sp>
    </p:spTree>
    <p:extLst>
      <p:ext uri="{BB962C8B-B14F-4D97-AF65-F5344CB8AC3E}">
        <p14:creationId xmlns:p14="http://schemas.microsoft.com/office/powerpoint/2010/main" val="317370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z="1100" smtClean="0"/>
              <a:t>20.2.2019</a:t>
            </a:fld>
            <a:endParaRPr lang="fi-FI" sz="110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z="1100" smtClean="0"/>
              <a:t>4</a:t>
            </a:fld>
            <a:endParaRPr lang="fi-FI" sz="1100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6345378" y="1179717"/>
            <a:ext cx="1574917" cy="33665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fi-FI" sz="1100" dirty="0">
                <a:solidFill>
                  <a:schemeClr val="tx1"/>
                </a:solidFill>
              </a:rPr>
              <a:t>Kaupunki </a:t>
            </a:r>
            <a:r>
              <a:rPr lang="fi-FI" sz="1100" dirty="0" err="1">
                <a:solidFill>
                  <a:schemeClr val="tx1"/>
                </a:solidFill>
              </a:rPr>
              <a:t>zz</a:t>
            </a:r>
            <a:r>
              <a:rPr lang="fi-FI" sz="1100" dirty="0" err="1"/>
              <a:t>x</a:t>
            </a:r>
            <a:endParaRPr lang="fi-FI" sz="1100" dirty="0"/>
          </a:p>
        </p:txBody>
      </p:sp>
      <p:sp>
        <p:nvSpPr>
          <p:cNvPr id="7" name="Pyöristetty suorakulmio 6"/>
          <p:cNvSpPr/>
          <p:nvPr/>
        </p:nvSpPr>
        <p:spPr>
          <a:xfrm>
            <a:off x="3059833" y="1341398"/>
            <a:ext cx="1587036" cy="3204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fi-FI" sz="1100" dirty="0">
                <a:solidFill>
                  <a:schemeClr val="tx1"/>
                </a:solidFill>
              </a:rPr>
              <a:t>Kaupunki </a:t>
            </a:r>
            <a:r>
              <a:rPr lang="fi-FI" sz="1100" dirty="0" err="1">
                <a:solidFill>
                  <a:schemeClr val="tx1"/>
                </a:solidFill>
              </a:rPr>
              <a:t>yy</a:t>
            </a:r>
            <a:r>
              <a:rPr lang="fi-FI" sz="1100" dirty="0">
                <a:solidFill>
                  <a:schemeClr val="tx1"/>
                </a:solidFill>
              </a:rPr>
              <a:t> </a:t>
            </a:r>
            <a:r>
              <a:rPr lang="fi-FI" sz="1100" dirty="0"/>
              <a:t>x</a:t>
            </a:r>
          </a:p>
        </p:txBody>
      </p:sp>
      <p:sp>
        <p:nvSpPr>
          <p:cNvPr id="8" name="Pyöristetty suorakulmio 7"/>
          <p:cNvSpPr/>
          <p:nvPr/>
        </p:nvSpPr>
        <p:spPr>
          <a:xfrm>
            <a:off x="102177" y="1347613"/>
            <a:ext cx="1623881" cy="31986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fi-FI" sz="1100" dirty="0">
                <a:solidFill>
                  <a:schemeClr val="tx1"/>
                </a:solidFill>
              </a:rPr>
              <a:t>Kaupunki xx </a:t>
            </a:r>
            <a:r>
              <a:rPr lang="fi-FI" sz="1100" dirty="0"/>
              <a:t>x</a:t>
            </a:r>
          </a:p>
        </p:txBody>
      </p:sp>
      <p:sp>
        <p:nvSpPr>
          <p:cNvPr id="9" name="Suorakulmio 8"/>
          <p:cNvSpPr/>
          <p:nvPr/>
        </p:nvSpPr>
        <p:spPr>
          <a:xfrm>
            <a:off x="277813" y="3440365"/>
            <a:ext cx="1386600" cy="758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fi-FI" sz="1100" dirty="0"/>
              <a:t>Toimiala</a:t>
            </a:r>
          </a:p>
          <a:p>
            <a:pPr algn="ctr" eaLnBrk="1" hangingPunct="1">
              <a:defRPr/>
            </a:pPr>
            <a:r>
              <a:rPr lang="fi-FI" sz="1100" dirty="0"/>
              <a:t>järjestelmä</a:t>
            </a:r>
          </a:p>
          <a:p>
            <a:pPr algn="ctr" eaLnBrk="1" hangingPunct="1">
              <a:defRPr/>
            </a:pPr>
            <a:r>
              <a:rPr lang="fi-FI" sz="1100" dirty="0"/>
              <a:t>x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3231343" y="3556623"/>
            <a:ext cx="1291696" cy="642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fi-FI" sz="1100" dirty="0"/>
              <a:t>Toimiala</a:t>
            </a:r>
          </a:p>
          <a:p>
            <a:pPr algn="ctr" eaLnBrk="1" hangingPunct="1">
              <a:defRPr/>
            </a:pPr>
            <a:r>
              <a:rPr lang="fi-FI" sz="1100" dirty="0"/>
              <a:t>järjestelmä  y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6494555" y="3504877"/>
            <a:ext cx="1181819" cy="694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fi-FI" sz="1100" dirty="0"/>
              <a:t>Toimiala</a:t>
            </a:r>
          </a:p>
          <a:p>
            <a:pPr algn="ctr" eaLnBrk="1" hangingPunct="1">
              <a:defRPr/>
            </a:pPr>
            <a:r>
              <a:rPr lang="fi-FI" sz="1100" dirty="0"/>
              <a:t>Järjestelmä  z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288223" y="3252886"/>
            <a:ext cx="330202" cy="163842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100"/>
          </a:p>
        </p:txBody>
      </p:sp>
      <p:sp>
        <p:nvSpPr>
          <p:cNvPr id="13" name="Suorakulmio 12"/>
          <p:cNvSpPr/>
          <p:nvPr/>
        </p:nvSpPr>
        <p:spPr>
          <a:xfrm>
            <a:off x="728761" y="3243361"/>
            <a:ext cx="398463" cy="173366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100"/>
          </a:p>
        </p:txBody>
      </p:sp>
      <p:sp>
        <p:nvSpPr>
          <p:cNvPr id="14" name="Suorakulmio 13"/>
          <p:cNvSpPr/>
          <p:nvPr/>
        </p:nvSpPr>
        <p:spPr>
          <a:xfrm>
            <a:off x="1257400" y="3272264"/>
            <a:ext cx="365125" cy="144463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100"/>
          </a:p>
        </p:txBody>
      </p:sp>
      <p:sp>
        <p:nvSpPr>
          <p:cNvPr id="15" name="Suorakulmio 14"/>
          <p:cNvSpPr/>
          <p:nvPr/>
        </p:nvSpPr>
        <p:spPr>
          <a:xfrm>
            <a:off x="3231343" y="3397961"/>
            <a:ext cx="330943" cy="132118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100"/>
          </a:p>
        </p:txBody>
      </p:sp>
      <p:sp>
        <p:nvSpPr>
          <p:cNvPr id="16" name="Suorakulmio 15"/>
          <p:cNvSpPr/>
          <p:nvPr/>
        </p:nvSpPr>
        <p:spPr>
          <a:xfrm>
            <a:off x="3673411" y="3403079"/>
            <a:ext cx="315647" cy="1270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100"/>
          </a:p>
        </p:txBody>
      </p:sp>
      <p:sp>
        <p:nvSpPr>
          <p:cNvPr id="17" name="Suorakulmio 16"/>
          <p:cNvSpPr/>
          <p:nvPr/>
        </p:nvSpPr>
        <p:spPr>
          <a:xfrm>
            <a:off x="4103247" y="3391522"/>
            <a:ext cx="324814" cy="127000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100"/>
          </a:p>
        </p:txBody>
      </p:sp>
      <p:sp>
        <p:nvSpPr>
          <p:cNvPr id="18" name="Suorakulmio 17"/>
          <p:cNvSpPr/>
          <p:nvPr/>
        </p:nvSpPr>
        <p:spPr>
          <a:xfrm>
            <a:off x="6508972" y="3344495"/>
            <a:ext cx="293339" cy="144463"/>
          </a:xfrm>
          <a:prstGeom prst="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100"/>
          </a:p>
        </p:txBody>
      </p:sp>
      <p:sp>
        <p:nvSpPr>
          <p:cNvPr id="19" name="Suorakulmio 18"/>
          <p:cNvSpPr/>
          <p:nvPr/>
        </p:nvSpPr>
        <p:spPr>
          <a:xfrm>
            <a:off x="6898057" y="3365962"/>
            <a:ext cx="276272" cy="144463"/>
          </a:xfrm>
          <a:prstGeom prst="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100"/>
          </a:p>
        </p:txBody>
      </p:sp>
      <p:sp>
        <p:nvSpPr>
          <p:cNvPr id="20" name="Suorakulmio 19"/>
          <p:cNvSpPr/>
          <p:nvPr/>
        </p:nvSpPr>
        <p:spPr>
          <a:xfrm>
            <a:off x="7251076" y="3374059"/>
            <a:ext cx="295671" cy="144463"/>
          </a:xfrm>
          <a:prstGeom prst="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100"/>
          </a:p>
        </p:txBody>
      </p:sp>
      <p:sp>
        <p:nvSpPr>
          <p:cNvPr id="21" name="Suorakulmio 20"/>
          <p:cNvSpPr/>
          <p:nvPr/>
        </p:nvSpPr>
        <p:spPr>
          <a:xfrm>
            <a:off x="314581" y="1550988"/>
            <a:ext cx="1305000" cy="391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1100" dirty="0"/>
              <a:t>Järjestelmä 1</a:t>
            </a:r>
          </a:p>
        </p:txBody>
      </p:sp>
      <p:cxnSp>
        <p:nvCxnSpPr>
          <p:cNvPr id="22" name="Suora nuoliyhdysviiva 21"/>
          <p:cNvCxnSpPr>
            <a:endCxn id="12" idx="0"/>
          </p:cNvCxnSpPr>
          <p:nvPr/>
        </p:nvCxnSpPr>
        <p:spPr>
          <a:xfrm flipH="1">
            <a:off x="453324" y="1952307"/>
            <a:ext cx="22224" cy="13005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/>
          <p:cNvCxnSpPr>
            <a:stCxn id="21" idx="2"/>
            <a:endCxn id="13" idx="0"/>
          </p:cNvCxnSpPr>
          <p:nvPr/>
        </p:nvCxnSpPr>
        <p:spPr>
          <a:xfrm flipH="1">
            <a:off x="927993" y="1942777"/>
            <a:ext cx="39088" cy="13005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/>
          <p:cNvCxnSpPr/>
          <p:nvPr/>
        </p:nvCxnSpPr>
        <p:spPr>
          <a:xfrm flipH="1">
            <a:off x="1386279" y="1907430"/>
            <a:ext cx="26962" cy="13454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/>
          <p:cNvCxnSpPr>
            <a:endCxn id="15" idx="0"/>
          </p:cNvCxnSpPr>
          <p:nvPr/>
        </p:nvCxnSpPr>
        <p:spPr>
          <a:xfrm>
            <a:off x="3391632" y="1936667"/>
            <a:ext cx="5183" cy="14612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/>
          <p:cNvCxnSpPr>
            <a:endCxn id="16" idx="0"/>
          </p:cNvCxnSpPr>
          <p:nvPr/>
        </p:nvCxnSpPr>
        <p:spPr>
          <a:xfrm>
            <a:off x="3831234" y="1936667"/>
            <a:ext cx="1" cy="14664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/>
          <p:cNvCxnSpPr>
            <a:endCxn id="17" idx="0"/>
          </p:cNvCxnSpPr>
          <p:nvPr/>
        </p:nvCxnSpPr>
        <p:spPr>
          <a:xfrm>
            <a:off x="4265654" y="1907430"/>
            <a:ext cx="0" cy="14840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/>
          <p:cNvCxnSpPr>
            <a:endCxn id="18" idx="0"/>
          </p:cNvCxnSpPr>
          <p:nvPr/>
        </p:nvCxnSpPr>
        <p:spPr>
          <a:xfrm>
            <a:off x="6651247" y="1936667"/>
            <a:ext cx="4395" cy="14078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nuoliyhdysviiva 28"/>
          <p:cNvCxnSpPr>
            <a:endCxn id="19" idx="0"/>
          </p:cNvCxnSpPr>
          <p:nvPr/>
        </p:nvCxnSpPr>
        <p:spPr>
          <a:xfrm>
            <a:off x="7016877" y="1952307"/>
            <a:ext cx="19316" cy="14136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nuoliyhdysviiva 29"/>
          <p:cNvCxnSpPr>
            <a:endCxn id="20" idx="0"/>
          </p:cNvCxnSpPr>
          <p:nvPr/>
        </p:nvCxnSpPr>
        <p:spPr>
          <a:xfrm flipH="1">
            <a:off x="7398912" y="1952307"/>
            <a:ext cx="13170" cy="1421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tsikko 1"/>
          <p:cNvSpPr>
            <a:spLocks noGrp="1"/>
          </p:cNvSpPr>
          <p:nvPr>
            <p:ph type="title"/>
          </p:nvPr>
        </p:nvSpPr>
        <p:spPr>
          <a:xfrm>
            <a:off x="186805" y="334455"/>
            <a:ext cx="8229600" cy="792670"/>
          </a:xfrm>
        </p:spPr>
        <p:txBody>
          <a:bodyPr>
            <a:normAutofit fontScale="90000"/>
          </a:bodyPr>
          <a:lstStyle/>
          <a:p>
            <a:r>
              <a:rPr lang="fi-FI" altLang="fi-FI" sz="2400" dirty="0" smtClean="0"/>
              <a:t>Avoimet toimittajakohtaiset rajapinnat samalla toimialalla - Nykyinen tilanne</a:t>
            </a:r>
          </a:p>
        </p:txBody>
      </p:sp>
      <p:sp>
        <p:nvSpPr>
          <p:cNvPr id="32" name="Pyöristetty suorakulmio 31"/>
          <p:cNvSpPr/>
          <p:nvPr/>
        </p:nvSpPr>
        <p:spPr>
          <a:xfrm>
            <a:off x="186805" y="2238474"/>
            <a:ext cx="2767663" cy="1361986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100"/>
          </a:p>
        </p:txBody>
      </p:sp>
      <p:sp>
        <p:nvSpPr>
          <p:cNvPr id="33" name="Pyöristetty suorakulmio 32"/>
          <p:cNvSpPr/>
          <p:nvPr/>
        </p:nvSpPr>
        <p:spPr>
          <a:xfrm>
            <a:off x="3101119" y="2205752"/>
            <a:ext cx="3021869" cy="1364625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100"/>
          </a:p>
        </p:txBody>
      </p:sp>
      <p:sp>
        <p:nvSpPr>
          <p:cNvPr id="34" name="Pyöristetty suorakulmio 33"/>
          <p:cNvSpPr/>
          <p:nvPr/>
        </p:nvSpPr>
        <p:spPr>
          <a:xfrm>
            <a:off x="6280811" y="2194592"/>
            <a:ext cx="2822457" cy="1405868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100"/>
          </a:p>
        </p:txBody>
      </p:sp>
      <p:sp>
        <p:nvSpPr>
          <p:cNvPr id="35" name="Suorakulmio 34"/>
          <p:cNvSpPr/>
          <p:nvPr/>
        </p:nvSpPr>
        <p:spPr>
          <a:xfrm>
            <a:off x="3231343" y="1550989"/>
            <a:ext cx="1268649" cy="391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1100" dirty="0"/>
              <a:t>Järjestelmä 1</a:t>
            </a:r>
          </a:p>
        </p:txBody>
      </p:sp>
      <p:sp>
        <p:nvSpPr>
          <p:cNvPr id="36" name="Suorakulmio 35"/>
          <p:cNvSpPr/>
          <p:nvPr/>
        </p:nvSpPr>
        <p:spPr>
          <a:xfrm>
            <a:off x="6484938" y="1550989"/>
            <a:ext cx="1319493" cy="401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1100" dirty="0"/>
              <a:t>Järjestelmä 3</a:t>
            </a:r>
          </a:p>
        </p:txBody>
      </p:sp>
      <p:sp>
        <p:nvSpPr>
          <p:cNvPr id="37" name="Document"/>
          <p:cNvSpPr>
            <a:spLocks noEditPoints="1" noChangeArrowheads="1"/>
          </p:cNvSpPr>
          <p:nvPr/>
        </p:nvSpPr>
        <p:spPr bwMode="auto">
          <a:xfrm>
            <a:off x="1771060" y="2383521"/>
            <a:ext cx="317500" cy="2190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0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fi-FI" sz="1100"/>
          </a:p>
        </p:txBody>
      </p:sp>
      <p:sp>
        <p:nvSpPr>
          <p:cNvPr id="38" name="Tekstiruutu 5"/>
          <p:cNvSpPr txBox="1">
            <a:spLocks noChangeArrowheads="1"/>
          </p:cNvSpPr>
          <p:nvPr/>
        </p:nvSpPr>
        <p:spPr bwMode="auto">
          <a:xfrm>
            <a:off x="2124018" y="2319303"/>
            <a:ext cx="8643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/>
              <a:t>Rajapinnan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 err="1"/>
              <a:t>dokumen</a:t>
            </a:r>
            <a:endParaRPr lang="fi-FI" altLang="fi-FI" sz="1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 err="1"/>
              <a:t>taatio</a:t>
            </a:r>
            <a:endParaRPr lang="fi-FI" altLang="fi-FI" sz="1000" dirty="0"/>
          </a:p>
        </p:txBody>
      </p:sp>
      <p:sp>
        <p:nvSpPr>
          <p:cNvPr id="39" name="Document"/>
          <p:cNvSpPr>
            <a:spLocks noEditPoints="1" noChangeArrowheads="1"/>
          </p:cNvSpPr>
          <p:nvPr/>
        </p:nvSpPr>
        <p:spPr bwMode="auto">
          <a:xfrm>
            <a:off x="4733741" y="2361082"/>
            <a:ext cx="317500" cy="2190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0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fi-FI" sz="1100"/>
          </a:p>
        </p:txBody>
      </p:sp>
      <p:sp>
        <p:nvSpPr>
          <p:cNvPr id="40" name="Tekstiruutu 5"/>
          <p:cNvSpPr txBox="1">
            <a:spLocks noChangeArrowheads="1"/>
          </p:cNvSpPr>
          <p:nvPr/>
        </p:nvSpPr>
        <p:spPr bwMode="auto">
          <a:xfrm>
            <a:off x="5115228" y="2292261"/>
            <a:ext cx="8780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/>
              <a:t>Rajapinnan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 err="1"/>
              <a:t>dokumen</a:t>
            </a:r>
            <a:endParaRPr lang="fi-FI" altLang="fi-FI" sz="1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 err="1"/>
              <a:t>taatio</a:t>
            </a:r>
            <a:endParaRPr lang="fi-FI" altLang="fi-FI" sz="1000" dirty="0"/>
          </a:p>
        </p:txBody>
      </p:sp>
      <p:sp>
        <p:nvSpPr>
          <p:cNvPr id="41" name="Document"/>
          <p:cNvSpPr>
            <a:spLocks noEditPoints="1" noChangeArrowheads="1"/>
          </p:cNvSpPr>
          <p:nvPr/>
        </p:nvSpPr>
        <p:spPr bwMode="auto">
          <a:xfrm>
            <a:off x="7964030" y="2292261"/>
            <a:ext cx="317500" cy="2190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0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fi-FI" sz="1100"/>
          </a:p>
        </p:txBody>
      </p:sp>
      <p:sp>
        <p:nvSpPr>
          <p:cNvPr id="42" name="Tekstiruutu 5"/>
          <p:cNvSpPr txBox="1">
            <a:spLocks noChangeArrowheads="1"/>
          </p:cNvSpPr>
          <p:nvPr/>
        </p:nvSpPr>
        <p:spPr bwMode="auto">
          <a:xfrm>
            <a:off x="8303496" y="2238474"/>
            <a:ext cx="8643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/>
              <a:t>Rajapinnan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 err="1"/>
              <a:t>dokumen</a:t>
            </a:r>
            <a:endParaRPr lang="fi-FI" altLang="fi-FI" sz="1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 err="1"/>
              <a:t>taatio</a:t>
            </a:r>
            <a:endParaRPr lang="fi-FI" altLang="fi-FI" sz="1000" dirty="0"/>
          </a:p>
        </p:txBody>
      </p:sp>
      <p:pic>
        <p:nvPicPr>
          <p:cNvPr id="43" name="Picture 3" descr="C:\Users\eletmm\AppData\Local\Microsoft\Windows\Temporary Internet Files\Content.IE5\QMDXY004\MC90043262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36" y="2952750"/>
            <a:ext cx="3810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kstiruutu 5"/>
          <p:cNvSpPr txBox="1">
            <a:spLocks noChangeArrowheads="1"/>
          </p:cNvSpPr>
          <p:nvPr/>
        </p:nvSpPr>
        <p:spPr bwMode="auto">
          <a:xfrm>
            <a:off x="2070043" y="2947904"/>
            <a:ext cx="993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/>
              <a:t>Rajapinnan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/>
              <a:t>omistaja</a:t>
            </a:r>
          </a:p>
        </p:txBody>
      </p:sp>
      <p:pic>
        <p:nvPicPr>
          <p:cNvPr id="45" name="Picture 4" descr="C:\Users\eletmm\AppData\Local\Microsoft\Windows\Temporary Internet Files\Content.IE5\E4RP1R7C\MC90043262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28" y="2936264"/>
            <a:ext cx="390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kstiruutu 5"/>
          <p:cNvSpPr txBox="1">
            <a:spLocks noChangeArrowheads="1"/>
          </p:cNvSpPr>
          <p:nvPr/>
        </p:nvSpPr>
        <p:spPr bwMode="auto">
          <a:xfrm>
            <a:off x="5094868" y="2934098"/>
            <a:ext cx="8643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/>
              <a:t>Rajapinnan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/>
              <a:t>omistaja</a:t>
            </a:r>
          </a:p>
        </p:txBody>
      </p:sp>
      <p:pic>
        <p:nvPicPr>
          <p:cNvPr id="47" name="Picture 2" descr="C:\Users\eletmm\AppData\Local\Microsoft\Windows\Temporary Internet Files\Content.IE5\MNSIZOYS\MC90043260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504" y="3032925"/>
            <a:ext cx="3667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kstiruutu 5"/>
          <p:cNvSpPr txBox="1">
            <a:spLocks noChangeArrowheads="1"/>
          </p:cNvSpPr>
          <p:nvPr/>
        </p:nvSpPr>
        <p:spPr bwMode="auto">
          <a:xfrm>
            <a:off x="8275878" y="3008543"/>
            <a:ext cx="8643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/>
              <a:t>Rajapinnan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/>
              <a:t>omistaja</a:t>
            </a:r>
          </a:p>
        </p:txBody>
      </p:sp>
    </p:spTree>
    <p:extLst>
      <p:ext uri="{BB962C8B-B14F-4D97-AF65-F5344CB8AC3E}">
        <p14:creationId xmlns:p14="http://schemas.microsoft.com/office/powerpoint/2010/main" val="47882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5</a:t>
            </a:fld>
            <a:endParaRPr lang="fi-FI" dirty="0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427280" y="-554"/>
            <a:ext cx="7959725" cy="680616"/>
          </a:xfrm>
        </p:spPr>
        <p:txBody>
          <a:bodyPr>
            <a:normAutofit/>
          </a:bodyPr>
          <a:lstStyle/>
          <a:p>
            <a:r>
              <a:rPr lang="fi-FI" altLang="fi-FI" dirty="0" smtClean="0"/>
              <a:t>Nykyisen tilanteen piirteet</a:t>
            </a:r>
          </a:p>
        </p:txBody>
      </p:sp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26548"/>
              </p:ext>
            </p:extLst>
          </p:nvPr>
        </p:nvGraphicFramePr>
        <p:xfrm>
          <a:off x="406109" y="743035"/>
          <a:ext cx="8383588" cy="3687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1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7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Ominaisuus</a:t>
                      </a:r>
                      <a:endParaRPr lang="fi-FI" sz="120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Kuvaus</a:t>
                      </a:r>
                      <a:endParaRPr lang="fi-FI" sz="120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Rajapinnan omistajuus</a:t>
                      </a:r>
                      <a:endParaRPr lang="fi-FI" sz="105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Rajapinnan </a:t>
                      </a:r>
                      <a:r>
                        <a:rPr lang="fi-FI" sz="1050" dirty="0" smtClean="0">
                          <a:effectLst/>
                        </a:rPr>
                        <a:t> ja sen määrittelyt</a:t>
                      </a:r>
                      <a:r>
                        <a:rPr lang="fi-FI" sz="1050" baseline="0" dirty="0" smtClean="0">
                          <a:effectLst/>
                        </a:rPr>
                        <a:t> </a:t>
                      </a:r>
                      <a:r>
                        <a:rPr lang="fi-FI" sz="1050" dirty="0" smtClean="0">
                          <a:effectLst/>
                        </a:rPr>
                        <a:t>omistaa </a:t>
                      </a:r>
                      <a:r>
                        <a:rPr lang="fi-FI" sz="1050" dirty="0">
                          <a:effectLst/>
                        </a:rPr>
                        <a:t>ohjelmiston omistaja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 </a:t>
                      </a:r>
                      <a:endParaRPr lang="fi-FI" sz="105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Rajapinnan määrittely (teknologia ja tietosisältö)</a:t>
                      </a:r>
                      <a:endParaRPr lang="fi-FI" sz="105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Ohjelmiston omistaja voi vapaasti määritellä </a:t>
                      </a:r>
                      <a:r>
                        <a:rPr lang="fi-FI" sz="1050" dirty="0" smtClean="0">
                          <a:effectLst/>
                        </a:rPr>
                        <a:t>rajapinnan teknologian tai tietosisällön </a:t>
                      </a:r>
                      <a:endParaRPr lang="fi-FI" sz="105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Rajapinnan suunnittelu ja toteutus</a:t>
                      </a:r>
                      <a:endParaRPr lang="fi-FI" sz="105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>
                          <a:effectLst/>
                        </a:rPr>
                        <a:t>Ohjelmiston omistaja voi vapaasti suunnitella ja toteuttaa rajapinnan.</a:t>
                      </a:r>
                      <a:endParaRPr lang="fi-FI" sz="105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Rajapinnan ylläpito</a:t>
                      </a:r>
                      <a:endParaRPr lang="fi-FI" sz="105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rajapinnan ylläpidosta vastaa ohjelmiston omistaja omien resurssien ja aikataulujen puitteissa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 </a:t>
                      </a:r>
                      <a:endParaRPr lang="fi-FI" sz="105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Rajapinnan käyttöönotto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chemeClr val="tx1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Ohjelmiston omistaja saa vapaasti päättää miten rajapintaa voidaan käyttää tai liittyykö sen käyttämiseen hinnoittelua tai sopimuksia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>
                          <a:effectLst/>
                        </a:rPr>
                        <a:t>Rajapinnan kehittämisen ja ylläpidon kustannukset</a:t>
                      </a:r>
                      <a:endParaRPr lang="fi-FI" sz="105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Kustannuksista vastaa ohjelmiston omistaja, joka voi vapaasti päättää miten kustannukset asiakkailta veloitetaan vai veloitetaanko ollenkaan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 </a:t>
                      </a:r>
                      <a:endParaRPr lang="fi-FI" sz="105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>
                          <a:effectLst/>
                        </a:rPr>
                        <a:t>Rajapinnan dokumentaatio</a:t>
                      </a:r>
                      <a:endParaRPr lang="fi-FI" sz="105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Toimittaja voi vapaasti määritellä millainen dokumentaatio tuotetaan rajapinnasta</a:t>
                      </a:r>
                      <a:endParaRPr lang="fi-FI" sz="105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>
                          <a:effectLst/>
                        </a:rPr>
                        <a:t>Rajapinnan elinkaari</a:t>
                      </a:r>
                      <a:endParaRPr lang="fi-FI" sz="105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Toimittaja voi vapaasti päättää rajapinnan elinkaaresta</a:t>
                      </a:r>
                      <a:endParaRPr lang="fi-FI" sz="105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90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yöristetty suorakulmio 35"/>
          <p:cNvSpPr/>
          <p:nvPr/>
        </p:nvSpPr>
        <p:spPr>
          <a:xfrm>
            <a:off x="4808935" y="931069"/>
            <a:ext cx="1674019" cy="33230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fi-FI" sz="1050" dirty="0">
                <a:solidFill>
                  <a:schemeClr val="tx1"/>
                </a:solidFill>
              </a:rPr>
              <a:t>Kaupunki z </a:t>
            </a:r>
            <a:r>
              <a:rPr lang="fi-FI" sz="1050" dirty="0"/>
              <a:t>x</a:t>
            </a:r>
          </a:p>
        </p:txBody>
      </p:sp>
      <p:sp>
        <p:nvSpPr>
          <p:cNvPr id="35" name="Pyöristetty suorakulmio 34"/>
          <p:cNvSpPr/>
          <p:nvPr/>
        </p:nvSpPr>
        <p:spPr>
          <a:xfrm>
            <a:off x="3134916" y="947738"/>
            <a:ext cx="1587103" cy="33063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fi-FI" sz="1050" dirty="0">
                <a:solidFill>
                  <a:schemeClr val="tx1"/>
                </a:solidFill>
              </a:rPr>
              <a:t>Kaupunki y </a:t>
            </a:r>
            <a:r>
              <a:rPr lang="fi-FI" sz="1050" dirty="0"/>
              <a:t>x</a:t>
            </a:r>
          </a:p>
        </p:txBody>
      </p:sp>
      <p:sp>
        <p:nvSpPr>
          <p:cNvPr id="5" name="Pyöristetty suorakulmio 4"/>
          <p:cNvSpPr/>
          <p:nvPr/>
        </p:nvSpPr>
        <p:spPr>
          <a:xfrm>
            <a:off x="1301354" y="959644"/>
            <a:ext cx="1599009" cy="32944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fi-FI" sz="1050" dirty="0">
                <a:solidFill>
                  <a:schemeClr val="tx1"/>
                </a:solidFill>
              </a:rPr>
              <a:t>Kaupunki x </a:t>
            </a:r>
            <a:r>
              <a:rPr lang="fi-FI" sz="1050" dirty="0"/>
              <a:t>x</a:t>
            </a:r>
          </a:p>
        </p:txBody>
      </p:sp>
      <p:sp>
        <p:nvSpPr>
          <p:cNvPr id="4" name="Suorakulmio 3"/>
          <p:cNvSpPr/>
          <p:nvPr/>
        </p:nvSpPr>
        <p:spPr>
          <a:xfrm>
            <a:off x="1409701" y="3024188"/>
            <a:ext cx="1403747" cy="86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050" dirty="0"/>
          </a:p>
          <a:p>
            <a:pPr algn="ctr" eaLnBrk="1" hangingPunct="1">
              <a:defRPr/>
            </a:pPr>
            <a:r>
              <a:rPr lang="fi-FI" sz="1050" dirty="0"/>
              <a:t>Toimiala</a:t>
            </a:r>
          </a:p>
          <a:p>
            <a:pPr algn="ctr" eaLnBrk="1" hangingPunct="1">
              <a:defRPr/>
            </a:pPr>
            <a:r>
              <a:rPr lang="fi-FI" sz="1050" dirty="0"/>
              <a:t>järjestelmä  x</a:t>
            </a:r>
          </a:p>
        </p:txBody>
      </p:sp>
      <p:sp>
        <p:nvSpPr>
          <p:cNvPr id="7" name="Suorakulmio 6"/>
          <p:cNvSpPr/>
          <p:nvPr/>
        </p:nvSpPr>
        <p:spPr>
          <a:xfrm>
            <a:off x="3263504" y="3024188"/>
            <a:ext cx="1350169" cy="86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050" dirty="0"/>
          </a:p>
          <a:p>
            <a:pPr algn="ctr" eaLnBrk="1" hangingPunct="1">
              <a:defRPr/>
            </a:pPr>
            <a:r>
              <a:rPr lang="fi-FI" sz="1050" dirty="0"/>
              <a:t>Toimiala</a:t>
            </a:r>
          </a:p>
          <a:p>
            <a:pPr algn="ctr" eaLnBrk="1" hangingPunct="1">
              <a:defRPr/>
            </a:pPr>
            <a:r>
              <a:rPr lang="fi-FI" sz="1050" dirty="0"/>
              <a:t>järjestelmä z</a:t>
            </a:r>
          </a:p>
        </p:txBody>
      </p:sp>
      <p:sp>
        <p:nvSpPr>
          <p:cNvPr id="8" name="Suorakulmio 7"/>
          <p:cNvSpPr/>
          <p:nvPr/>
        </p:nvSpPr>
        <p:spPr>
          <a:xfrm>
            <a:off x="4963716" y="3024188"/>
            <a:ext cx="1350169" cy="86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050" dirty="0"/>
          </a:p>
          <a:p>
            <a:pPr algn="ctr" eaLnBrk="1" hangingPunct="1">
              <a:defRPr/>
            </a:pPr>
            <a:r>
              <a:rPr lang="fi-FI" sz="1050" dirty="0"/>
              <a:t>Toimiala</a:t>
            </a:r>
          </a:p>
          <a:p>
            <a:pPr algn="ctr" eaLnBrk="1" hangingPunct="1">
              <a:defRPr/>
            </a:pPr>
            <a:r>
              <a:rPr lang="fi-FI" sz="1050" dirty="0"/>
              <a:t>järjestelmä  y</a:t>
            </a:r>
          </a:p>
        </p:txBody>
      </p:sp>
      <p:sp>
        <p:nvSpPr>
          <p:cNvPr id="9" name="Suorakulmio 8"/>
          <p:cNvSpPr/>
          <p:nvPr/>
        </p:nvSpPr>
        <p:spPr>
          <a:xfrm>
            <a:off x="1409700" y="2915841"/>
            <a:ext cx="377429" cy="1083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050"/>
          </a:p>
        </p:txBody>
      </p:sp>
      <p:sp>
        <p:nvSpPr>
          <p:cNvPr id="10" name="Suorakulmio 9"/>
          <p:cNvSpPr/>
          <p:nvPr/>
        </p:nvSpPr>
        <p:spPr>
          <a:xfrm>
            <a:off x="1949054" y="2915841"/>
            <a:ext cx="378619" cy="1083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050"/>
          </a:p>
        </p:txBody>
      </p:sp>
      <p:sp>
        <p:nvSpPr>
          <p:cNvPr id="11" name="Suorakulmio 10"/>
          <p:cNvSpPr/>
          <p:nvPr/>
        </p:nvSpPr>
        <p:spPr>
          <a:xfrm>
            <a:off x="2434829" y="2915841"/>
            <a:ext cx="378619" cy="1083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050"/>
          </a:p>
        </p:txBody>
      </p:sp>
      <p:sp>
        <p:nvSpPr>
          <p:cNvPr id="12" name="Suorakulmio 11"/>
          <p:cNvSpPr/>
          <p:nvPr/>
        </p:nvSpPr>
        <p:spPr>
          <a:xfrm>
            <a:off x="3263504" y="2915841"/>
            <a:ext cx="378619" cy="1083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050"/>
          </a:p>
        </p:txBody>
      </p:sp>
      <p:sp>
        <p:nvSpPr>
          <p:cNvPr id="13" name="Suorakulmio 12"/>
          <p:cNvSpPr/>
          <p:nvPr/>
        </p:nvSpPr>
        <p:spPr>
          <a:xfrm>
            <a:off x="3749279" y="2915841"/>
            <a:ext cx="378619" cy="1083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050"/>
          </a:p>
        </p:txBody>
      </p:sp>
      <p:sp>
        <p:nvSpPr>
          <p:cNvPr id="14" name="Suorakulmio 13"/>
          <p:cNvSpPr/>
          <p:nvPr/>
        </p:nvSpPr>
        <p:spPr>
          <a:xfrm>
            <a:off x="4236244" y="2915841"/>
            <a:ext cx="377429" cy="1083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050"/>
          </a:p>
        </p:txBody>
      </p:sp>
      <p:sp>
        <p:nvSpPr>
          <p:cNvPr id="15" name="Suorakulmio 14"/>
          <p:cNvSpPr/>
          <p:nvPr/>
        </p:nvSpPr>
        <p:spPr>
          <a:xfrm>
            <a:off x="4963716" y="2915841"/>
            <a:ext cx="377428" cy="1083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050"/>
          </a:p>
        </p:txBody>
      </p:sp>
      <p:sp>
        <p:nvSpPr>
          <p:cNvPr id="16" name="Suorakulmio 15"/>
          <p:cNvSpPr/>
          <p:nvPr/>
        </p:nvSpPr>
        <p:spPr>
          <a:xfrm>
            <a:off x="5449491" y="2915841"/>
            <a:ext cx="377428" cy="1083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050"/>
          </a:p>
        </p:txBody>
      </p:sp>
      <p:sp>
        <p:nvSpPr>
          <p:cNvPr id="17" name="Suorakulmio 16"/>
          <p:cNvSpPr/>
          <p:nvPr/>
        </p:nvSpPr>
        <p:spPr>
          <a:xfrm>
            <a:off x="5935266" y="2915841"/>
            <a:ext cx="378619" cy="1083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050"/>
          </a:p>
        </p:txBody>
      </p:sp>
      <p:sp>
        <p:nvSpPr>
          <p:cNvPr id="21" name="Suorakulmio 20"/>
          <p:cNvSpPr/>
          <p:nvPr/>
        </p:nvSpPr>
        <p:spPr>
          <a:xfrm>
            <a:off x="1425178" y="1391841"/>
            <a:ext cx="1403747" cy="86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1050" dirty="0"/>
              <a:t>Järjestelmä 1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3232548" y="1391841"/>
            <a:ext cx="1350169" cy="86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1050" dirty="0"/>
              <a:t>Järjestelmä  1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970860" y="1391841"/>
            <a:ext cx="1350169" cy="86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1050" dirty="0"/>
              <a:t>Järjestelmä  3</a:t>
            </a:r>
          </a:p>
        </p:txBody>
      </p:sp>
      <p:cxnSp>
        <p:nvCxnSpPr>
          <p:cNvPr id="3" name="Suora nuoliyhdysviiva 2"/>
          <p:cNvCxnSpPr>
            <a:endCxn id="9" idx="0"/>
          </p:cNvCxnSpPr>
          <p:nvPr/>
        </p:nvCxnSpPr>
        <p:spPr>
          <a:xfrm>
            <a:off x="1599010" y="2256235"/>
            <a:ext cx="0" cy="6596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/>
          <p:cNvCxnSpPr/>
          <p:nvPr/>
        </p:nvCxnSpPr>
        <p:spPr>
          <a:xfrm>
            <a:off x="2100263" y="2256235"/>
            <a:ext cx="0" cy="6036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/>
          <p:cNvCxnSpPr/>
          <p:nvPr/>
        </p:nvCxnSpPr>
        <p:spPr>
          <a:xfrm>
            <a:off x="2624138" y="2256235"/>
            <a:ext cx="0" cy="6036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nuoliyhdysviiva 28"/>
          <p:cNvCxnSpPr/>
          <p:nvPr/>
        </p:nvCxnSpPr>
        <p:spPr>
          <a:xfrm>
            <a:off x="3429000" y="2268141"/>
            <a:ext cx="0" cy="6048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nuoliyhdysviiva 29"/>
          <p:cNvCxnSpPr/>
          <p:nvPr/>
        </p:nvCxnSpPr>
        <p:spPr>
          <a:xfrm>
            <a:off x="3930254" y="2268141"/>
            <a:ext cx="0" cy="6048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nuoliyhdysviiva 30"/>
          <p:cNvCxnSpPr/>
          <p:nvPr/>
        </p:nvCxnSpPr>
        <p:spPr>
          <a:xfrm>
            <a:off x="4455319" y="2268141"/>
            <a:ext cx="0" cy="6048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nuoliyhdysviiva 31"/>
          <p:cNvCxnSpPr/>
          <p:nvPr/>
        </p:nvCxnSpPr>
        <p:spPr>
          <a:xfrm>
            <a:off x="5147072" y="2256235"/>
            <a:ext cx="0" cy="6036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nuoliyhdysviiva 32"/>
          <p:cNvCxnSpPr/>
          <p:nvPr/>
        </p:nvCxnSpPr>
        <p:spPr>
          <a:xfrm>
            <a:off x="5648325" y="2256235"/>
            <a:ext cx="0" cy="6036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nuoliyhdysviiva 33"/>
          <p:cNvCxnSpPr/>
          <p:nvPr/>
        </p:nvCxnSpPr>
        <p:spPr>
          <a:xfrm>
            <a:off x="6173391" y="2256235"/>
            <a:ext cx="0" cy="6036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9" name="Otsikko 1"/>
          <p:cNvSpPr>
            <a:spLocks noGrp="1"/>
          </p:cNvSpPr>
          <p:nvPr>
            <p:ph type="title"/>
          </p:nvPr>
        </p:nvSpPr>
        <p:spPr>
          <a:xfrm>
            <a:off x="1147762" y="159252"/>
            <a:ext cx="7456686" cy="681038"/>
          </a:xfrm>
        </p:spPr>
        <p:txBody>
          <a:bodyPr>
            <a:normAutofit fontScale="90000"/>
          </a:bodyPr>
          <a:lstStyle/>
          <a:p>
            <a:r>
              <a:rPr lang="fi-FI" altLang="fi-FI" sz="2700" dirty="0"/>
              <a:t>Avoimet yhteiset rajapinnat samalla toimialalla - Tulevaisuuden tilanne</a:t>
            </a:r>
          </a:p>
        </p:txBody>
      </p:sp>
      <p:sp>
        <p:nvSpPr>
          <p:cNvPr id="2" name="Pyöristetty suorakulmio 1"/>
          <p:cNvSpPr/>
          <p:nvPr/>
        </p:nvSpPr>
        <p:spPr>
          <a:xfrm>
            <a:off x="1302544" y="2369344"/>
            <a:ext cx="6624638" cy="967979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050"/>
          </a:p>
        </p:txBody>
      </p:sp>
      <p:sp>
        <p:nvSpPr>
          <p:cNvPr id="10271" name="Tekstiruutu 17"/>
          <p:cNvSpPr txBox="1">
            <a:spLocks noChangeArrowheads="1"/>
          </p:cNvSpPr>
          <p:nvPr/>
        </p:nvSpPr>
        <p:spPr bwMode="auto">
          <a:xfrm>
            <a:off x="6646069" y="1875235"/>
            <a:ext cx="131638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50"/>
              <a:t>Avoimet ja yhteiset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50"/>
              <a:t> rajapinnat</a:t>
            </a:r>
          </a:p>
        </p:txBody>
      </p:sp>
      <p:pic>
        <p:nvPicPr>
          <p:cNvPr id="10272" name="Picture 3" descr="C:\Users\eletmm\AppData\Local\Microsoft\Windows\Temporary Internet Files\Content.IE5\QMDXY004\MC90043262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2475310"/>
            <a:ext cx="285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3" name="Tekstiruutu 5"/>
          <p:cNvSpPr txBox="1">
            <a:spLocks noChangeArrowheads="1"/>
          </p:cNvSpPr>
          <p:nvPr/>
        </p:nvSpPr>
        <p:spPr bwMode="auto">
          <a:xfrm>
            <a:off x="6875860" y="2514600"/>
            <a:ext cx="104868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750"/>
              <a:t>Rajapinnan omistaja</a:t>
            </a:r>
          </a:p>
        </p:txBody>
      </p:sp>
      <p:sp>
        <p:nvSpPr>
          <p:cNvPr id="10274" name="Document"/>
          <p:cNvSpPr>
            <a:spLocks noEditPoints="1" noChangeArrowheads="1"/>
          </p:cNvSpPr>
          <p:nvPr/>
        </p:nvSpPr>
        <p:spPr bwMode="auto">
          <a:xfrm>
            <a:off x="6574631" y="2806304"/>
            <a:ext cx="238125" cy="16430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0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fi-FI" sz="1350"/>
          </a:p>
        </p:txBody>
      </p:sp>
      <p:sp>
        <p:nvSpPr>
          <p:cNvPr id="10275" name="Tekstiruutu 5"/>
          <p:cNvSpPr txBox="1">
            <a:spLocks noChangeArrowheads="1"/>
          </p:cNvSpPr>
          <p:nvPr/>
        </p:nvSpPr>
        <p:spPr bwMode="auto">
          <a:xfrm>
            <a:off x="6899673" y="2709863"/>
            <a:ext cx="100059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750"/>
              <a:t>Rajapinnan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750"/>
              <a:t>hallintasuunnitelma</a:t>
            </a:r>
          </a:p>
        </p:txBody>
      </p:sp>
      <p:sp>
        <p:nvSpPr>
          <p:cNvPr id="10276" name="Document"/>
          <p:cNvSpPr>
            <a:spLocks noEditPoints="1" noChangeArrowheads="1"/>
          </p:cNvSpPr>
          <p:nvPr/>
        </p:nvSpPr>
        <p:spPr bwMode="auto">
          <a:xfrm>
            <a:off x="6591300" y="3101579"/>
            <a:ext cx="238125" cy="16430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0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fi-FI" sz="1350"/>
          </a:p>
        </p:txBody>
      </p:sp>
      <p:sp>
        <p:nvSpPr>
          <p:cNvPr id="10277" name="Tekstiruutu 5"/>
          <p:cNvSpPr txBox="1">
            <a:spLocks noChangeArrowheads="1"/>
          </p:cNvSpPr>
          <p:nvPr/>
        </p:nvSpPr>
        <p:spPr bwMode="auto">
          <a:xfrm>
            <a:off x="6899673" y="3009900"/>
            <a:ext cx="81144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750"/>
              <a:t>Rajapinnan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750"/>
              <a:t>dokumentaatio</a:t>
            </a:r>
          </a:p>
        </p:txBody>
      </p:sp>
    </p:spTree>
    <p:extLst>
      <p:ext uri="{BB962C8B-B14F-4D97-AF65-F5344CB8AC3E}">
        <p14:creationId xmlns:p14="http://schemas.microsoft.com/office/powerpoint/2010/main" val="22957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/>
          <p:cNvSpPr>
            <a:spLocks noGrp="1"/>
          </p:cNvSpPr>
          <p:nvPr>
            <p:ph type="title"/>
          </p:nvPr>
        </p:nvSpPr>
        <p:spPr>
          <a:xfrm>
            <a:off x="673415" y="-1"/>
            <a:ext cx="7779600" cy="627535"/>
          </a:xfrm>
        </p:spPr>
        <p:txBody>
          <a:bodyPr/>
          <a:lstStyle/>
          <a:p>
            <a:r>
              <a:rPr lang="fi-FI" altLang="fi-FI" dirty="0" smtClean="0"/>
              <a:t>Tulevaisuuden tilanteen piirteet</a:t>
            </a:r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59711"/>
              </p:ext>
            </p:extLst>
          </p:nvPr>
        </p:nvGraphicFramePr>
        <p:xfrm>
          <a:off x="529183" y="638619"/>
          <a:ext cx="8068064" cy="3904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4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4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Ominaisuus</a:t>
                      </a:r>
                      <a:endParaRPr lang="fi-FI" sz="120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Kuvaus</a:t>
                      </a:r>
                      <a:endParaRPr lang="fi-FI" sz="120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51434" marR="5143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Rajapinnan omistajuus</a:t>
                      </a:r>
                      <a:endParaRPr lang="fi-FI" sz="105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 smtClean="0">
                          <a:effectLst/>
                        </a:rPr>
                        <a:t>Rajapinnan </a:t>
                      </a:r>
                      <a:r>
                        <a:rPr lang="fi-FI" sz="1050" dirty="0">
                          <a:effectLst/>
                        </a:rPr>
                        <a:t>määrittelyt omistaa rajapinnan </a:t>
                      </a:r>
                      <a:r>
                        <a:rPr lang="fi-FI" sz="1050" dirty="0" smtClean="0">
                          <a:effectLst/>
                        </a:rPr>
                        <a:t>omistajaksi  </a:t>
                      </a:r>
                      <a:r>
                        <a:rPr lang="fi-FI" sz="1050" dirty="0">
                          <a:effectLst/>
                        </a:rPr>
                        <a:t>nimetty </a:t>
                      </a:r>
                      <a:r>
                        <a:rPr lang="fi-FI" sz="1050" dirty="0" smtClean="0">
                          <a:effectLst/>
                        </a:rPr>
                        <a:t>toimija, mutta ohjelmistoon  toteutetun rajapinnan omistaa ohjelmiston omistaja</a:t>
                      </a:r>
                      <a:endParaRPr lang="fi-FI" sz="10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 </a:t>
                      </a:r>
                      <a:endParaRPr lang="fi-FI" sz="105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51434" marR="5143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Rajapinnan määrittely (teknologia ja tietosisältö)</a:t>
                      </a:r>
                      <a:endParaRPr lang="fi-FI" sz="105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Valittu toimija määrittelee rajapinnan</a:t>
                      </a:r>
                      <a:endParaRPr lang="fi-FI" sz="105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51434" marR="5143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Rajapinnan suunnittelu ja toteutus</a:t>
                      </a:r>
                      <a:endParaRPr lang="fi-FI" sz="105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Ohjelmiston omistaja voi vapaasti suunnitella ja toteuttaa </a:t>
                      </a:r>
                      <a:r>
                        <a:rPr lang="fi-FI" sz="1050" dirty="0" smtClean="0">
                          <a:effectLst/>
                        </a:rPr>
                        <a:t>rajapinnan,</a:t>
                      </a:r>
                      <a:r>
                        <a:rPr lang="fi-FI" sz="1050" baseline="0" dirty="0" smtClean="0">
                          <a:effectLst/>
                        </a:rPr>
                        <a:t> kunhan se noudattaa määrityksiä</a:t>
                      </a:r>
                      <a:endParaRPr lang="fi-FI" sz="105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51434" marR="5143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Rajapinnan ylläpito</a:t>
                      </a:r>
                      <a:endParaRPr lang="fi-FI" sz="105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rajapinnan ylläpidosta vastaa ohjelmiston omistaja sovittujen aikataulujen puitteissa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 </a:t>
                      </a:r>
                      <a:endParaRPr lang="fi-FI" sz="105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51434" marR="5143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1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Rajapinnan käyttöönotto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solidFill>
                            <a:schemeClr val="tx1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Valittu toimija päättää miten rajapintaa voidaan käyttää tai liittyykö siihen hinnoittelua tai sopimuksia. Ohjelmiston omistajalla on kuitenkin mahdollisuus veloittaa siitä ylläpitokustannuksia esimerkiksi kehittämiskustannuksia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>
                          <a:effectLst/>
                        </a:rPr>
                        <a:t>Rajapinnan kehittämisen ja ylläpidon kustannukset</a:t>
                      </a:r>
                      <a:endParaRPr lang="fi-FI" sz="105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Kustannukset maksetaan sovitun mallin mukaisesti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 </a:t>
                      </a:r>
                      <a:endParaRPr lang="fi-FI" sz="105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51434" marR="5143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>
                          <a:effectLst/>
                        </a:rPr>
                        <a:t>Rajapinnan dokumentaatio</a:t>
                      </a:r>
                      <a:endParaRPr lang="fi-FI" sz="105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Toimittajan tarvitsee ylläpitää vain omaan käyttöön tarkoitettua dokumentaatiota </a:t>
                      </a:r>
                      <a:endParaRPr lang="fi-FI" sz="105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51434" marR="5143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Rajapinnan elinkaari</a:t>
                      </a:r>
                      <a:endParaRPr lang="fi-FI" sz="105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Toimittaja sitoutuu ylläpitämään rajapintaa sovitun mallin mukaisesti</a:t>
                      </a:r>
                      <a:endParaRPr lang="fi-FI" sz="1050" dirty="0"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51434" marR="5143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0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3423048" y="3674269"/>
            <a:ext cx="1502569" cy="939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050" dirty="0"/>
          </a:p>
          <a:p>
            <a:pPr algn="ctr" eaLnBrk="1" hangingPunct="1">
              <a:defRPr/>
            </a:pPr>
            <a:r>
              <a:rPr lang="fi-FI" sz="1050" dirty="0"/>
              <a:t>Keskitetyt ohjelmistot/järjestelmät</a:t>
            </a:r>
          </a:p>
          <a:p>
            <a:pPr algn="ctr" eaLnBrk="1" hangingPunct="1">
              <a:defRPr/>
            </a:pPr>
            <a:r>
              <a:rPr lang="fi-FI" sz="1050" dirty="0" err="1"/>
              <a:t>x,y,z</a:t>
            </a:r>
            <a:endParaRPr lang="fi-FI" sz="1050" dirty="0"/>
          </a:p>
          <a:p>
            <a:pPr algn="ctr" eaLnBrk="1" hangingPunct="1">
              <a:defRPr/>
            </a:pPr>
            <a:r>
              <a:rPr lang="fi-FI" sz="1050" dirty="0"/>
              <a:t>esim. VRK</a:t>
            </a:r>
          </a:p>
        </p:txBody>
      </p:sp>
      <p:sp>
        <p:nvSpPr>
          <p:cNvPr id="9" name="Suorakulmio 8"/>
          <p:cNvSpPr/>
          <p:nvPr/>
        </p:nvSpPr>
        <p:spPr>
          <a:xfrm>
            <a:off x="3423048" y="3565922"/>
            <a:ext cx="377428" cy="1083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050"/>
          </a:p>
        </p:txBody>
      </p:sp>
      <p:sp>
        <p:nvSpPr>
          <p:cNvPr id="10" name="Suorakulmio 9"/>
          <p:cNvSpPr/>
          <p:nvPr/>
        </p:nvSpPr>
        <p:spPr>
          <a:xfrm>
            <a:off x="3962400" y="3565922"/>
            <a:ext cx="378619" cy="1083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050"/>
          </a:p>
        </p:txBody>
      </p:sp>
      <p:sp>
        <p:nvSpPr>
          <p:cNvPr id="11" name="Suorakulmio 10"/>
          <p:cNvSpPr/>
          <p:nvPr/>
        </p:nvSpPr>
        <p:spPr>
          <a:xfrm>
            <a:off x="4448175" y="3565922"/>
            <a:ext cx="378619" cy="1083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050"/>
          </a:p>
        </p:txBody>
      </p:sp>
      <p:sp>
        <p:nvSpPr>
          <p:cNvPr id="21" name="Suorakulmio 20"/>
          <p:cNvSpPr/>
          <p:nvPr/>
        </p:nvSpPr>
        <p:spPr>
          <a:xfrm>
            <a:off x="1256110" y="973932"/>
            <a:ext cx="1403747" cy="86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1050" dirty="0"/>
              <a:t>Järjestelmä 1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2813448" y="962025"/>
            <a:ext cx="1350169" cy="86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1050" dirty="0"/>
              <a:t>Järjestelmä  2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6369844" y="922735"/>
            <a:ext cx="1350169" cy="86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1050" dirty="0"/>
              <a:t>Järjestelmä  n</a:t>
            </a:r>
          </a:p>
        </p:txBody>
      </p:sp>
      <p:cxnSp>
        <p:nvCxnSpPr>
          <p:cNvPr id="3" name="Suora nuoliyhdysviiva 2"/>
          <p:cNvCxnSpPr>
            <a:stCxn id="21" idx="2"/>
            <a:endCxn id="9" idx="0"/>
          </p:cNvCxnSpPr>
          <p:nvPr/>
        </p:nvCxnSpPr>
        <p:spPr>
          <a:xfrm>
            <a:off x="1957387" y="1838326"/>
            <a:ext cx="1653779" cy="17275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/>
          <p:cNvCxnSpPr>
            <a:endCxn id="10" idx="0"/>
          </p:cNvCxnSpPr>
          <p:nvPr/>
        </p:nvCxnSpPr>
        <p:spPr>
          <a:xfrm>
            <a:off x="4113610" y="2701529"/>
            <a:ext cx="38100" cy="8643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/>
          <p:cNvCxnSpPr>
            <a:endCxn id="11" idx="0"/>
          </p:cNvCxnSpPr>
          <p:nvPr/>
        </p:nvCxnSpPr>
        <p:spPr>
          <a:xfrm flipH="1">
            <a:off x="4637485" y="2701529"/>
            <a:ext cx="576263" cy="8643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Otsikko 1"/>
          <p:cNvSpPr>
            <a:spLocks noGrp="1"/>
          </p:cNvSpPr>
          <p:nvPr>
            <p:ph type="title"/>
          </p:nvPr>
        </p:nvSpPr>
        <p:spPr>
          <a:xfrm>
            <a:off x="952054" y="161925"/>
            <a:ext cx="7749480" cy="681038"/>
          </a:xfrm>
        </p:spPr>
        <p:txBody>
          <a:bodyPr>
            <a:normAutofit fontScale="90000"/>
          </a:bodyPr>
          <a:lstStyle/>
          <a:p>
            <a:r>
              <a:rPr lang="fi-FI" altLang="fi-FI" sz="2400" dirty="0"/>
              <a:t>Avoimet yhteiset rajapinnat - yhden järjestelmäkokonaisuuden malli- Tulevaisuuden tilanne</a:t>
            </a:r>
          </a:p>
        </p:txBody>
      </p:sp>
      <p:pic>
        <p:nvPicPr>
          <p:cNvPr id="12301" name="Picture 3" descr="C:\Users\eletmm\AppData\Local\Microsoft\Windows\Temporary Internet Files\Content.IE5\QMDXY004\MC90043262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956" y="3086100"/>
            <a:ext cx="285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kstiruutu 5"/>
          <p:cNvSpPr txBox="1">
            <a:spLocks noChangeArrowheads="1"/>
          </p:cNvSpPr>
          <p:nvPr/>
        </p:nvSpPr>
        <p:spPr bwMode="auto">
          <a:xfrm>
            <a:off x="5292329" y="3125391"/>
            <a:ext cx="104868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750"/>
              <a:t>Rajapinnan omistaja</a:t>
            </a:r>
          </a:p>
        </p:txBody>
      </p:sp>
      <p:sp>
        <p:nvSpPr>
          <p:cNvPr id="12303" name="Document"/>
          <p:cNvSpPr>
            <a:spLocks noEditPoints="1" noChangeArrowheads="1"/>
          </p:cNvSpPr>
          <p:nvPr/>
        </p:nvSpPr>
        <p:spPr bwMode="auto">
          <a:xfrm>
            <a:off x="4991100" y="3417094"/>
            <a:ext cx="238125" cy="16430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0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fi-FI" sz="1350"/>
          </a:p>
        </p:txBody>
      </p:sp>
      <p:sp>
        <p:nvSpPr>
          <p:cNvPr id="12304" name="Tekstiruutu 5"/>
          <p:cNvSpPr txBox="1">
            <a:spLocks noChangeArrowheads="1"/>
          </p:cNvSpPr>
          <p:nvPr/>
        </p:nvSpPr>
        <p:spPr bwMode="auto">
          <a:xfrm>
            <a:off x="5316142" y="3320653"/>
            <a:ext cx="166263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750"/>
              <a:t>Rajapinnan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fi-FI" altLang="fi-FI" sz="750"/>
              <a:t>hallintasuunnitelma  ml. tietosisältö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i-FI" altLang="fi-FI" sz="750"/>
          </a:p>
        </p:txBody>
      </p:sp>
      <p:sp>
        <p:nvSpPr>
          <p:cNvPr id="12305" name="Document"/>
          <p:cNvSpPr>
            <a:spLocks noEditPoints="1" noChangeArrowheads="1"/>
          </p:cNvSpPr>
          <p:nvPr/>
        </p:nvSpPr>
        <p:spPr bwMode="auto">
          <a:xfrm>
            <a:off x="5007769" y="3712369"/>
            <a:ext cx="238125" cy="16430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0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fi-FI" sz="1350"/>
          </a:p>
        </p:txBody>
      </p:sp>
      <p:sp>
        <p:nvSpPr>
          <p:cNvPr id="12306" name="Tekstiruutu 5"/>
          <p:cNvSpPr txBox="1">
            <a:spLocks noChangeArrowheads="1"/>
          </p:cNvSpPr>
          <p:nvPr/>
        </p:nvSpPr>
        <p:spPr bwMode="auto">
          <a:xfrm>
            <a:off x="5316141" y="3620691"/>
            <a:ext cx="14462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750"/>
              <a:t>Rajapinnan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750"/>
              <a:t>dokumentaatio ml. tietosisältö</a:t>
            </a:r>
          </a:p>
        </p:txBody>
      </p:sp>
      <p:sp>
        <p:nvSpPr>
          <p:cNvPr id="39" name="Suorakulmio 38"/>
          <p:cNvSpPr/>
          <p:nvPr/>
        </p:nvSpPr>
        <p:spPr>
          <a:xfrm>
            <a:off x="3782616" y="2208610"/>
            <a:ext cx="2365772" cy="444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1200" dirty="0"/>
              <a:t>Palveluväylä/integraatioalusta</a:t>
            </a:r>
          </a:p>
        </p:txBody>
      </p:sp>
      <p:sp>
        <p:nvSpPr>
          <p:cNvPr id="50" name="Suorakulmio 49"/>
          <p:cNvSpPr/>
          <p:nvPr/>
        </p:nvSpPr>
        <p:spPr>
          <a:xfrm>
            <a:off x="3892154" y="2100263"/>
            <a:ext cx="934640" cy="1083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050"/>
          </a:p>
        </p:txBody>
      </p:sp>
      <p:sp>
        <p:nvSpPr>
          <p:cNvPr id="51" name="Suorakulmio 50"/>
          <p:cNvSpPr/>
          <p:nvPr/>
        </p:nvSpPr>
        <p:spPr>
          <a:xfrm>
            <a:off x="5292329" y="2089547"/>
            <a:ext cx="789384" cy="1190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050"/>
          </a:p>
        </p:txBody>
      </p:sp>
      <p:cxnSp>
        <p:nvCxnSpPr>
          <p:cNvPr id="54" name="Suora nuoliyhdysviiva 53"/>
          <p:cNvCxnSpPr>
            <a:stCxn id="50" idx="0"/>
            <a:endCxn id="24" idx="2"/>
          </p:cNvCxnSpPr>
          <p:nvPr/>
        </p:nvCxnSpPr>
        <p:spPr>
          <a:xfrm flipH="1" flipV="1">
            <a:off x="3488532" y="1826419"/>
            <a:ext cx="870347" cy="273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uora nuoliyhdysviiva 56"/>
          <p:cNvCxnSpPr>
            <a:stCxn id="51" idx="0"/>
            <a:endCxn id="25" idx="2"/>
          </p:cNvCxnSpPr>
          <p:nvPr/>
        </p:nvCxnSpPr>
        <p:spPr>
          <a:xfrm flipV="1">
            <a:off x="5687616" y="1787129"/>
            <a:ext cx="1357313" cy="3024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uorakulmio 68"/>
          <p:cNvSpPr/>
          <p:nvPr/>
        </p:nvSpPr>
        <p:spPr>
          <a:xfrm>
            <a:off x="4554141" y="962025"/>
            <a:ext cx="1350169" cy="86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1050" dirty="0"/>
              <a:t>Järjestelmä  3</a:t>
            </a:r>
          </a:p>
        </p:txBody>
      </p:sp>
      <p:cxnSp>
        <p:nvCxnSpPr>
          <p:cNvPr id="62" name="Suora nuoliyhdysviiva 61"/>
          <p:cNvCxnSpPr>
            <a:stCxn id="50" idx="0"/>
          </p:cNvCxnSpPr>
          <p:nvPr/>
        </p:nvCxnSpPr>
        <p:spPr>
          <a:xfrm flipV="1">
            <a:off x="4358879" y="1838325"/>
            <a:ext cx="751284" cy="261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uora nuoliyhdysviiva 71"/>
          <p:cNvCxnSpPr>
            <a:stCxn id="51" idx="0"/>
          </p:cNvCxnSpPr>
          <p:nvPr/>
        </p:nvCxnSpPr>
        <p:spPr>
          <a:xfrm flipH="1" flipV="1">
            <a:off x="5316141" y="1838326"/>
            <a:ext cx="371475" cy="251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yöristetty suorakulmio 28"/>
          <p:cNvSpPr/>
          <p:nvPr/>
        </p:nvSpPr>
        <p:spPr>
          <a:xfrm>
            <a:off x="3387328" y="3067050"/>
            <a:ext cx="4452938" cy="853679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050"/>
          </a:p>
        </p:txBody>
      </p:sp>
      <p:sp>
        <p:nvSpPr>
          <p:cNvPr id="2" name="Pyöristetty suorakulmio 1"/>
          <p:cNvSpPr/>
          <p:nvPr/>
        </p:nvSpPr>
        <p:spPr>
          <a:xfrm>
            <a:off x="3387328" y="2022872"/>
            <a:ext cx="4452938" cy="971550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050"/>
          </a:p>
        </p:txBody>
      </p:sp>
      <p:pic>
        <p:nvPicPr>
          <p:cNvPr id="12317" name="Picture 3" descr="C:\Users\eletmm\AppData\Local\Microsoft\Windows\Temporary Internet Files\Content.IE5\QMDXY004\MC90043262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069" y="2035969"/>
            <a:ext cx="285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8" name="Tekstiruutu 5"/>
          <p:cNvSpPr txBox="1">
            <a:spLocks noChangeArrowheads="1"/>
          </p:cNvSpPr>
          <p:nvPr/>
        </p:nvSpPr>
        <p:spPr bwMode="auto">
          <a:xfrm>
            <a:off x="6573441" y="2075260"/>
            <a:ext cx="104868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750"/>
              <a:t>Rajapinnan omistaja</a:t>
            </a:r>
          </a:p>
        </p:txBody>
      </p:sp>
      <p:sp>
        <p:nvSpPr>
          <p:cNvPr id="12319" name="Document"/>
          <p:cNvSpPr>
            <a:spLocks noEditPoints="1" noChangeArrowheads="1"/>
          </p:cNvSpPr>
          <p:nvPr/>
        </p:nvSpPr>
        <p:spPr bwMode="auto">
          <a:xfrm>
            <a:off x="6272213" y="2366963"/>
            <a:ext cx="238125" cy="16430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0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fi-FI" sz="1350"/>
          </a:p>
        </p:txBody>
      </p:sp>
      <p:sp>
        <p:nvSpPr>
          <p:cNvPr id="12320" name="Tekstiruutu 5"/>
          <p:cNvSpPr txBox="1">
            <a:spLocks noChangeArrowheads="1"/>
          </p:cNvSpPr>
          <p:nvPr/>
        </p:nvSpPr>
        <p:spPr bwMode="auto">
          <a:xfrm>
            <a:off x="6597254" y="2207419"/>
            <a:ext cx="11227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750"/>
              <a:t>Rajapinnan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fi-FI" altLang="fi-FI" sz="750"/>
              <a:t>hallintasuunnitelma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fi-FI" altLang="fi-FI" sz="750"/>
              <a:t> ml. tietosisältö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i-FI" altLang="fi-FI" sz="750"/>
          </a:p>
        </p:txBody>
      </p:sp>
      <p:sp>
        <p:nvSpPr>
          <p:cNvPr id="12321" name="Document"/>
          <p:cNvSpPr>
            <a:spLocks noEditPoints="1" noChangeArrowheads="1"/>
          </p:cNvSpPr>
          <p:nvPr/>
        </p:nvSpPr>
        <p:spPr bwMode="auto">
          <a:xfrm>
            <a:off x="6288881" y="2662238"/>
            <a:ext cx="238125" cy="16430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0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fi-FI" sz="1350"/>
          </a:p>
        </p:txBody>
      </p:sp>
      <p:sp>
        <p:nvSpPr>
          <p:cNvPr id="12322" name="Tekstiruutu 5"/>
          <p:cNvSpPr txBox="1">
            <a:spLocks noChangeArrowheads="1"/>
          </p:cNvSpPr>
          <p:nvPr/>
        </p:nvSpPr>
        <p:spPr bwMode="auto">
          <a:xfrm>
            <a:off x="6597254" y="2570560"/>
            <a:ext cx="9810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04E88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750"/>
              <a:t>Rajapinnan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750"/>
              <a:t>dokumentaatio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750"/>
              <a:t> ml. tietosisältö</a:t>
            </a:r>
          </a:p>
        </p:txBody>
      </p:sp>
    </p:spTree>
    <p:extLst>
      <p:ext uri="{BB962C8B-B14F-4D97-AF65-F5344CB8AC3E}">
        <p14:creationId xmlns:p14="http://schemas.microsoft.com/office/powerpoint/2010/main" val="24756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923678"/>
            <a:ext cx="7560840" cy="202143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sz="3000" dirty="0">
                <a:latin typeface="Calibri" panose="020F0502020204030204" pitchFamily="34" charset="0"/>
              </a:rPr>
              <a:t>Avoimen ja yhteisen rajapinnan hallintasuunnitelma</a:t>
            </a:r>
            <a:br>
              <a:rPr lang="fi-FI" altLang="fi-FI" sz="3000" dirty="0">
                <a:latin typeface="Calibri" panose="020F0502020204030204" pitchFamily="34" charset="0"/>
              </a:rPr>
            </a:br>
            <a:r>
              <a:rPr lang="fi-FI" altLang="fi-FI" sz="3000" dirty="0">
                <a:latin typeface="Calibri" panose="020F0502020204030204" pitchFamily="34" charset="0"/>
              </a:rPr>
              <a:t>MIKÄ SE ON?</a:t>
            </a:r>
            <a:br>
              <a:rPr lang="fi-FI" altLang="fi-FI" sz="3000" dirty="0">
                <a:latin typeface="Calibri" panose="020F0502020204030204" pitchFamily="34" charset="0"/>
              </a:rPr>
            </a:br>
            <a:r>
              <a:rPr lang="fi-FI" altLang="fi-FI" sz="3000" dirty="0">
                <a:latin typeface="Calibri" panose="020F0502020204030204" pitchFamily="34" charset="0"/>
              </a:rPr>
              <a:t/>
            </a:r>
            <a:br>
              <a:rPr lang="fi-FI" altLang="fi-FI" sz="3000" dirty="0">
                <a:latin typeface="Calibri" panose="020F0502020204030204" pitchFamily="34" charset="0"/>
              </a:rPr>
            </a:br>
            <a:endParaRPr lang="fi-FI" altLang="fi-FI" sz="3000" dirty="0"/>
          </a:p>
        </p:txBody>
      </p:sp>
    </p:spTree>
    <p:extLst>
      <p:ext uri="{BB962C8B-B14F-4D97-AF65-F5344CB8AC3E}">
        <p14:creationId xmlns:p14="http://schemas.microsoft.com/office/powerpoint/2010/main" val="39233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_OnnistuvaSuomi_suomiruotsi2017.potx" id="{13E821BA-D3ED-4889-9C49-636FBF760B63}" vid="{3356D7EC-DB7F-4093-AE8F-B732685FBE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22D22068AB8154EA34214C28E2762B1" ma:contentTypeVersion="7" ma:contentTypeDescription="Luo uusi asiakirja." ma:contentTypeScope="" ma:versionID="f7244abc05bffdb692f9afe8b8718518">
  <xsd:schema xmlns:xsd="http://www.w3.org/2001/XMLSchema" xmlns:xs="http://www.w3.org/2001/XMLSchema" xmlns:p="http://schemas.microsoft.com/office/2006/metadata/properties" xmlns:ns2="55a2cc34-794c-4dc7-898e-8fa2029c8187" xmlns:ns3="ab5ad7e9-ff32-4915-8f05-2a6d5c545421" targetNamespace="http://schemas.microsoft.com/office/2006/metadata/properties" ma:root="true" ma:fieldsID="54411e6c3642fa18faba1b0278c33407" ns2:_="" ns3:_="">
    <xsd:import namespace="55a2cc34-794c-4dc7-898e-8fa2029c8187"/>
    <xsd:import namespace="ab5ad7e9-ff32-4915-8f05-2a6d5c5454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2cc34-794c-4dc7-898e-8fa2029c81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ad7e9-ff32-4915-8f05-2a6d5c54542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59D124-D536-480B-BDA9-B72CC33DDE41}"/>
</file>

<file path=customXml/itemProps2.xml><?xml version="1.0" encoding="utf-8"?>
<ds:datastoreItem xmlns:ds="http://schemas.openxmlformats.org/officeDocument/2006/customXml" ds:itemID="{55FFC0D5-B959-42AC-A566-526BF2C27DD7}"/>
</file>

<file path=customXml/itemProps3.xml><?xml version="1.0" encoding="utf-8"?>
<ds:datastoreItem xmlns:ds="http://schemas.openxmlformats.org/officeDocument/2006/customXml" ds:itemID="{90B07A0D-C8B9-47F2-BD22-7BFE1DDE91EE}"/>
</file>

<file path=docProps/app.xml><?xml version="1.0" encoding="utf-8"?>
<Properties xmlns="http://schemas.openxmlformats.org/officeDocument/2006/extended-properties" xmlns:vt="http://schemas.openxmlformats.org/officeDocument/2006/docPropsVTypes">
  <Template>Kuntaliitto Onnistuva Suomi Suomi-Ruotsi 2017</Template>
  <TotalTime>576</TotalTime>
  <Words>967</Words>
  <Application>Microsoft Office PowerPoint</Application>
  <PresentationFormat>Näytössä katseltava esitys (16:9)</PresentationFormat>
  <Paragraphs>248</Paragraphs>
  <Slides>16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Helvetica</vt:lpstr>
      <vt:lpstr>Times New Roman</vt:lpstr>
      <vt:lpstr>Verdana</vt:lpstr>
      <vt:lpstr>Wingdings</vt:lpstr>
      <vt:lpstr>Kuntaliitto suomenkielinen</vt:lpstr>
      <vt:lpstr>Video 4: Avoimen ja yhteisen rajapinnan hallintasuunnitelma</vt:lpstr>
      <vt:lpstr>Sisältö</vt:lpstr>
      <vt:lpstr>Tausta</vt:lpstr>
      <vt:lpstr>Avoimet toimittajakohtaiset rajapinnat samalla toimialalla - Nykyinen tilanne</vt:lpstr>
      <vt:lpstr>Nykyisen tilanteen piirteet</vt:lpstr>
      <vt:lpstr>Avoimet yhteiset rajapinnat samalla toimialalla - Tulevaisuuden tilanne</vt:lpstr>
      <vt:lpstr>Tulevaisuuden tilanteen piirteet</vt:lpstr>
      <vt:lpstr>Avoimet yhteiset rajapinnat - yhden järjestelmäkokonaisuuden malli- Tulevaisuuden tilanne</vt:lpstr>
      <vt:lpstr>Avoimen ja yhteisen rajapinnan hallintasuunnitelma MIKÄ SE ON?  </vt:lpstr>
      <vt:lpstr>Mikä on avointen ja yhteisten rajapintojen hallintasuunnitelma</vt:lpstr>
      <vt:lpstr>Mitä eroa on rajapinnan teknisellä määrittelyllä ja rajapinnan hallintasuunnitelmalla</vt:lpstr>
      <vt:lpstr>Avointen ja yhteisten rajapintojen määrittelyt vs. rajapintojen hallintasuunnitelma</vt:lpstr>
      <vt:lpstr>Miksi rajapintojen hallintasuunnitelma on tärkeä</vt:lpstr>
      <vt:lpstr>Ohjelmiston omat ja yhteiset rajapinnat</vt:lpstr>
      <vt:lpstr>Ohjelmiston omat ja yhteiset rajapinnat</vt:lpstr>
      <vt:lpstr>PowerPoint-esitys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Kettunen Elisa</dc:creator>
  <cp:lastModifiedBy>Matinmikko Tapio</cp:lastModifiedBy>
  <cp:revision>76</cp:revision>
  <dcterms:created xsi:type="dcterms:W3CDTF">2017-11-10T11:25:34Z</dcterms:created>
  <dcterms:modified xsi:type="dcterms:W3CDTF">2019-02-20T05:33:08Z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0x010100322D22068AB8154EA34214C28E2762B1</vt:lpwstr>
  </property>
</Properties>
</file>