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8"/>
  </p:notesMasterIdLst>
  <p:sldIdLst>
    <p:sldId id="265" r:id="rId2"/>
    <p:sldId id="288" r:id="rId3"/>
    <p:sldId id="289" r:id="rId4"/>
    <p:sldId id="290" r:id="rId5"/>
    <p:sldId id="291" r:id="rId6"/>
    <p:sldId id="278" r:id="rId7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55" autoAdjust="0"/>
    <p:restoredTop sz="94673" autoAdjust="0"/>
  </p:normalViewPr>
  <p:slideViewPr>
    <p:cSldViewPr>
      <p:cViewPr varScale="1">
        <p:scale>
          <a:sx n="93" d="100"/>
          <a:sy n="93" d="100"/>
        </p:scale>
        <p:origin x="84" y="144"/>
      </p:cViewPr>
      <p:guideLst>
        <p:guide orient="horz" pos="31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FA15B-FE45-45FE-A5C1-2286D62DBEA0}" type="datetimeFigureOut">
              <a:rPr lang="fi-FI" smtClean="0"/>
              <a:t>20.2.2019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36A8-0A76-4C63-8941-B39E4C045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9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ibbon_kansisivu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38" r="1238" b="16001"/>
          <a:stretch/>
        </p:blipFill>
        <p:spPr>
          <a:xfrm>
            <a:off x="6474616" y="2983260"/>
            <a:ext cx="2666766" cy="2160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368900"/>
            <a:ext cx="7297200" cy="11016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475900"/>
            <a:ext cx="6102000" cy="12285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Rectangle 9"/>
          <p:cNvSpPr/>
          <p:nvPr userDrawn="1"/>
        </p:nvSpPr>
        <p:spPr>
          <a:xfrm>
            <a:off x="0" y="771550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604463" y="287598"/>
            <a:ext cx="7935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Onnistuva Suomi </a:t>
            </a:r>
            <a:r>
              <a:rPr lang="sv-SE" sz="1000" dirty="0" err="1" smtClean="0">
                <a:solidFill>
                  <a:schemeClr val="accent2"/>
                </a:solidFill>
              </a:rPr>
              <a:t>tehdään</a:t>
            </a:r>
            <a:r>
              <a:rPr lang="sv-SE" sz="1000" dirty="0" smtClean="0">
                <a:solidFill>
                  <a:schemeClr val="accent2"/>
                </a:solidFill>
              </a:rPr>
              <a:t> </a:t>
            </a:r>
            <a:r>
              <a:rPr lang="sv-SE" sz="1000" dirty="0" err="1" smtClean="0">
                <a:solidFill>
                  <a:schemeClr val="accent2"/>
                </a:solidFill>
              </a:rPr>
              <a:t>lähellä</a:t>
            </a:r>
            <a:endParaRPr lang="sv-SE" sz="1000" dirty="0" smtClean="0">
              <a:solidFill>
                <a:schemeClr val="accent2"/>
              </a:solidFill>
            </a:endParaRPr>
          </a:p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Finlands framgång skapas lokalt </a:t>
            </a:r>
            <a:endParaRPr lang="fi-FI" sz="1000" b="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7" y="161777"/>
            <a:ext cx="1958409" cy="4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78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5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3185524-546A-4883-8235-424F2875EBD1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9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4297142-51D6-463C-8CFD-FBE6D81AE969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4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84B7927-737E-4777-BD1C-06E1896DCBF4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53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79F721-CC69-4E71-A743-8EB8BEF21958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88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680400" y="205200"/>
            <a:ext cx="2970000" cy="872100"/>
          </a:xfrm>
        </p:spPr>
        <p:txBody>
          <a:bodyPr tIns="0" rIns="90000"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1077300"/>
            <a:ext cx="2970000" cy="35181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5"/>
          </p:nvPr>
        </p:nvSpPr>
        <p:spPr>
          <a:xfrm>
            <a:off x="3747600" y="205199"/>
            <a:ext cx="4712400" cy="43902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2BD7E2F-D51D-427F-8E06-A2AF30EACADC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8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400" y="1203598"/>
            <a:ext cx="7779600" cy="33939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631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0898454-8BE6-47A6-996E-4BFE51C73A93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56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1C7ACA-D24B-468A-BC18-1CB3E9A50761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0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98ABA4C-2FD8-4A6E-98BB-6BA067C2707D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5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98EFAB1-2668-4DEB-89B3-0FDEA1299E3E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9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B0CB22E-EF00-48C2-9E13-F1F6F51E9586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4422C67-5686-4299-80C0-BA1D4F603AAF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6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1DFB00-9CC7-4FD5-AF7F-957A4A7E799E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2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dirty="0" smtClean="0"/>
              <a:t>Muokkaa </a:t>
            </a:r>
            <a:r>
              <a:rPr lang="fi-FI" noProof="0" dirty="0" err="1" smtClean="0"/>
              <a:t>perustyyl</a:t>
            </a:r>
            <a:r>
              <a:rPr lang="fi-FI" noProof="0" dirty="0" smtClean="0"/>
              <a:t>. </a:t>
            </a:r>
            <a:r>
              <a:rPr lang="fi-FI" noProof="0" dirty="0" err="1" smtClean="0"/>
              <a:t>napsautt</a:t>
            </a:r>
            <a:r>
              <a:rPr lang="fi-FI" noProof="0" dirty="0" smtClean="0"/>
              <a:t>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201500"/>
            <a:ext cx="7779600" cy="33939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56376" y="4869645"/>
            <a:ext cx="903600" cy="199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FA337B8E-5FF6-49F4-B01F-DBA6611D5498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576" y="4695580"/>
            <a:ext cx="392400" cy="199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Rectangle 6"/>
          <p:cNvSpPr/>
          <p:nvPr userDrawn="1"/>
        </p:nvSpPr>
        <p:spPr>
          <a:xfrm>
            <a:off x="0" y="4614263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1" name="Suorakulmio 10"/>
          <p:cNvSpPr/>
          <p:nvPr userDrawn="1"/>
        </p:nvSpPr>
        <p:spPr>
          <a:xfrm>
            <a:off x="1763688" y="4753476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b="0" dirty="0" smtClean="0">
                <a:solidFill>
                  <a:schemeClr val="accent2"/>
                </a:solidFill>
              </a:rPr>
              <a:t>Onnistuva Suomi tehdään lähellä      </a:t>
            </a:r>
            <a:br>
              <a:rPr lang="fi-FI" sz="800" b="0" dirty="0" smtClean="0">
                <a:solidFill>
                  <a:schemeClr val="accent2"/>
                </a:solidFill>
              </a:rPr>
            </a:br>
            <a:r>
              <a:rPr lang="sv-SE" sz="800" b="0" dirty="0" smtClean="0">
                <a:solidFill>
                  <a:schemeClr val="accent2"/>
                </a:solidFill>
              </a:rPr>
              <a:t>Finlands framgång skapas lokalt </a:t>
            </a:r>
            <a:endParaRPr lang="fi-FI" sz="800" b="0" dirty="0">
              <a:solidFill>
                <a:schemeClr val="accent2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16064"/>
            <a:ext cx="1318604" cy="3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5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99" r:id="rId3"/>
    <p:sldLayoutId id="2147483800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797" r:id="rId13"/>
    <p:sldLayoutId id="2147483801" r:id="rId1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E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000" kern="1200">
          <a:solidFill>
            <a:srgbClr val="002E6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002E63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rgbClr val="002E63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spcBef>
          <a:spcPts val="24"/>
        </a:spcBef>
        <a:buClr>
          <a:schemeClr val="accent1"/>
        </a:buClr>
        <a:buFont typeface="Verdana" pitchFamily="34" charset="0"/>
        <a:buChar char="»"/>
        <a:defRPr sz="1400" kern="1200">
          <a:solidFill>
            <a:srgbClr val="002E63"/>
          </a:solidFill>
          <a:latin typeface="+mn-lt"/>
          <a:ea typeface="+mn-ea"/>
          <a:cs typeface="+mn-cs"/>
        </a:defRPr>
      </a:lvl5pPr>
      <a:lvl6pPr marL="2327275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6pPr>
      <a:lvl7pPr marL="2605088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7pPr>
      <a:lvl8pPr marL="28702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8pPr>
      <a:lvl9pPr marL="31369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62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ikkatietopalvelu.fi/" TargetMode="External"/><Relationship Id="rId2" Type="http://schemas.openxmlformats.org/officeDocument/2006/relationships/hyperlink" Target="http://www.open311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Video 4: </a:t>
            </a:r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Avoimen ja yhteisen rajapinnan hallinnan esimerkkejä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80400" y="2475900"/>
            <a:ext cx="6843928" cy="1228500"/>
          </a:xfrm>
        </p:spPr>
        <p:txBody>
          <a:bodyPr/>
          <a:lstStyle/>
          <a:p>
            <a:r>
              <a:rPr lang="fi-FI" dirty="0" smtClean="0"/>
              <a:t>Esimerkkejä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611560" y="4227934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Verkkomateriaali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7016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Sisältö</a:t>
            </a:r>
            <a:endParaRPr lang="fi-F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Esimerkkejä</a:t>
            </a:r>
            <a:endParaRPr lang="fi-F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Johtopäätöksiä</a:t>
            </a:r>
            <a:endParaRPr lang="fi-F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80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-4819"/>
            <a:ext cx="7560840" cy="681540"/>
          </a:xfrm>
        </p:spPr>
        <p:txBody>
          <a:bodyPr>
            <a:normAutofit/>
          </a:bodyPr>
          <a:lstStyle/>
          <a:p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Rajapinnan hallintamalli esimerkkejä</a:t>
            </a:r>
            <a:endParaRPr lang="fi-F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771550"/>
            <a:ext cx="8892480" cy="38884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1.Useita </a:t>
            </a:r>
            <a:r>
              <a:rPr lang="fi-FI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järjestelmiä, mutta kaikissa järjestelmissä samanlainen rajapinta</a:t>
            </a:r>
          </a:p>
          <a:p>
            <a:pPr lvl="1"/>
            <a:r>
              <a:rPr lang="fi-FI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311 –rakennetun ympäristön palauterajapinta</a:t>
            </a:r>
          </a:p>
          <a:p>
            <a:pPr lvl="2"/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</a:t>
            </a:r>
            <a:r>
              <a:rPr lang="fi-FI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www.open311.org</a:t>
            </a:r>
            <a:endParaRPr lang="fi-FI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fi-FI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6Aika </a:t>
            </a:r>
            <a:r>
              <a:rPr lang="fi-FI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rajapinnat </a:t>
            </a:r>
          </a:p>
          <a:p>
            <a:pPr lvl="2"/>
            <a:r>
              <a:rPr lang="fi-FI" sz="8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http://www.turku.fi/sites/default/files/atoms/files//rajapintaesite_web.pdf</a:t>
            </a:r>
          </a:p>
          <a:p>
            <a:pPr lvl="2"/>
            <a:r>
              <a:rPr lang="fi-FI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Palauterajapinta: 6Aika laajennos 311 rajapinnalle</a:t>
            </a:r>
          </a:p>
          <a:p>
            <a:pPr lvl="2"/>
            <a:r>
              <a:rPr lang="fi-FI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Tapahtumarajapinta: </a:t>
            </a:r>
            <a:r>
              <a:rPr lang="fi-FI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LinkedEvents</a:t>
            </a:r>
            <a:r>
              <a:rPr lang="fi-FI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–rajapinta</a:t>
            </a:r>
          </a:p>
          <a:p>
            <a:pPr lvl="2"/>
            <a:r>
              <a:rPr lang="fi-FI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Päätösrajapinta</a:t>
            </a:r>
          </a:p>
          <a:p>
            <a:pPr lvl="2"/>
            <a:r>
              <a:rPr lang="fi-FI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Resurssienvarausrajapinta</a:t>
            </a:r>
          </a:p>
          <a:p>
            <a:pPr lvl="1"/>
            <a:r>
              <a:rPr lang="fi-FI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KuntaGML</a:t>
            </a:r>
            <a:endParaRPr lang="fi-FI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/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kuntien teknisen- ja ympäristötoimen keskeisten maankäytön ja rakennetun ympäristön prosessien tuottamien koneluettavien (</a:t>
            </a:r>
            <a:r>
              <a:rPr lang="fi-F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KuntaGML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tietojen hakupalvelu</a:t>
            </a:r>
          </a:p>
          <a:p>
            <a:pPr lvl="2"/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</a:t>
            </a:r>
            <a:r>
              <a:rPr lang="fi-FI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www.kuntaliitto.fi/asiantuntijapalvelut/yhdyskunnat-ja-ymparisto/yhdyskunnat-ja-maankaytto/kuntatiet</a:t>
            </a:r>
            <a:endParaRPr lang="fi-FI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/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http://www.paikkatietopalvelu.fi</a:t>
            </a:r>
            <a:r>
              <a:rPr lang="fi-FI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/</a:t>
            </a:r>
            <a:endParaRPr lang="fi-FI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fi-FI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HL7 –rajapinta</a:t>
            </a:r>
          </a:p>
          <a:p>
            <a:pPr lvl="2"/>
            <a:r>
              <a:rPr lang="fi-FI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Terveystietojen välittämiseen tarkoitettujen rajapintojen hallinta</a:t>
            </a:r>
          </a:p>
          <a:p>
            <a:pPr lvl="2"/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http://www.hl7.fi</a:t>
            </a:r>
            <a:r>
              <a:rPr lang="fi-FI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endParaRPr lang="fi-FI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fi-FI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fi-F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9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92747"/>
            <a:ext cx="7344816" cy="650811"/>
          </a:xfrm>
        </p:spPr>
        <p:txBody>
          <a:bodyPr>
            <a:normAutofit fontScale="90000"/>
          </a:bodyPr>
          <a:lstStyle/>
          <a:p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Rajapinnan hallintamalli esimerkkejä</a:t>
            </a:r>
            <a:endParaRPr lang="fi-F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994173"/>
            <a:ext cx="8424936" cy="3323354"/>
          </a:xfrm>
        </p:spPr>
        <p:txBody>
          <a:bodyPr>
            <a:normAutofit/>
          </a:bodyPr>
          <a:lstStyle/>
          <a:p>
            <a:r>
              <a:rPr lang="fi-FI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Yhden järjestelmän rajapinnat</a:t>
            </a:r>
          </a:p>
          <a:p>
            <a:pPr lvl="1"/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Ilmatieteenlaitos</a:t>
            </a:r>
          </a:p>
          <a:p>
            <a:pPr lvl="1"/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Tilastokeskus</a:t>
            </a:r>
          </a:p>
          <a:p>
            <a:pPr lvl="1"/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Väestörekisterikeskus</a:t>
            </a:r>
          </a:p>
          <a:p>
            <a:pPr lvl="1"/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yms.</a:t>
            </a:r>
          </a:p>
          <a:p>
            <a:pPr lvl="1"/>
            <a:endParaRPr lang="fi-FI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fi-FI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fi-FI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fi-FI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fi-F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16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7056" y="118125"/>
            <a:ext cx="8496944" cy="994172"/>
          </a:xfrm>
        </p:spPr>
        <p:txBody>
          <a:bodyPr>
            <a:normAutofit fontScale="90000"/>
          </a:bodyPr>
          <a:lstStyle/>
          <a:p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Johtopäätöksiä </a:t>
            </a:r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avointen ja yhteisten rajapintojen hallinnasta</a:t>
            </a:r>
            <a:endParaRPr lang="fi-F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504" y="1131590"/>
            <a:ext cx="8784976" cy="3465075"/>
          </a:xfrm>
        </p:spPr>
        <p:txBody>
          <a:bodyPr>
            <a:normAutofit/>
          </a:bodyPr>
          <a:lstStyle/>
          <a:p>
            <a:r>
              <a:rPr lang="fi-FI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Avoimet </a:t>
            </a:r>
            <a:r>
              <a:rPr lang="fi-FI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 yhteisesti hallitut rajapinnat tulevat lisääntymään</a:t>
            </a:r>
          </a:p>
          <a:p>
            <a:pPr lvl="1"/>
            <a:r>
              <a:rPr lang="fi-FI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vrt. muu perinteinen teollisuus, jossa moni asia on </a:t>
            </a:r>
            <a:r>
              <a:rPr lang="fi-FI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standartoitunut</a:t>
            </a:r>
            <a:r>
              <a:rPr lang="fi-FI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esimerksi</a:t>
            </a:r>
            <a:r>
              <a:rPr lang="fi-FI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kuluttajapuolella pistorasiat, lamput, </a:t>
            </a:r>
            <a:r>
              <a:rPr lang="fi-FI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paristot jne.</a:t>
            </a:r>
            <a:endParaRPr lang="fi-FI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fi-FI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”kukaan ei valmista lampun jalkaa, johon käy vain valmistajan oma lamppu vaan suunnitellaan siten, että siihen käy joku olemassa olevista lamppu standardeista”</a:t>
            </a:r>
          </a:p>
          <a:p>
            <a:pPr lvl="1"/>
            <a:endParaRPr lang="fi-FI" sz="127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fi-FI" sz="127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i-FI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Julkisen sektorin yhteisesti omistaminen avointen rajapintojen hallinnassa on puutteita esim.</a:t>
            </a:r>
          </a:p>
          <a:p>
            <a:pPr lvl="1"/>
            <a:r>
              <a:rPr lang="fi-FI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omistajuuden aiheuttamat tehtävät mm. rajapinnan hallintasuunnitelmat ovat puutteellisia</a:t>
            </a:r>
          </a:p>
          <a:p>
            <a:pPr lvl="1"/>
            <a:r>
              <a:rPr lang="fi-FI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Elinkaarenhallinnassa on puutteita</a:t>
            </a:r>
          </a:p>
          <a:p>
            <a:pPr lvl="1"/>
            <a:r>
              <a:rPr lang="fi-FI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Viestinnässä on puutteita</a:t>
            </a:r>
          </a:p>
          <a:p>
            <a:pPr lvl="1"/>
            <a:endParaRPr lang="fi-F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fi-FI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fi-F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87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84176" y="1347614"/>
            <a:ext cx="7779600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dirty="0" smtClean="0"/>
              <a:t>Kiitos</a:t>
            </a:r>
          </a:p>
          <a:p>
            <a:pPr marL="0" indent="0" algn="ctr">
              <a:buNone/>
            </a:pPr>
            <a:endParaRPr lang="fi-FI" dirty="0" smtClean="0"/>
          </a:p>
          <a:p>
            <a:pPr marL="0" indent="0" algn="ctr">
              <a:buNone/>
            </a:pPr>
            <a:r>
              <a:rPr lang="fi-FI" dirty="0"/>
              <a:t>K</a:t>
            </a:r>
            <a:r>
              <a:rPr lang="fi-FI" dirty="0" smtClean="0"/>
              <a:t>ysymyksiä?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84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  <a:extLst>
    <a:ext uri="{05A4C25C-085E-4340-85A3-A5531E510DB2}">
      <thm15:themeFamily xmlns:thm15="http://schemas.microsoft.com/office/thememl/2012/main" name="Kuntaliitto_OnnistuvaSuomi_suomiruotsi2017.potx" id="{13E821BA-D3ED-4889-9C49-636FBF760B63}" vid="{3356D7EC-DB7F-4093-AE8F-B732685FBEF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22D22068AB8154EA34214C28E2762B1" ma:contentTypeVersion="7" ma:contentTypeDescription="Luo uusi asiakirja." ma:contentTypeScope="" ma:versionID="f7244abc05bffdb692f9afe8b8718518">
  <xsd:schema xmlns:xsd="http://www.w3.org/2001/XMLSchema" xmlns:xs="http://www.w3.org/2001/XMLSchema" xmlns:p="http://schemas.microsoft.com/office/2006/metadata/properties" xmlns:ns2="55a2cc34-794c-4dc7-898e-8fa2029c8187" xmlns:ns3="ab5ad7e9-ff32-4915-8f05-2a6d5c545421" targetNamespace="http://schemas.microsoft.com/office/2006/metadata/properties" ma:root="true" ma:fieldsID="54411e6c3642fa18faba1b0278c33407" ns2:_="" ns3:_="">
    <xsd:import namespace="55a2cc34-794c-4dc7-898e-8fa2029c8187"/>
    <xsd:import namespace="ab5ad7e9-ff32-4915-8f05-2a6d5c5454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2cc34-794c-4dc7-898e-8fa2029c81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ad7e9-ff32-4915-8f05-2a6d5c54542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0E8A6D-7301-4FBD-B00F-AA66C9CD0489}"/>
</file>

<file path=customXml/itemProps2.xml><?xml version="1.0" encoding="utf-8"?>
<ds:datastoreItem xmlns:ds="http://schemas.openxmlformats.org/officeDocument/2006/customXml" ds:itemID="{2FD5990D-14DC-4132-9EF5-B6BD096563EA}"/>
</file>

<file path=customXml/itemProps3.xml><?xml version="1.0" encoding="utf-8"?>
<ds:datastoreItem xmlns:ds="http://schemas.openxmlformats.org/officeDocument/2006/customXml" ds:itemID="{55B1AA9B-D90E-4CD9-B971-CE1E9BA4BE9B}"/>
</file>

<file path=docProps/app.xml><?xml version="1.0" encoding="utf-8"?>
<Properties xmlns="http://schemas.openxmlformats.org/officeDocument/2006/extended-properties" xmlns:vt="http://schemas.openxmlformats.org/officeDocument/2006/docPropsVTypes">
  <Template>Kuntaliitto Onnistuva Suomi Suomi-Ruotsi 2017</Template>
  <TotalTime>607</TotalTime>
  <Words>193</Words>
  <Application>Microsoft Office PowerPoint</Application>
  <PresentationFormat>Näytössä katseltava esitys (16:9)</PresentationFormat>
  <Paragraphs>48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Verdana</vt:lpstr>
      <vt:lpstr>Kuntaliitto suomenkielinen</vt:lpstr>
      <vt:lpstr>Video 4: Avoimen ja yhteisen rajapinnan hallinnan esimerkkejä</vt:lpstr>
      <vt:lpstr>Sisältö</vt:lpstr>
      <vt:lpstr>Rajapinnan hallintamalli esimerkkejä</vt:lpstr>
      <vt:lpstr>Rajapinnan hallintamalli esimerkkejä</vt:lpstr>
      <vt:lpstr>Johtopäätöksiä avointen ja yhteisten rajapintojen hallinnasta</vt:lpstr>
      <vt:lpstr>PowerPoint-esitys</vt:lpstr>
    </vt:vector>
  </TitlesOfParts>
  <Company>KL-FCG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Kettunen Elisa</dc:creator>
  <cp:lastModifiedBy>Matinmikko Tapio</cp:lastModifiedBy>
  <cp:revision>79</cp:revision>
  <dcterms:created xsi:type="dcterms:W3CDTF">2017-11-10T11:25:34Z</dcterms:created>
  <dcterms:modified xsi:type="dcterms:W3CDTF">2019-02-20T05:34:06Z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0x010100322D22068AB8154EA34214C28E2762B1</vt:lpwstr>
  </property>
</Properties>
</file>