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26"/>
  </p:notesMasterIdLst>
  <p:handoutMasterIdLst>
    <p:handoutMasterId r:id="rId27"/>
  </p:handoutMasterIdLst>
  <p:sldIdLst>
    <p:sldId id="272" r:id="rId2"/>
    <p:sldId id="273" r:id="rId3"/>
    <p:sldId id="298" r:id="rId4"/>
    <p:sldId id="274" r:id="rId5"/>
    <p:sldId id="297" r:id="rId6"/>
    <p:sldId id="276" r:id="rId7"/>
    <p:sldId id="277" r:id="rId8"/>
    <p:sldId id="278" r:id="rId9"/>
    <p:sldId id="279" r:id="rId10"/>
    <p:sldId id="280" r:id="rId11"/>
    <p:sldId id="281" r:id="rId12"/>
    <p:sldId id="282" r:id="rId13"/>
    <p:sldId id="284" r:id="rId14"/>
    <p:sldId id="296" r:id="rId15"/>
    <p:sldId id="295" r:id="rId16"/>
    <p:sldId id="285" r:id="rId17"/>
    <p:sldId id="286" r:id="rId18"/>
    <p:sldId id="299" r:id="rId19"/>
    <p:sldId id="300" r:id="rId20"/>
    <p:sldId id="289" r:id="rId21"/>
    <p:sldId id="290" r:id="rId22"/>
    <p:sldId id="292" r:id="rId23"/>
    <p:sldId id="293" r:id="rId24"/>
    <p:sldId id="294" r:id="rId25"/>
  </p:sldIdLst>
  <p:sldSz cx="9144000" cy="5143500" type="screen16x9"/>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9BD2"/>
    <a:srgbClr val="FF7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73" autoAdjust="0"/>
  </p:normalViewPr>
  <p:slideViewPr>
    <p:cSldViewPr>
      <p:cViewPr varScale="1">
        <p:scale>
          <a:sx n="150" d="100"/>
          <a:sy n="150" d="100"/>
        </p:scale>
        <p:origin x="384" y="96"/>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4494703083733"/>
          <c:y val="2.6726057906458798E-2"/>
          <c:w val="0.72824449911734579"/>
          <c:h val="0.7784484348353663"/>
        </c:manualLayout>
      </c:layout>
      <c:barChart>
        <c:barDir val="bar"/>
        <c:grouping val="clustered"/>
        <c:varyColors val="0"/>
        <c:ser>
          <c:idx val="4"/>
          <c:order val="0"/>
          <c:tx>
            <c:strRef>
              <c:f>Sheet1!$B$1</c:f>
              <c:strCache>
                <c:ptCount val="1"/>
                <c:pt idx="0">
                  <c:v>Verorahoitus (verotulot + valtionosuudet)</c:v>
                </c:pt>
              </c:strCache>
            </c:strRef>
          </c:tx>
          <c:spPr>
            <a:solidFill>
              <a:srgbClr val="9EC9E3"/>
            </a:solidFill>
            <a:ln w="9525">
              <a:solidFill>
                <a:schemeClr val="tx1"/>
              </a:solidFill>
              <a:prstDash val="solid"/>
            </a:ln>
          </c:spPr>
          <c:invertIfNegative val="0"/>
          <c:dLbls>
            <c:numFmt formatCode="#,##0" sourceLinked="0"/>
            <c:spPr>
              <a:noFill/>
              <a:ln>
                <a:noFill/>
              </a:ln>
              <a:effectLst/>
            </c:spPr>
            <c:txPr>
              <a:bodyPr/>
              <a:lstStyle/>
              <a:p>
                <a:pPr>
                  <a:defRPr sz="900" b="0" i="0" baseline="0">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Sheet1!$B$2:$B$9</c:f>
              <c:numCache>
                <c:formatCode>0.0</c:formatCode>
                <c:ptCount val="8"/>
                <c:pt idx="0">
                  <c:v>5648.9103289080567</c:v>
                </c:pt>
                <c:pt idx="1">
                  <c:v>5418.2949172562903</c:v>
                </c:pt>
                <c:pt idx="2">
                  <c:v>5560.7824253821891</c:v>
                </c:pt>
                <c:pt idx="3">
                  <c:v>5528.7483169513362</c:v>
                </c:pt>
                <c:pt idx="4">
                  <c:v>5744.3131276696113</c:v>
                </c:pt>
                <c:pt idx="5">
                  <c:v>6163.5185191438213</c:v>
                </c:pt>
                <c:pt idx="6">
                  <c:v>6593.7564628275986</c:v>
                </c:pt>
                <c:pt idx="7">
                  <c:v>6820.3059446201514</c:v>
                </c:pt>
              </c:numCache>
            </c:numRef>
          </c:val>
          <c:extLst>
            <c:ext xmlns:c16="http://schemas.microsoft.com/office/drawing/2014/chart" uri="{C3380CC4-5D6E-409C-BE32-E72D297353CC}">
              <c16:uniqueId val="{00000000-A6EA-4841-9E17-F61644353D79}"/>
            </c:ext>
          </c:extLst>
        </c:ser>
        <c:ser>
          <c:idx val="0"/>
          <c:order val="1"/>
          <c:tx>
            <c:strRef>
              <c:f>Sheet1!$C$1</c:f>
              <c:strCache>
                <c:ptCount val="1"/>
                <c:pt idx="0">
                  <c:v>Toimintakate 1)</c:v>
                </c:pt>
              </c:strCache>
            </c:strRef>
          </c:tx>
          <c:spPr>
            <a:solidFill>
              <a:schemeClr val="accent5">
                <a:lumMod val="75000"/>
              </a:schemeClr>
            </a:solidFill>
            <a:ln w="9525">
              <a:solidFill>
                <a:schemeClr val="tx1"/>
              </a:solidFill>
              <a:prstDash val="solid"/>
            </a:ln>
          </c:spPr>
          <c:invertIfNegative val="0"/>
          <c:dLbls>
            <c:numFmt formatCode="#,##0" sourceLinked="0"/>
            <c:spPr>
              <a:noFill/>
              <a:ln>
                <a:noFill/>
              </a:ln>
              <a:effectLst/>
            </c:spPr>
            <c:txPr>
              <a:bodyPr/>
              <a:lstStyle/>
              <a:p>
                <a:pPr>
                  <a:defRPr sz="90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Sheet1!$C$2:$C$9</c:f>
              <c:numCache>
                <c:formatCode>0.0</c:formatCode>
                <c:ptCount val="8"/>
                <c:pt idx="0">
                  <c:v>5146.3551064169105</c:v>
                </c:pt>
                <c:pt idx="1">
                  <c:v>4767.1401724493071</c:v>
                </c:pt>
                <c:pt idx="2">
                  <c:v>5220.0783082585131</c:v>
                </c:pt>
                <c:pt idx="3">
                  <c:v>5105.2923015945489</c:v>
                </c:pt>
                <c:pt idx="4">
                  <c:v>5327.9885356701589</c:v>
                </c:pt>
                <c:pt idx="5">
                  <c:v>5712.0694370815081</c:v>
                </c:pt>
                <c:pt idx="6">
                  <c:v>6164.7281155286146</c:v>
                </c:pt>
                <c:pt idx="7">
                  <c:v>6361.9268917145373</c:v>
                </c:pt>
              </c:numCache>
            </c:numRef>
          </c:val>
          <c:extLst>
            <c:ext xmlns:c16="http://schemas.microsoft.com/office/drawing/2014/chart" uri="{C3380CC4-5D6E-409C-BE32-E72D297353CC}">
              <c16:uniqueId val="{00000001-A6EA-4841-9E17-F61644353D79}"/>
            </c:ext>
          </c:extLst>
        </c:ser>
        <c:dLbls>
          <c:showLegendKey val="0"/>
          <c:showVal val="0"/>
          <c:showCatName val="0"/>
          <c:showSerName val="0"/>
          <c:showPercent val="0"/>
          <c:showBubbleSize val="0"/>
        </c:dLbls>
        <c:gapWidth val="50"/>
        <c:overlap val="1"/>
        <c:axId val="163717120"/>
        <c:axId val="163719424"/>
      </c:barChart>
      <c:catAx>
        <c:axId val="163717120"/>
        <c:scaling>
          <c:orientation val="minMax"/>
        </c:scaling>
        <c:delete val="0"/>
        <c:axPos val="l"/>
        <c:numFmt formatCode="General" sourceLinked="1"/>
        <c:majorTickMark val="out"/>
        <c:minorTickMark val="none"/>
        <c:tickLblPos val="low"/>
        <c:spPr>
          <a:ln w="3126">
            <a:solidFill>
              <a:schemeClr val="tx1"/>
            </a:solidFill>
            <a:prstDash val="solid"/>
          </a:ln>
        </c:spPr>
        <c:txPr>
          <a:bodyPr rot="0" vert="horz"/>
          <a:lstStyle/>
          <a:p>
            <a:pPr>
              <a:defRPr sz="1350" b="0" i="0" u="none" strike="noStrike" baseline="0">
                <a:solidFill>
                  <a:schemeClr val="tx1"/>
                </a:solidFill>
                <a:latin typeface="Verdana" panose="020B0604030504040204" pitchFamily="34" charset="0"/>
                <a:ea typeface="Times New Roman"/>
                <a:cs typeface="Times New Roman"/>
              </a:defRPr>
            </a:pPr>
            <a:endParaRPr lang="fi-FI"/>
          </a:p>
        </c:txPr>
        <c:crossAx val="163719424"/>
        <c:crosses val="autoZero"/>
        <c:auto val="1"/>
        <c:lblAlgn val="ctr"/>
        <c:lblOffset val="10"/>
        <c:tickLblSkip val="1"/>
        <c:tickMarkSkip val="1"/>
        <c:noMultiLvlLbl val="0"/>
      </c:catAx>
      <c:valAx>
        <c:axId val="163719424"/>
        <c:scaling>
          <c:orientation val="minMax"/>
          <c:max val="7000"/>
          <c:min val="0"/>
        </c:scaling>
        <c:delete val="0"/>
        <c:axPos val="b"/>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3717120"/>
        <c:crosses val="autoZero"/>
        <c:crossBetween val="between"/>
        <c:majorUnit val="1000"/>
        <c:minorUnit val="500"/>
      </c:valAx>
      <c:spPr>
        <a:noFill/>
        <a:ln w="12503">
          <a:solidFill>
            <a:schemeClr val="tx1"/>
          </a:solidFill>
          <a:prstDash val="solid"/>
        </a:ln>
      </c:spPr>
    </c:plotArea>
    <c:legend>
      <c:legendPos val="b"/>
      <c:layout>
        <c:manualLayout>
          <c:xMode val="edge"/>
          <c:yMode val="edge"/>
          <c:x val="0.15660284000810751"/>
          <c:y val="0.90830358739622818"/>
          <c:w val="0.76579562060444384"/>
          <c:h val="7.2445802535859416E-2"/>
        </c:manualLayout>
      </c:layout>
      <c:overlay val="0"/>
      <c:spPr>
        <a:solidFill>
          <a:schemeClr val="bg1"/>
        </a:solidFill>
        <a:ln w="3126">
          <a:solidFill>
            <a:schemeClr val="tx1"/>
          </a:solidFill>
          <a:prstDash val="solid"/>
        </a:ln>
      </c:spPr>
      <c:txPr>
        <a:bodyPr/>
        <a:lstStyle/>
        <a:p>
          <a:pPr>
            <a:defRPr sz="124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91596005386483E-2"/>
          <c:y val="3.6900325439587607E-2"/>
          <c:w val="0.85225505443234839"/>
          <c:h val="0.85103619331471048"/>
        </c:manualLayout>
      </c:layout>
      <c:barChart>
        <c:barDir val="col"/>
        <c:grouping val="clustered"/>
        <c:varyColors val="0"/>
        <c:ser>
          <c:idx val="1"/>
          <c:order val="0"/>
          <c:tx>
            <c:strRef>
              <c:f>Sheet1!$A$2</c:f>
              <c:strCache>
                <c:ptCount val="1"/>
                <c:pt idx="0">
                  <c:v>Vuosikate</c:v>
                </c:pt>
              </c:strCache>
            </c:strRef>
          </c:tx>
          <c:spPr>
            <a:solidFill>
              <a:srgbClr val="426BBA"/>
            </a:solidFill>
            <a:ln w="9525">
              <a:solidFill>
                <a:schemeClr val="tx1"/>
              </a:solidFill>
              <a:prstDash val="solid"/>
            </a:ln>
          </c:spPr>
          <c:invertIfNegative val="0"/>
          <c:dPt>
            <c:idx val="18"/>
            <c:invertIfNegative val="0"/>
            <c:bubble3D val="0"/>
            <c:extLst>
              <c:ext xmlns:c16="http://schemas.microsoft.com/office/drawing/2014/chart" uri="{C3380CC4-5D6E-409C-BE32-E72D297353CC}">
                <c16:uniqueId val="{00000000-452D-4AFE-BEE1-527A46547CE0}"/>
              </c:ext>
            </c:extLst>
          </c:dPt>
          <c:dPt>
            <c:idx val="19"/>
            <c:invertIfNegative val="0"/>
            <c:bubble3D val="0"/>
            <c:extLst>
              <c:ext xmlns:c16="http://schemas.microsoft.com/office/drawing/2014/chart" uri="{C3380CC4-5D6E-409C-BE32-E72D297353CC}">
                <c16:uniqueId val="{00000002-452D-4AFE-BEE1-527A46547CE0}"/>
              </c:ext>
            </c:extLst>
          </c:dPt>
          <c:dPt>
            <c:idx val="20"/>
            <c:invertIfNegative val="0"/>
            <c:bubble3D val="0"/>
            <c:extLst>
              <c:ext xmlns:c16="http://schemas.microsoft.com/office/drawing/2014/chart" uri="{C3380CC4-5D6E-409C-BE32-E72D297353CC}">
                <c16:uniqueId val="{00000003-452D-4AFE-BEE1-527A46547CE0}"/>
              </c:ext>
            </c:extLst>
          </c:dPt>
          <c:dPt>
            <c:idx val="21"/>
            <c:invertIfNegative val="0"/>
            <c:bubble3D val="0"/>
            <c:spPr>
              <a:solidFill>
                <a:srgbClr val="809BD2"/>
              </a:solidFill>
              <a:ln w="9525">
                <a:solidFill>
                  <a:schemeClr val="tx1"/>
                </a:solidFill>
                <a:prstDash val="solid"/>
              </a:ln>
            </c:spPr>
            <c:extLst>
              <c:ext xmlns:c16="http://schemas.microsoft.com/office/drawing/2014/chart" uri="{C3380CC4-5D6E-409C-BE32-E72D297353CC}">
                <c16:uniqueId val="{0000000E-D1E2-4514-B76B-2E1DC811EFE5}"/>
              </c:ext>
            </c:extLst>
          </c:dPt>
          <c:dPt>
            <c:idx val="22"/>
            <c:invertIfNegative val="0"/>
            <c:bubble3D val="0"/>
            <c:spPr>
              <a:solidFill>
                <a:srgbClr val="809BD2"/>
              </a:solidFill>
              <a:ln w="9525">
                <a:solidFill>
                  <a:schemeClr val="tx1"/>
                </a:solidFill>
                <a:prstDash val="solid"/>
              </a:ln>
            </c:spPr>
            <c:extLst>
              <c:ext xmlns:c16="http://schemas.microsoft.com/office/drawing/2014/chart" uri="{C3380CC4-5D6E-409C-BE32-E72D297353CC}">
                <c16:uniqueId val="{00000014-7EC7-4FF3-BEEE-A1AE34DE214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Sheet1!$B$2:$X$2</c:f>
              <c:numCache>
                <c:formatCode>0.000</c:formatCode>
                <c:ptCount val="23"/>
                <c:pt idx="0">
                  <c:v>1.2491317298296425</c:v>
                </c:pt>
                <c:pt idx="1">
                  <c:v>1.4924952865333609</c:v>
                </c:pt>
                <c:pt idx="2">
                  <c:v>1.5824944960501073</c:v>
                </c:pt>
                <c:pt idx="3">
                  <c:v>1.6980993082430587</c:v>
                </c:pt>
                <c:pt idx="4">
                  <c:v>1.9526890000000015</c:v>
                </c:pt>
                <c:pt idx="5">
                  <c:v>2.2625569999999993</c:v>
                </c:pt>
                <c:pt idx="6">
                  <c:v>1.5842380000000045</c:v>
                </c:pt>
                <c:pt idx="7">
                  <c:v>1.4398240000000051</c:v>
                </c:pt>
                <c:pt idx="8">
                  <c:v>1.4767779999999979</c:v>
                </c:pt>
                <c:pt idx="9">
                  <c:v>2.1043049999999996</c:v>
                </c:pt>
                <c:pt idx="10">
                  <c:v>2.3872130000000009</c:v>
                </c:pt>
                <c:pt idx="11">
                  <c:v>2.4007989999999992</c:v>
                </c:pt>
                <c:pt idx="12">
                  <c:v>2.3061440000000011</c:v>
                </c:pt>
                <c:pt idx="13">
                  <c:v>3.0254940000000001</c:v>
                </c:pt>
                <c:pt idx="14">
                  <c:v>2.548</c:v>
                </c:pt>
                <c:pt idx="15">
                  <c:v>1.7909999999999999</c:v>
                </c:pt>
                <c:pt idx="16">
                  <c:v>2.69</c:v>
                </c:pt>
                <c:pt idx="17">
                  <c:v>2.875</c:v>
                </c:pt>
                <c:pt idx="18">
                  <c:v>2.698</c:v>
                </c:pt>
                <c:pt idx="19">
                  <c:v>3.1469999999999998</c:v>
                </c:pt>
                <c:pt idx="20">
                  <c:v>3.93</c:v>
                </c:pt>
                <c:pt idx="21">
                  <c:v>2.76</c:v>
                </c:pt>
                <c:pt idx="22">
                  <c:v>3.04</c:v>
                </c:pt>
              </c:numCache>
            </c:numRef>
          </c:val>
          <c:extLst>
            <c:ext xmlns:c16="http://schemas.microsoft.com/office/drawing/2014/chart" uri="{C3380CC4-5D6E-409C-BE32-E72D297353CC}">
              <c16:uniqueId val="{00000004-452D-4AFE-BEE1-527A46547CE0}"/>
            </c:ext>
          </c:extLst>
        </c:ser>
        <c:dLbls>
          <c:showLegendKey val="0"/>
          <c:showVal val="0"/>
          <c:showCatName val="0"/>
          <c:showSerName val="0"/>
          <c:showPercent val="0"/>
          <c:showBubbleSize val="0"/>
        </c:dLbls>
        <c:gapWidth val="60"/>
        <c:axId val="166483456"/>
        <c:axId val="166484992"/>
      </c:barChart>
      <c:lineChart>
        <c:grouping val="standard"/>
        <c:varyColors val="0"/>
        <c:ser>
          <c:idx val="3"/>
          <c:order val="1"/>
          <c:tx>
            <c:strRef>
              <c:f>Sheet1!$A$3</c:f>
              <c:strCache>
                <c:ptCount val="1"/>
                <c:pt idx="0">
                  <c:v>Poistot</c:v>
                </c:pt>
              </c:strCache>
            </c:strRef>
          </c:tx>
          <c:spPr>
            <a:ln w="22225">
              <a:solidFill>
                <a:srgbClr val="000000"/>
              </a:solidFill>
              <a:prstDash val="solid"/>
            </a:ln>
          </c:spPr>
          <c:marker>
            <c:symbol val="circle"/>
            <c:size val="5"/>
            <c:spPr>
              <a:solidFill>
                <a:srgbClr val="000000"/>
              </a:solidFill>
              <a:ln>
                <a:solidFill>
                  <a:srgbClr val="000000"/>
                </a:solidFill>
                <a:prstDash val="solid"/>
              </a:ln>
            </c:spPr>
          </c:marker>
          <c:dPt>
            <c:idx val="18"/>
            <c:bubble3D val="0"/>
            <c:extLst>
              <c:ext xmlns:c16="http://schemas.microsoft.com/office/drawing/2014/chart" uri="{C3380CC4-5D6E-409C-BE32-E72D297353CC}">
                <c16:uniqueId val="{00000005-452D-4AFE-BEE1-527A46547CE0}"/>
              </c:ext>
            </c:extLst>
          </c:dPt>
          <c:dPt>
            <c:idx val="19"/>
            <c:bubble3D val="0"/>
            <c:extLst>
              <c:ext xmlns:c16="http://schemas.microsoft.com/office/drawing/2014/chart" uri="{C3380CC4-5D6E-409C-BE32-E72D297353CC}">
                <c16:uniqueId val="{00000007-452D-4AFE-BEE1-527A46547CE0}"/>
              </c:ext>
            </c:extLst>
          </c:dPt>
          <c:dPt>
            <c:idx val="20"/>
            <c:bubble3D val="0"/>
            <c:extLst>
              <c:ext xmlns:c16="http://schemas.microsoft.com/office/drawing/2014/chart" uri="{C3380CC4-5D6E-409C-BE32-E72D297353CC}">
                <c16:uniqueId val="{00000009-452D-4AFE-BEE1-527A46547CE0}"/>
              </c:ext>
            </c:extLst>
          </c:dPt>
          <c:dPt>
            <c:idx val="21"/>
            <c:bubble3D val="0"/>
            <c:spPr>
              <a:ln w="22225">
                <a:solidFill>
                  <a:srgbClr val="000000"/>
                </a:solidFill>
                <a:prstDash val="sysDash"/>
              </a:ln>
            </c:spPr>
            <c:extLst>
              <c:ext xmlns:c16="http://schemas.microsoft.com/office/drawing/2014/chart" uri="{C3380CC4-5D6E-409C-BE32-E72D297353CC}">
                <c16:uniqueId val="{0000000F-D1E2-4514-B76B-2E1DC811EFE5}"/>
              </c:ext>
            </c:extLst>
          </c:dPt>
          <c:dPt>
            <c:idx val="22"/>
            <c:bubble3D val="0"/>
            <c:spPr>
              <a:ln w="22225">
                <a:solidFill>
                  <a:srgbClr val="000000"/>
                </a:solidFill>
                <a:prstDash val="sysDash"/>
              </a:ln>
            </c:spPr>
            <c:extLst>
              <c:ext xmlns:c16="http://schemas.microsoft.com/office/drawing/2014/chart" uri="{C3380CC4-5D6E-409C-BE32-E72D297353CC}">
                <c16:uniqueId val="{00000012-7EC7-4FF3-BEEE-A1AE34DE214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Sheet1!$B$3:$X$3</c:f>
              <c:numCache>
                <c:formatCode>0.000</c:formatCode>
                <c:ptCount val="23"/>
                <c:pt idx="0">
                  <c:v>1.2159987083167247</c:v>
                </c:pt>
                <c:pt idx="1">
                  <c:v>1.2741917308724076</c:v>
                </c:pt>
                <c:pt idx="2">
                  <c:v>1.3597770164470975</c:v>
                </c:pt>
                <c:pt idx="3">
                  <c:v>1.4211001845021554</c:v>
                </c:pt>
                <c:pt idx="4">
                  <c:v>1.4500360000000001</c:v>
                </c:pt>
                <c:pt idx="5">
                  <c:v>1.5588390000000001</c:v>
                </c:pt>
                <c:pt idx="6">
                  <c:v>1.6107130000000003</c:v>
                </c:pt>
                <c:pt idx="7">
                  <c:v>1.6924940000000002</c:v>
                </c:pt>
                <c:pt idx="8">
                  <c:v>1.7568589999999999</c:v>
                </c:pt>
                <c:pt idx="9">
                  <c:v>1.7816869999999998</c:v>
                </c:pt>
                <c:pt idx="10">
                  <c:v>1.8389579999999999</c:v>
                </c:pt>
                <c:pt idx="11">
                  <c:v>1.9434</c:v>
                </c:pt>
                <c:pt idx="12">
                  <c:v>2.0361069999999999</c:v>
                </c:pt>
                <c:pt idx="13">
                  <c:v>2.1559379999999999</c:v>
                </c:pt>
                <c:pt idx="14">
                  <c:v>2.2290000000000001</c:v>
                </c:pt>
                <c:pt idx="15">
                  <c:v>2.4020000000000001</c:v>
                </c:pt>
                <c:pt idx="16">
                  <c:v>2.62</c:v>
                </c:pt>
                <c:pt idx="17">
                  <c:v>2.6389999999999998</c:v>
                </c:pt>
                <c:pt idx="18">
                  <c:v>2.665</c:v>
                </c:pt>
                <c:pt idx="19">
                  <c:v>2.6339999999999999</c:v>
                </c:pt>
                <c:pt idx="20">
                  <c:v>2.7480000000000002</c:v>
                </c:pt>
                <c:pt idx="21">
                  <c:v>2.76</c:v>
                </c:pt>
                <c:pt idx="22">
                  <c:v>2.82</c:v>
                </c:pt>
              </c:numCache>
            </c:numRef>
          </c:val>
          <c:smooth val="0"/>
          <c:extLst>
            <c:ext xmlns:c16="http://schemas.microsoft.com/office/drawing/2014/chart" uri="{C3380CC4-5D6E-409C-BE32-E72D297353CC}">
              <c16:uniqueId val="{0000000A-452D-4AFE-BEE1-527A46547CE0}"/>
            </c:ext>
          </c:extLst>
        </c:ser>
        <c:ser>
          <c:idx val="0"/>
          <c:order val="2"/>
          <c:tx>
            <c:strRef>
              <c:f>Sheet1!$A$4</c:f>
              <c:strCache>
                <c:ptCount val="1"/>
                <c:pt idx="0">
                  <c:v>Investointien omahankintamenot  1)</c:v>
                </c:pt>
              </c:strCache>
            </c:strRef>
          </c:tx>
          <c:spPr>
            <a:ln w="22225">
              <a:solidFill>
                <a:srgbClr val="FF0000"/>
              </a:solidFill>
              <a:prstDash val="solid"/>
            </a:ln>
          </c:spPr>
          <c:marker>
            <c:symbol val="circle"/>
            <c:size val="5"/>
            <c:spPr>
              <a:solidFill>
                <a:srgbClr val="FFFFFF"/>
              </a:solidFill>
              <a:ln>
                <a:solidFill>
                  <a:srgbClr val="FF0000"/>
                </a:solidFill>
                <a:prstDash val="solid"/>
              </a:ln>
            </c:spPr>
          </c:marker>
          <c:dPt>
            <c:idx val="18"/>
            <c:bubble3D val="0"/>
            <c:extLst>
              <c:ext xmlns:c16="http://schemas.microsoft.com/office/drawing/2014/chart" uri="{C3380CC4-5D6E-409C-BE32-E72D297353CC}">
                <c16:uniqueId val="{0000000B-452D-4AFE-BEE1-527A46547CE0}"/>
              </c:ext>
            </c:extLst>
          </c:dPt>
          <c:dPt>
            <c:idx val="19"/>
            <c:bubble3D val="0"/>
            <c:extLst>
              <c:ext xmlns:c16="http://schemas.microsoft.com/office/drawing/2014/chart" uri="{C3380CC4-5D6E-409C-BE32-E72D297353CC}">
                <c16:uniqueId val="{0000000D-452D-4AFE-BEE1-527A46547CE0}"/>
              </c:ext>
            </c:extLst>
          </c:dPt>
          <c:dPt>
            <c:idx val="20"/>
            <c:bubble3D val="0"/>
            <c:extLst>
              <c:ext xmlns:c16="http://schemas.microsoft.com/office/drawing/2014/chart" uri="{C3380CC4-5D6E-409C-BE32-E72D297353CC}">
                <c16:uniqueId val="{0000000F-452D-4AFE-BEE1-527A46547CE0}"/>
              </c:ext>
            </c:extLst>
          </c:dPt>
          <c:dPt>
            <c:idx val="21"/>
            <c:bubble3D val="0"/>
            <c:spPr>
              <a:ln w="22225">
                <a:solidFill>
                  <a:srgbClr val="FF0000"/>
                </a:solidFill>
                <a:prstDash val="sysDash"/>
              </a:ln>
            </c:spPr>
            <c:extLst>
              <c:ext xmlns:c16="http://schemas.microsoft.com/office/drawing/2014/chart" uri="{C3380CC4-5D6E-409C-BE32-E72D297353CC}">
                <c16:uniqueId val="{00000010-D1E2-4514-B76B-2E1DC811EFE5}"/>
              </c:ext>
            </c:extLst>
          </c:dPt>
          <c:dPt>
            <c:idx val="22"/>
            <c:bubble3D val="0"/>
            <c:spPr>
              <a:ln w="22225">
                <a:solidFill>
                  <a:srgbClr val="FF0000"/>
                </a:solidFill>
                <a:prstDash val="sysDash"/>
              </a:ln>
            </c:spPr>
            <c:extLst>
              <c:ext xmlns:c16="http://schemas.microsoft.com/office/drawing/2014/chart" uri="{C3380CC4-5D6E-409C-BE32-E72D297353CC}">
                <c16:uniqueId val="{00000013-7EC7-4FF3-BEEE-A1AE34DE214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Sheet1!$B$4:$X$4</c:f>
              <c:numCache>
                <c:formatCode>0.000</c:formatCode>
                <c:ptCount val="23"/>
                <c:pt idx="0">
                  <c:v>2.0044637075682883</c:v>
                </c:pt>
                <c:pt idx="1">
                  <c:v>2.157837305091217</c:v>
                </c:pt>
                <c:pt idx="2">
                  <c:v>2.0216996617740803</c:v>
                </c:pt>
                <c:pt idx="3">
                  <c:v>2.6199244466196752</c:v>
                </c:pt>
                <c:pt idx="4">
                  <c:v>2.8289079999999998</c:v>
                </c:pt>
                <c:pt idx="5">
                  <c:v>2.8219240000000001</c:v>
                </c:pt>
                <c:pt idx="6">
                  <c:v>2.9992179999999999</c:v>
                </c:pt>
                <c:pt idx="7">
                  <c:v>3.0814160000000004</c:v>
                </c:pt>
                <c:pt idx="8">
                  <c:v>3.0171690000000009</c:v>
                </c:pt>
                <c:pt idx="9">
                  <c:v>3.3570220000000002</c:v>
                </c:pt>
                <c:pt idx="10">
                  <c:v>3.5572210000000002</c:v>
                </c:pt>
                <c:pt idx="11">
                  <c:v>3.9206779999999992</c:v>
                </c:pt>
                <c:pt idx="12">
                  <c:v>3.7531080000000001</c:v>
                </c:pt>
                <c:pt idx="13">
                  <c:v>5.425751</c:v>
                </c:pt>
                <c:pt idx="14">
                  <c:v>4.0679999999999996</c:v>
                </c:pt>
                <c:pt idx="15">
                  <c:v>4.3840000000000003</c:v>
                </c:pt>
                <c:pt idx="16">
                  <c:v>4.47</c:v>
                </c:pt>
                <c:pt idx="17">
                  <c:v>7.383</c:v>
                </c:pt>
                <c:pt idx="18">
                  <c:v>4.2080000000000002</c:v>
                </c:pt>
                <c:pt idx="19">
                  <c:v>4.0910000000000002</c:v>
                </c:pt>
                <c:pt idx="20">
                  <c:v>4.2969999999999997</c:v>
                </c:pt>
                <c:pt idx="21">
                  <c:v>5.25</c:v>
                </c:pt>
                <c:pt idx="22">
                  <c:v>5.32</c:v>
                </c:pt>
              </c:numCache>
            </c:numRef>
          </c:val>
          <c:smooth val="0"/>
          <c:extLst>
            <c:ext xmlns:c16="http://schemas.microsoft.com/office/drawing/2014/chart" uri="{C3380CC4-5D6E-409C-BE32-E72D297353CC}">
              <c16:uniqueId val="{00000010-452D-4AFE-BEE1-527A46547CE0}"/>
            </c:ext>
          </c:extLst>
        </c:ser>
        <c:ser>
          <c:idx val="2"/>
          <c:order val="3"/>
          <c:tx>
            <c:strRef>
              <c:f>Sheet1!$A$5</c:f>
              <c:strCache>
                <c:ptCount val="1"/>
                <c:pt idx="0">
                  <c:v>Poistonalaisten investointien omahankintamenot  2)</c:v>
                </c:pt>
              </c:strCache>
            </c:strRef>
          </c:tx>
          <c:spPr>
            <a:ln w="22225">
              <a:solidFill>
                <a:schemeClr val="accent5">
                  <a:lumMod val="75000"/>
                </a:schemeClr>
              </a:solidFill>
            </a:ln>
          </c:spPr>
          <c:marker>
            <c:symbol val="circle"/>
            <c:size val="5"/>
            <c:spPr>
              <a:solidFill>
                <a:schemeClr val="accent5">
                  <a:lumMod val="75000"/>
                </a:schemeClr>
              </a:solidFill>
              <a:ln>
                <a:solidFill>
                  <a:schemeClr val="accent5">
                    <a:lumMod val="75000"/>
                  </a:schemeClr>
                </a:solidFill>
              </a:ln>
            </c:spPr>
          </c:marker>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Sheet1!$B$5:$X$5</c:f>
              <c:numCache>
                <c:formatCode>0.000</c:formatCode>
                <c:ptCount val="23"/>
                <c:pt idx="0">
                  <c:v>1.7131726465883919</c:v>
                </c:pt>
                <c:pt idx="1">
                  <c:v>1.7475532861398015</c:v>
                </c:pt>
                <c:pt idx="2">
                  <c:v>1.7233346166072123</c:v>
                </c:pt>
                <c:pt idx="3">
                  <c:v>2.0671290791879215</c:v>
                </c:pt>
                <c:pt idx="4">
                  <c:v>2.3236919999999999</c:v>
                </c:pt>
                <c:pt idx="5">
                  <c:v>2.4492820000000002</c:v>
                </c:pt>
                <c:pt idx="6">
                  <c:v>2.587002</c:v>
                </c:pt>
                <c:pt idx="7">
                  <c:v>2.6805509999999999</c:v>
                </c:pt>
                <c:pt idx="8">
                  <c:v>2.665598000000001</c:v>
                </c:pt>
                <c:pt idx="9">
                  <c:v>2.8949720000000001</c:v>
                </c:pt>
                <c:pt idx="10">
                  <c:v>3.0222179999999996</c:v>
                </c:pt>
                <c:pt idx="11">
                  <c:v>3.4950359999999998</c:v>
                </c:pt>
                <c:pt idx="12">
                  <c:v>3.230556</c:v>
                </c:pt>
                <c:pt idx="13">
                  <c:v>4.1886929999999989</c:v>
                </c:pt>
                <c:pt idx="14">
                  <c:v>3.5338420000000004</c:v>
                </c:pt>
                <c:pt idx="15">
                  <c:v>3.8220000000000001</c:v>
                </c:pt>
                <c:pt idx="16">
                  <c:v>3.6946019999999997</c:v>
                </c:pt>
                <c:pt idx="17">
                  <c:v>3.5840000000000001</c:v>
                </c:pt>
                <c:pt idx="18">
                  <c:v>3.5649999999999999</c:v>
                </c:pt>
                <c:pt idx="19">
                  <c:v>3.6910000000000003</c:v>
                </c:pt>
                <c:pt idx="20">
                  <c:v>3.7290000000000001</c:v>
                </c:pt>
              </c:numCache>
            </c:numRef>
          </c:val>
          <c:smooth val="0"/>
          <c:extLst>
            <c:ext xmlns:c16="http://schemas.microsoft.com/office/drawing/2014/chart" uri="{C3380CC4-5D6E-409C-BE32-E72D297353CC}">
              <c16:uniqueId val="{0000000E-8EF2-4C08-92F5-004123C69D41}"/>
            </c:ext>
          </c:extLst>
        </c:ser>
        <c:dLbls>
          <c:showLegendKey val="0"/>
          <c:showVal val="0"/>
          <c:showCatName val="0"/>
          <c:showSerName val="0"/>
          <c:showPercent val="0"/>
          <c:showBubbleSize val="0"/>
        </c:dLbls>
        <c:marker val="1"/>
        <c:smooth val="0"/>
        <c:axId val="166490880"/>
        <c:axId val="166492416"/>
      </c:lineChart>
      <c:catAx>
        <c:axId val="166483456"/>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250" b="0" i="0" u="none" strike="noStrike" baseline="0">
                <a:solidFill>
                  <a:schemeClr val="accent1"/>
                </a:solidFill>
                <a:latin typeface="Verdana"/>
                <a:ea typeface="Verdana"/>
                <a:cs typeface="Verdana"/>
              </a:defRPr>
            </a:pPr>
            <a:endParaRPr lang="fi-FI"/>
          </a:p>
        </c:txPr>
        <c:crossAx val="166484992"/>
        <c:crosses val="autoZero"/>
        <c:auto val="0"/>
        <c:lblAlgn val="ctr"/>
        <c:lblOffset val="100"/>
        <c:tickLblSkip val="1"/>
        <c:tickMarkSkip val="1"/>
        <c:noMultiLvlLbl val="0"/>
      </c:catAx>
      <c:valAx>
        <c:axId val="166484992"/>
        <c:scaling>
          <c:orientation val="minMax"/>
          <c:max val="8"/>
          <c:min val="0"/>
        </c:scaling>
        <c:delete val="0"/>
        <c:axPos val="l"/>
        <c:majorGridlines>
          <c:spPr>
            <a:ln w="317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6483456"/>
        <c:crosses val="autoZero"/>
        <c:crossBetween val="between"/>
        <c:majorUnit val="1"/>
        <c:minorUnit val="0.5"/>
      </c:valAx>
      <c:catAx>
        <c:axId val="166490880"/>
        <c:scaling>
          <c:orientation val="minMax"/>
        </c:scaling>
        <c:delete val="1"/>
        <c:axPos val="b"/>
        <c:numFmt formatCode="General" sourceLinked="1"/>
        <c:majorTickMark val="out"/>
        <c:minorTickMark val="none"/>
        <c:tickLblPos val="nextTo"/>
        <c:crossAx val="166492416"/>
        <c:crosses val="autoZero"/>
        <c:auto val="0"/>
        <c:lblAlgn val="ctr"/>
        <c:lblOffset val="100"/>
        <c:noMultiLvlLbl val="0"/>
      </c:catAx>
      <c:valAx>
        <c:axId val="166492416"/>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6490880"/>
        <c:crosses val="max"/>
        <c:crossBetween val="between"/>
        <c:majorUnit val="1"/>
        <c:minorUnit val="0.5"/>
      </c:valAx>
      <c:spPr>
        <a:noFill/>
        <a:ln w="17319">
          <a:solidFill>
            <a:schemeClr val="tx1"/>
          </a:solidFill>
          <a:prstDash val="solid"/>
        </a:ln>
      </c:spPr>
    </c:plotArea>
    <c:legend>
      <c:legendPos val="r"/>
      <c:layout>
        <c:manualLayout>
          <c:xMode val="edge"/>
          <c:yMode val="edge"/>
          <c:x val="9.2990110412180318E-2"/>
          <c:y val="5.434809031030876E-2"/>
          <c:w val="0.55512520010368571"/>
          <c:h val="0.20230460231721237"/>
        </c:manualLayout>
      </c:layout>
      <c:overlay val="0"/>
      <c:spPr>
        <a:solidFill>
          <a:schemeClr val="bg1"/>
        </a:solidFill>
        <a:ln w="9525">
          <a:solidFill>
            <a:schemeClr val="tx2"/>
          </a:solidFill>
        </a:ln>
      </c:spPr>
      <c:txPr>
        <a:bodyPr/>
        <a:lstStyle/>
        <a:p>
          <a:pPr>
            <a:defRPr sz="12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Lainakannan muutos</c:v>
                </c:pt>
              </c:strCache>
            </c:strRef>
          </c:tx>
          <c:spPr>
            <a:solidFill>
              <a:schemeClr val="accent5">
                <a:lumMod val="75000"/>
              </a:schemeClr>
            </a:solidFill>
            <a:ln w="9525">
              <a:solidFill>
                <a:schemeClr val="tx2"/>
              </a:solidFill>
              <a:prstDash val="solid"/>
            </a:ln>
          </c:spPr>
          <c:invertIfNegative val="0"/>
          <c:dPt>
            <c:idx val="19"/>
            <c:invertIfNegative val="0"/>
            <c:bubble3D val="0"/>
            <c:extLst>
              <c:ext xmlns:c16="http://schemas.microsoft.com/office/drawing/2014/chart" uri="{C3380CC4-5D6E-409C-BE32-E72D297353CC}">
                <c16:uniqueId val="{00000001-BFCE-4D25-8F4F-E48FB25C2231}"/>
              </c:ext>
            </c:extLst>
          </c:dPt>
          <c:dPt>
            <c:idx val="20"/>
            <c:invertIfNegative val="0"/>
            <c:bubble3D val="0"/>
            <c:extLst>
              <c:ext xmlns:c16="http://schemas.microsoft.com/office/drawing/2014/chart" uri="{C3380CC4-5D6E-409C-BE32-E72D297353CC}">
                <c16:uniqueId val="{00000006-B7DC-480E-B127-CA61F2957663}"/>
              </c:ext>
            </c:extLst>
          </c:dPt>
          <c:dPt>
            <c:idx val="21"/>
            <c:invertIfNegative val="0"/>
            <c:bubble3D val="0"/>
            <c:spPr>
              <a:solidFill>
                <a:srgbClr val="FF7E37"/>
              </a:solidFill>
              <a:ln w="9525">
                <a:solidFill>
                  <a:schemeClr val="tx2"/>
                </a:solidFill>
                <a:prstDash val="solid"/>
              </a:ln>
            </c:spPr>
            <c:extLst>
              <c:ext xmlns:c16="http://schemas.microsoft.com/office/drawing/2014/chart" uri="{C3380CC4-5D6E-409C-BE32-E72D297353CC}">
                <c16:uniqueId val="{00000007-B7DC-480E-B127-CA61F2957663}"/>
              </c:ext>
            </c:extLst>
          </c:dPt>
          <c:dPt>
            <c:idx val="22"/>
            <c:invertIfNegative val="0"/>
            <c:bubble3D val="0"/>
            <c:spPr>
              <a:solidFill>
                <a:srgbClr val="FF7E37"/>
              </a:solidFill>
              <a:ln w="9525">
                <a:solidFill>
                  <a:schemeClr val="tx2"/>
                </a:solidFill>
                <a:prstDash val="solid"/>
              </a:ln>
            </c:spPr>
            <c:extLst>
              <c:ext xmlns:c16="http://schemas.microsoft.com/office/drawing/2014/chart" uri="{C3380CC4-5D6E-409C-BE32-E72D297353CC}">
                <c16:uniqueId val="{0000000B-3B74-4C43-8EC7-B5753625F0B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Sheet1!$B$2:$X$2</c:f>
              <c:numCache>
                <c:formatCode>0.00</c:formatCode>
                <c:ptCount val="23"/>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c:v>
                </c:pt>
                <c:pt idx="16">
                  <c:v>1.74</c:v>
                </c:pt>
                <c:pt idx="17">
                  <c:v>0.97799999999999998</c:v>
                </c:pt>
                <c:pt idx="18">
                  <c:v>0.86299999999999999</c:v>
                </c:pt>
                <c:pt idx="19">
                  <c:v>0.62</c:v>
                </c:pt>
                <c:pt idx="20">
                  <c:v>0.16</c:v>
                </c:pt>
                <c:pt idx="21">
                  <c:v>0.79</c:v>
                </c:pt>
                <c:pt idx="22">
                  <c:v>1.69</c:v>
                </c:pt>
              </c:numCache>
            </c:numRef>
          </c:val>
          <c:extLst>
            <c:ext xmlns:c16="http://schemas.microsoft.com/office/drawing/2014/chart" uri="{C3380CC4-5D6E-409C-BE32-E72D297353CC}">
              <c16:uniqueId val="{00000002-BFCE-4D25-8F4F-E48FB25C2231}"/>
            </c:ext>
          </c:extLst>
        </c:ser>
        <c:dLbls>
          <c:showLegendKey val="0"/>
          <c:showVal val="0"/>
          <c:showCatName val="0"/>
          <c:showSerName val="0"/>
          <c:showPercent val="0"/>
          <c:showBubbleSize val="0"/>
        </c:dLbls>
        <c:gapWidth val="57"/>
        <c:axId val="166560512"/>
        <c:axId val="166562048"/>
      </c:barChart>
      <c:barChart>
        <c:barDir val="col"/>
        <c:grouping val="clustered"/>
        <c:varyColors val="0"/>
        <c:ser>
          <c:idx val="0"/>
          <c:order val="1"/>
          <c:tx>
            <c:strRef>
              <c:f>Sheet1!$A$3</c:f>
              <c:strCache>
                <c:ptCount val="1"/>
                <c:pt idx="0">
                  <c:v>Toiminnan ja investointien rahavirta 1)</c:v>
                </c:pt>
              </c:strCache>
            </c:strRef>
          </c:tx>
          <c:spPr>
            <a:solidFill>
              <a:srgbClr val="426BBA"/>
            </a:solidFill>
            <a:ln w="9525">
              <a:solidFill>
                <a:schemeClr val="tx2"/>
              </a:solidFill>
              <a:prstDash val="solid"/>
            </a:ln>
          </c:spPr>
          <c:invertIfNegative val="0"/>
          <c:dPt>
            <c:idx val="19"/>
            <c:invertIfNegative val="0"/>
            <c:bubble3D val="0"/>
            <c:extLst>
              <c:ext xmlns:c16="http://schemas.microsoft.com/office/drawing/2014/chart" uri="{C3380CC4-5D6E-409C-BE32-E72D297353CC}">
                <c16:uniqueId val="{00000004-BFCE-4D25-8F4F-E48FB25C2231}"/>
              </c:ext>
            </c:extLst>
          </c:dPt>
          <c:dPt>
            <c:idx val="20"/>
            <c:invertIfNegative val="0"/>
            <c:bubble3D val="0"/>
            <c:extLst>
              <c:ext xmlns:c16="http://schemas.microsoft.com/office/drawing/2014/chart" uri="{C3380CC4-5D6E-409C-BE32-E72D297353CC}">
                <c16:uniqueId val="{00000004-B7DC-480E-B127-CA61F2957663}"/>
              </c:ext>
            </c:extLst>
          </c:dPt>
          <c:dPt>
            <c:idx val="21"/>
            <c:invertIfNegative val="0"/>
            <c:bubble3D val="0"/>
            <c:spPr>
              <a:solidFill>
                <a:srgbClr val="809BD2"/>
              </a:solidFill>
              <a:ln w="9525">
                <a:solidFill>
                  <a:schemeClr val="tx2"/>
                </a:solidFill>
                <a:prstDash val="solid"/>
              </a:ln>
            </c:spPr>
            <c:extLst>
              <c:ext xmlns:c16="http://schemas.microsoft.com/office/drawing/2014/chart" uri="{C3380CC4-5D6E-409C-BE32-E72D297353CC}">
                <c16:uniqueId val="{00000005-B7DC-480E-B127-CA61F2957663}"/>
              </c:ext>
            </c:extLst>
          </c:dPt>
          <c:dPt>
            <c:idx val="22"/>
            <c:invertIfNegative val="0"/>
            <c:bubble3D val="0"/>
            <c:spPr>
              <a:solidFill>
                <a:srgbClr val="809BD2"/>
              </a:solidFill>
              <a:ln w="9525">
                <a:solidFill>
                  <a:schemeClr val="tx2"/>
                </a:solidFill>
                <a:prstDash val="solid"/>
              </a:ln>
            </c:spPr>
            <c:extLst>
              <c:ext xmlns:c16="http://schemas.microsoft.com/office/drawing/2014/chart" uri="{C3380CC4-5D6E-409C-BE32-E72D297353CC}">
                <c16:uniqueId val="{0000000A-3B74-4C43-8EC7-B5753625F0B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Sheet1!$B$3:$X$3</c:f>
              <c:numCache>
                <c:formatCode>0.00</c:formatCode>
                <c:ptCount val="23"/>
                <c:pt idx="0">
                  <c:v>-0.87222258662939622</c:v>
                </c:pt>
                <c:pt idx="1">
                  <c:v>-0.15107850507843404</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-1.0860000000000001</c:v>
                </c:pt>
                <c:pt idx="17">
                  <c:v>-9.7000000000000003E-2</c:v>
                </c:pt>
                <c:pt idx="18">
                  <c:v>-0.83099999999999996</c:v>
                </c:pt>
                <c:pt idx="19">
                  <c:v>-0.26</c:v>
                </c:pt>
                <c:pt idx="20">
                  <c:v>0.251</c:v>
                </c:pt>
                <c:pt idx="21">
                  <c:v>-2.25</c:v>
                </c:pt>
                <c:pt idx="22">
                  <c:v>-2.09</c:v>
                </c:pt>
              </c:numCache>
            </c:numRef>
          </c:val>
          <c:extLst>
            <c:ext xmlns:c16="http://schemas.microsoft.com/office/drawing/2014/chart" uri="{C3380CC4-5D6E-409C-BE32-E72D297353CC}">
              <c16:uniqueId val="{00000005-BFCE-4D25-8F4F-E48FB25C2231}"/>
            </c:ext>
          </c:extLst>
        </c:ser>
        <c:dLbls>
          <c:showLegendKey val="0"/>
          <c:showVal val="0"/>
          <c:showCatName val="0"/>
          <c:showSerName val="0"/>
          <c:showPercent val="0"/>
          <c:showBubbleSize val="0"/>
        </c:dLbls>
        <c:gapWidth val="130"/>
        <c:overlap val="-1"/>
        <c:axId val="166563840"/>
        <c:axId val="166565376"/>
      </c:barChart>
      <c:catAx>
        <c:axId val="166560512"/>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6562048"/>
        <c:crosses val="autoZero"/>
        <c:auto val="0"/>
        <c:lblAlgn val="ctr"/>
        <c:lblOffset val="100"/>
        <c:tickLblSkip val="1"/>
        <c:tickMarkSkip val="1"/>
        <c:noMultiLvlLbl val="0"/>
      </c:catAx>
      <c:valAx>
        <c:axId val="166562048"/>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166560512"/>
        <c:crosses val="autoZero"/>
        <c:crossBetween val="between"/>
        <c:majorUnit val="0.5"/>
        <c:minorUnit val="0.1"/>
      </c:valAx>
      <c:catAx>
        <c:axId val="166563840"/>
        <c:scaling>
          <c:orientation val="minMax"/>
        </c:scaling>
        <c:delete val="1"/>
        <c:axPos val="b"/>
        <c:numFmt formatCode="General" sourceLinked="1"/>
        <c:majorTickMark val="out"/>
        <c:minorTickMark val="none"/>
        <c:tickLblPos val="nextTo"/>
        <c:crossAx val="166565376"/>
        <c:crosses val="autoZero"/>
        <c:auto val="0"/>
        <c:lblAlgn val="ctr"/>
        <c:lblOffset val="100"/>
        <c:noMultiLvlLbl val="0"/>
      </c:catAx>
      <c:valAx>
        <c:axId val="166565376"/>
        <c:scaling>
          <c:orientation val="minMax"/>
          <c:max val="2.5"/>
          <c:min val="-2.5"/>
        </c:scaling>
        <c:delete val="0"/>
        <c:axPos val="r"/>
        <c:numFmt formatCode="0.0" sourceLinked="0"/>
        <c:majorTickMark val="cross"/>
        <c:minorTickMark val="in"/>
        <c:tickLblPos val="nextTo"/>
        <c:spPr>
          <a:ln w="3870">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166563840"/>
        <c:crosses val="max"/>
        <c:crossBetween val="between"/>
        <c:majorUnit val="0.5"/>
        <c:minorUnit val="0.1"/>
      </c:valAx>
      <c:spPr>
        <a:noFill/>
        <a:ln w="15480">
          <a:solidFill>
            <a:schemeClr val="tx1"/>
          </a:solidFill>
          <a:prstDash val="solid"/>
        </a:ln>
      </c:spPr>
    </c:plotArea>
    <c:legend>
      <c:legendPos val="r"/>
      <c:layout>
        <c:manualLayout>
          <c:xMode val="edge"/>
          <c:yMode val="edge"/>
          <c:x val="8.501883524645755E-2"/>
          <c:y val="6.047280627067058E-2"/>
          <c:w val="0.44756230608551822"/>
          <c:h val="0.14844513073741955"/>
        </c:manualLayout>
      </c:layout>
      <c:overlay val="0"/>
      <c:spPr>
        <a:solidFill>
          <a:schemeClr val="bg1"/>
        </a:solidFill>
        <a:ln w="3870">
          <a:solidFill>
            <a:schemeClr val="tx1"/>
          </a:solidFill>
          <a:prstDash val="solid"/>
        </a:ln>
      </c:spPr>
      <c:txPr>
        <a:bodyPr/>
        <a:lstStyle/>
        <a:p>
          <a:pPr>
            <a:defRPr sz="13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2.2497419579401646E-2"/>
          <c:w val="0.88571428571428568"/>
          <c:h val="0.85992111830279261"/>
        </c:manualLayout>
      </c:layout>
      <c:barChart>
        <c:barDir val="col"/>
        <c:grouping val="clustered"/>
        <c:varyColors val="0"/>
        <c:ser>
          <c:idx val="1"/>
          <c:order val="0"/>
          <c:tx>
            <c:strRef>
              <c:f>Sheet1!$A$2</c:f>
              <c:strCache>
                <c:ptCount val="1"/>
                <c:pt idx="0">
                  <c:v>Lainakanta</c:v>
                </c:pt>
              </c:strCache>
            </c:strRef>
          </c:tx>
          <c:spPr>
            <a:solidFill>
              <a:schemeClr val="accent5">
                <a:lumMod val="75000"/>
              </a:schemeClr>
            </a:solidFill>
            <a:ln w="9525">
              <a:solidFill>
                <a:schemeClr val="tx2"/>
              </a:solidFill>
              <a:prstDash val="solid"/>
            </a:ln>
          </c:spPr>
          <c:invertIfNegative val="0"/>
          <c:dPt>
            <c:idx val="19"/>
            <c:invertIfNegative val="0"/>
            <c:bubble3D val="0"/>
            <c:extLst>
              <c:ext xmlns:c16="http://schemas.microsoft.com/office/drawing/2014/chart" uri="{C3380CC4-5D6E-409C-BE32-E72D297353CC}">
                <c16:uniqueId val="{00000001-0B7C-46E6-9F8C-BFBA48D307D9}"/>
              </c:ext>
            </c:extLst>
          </c:dPt>
          <c:dPt>
            <c:idx val="20"/>
            <c:invertIfNegative val="0"/>
            <c:bubble3D val="0"/>
            <c:extLst>
              <c:ext xmlns:c16="http://schemas.microsoft.com/office/drawing/2014/chart" uri="{C3380CC4-5D6E-409C-BE32-E72D297353CC}">
                <c16:uniqueId val="{00000002-25B0-4DF9-AB91-293CEFEE5498}"/>
              </c:ext>
            </c:extLst>
          </c:dPt>
          <c:dPt>
            <c:idx val="21"/>
            <c:invertIfNegative val="0"/>
            <c:bubble3D val="0"/>
            <c:spPr>
              <a:solidFill>
                <a:srgbClr val="FF7E37"/>
              </a:solidFill>
              <a:ln w="9525">
                <a:solidFill>
                  <a:schemeClr val="tx2"/>
                </a:solidFill>
                <a:prstDash val="solid"/>
              </a:ln>
            </c:spPr>
            <c:extLst>
              <c:ext xmlns:c16="http://schemas.microsoft.com/office/drawing/2014/chart" uri="{C3380CC4-5D6E-409C-BE32-E72D297353CC}">
                <c16:uniqueId val="{00000003-25B0-4DF9-AB91-293CEFEE5498}"/>
              </c:ext>
            </c:extLst>
          </c:dPt>
          <c:dPt>
            <c:idx val="22"/>
            <c:invertIfNegative val="0"/>
            <c:bubble3D val="0"/>
            <c:spPr>
              <a:solidFill>
                <a:srgbClr val="FF7E37"/>
              </a:solidFill>
              <a:ln w="9525">
                <a:solidFill>
                  <a:schemeClr val="tx2"/>
                </a:solidFill>
                <a:prstDash val="solid"/>
              </a:ln>
            </c:spPr>
            <c:extLst>
              <c:ext xmlns:c16="http://schemas.microsoft.com/office/drawing/2014/chart" uri="{C3380CC4-5D6E-409C-BE32-E72D297353CC}">
                <c16:uniqueId val="{0000000A-7248-4CCA-8AB2-9ADEF5672A8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Sheet1!$B$2:$X$2</c:f>
              <c:numCache>
                <c:formatCode>General</c:formatCode>
                <c:ptCount val="23"/>
                <c:pt idx="0">
                  <c:v>4.0999999999999996</c:v>
                </c:pt>
                <c:pt idx="1">
                  <c:v>4.09</c:v>
                </c:pt>
                <c:pt idx="2">
                  <c:v>3.87</c:v>
                </c:pt>
                <c:pt idx="3">
                  <c:v>4.03</c:v>
                </c:pt>
                <c:pt idx="4">
                  <c:v>4.3150000000000004</c:v>
                </c:pt>
                <c:pt idx="5">
                  <c:v>4.8330000000000002</c:v>
                </c:pt>
                <c:pt idx="6">
                  <c:v>5.6040000000000001</c:v>
                </c:pt>
                <c:pt idx="7">
                  <c:v>6.6230000000000002</c:v>
                </c:pt>
                <c:pt idx="8">
                  <c:v>7.7050000000000001</c:v>
                </c:pt>
                <c:pt idx="9">
                  <c:v>8.4079999999999995</c:v>
                </c:pt>
                <c:pt idx="10">
                  <c:v>9.01</c:v>
                </c:pt>
                <c:pt idx="11">
                  <c:v>9.6</c:v>
                </c:pt>
                <c:pt idx="12">
                  <c:v>10.88</c:v>
                </c:pt>
                <c:pt idx="13">
                  <c:v>11.67</c:v>
                </c:pt>
                <c:pt idx="14">
                  <c:v>12.295999999999999</c:v>
                </c:pt>
                <c:pt idx="15">
                  <c:v>13.81</c:v>
                </c:pt>
                <c:pt idx="16">
                  <c:v>15.554</c:v>
                </c:pt>
                <c:pt idx="17">
                  <c:v>16.532</c:v>
                </c:pt>
                <c:pt idx="18">
                  <c:v>17.395</c:v>
                </c:pt>
                <c:pt idx="19">
                  <c:v>18.097000000000001</c:v>
                </c:pt>
                <c:pt idx="20">
                  <c:v>18.251999999999999</c:v>
                </c:pt>
                <c:pt idx="21">
                  <c:v>19.04</c:v>
                </c:pt>
                <c:pt idx="22">
                  <c:v>20.73</c:v>
                </c:pt>
              </c:numCache>
            </c:numRef>
          </c:val>
          <c:extLst>
            <c:ext xmlns:c16="http://schemas.microsoft.com/office/drawing/2014/chart" uri="{C3380CC4-5D6E-409C-BE32-E72D297353CC}">
              <c16:uniqueId val="{00000002-0B7C-46E6-9F8C-BFBA48D307D9}"/>
            </c:ext>
          </c:extLst>
        </c:ser>
        <c:dLbls>
          <c:showLegendKey val="0"/>
          <c:showVal val="0"/>
          <c:showCatName val="0"/>
          <c:showSerName val="0"/>
          <c:showPercent val="0"/>
          <c:showBubbleSize val="0"/>
        </c:dLbls>
        <c:gapWidth val="54"/>
        <c:axId val="171598592"/>
        <c:axId val="171600128"/>
      </c:barChart>
      <c:lineChart>
        <c:grouping val="standard"/>
        <c:varyColors val="0"/>
        <c:ser>
          <c:idx val="0"/>
          <c:order val="1"/>
          <c:tx>
            <c:strRef>
              <c:f>Sheet1!$A$3</c:f>
              <c:strCache>
                <c:ptCount val="1"/>
                <c:pt idx="0">
                  <c:v>Rahavarat</c:v>
                </c:pt>
              </c:strCache>
            </c:strRef>
          </c:tx>
          <c:spPr>
            <a:ln w="22225">
              <a:solidFill>
                <a:schemeClr val="tx1">
                  <a:lumMod val="90000"/>
                  <a:lumOff val="10000"/>
                </a:schemeClr>
              </a:solidFill>
              <a:prstDash val="solid"/>
            </a:ln>
          </c:spPr>
          <c:marker>
            <c:symbol val="circle"/>
            <c:size val="5"/>
            <c:spPr>
              <a:solidFill>
                <a:schemeClr val="tx1">
                  <a:lumMod val="90000"/>
                  <a:lumOff val="10000"/>
                </a:schemeClr>
              </a:solidFill>
            </c:spPr>
          </c:marker>
          <c:dPt>
            <c:idx val="19"/>
            <c:bubble3D val="0"/>
            <c:extLst>
              <c:ext xmlns:c16="http://schemas.microsoft.com/office/drawing/2014/chart" uri="{C3380CC4-5D6E-409C-BE32-E72D297353CC}">
                <c16:uniqueId val="{00000004-0B7C-46E6-9F8C-BFBA48D307D9}"/>
              </c:ext>
            </c:extLst>
          </c:dPt>
          <c:dPt>
            <c:idx val="20"/>
            <c:bubble3D val="0"/>
            <c:extLst>
              <c:ext xmlns:c16="http://schemas.microsoft.com/office/drawing/2014/chart" uri="{C3380CC4-5D6E-409C-BE32-E72D297353CC}">
                <c16:uniqueId val="{00000006-44C9-4762-B7C9-360BB6A4C789}"/>
              </c:ext>
            </c:extLst>
          </c:dPt>
          <c:dPt>
            <c:idx val="21"/>
            <c:bubble3D val="0"/>
            <c:spPr>
              <a:ln w="22225">
                <a:solidFill>
                  <a:schemeClr val="tx1">
                    <a:lumMod val="90000"/>
                    <a:lumOff val="10000"/>
                  </a:schemeClr>
                </a:solidFill>
                <a:prstDash val="sysDash"/>
              </a:ln>
            </c:spPr>
            <c:extLst>
              <c:ext xmlns:c16="http://schemas.microsoft.com/office/drawing/2014/chart" uri="{C3380CC4-5D6E-409C-BE32-E72D297353CC}">
                <c16:uniqueId val="{00000007-44C9-4762-B7C9-360BB6A4C789}"/>
              </c:ext>
            </c:extLst>
          </c:dPt>
          <c:dPt>
            <c:idx val="22"/>
            <c:bubble3D val="0"/>
            <c:spPr>
              <a:ln w="22225">
                <a:solidFill>
                  <a:schemeClr val="tx1">
                    <a:lumMod val="90000"/>
                    <a:lumOff val="10000"/>
                  </a:schemeClr>
                </a:solidFill>
                <a:prstDash val="sysDash"/>
              </a:ln>
            </c:spPr>
            <c:extLst>
              <c:ext xmlns:c16="http://schemas.microsoft.com/office/drawing/2014/chart" uri="{C3380CC4-5D6E-409C-BE32-E72D297353CC}">
                <c16:uniqueId val="{0000000B-7248-4CCA-8AB2-9ADEF5672A89}"/>
              </c:ext>
            </c:extLst>
          </c:dPt>
          <c:cat>
            <c:strRef>
              <c:f>Sheet1!$B$1:$X$1</c:f>
              <c:strCache>
                <c:ptCount val="23"/>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pt idx="22">
                  <c:v>19</c:v>
                </c:pt>
              </c:strCache>
            </c:strRef>
          </c:cat>
          <c:val>
            <c:numRef>
              <c:f>Sheet1!$B$3:$X$3</c:f>
              <c:numCache>
                <c:formatCode>General</c:formatCode>
                <c:ptCount val="23"/>
                <c:pt idx="0">
                  <c:v>2.64</c:v>
                </c:pt>
                <c:pt idx="1">
                  <c:v>2.54</c:v>
                </c:pt>
                <c:pt idx="2">
                  <c:v>2.69</c:v>
                </c:pt>
                <c:pt idx="3">
                  <c:v>3.1560000000000001</c:v>
                </c:pt>
                <c:pt idx="4">
                  <c:v>3.077</c:v>
                </c:pt>
                <c:pt idx="5">
                  <c:v>3.339</c:v>
                </c:pt>
                <c:pt idx="6">
                  <c:v>3.31</c:v>
                </c:pt>
                <c:pt idx="7">
                  <c:v>3.2250000000000001</c:v>
                </c:pt>
                <c:pt idx="8">
                  <c:v>3.1869999999999998</c:v>
                </c:pt>
                <c:pt idx="9">
                  <c:v>4.1219999999999999</c:v>
                </c:pt>
                <c:pt idx="10">
                  <c:v>4.3019999999999996</c:v>
                </c:pt>
                <c:pt idx="11">
                  <c:v>4.0430000000000001</c:v>
                </c:pt>
                <c:pt idx="12">
                  <c:v>4.2210000000000001</c:v>
                </c:pt>
                <c:pt idx="13">
                  <c:v>4.76</c:v>
                </c:pt>
                <c:pt idx="14">
                  <c:v>4.5350000000000001</c:v>
                </c:pt>
                <c:pt idx="15">
                  <c:v>4.1970000000000001</c:v>
                </c:pt>
                <c:pt idx="16">
                  <c:v>5.1589999999999998</c:v>
                </c:pt>
                <c:pt idx="17">
                  <c:v>5.3040000000000003</c:v>
                </c:pt>
                <c:pt idx="18">
                  <c:v>5.1040000000000001</c:v>
                </c:pt>
                <c:pt idx="19">
                  <c:v>5.6790000000000003</c:v>
                </c:pt>
                <c:pt idx="20">
                  <c:v>5.7850000000000001</c:v>
                </c:pt>
              </c:numCache>
            </c:numRef>
          </c:val>
          <c:smooth val="0"/>
          <c:extLst>
            <c:ext xmlns:c16="http://schemas.microsoft.com/office/drawing/2014/chart" uri="{C3380CC4-5D6E-409C-BE32-E72D297353CC}">
              <c16:uniqueId val="{00000005-0B7C-46E6-9F8C-BFBA48D307D9}"/>
            </c:ext>
          </c:extLst>
        </c:ser>
        <c:dLbls>
          <c:showLegendKey val="0"/>
          <c:showVal val="0"/>
          <c:showCatName val="0"/>
          <c:showSerName val="0"/>
          <c:showPercent val="0"/>
          <c:showBubbleSize val="0"/>
        </c:dLbls>
        <c:marker val="1"/>
        <c:smooth val="0"/>
        <c:axId val="171606016"/>
        <c:axId val="171607552"/>
      </c:lineChart>
      <c:catAx>
        <c:axId val="17159859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70" b="0" i="0" u="none" strike="noStrike" baseline="0">
                <a:solidFill>
                  <a:schemeClr val="accent1"/>
                </a:solidFill>
                <a:latin typeface="Verdana"/>
                <a:ea typeface="Verdana"/>
                <a:cs typeface="Verdana"/>
              </a:defRPr>
            </a:pPr>
            <a:endParaRPr lang="fi-FI"/>
          </a:p>
        </c:txPr>
        <c:crossAx val="171600128"/>
        <c:crosses val="autoZero"/>
        <c:auto val="0"/>
        <c:lblAlgn val="ctr"/>
        <c:lblOffset val="100"/>
        <c:tickLblSkip val="1"/>
        <c:tickMarkSkip val="1"/>
        <c:noMultiLvlLbl val="0"/>
      </c:catAx>
      <c:valAx>
        <c:axId val="171600128"/>
        <c:scaling>
          <c:orientation val="minMax"/>
          <c:max val="23"/>
          <c:min val="0"/>
        </c:scaling>
        <c:delete val="0"/>
        <c:axPos val="l"/>
        <c:majorGridlines>
          <c:spPr>
            <a:ln w="317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1598592"/>
        <c:crosses val="autoZero"/>
        <c:crossBetween val="between"/>
        <c:majorUnit val="2"/>
        <c:minorUnit val="0.5"/>
      </c:valAx>
      <c:catAx>
        <c:axId val="171606016"/>
        <c:scaling>
          <c:orientation val="minMax"/>
        </c:scaling>
        <c:delete val="1"/>
        <c:axPos val="b"/>
        <c:numFmt formatCode="General" sourceLinked="1"/>
        <c:majorTickMark val="out"/>
        <c:minorTickMark val="none"/>
        <c:tickLblPos val="nextTo"/>
        <c:crossAx val="171607552"/>
        <c:crosses val="autoZero"/>
        <c:auto val="0"/>
        <c:lblAlgn val="ctr"/>
        <c:lblOffset val="100"/>
        <c:noMultiLvlLbl val="0"/>
      </c:catAx>
      <c:valAx>
        <c:axId val="171607552"/>
        <c:scaling>
          <c:orientation val="minMax"/>
          <c:max val="23"/>
          <c:min val="0"/>
        </c:scaling>
        <c:delete val="0"/>
        <c:axPos val="r"/>
        <c:numFmt formatCode="General" sourceLinked="1"/>
        <c:majorTickMark val="cross"/>
        <c:minorTickMark val="out"/>
        <c:tickLblPos val="nextTo"/>
        <c:spPr>
          <a:ln w="3927">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1606016"/>
        <c:crosses val="max"/>
        <c:crossBetween val="between"/>
        <c:majorUnit val="2"/>
        <c:minorUnit val="0.5"/>
      </c:valAx>
      <c:spPr>
        <a:noFill/>
        <a:ln w="15707">
          <a:solidFill>
            <a:schemeClr val="tx1"/>
          </a:solidFill>
          <a:prstDash val="solid"/>
        </a:ln>
      </c:spPr>
    </c:plotArea>
    <c:legend>
      <c:legendPos val="r"/>
      <c:layout>
        <c:manualLayout>
          <c:xMode val="edge"/>
          <c:yMode val="edge"/>
          <c:x val="0.1214116985376828"/>
          <c:y val="0.11244019138755981"/>
          <c:w val="0.20009805303803505"/>
          <c:h val="0.12709773162665267"/>
        </c:manualLayout>
      </c:layout>
      <c:overlay val="0"/>
      <c:spPr>
        <a:solidFill>
          <a:schemeClr val="bg1"/>
        </a:solidFill>
        <a:ln w="3927">
          <a:solidFill>
            <a:schemeClr val="tx1"/>
          </a:solidFill>
          <a:prstDash val="solid"/>
        </a:ln>
      </c:spPr>
      <c:txPr>
        <a:bodyPr/>
        <a:lstStyle/>
        <a:p>
          <a:pPr>
            <a:defRPr sz="136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04103367099331"/>
          <c:y val="2.6726057906458798E-2"/>
          <c:w val="0.75054837671823427"/>
          <c:h val="0.87582656561834427"/>
        </c:manualLayout>
      </c:layout>
      <c:barChart>
        <c:barDir val="bar"/>
        <c:grouping val="clustered"/>
        <c:varyColors val="0"/>
        <c:ser>
          <c:idx val="4"/>
          <c:order val="0"/>
          <c:tx>
            <c:strRef>
              <c:f>Sheet1!$B$1</c:f>
              <c:strCache>
                <c:ptCount val="1"/>
                <c:pt idx="0">
                  <c:v>2015</c:v>
                </c:pt>
              </c:strCache>
            </c:strRef>
          </c:tx>
          <c:spPr>
            <a:solidFill>
              <a:schemeClr val="accent6">
                <a:lumMod val="20000"/>
                <a:lumOff val="80000"/>
              </a:schemeClr>
            </a:solidFill>
            <a:ln w="3175">
              <a:solidFill>
                <a:schemeClr val="tx1"/>
              </a:solidFill>
              <a:prstDash val="solid"/>
            </a:ln>
          </c:spPr>
          <c:invertIfNegative val="0"/>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Sheet1!$B$2:$B$9</c:f>
              <c:numCache>
                <c:formatCode>0</c:formatCode>
                <c:ptCount val="8"/>
                <c:pt idx="0">
                  <c:v>91.007972963301512</c:v>
                </c:pt>
                <c:pt idx="1">
                  <c:v>83.547201938244328</c:v>
                </c:pt>
                <c:pt idx="2">
                  <c:v>76.090523751148069</c:v>
                </c:pt>
                <c:pt idx="3">
                  <c:v>89.601278698052894</c:v>
                </c:pt>
                <c:pt idx="4">
                  <c:v>104.82811124849492</c:v>
                </c:pt>
                <c:pt idx="5">
                  <c:v>114.48726116383793</c:v>
                </c:pt>
                <c:pt idx="6">
                  <c:v>142.06053924946031</c:v>
                </c:pt>
                <c:pt idx="7">
                  <c:v>124.93828684275488</c:v>
                </c:pt>
              </c:numCache>
            </c:numRef>
          </c:val>
          <c:extLst>
            <c:ext xmlns:c16="http://schemas.microsoft.com/office/drawing/2014/chart" uri="{C3380CC4-5D6E-409C-BE32-E72D297353CC}">
              <c16:uniqueId val="{00000001-0D49-453F-8C0B-BDEE42A52873}"/>
            </c:ext>
          </c:extLst>
        </c:ser>
        <c:ser>
          <c:idx val="0"/>
          <c:order val="1"/>
          <c:tx>
            <c:strRef>
              <c:f>Sheet1!$C$1</c:f>
              <c:strCache>
                <c:ptCount val="1"/>
                <c:pt idx="0">
                  <c:v>2016</c:v>
                </c:pt>
              </c:strCache>
            </c:strRef>
          </c:tx>
          <c:spPr>
            <a:solidFill>
              <a:srgbClr val="9EC9E3"/>
            </a:solidFill>
            <a:ln w="3175">
              <a:solidFill>
                <a:schemeClr val="tx1"/>
              </a:solidFill>
              <a:prstDash val="solid"/>
            </a:ln>
          </c:spPr>
          <c:invertIfNegative val="0"/>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Sheet1!$C$2:$C$9</c:f>
              <c:numCache>
                <c:formatCode>0</c:formatCode>
                <c:ptCount val="8"/>
                <c:pt idx="0">
                  <c:v>127.45466522466764</c:v>
                </c:pt>
                <c:pt idx="1">
                  <c:v>133.41187956696177</c:v>
                </c:pt>
                <c:pt idx="2">
                  <c:v>109.98259903739356</c:v>
                </c:pt>
                <c:pt idx="3">
                  <c:v>124.85759210349613</c:v>
                </c:pt>
                <c:pt idx="4">
                  <c:v>129.62665123211752</c:v>
                </c:pt>
                <c:pt idx="5">
                  <c:v>128.94911610976766</c:v>
                </c:pt>
                <c:pt idx="6">
                  <c:v>124.82641883732965</c:v>
                </c:pt>
                <c:pt idx="7">
                  <c:v>90.634067705534662</c:v>
                </c:pt>
              </c:numCache>
            </c:numRef>
          </c:val>
          <c:extLst>
            <c:ext xmlns:c16="http://schemas.microsoft.com/office/drawing/2014/chart" uri="{C3380CC4-5D6E-409C-BE32-E72D297353CC}">
              <c16:uniqueId val="{00000002-0D49-453F-8C0B-BDEE42A52873}"/>
            </c:ext>
          </c:extLst>
        </c:ser>
        <c:ser>
          <c:idx val="1"/>
          <c:order val="2"/>
          <c:tx>
            <c:strRef>
              <c:f>Sheet1!$D$1</c:f>
              <c:strCache>
                <c:ptCount val="1"/>
                <c:pt idx="0">
                  <c:v>2017*</c:v>
                </c:pt>
              </c:strCache>
            </c:strRef>
          </c:tx>
          <c:spPr>
            <a:solidFill>
              <a:schemeClr val="accent5">
                <a:lumMod val="75000"/>
              </a:schemeClr>
            </a:solidFill>
            <a:ln w="3175">
              <a:solidFill>
                <a:schemeClr val="tx2"/>
              </a:solidFill>
            </a:ln>
          </c:spPr>
          <c:invertIfNegative val="0"/>
          <c:dLbls>
            <c:spPr>
              <a:noFill/>
              <a:ln>
                <a:noFill/>
              </a:ln>
              <a:effectLst/>
            </c:spPr>
            <c:txPr>
              <a:bodyPr wrap="square" lIns="38100" tIns="19050" rIns="38100" bIns="19050" anchor="ctr">
                <a:spAutoFit/>
              </a:bodyPr>
              <a:lstStyle/>
              <a:p>
                <a:pPr>
                  <a:defRPr sz="95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Sheet1!$D$2:$D$9</c:f>
              <c:numCache>
                <c:formatCode>0</c:formatCode>
                <c:ptCount val="8"/>
                <c:pt idx="0">
                  <c:v>149.81372657670738</c:v>
                </c:pt>
                <c:pt idx="1">
                  <c:v>166.01198844245675</c:v>
                </c:pt>
                <c:pt idx="2">
                  <c:v>120.68915107626373</c:v>
                </c:pt>
                <c:pt idx="3">
                  <c:v>133.54056047406036</c:v>
                </c:pt>
                <c:pt idx="4">
                  <c:v>139.10694569264348</c:v>
                </c:pt>
                <c:pt idx="5">
                  <c:v>149.49242203824687</c:v>
                </c:pt>
                <c:pt idx="6">
                  <c:v>147.36902180116425</c:v>
                </c:pt>
                <c:pt idx="7">
                  <c:v>138.89433084363904</c:v>
                </c:pt>
              </c:numCache>
            </c:numRef>
          </c:val>
          <c:extLst>
            <c:ext xmlns:c16="http://schemas.microsoft.com/office/drawing/2014/chart" uri="{C3380CC4-5D6E-409C-BE32-E72D297353CC}">
              <c16:uniqueId val="{00000000-47C8-4E0E-AB1A-C40BC73CC917}"/>
            </c:ext>
          </c:extLst>
        </c:ser>
        <c:dLbls>
          <c:showLegendKey val="0"/>
          <c:showVal val="0"/>
          <c:showCatName val="0"/>
          <c:showSerName val="0"/>
          <c:showPercent val="0"/>
          <c:showBubbleSize val="0"/>
        </c:dLbls>
        <c:gapWidth val="69"/>
        <c:overlap val="57"/>
        <c:axId val="146506880"/>
        <c:axId val="146508416"/>
      </c:barChart>
      <c:catAx>
        <c:axId val="146506880"/>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Verdana" panose="020B0604030504040204" pitchFamily="34" charset="0"/>
                <a:ea typeface="Times New Roman"/>
                <a:cs typeface="Times New Roman"/>
              </a:defRPr>
            </a:pPr>
            <a:endParaRPr lang="fi-FI"/>
          </a:p>
        </c:txPr>
        <c:crossAx val="146508416"/>
        <c:crosses val="autoZero"/>
        <c:auto val="1"/>
        <c:lblAlgn val="ctr"/>
        <c:lblOffset val="10"/>
        <c:tickLblSkip val="1"/>
        <c:tickMarkSkip val="1"/>
        <c:noMultiLvlLbl val="0"/>
      </c:catAx>
      <c:valAx>
        <c:axId val="146508416"/>
        <c:scaling>
          <c:orientation val="minMax"/>
          <c:max val="18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46506880"/>
        <c:crosses val="autoZero"/>
        <c:crossBetween val="between"/>
        <c:majorUnit val="20"/>
        <c:minorUnit val="10"/>
      </c:valAx>
      <c:spPr>
        <a:noFill/>
        <a:ln w="6350">
          <a:solidFill>
            <a:schemeClr val="tx1"/>
          </a:solidFill>
          <a:prstDash val="solid"/>
        </a:ln>
      </c:spPr>
    </c:plotArea>
    <c:legend>
      <c:legendPos val="r"/>
      <c:layout>
        <c:manualLayout>
          <c:xMode val="edge"/>
          <c:yMode val="edge"/>
          <c:x val="0.82058240615772748"/>
          <c:y val="0.39196241136350612"/>
          <c:w val="0.12531147338703058"/>
          <c:h val="0.17973431663358005"/>
        </c:manualLayout>
      </c:layout>
      <c:overlay val="0"/>
      <c:spPr>
        <a:solidFill>
          <a:schemeClr val="bg1"/>
        </a:solidFill>
        <a:ln w="3126">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2111581116183228"/>
          <c:h val="0.90652022202496252"/>
        </c:manualLayout>
      </c:layout>
      <c:lineChart>
        <c:grouping val="standard"/>
        <c:varyColors val="0"/>
        <c:ser>
          <c:idx val="0"/>
          <c:order val="0"/>
          <c:tx>
            <c:strRef>
              <c:f>Sheet1!$A$2</c:f>
              <c:strCache>
                <c:ptCount val="1"/>
                <c:pt idx="0">
                  <c:v>Alle 5000 as. kunnat</c:v>
                </c:pt>
              </c:strCache>
            </c:strRef>
          </c:tx>
          <c:spPr>
            <a:ln w="22225">
              <a:solidFill>
                <a:srgbClr val="00FF00"/>
              </a:solidFill>
              <a:prstDash val="solid"/>
            </a:ln>
          </c:spPr>
          <c:marker>
            <c:symbol val="circle"/>
            <c:size val="6"/>
            <c:spPr>
              <a:solidFill>
                <a:srgbClr val="FFFFFF"/>
              </a:solidFill>
              <a:ln>
                <a:solidFill>
                  <a:srgbClr val="00FF0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c:formatCode>
                <c:ptCount val="18"/>
                <c:pt idx="0">
                  <c:v>-20.163813174322858</c:v>
                </c:pt>
                <c:pt idx="1">
                  <c:v>68.168934240362816</c:v>
                </c:pt>
                <c:pt idx="2">
                  <c:v>222.01720549833644</c:v>
                </c:pt>
                <c:pt idx="3">
                  <c:v>169.89151251243754</c:v>
                </c:pt>
                <c:pt idx="4">
                  <c:v>68.813313452313864</c:v>
                </c:pt>
                <c:pt idx="5">
                  <c:v>52.291102188271907</c:v>
                </c:pt>
                <c:pt idx="6">
                  <c:v>143.46558513108397</c:v>
                </c:pt>
                <c:pt idx="7">
                  <c:v>224.69315362025992</c:v>
                </c:pt>
                <c:pt idx="8">
                  <c:v>270.32753622374952</c:v>
                </c:pt>
                <c:pt idx="9">
                  <c:v>304.41470586568914</c:v>
                </c:pt>
                <c:pt idx="10">
                  <c:v>431.98295826087451</c:v>
                </c:pt>
                <c:pt idx="11">
                  <c:v>265.43038865994851</c:v>
                </c:pt>
                <c:pt idx="12" formatCode="0">
                  <c:v>138.0614436455318</c:v>
                </c:pt>
                <c:pt idx="13" formatCode="0">
                  <c:v>303.88734254847384</c:v>
                </c:pt>
                <c:pt idx="14" formatCode="0">
                  <c:v>431.01930987986884</c:v>
                </c:pt>
                <c:pt idx="15">
                  <c:v>435.35602497996462</c:v>
                </c:pt>
                <c:pt idx="16" formatCode="0">
                  <c:v>405.733354948628</c:v>
                </c:pt>
                <c:pt idx="17" formatCode="General">
                  <c:v>464.31182305638225</c:v>
                </c:pt>
              </c:numCache>
            </c:numRef>
          </c:val>
          <c:smooth val="0"/>
          <c:extLst>
            <c:ext xmlns:c16="http://schemas.microsoft.com/office/drawing/2014/chart" uri="{C3380CC4-5D6E-409C-BE32-E72D297353CC}">
              <c16:uniqueId val="{00000000-D9C3-414E-880D-B81CA5372D6B}"/>
            </c:ext>
          </c:extLst>
        </c:ser>
        <c:ser>
          <c:idx val="1"/>
          <c:order val="1"/>
          <c:tx>
            <c:strRef>
              <c:f>Sheet1!$A$3</c:f>
              <c:strCache>
                <c:ptCount val="1"/>
                <c:pt idx="0">
                  <c:v>5000-20000 as. kunnat</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c:formatCode>
                <c:ptCount val="18"/>
                <c:pt idx="0">
                  <c:v>68.671961326195643</c:v>
                </c:pt>
                <c:pt idx="1">
                  <c:v>183.837919383757</c:v>
                </c:pt>
                <c:pt idx="2">
                  <c:v>345.56876556171215</c:v>
                </c:pt>
                <c:pt idx="3">
                  <c:v>174.65345985646687</c:v>
                </c:pt>
                <c:pt idx="4">
                  <c:v>92.262093993475531</c:v>
                </c:pt>
                <c:pt idx="5">
                  <c:v>90.486159003128677</c:v>
                </c:pt>
                <c:pt idx="6">
                  <c:v>178.25402567436768</c:v>
                </c:pt>
                <c:pt idx="7">
                  <c:v>226.84851784131882</c:v>
                </c:pt>
                <c:pt idx="8">
                  <c:v>247.61187773920898</c:v>
                </c:pt>
                <c:pt idx="9">
                  <c:v>297.18028907659436</c:v>
                </c:pt>
                <c:pt idx="10">
                  <c:v>383.79041306787047</c:v>
                </c:pt>
                <c:pt idx="11">
                  <c:v>257.29970919443184</c:v>
                </c:pt>
                <c:pt idx="12" formatCode="0">
                  <c:v>149.08967057272631</c:v>
                </c:pt>
                <c:pt idx="13" formatCode="0">
                  <c:v>294.31192991134094</c:v>
                </c:pt>
                <c:pt idx="14" formatCode="0">
                  <c:v>413.99868391110073</c:v>
                </c:pt>
                <c:pt idx="15">
                  <c:v>333.83743909868531</c:v>
                </c:pt>
                <c:pt idx="16" formatCode="0">
                  <c:v>421.10757857540608</c:v>
                </c:pt>
                <c:pt idx="17" formatCode="General">
                  <c:v>459.31456635703728</c:v>
                </c:pt>
              </c:numCache>
            </c:numRef>
          </c:val>
          <c:smooth val="0"/>
          <c:extLst>
            <c:ext xmlns:c16="http://schemas.microsoft.com/office/drawing/2014/chart" uri="{C3380CC4-5D6E-409C-BE32-E72D297353CC}">
              <c16:uniqueId val="{00000001-D9C3-414E-880D-B81CA5372D6B}"/>
            </c:ext>
          </c:extLst>
        </c:ser>
        <c:ser>
          <c:idx val="4"/>
          <c:order val="2"/>
          <c:tx>
            <c:strRef>
              <c:f>Sheet1!$A$4</c:f>
              <c:strCache>
                <c:ptCount val="1"/>
                <c:pt idx="0">
                  <c:v>20001-100000 as. kunnat</c:v>
                </c:pt>
              </c:strCache>
            </c:strRef>
          </c:tx>
          <c:spPr>
            <a:ln w="22225">
              <a:solidFill>
                <a:srgbClr val="002060"/>
              </a:solidFill>
              <a:prstDash val="solid"/>
            </a:ln>
          </c:spPr>
          <c:marker>
            <c:symbol val="circle"/>
            <c:size val="6"/>
            <c:spPr>
              <a:solidFill>
                <a:schemeClr val="bg1"/>
              </a:solidFill>
              <a:ln>
                <a:solidFill>
                  <a:srgbClr val="00206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Sheet1!$B$4:$S$4</c:f>
              <c:numCache>
                <c:formatCode>#,##0</c:formatCode>
                <c:ptCount val="18"/>
                <c:pt idx="0">
                  <c:v>180.66999232569157</c:v>
                </c:pt>
                <c:pt idx="1">
                  <c:v>262.44062950550529</c:v>
                </c:pt>
                <c:pt idx="2">
                  <c:v>425.01518051804601</c:v>
                </c:pt>
                <c:pt idx="3">
                  <c:v>187.99530894036056</c:v>
                </c:pt>
                <c:pt idx="4">
                  <c:v>143.23462931288299</c:v>
                </c:pt>
                <c:pt idx="5">
                  <c:v>151.98252575165887</c:v>
                </c:pt>
                <c:pt idx="6">
                  <c:v>236.44693537144701</c:v>
                </c:pt>
                <c:pt idx="7">
                  <c:v>276.15939683051761</c:v>
                </c:pt>
                <c:pt idx="8">
                  <c:v>279.09190287919688</c:v>
                </c:pt>
                <c:pt idx="9">
                  <c:v>281.92421485747985</c:v>
                </c:pt>
                <c:pt idx="10">
                  <c:v>409.54002971424507</c:v>
                </c:pt>
                <c:pt idx="11">
                  <c:v>287.50570500578254</c:v>
                </c:pt>
                <c:pt idx="12" formatCode="0">
                  <c:v>143.7962887290189</c:v>
                </c:pt>
                <c:pt idx="13" formatCode="0">
                  <c:v>318.88810101606231</c:v>
                </c:pt>
                <c:pt idx="14" formatCode="0">
                  <c:v>285.51431915981073</c:v>
                </c:pt>
                <c:pt idx="15">
                  <c:v>278.0334263918694</c:v>
                </c:pt>
                <c:pt idx="16" formatCode="0">
                  <c:v>408.28753376608114</c:v>
                </c:pt>
                <c:pt idx="17" formatCode="General">
                  <c:v>445.48597341336495</c:v>
                </c:pt>
              </c:numCache>
            </c:numRef>
          </c:val>
          <c:smooth val="0"/>
          <c:extLst>
            <c:ext xmlns:c16="http://schemas.microsoft.com/office/drawing/2014/chart" uri="{C3380CC4-5D6E-409C-BE32-E72D297353CC}">
              <c16:uniqueId val="{00000002-D9C3-414E-880D-B81CA5372D6B}"/>
            </c:ext>
          </c:extLst>
        </c:ser>
        <c:ser>
          <c:idx val="2"/>
          <c:order val="3"/>
          <c:tx>
            <c:strRef>
              <c:f>Sheet1!$A$5</c:f>
              <c:strCache>
                <c:ptCount val="1"/>
                <c:pt idx="0">
                  <c:v>Yli 100000 as. kunnat</c:v>
                </c:pt>
              </c:strCache>
            </c:strRef>
          </c:tx>
          <c:spPr>
            <a:ln w="22225">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Sheet1!$B$5:$S$5</c:f>
              <c:numCache>
                <c:formatCode>#,##0</c:formatCode>
                <c:ptCount val="18"/>
                <c:pt idx="0">
                  <c:v>602.22071355358889</c:v>
                </c:pt>
                <c:pt idx="1">
                  <c:v>545.84096862747026</c:v>
                </c:pt>
                <c:pt idx="2">
                  <c:v>391.93388483479333</c:v>
                </c:pt>
                <c:pt idx="3">
                  <c:v>344.61462543750628</c:v>
                </c:pt>
                <c:pt idx="4">
                  <c:v>380.44093161992066</c:v>
                </c:pt>
                <c:pt idx="5">
                  <c:v>381.84673857948343</c:v>
                </c:pt>
                <c:pt idx="6">
                  <c:v>542.9604533603723</c:v>
                </c:pt>
                <c:pt idx="7">
                  <c:v>610.16942057514461</c:v>
                </c:pt>
                <c:pt idx="8">
                  <c:v>527.62599607551294</c:v>
                </c:pt>
                <c:pt idx="9">
                  <c:v>418.99928256090425</c:v>
                </c:pt>
                <c:pt idx="10">
                  <c:v>561.18837684495531</c:v>
                </c:pt>
                <c:pt idx="11">
                  <c:v>565.39729290264108</c:v>
                </c:pt>
                <c:pt idx="12" formatCode="0">
                  <c:v>420.93482332722181</c:v>
                </c:pt>
                <c:pt idx="13" formatCode="0">
                  <c:v>498.94914137518782</c:v>
                </c:pt>
                <c:pt idx="14" formatCode="0">
                  <c:v>496.18092058719702</c:v>
                </c:pt>
                <c:pt idx="15">
                  <c:v>400.92726319899123</c:v>
                </c:pt>
                <c:pt idx="16" formatCode="0">
                  <c:v>618.33017448083967</c:v>
                </c:pt>
                <c:pt idx="17" formatCode="General">
                  <c:v>795.39780094845707</c:v>
                </c:pt>
              </c:numCache>
            </c:numRef>
          </c:val>
          <c:smooth val="0"/>
          <c:extLst>
            <c:ext xmlns:c16="http://schemas.microsoft.com/office/drawing/2014/chart" uri="{C3380CC4-5D6E-409C-BE32-E72D297353CC}">
              <c16:uniqueId val="{00000003-D9C3-414E-880D-B81CA5372D6B}"/>
            </c:ext>
          </c:extLst>
        </c:ser>
        <c:dLbls>
          <c:showLegendKey val="0"/>
          <c:showVal val="0"/>
          <c:showCatName val="0"/>
          <c:showSerName val="0"/>
          <c:showPercent val="0"/>
          <c:showBubbleSize val="0"/>
        </c:dLbls>
        <c:marker val="1"/>
        <c:smooth val="0"/>
        <c:axId val="164199808"/>
        <c:axId val="164206080"/>
      </c:lineChart>
      <c:lineChart>
        <c:grouping val="standard"/>
        <c:varyColors val="0"/>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Sheet1!$B$6:$S$6</c:f>
              <c:numCache>
                <c:formatCode>#,##0</c:formatCode>
                <c:ptCount val="18"/>
                <c:pt idx="0">
                  <c:v>287.03178144905678</c:v>
                </c:pt>
                <c:pt idx="1">
                  <c:v>329.84354677103977</c:v>
                </c:pt>
                <c:pt idx="2">
                  <c:v>379.61439665114426</c:v>
                </c:pt>
                <c:pt idx="3">
                  <c:v>239.52162221749398</c:v>
                </c:pt>
                <c:pt idx="4">
                  <c:v>210.92205668203624</c:v>
                </c:pt>
                <c:pt idx="5">
                  <c:v>213.19978105933774</c:v>
                </c:pt>
                <c:pt idx="6">
                  <c:v>327.06429217955241</c:v>
                </c:pt>
                <c:pt idx="7">
                  <c:v>382.19978984820034</c:v>
                </c:pt>
                <c:pt idx="8">
                  <c:v>361.77115899312645</c:v>
                </c:pt>
                <c:pt idx="9">
                  <c:v>337.2127205682221</c:v>
                </c:pt>
                <c:pt idx="10">
                  <c:v>461.03796162115651</c:v>
                </c:pt>
                <c:pt idx="11">
                  <c:v>382.37581736387693</c:v>
                </c:pt>
                <c:pt idx="12" formatCode="0">
                  <c:v>248.35013624053917</c:v>
                </c:pt>
                <c:pt idx="13" formatCode="0">
                  <c:v>380.35268664280113</c:v>
                </c:pt>
                <c:pt idx="14" formatCode="0">
                  <c:v>403.36060036337665</c:v>
                </c:pt>
                <c:pt idx="15">
                  <c:v>347.1220566748957</c:v>
                </c:pt>
                <c:pt idx="16" formatCode="0">
                  <c:v>492.361734376333</c:v>
                </c:pt>
                <c:pt idx="17" formatCode="General">
                  <c:v>585.26715798792236</c:v>
                </c:pt>
              </c:numCache>
            </c:numRef>
          </c:val>
          <c:smooth val="0"/>
          <c:extLst>
            <c:ext xmlns:c16="http://schemas.microsoft.com/office/drawing/2014/chart" uri="{C3380CC4-5D6E-409C-BE32-E72D297353CC}">
              <c16:uniqueId val="{00000004-D9C3-414E-880D-B81CA5372D6B}"/>
            </c:ext>
          </c:extLst>
        </c:ser>
        <c:dLbls>
          <c:showLegendKey val="0"/>
          <c:showVal val="0"/>
          <c:showCatName val="0"/>
          <c:showSerName val="0"/>
          <c:showPercent val="0"/>
          <c:showBubbleSize val="0"/>
        </c:dLbls>
        <c:marker val="1"/>
        <c:smooth val="0"/>
        <c:axId val="482735"/>
        <c:axId val="485231"/>
      </c:lineChart>
      <c:catAx>
        <c:axId val="164199808"/>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200" b="0" i="0" u="none" strike="noStrike" baseline="0">
                <a:solidFill>
                  <a:schemeClr val="tx1"/>
                </a:solidFill>
                <a:latin typeface="Verdana"/>
                <a:ea typeface="Verdana"/>
                <a:cs typeface="Verdana"/>
              </a:defRPr>
            </a:pPr>
            <a:endParaRPr lang="fi-FI"/>
          </a:p>
        </c:txPr>
        <c:crossAx val="164206080"/>
        <c:crosses val="autoZero"/>
        <c:auto val="1"/>
        <c:lblAlgn val="ctr"/>
        <c:lblOffset val="100"/>
        <c:tickLblSkip val="1"/>
        <c:tickMarkSkip val="1"/>
        <c:noMultiLvlLbl val="0"/>
      </c:catAx>
      <c:valAx>
        <c:axId val="164206080"/>
        <c:scaling>
          <c:orientation val="minMax"/>
          <c:max val="900"/>
          <c:min val="-10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4199808"/>
        <c:crosses val="autoZero"/>
        <c:crossBetween val="between"/>
        <c:minorUnit val="50"/>
      </c:valAx>
      <c:valAx>
        <c:axId val="485231"/>
        <c:scaling>
          <c:orientation val="minMax"/>
          <c:max val="900"/>
          <c:min val="-100"/>
        </c:scaling>
        <c:delete val="0"/>
        <c:axPos val="r"/>
        <c:numFmt formatCode="#,##0" sourceLinked="1"/>
        <c:majorTickMark val="out"/>
        <c:minorTickMark val="none"/>
        <c:tickLblPos val="nextTo"/>
        <c:txPr>
          <a:bodyPr/>
          <a:lstStyle/>
          <a:p>
            <a:pPr>
              <a:defRPr sz="1300" b="0" i="0" baseline="0">
                <a:latin typeface="Verdana" panose="020B0604030504040204" pitchFamily="34" charset="0"/>
              </a:defRPr>
            </a:pPr>
            <a:endParaRPr lang="fi-FI"/>
          </a:p>
        </c:txPr>
        <c:crossAx val="482735"/>
        <c:crosses val="max"/>
        <c:crossBetween val="between"/>
        <c:minorUnit val="50"/>
      </c:valAx>
      <c:catAx>
        <c:axId val="482735"/>
        <c:scaling>
          <c:orientation val="minMax"/>
        </c:scaling>
        <c:delete val="1"/>
        <c:axPos val="b"/>
        <c:numFmt formatCode="General" sourceLinked="1"/>
        <c:majorTickMark val="out"/>
        <c:minorTickMark val="none"/>
        <c:tickLblPos val="nextTo"/>
        <c:crossAx val="485231"/>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10420591284287785"/>
          <c:y val="3.5927078061285374E-2"/>
          <c:w val="0.30236279635046331"/>
          <c:h val="0.23867306924744991"/>
        </c:manualLayout>
      </c:layout>
      <c:overlay val="0"/>
      <c:spPr>
        <a:solidFill>
          <a:srgbClr val="FFFFFF"/>
        </a:solidFill>
        <a:ln w="3227">
          <a:solidFill>
            <a:schemeClr val="tx1"/>
          </a:solidFill>
          <a:prstDash val="solid"/>
        </a:ln>
      </c:spPr>
      <c:txPr>
        <a:bodyPr/>
        <a:lstStyle/>
        <a:p>
          <a:pPr>
            <a:defRPr sz="118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1225573753717848"/>
          <c:h val="0.90652022202496252"/>
        </c:manualLayout>
      </c:layout>
      <c:lineChart>
        <c:grouping val="standard"/>
        <c:varyColors val="0"/>
        <c:ser>
          <c:idx val="0"/>
          <c:order val="0"/>
          <c:tx>
            <c:strRef>
              <c:f>Sheet1!$A$2</c:f>
              <c:strCache>
                <c:ptCount val="1"/>
                <c:pt idx="0">
                  <c:v>Alle 5000 as. kunnat</c:v>
                </c:pt>
              </c:strCache>
            </c:strRef>
          </c:tx>
          <c:spPr>
            <a:ln w="22225">
              <a:solidFill>
                <a:srgbClr val="00FF00"/>
              </a:solidFill>
              <a:prstDash val="solid"/>
            </a:ln>
          </c:spPr>
          <c:marker>
            <c:symbol val="circle"/>
            <c:size val="6"/>
            <c:spPr>
              <a:solidFill>
                <a:srgbClr val="FFFFFF"/>
              </a:solidFill>
              <a:ln>
                <a:solidFill>
                  <a:srgbClr val="00FF0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c:formatCode>
                <c:ptCount val="18"/>
                <c:pt idx="0">
                  <c:v>319.03710686924728</c:v>
                </c:pt>
                <c:pt idx="1">
                  <c:v>345.15050787853778</c:v>
                </c:pt>
                <c:pt idx="2">
                  <c:v>305.90792804973421</c:v>
                </c:pt>
                <c:pt idx="3">
                  <c:v>370.36601153348238</c:v>
                </c:pt>
                <c:pt idx="4">
                  <c:v>391.27679825708532</c:v>
                </c:pt>
                <c:pt idx="5">
                  <c:v>367.22107966354366</c:v>
                </c:pt>
                <c:pt idx="6">
                  <c:v>348.60013134502248</c:v>
                </c:pt>
                <c:pt idx="7">
                  <c:v>369.07332670881931</c:v>
                </c:pt>
                <c:pt idx="8">
                  <c:v>408.99510842568765</c:v>
                </c:pt>
                <c:pt idx="9">
                  <c:v>410.91551889224422</c:v>
                </c:pt>
                <c:pt idx="10">
                  <c:v>434.26451817395252</c:v>
                </c:pt>
                <c:pt idx="11">
                  <c:v>483.78178712008406</c:v>
                </c:pt>
                <c:pt idx="12" formatCode="0">
                  <c:v>501.53784200205433</c:v>
                </c:pt>
                <c:pt idx="13" formatCode="0">
                  <c:v>577.25739491437469</c:v>
                </c:pt>
                <c:pt idx="14">
                  <c:v>561.16485739088409</c:v>
                </c:pt>
                <c:pt idx="15">
                  <c:v>605.54639892338162</c:v>
                </c:pt>
                <c:pt idx="16" formatCode="0">
                  <c:v>486.44812788097721</c:v>
                </c:pt>
                <c:pt idx="17" formatCode="General">
                  <c:v>427.45060854191581</c:v>
                </c:pt>
              </c:numCache>
            </c:numRef>
          </c:val>
          <c:smooth val="0"/>
          <c:extLst>
            <c:ext xmlns:c16="http://schemas.microsoft.com/office/drawing/2014/chart" uri="{C3380CC4-5D6E-409C-BE32-E72D297353CC}">
              <c16:uniqueId val="{00000000-EE26-4C10-99BB-2F53BCECB277}"/>
            </c:ext>
          </c:extLst>
        </c:ser>
        <c:ser>
          <c:idx val="1"/>
          <c:order val="1"/>
          <c:tx>
            <c:strRef>
              <c:f>Sheet1!$A$3</c:f>
              <c:strCache>
                <c:ptCount val="1"/>
                <c:pt idx="0">
                  <c:v>5000-20000 as. kunnat</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c:formatCode>
                <c:ptCount val="18"/>
                <c:pt idx="0">
                  <c:v>302.92848177851181</c:v>
                </c:pt>
                <c:pt idx="1">
                  <c:v>313.55160559971603</c:v>
                </c:pt>
                <c:pt idx="2">
                  <c:v>302.65203746946707</c:v>
                </c:pt>
                <c:pt idx="3">
                  <c:v>347.40369082886679</c:v>
                </c:pt>
                <c:pt idx="4">
                  <c:v>380.80774980721668</c:v>
                </c:pt>
                <c:pt idx="5">
                  <c:v>359.49501026315744</c:v>
                </c:pt>
                <c:pt idx="6">
                  <c:v>392.12235573241037</c:v>
                </c:pt>
                <c:pt idx="7">
                  <c:v>419.99744490474131</c:v>
                </c:pt>
                <c:pt idx="8">
                  <c:v>473.65842343643817</c:v>
                </c:pt>
                <c:pt idx="9">
                  <c:v>439.39707533624835</c:v>
                </c:pt>
                <c:pt idx="10">
                  <c:v>444.71417295096938</c:v>
                </c:pt>
                <c:pt idx="11">
                  <c:v>472.2967929815116</c:v>
                </c:pt>
                <c:pt idx="12" formatCode="0">
                  <c:v>510.27372365615025</c:v>
                </c:pt>
                <c:pt idx="13" formatCode="0">
                  <c:v>534.99355489639515</c:v>
                </c:pt>
                <c:pt idx="14">
                  <c:v>526.97448249856438</c:v>
                </c:pt>
                <c:pt idx="15">
                  <c:v>490.25001114425953</c:v>
                </c:pt>
                <c:pt idx="16" formatCode="0">
                  <c:v>490.40281695517552</c:v>
                </c:pt>
                <c:pt idx="17" formatCode="General">
                  <c:v>492.64848060853666</c:v>
                </c:pt>
              </c:numCache>
            </c:numRef>
          </c:val>
          <c:smooth val="0"/>
          <c:extLst>
            <c:ext xmlns:c16="http://schemas.microsoft.com/office/drawing/2014/chart" uri="{C3380CC4-5D6E-409C-BE32-E72D297353CC}">
              <c16:uniqueId val="{00000001-EE26-4C10-99BB-2F53BCECB277}"/>
            </c:ext>
          </c:extLst>
        </c:ser>
        <c:ser>
          <c:idx val="4"/>
          <c:order val="2"/>
          <c:tx>
            <c:strRef>
              <c:f>Sheet1!$A$4</c:f>
              <c:strCache>
                <c:ptCount val="1"/>
                <c:pt idx="0">
                  <c:v>20001-100000 as. kunnat</c:v>
                </c:pt>
              </c:strCache>
            </c:strRef>
          </c:tx>
          <c:spPr>
            <a:ln w="22225">
              <a:solidFill>
                <a:srgbClr val="002060"/>
              </a:solidFill>
              <a:prstDash val="solid"/>
            </a:ln>
          </c:spPr>
          <c:marker>
            <c:symbol val="circle"/>
            <c:size val="6"/>
            <c:spPr>
              <a:solidFill>
                <a:schemeClr val="bg1"/>
              </a:solidFill>
              <a:ln>
                <a:solidFill>
                  <a:srgbClr val="00206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Sheet1!$B$4:$S$4</c:f>
              <c:numCache>
                <c:formatCode>#,##0</c:formatCode>
                <c:ptCount val="18"/>
                <c:pt idx="0">
                  <c:v>318.524399169746</c:v>
                </c:pt>
                <c:pt idx="1">
                  <c:v>348.15414022090056</c:v>
                </c:pt>
                <c:pt idx="2">
                  <c:v>366.80873703872913</c:v>
                </c:pt>
                <c:pt idx="3">
                  <c:v>410.88685092758971</c:v>
                </c:pt>
                <c:pt idx="4">
                  <c:v>431.23674644481082</c:v>
                </c:pt>
                <c:pt idx="5">
                  <c:v>425.93138325069128</c:v>
                </c:pt>
                <c:pt idx="6">
                  <c:v>445.54074724407172</c:v>
                </c:pt>
                <c:pt idx="7">
                  <c:v>466.49584835936594</c:v>
                </c:pt>
                <c:pt idx="8">
                  <c:v>507.10109916859847</c:v>
                </c:pt>
                <c:pt idx="9">
                  <c:v>452.7819940201955</c:v>
                </c:pt>
                <c:pt idx="10">
                  <c:v>434.09376000854064</c:v>
                </c:pt>
                <c:pt idx="11">
                  <c:v>492.16420225187102</c:v>
                </c:pt>
                <c:pt idx="12" formatCode="0">
                  <c:v>501.28995491784269</c:v>
                </c:pt>
                <c:pt idx="13" formatCode="0">
                  <c:v>462.39589435065824</c:v>
                </c:pt>
                <c:pt idx="14">
                  <c:v>433.76969537093521</c:v>
                </c:pt>
                <c:pt idx="15">
                  <c:v>441.50051947310271</c:v>
                </c:pt>
                <c:pt idx="16" formatCode="0">
                  <c:v>466.20425856331985</c:v>
                </c:pt>
                <c:pt idx="17" formatCode="General">
                  <c:v>456.18181558529153</c:v>
                </c:pt>
              </c:numCache>
            </c:numRef>
          </c:val>
          <c:smooth val="0"/>
          <c:extLst>
            <c:ext xmlns:c16="http://schemas.microsoft.com/office/drawing/2014/chart" uri="{C3380CC4-5D6E-409C-BE32-E72D297353CC}">
              <c16:uniqueId val="{00000002-EE26-4C10-99BB-2F53BCECB277}"/>
            </c:ext>
          </c:extLst>
        </c:ser>
        <c:ser>
          <c:idx val="2"/>
          <c:order val="3"/>
          <c:tx>
            <c:strRef>
              <c:f>Sheet1!$A$5</c:f>
              <c:strCache>
                <c:ptCount val="1"/>
                <c:pt idx="0">
                  <c:v>Yli 100000 as. kunnat</c:v>
                </c:pt>
              </c:strCache>
            </c:strRef>
          </c:tx>
          <c:spPr>
            <a:ln w="22225">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Sheet1!$B$5:$S$5</c:f>
              <c:numCache>
                <c:formatCode>#,##0</c:formatCode>
                <c:ptCount val="18"/>
                <c:pt idx="0">
                  <c:v>533.87049734837024</c:v>
                </c:pt>
                <c:pt idx="1">
                  <c:v>589.99179284593265</c:v>
                </c:pt>
                <c:pt idx="2">
                  <c:v>606.91760524847359</c:v>
                </c:pt>
                <c:pt idx="3">
                  <c:v>552.50479593634293</c:v>
                </c:pt>
                <c:pt idx="4">
                  <c:v>559.2398070589345</c:v>
                </c:pt>
                <c:pt idx="5">
                  <c:v>546.90351339549511</c:v>
                </c:pt>
                <c:pt idx="6">
                  <c:v>574.0619793683469</c:v>
                </c:pt>
                <c:pt idx="7">
                  <c:v>639.96060911453185</c:v>
                </c:pt>
                <c:pt idx="8">
                  <c:v>765.54633903569891</c:v>
                </c:pt>
                <c:pt idx="9">
                  <c:v>685.7703815946403</c:v>
                </c:pt>
                <c:pt idx="10">
                  <c:v>638.03890947993932</c:v>
                </c:pt>
                <c:pt idx="11">
                  <c:v>715.0791057075204</c:v>
                </c:pt>
                <c:pt idx="12" formatCode="0">
                  <c:v>687.65716016774309</c:v>
                </c:pt>
                <c:pt idx="13" formatCode="0">
                  <c:v>683.13582078901402</c:v>
                </c:pt>
                <c:pt idx="14">
                  <c:v>692.38168870096251</c:v>
                </c:pt>
                <c:pt idx="15">
                  <c:v>664.31430346917091</c:v>
                </c:pt>
                <c:pt idx="16" formatCode="0">
                  <c:v>671.01992834487601</c:v>
                </c:pt>
                <c:pt idx="17" formatCode="General">
                  <c:v>629.58467649375382</c:v>
                </c:pt>
              </c:numCache>
            </c:numRef>
          </c:val>
          <c:smooth val="0"/>
          <c:extLst>
            <c:ext xmlns:c16="http://schemas.microsoft.com/office/drawing/2014/chart" uri="{C3380CC4-5D6E-409C-BE32-E72D297353CC}">
              <c16:uniqueId val="{00000003-EE26-4C10-99BB-2F53BCECB277}"/>
            </c:ext>
          </c:extLst>
        </c:ser>
        <c:dLbls>
          <c:showLegendKey val="0"/>
          <c:showVal val="0"/>
          <c:showCatName val="0"/>
          <c:showSerName val="0"/>
          <c:showPercent val="0"/>
          <c:showBubbleSize val="0"/>
        </c:dLbls>
        <c:marker val="1"/>
        <c:smooth val="0"/>
        <c:axId val="145917824"/>
        <c:axId val="145945728"/>
      </c:lineChart>
      <c:lineChart>
        <c:grouping val="standard"/>
        <c:varyColors val="0"/>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Sheet1!$B$6:$S$6</c:f>
              <c:numCache>
                <c:formatCode>#,##0</c:formatCode>
                <c:ptCount val="18"/>
                <c:pt idx="0">
                  <c:v>390.56226358087326</c:v>
                </c:pt>
                <c:pt idx="1">
                  <c:v>425.40414509729555</c:v>
                </c:pt>
                <c:pt idx="2">
                  <c:v>432.72867882436384</c:v>
                </c:pt>
                <c:pt idx="3">
                  <c:v>443.59738397981278</c:v>
                </c:pt>
                <c:pt idx="4">
                  <c:v>462.37956761132887</c:v>
                </c:pt>
                <c:pt idx="5">
                  <c:v>449.71593940805695</c:v>
                </c:pt>
                <c:pt idx="6">
                  <c:v>472.73540427944056</c:v>
                </c:pt>
                <c:pt idx="7">
                  <c:v>511.86887377257375</c:v>
                </c:pt>
                <c:pt idx="8">
                  <c:v>586.92910812103287</c:v>
                </c:pt>
                <c:pt idx="9">
                  <c:v>532.38268998606793</c:v>
                </c:pt>
                <c:pt idx="10">
                  <c:v>511.76310748533501</c:v>
                </c:pt>
                <c:pt idx="11">
                  <c:v>569.86256803339268</c:v>
                </c:pt>
                <c:pt idx="12" formatCode="0">
                  <c:v>573.09000656333171</c:v>
                </c:pt>
                <c:pt idx="13" formatCode="0">
                  <c:v>569.21268822137847</c:v>
                </c:pt>
                <c:pt idx="14">
                  <c:v>560.85199685384657</c:v>
                </c:pt>
                <c:pt idx="15">
                  <c:v>547.78544700068244</c:v>
                </c:pt>
                <c:pt idx="16" formatCode="0">
                  <c:v>552.11895764094186</c:v>
                </c:pt>
                <c:pt idx="17" formatCode="General">
                  <c:v>529.69766808431655</c:v>
                </c:pt>
              </c:numCache>
            </c:numRef>
          </c:val>
          <c:smooth val="0"/>
          <c:extLst>
            <c:ext xmlns:c16="http://schemas.microsoft.com/office/drawing/2014/chart" uri="{C3380CC4-5D6E-409C-BE32-E72D297353CC}">
              <c16:uniqueId val="{00000004-EE26-4C10-99BB-2F53BCECB277}"/>
            </c:ext>
          </c:extLst>
        </c:ser>
        <c:dLbls>
          <c:showLegendKey val="0"/>
          <c:showVal val="0"/>
          <c:showCatName val="0"/>
          <c:showSerName val="0"/>
          <c:showPercent val="0"/>
          <c:showBubbleSize val="0"/>
        </c:dLbls>
        <c:marker val="1"/>
        <c:smooth val="0"/>
        <c:axId val="1400818207"/>
        <c:axId val="1400815711"/>
      </c:lineChart>
      <c:catAx>
        <c:axId val="145917824"/>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260" b="0" i="0" u="none" strike="noStrike" baseline="0">
                <a:solidFill>
                  <a:schemeClr val="tx1"/>
                </a:solidFill>
                <a:latin typeface="Verdana"/>
                <a:ea typeface="Verdana"/>
                <a:cs typeface="Verdana"/>
              </a:defRPr>
            </a:pPr>
            <a:endParaRPr lang="fi-FI"/>
          </a:p>
        </c:txPr>
        <c:crossAx val="145945728"/>
        <c:crosses val="autoZero"/>
        <c:auto val="1"/>
        <c:lblAlgn val="ctr"/>
        <c:lblOffset val="100"/>
        <c:tickLblSkip val="1"/>
        <c:tickMarkSkip val="1"/>
        <c:noMultiLvlLbl val="0"/>
      </c:catAx>
      <c:valAx>
        <c:axId val="145945728"/>
        <c:scaling>
          <c:orientation val="minMax"/>
          <c:max val="9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45917824"/>
        <c:crosses val="autoZero"/>
        <c:crossBetween val="between"/>
        <c:minorUnit val="50"/>
      </c:valAx>
      <c:valAx>
        <c:axId val="1400815711"/>
        <c:scaling>
          <c:orientation val="minMax"/>
          <c:max val="900"/>
        </c:scaling>
        <c:delete val="0"/>
        <c:axPos val="r"/>
        <c:numFmt formatCode="#,##0" sourceLinked="1"/>
        <c:majorTickMark val="out"/>
        <c:minorTickMark val="none"/>
        <c:tickLblPos val="nextTo"/>
        <c:txPr>
          <a:bodyPr/>
          <a:lstStyle/>
          <a:p>
            <a:pPr>
              <a:defRPr sz="1300" b="0" i="0" baseline="0">
                <a:latin typeface="Verdana" panose="020B0604030504040204" pitchFamily="34" charset="0"/>
              </a:defRPr>
            </a:pPr>
            <a:endParaRPr lang="fi-FI"/>
          </a:p>
        </c:txPr>
        <c:crossAx val="1400818207"/>
        <c:crosses val="max"/>
        <c:crossBetween val="between"/>
        <c:minorUnit val="50"/>
      </c:valAx>
      <c:catAx>
        <c:axId val="1400818207"/>
        <c:scaling>
          <c:orientation val="minMax"/>
        </c:scaling>
        <c:delete val="1"/>
        <c:axPos val="b"/>
        <c:numFmt formatCode="General" sourceLinked="1"/>
        <c:majorTickMark val="out"/>
        <c:minorTickMark val="none"/>
        <c:tickLblPos val="nextTo"/>
        <c:crossAx val="1400815711"/>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51233911941985044"/>
          <c:y val="0.62702379081753501"/>
          <c:w val="0.3405223545214599"/>
          <c:h val="0.25233558093967418"/>
        </c:manualLayout>
      </c:layout>
      <c:overlay val="0"/>
      <c:spPr>
        <a:solidFill>
          <a:srgbClr val="FFFFFF"/>
        </a:solidFill>
        <a:ln w="3227">
          <a:solidFill>
            <a:schemeClr val="tx1"/>
          </a:solidFill>
          <a:prstDash val="solid"/>
        </a:ln>
      </c:spPr>
      <c:txPr>
        <a:bodyPr/>
        <a:lstStyle/>
        <a:p>
          <a:pPr>
            <a:defRPr sz="12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14903179447627"/>
          <c:y val="3.9198947692634404E-3"/>
          <c:w val="0.73782721050385602"/>
          <c:h val="0.91402853815105345"/>
        </c:manualLayout>
      </c:layout>
      <c:barChart>
        <c:barDir val="bar"/>
        <c:grouping val="clustered"/>
        <c:varyColors val="0"/>
        <c:ser>
          <c:idx val="1"/>
          <c:order val="0"/>
          <c:tx>
            <c:strRef>
              <c:f>Sheet1!$B$1</c:f>
              <c:strCache>
                <c:ptCount val="1"/>
                <c:pt idx="0">
                  <c:v>2016</c:v>
                </c:pt>
              </c:strCache>
            </c:strRef>
          </c:tx>
          <c:spPr>
            <a:solidFill>
              <a:srgbClr val="9EC9E3"/>
            </a:solidFill>
            <a:ln w="3175">
              <a:solidFill>
                <a:schemeClr val="tx2"/>
              </a:solidFill>
              <a:prstDash val="solid"/>
            </a:ln>
          </c:spPr>
          <c:invertIfNegative val="0"/>
          <c:dPt>
            <c:idx val="7"/>
            <c:invertIfNegative val="0"/>
            <c:bubble3D val="0"/>
            <c:extLst>
              <c:ext xmlns:c16="http://schemas.microsoft.com/office/drawing/2014/chart" uri="{C3380CC4-5D6E-409C-BE32-E72D297353CC}">
                <c16:uniqueId val="{00000001-C412-4FE7-8E58-CF04C338C505}"/>
              </c:ext>
            </c:extLst>
          </c:dPt>
          <c:dPt>
            <c:idx val="12"/>
            <c:invertIfNegative val="0"/>
            <c:bubble3D val="0"/>
            <c:extLst>
              <c:ext xmlns:c16="http://schemas.microsoft.com/office/drawing/2014/chart" uri="{C3380CC4-5D6E-409C-BE32-E72D297353CC}">
                <c16:uniqueId val="{00000003-11D4-4D66-BF81-258483C73206}"/>
              </c:ext>
            </c:extLst>
          </c:dPt>
          <c:cat>
            <c:strRef>
              <c:f>Sheet1!$A$2:$A$20</c:f>
              <c:strCache>
                <c:ptCount val="19"/>
                <c:pt idx="0">
                  <c:v>Kymenlaakso</c:v>
                </c:pt>
                <c:pt idx="1">
                  <c:v>Kainuu</c:v>
                </c:pt>
                <c:pt idx="2">
                  <c:v>Pohjois-Savo</c:v>
                </c:pt>
                <c:pt idx="3">
                  <c:v>Pohjanmaa</c:v>
                </c:pt>
                <c:pt idx="4">
                  <c:v>Varsinais-Suomi</c:v>
                </c:pt>
                <c:pt idx="5">
                  <c:v>Pirkanmaa</c:v>
                </c:pt>
                <c:pt idx="6">
                  <c:v>Päijät-Häme</c:v>
                </c:pt>
                <c:pt idx="7">
                  <c:v>Keski-Pohjanmaa</c:v>
                </c:pt>
                <c:pt idx="8">
                  <c:v>Kanta-Häme</c:v>
                </c:pt>
                <c:pt idx="9">
                  <c:v>Etelä-Karjala</c:v>
                </c:pt>
                <c:pt idx="10">
                  <c:v>Keski-Suomi</c:v>
                </c:pt>
                <c:pt idx="11">
                  <c:v>Satakunta</c:v>
                </c:pt>
                <c:pt idx="12">
                  <c:v>Pohjois-Karjala</c:v>
                </c:pt>
                <c:pt idx="13">
                  <c:v>MANNER-SUOMI</c:v>
                </c:pt>
                <c:pt idx="14">
                  <c:v>Pohjois-Pohjanmaa</c:v>
                </c:pt>
                <c:pt idx="15">
                  <c:v>Etelä-Savo</c:v>
                </c:pt>
                <c:pt idx="16">
                  <c:v>Lappi</c:v>
                </c:pt>
                <c:pt idx="17">
                  <c:v>Etelä-Pohjanmaa</c:v>
                </c:pt>
                <c:pt idx="18">
                  <c:v>Uusimaa</c:v>
                </c:pt>
              </c:strCache>
            </c:strRef>
          </c:cat>
          <c:val>
            <c:numRef>
              <c:f>Sheet1!$B$2:$B$20</c:f>
              <c:numCache>
                <c:formatCode>#\ ##0_ ;[Red]\-#\ ##0\ </c:formatCode>
                <c:ptCount val="19"/>
                <c:pt idx="0">
                  <c:v>100.21730749009849</c:v>
                </c:pt>
                <c:pt idx="1">
                  <c:v>104.8583157307401</c:v>
                </c:pt>
                <c:pt idx="2">
                  <c:v>96.175845898260889</c:v>
                </c:pt>
                <c:pt idx="3">
                  <c:v>106.69484053388464</c:v>
                </c:pt>
                <c:pt idx="4">
                  <c:v>123.91317660667507</c:v>
                </c:pt>
                <c:pt idx="5">
                  <c:v>102.13808865098936</c:v>
                </c:pt>
                <c:pt idx="6">
                  <c:v>101.2261857881944</c:v>
                </c:pt>
                <c:pt idx="7">
                  <c:v>73.778943560057883</c:v>
                </c:pt>
                <c:pt idx="8">
                  <c:v>102.21921681932747</c:v>
                </c:pt>
                <c:pt idx="9">
                  <c:v>117.49507986635544</c:v>
                </c:pt>
                <c:pt idx="10">
                  <c:v>110.41877459246768</c:v>
                </c:pt>
                <c:pt idx="11">
                  <c:v>128.55964275892777</c:v>
                </c:pt>
                <c:pt idx="12">
                  <c:v>125.51013373776368</c:v>
                </c:pt>
                <c:pt idx="13">
                  <c:v>127.45466522466764</c:v>
                </c:pt>
                <c:pt idx="14">
                  <c:v>102.45419277045269</c:v>
                </c:pt>
                <c:pt idx="15">
                  <c:v>134.33787945446545</c:v>
                </c:pt>
                <c:pt idx="16">
                  <c:v>129.72708266626486</c:v>
                </c:pt>
                <c:pt idx="17">
                  <c:v>132.74421268996193</c:v>
                </c:pt>
                <c:pt idx="18">
                  <c:v>155.13121415918386</c:v>
                </c:pt>
              </c:numCache>
            </c:numRef>
          </c:val>
          <c:extLst>
            <c:ext xmlns:c16="http://schemas.microsoft.com/office/drawing/2014/chart" uri="{C3380CC4-5D6E-409C-BE32-E72D297353CC}">
              <c16:uniqueId val="{00000002-C412-4FE7-8E58-CF04C338C505}"/>
            </c:ext>
          </c:extLst>
        </c:ser>
        <c:ser>
          <c:idx val="4"/>
          <c:order val="1"/>
          <c:tx>
            <c:strRef>
              <c:f>Sheet1!$C$1</c:f>
              <c:strCache>
                <c:ptCount val="1"/>
                <c:pt idx="0">
                  <c:v>2017*</c:v>
                </c:pt>
              </c:strCache>
            </c:strRef>
          </c:tx>
          <c:spPr>
            <a:solidFill>
              <a:schemeClr val="accent5">
                <a:lumMod val="75000"/>
              </a:schemeClr>
            </a:solidFill>
            <a:ln w="3175">
              <a:solidFill>
                <a:schemeClr val="tx2"/>
              </a:solidFill>
              <a:prstDash val="solid"/>
            </a:ln>
          </c:spPr>
          <c:invertIfNegative val="0"/>
          <c:dPt>
            <c:idx val="7"/>
            <c:invertIfNegative val="0"/>
            <c:bubble3D val="0"/>
            <c:extLst>
              <c:ext xmlns:c16="http://schemas.microsoft.com/office/drawing/2014/chart" uri="{C3380CC4-5D6E-409C-BE32-E72D297353CC}">
                <c16:uniqueId val="{00000004-C412-4FE7-8E58-CF04C338C505}"/>
              </c:ext>
            </c:extLst>
          </c:dPt>
          <c:dPt>
            <c:idx val="12"/>
            <c:invertIfNegative val="0"/>
            <c:bubble3D val="0"/>
            <c:extLst>
              <c:ext xmlns:c16="http://schemas.microsoft.com/office/drawing/2014/chart" uri="{C3380CC4-5D6E-409C-BE32-E72D297353CC}">
                <c16:uniqueId val="{00000002-11D4-4D66-BF81-258483C73206}"/>
              </c:ext>
            </c:extLst>
          </c:dPt>
          <c:dLbls>
            <c:spPr>
              <a:noFill/>
              <a:ln>
                <a:noFill/>
              </a:ln>
              <a:effectLst/>
            </c:spPr>
            <c:txPr>
              <a:bodyPr wrap="square" lIns="38100" tIns="19050" rIns="38100" bIns="19050" anchor="ctr">
                <a:spAutoFit/>
              </a:bodyPr>
              <a:lstStyle/>
              <a:p>
                <a:pPr>
                  <a:defRPr sz="750" b="0" i="0" baseline="0">
                    <a:solidFill>
                      <a:schemeClr val="bg1"/>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Kymenlaakso</c:v>
                </c:pt>
                <c:pt idx="1">
                  <c:v>Kainuu</c:v>
                </c:pt>
                <c:pt idx="2">
                  <c:v>Pohjois-Savo</c:v>
                </c:pt>
                <c:pt idx="3">
                  <c:v>Pohjanmaa</c:v>
                </c:pt>
                <c:pt idx="4">
                  <c:v>Varsinais-Suomi</c:v>
                </c:pt>
                <c:pt idx="5">
                  <c:v>Pirkanmaa</c:v>
                </c:pt>
                <c:pt idx="6">
                  <c:v>Päijät-Häme</c:v>
                </c:pt>
                <c:pt idx="7">
                  <c:v>Keski-Pohjanmaa</c:v>
                </c:pt>
                <c:pt idx="8">
                  <c:v>Kanta-Häme</c:v>
                </c:pt>
                <c:pt idx="9">
                  <c:v>Etelä-Karjala</c:v>
                </c:pt>
                <c:pt idx="10">
                  <c:v>Keski-Suomi</c:v>
                </c:pt>
                <c:pt idx="11">
                  <c:v>Satakunta</c:v>
                </c:pt>
                <c:pt idx="12">
                  <c:v>Pohjois-Karjala</c:v>
                </c:pt>
                <c:pt idx="13">
                  <c:v>MANNER-SUOMI</c:v>
                </c:pt>
                <c:pt idx="14">
                  <c:v>Pohjois-Pohjanmaa</c:v>
                </c:pt>
                <c:pt idx="15">
                  <c:v>Etelä-Savo</c:v>
                </c:pt>
                <c:pt idx="16">
                  <c:v>Lappi</c:v>
                </c:pt>
                <c:pt idx="17">
                  <c:v>Etelä-Pohjanmaa</c:v>
                </c:pt>
                <c:pt idx="18">
                  <c:v>Uusimaa</c:v>
                </c:pt>
              </c:strCache>
            </c:strRef>
          </c:cat>
          <c:val>
            <c:numRef>
              <c:f>Sheet1!$C$2:$C$20</c:f>
              <c:numCache>
                <c:formatCode>#\ ##0_ ;[Red]\-#\ ##0\ </c:formatCode>
                <c:ptCount val="19"/>
                <c:pt idx="0">
                  <c:v>104.88508818813469</c:v>
                </c:pt>
                <c:pt idx="1">
                  <c:v>106.71776855104865</c:v>
                </c:pt>
                <c:pt idx="2">
                  <c:v>116.59333822189632</c:v>
                </c:pt>
                <c:pt idx="3">
                  <c:v>116.90068699529951</c:v>
                </c:pt>
                <c:pt idx="4">
                  <c:v>117.42071660849071</c:v>
                </c:pt>
                <c:pt idx="5">
                  <c:v>121.53340889935187</c:v>
                </c:pt>
                <c:pt idx="6">
                  <c:v>122.15400246752304</c:v>
                </c:pt>
                <c:pt idx="7">
                  <c:v>125.28740960504358</c:v>
                </c:pt>
                <c:pt idx="8">
                  <c:v>131.07993113138468</c:v>
                </c:pt>
                <c:pt idx="9">
                  <c:v>131.80459424215067</c:v>
                </c:pt>
                <c:pt idx="10">
                  <c:v>137.33703885977863</c:v>
                </c:pt>
                <c:pt idx="11">
                  <c:v>143.87265292725954</c:v>
                </c:pt>
                <c:pt idx="12">
                  <c:v>148.12925170068027</c:v>
                </c:pt>
                <c:pt idx="13">
                  <c:v>149.81372657670738</c:v>
                </c:pt>
                <c:pt idx="14">
                  <c:v>150.29126627925999</c:v>
                </c:pt>
                <c:pt idx="15">
                  <c:v>151.08449197860963</c:v>
                </c:pt>
                <c:pt idx="16">
                  <c:v>151.85439855601874</c:v>
                </c:pt>
                <c:pt idx="17">
                  <c:v>155.77867940355742</c:v>
                </c:pt>
                <c:pt idx="18">
                  <c:v>180.13215059358851</c:v>
                </c:pt>
              </c:numCache>
            </c:numRef>
          </c:val>
          <c:extLst>
            <c:ext xmlns:c16="http://schemas.microsoft.com/office/drawing/2014/chart" uri="{C3380CC4-5D6E-409C-BE32-E72D297353CC}">
              <c16:uniqueId val="{00000005-C412-4FE7-8E58-CF04C338C505}"/>
            </c:ext>
          </c:extLst>
        </c:ser>
        <c:dLbls>
          <c:showLegendKey val="0"/>
          <c:showVal val="0"/>
          <c:showCatName val="0"/>
          <c:showSerName val="0"/>
          <c:showPercent val="0"/>
          <c:showBubbleSize val="0"/>
        </c:dLbls>
        <c:gapWidth val="50"/>
        <c:overlap val="39"/>
        <c:axId val="146327424"/>
        <c:axId val="146527360"/>
      </c:barChart>
      <c:catAx>
        <c:axId val="146327424"/>
        <c:scaling>
          <c:orientation val="minMax"/>
        </c:scaling>
        <c:delete val="0"/>
        <c:axPos val="l"/>
        <c:numFmt formatCode="General" sourceLinked="1"/>
        <c:majorTickMark val="out"/>
        <c:minorTickMark val="none"/>
        <c:tickLblPos val="low"/>
        <c:spPr>
          <a:ln w="3051">
            <a:solidFill>
              <a:schemeClr val="tx1"/>
            </a:solidFill>
            <a:prstDash val="solid"/>
          </a:ln>
        </c:spPr>
        <c:txPr>
          <a:bodyPr rot="0" vert="horz"/>
          <a:lstStyle/>
          <a:p>
            <a:pPr>
              <a:defRPr sz="1260" b="0" i="0" u="none" strike="noStrike" baseline="0">
                <a:solidFill>
                  <a:schemeClr val="accent1"/>
                </a:solidFill>
                <a:latin typeface="Verdana" pitchFamily="34" charset="0"/>
                <a:ea typeface="Times New Roman"/>
                <a:cs typeface="Times New Roman"/>
              </a:defRPr>
            </a:pPr>
            <a:endParaRPr lang="fi-FI"/>
          </a:p>
        </c:txPr>
        <c:crossAx val="146527360"/>
        <c:crosses val="autoZero"/>
        <c:auto val="1"/>
        <c:lblAlgn val="ctr"/>
        <c:lblOffset val="100"/>
        <c:tickLblSkip val="1"/>
        <c:tickMarkSkip val="1"/>
        <c:noMultiLvlLbl val="0"/>
      </c:catAx>
      <c:valAx>
        <c:axId val="146527360"/>
        <c:scaling>
          <c:orientation val="minMax"/>
          <c:max val="200"/>
          <c:min val="0"/>
        </c:scaling>
        <c:delete val="0"/>
        <c:axPos val="b"/>
        <c:majorGridlines>
          <c:spPr>
            <a:ln w="3051">
              <a:solidFill>
                <a:schemeClr val="tx1"/>
              </a:solidFill>
              <a:prstDash val="sysDash"/>
            </a:ln>
          </c:spPr>
        </c:majorGridlines>
        <c:numFmt formatCode="0" sourceLinked="0"/>
        <c:majorTickMark val="out"/>
        <c:minorTickMark val="in"/>
        <c:tickLblPos val="nextTo"/>
        <c:spPr>
          <a:ln w="3051">
            <a:solidFill>
              <a:schemeClr val="tx1"/>
            </a:solidFill>
            <a:prstDash val="solid"/>
          </a:ln>
        </c:spPr>
        <c:txPr>
          <a:bodyPr rot="0" vert="horz"/>
          <a:lstStyle/>
          <a:p>
            <a:pPr>
              <a:defRPr sz="1240" b="0" i="0" u="none" strike="noStrike" baseline="0">
                <a:solidFill>
                  <a:schemeClr val="tx1"/>
                </a:solidFill>
                <a:latin typeface="Verdana"/>
                <a:ea typeface="Verdana"/>
                <a:cs typeface="Verdana"/>
              </a:defRPr>
            </a:pPr>
            <a:endParaRPr lang="fi-FI"/>
          </a:p>
        </c:txPr>
        <c:crossAx val="146327424"/>
        <c:crosses val="autoZero"/>
        <c:crossBetween val="between"/>
        <c:majorUnit val="20"/>
        <c:minorUnit val="10"/>
      </c:valAx>
      <c:spPr>
        <a:noFill/>
        <a:ln w="12204">
          <a:solidFill>
            <a:schemeClr val="tx1"/>
          </a:solidFill>
          <a:prstDash val="solid"/>
        </a:ln>
      </c:spPr>
    </c:plotArea>
    <c:legend>
      <c:legendPos val="r"/>
      <c:layout>
        <c:manualLayout>
          <c:xMode val="edge"/>
          <c:yMode val="edge"/>
          <c:x val="0.78955483668440729"/>
          <c:y val="0.59814279017729044"/>
          <c:w val="0.1217846115115577"/>
          <c:h val="0.11427762062464171"/>
        </c:manualLayout>
      </c:layout>
      <c:overlay val="0"/>
      <c:spPr>
        <a:solidFill>
          <a:schemeClr val="bg1"/>
        </a:solidFill>
        <a:ln w="3051">
          <a:solidFill>
            <a:schemeClr val="tx1"/>
          </a:solidFill>
          <a:prstDash val="solid"/>
        </a:ln>
      </c:spPr>
      <c:txPr>
        <a:bodyPr/>
        <a:lstStyle/>
        <a:p>
          <a:pPr>
            <a:defRPr sz="14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3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Kuntakonsernit</c:v>
                </c:pt>
              </c:strCache>
            </c:strRef>
          </c:tx>
          <c:spPr>
            <a:ln w="22225">
              <a:solidFill>
                <a:schemeClr val="accent5">
                  <a:lumMod val="75000"/>
                </a:schemeClr>
              </a:solidFill>
              <a:prstDash val="solid"/>
            </a:ln>
          </c:spPr>
          <c:marker>
            <c:symbol val="circle"/>
            <c:size val="5"/>
            <c:spPr>
              <a:solidFill>
                <a:srgbClr val="FFFFFF"/>
              </a:solidFill>
              <a:ln>
                <a:solidFill>
                  <a:schemeClr val="accent5">
                    <a:lumMod val="75000"/>
                  </a:schemeClr>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#,##0.00</c:formatCode>
                <c:ptCount val="18"/>
                <c:pt idx="0">
                  <c:v>12.724546691491208</c:v>
                </c:pt>
                <c:pt idx="1">
                  <c:v>13.441152000000002</c:v>
                </c:pt>
                <c:pt idx="2">
                  <c:v>14.306293000000002</c:v>
                </c:pt>
                <c:pt idx="3">
                  <c:v>15.483585999999999</c:v>
                </c:pt>
                <c:pt idx="4">
                  <c:v>16.702738999999998</c:v>
                </c:pt>
                <c:pt idx="5">
                  <c:v>17.996307000000002</c:v>
                </c:pt>
                <c:pt idx="6">
                  <c:v>18.893675999999999</c:v>
                </c:pt>
                <c:pt idx="7">
                  <c:v>19.745689999999996</c:v>
                </c:pt>
                <c:pt idx="8">
                  <c:v>20.796341999999999</c:v>
                </c:pt>
                <c:pt idx="9">
                  <c:v>22.753375999999999</c:v>
                </c:pt>
                <c:pt idx="10">
                  <c:v>24.579616999999999</c:v>
                </c:pt>
                <c:pt idx="11">
                  <c:v>25.517902999999997</c:v>
                </c:pt>
                <c:pt idx="12">
                  <c:v>27.278226999999998</c:v>
                </c:pt>
                <c:pt idx="13">
                  <c:v>30.222999999999999</c:v>
                </c:pt>
                <c:pt idx="14">
                  <c:v>31.564</c:v>
                </c:pt>
                <c:pt idx="15">
                  <c:v>32.79</c:v>
                </c:pt>
                <c:pt idx="16">
                  <c:v>33.832000000000001</c:v>
                </c:pt>
              </c:numCache>
            </c:numRef>
          </c:val>
          <c:smooth val="0"/>
          <c:extLst>
            <c:ext xmlns:c16="http://schemas.microsoft.com/office/drawing/2014/chart" uri="{C3380CC4-5D6E-409C-BE32-E72D297353CC}">
              <c16:uniqueId val="{00000000-EB12-483D-B15A-76A2216AFC61}"/>
            </c:ext>
          </c:extLst>
        </c:ser>
        <c:ser>
          <c:idx val="1"/>
          <c:order val="1"/>
          <c:tx>
            <c:strRef>
              <c:f>Sheet1!$A$3</c:f>
              <c:strCache>
                <c:ptCount val="1"/>
                <c:pt idx="0">
                  <c:v>Kunnat</c:v>
                </c:pt>
              </c:strCache>
            </c:strRef>
          </c:tx>
          <c:spPr>
            <a:ln w="22225">
              <a:solidFill>
                <a:srgbClr val="002060"/>
              </a:solidFill>
              <a:prstDash val="solid"/>
            </a:ln>
          </c:spPr>
          <c:marker>
            <c:symbol val="circle"/>
            <c:size val="5"/>
            <c:spPr>
              <a:solidFill>
                <a:schemeClr val="accent1"/>
              </a:solidFill>
              <a:ln>
                <a:solidFill>
                  <a:srgbClr val="00206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#,##0.00</c:formatCode>
                <c:ptCount val="18"/>
                <c:pt idx="0">
                  <c:v>3.8359999999999999</c:v>
                </c:pt>
                <c:pt idx="1">
                  <c:v>4.0510000000000002</c:v>
                </c:pt>
                <c:pt idx="2">
                  <c:v>4.4850000000000003</c:v>
                </c:pt>
                <c:pt idx="3">
                  <c:v>5.2149999999999999</c:v>
                </c:pt>
                <c:pt idx="4">
                  <c:v>6.1529999999999996</c:v>
                </c:pt>
                <c:pt idx="5">
                  <c:v>7.0949999999999998</c:v>
                </c:pt>
                <c:pt idx="6">
                  <c:v>7.7140000000000004</c:v>
                </c:pt>
                <c:pt idx="7">
                  <c:v>8.1999999999999993</c:v>
                </c:pt>
                <c:pt idx="8">
                  <c:v>8.6769999999999996</c:v>
                </c:pt>
                <c:pt idx="9">
                  <c:v>9.8360000000000003</c:v>
                </c:pt>
                <c:pt idx="10">
                  <c:v>10.510999999999999</c:v>
                </c:pt>
                <c:pt idx="11">
                  <c:v>10.99</c:v>
                </c:pt>
                <c:pt idx="12">
                  <c:v>12.262</c:v>
                </c:pt>
                <c:pt idx="13">
                  <c:v>13.836</c:v>
                </c:pt>
                <c:pt idx="14">
                  <c:v>14.727</c:v>
                </c:pt>
                <c:pt idx="15">
                  <c:v>15.544</c:v>
                </c:pt>
                <c:pt idx="16">
                  <c:v>16.125</c:v>
                </c:pt>
                <c:pt idx="17">
                  <c:v>16.021999999999998</c:v>
                </c:pt>
              </c:numCache>
            </c:numRef>
          </c:val>
          <c:smooth val="0"/>
          <c:extLst>
            <c:ext xmlns:c16="http://schemas.microsoft.com/office/drawing/2014/chart" uri="{C3380CC4-5D6E-409C-BE32-E72D297353CC}">
              <c16:uniqueId val="{00000001-EB12-483D-B15A-76A2216AFC61}"/>
            </c:ext>
          </c:extLst>
        </c:ser>
        <c:dLbls>
          <c:showLegendKey val="0"/>
          <c:showVal val="0"/>
          <c:showCatName val="0"/>
          <c:showSerName val="0"/>
          <c:showPercent val="0"/>
          <c:showBubbleSize val="0"/>
        </c:dLbls>
        <c:marker val="1"/>
        <c:smooth val="0"/>
        <c:axId val="164413440"/>
        <c:axId val="164426880"/>
      </c:lineChart>
      <c:lineChart>
        <c:grouping val="standard"/>
        <c:varyColors val="0"/>
        <c:ser>
          <c:idx val="4"/>
          <c:order val="2"/>
          <c:tx>
            <c:strRef>
              <c:f>Sheet1!$A$4</c:f>
              <c:strCache>
                <c:ptCount val="1"/>
                <c:pt idx="0">
                  <c:v>Kuntayhtymät</c:v>
                </c:pt>
              </c:strCache>
            </c:strRef>
          </c:tx>
          <c:spPr>
            <a:ln w="22225">
              <a:solidFill>
                <a:srgbClr val="0070C0"/>
              </a:solidFill>
              <a:prstDash val="solid"/>
            </a:ln>
          </c:spPr>
          <c:marker>
            <c:symbol val="circle"/>
            <c:size val="5"/>
            <c:spPr>
              <a:solidFill>
                <a:schemeClr val="bg1"/>
              </a:solidFill>
              <a:ln>
                <a:solidFill>
                  <a:srgbClr val="0070C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Sheet1!$B$4:$S$4</c:f>
              <c:numCache>
                <c:formatCode>#,##0.00</c:formatCode>
                <c:ptCount val="18"/>
                <c:pt idx="0">
                  <c:v>0.19500000000000001</c:v>
                </c:pt>
                <c:pt idx="1">
                  <c:v>0.26400000000000001</c:v>
                </c:pt>
                <c:pt idx="2">
                  <c:v>0.34799999999999998</c:v>
                </c:pt>
                <c:pt idx="3">
                  <c:v>0.39</c:v>
                </c:pt>
                <c:pt idx="4">
                  <c:v>0.46800000000000003</c:v>
                </c:pt>
                <c:pt idx="5">
                  <c:v>0.61</c:v>
                </c:pt>
                <c:pt idx="6">
                  <c:v>0.69399999999999995</c:v>
                </c:pt>
                <c:pt idx="7">
                  <c:v>0.81100000000000005</c:v>
                </c:pt>
                <c:pt idx="8">
                  <c:v>0.91900000000000004</c:v>
                </c:pt>
                <c:pt idx="9">
                  <c:v>1.0469999999999999</c:v>
                </c:pt>
                <c:pt idx="10">
                  <c:v>1.1619999999999999</c:v>
                </c:pt>
                <c:pt idx="11">
                  <c:v>1.302</c:v>
                </c:pt>
                <c:pt idx="12">
                  <c:v>1.5489999999999999</c:v>
                </c:pt>
                <c:pt idx="13">
                  <c:v>1.718</c:v>
                </c:pt>
                <c:pt idx="14">
                  <c:v>1.804</c:v>
                </c:pt>
                <c:pt idx="15">
                  <c:v>1.851</c:v>
                </c:pt>
                <c:pt idx="16">
                  <c:v>1.9730000000000001</c:v>
                </c:pt>
                <c:pt idx="17">
                  <c:v>2.23</c:v>
                </c:pt>
              </c:numCache>
            </c:numRef>
          </c:val>
          <c:smooth val="0"/>
          <c:extLst>
            <c:ext xmlns:c16="http://schemas.microsoft.com/office/drawing/2014/chart" uri="{C3380CC4-5D6E-409C-BE32-E72D297353CC}">
              <c16:uniqueId val="{00000002-EB12-483D-B15A-76A2216AFC61}"/>
            </c:ext>
          </c:extLst>
        </c:ser>
        <c:dLbls>
          <c:showLegendKey val="0"/>
          <c:showVal val="0"/>
          <c:showCatName val="0"/>
          <c:showSerName val="0"/>
          <c:showPercent val="0"/>
          <c:showBubbleSize val="0"/>
        </c:dLbls>
        <c:marker val="1"/>
        <c:smooth val="0"/>
        <c:axId val="1074290896"/>
        <c:axId val="1074282160"/>
      </c:lineChart>
      <c:catAx>
        <c:axId val="164413440"/>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200" b="0" i="0" u="none" strike="noStrike" baseline="0">
                <a:solidFill>
                  <a:schemeClr val="tx1"/>
                </a:solidFill>
                <a:latin typeface="Verdana"/>
                <a:ea typeface="Verdana"/>
                <a:cs typeface="Verdana"/>
              </a:defRPr>
            </a:pPr>
            <a:endParaRPr lang="fi-FI"/>
          </a:p>
        </c:txPr>
        <c:crossAx val="164426880"/>
        <c:crosses val="autoZero"/>
        <c:auto val="1"/>
        <c:lblAlgn val="ctr"/>
        <c:lblOffset val="100"/>
        <c:tickLblSkip val="1"/>
        <c:tickMarkSkip val="1"/>
        <c:noMultiLvlLbl val="0"/>
      </c:catAx>
      <c:valAx>
        <c:axId val="164426880"/>
        <c:scaling>
          <c:orientation val="minMax"/>
          <c:max val="35"/>
          <c:min val="0"/>
        </c:scaling>
        <c:delete val="0"/>
        <c:axPos val="l"/>
        <c:majorGridlines>
          <c:spPr>
            <a:ln w="6350">
              <a:solidFill>
                <a:schemeClr val="tx1"/>
              </a:solidFill>
              <a:prstDash val="sysDot"/>
            </a:ln>
          </c:spPr>
        </c:majorGridlines>
        <c:numFmt formatCode="#,##0" sourceLinked="0"/>
        <c:majorTickMark val="out"/>
        <c:minorTickMark val="in"/>
        <c:tickLblPos val="nextTo"/>
        <c:spPr>
          <a:ln w="3227">
            <a:solidFill>
              <a:schemeClr val="tx1"/>
            </a:solidFill>
            <a:prstDash val="solid"/>
          </a:ln>
        </c:spPr>
        <c:txPr>
          <a:bodyPr rot="0" vert="horz"/>
          <a:lstStyle/>
          <a:p>
            <a:pPr>
              <a:defRPr sz="1400" b="0" i="0" u="none" strike="noStrike" baseline="0">
                <a:solidFill>
                  <a:schemeClr val="tx1"/>
                </a:solidFill>
                <a:latin typeface="Verdana"/>
                <a:ea typeface="Verdana"/>
                <a:cs typeface="Verdana"/>
              </a:defRPr>
            </a:pPr>
            <a:endParaRPr lang="fi-FI"/>
          </a:p>
        </c:txPr>
        <c:crossAx val="164413440"/>
        <c:crosses val="autoZero"/>
        <c:crossBetween val="between"/>
        <c:majorUnit val="5"/>
        <c:minorUnit val="1"/>
      </c:valAx>
      <c:valAx>
        <c:axId val="1074282160"/>
        <c:scaling>
          <c:orientation val="minMax"/>
          <c:max val="35"/>
        </c:scaling>
        <c:delete val="0"/>
        <c:axPos val="r"/>
        <c:numFmt formatCode="#,##0" sourceLinked="0"/>
        <c:majorTickMark val="out"/>
        <c:minorTickMark val="in"/>
        <c:tickLblPos val="nextTo"/>
        <c:spPr>
          <a:ln/>
        </c:spPr>
        <c:txPr>
          <a:bodyPr/>
          <a:lstStyle/>
          <a:p>
            <a:pPr>
              <a:defRPr sz="1400" b="0" i="0" baseline="0">
                <a:latin typeface="Verdana" panose="020B0604030504040204" pitchFamily="34" charset="0"/>
              </a:defRPr>
            </a:pPr>
            <a:endParaRPr lang="fi-FI"/>
          </a:p>
        </c:txPr>
        <c:crossAx val="1074290896"/>
        <c:crosses val="max"/>
        <c:crossBetween val="between"/>
        <c:majorUnit val="5"/>
      </c:valAx>
      <c:catAx>
        <c:axId val="1074290896"/>
        <c:scaling>
          <c:orientation val="minMax"/>
        </c:scaling>
        <c:delete val="1"/>
        <c:axPos val="b"/>
        <c:numFmt formatCode="General" sourceLinked="1"/>
        <c:majorTickMark val="out"/>
        <c:minorTickMark val="none"/>
        <c:tickLblPos val="nextTo"/>
        <c:crossAx val="1074282160"/>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15218730404719624"/>
          <c:y val="9.5294730170109546E-2"/>
          <c:w val="0.22577145431006485"/>
          <c:h val="0.16081131467869259"/>
        </c:manualLayout>
      </c:layout>
      <c:overlay val="0"/>
      <c:spPr>
        <a:solidFill>
          <a:srgbClr val="FFFFFF"/>
        </a:solidFill>
        <a:ln w="3227">
          <a:solidFill>
            <a:schemeClr val="tx1"/>
          </a:solidFill>
          <a:prstDash val="solid"/>
        </a:ln>
      </c:spPr>
      <c:txPr>
        <a:bodyPr/>
        <a:lstStyle/>
        <a:p>
          <a:pPr>
            <a:defRPr sz="12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barChart>
        <c:barDir val="col"/>
        <c:grouping val="stacked"/>
        <c:varyColors val="0"/>
        <c:ser>
          <c:idx val="0"/>
          <c:order val="0"/>
          <c:tx>
            <c:strRef>
              <c:f>Sheet1!$A$2</c:f>
              <c:strCache>
                <c:ptCount val="1"/>
                <c:pt idx="0">
                  <c:v>Muu lainakannan muutos</c:v>
                </c:pt>
              </c:strCache>
            </c:strRef>
          </c:tx>
          <c:spPr>
            <a:solidFill>
              <a:schemeClr val="accent5">
                <a:lumMod val="60000"/>
                <a:lumOff val="40000"/>
              </a:schemeClr>
            </a:solidFill>
            <a:ln w="3175">
              <a:solidFill>
                <a:schemeClr val="tx2"/>
              </a:solidFill>
              <a:prstDash val="solid"/>
            </a:ln>
          </c:spPr>
          <c:invertIfNegative val="0"/>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0.000</c:formatCode>
                <c:ptCount val="18"/>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c:v>883.40700000000004</c:v>
                </c:pt>
                <c:pt idx="15">
                  <c:v>809.27099999999996</c:v>
                </c:pt>
                <c:pt idx="16">
                  <c:v>580.26</c:v>
                </c:pt>
                <c:pt idx="17">
                  <c:v>-103</c:v>
                </c:pt>
              </c:numCache>
            </c:numRef>
          </c:val>
          <c:extLst>
            <c:ext xmlns:c16="http://schemas.microsoft.com/office/drawing/2014/chart" uri="{C3380CC4-5D6E-409C-BE32-E72D297353CC}">
              <c16:uniqueId val="{00000000-0023-4839-AF91-078C71808A2E}"/>
            </c:ext>
          </c:extLst>
        </c:ser>
        <c:ser>
          <c:idx val="2"/>
          <c:order val="1"/>
          <c:tx>
            <c:strRef>
              <c:f>Sheet1!$A$3</c:f>
              <c:strCache>
                <c:ptCount val="1"/>
                <c:pt idx="0">
                  <c:v>"Syömävelka" 1)</c:v>
                </c:pt>
              </c:strCache>
            </c:strRef>
          </c:tx>
          <c:spPr>
            <a:solidFill>
              <a:schemeClr val="accent5">
                <a:lumMod val="50000"/>
              </a:schemeClr>
            </a:solidFill>
            <a:ln w="3175">
              <a:solidFill>
                <a:schemeClr val="tx2"/>
              </a:solidFill>
            </a:ln>
          </c:spPr>
          <c:invertIfNegative val="0"/>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0.000</c:formatCode>
                <c:ptCount val="18"/>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c:v>8.593</c:v>
                </c:pt>
                <c:pt idx="15">
                  <c:v>7.7290000000000001</c:v>
                </c:pt>
                <c:pt idx="16">
                  <c:v>7.4279999999999999</c:v>
                </c:pt>
                <c:pt idx="17">
                  <c:v>5.101</c:v>
                </c:pt>
              </c:numCache>
            </c:numRef>
          </c:val>
          <c:extLst>
            <c:ext xmlns:c16="http://schemas.microsoft.com/office/drawing/2014/chart" uri="{C3380CC4-5D6E-409C-BE32-E72D297353CC}">
              <c16:uniqueId val="{00000001-0023-4839-AF91-078C71808A2E}"/>
            </c:ext>
          </c:extLst>
        </c:ser>
        <c:dLbls>
          <c:showLegendKey val="0"/>
          <c:showVal val="0"/>
          <c:showCatName val="0"/>
          <c:showSerName val="0"/>
          <c:showPercent val="0"/>
          <c:showBubbleSize val="0"/>
        </c:dLbls>
        <c:gapWidth val="70"/>
        <c:overlap val="100"/>
        <c:axId val="109482752"/>
        <c:axId val="109484288"/>
      </c:barChart>
      <c:catAx>
        <c:axId val="109482752"/>
        <c:scaling>
          <c:orientation val="minMax"/>
        </c:scaling>
        <c:delete val="0"/>
        <c:axPos val="b"/>
        <c:numFmt formatCode="General" sourceLinked="1"/>
        <c:majorTickMark val="cross"/>
        <c:minorTickMark val="none"/>
        <c:tickLblPos val="low"/>
        <c:spPr>
          <a:ln w="3927">
            <a:solidFill>
              <a:schemeClr val="tx1"/>
            </a:solidFill>
            <a:prstDash val="solid"/>
          </a:ln>
        </c:spPr>
        <c:txPr>
          <a:bodyPr rot="0" vert="horz"/>
          <a:lstStyle/>
          <a:p>
            <a:pPr>
              <a:defRPr sz="1200" b="0" i="0" u="none" strike="noStrike" baseline="0">
                <a:solidFill>
                  <a:srgbClr val="002060"/>
                </a:solidFill>
                <a:latin typeface="Verdana"/>
                <a:ea typeface="Verdana"/>
                <a:cs typeface="Verdana"/>
              </a:defRPr>
            </a:pPr>
            <a:endParaRPr lang="fi-FI"/>
          </a:p>
        </c:txPr>
        <c:crossAx val="109484288"/>
        <c:crosses val="autoZero"/>
        <c:auto val="0"/>
        <c:lblAlgn val="ctr"/>
        <c:lblOffset val="100"/>
        <c:tickLblSkip val="1"/>
        <c:tickMarkSkip val="1"/>
        <c:noMultiLvlLbl val="0"/>
      </c:catAx>
      <c:valAx>
        <c:axId val="109484288"/>
        <c:scaling>
          <c:orientation val="minMax"/>
          <c:max val="1600"/>
          <c:min val="-200"/>
        </c:scaling>
        <c:delete val="0"/>
        <c:axPos val="l"/>
        <c:majorGridlines>
          <c:spPr>
            <a:ln w="317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350" b="0" i="0" u="none" strike="noStrike" baseline="0">
                <a:solidFill>
                  <a:srgbClr val="002060"/>
                </a:solidFill>
                <a:latin typeface="Verdana"/>
                <a:ea typeface="Verdana"/>
                <a:cs typeface="Verdana"/>
              </a:defRPr>
            </a:pPr>
            <a:endParaRPr lang="fi-FI"/>
          </a:p>
        </c:txPr>
        <c:crossAx val="109482752"/>
        <c:crosses val="autoZero"/>
        <c:crossBetween val="between"/>
        <c:majorUnit val="200"/>
        <c:minorUnit val="100"/>
      </c:valAx>
      <c:spPr>
        <a:noFill/>
        <a:ln w="9525">
          <a:solidFill>
            <a:schemeClr val="tx1"/>
          </a:solidFill>
          <a:prstDash val="solid"/>
        </a:ln>
      </c:spPr>
    </c:plotArea>
    <c:legend>
      <c:legendPos val="r"/>
      <c:layout>
        <c:manualLayout>
          <c:xMode val="edge"/>
          <c:yMode val="edge"/>
          <c:x val="0.14939113723452155"/>
          <c:y val="9.0821081174279616E-2"/>
          <c:w val="0.31997590963003725"/>
          <c:h val="0.15189535876185103"/>
        </c:manualLayout>
      </c:layout>
      <c:overlay val="0"/>
      <c:spPr>
        <a:solidFill>
          <a:schemeClr val="bg1"/>
        </a:solidFill>
        <a:ln w="3927">
          <a:solidFill>
            <a:schemeClr val="tx1"/>
          </a:solidFill>
          <a:prstDash val="solid"/>
        </a:ln>
      </c:spPr>
      <c:txPr>
        <a:bodyPr/>
        <a:lstStyle/>
        <a:p>
          <a:pPr>
            <a:defRPr sz="13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86722128103947826"/>
        </c:manualLayout>
      </c:layout>
      <c:lineChart>
        <c:grouping val="standard"/>
        <c:varyColors val="0"/>
        <c:ser>
          <c:idx val="0"/>
          <c:order val="0"/>
          <c:tx>
            <c:strRef>
              <c:f>Sheet1!$A$2</c:f>
              <c:strCache>
                <c:ptCount val="1"/>
                <c:pt idx="0">
                  <c:v>Alle 5000 as. kunnat</c:v>
                </c:pt>
              </c:strCache>
            </c:strRef>
          </c:tx>
          <c:spPr>
            <a:ln w="22225">
              <a:solidFill>
                <a:srgbClr val="00FF00"/>
              </a:solidFill>
              <a:prstDash val="solid"/>
            </a:ln>
          </c:spPr>
          <c:marker>
            <c:symbol val="circle"/>
            <c:size val="6"/>
            <c:spPr>
              <a:solidFill>
                <a:srgbClr val="FFFFFF"/>
              </a:solidFill>
              <a:ln>
                <a:solidFill>
                  <a:srgbClr val="00FF0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Sheet1!$B$2:$S$2</c:f>
              <c:numCache>
                <c:formatCode>#,##0</c:formatCode>
                <c:ptCount val="18"/>
                <c:pt idx="0">
                  <c:v>698.67014025621302</c:v>
                </c:pt>
                <c:pt idx="1">
                  <c:v>832.12868480725626</c:v>
                </c:pt>
                <c:pt idx="2">
                  <c:v>908.40524383292905</c:v>
                </c:pt>
                <c:pt idx="3">
                  <c:v>962.20056276546802</c:v>
                </c:pt>
                <c:pt idx="4">
                  <c:v>1123.0448158803688</c:v>
                </c:pt>
                <c:pt idx="5">
                  <c:v>1298.6321940391081</c:v>
                </c:pt>
                <c:pt idx="6">
                  <c:v>1393.0843273513644</c:v>
                </c:pt>
                <c:pt idx="7">
                  <c:v>1432.196803579458</c:v>
                </c:pt>
                <c:pt idx="8">
                  <c:v>1477.2947320859771</c:v>
                </c:pt>
                <c:pt idx="9">
                  <c:v>1575.6737922164748</c:v>
                </c:pt>
                <c:pt idx="10">
                  <c:v>1586.5036736255672</c:v>
                </c:pt>
                <c:pt idx="11">
                  <c:v>1686.7605129803419</c:v>
                </c:pt>
                <c:pt idx="12" formatCode="0">
                  <c:v>1908.2313941544496</c:v>
                </c:pt>
                <c:pt idx="13" formatCode="0">
                  <c:v>2165.3329480586876</c:v>
                </c:pt>
                <c:pt idx="14">
                  <c:v>2306.2404353001189</c:v>
                </c:pt>
                <c:pt idx="15">
                  <c:v>2435.6886879470158</c:v>
                </c:pt>
                <c:pt idx="16" formatCode="0">
                  <c:v>2532.537645788535</c:v>
                </c:pt>
                <c:pt idx="17" formatCode="General">
                  <c:v>2629.2375408727889</c:v>
                </c:pt>
              </c:numCache>
            </c:numRef>
          </c:val>
          <c:smooth val="0"/>
          <c:extLst>
            <c:ext xmlns:c16="http://schemas.microsoft.com/office/drawing/2014/chart" uri="{C3380CC4-5D6E-409C-BE32-E72D297353CC}">
              <c16:uniqueId val="{00000000-EB12-483D-B15A-76A2216AFC61}"/>
            </c:ext>
          </c:extLst>
        </c:ser>
        <c:ser>
          <c:idx val="1"/>
          <c:order val="1"/>
          <c:tx>
            <c:strRef>
              <c:f>Sheet1!$A$3</c:f>
              <c:strCache>
                <c:ptCount val="1"/>
                <c:pt idx="0">
                  <c:v>5000-20000 as. kunnat</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Sheet1!$B$3:$S$3</c:f>
              <c:numCache>
                <c:formatCode>#,##0</c:formatCode>
                <c:ptCount val="18"/>
                <c:pt idx="0">
                  <c:v>800.36474190499541</c:v>
                </c:pt>
                <c:pt idx="1">
                  <c:v>886.71774403851362</c:v>
                </c:pt>
                <c:pt idx="2">
                  <c:v>882.58497295509835</c:v>
                </c:pt>
                <c:pt idx="3">
                  <c:v>948.10072598315151</c:v>
                </c:pt>
                <c:pt idx="4">
                  <c:v>1098.5550626606866</c:v>
                </c:pt>
                <c:pt idx="5">
                  <c:v>1280.1499611157576</c:v>
                </c:pt>
                <c:pt idx="6">
                  <c:v>1433.2965066825705</c:v>
                </c:pt>
                <c:pt idx="7">
                  <c:v>1547.5381982672548</c:v>
                </c:pt>
                <c:pt idx="8">
                  <c:v>1668.1028904886118</c:v>
                </c:pt>
                <c:pt idx="9">
                  <c:v>1832.8666952407805</c:v>
                </c:pt>
                <c:pt idx="10">
                  <c:v>1876.6912167627795</c:v>
                </c:pt>
                <c:pt idx="11">
                  <c:v>1958.6599287873041</c:v>
                </c:pt>
                <c:pt idx="12" formatCode="0">
                  <c:v>2195.295086238511</c:v>
                </c:pt>
                <c:pt idx="13" formatCode="0">
                  <c:v>2415.3128127349351</c:v>
                </c:pt>
                <c:pt idx="14">
                  <c:v>2563.4109212375838</c:v>
                </c:pt>
                <c:pt idx="15">
                  <c:v>2676.3839106610112</c:v>
                </c:pt>
                <c:pt idx="16" formatCode="0">
                  <c:v>2803.56916121226</c:v>
                </c:pt>
                <c:pt idx="17" formatCode="General">
                  <c:v>2881.3557634136077</c:v>
                </c:pt>
              </c:numCache>
            </c:numRef>
          </c:val>
          <c:smooth val="0"/>
          <c:extLst>
            <c:ext xmlns:c16="http://schemas.microsoft.com/office/drawing/2014/chart" uri="{C3380CC4-5D6E-409C-BE32-E72D297353CC}">
              <c16:uniqueId val="{00000001-EB12-483D-B15A-76A2216AFC61}"/>
            </c:ext>
          </c:extLst>
        </c:ser>
        <c:ser>
          <c:idx val="4"/>
          <c:order val="2"/>
          <c:tx>
            <c:strRef>
              <c:f>Sheet1!$A$4</c:f>
              <c:strCache>
                <c:ptCount val="1"/>
                <c:pt idx="0">
                  <c:v>20001-100000 as. kunnat</c:v>
                </c:pt>
              </c:strCache>
            </c:strRef>
          </c:tx>
          <c:spPr>
            <a:ln w="22225">
              <a:solidFill>
                <a:srgbClr val="002060"/>
              </a:solidFill>
              <a:prstDash val="solid"/>
            </a:ln>
          </c:spPr>
          <c:marker>
            <c:symbol val="circle"/>
            <c:size val="6"/>
            <c:spPr>
              <a:solidFill>
                <a:schemeClr val="bg1"/>
              </a:solidFill>
              <a:ln>
                <a:solidFill>
                  <a:srgbClr val="002060"/>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Sheet1!$B$4:$S$4</c:f>
              <c:numCache>
                <c:formatCode>#,##0</c:formatCode>
                <c:ptCount val="18"/>
                <c:pt idx="0">
                  <c:v>859.98396505421806</c:v>
                </c:pt>
                <c:pt idx="1">
                  <c:v>899.0581301852261</c:v>
                </c:pt>
                <c:pt idx="2">
                  <c:v>900.13879330784937</c:v>
                </c:pt>
                <c:pt idx="3">
                  <c:v>994.53746025294186</c:v>
                </c:pt>
                <c:pt idx="4">
                  <c:v>1195.3953526204664</c:v>
                </c:pt>
                <c:pt idx="5">
                  <c:v>1407.8586236635385</c:v>
                </c:pt>
                <c:pt idx="6">
                  <c:v>1572.9931788754418</c:v>
                </c:pt>
                <c:pt idx="7">
                  <c:v>1640.3362823273553</c:v>
                </c:pt>
                <c:pt idx="8">
                  <c:v>1807.8981744838304</c:v>
                </c:pt>
                <c:pt idx="9">
                  <c:v>1977.8058116015354</c:v>
                </c:pt>
                <c:pt idx="10">
                  <c:v>2026.6688685456033</c:v>
                </c:pt>
                <c:pt idx="11">
                  <c:v>2059.7208867462191</c:v>
                </c:pt>
                <c:pt idx="12" formatCode="0">
                  <c:v>2311.4953979091242</c:v>
                </c:pt>
                <c:pt idx="13" formatCode="0">
                  <c:v>2513.0564229497077</c:v>
                </c:pt>
                <c:pt idx="14">
                  <c:v>2627.5545589940589</c:v>
                </c:pt>
                <c:pt idx="15">
                  <c:v>2741.265603412488</c:v>
                </c:pt>
                <c:pt idx="16" formatCode="0">
                  <c:v>2880.7984559055353</c:v>
                </c:pt>
                <c:pt idx="17" formatCode="General">
                  <c:v>2949.7685945510689</c:v>
                </c:pt>
              </c:numCache>
            </c:numRef>
          </c:val>
          <c:smooth val="0"/>
          <c:extLst>
            <c:ext xmlns:c16="http://schemas.microsoft.com/office/drawing/2014/chart" uri="{C3380CC4-5D6E-409C-BE32-E72D297353CC}">
              <c16:uniqueId val="{00000002-EB12-483D-B15A-76A2216AFC61}"/>
            </c:ext>
          </c:extLst>
        </c:ser>
        <c:ser>
          <c:idx val="2"/>
          <c:order val="3"/>
          <c:tx>
            <c:strRef>
              <c:f>Sheet1!$A$5</c:f>
              <c:strCache>
                <c:ptCount val="1"/>
                <c:pt idx="0">
                  <c:v>Yli 100000 as. kunnat</c:v>
                </c:pt>
              </c:strCache>
            </c:strRef>
          </c:tx>
          <c:spPr>
            <a:ln w="22225">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Sheet1!$B$5:$S$5</c:f>
              <c:numCache>
                <c:formatCode>#,##0</c:formatCode>
                <c:ptCount val="18"/>
                <c:pt idx="0">
                  <c:v>611.64480152189958</c:v>
                </c:pt>
                <c:pt idx="1">
                  <c:v>587.79673932682772</c:v>
                </c:pt>
                <c:pt idx="2">
                  <c:v>804.59133091712852</c:v>
                </c:pt>
                <c:pt idx="3">
                  <c:v>1044.2809974254669</c:v>
                </c:pt>
                <c:pt idx="4">
                  <c:v>1209.8785868416935</c:v>
                </c:pt>
                <c:pt idx="5">
                  <c:v>1344.3299912187717</c:v>
                </c:pt>
                <c:pt idx="6">
                  <c:v>1387.3109108040267</c:v>
                </c:pt>
                <c:pt idx="7">
                  <c:v>1476.7725636831524</c:v>
                </c:pt>
                <c:pt idx="8">
                  <c:v>1466.3458924168533</c:v>
                </c:pt>
                <c:pt idx="9">
                  <c:v>1759.699382264967</c:v>
                </c:pt>
                <c:pt idx="10">
                  <c:v>2006.3652542501786</c:v>
                </c:pt>
                <c:pt idx="11">
                  <c:v>2126.9365410024402</c:v>
                </c:pt>
                <c:pt idx="12" formatCode="0">
                  <c:v>2318.9485168040105</c:v>
                </c:pt>
                <c:pt idx="13" formatCode="0">
                  <c:v>2707.0088848874798</c:v>
                </c:pt>
                <c:pt idx="14">
                  <c:v>2898.7481571016237</c:v>
                </c:pt>
                <c:pt idx="15">
                  <c:v>3085.5312958488889</c:v>
                </c:pt>
                <c:pt idx="16" formatCode="0">
                  <c:v>3128.7807834928312</c:v>
                </c:pt>
                <c:pt idx="17" formatCode="General">
                  <c:v>2964.6716011069261</c:v>
                </c:pt>
              </c:numCache>
            </c:numRef>
          </c:val>
          <c:smooth val="0"/>
          <c:extLst>
            <c:ext xmlns:c16="http://schemas.microsoft.com/office/drawing/2014/chart" uri="{C3380CC4-5D6E-409C-BE32-E72D297353CC}">
              <c16:uniqueId val="{00000003-EB12-483D-B15A-76A2216AFC61}"/>
            </c:ext>
          </c:extLst>
        </c:ser>
        <c:dLbls>
          <c:showLegendKey val="0"/>
          <c:showVal val="0"/>
          <c:showCatName val="0"/>
          <c:showSerName val="0"/>
          <c:showPercent val="0"/>
          <c:showBubbleSize val="0"/>
        </c:dLbls>
        <c:marker val="1"/>
        <c:smooth val="0"/>
        <c:axId val="164413440"/>
        <c:axId val="164426880"/>
      </c:lineChart>
      <c:lineChart>
        <c:grouping val="standard"/>
        <c:varyColors val="0"/>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Sheet1!$B$1:$S$1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strCache>
            </c:strRef>
          </c:cat>
          <c:val>
            <c:numRef>
              <c:f>Sheet1!$B$6:$S$6</c:f>
              <c:numCache>
                <c:formatCode>#,##0</c:formatCode>
                <c:ptCount val="18"/>
                <c:pt idx="0">
                  <c:v>746.26052572583637</c:v>
                </c:pt>
                <c:pt idx="1">
                  <c:v>780.8687469444618</c:v>
                </c:pt>
                <c:pt idx="2">
                  <c:v>862.53247563048762</c:v>
                </c:pt>
                <c:pt idx="3">
                  <c:v>999.02395066031113</c:v>
                </c:pt>
                <c:pt idx="4">
                  <c:v>1172.6322489036158</c:v>
                </c:pt>
                <c:pt idx="5">
                  <c:v>1347.375140901933</c:v>
                </c:pt>
                <c:pt idx="6">
                  <c:v>1460.8223340352972</c:v>
                </c:pt>
                <c:pt idx="7">
                  <c:v>1545.2130731031298</c:v>
                </c:pt>
                <c:pt idx="8">
                  <c:v>1628.7862403559409</c:v>
                </c:pt>
                <c:pt idx="9">
                  <c:v>1837.7265556071698</c:v>
                </c:pt>
                <c:pt idx="10">
                  <c:v>1955.957517753455</c:v>
                </c:pt>
                <c:pt idx="11">
                  <c:v>2037.566772437968</c:v>
                </c:pt>
                <c:pt idx="12" formatCode="0">
                  <c:v>2262.3296808012637</c:v>
                </c:pt>
                <c:pt idx="13" formatCode="0">
                  <c:v>2542.4762715477655</c:v>
                </c:pt>
                <c:pt idx="14">
                  <c:v>2696.5986672024169</c:v>
                </c:pt>
                <c:pt idx="15">
                  <c:v>2840.5019854992147</c:v>
                </c:pt>
                <c:pt idx="16" formatCode="0">
                  <c:v>2939.1077921178762</c:v>
                </c:pt>
                <c:pt idx="17" formatCode="General">
                  <c:v>2921.3418941583459</c:v>
                </c:pt>
              </c:numCache>
            </c:numRef>
          </c:val>
          <c:smooth val="0"/>
          <c:extLst>
            <c:ext xmlns:c16="http://schemas.microsoft.com/office/drawing/2014/chart" uri="{C3380CC4-5D6E-409C-BE32-E72D297353CC}">
              <c16:uniqueId val="{00000004-EB12-483D-B15A-76A2216AFC61}"/>
            </c:ext>
          </c:extLst>
        </c:ser>
        <c:dLbls>
          <c:showLegendKey val="0"/>
          <c:showVal val="0"/>
          <c:showCatName val="0"/>
          <c:showSerName val="0"/>
          <c:showPercent val="0"/>
          <c:showBubbleSize val="0"/>
        </c:dLbls>
        <c:marker val="1"/>
        <c:smooth val="0"/>
        <c:axId val="1400816959"/>
        <c:axId val="1400816127"/>
      </c:lineChart>
      <c:catAx>
        <c:axId val="164413440"/>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4426880"/>
        <c:crosses val="autoZero"/>
        <c:auto val="1"/>
        <c:lblAlgn val="ctr"/>
        <c:lblOffset val="100"/>
        <c:tickLblSkip val="1"/>
        <c:tickMarkSkip val="1"/>
        <c:noMultiLvlLbl val="0"/>
      </c:catAx>
      <c:valAx>
        <c:axId val="164426880"/>
        <c:scaling>
          <c:orientation val="minMax"/>
          <c:max val="35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164413440"/>
        <c:crosses val="autoZero"/>
        <c:crossBetween val="between"/>
        <c:majorUnit val="500"/>
        <c:minorUnit val="100"/>
      </c:valAx>
      <c:valAx>
        <c:axId val="1400816127"/>
        <c:scaling>
          <c:orientation val="minMax"/>
          <c:max val="3500"/>
        </c:scaling>
        <c:delete val="0"/>
        <c:axPos val="r"/>
        <c:numFmt formatCode="#,##0" sourceLinked="1"/>
        <c:majorTickMark val="out"/>
        <c:minorTickMark val="none"/>
        <c:tickLblPos val="nextTo"/>
        <c:txPr>
          <a:bodyPr/>
          <a:lstStyle/>
          <a:p>
            <a:pPr>
              <a:defRPr sz="1350" b="0" i="0" baseline="0">
                <a:latin typeface="Verdana" panose="020B0604030504040204" pitchFamily="34" charset="0"/>
              </a:defRPr>
            </a:pPr>
            <a:endParaRPr lang="fi-FI"/>
          </a:p>
        </c:txPr>
        <c:crossAx val="1400816959"/>
        <c:crosses val="max"/>
        <c:crossBetween val="between"/>
      </c:valAx>
      <c:catAx>
        <c:axId val="1400816959"/>
        <c:scaling>
          <c:orientation val="minMax"/>
        </c:scaling>
        <c:delete val="1"/>
        <c:axPos val="b"/>
        <c:numFmt formatCode="General" sourceLinked="1"/>
        <c:majorTickMark val="out"/>
        <c:minorTickMark val="none"/>
        <c:tickLblPos val="nextTo"/>
        <c:crossAx val="1400816127"/>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15218730404719624"/>
          <c:y val="8.5311530330745719E-2"/>
          <c:w val="0.33012927942093062"/>
          <c:h val="0.24488577879981882"/>
        </c:manualLayout>
      </c:layout>
      <c:overlay val="0"/>
      <c:spPr>
        <a:solidFill>
          <a:srgbClr val="FFFFFF"/>
        </a:solidFill>
        <a:ln w="3227">
          <a:solidFill>
            <a:schemeClr val="tx1"/>
          </a:solidFill>
          <a:prstDash val="solid"/>
        </a:ln>
      </c:spPr>
      <c:txPr>
        <a:bodyPr/>
        <a:lstStyle/>
        <a:p>
          <a:pPr>
            <a:defRPr sz="12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9549882719835"/>
          <c:y val="1.4693440099626306E-2"/>
          <c:w val="0.7395693608969226"/>
          <c:h val="0.9190790175545509"/>
        </c:manualLayout>
      </c:layout>
      <c:barChart>
        <c:barDir val="bar"/>
        <c:grouping val="clustered"/>
        <c:varyColors val="0"/>
        <c:ser>
          <c:idx val="1"/>
          <c:order val="0"/>
          <c:tx>
            <c:strRef>
              <c:f>Sheet1!$B$1</c:f>
              <c:strCache>
                <c:ptCount val="1"/>
                <c:pt idx="0">
                  <c:v>2016</c:v>
                </c:pt>
              </c:strCache>
            </c:strRef>
          </c:tx>
          <c:spPr>
            <a:solidFill>
              <a:srgbClr val="9EC9E3"/>
            </a:solidFill>
            <a:ln w="3175">
              <a:solidFill>
                <a:schemeClr val="tx1"/>
              </a:solidFill>
              <a:prstDash val="solid"/>
            </a:ln>
          </c:spPr>
          <c:invertIfNegative val="0"/>
          <c:dPt>
            <c:idx val="8"/>
            <c:invertIfNegative val="0"/>
            <c:bubble3D val="0"/>
            <c:extLst>
              <c:ext xmlns:c16="http://schemas.microsoft.com/office/drawing/2014/chart" uri="{C3380CC4-5D6E-409C-BE32-E72D297353CC}">
                <c16:uniqueId val="{00000004-754D-4EFD-BFAF-E96EA1824AAA}"/>
              </c:ext>
            </c:extLst>
          </c:dPt>
          <c:dPt>
            <c:idx val="9"/>
            <c:invertIfNegative val="0"/>
            <c:bubble3D val="0"/>
            <c:extLst>
              <c:ext xmlns:c16="http://schemas.microsoft.com/office/drawing/2014/chart" uri="{C3380CC4-5D6E-409C-BE32-E72D297353CC}">
                <c16:uniqueId val="{00000001-1C76-4FFB-BCF2-7BD008BDB139}"/>
              </c:ext>
            </c:extLst>
          </c:dPt>
          <c:cat>
            <c:strRef>
              <c:f>Sheet1!$A$2:$A$20</c:f>
              <c:strCache>
                <c:ptCount val="19"/>
                <c:pt idx="0">
                  <c:v>Keski-Pohjanmaa</c:v>
                </c:pt>
                <c:pt idx="1">
                  <c:v>Päijät-Häme</c:v>
                </c:pt>
                <c:pt idx="2">
                  <c:v>Etelä-Pohjanmaa</c:v>
                </c:pt>
                <c:pt idx="3">
                  <c:v>Pohjois-Pohjanmaa</c:v>
                </c:pt>
                <c:pt idx="4">
                  <c:v>Kymenlaakso</c:v>
                </c:pt>
                <c:pt idx="5">
                  <c:v>Pohjanmaa</c:v>
                </c:pt>
                <c:pt idx="6">
                  <c:v>Kainuu</c:v>
                </c:pt>
                <c:pt idx="7">
                  <c:v>Etelä-Savo</c:v>
                </c:pt>
                <c:pt idx="8">
                  <c:v>Kanta-Häme</c:v>
                </c:pt>
                <c:pt idx="9">
                  <c:v>Keski-Suomi</c:v>
                </c:pt>
                <c:pt idx="10">
                  <c:v>MANNER-SUOMI</c:v>
                </c:pt>
                <c:pt idx="11">
                  <c:v>Varsinais-Suomi</c:v>
                </c:pt>
                <c:pt idx="12">
                  <c:v>Pohjois-Savo</c:v>
                </c:pt>
                <c:pt idx="13">
                  <c:v>Uusimaa</c:v>
                </c:pt>
                <c:pt idx="14">
                  <c:v>Lappi</c:v>
                </c:pt>
                <c:pt idx="15">
                  <c:v>Etelä-Karjala</c:v>
                </c:pt>
                <c:pt idx="16">
                  <c:v>Pirkanmaa</c:v>
                </c:pt>
                <c:pt idx="17">
                  <c:v>Pohjois-Karjala</c:v>
                </c:pt>
                <c:pt idx="18">
                  <c:v>Satakunta</c:v>
                </c:pt>
              </c:strCache>
            </c:strRef>
          </c:cat>
          <c:val>
            <c:numRef>
              <c:f>Sheet1!$B$2:$B$20</c:f>
              <c:numCache>
                <c:formatCode>#,##0</c:formatCode>
                <c:ptCount val="19"/>
                <c:pt idx="0">
                  <c:v>4757.6600460689297</c:v>
                </c:pt>
                <c:pt idx="1">
                  <c:v>4710.533753129881</c:v>
                </c:pt>
                <c:pt idx="2">
                  <c:v>3442.4267695194412</c:v>
                </c:pt>
                <c:pt idx="3">
                  <c:v>3459.6521950626293</c:v>
                </c:pt>
                <c:pt idx="4">
                  <c:v>3500.1379046375359</c:v>
                </c:pt>
                <c:pt idx="5">
                  <c:v>3073.4894538720578</c:v>
                </c:pt>
                <c:pt idx="6">
                  <c:v>2774.0598639092013</c:v>
                </c:pt>
                <c:pt idx="7">
                  <c:v>3269.9580466521229</c:v>
                </c:pt>
                <c:pt idx="8">
                  <c:v>3233.9726437297518</c:v>
                </c:pt>
                <c:pt idx="9">
                  <c:v>3038.3169922808443</c:v>
                </c:pt>
                <c:pt idx="10">
                  <c:v>2939.1077921178762</c:v>
                </c:pt>
                <c:pt idx="11">
                  <c:v>2720.8096849285976</c:v>
                </c:pt>
                <c:pt idx="12">
                  <c:v>2758.0475913728528</c:v>
                </c:pt>
                <c:pt idx="13">
                  <c:v>2840.3246549915066</c:v>
                </c:pt>
                <c:pt idx="14">
                  <c:v>2678.3865221661754</c:v>
                </c:pt>
                <c:pt idx="15">
                  <c:v>2561.6676627894503</c:v>
                </c:pt>
                <c:pt idx="16">
                  <c:v>2420.3386236738156</c:v>
                </c:pt>
                <c:pt idx="17">
                  <c:v>2070.4330072828106</c:v>
                </c:pt>
                <c:pt idx="18">
                  <c:v>1949.1972580499685</c:v>
                </c:pt>
              </c:numCache>
            </c:numRef>
          </c:val>
          <c:extLst>
            <c:ext xmlns:c16="http://schemas.microsoft.com/office/drawing/2014/chart" uri="{C3380CC4-5D6E-409C-BE32-E72D297353CC}">
              <c16:uniqueId val="{00000002-1C76-4FFB-BCF2-7BD008BDB139}"/>
            </c:ext>
          </c:extLst>
        </c:ser>
        <c:ser>
          <c:idx val="4"/>
          <c:order val="1"/>
          <c:tx>
            <c:strRef>
              <c:f>Sheet1!$C$1</c:f>
              <c:strCache>
                <c:ptCount val="1"/>
                <c:pt idx="0">
                  <c:v>2017*</c:v>
                </c:pt>
              </c:strCache>
            </c:strRef>
          </c:tx>
          <c:spPr>
            <a:solidFill>
              <a:schemeClr val="accent5">
                <a:lumMod val="75000"/>
              </a:schemeClr>
            </a:solidFill>
            <a:ln w="3175">
              <a:solidFill>
                <a:schemeClr val="tx2"/>
              </a:solidFill>
              <a:prstDash val="solid"/>
            </a:ln>
          </c:spPr>
          <c:invertIfNegative val="0"/>
          <c:dPt>
            <c:idx val="8"/>
            <c:invertIfNegative val="0"/>
            <c:bubble3D val="0"/>
            <c:extLst>
              <c:ext xmlns:c16="http://schemas.microsoft.com/office/drawing/2014/chart" uri="{C3380CC4-5D6E-409C-BE32-E72D297353CC}">
                <c16:uniqueId val="{00000003-754D-4EFD-BFAF-E96EA1824AAA}"/>
              </c:ext>
            </c:extLst>
          </c:dPt>
          <c:dPt>
            <c:idx val="9"/>
            <c:invertIfNegative val="0"/>
            <c:bubble3D val="0"/>
            <c:extLst>
              <c:ext xmlns:c16="http://schemas.microsoft.com/office/drawing/2014/chart" uri="{C3380CC4-5D6E-409C-BE32-E72D297353CC}">
                <c16:uniqueId val="{00000004-1C76-4FFB-BCF2-7BD008BDB139}"/>
              </c:ext>
            </c:extLst>
          </c:dPt>
          <c:dPt>
            <c:idx val="10"/>
            <c:invertIfNegative val="0"/>
            <c:bubble3D val="0"/>
            <c:extLst>
              <c:ext xmlns:c16="http://schemas.microsoft.com/office/drawing/2014/chart" uri="{C3380CC4-5D6E-409C-BE32-E72D297353CC}">
                <c16:uniqueId val="{00000005-1C76-4FFB-BCF2-7BD008BDB139}"/>
              </c:ext>
            </c:extLst>
          </c:dPt>
          <c:dLbls>
            <c:spPr>
              <a:noFill/>
              <a:ln>
                <a:noFill/>
              </a:ln>
              <a:effectLst/>
            </c:spPr>
            <c:txPr>
              <a:bodyPr wrap="square" lIns="38100" tIns="19050" rIns="38100" bIns="19050" anchor="ctr">
                <a:spAutoFit/>
              </a:bodyPr>
              <a:lstStyle/>
              <a:p>
                <a:pPr>
                  <a:defRPr sz="800" baseline="0">
                    <a:solidFill>
                      <a:schemeClr val="bg1"/>
                    </a:solidFill>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Keski-Pohjanmaa</c:v>
                </c:pt>
                <c:pt idx="1">
                  <c:v>Päijät-Häme</c:v>
                </c:pt>
                <c:pt idx="2">
                  <c:v>Etelä-Pohjanmaa</c:v>
                </c:pt>
                <c:pt idx="3">
                  <c:v>Pohjois-Pohjanmaa</c:v>
                </c:pt>
                <c:pt idx="4">
                  <c:v>Kymenlaakso</c:v>
                </c:pt>
                <c:pt idx="5">
                  <c:v>Pohjanmaa</c:v>
                </c:pt>
                <c:pt idx="6">
                  <c:v>Kainuu</c:v>
                </c:pt>
                <c:pt idx="7">
                  <c:v>Etelä-Savo</c:v>
                </c:pt>
                <c:pt idx="8">
                  <c:v>Kanta-Häme</c:v>
                </c:pt>
                <c:pt idx="9">
                  <c:v>Keski-Suomi</c:v>
                </c:pt>
                <c:pt idx="10">
                  <c:v>MANNER-SUOMI</c:v>
                </c:pt>
                <c:pt idx="11">
                  <c:v>Varsinais-Suomi</c:v>
                </c:pt>
                <c:pt idx="12">
                  <c:v>Pohjois-Savo</c:v>
                </c:pt>
                <c:pt idx="13">
                  <c:v>Uusimaa</c:v>
                </c:pt>
                <c:pt idx="14">
                  <c:v>Lappi</c:v>
                </c:pt>
                <c:pt idx="15">
                  <c:v>Etelä-Karjala</c:v>
                </c:pt>
                <c:pt idx="16">
                  <c:v>Pirkanmaa</c:v>
                </c:pt>
                <c:pt idx="17">
                  <c:v>Pohjois-Karjala</c:v>
                </c:pt>
                <c:pt idx="18">
                  <c:v>Satakunta</c:v>
                </c:pt>
              </c:strCache>
            </c:strRef>
          </c:cat>
          <c:val>
            <c:numRef>
              <c:f>Sheet1!$C$2:$C$20</c:f>
              <c:numCache>
                <c:formatCode>#,##0</c:formatCode>
                <c:ptCount val="19"/>
                <c:pt idx="0">
                  <c:v>4903.1103770988166</c:v>
                </c:pt>
                <c:pt idx="1">
                  <c:v>4762.9670029997269</c:v>
                </c:pt>
                <c:pt idx="2">
                  <c:v>3616.6162827061398</c:v>
                </c:pt>
                <c:pt idx="3">
                  <c:v>3496.0598321780371</c:v>
                </c:pt>
                <c:pt idx="4">
                  <c:v>3407.9050315492036</c:v>
                </c:pt>
                <c:pt idx="5">
                  <c:v>3321.3165712270106</c:v>
                </c:pt>
                <c:pt idx="6">
                  <c:v>3265.4037939654827</c:v>
                </c:pt>
                <c:pt idx="7">
                  <c:v>3186.0177882194998</c:v>
                </c:pt>
                <c:pt idx="8">
                  <c:v>3157.3935010156461</c:v>
                </c:pt>
                <c:pt idx="9">
                  <c:v>2954.814696809512</c:v>
                </c:pt>
                <c:pt idx="10">
                  <c:v>2921.3418941583459</c:v>
                </c:pt>
                <c:pt idx="11">
                  <c:v>2810.1139118859915</c:v>
                </c:pt>
                <c:pt idx="12">
                  <c:v>2797.4824034611906</c:v>
                </c:pt>
                <c:pt idx="13">
                  <c:v>2677.1645853336368</c:v>
                </c:pt>
                <c:pt idx="14">
                  <c:v>2654.3863445926072</c:v>
                </c:pt>
                <c:pt idx="15">
                  <c:v>2562.066111902901</c:v>
                </c:pt>
                <c:pt idx="16">
                  <c:v>2476.4683247080629</c:v>
                </c:pt>
                <c:pt idx="17">
                  <c:v>2223.4329768107991</c:v>
                </c:pt>
                <c:pt idx="18">
                  <c:v>1872.210697212952</c:v>
                </c:pt>
              </c:numCache>
            </c:numRef>
          </c:val>
          <c:extLst>
            <c:ext xmlns:c16="http://schemas.microsoft.com/office/drawing/2014/chart" uri="{C3380CC4-5D6E-409C-BE32-E72D297353CC}">
              <c16:uniqueId val="{00000006-1C76-4FFB-BCF2-7BD008BDB139}"/>
            </c:ext>
          </c:extLst>
        </c:ser>
        <c:dLbls>
          <c:showLegendKey val="0"/>
          <c:showVal val="0"/>
          <c:showCatName val="0"/>
          <c:showSerName val="0"/>
          <c:showPercent val="0"/>
          <c:showBubbleSize val="0"/>
        </c:dLbls>
        <c:gapWidth val="42"/>
        <c:overlap val="44"/>
        <c:axId val="165728256"/>
        <c:axId val="165729792"/>
      </c:barChart>
      <c:catAx>
        <c:axId val="165728256"/>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250" baseline="0"/>
            </a:pPr>
            <a:endParaRPr lang="fi-FI"/>
          </a:p>
        </c:txPr>
        <c:crossAx val="165729792"/>
        <c:crosses val="autoZero"/>
        <c:auto val="1"/>
        <c:lblAlgn val="ctr"/>
        <c:lblOffset val="100"/>
        <c:tickLblSkip val="1"/>
        <c:tickMarkSkip val="1"/>
        <c:noMultiLvlLbl val="0"/>
      </c:catAx>
      <c:valAx>
        <c:axId val="165729792"/>
        <c:scaling>
          <c:orientation val="minMax"/>
          <c:max val="55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sz="1250" baseline="0"/>
            </a:pPr>
            <a:endParaRPr lang="fi-FI"/>
          </a:p>
        </c:txPr>
        <c:crossAx val="165728256"/>
        <c:crosses val="autoZero"/>
        <c:crossBetween val="between"/>
        <c:majorUnit val="1000"/>
        <c:minorUnit val="500"/>
      </c:valAx>
      <c:spPr>
        <a:noFill/>
        <a:ln w="12204">
          <a:solidFill>
            <a:schemeClr val="tx1"/>
          </a:solidFill>
          <a:prstDash val="solid"/>
        </a:ln>
      </c:spPr>
    </c:plotArea>
    <c:legend>
      <c:legendPos val="r"/>
      <c:layout>
        <c:manualLayout>
          <c:xMode val="edge"/>
          <c:yMode val="edge"/>
          <c:x val="0.73205868235111571"/>
          <c:y val="0.25231422751690663"/>
          <c:w val="0.12235707774649922"/>
          <c:h val="0.12472160356347439"/>
        </c:manualLayout>
      </c:layout>
      <c:overlay val="0"/>
      <c:spPr>
        <a:solidFill>
          <a:schemeClr val="bg1"/>
        </a:solidFill>
        <a:ln w="3051">
          <a:solidFill>
            <a:schemeClr val="tx1"/>
          </a:solidFill>
          <a:prstDash val="solid"/>
        </a:ln>
      </c:spPr>
      <c:txPr>
        <a:bodyPr/>
        <a:lstStyle/>
        <a:p>
          <a:pPr>
            <a:defRPr sz="133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74431E8-D2E5-41B5-B9EF-ED1F321A7B67}" type="datetimeFigureOut">
              <a:rPr lang="fi-FI" smtClean="0"/>
              <a:t>7.2.2018</a:t>
            </a:fld>
            <a:endParaRPr lang="fi-FI"/>
          </a:p>
        </p:txBody>
      </p:sp>
      <p:sp>
        <p:nvSpPr>
          <p:cNvPr id="4" name="Alatunnisteen paikkamerkki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D880C3D-D9B4-47FC-BCB6-7D8811247719}" type="slidenum">
              <a:rPr lang="fi-FI" smtClean="0"/>
              <a:t>‹#›</a:t>
            </a:fld>
            <a:endParaRPr lang="fi-FI"/>
          </a:p>
        </p:txBody>
      </p:sp>
    </p:spTree>
    <p:extLst>
      <p:ext uri="{BB962C8B-B14F-4D97-AF65-F5344CB8AC3E}">
        <p14:creationId xmlns:p14="http://schemas.microsoft.com/office/powerpoint/2010/main" val="219788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6DFA15B-FE45-45FE-A5C1-2286D62DBEA0}" type="datetimeFigureOut">
              <a:rPr lang="fi-FI" smtClean="0"/>
              <a:t>7.2.2018</a:t>
            </a:fld>
            <a:endParaRPr lang="fi-FI"/>
          </a:p>
        </p:txBody>
      </p:sp>
      <p:sp>
        <p:nvSpPr>
          <p:cNvPr id="4" name="Dian kuvan paikkamerkki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2</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73754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12</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188860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13</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126232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14</a:t>
            </a:fld>
            <a:endParaRPr lang="fi-FI"/>
          </a:p>
        </p:txBody>
      </p:sp>
    </p:spTree>
    <p:extLst>
      <p:ext uri="{BB962C8B-B14F-4D97-AF65-F5344CB8AC3E}">
        <p14:creationId xmlns:p14="http://schemas.microsoft.com/office/powerpoint/2010/main" val="20251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15</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3798217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16</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811663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579438" y="862013"/>
            <a:ext cx="7656513" cy="4306887"/>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17</a:t>
            </a:fld>
            <a:endParaRPr lang="fi-FI"/>
          </a:p>
        </p:txBody>
      </p:sp>
    </p:spTree>
    <p:extLst>
      <p:ext uri="{BB962C8B-B14F-4D97-AF65-F5344CB8AC3E}">
        <p14:creationId xmlns:p14="http://schemas.microsoft.com/office/powerpoint/2010/main" val="33308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18</a:t>
            </a:fld>
            <a:endParaRPr lang="fi-FI"/>
          </a:p>
        </p:txBody>
      </p:sp>
    </p:spTree>
    <p:extLst>
      <p:ext uri="{BB962C8B-B14F-4D97-AF65-F5344CB8AC3E}">
        <p14:creationId xmlns:p14="http://schemas.microsoft.com/office/powerpoint/2010/main" val="398415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19</a:t>
            </a:fld>
            <a:endParaRPr lang="fi-FI"/>
          </a:p>
        </p:txBody>
      </p:sp>
    </p:spTree>
    <p:extLst>
      <p:ext uri="{BB962C8B-B14F-4D97-AF65-F5344CB8AC3E}">
        <p14:creationId xmlns:p14="http://schemas.microsoft.com/office/powerpoint/2010/main" val="192154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579438" y="862013"/>
            <a:ext cx="7656513" cy="4306887"/>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20</a:t>
            </a:fld>
            <a:endParaRPr lang="fi-FI"/>
          </a:p>
        </p:txBody>
      </p:sp>
    </p:spTree>
    <p:extLst>
      <p:ext uri="{BB962C8B-B14F-4D97-AF65-F5344CB8AC3E}">
        <p14:creationId xmlns:p14="http://schemas.microsoft.com/office/powerpoint/2010/main" val="389906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579438" y="862013"/>
            <a:ext cx="7656513" cy="4306887"/>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21</a:t>
            </a:fld>
            <a:endParaRPr lang="fi-FI"/>
          </a:p>
        </p:txBody>
      </p:sp>
    </p:spTree>
    <p:extLst>
      <p:ext uri="{BB962C8B-B14F-4D97-AF65-F5344CB8AC3E}">
        <p14:creationId xmlns:p14="http://schemas.microsoft.com/office/powerpoint/2010/main" val="69990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4</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68461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22</a:t>
            </a:fld>
            <a:endParaRPr lang="fi-FI">
              <a:latin typeface="Arial" charset="0"/>
            </a:endParaRPr>
          </a:p>
        </p:txBody>
      </p:sp>
      <p:sp>
        <p:nvSpPr>
          <p:cNvPr id="38915"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87313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579438" y="862013"/>
            <a:ext cx="7656513" cy="4306887"/>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23</a:t>
            </a:fld>
            <a:endParaRPr lang="fi-FI"/>
          </a:p>
        </p:txBody>
      </p:sp>
    </p:spTree>
    <p:extLst>
      <p:ext uri="{BB962C8B-B14F-4D97-AF65-F5344CB8AC3E}">
        <p14:creationId xmlns:p14="http://schemas.microsoft.com/office/powerpoint/2010/main" val="256807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5</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17002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defTabSz="457192" fontAlgn="base">
              <a:spcBef>
                <a:spcPct val="0"/>
              </a:spcBef>
              <a:spcAft>
                <a:spcPct val="0"/>
              </a:spcAft>
              <a:defRPr>
                <a:solidFill>
                  <a:schemeClr val="tx1"/>
                </a:solidFill>
                <a:latin typeface="Verdana" pitchFamily="34" charset="0"/>
              </a:defRPr>
            </a:lvl6pPr>
            <a:lvl7pPr marL="2971748" indent="-228596" defTabSz="457192" fontAlgn="base">
              <a:spcBef>
                <a:spcPct val="0"/>
              </a:spcBef>
              <a:spcAft>
                <a:spcPct val="0"/>
              </a:spcAft>
              <a:defRPr>
                <a:solidFill>
                  <a:schemeClr val="tx1"/>
                </a:solidFill>
                <a:latin typeface="Verdana" pitchFamily="34" charset="0"/>
              </a:defRPr>
            </a:lvl7pPr>
            <a:lvl8pPr marL="3428940" indent="-228596" defTabSz="457192" fontAlgn="base">
              <a:spcBef>
                <a:spcPct val="0"/>
              </a:spcBef>
              <a:spcAft>
                <a:spcPct val="0"/>
              </a:spcAft>
              <a:defRPr>
                <a:solidFill>
                  <a:schemeClr val="tx1"/>
                </a:solidFill>
                <a:latin typeface="Verdana" pitchFamily="34" charset="0"/>
              </a:defRPr>
            </a:lvl8pPr>
            <a:lvl9pPr marL="3886131" indent="-228596" defTabSz="4571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9E859D-1039-4B24-AC42-9B228AFB444D}" type="slidenum">
              <a:rPr lang="fi-FI" smtClean="0">
                <a:latin typeface="Arial" charset="0"/>
              </a:rPr>
              <a:pPr fontAlgn="base">
                <a:spcBef>
                  <a:spcPct val="0"/>
                </a:spcBef>
                <a:spcAft>
                  <a:spcPct val="0"/>
                </a:spcAft>
                <a:defRPr/>
              </a:pPr>
              <a:t>6</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a:p>
        </p:txBody>
      </p:sp>
    </p:spTree>
    <p:extLst>
      <p:ext uri="{BB962C8B-B14F-4D97-AF65-F5344CB8AC3E}">
        <p14:creationId xmlns:p14="http://schemas.microsoft.com/office/powerpoint/2010/main" val="223004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7</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a:p>
        </p:txBody>
      </p:sp>
    </p:spTree>
    <p:extLst>
      <p:ext uri="{BB962C8B-B14F-4D97-AF65-F5344CB8AC3E}">
        <p14:creationId xmlns:p14="http://schemas.microsoft.com/office/powerpoint/2010/main" val="164244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8</a:t>
            </a:fld>
            <a:endParaRPr lang="fi-FI">
              <a:latin typeface="Arial" charset="0"/>
            </a:endParaRPr>
          </a:p>
        </p:txBody>
      </p:sp>
      <p:sp>
        <p:nvSpPr>
          <p:cNvPr id="46083"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42684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9</a:t>
            </a:fld>
            <a:endParaRPr lang="fi-FI">
              <a:latin typeface="Arial" charset="0"/>
            </a:endParaRPr>
          </a:p>
        </p:txBody>
      </p:sp>
      <p:sp>
        <p:nvSpPr>
          <p:cNvPr id="46083"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391997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10</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372847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11</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579438" y="862013"/>
            <a:ext cx="7656513" cy="430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081531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smtClean="0">
                <a:solidFill>
                  <a:schemeClr val="accent2"/>
                </a:solidFill>
              </a:rPr>
              <a:t>Onnistuva Suomi </a:t>
            </a:r>
            <a:r>
              <a:rPr lang="sv-SE" sz="1000" dirty="0" err="1" smtClean="0">
                <a:solidFill>
                  <a:schemeClr val="accent2"/>
                </a:solidFill>
              </a:rPr>
              <a:t>tehdään</a:t>
            </a:r>
            <a:r>
              <a:rPr lang="sv-SE" sz="1000" dirty="0" smtClean="0">
                <a:solidFill>
                  <a:schemeClr val="accent2"/>
                </a:solidFill>
              </a:rPr>
              <a:t> </a:t>
            </a:r>
            <a:r>
              <a:rPr lang="sv-SE" sz="1000" dirty="0" err="1" smtClean="0">
                <a:solidFill>
                  <a:schemeClr val="accent2"/>
                </a:solidFill>
              </a:rPr>
              <a:t>lähellä</a:t>
            </a:r>
            <a:endParaRPr lang="sv-SE" sz="1000" dirty="0" smtClean="0">
              <a:solidFill>
                <a:schemeClr val="accent2"/>
              </a:solidFill>
            </a:endParaRPr>
          </a:p>
          <a:p>
            <a:pPr algn="r"/>
            <a:r>
              <a:rPr lang="sv-SE" sz="1000" dirty="0" smtClean="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pPr algn="r"/>
            <a:r>
              <a:rPr lang="fi-FI" smtClean="0"/>
              <a:t>[pvm]</a:t>
            </a:r>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7.2.2018 Jari Koskinen</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41656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pPr algn="r"/>
            <a:r>
              <a:rPr lang="fi-FI" smtClean="0"/>
              <a:t>[pvm]</a:t>
            </a:r>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i-FI" smtClean="0"/>
              <a:t>[pvm]</a:t>
            </a:r>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smtClean="0"/>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endParaRPr lang="fi-FI" noProof="0" dirty="0"/>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r>
              <a:rPr lang="fi-FI" smtClean="0"/>
              <a:t>[pvm]</a:t>
            </a:r>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smtClean="0">
                <a:solidFill>
                  <a:schemeClr val="accent2"/>
                </a:solidFill>
              </a:rPr>
              <a:t>Onnistuva Suomi tehdään lähellä      </a:t>
            </a:r>
            <a:br>
              <a:rPr lang="fi-FI" sz="800" b="0" dirty="0" smtClean="0">
                <a:solidFill>
                  <a:schemeClr val="accent2"/>
                </a:solidFill>
              </a:rPr>
            </a:br>
            <a:r>
              <a:rPr lang="sv-SE" sz="800" b="0" dirty="0" smtClean="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 id="2147483810" r:id="rId15"/>
  </p:sldLayoutIdLst>
  <p:hf sldNum="0" hdr="0" dt="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3.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6.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6.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10.xml"/><Relationship Id="rId7" Type="http://schemas.openxmlformats.org/officeDocument/2006/relationships/oleObject" Target="../embeddings/oleObject12.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6.xml"/><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8.xml"/><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notesSlide" Target="../notesSlides/notesSlide14.xml"/><Relationship Id="rId7" Type="http://schemas.openxmlformats.org/officeDocument/2006/relationships/oleObject" Target="../embeddings/oleObject19.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16.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10.xml"/><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16.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2.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15332" y="1380298"/>
            <a:ext cx="7012979" cy="1187699"/>
          </a:xfrm>
          <a:prstGeom prst="rect">
            <a:avLst/>
          </a:prstGeom>
        </p:spPr>
        <p:txBody>
          <a:bodyPr anchor="b">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defRPr/>
            </a:pPr>
            <a:r>
              <a:rPr lang="fi-FI" sz="2200" dirty="0"/>
              <a:t>Kuntien ja kuntayhtymien vuoden </a:t>
            </a:r>
            <a:r>
              <a:rPr lang="fi-FI" sz="2200" dirty="0" smtClean="0"/>
              <a:t>2017 </a:t>
            </a:r>
            <a:r>
              <a:rPr lang="fi-FI" sz="2200" dirty="0"/>
              <a:t>tilinpäätösarviot sekä talousarviot ja </a:t>
            </a:r>
          </a:p>
          <a:p>
            <a:pPr>
              <a:defRPr/>
            </a:pPr>
            <a:r>
              <a:rPr lang="fi-FI" sz="2200" dirty="0"/>
              <a:t>taloussuunnitelmat vuosille </a:t>
            </a:r>
            <a:r>
              <a:rPr lang="fi-FI" sz="2200" dirty="0" smtClean="0"/>
              <a:t>2018-2019</a:t>
            </a:r>
            <a:endParaRPr lang="fi-FI" sz="2200" dirty="0"/>
          </a:p>
        </p:txBody>
      </p:sp>
      <p:sp>
        <p:nvSpPr>
          <p:cNvPr id="5" name="Rectangle 3"/>
          <p:cNvSpPr txBox="1">
            <a:spLocks noChangeArrowheads="1"/>
          </p:cNvSpPr>
          <p:nvPr/>
        </p:nvSpPr>
        <p:spPr bwMode="auto">
          <a:xfrm>
            <a:off x="892886" y="3053374"/>
            <a:ext cx="40177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buClr>
                <a:schemeClr val="accent2"/>
              </a:buClr>
              <a:buFont typeface="Wingdings" pitchFamily="2" charset="2"/>
              <a:buNone/>
            </a:pPr>
            <a:r>
              <a:rPr lang="fi-FI" sz="2000" dirty="0">
                <a:solidFill>
                  <a:schemeClr val="accent1"/>
                </a:solidFill>
              </a:rPr>
              <a:t>Toimitusjohtaja Jari Koskinen</a:t>
            </a:r>
          </a:p>
        </p:txBody>
      </p:sp>
      <p:sp>
        <p:nvSpPr>
          <p:cNvPr id="6" name="Rectangle 4"/>
          <p:cNvSpPr>
            <a:spLocks noChangeArrowheads="1"/>
          </p:cNvSpPr>
          <p:nvPr/>
        </p:nvSpPr>
        <p:spPr bwMode="auto">
          <a:xfrm>
            <a:off x="892886" y="2559978"/>
            <a:ext cx="431237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accent1"/>
              </a:buClr>
            </a:pPr>
            <a:r>
              <a:rPr lang="fi-FI" sz="2000" dirty="0"/>
              <a:t>Tiedotustilaisuus </a:t>
            </a:r>
            <a:r>
              <a:rPr lang="fi-FI" sz="2000" dirty="0" smtClean="0"/>
              <a:t>7.2.2017</a:t>
            </a:r>
            <a:endParaRPr lang="fi-FI" sz="2000" dirty="0"/>
          </a:p>
          <a:p>
            <a:pPr>
              <a:lnSpc>
                <a:spcPct val="110000"/>
              </a:lnSpc>
              <a:spcBef>
                <a:spcPct val="20000"/>
              </a:spcBef>
              <a:buClr>
                <a:schemeClr val="accent1"/>
              </a:buClr>
            </a:pPr>
            <a:endParaRPr lang="fi-FI" sz="2000" dirty="0"/>
          </a:p>
        </p:txBody>
      </p:sp>
    </p:spTree>
    <p:extLst>
      <p:ext uri="{BB962C8B-B14F-4D97-AF65-F5344CB8AC3E}">
        <p14:creationId xmlns:p14="http://schemas.microsoft.com/office/powerpoint/2010/main" val="147924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5204"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5205"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2091738" y="87479"/>
            <a:ext cx="5054590" cy="53104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a:solidFill>
                  <a:schemeClr val="accent1"/>
                </a:solidFill>
              </a:rPr>
              <a:t>Kuntien vuosikatteet </a:t>
            </a:r>
            <a:r>
              <a:rPr lang="fi-FI" sz="1951" dirty="0" smtClean="0">
                <a:solidFill>
                  <a:schemeClr val="accent1"/>
                </a:solidFill>
              </a:rPr>
              <a:t>2000-2017, </a:t>
            </a:r>
            <a:r>
              <a:rPr lang="fi-FI" sz="1951" dirty="0">
                <a:solidFill>
                  <a:schemeClr val="accent1"/>
                </a:solidFill>
              </a:rPr>
              <a:t>€/as.</a:t>
            </a:r>
          </a:p>
          <a:p>
            <a:pPr algn="ctr"/>
            <a:r>
              <a:rPr lang="fi-FI" sz="15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1443141581"/>
              </p:ext>
            </p:extLst>
          </p:nvPr>
        </p:nvGraphicFramePr>
        <p:xfrm>
          <a:off x="547778" y="710569"/>
          <a:ext cx="8142513" cy="3888432"/>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707904" y="4836654"/>
            <a:ext cx="1656181"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9" name="Text Box 4"/>
          <p:cNvSpPr txBox="1">
            <a:spLocks noChangeArrowheads="1"/>
          </p:cNvSpPr>
          <p:nvPr/>
        </p:nvSpPr>
        <p:spPr bwMode="auto">
          <a:xfrm>
            <a:off x="6660232" y="4741166"/>
            <a:ext cx="2384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807715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6226"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6227"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137860" y="87479"/>
            <a:ext cx="6962355" cy="53104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a:solidFill>
                  <a:schemeClr val="accent1"/>
                </a:solidFill>
              </a:rPr>
              <a:t>Kuntien poistonalaiset investoinnit</a:t>
            </a:r>
            <a:r>
              <a:rPr lang="fi-FI" sz="1951" baseline="30000" dirty="0">
                <a:solidFill>
                  <a:schemeClr val="accent1"/>
                </a:solidFill>
              </a:rPr>
              <a:t>1)</a:t>
            </a:r>
            <a:r>
              <a:rPr lang="fi-FI" sz="1951" dirty="0">
                <a:solidFill>
                  <a:schemeClr val="accent1"/>
                </a:solidFill>
              </a:rPr>
              <a:t> </a:t>
            </a:r>
            <a:r>
              <a:rPr lang="fi-FI" sz="1951" dirty="0" smtClean="0">
                <a:solidFill>
                  <a:schemeClr val="accent1"/>
                </a:solidFill>
              </a:rPr>
              <a:t>2000-2017, </a:t>
            </a:r>
            <a:r>
              <a:rPr lang="fi-FI" sz="1951" dirty="0">
                <a:solidFill>
                  <a:schemeClr val="accent1"/>
                </a:solidFill>
              </a:rPr>
              <a:t>€/as.</a:t>
            </a:r>
          </a:p>
          <a:p>
            <a:pPr algn="ctr"/>
            <a:r>
              <a:rPr lang="fi-FI" sz="15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2341878671"/>
              </p:ext>
            </p:extLst>
          </p:nvPr>
        </p:nvGraphicFramePr>
        <p:xfrm>
          <a:off x="834574" y="627537"/>
          <a:ext cx="7707087" cy="3744414"/>
        </p:xfrm>
        <a:graphic>
          <a:graphicData uri="http://schemas.openxmlformats.org/drawingml/2006/chart">
            <c:chart xmlns:c="http://schemas.openxmlformats.org/drawingml/2006/chart" xmlns:r="http://schemas.openxmlformats.org/officeDocument/2006/relationships" r:id="rId7"/>
          </a:graphicData>
        </a:graphic>
      </p:graphicFrame>
      <p:sp>
        <p:nvSpPr>
          <p:cNvPr id="8199" name="Text Box 12"/>
          <p:cNvSpPr txBox="1">
            <a:spLocks noChangeArrowheads="1"/>
          </p:cNvSpPr>
          <p:nvPr/>
        </p:nvSpPr>
        <p:spPr bwMode="auto">
          <a:xfrm>
            <a:off x="1187624" y="4371950"/>
            <a:ext cx="5940699" cy="23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51" dirty="0"/>
              <a:t> 1) Bruttoinvestoinnit pl. maa- ja vesialueiden sekä osakkeiden ja osuuksien hankinta</a:t>
            </a:r>
            <a:r>
              <a:rPr lang="fi-FI" sz="900" dirty="0"/>
              <a:t>.</a:t>
            </a:r>
          </a:p>
        </p:txBody>
      </p:sp>
      <p:sp>
        <p:nvSpPr>
          <p:cNvPr id="8200" name="Alatunnisteen paikkamerkki 1"/>
          <p:cNvSpPr>
            <a:spLocks noGrp="1"/>
          </p:cNvSpPr>
          <p:nvPr>
            <p:ph type="ftr" sz="quarter" idx="4294967295"/>
          </p:nvPr>
        </p:nvSpPr>
        <p:spPr bwMode="auto">
          <a:xfrm>
            <a:off x="3602267" y="4877414"/>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10" name="Text Box 4"/>
          <p:cNvSpPr txBox="1">
            <a:spLocks noChangeArrowheads="1"/>
          </p:cNvSpPr>
          <p:nvPr/>
        </p:nvSpPr>
        <p:spPr bwMode="auto">
          <a:xfrm>
            <a:off x="6463117" y="4692748"/>
            <a:ext cx="2456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418793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7290" name="Kaavio" r:id="rId4" imgW="10096677" imgH="5095777" progId="MSGraph.Chart.8">
                  <p:embed followColorScheme="full"/>
                </p:oleObj>
              </mc:Choice>
              <mc:Fallback>
                <p:oleObj name="Kaavio" r:id="rId4" imgW="10096677" imgH="5095777" progId="MSGraph.Chart.8">
                  <p:embed followColorScheme="full"/>
                  <p:pic>
                    <p:nvPicPr>
                      <p:cNvPr id="25602" name="Object 17"/>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7429500" y="4914902"/>
            <a:ext cx="539355"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351">
              <a:solidFill>
                <a:schemeClr val="accent1"/>
              </a:solidFill>
            </a:endParaRPr>
          </a:p>
        </p:txBody>
      </p:sp>
      <p:graphicFrame>
        <p:nvGraphicFramePr>
          <p:cNvPr id="25605" name="Object 20"/>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7291" name="Kaavio" r:id="rId6" imgW="10096677" imgH="5095777" progId="MSGraph.Chart.8">
                  <p:embed followColorScheme="full"/>
                </p:oleObj>
              </mc:Choice>
              <mc:Fallback>
                <p:oleObj name="Kaavio" r:id="rId6" imgW="10096677" imgH="5095777" progId="MSGraph.Chart.8">
                  <p:embed followColorScheme="full"/>
                  <p:pic>
                    <p:nvPicPr>
                      <p:cNvPr id="25605" name="Object 20"/>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1652589" y="881064"/>
          <a:ext cx="6057900" cy="3058716"/>
        </p:xfrm>
        <a:graphic>
          <a:graphicData uri="http://schemas.openxmlformats.org/presentationml/2006/ole">
            <mc:AlternateContent xmlns:mc="http://schemas.openxmlformats.org/markup-compatibility/2006">
              <mc:Choice xmlns:v="urn:schemas-microsoft-com:vml" Requires="v">
                <p:oleObj spid="_x0000_s7292" name="Kaavio" r:id="rId7" imgW="10096677" imgH="5095777" progId="MSGraph.Chart.8">
                  <p:embed followColorScheme="full"/>
                </p:oleObj>
              </mc:Choice>
              <mc:Fallback>
                <p:oleObj name="Kaavio" r:id="rId7" imgW="10096677" imgH="5095777" progId="MSGraph.Chart.8">
                  <p:embed followColorScheme="full"/>
                  <p:pic>
                    <p:nvPicPr>
                      <p:cNvPr id="25606" name="Object 21"/>
                      <p:cNvPicPr>
                        <a:picLocks noChangeAspect="1" noChangeArrowheads="1"/>
                      </p:cNvPicPr>
                      <p:nvPr/>
                    </p:nvPicPr>
                    <p:blipFill>
                      <a:blip r:embed="rId5"/>
                      <a:srcRect/>
                      <a:stretch>
                        <a:fillRect/>
                      </a:stretch>
                    </p:blipFill>
                    <p:spPr bwMode="auto">
                      <a:xfrm>
                        <a:off x="1652589" y="881064"/>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340614638"/>
              </p:ext>
            </p:extLst>
          </p:nvPr>
        </p:nvGraphicFramePr>
        <p:xfrm>
          <a:off x="718459" y="638629"/>
          <a:ext cx="7801429" cy="3938058"/>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1724594" y="74931"/>
            <a:ext cx="5899500" cy="5262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1900" dirty="0">
                <a:solidFill>
                  <a:schemeClr val="accent1"/>
                </a:solidFill>
              </a:rPr>
              <a:t>Kuntien vuosikate %:a poistoista maakunnittain</a:t>
            </a:r>
          </a:p>
          <a:p>
            <a:pPr algn="ctr">
              <a:lnSpc>
                <a:spcPct val="90000"/>
              </a:lnSpc>
            </a:pPr>
            <a:r>
              <a:rPr lang="fi-FI" sz="1900" dirty="0">
                <a:solidFill>
                  <a:schemeClr val="accent1"/>
                </a:solidFill>
              </a:rPr>
              <a:t>vuosina </a:t>
            </a:r>
            <a:r>
              <a:rPr lang="fi-FI" sz="1900" dirty="0" smtClean="0">
                <a:solidFill>
                  <a:schemeClr val="accent1"/>
                </a:solidFill>
              </a:rPr>
              <a:t>2016-2017</a:t>
            </a:r>
            <a:endParaRPr lang="fi-FI" sz="1900" dirty="0">
              <a:solidFill>
                <a:schemeClr val="accent1"/>
              </a:solidFill>
            </a:endParaRPr>
          </a:p>
        </p:txBody>
      </p:sp>
      <p:sp>
        <p:nvSpPr>
          <p:cNvPr id="23587" name="Alatunnisteen paikkamerkki 1"/>
          <p:cNvSpPr>
            <a:spLocks noGrp="1"/>
          </p:cNvSpPr>
          <p:nvPr>
            <p:ph type="ftr" sz="quarter" idx="4294967295"/>
          </p:nvPr>
        </p:nvSpPr>
        <p:spPr bwMode="auto">
          <a:xfrm>
            <a:off x="3778562" y="4841715"/>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cxnSp>
        <p:nvCxnSpPr>
          <p:cNvPr id="4" name="Suora yhdysviiva 3"/>
          <p:cNvCxnSpPr/>
          <p:nvPr/>
        </p:nvCxnSpPr>
        <p:spPr>
          <a:xfrm>
            <a:off x="5418000" y="614166"/>
            <a:ext cx="0" cy="378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Box 4"/>
          <p:cNvSpPr txBox="1">
            <a:spLocks noChangeArrowheads="1"/>
          </p:cNvSpPr>
          <p:nvPr/>
        </p:nvSpPr>
        <p:spPr bwMode="auto">
          <a:xfrm>
            <a:off x="6671593" y="4732381"/>
            <a:ext cx="25945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1590493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8276"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8277"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842595" y="87479"/>
            <a:ext cx="7552901" cy="600421"/>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smtClean="0">
                <a:solidFill>
                  <a:schemeClr val="accent1"/>
                </a:solidFill>
              </a:rPr>
              <a:t>Kuntien, kuntayhtymien sekä kuntakonsernien lainakanta</a:t>
            </a:r>
            <a:r>
              <a:rPr lang="fi-FI" sz="1951" baseline="30000" dirty="0" smtClean="0">
                <a:solidFill>
                  <a:schemeClr val="accent1"/>
                </a:solidFill>
              </a:rPr>
              <a:t>1)</a:t>
            </a:r>
          </a:p>
          <a:p>
            <a:pPr algn="ctr"/>
            <a:r>
              <a:rPr lang="fi-FI" sz="1951" dirty="0" smtClean="0">
                <a:solidFill>
                  <a:schemeClr val="accent1"/>
                </a:solidFill>
              </a:rPr>
              <a:t> vuosina 2000-2017, mrd. euroa</a:t>
            </a:r>
            <a:endParaRPr lang="fi-FI" sz="1500" dirty="0">
              <a:solidFill>
                <a:schemeClr val="accent1"/>
              </a:solidFill>
            </a:endParaRPr>
          </a:p>
        </p:txBody>
      </p:sp>
      <p:graphicFrame>
        <p:nvGraphicFramePr>
          <p:cNvPr id="2" name="Object 6"/>
          <p:cNvGraphicFramePr>
            <a:graphicFrameLocks noChangeAspect="1"/>
          </p:cNvGraphicFramePr>
          <p:nvPr>
            <p:extLst>
              <p:ext uri="{D42A27DB-BD31-4B8C-83A1-F6EECF244321}">
                <p14:modId xmlns:p14="http://schemas.microsoft.com/office/powerpoint/2010/main" val="774615403"/>
              </p:ext>
            </p:extLst>
          </p:nvPr>
        </p:nvGraphicFramePr>
        <p:xfrm>
          <a:off x="631371" y="627535"/>
          <a:ext cx="7910287" cy="3744415"/>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635896" y="4856886"/>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7.2.2018 Jari Koskinen</a:t>
            </a:r>
            <a:endParaRPr lang="fi-FI" sz="900" dirty="0">
              <a:solidFill>
                <a:schemeClr val="accent1"/>
              </a:solidFill>
            </a:endParaRPr>
          </a:p>
        </p:txBody>
      </p:sp>
      <p:sp>
        <p:nvSpPr>
          <p:cNvPr id="9" name="Text Box 4"/>
          <p:cNvSpPr txBox="1">
            <a:spLocks noChangeArrowheads="1"/>
          </p:cNvSpPr>
          <p:nvPr/>
        </p:nvSpPr>
        <p:spPr bwMode="auto">
          <a:xfrm>
            <a:off x="6709129" y="4761398"/>
            <a:ext cx="2434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
        <p:nvSpPr>
          <p:cNvPr id="8" name="Text Box 4"/>
          <p:cNvSpPr txBox="1">
            <a:spLocks noChangeArrowheads="1"/>
          </p:cNvSpPr>
          <p:nvPr/>
        </p:nvSpPr>
        <p:spPr bwMode="auto">
          <a:xfrm>
            <a:off x="1259632" y="4389366"/>
            <a:ext cx="41764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kern="0" dirty="0" smtClean="0">
                <a:solidFill>
                  <a:srgbClr val="002E63"/>
                </a:solidFill>
              </a:rPr>
              <a:t>1) Ei sisällä kuntien ja kuntayhtymien keskinäisiä lainoja</a:t>
            </a:r>
            <a:endParaRPr lang="fi-FI" kern="0" dirty="0">
              <a:solidFill>
                <a:srgbClr val="002E63"/>
              </a:solidFill>
            </a:endParaRPr>
          </a:p>
        </p:txBody>
      </p:sp>
    </p:spTree>
    <p:extLst>
      <p:ext uri="{BB962C8B-B14F-4D97-AF65-F5344CB8AC3E}">
        <p14:creationId xmlns:p14="http://schemas.microsoft.com/office/powerpoint/2010/main" val="124263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39466" y="134076"/>
            <a:ext cx="6453188" cy="439452"/>
          </a:xfrm>
        </p:spPr>
        <p:txBody>
          <a:bodyPr>
            <a:noAutofit/>
          </a:bodyPr>
          <a:lstStyle/>
          <a:p>
            <a:pPr algn="ctr" eaLnBrk="1" hangingPunct="1"/>
            <a:r>
              <a:rPr lang="fi-FI" sz="1875" dirty="0">
                <a:solidFill>
                  <a:schemeClr val="accent1"/>
                </a:solidFill>
              </a:rPr>
              <a:t>Kuntien lainakannan muutos </a:t>
            </a:r>
            <a:r>
              <a:rPr lang="fi-FI" sz="1875" dirty="0" smtClean="0">
                <a:solidFill>
                  <a:schemeClr val="accent1"/>
                </a:solidFill>
              </a:rPr>
              <a:t>2000-2017, </a:t>
            </a:r>
            <a:r>
              <a:rPr lang="fi-FI" sz="1875" dirty="0">
                <a:solidFill>
                  <a:schemeClr val="accent1"/>
                </a:solidFill>
              </a:rPr>
              <a:t>milj. €</a:t>
            </a:r>
          </a:p>
        </p:txBody>
      </p:sp>
      <p:graphicFrame>
        <p:nvGraphicFramePr>
          <p:cNvPr id="2" name="Object 3"/>
          <p:cNvGraphicFramePr>
            <a:graphicFrameLocks noChangeAspect="1"/>
          </p:cNvGraphicFramePr>
          <p:nvPr>
            <p:extLst>
              <p:ext uri="{D42A27DB-BD31-4B8C-83A1-F6EECF244321}">
                <p14:modId xmlns:p14="http://schemas.microsoft.com/office/powerpoint/2010/main" val="1855146977"/>
              </p:ext>
            </p:extLst>
          </p:nvPr>
        </p:nvGraphicFramePr>
        <p:xfrm>
          <a:off x="827584" y="555526"/>
          <a:ext cx="7554152" cy="37351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1189302" y="4231043"/>
            <a:ext cx="6857968" cy="453970"/>
          </a:xfrm>
          <a:prstGeom prst="rect">
            <a:avLst/>
          </a:prstGeom>
          <a:noFill/>
        </p:spPr>
        <p:txBody>
          <a:bodyPr wrap="none" rtlCol="0">
            <a:spAutoFit/>
          </a:bodyPr>
          <a:lstStyle/>
          <a:p>
            <a:r>
              <a:rPr lang="fi-FI" sz="1350" dirty="0"/>
              <a:t> </a:t>
            </a:r>
            <a:r>
              <a:rPr lang="fi-FI" sz="1000" dirty="0"/>
              <a:t>1) Syömävelka on kuntien negatiivisten vuosikatteiden summa. Vuosina </a:t>
            </a:r>
            <a:r>
              <a:rPr lang="fi-FI" sz="1000" dirty="0" smtClean="0"/>
              <a:t>2000-2017 </a:t>
            </a:r>
            <a:r>
              <a:rPr lang="fi-FI" sz="1000" dirty="0"/>
              <a:t>syömävelkaa on</a:t>
            </a:r>
          </a:p>
          <a:p>
            <a:r>
              <a:rPr lang="fi-FI" sz="1000" dirty="0"/>
              <a:t>    otettu  noin 600 miljoonaa euroa, mikä on 5 % vuosien </a:t>
            </a:r>
            <a:r>
              <a:rPr lang="fi-FI" sz="1000" dirty="0" smtClean="0"/>
              <a:t>2000-2017 </a:t>
            </a:r>
            <a:r>
              <a:rPr lang="fi-FI" sz="1000" dirty="0"/>
              <a:t>lainakannan muutoksesta.</a:t>
            </a:r>
          </a:p>
        </p:txBody>
      </p:sp>
      <p:sp>
        <p:nvSpPr>
          <p:cNvPr id="3" name="Alatunnisteen paikkamerkki 2"/>
          <p:cNvSpPr>
            <a:spLocks noGrp="1"/>
          </p:cNvSpPr>
          <p:nvPr>
            <p:ph type="ftr" sz="quarter" idx="4294967295"/>
          </p:nvPr>
        </p:nvSpPr>
        <p:spPr>
          <a:xfrm>
            <a:off x="3923928" y="4876006"/>
            <a:ext cx="1800200" cy="220596"/>
          </a:xfrm>
        </p:spPr>
        <p:txBody>
          <a:bodyPr/>
          <a:lstStyle/>
          <a:p>
            <a:pPr>
              <a:defRPr/>
            </a:pPr>
            <a:r>
              <a:rPr lang="en-US" sz="750" dirty="0" smtClean="0"/>
              <a:t>7.2.2018 Jari Koskinen</a:t>
            </a:r>
            <a:endParaRPr lang="fi-FI" sz="750" dirty="0"/>
          </a:p>
        </p:txBody>
      </p:sp>
      <p:sp>
        <p:nvSpPr>
          <p:cNvPr id="9" name="Text Box 4"/>
          <p:cNvSpPr txBox="1">
            <a:spLocks noChangeArrowheads="1"/>
          </p:cNvSpPr>
          <p:nvPr/>
        </p:nvSpPr>
        <p:spPr bwMode="auto">
          <a:xfrm>
            <a:off x="6649359" y="4727270"/>
            <a:ext cx="23008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384535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10322"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10323"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806409" y="87479"/>
            <a:ext cx="5625259" cy="53104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a:solidFill>
                  <a:schemeClr val="accent1"/>
                </a:solidFill>
              </a:rPr>
              <a:t>Kuntien lainakanta </a:t>
            </a:r>
            <a:r>
              <a:rPr lang="fi-FI" sz="1951" dirty="0" smtClean="0">
                <a:solidFill>
                  <a:schemeClr val="accent1"/>
                </a:solidFill>
              </a:rPr>
              <a:t>31.12.2000-2017, </a:t>
            </a:r>
            <a:r>
              <a:rPr lang="fi-FI" sz="1951" dirty="0">
                <a:solidFill>
                  <a:schemeClr val="accent1"/>
                </a:solidFill>
              </a:rPr>
              <a:t>€/as.</a:t>
            </a:r>
          </a:p>
          <a:p>
            <a:pPr algn="ctr"/>
            <a:r>
              <a:rPr lang="fi-FI" sz="15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283087189"/>
              </p:ext>
            </p:extLst>
          </p:nvPr>
        </p:nvGraphicFramePr>
        <p:xfrm>
          <a:off x="631371" y="627535"/>
          <a:ext cx="7910287" cy="3942439"/>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707904"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9" name="Text Box 4"/>
          <p:cNvSpPr txBox="1">
            <a:spLocks noChangeArrowheads="1"/>
          </p:cNvSpPr>
          <p:nvPr/>
        </p:nvSpPr>
        <p:spPr bwMode="auto">
          <a:xfrm>
            <a:off x="6868790" y="4745595"/>
            <a:ext cx="2434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1215101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9341" name="Kaavio" r:id="rId4" imgW="10096677" imgH="5095777" progId="MSGraph.Chart.8">
                  <p:embed followColorScheme="full"/>
                </p:oleObj>
              </mc:Choice>
              <mc:Fallback>
                <p:oleObj name="Kaavio" r:id="rId4" imgW="10096677" imgH="5095777" progId="MSGraph.Chart.8">
                  <p:embed followColorScheme="full"/>
                  <p:pic>
                    <p:nvPicPr>
                      <p:cNvPr id="25602" name="Object 17"/>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7429500" y="4914902"/>
            <a:ext cx="539355"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351">
              <a:solidFill>
                <a:schemeClr val="accent1"/>
              </a:solidFill>
            </a:endParaRPr>
          </a:p>
        </p:txBody>
      </p:sp>
      <p:graphicFrame>
        <p:nvGraphicFramePr>
          <p:cNvPr id="25605" name="Object 20"/>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9342" name="Kaavio" r:id="rId6" imgW="10096677" imgH="5095777" progId="MSGraph.Chart.8">
                  <p:embed followColorScheme="full"/>
                </p:oleObj>
              </mc:Choice>
              <mc:Fallback>
                <p:oleObj name="Kaavio" r:id="rId6" imgW="10096677" imgH="5095777" progId="MSGraph.Chart.8">
                  <p:embed followColorScheme="full"/>
                  <p:pic>
                    <p:nvPicPr>
                      <p:cNvPr id="25605" name="Object 20"/>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1652589" y="881064"/>
          <a:ext cx="6057900" cy="3058716"/>
        </p:xfrm>
        <a:graphic>
          <a:graphicData uri="http://schemas.openxmlformats.org/presentationml/2006/ole">
            <mc:AlternateContent xmlns:mc="http://schemas.openxmlformats.org/markup-compatibility/2006">
              <mc:Choice xmlns:v="urn:schemas-microsoft-com:vml" Requires="v">
                <p:oleObj spid="_x0000_s9343" name="Kaavio" r:id="rId7" imgW="10096677" imgH="5095777" progId="MSGraph.Chart.8">
                  <p:embed followColorScheme="full"/>
                </p:oleObj>
              </mc:Choice>
              <mc:Fallback>
                <p:oleObj name="Kaavio" r:id="rId7" imgW="10096677" imgH="5095777" progId="MSGraph.Chart.8">
                  <p:embed followColorScheme="full"/>
                  <p:pic>
                    <p:nvPicPr>
                      <p:cNvPr id="25606" name="Object 21"/>
                      <p:cNvPicPr>
                        <a:picLocks noChangeAspect="1" noChangeArrowheads="1"/>
                      </p:cNvPicPr>
                      <p:nvPr/>
                    </p:nvPicPr>
                    <p:blipFill>
                      <a:blip r:embed="rId5"/>
                      <a:srcRect/>
                      <a:stretch>
                        <a:fillRect/>
                      </a:stretch>
                    </p:blipFill>
                    <p:spPr bwMode="auto">
                      <a:xfrm>
                        <a:off x="1652589" y="881064"/>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4007494176"/>
              </p:ext>
            </p:extLst>
          </p:nvPr>
        </p:nvGraphicFramePr>
        <p:xfrm>
          <a:off x="674915" y="667657"/>
          <a:ext cx="7808687" cy="3920317"/>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2324524" y="74931"/>
            <a:ext cx="4954883" cy="5262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1900" dirty="0">
                <a:solidFill>
                  <a:schemeClr val="accent1"/>
                </a:solidFill>
              </a:rPr>
              <a:t>Kuntien lainakanta maakunnittain</a:t>
            </a:r>
          </a:p>
          <a:p>
            <a:pPr algn="ctr">
              <a:lnSpc>
                <a:spcPct val="90000"/>
              </a:lnSpc>
            </a:pPr>
            <a:r>
              <a:rPr lang="fi-FI" sz="1900" dirty="0">
                <a:solidFill>
                  <a:schemeClr val="accent1"/>
                </a:solidFill>
              </a:rPr>
              <a:t>vuosien </a:t>
            </a:r>
            <a:r>
              <a:rPr lang="fi-FI" sz="1900" dirty="0" smtClean="0">
                <a:solidFill>
                  <a:schemeClr val="accent1"/>
                </a:solidFill>
              </a:rPr>
              <a:t>2016 </a:t>
            </a:r>
            <a:r>
              <a:rPr lang="fi-FI" sz="1900" dirty="0">
                <a:solidFill>
                  <a:schemeClr val="accent1"/>
                </a:solidFill>
              </a:rPr>
              <a:t>ja </a:t>
            </a:r>
            <a:r>
              <a:rPr lang="fi-FI" sz="1900" dirty="0" smtClean="0">
                <a:solidFill>
                  <a:schemeClr val="accent1"/>
                </a:solidFill>
              </a:rPr>
              <a:t>2017 </a:t>
            </a:r>
            <a:r>
              <a:rPr lang="fi-FI" sz="1900" dirty="0">
                <a:solidFill>
                  <a:schemeClr val="accent1"/>
                </a:solidFill>
              </a:rPr>
              <a:t>lopussa, €/asukas</a:t>
            </a:r>
          </a:p>
        </p:txBody>
      </p:sp>
      <p:sp>
        <p:nvSpPr>
          <p:cNvPr id="23587" name="Alatunnisteen paikkamerkki 1"/>
          <p:cNvSpPr>
            <a:spLocks noGrp="1"/>
          </p:cNvSpPr>
          <p:nvPr>
            <p:ph type="ftr" sz="quarter" idx="4294967295"/>
          </p:nvPr>
        </p:nvSpPr>
        <p:spPr bwMode="auto">
          <a:xfrm>
            <a:off x="3716115" y="4849057"/>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10" name="Text Box 4"/>
          <p:cNvSpPr txBox="1">
            <a:spLocks noChangeArrowheads="1"/>
          </p:cNvSpPr>
          <p:nvPr/>
        </p:nvSpPr>
        <p:spPr bwMode="auto">
          <a:xfrm>
            <a:off x="6715133" y="4730235"/>
            <a:ext cx="25074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3460162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4294967295"/>
          </p:nvPr>
        </p:nvSpPr>
        <p:spPr>
          <a:xfrm>
            <a:off x="3769203" y="4838404"/>
            <a:ext cx="1638259" cy="187511"/>
          </a:xfrm>
        </p:spPr>
        <p:txBody>
          <a:bodyPr/>
          <a:lstStyle/>
          <a:p>
            <a:pPr>
              <a:defRPr/>
            </a:pPr>
            <a:r>
              <a:rPr lang="fi-FI" sz="900" smtClean="0"/>
              <a:t>7.2.2018 Jari Koskinen</a:t>
            </a:r>
            <a:endParaRPr lang="fi-FI" sz="900" dirty="0"/>
          </a:p>
        </p:txBody>
      </p:sp>
      <p:sp>
        <p:nvSpPr>
          <p:cNvPr id="6" name="Otsikko 5"/>
          <p:cNvSpPr>
            <a:spLocks noGrp="1"/>
          </p:cNvSpPr>
          <p:nvPr>
            <p:ph type="title"/>
          </p:nvPr>
        </p:nvSpPr>
        <p:spPr>
          <a:xfrm>
            <a:off x="1591630" y="237551"/>
            <a:ext cx="5834063" cy="651719"/>
          </a:xfrm>
        </p:spPr>
        <p:txBody>
          <a:bodyPr>
            <a:noAutofit/>
          </a:bodyPr>
          <a:lstStyle/>
          <a:p>
            <a:pPr algn="ctr"/>
            <a:r>
              <a:rPr lang="fi-FI" sz="2000" dirty="0"/>
              <a:t>Kuntien ja kuntayhtymien talousarviot ja taloussuunnitelmat</a:t>
            </a:r>
          </a:p>
        </p:txBody>
      </p:sp>
      <p:sp>
        <p:nvSpPr>
          <p:cNvPr id="21" name="Rectangle 150"/>
          <p:cNvSpPr>
            <a:spLocks noChangeArrowheads="1"/>
          </p:cNvSpPr>
          <p:nvPr/>
        </p:nvSpPr>
        <p:spPr bwMode="auto">
          <a:xfrm>
            <a:off x="992734" y="1417143"/>
            <a:ext cx="7495324"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a:solidFill>
                  <a:schemeClr val="accent1"/>
                </a:solidFill>
              </a:rPr>
              <a:t>Tilastokeskus toteutti valtiovarainministeriön toimeksiannosta tiedustelun Manner-Suomen kuntien ja kuntayhtymien vuoden </a:t>
            </a:r>
            <a:r>
              <a:rPr lang="fi-FI" sz="1425" dirty="0" smtClean="0">
                <a:solidFill>
                  <a:schemeClr val="accent1"/>
                </a:solidFill>
              </a:rPr>
              <a:t>2018 </a:t>
            </a:r>
            <a:r>
              <a:rPr lang="fi-FI" sz="1425" dirty="0">
                <a:solidFill>
                  <a:schemeClr val="accent1"/>
                </a:solidFill>
              </a:rPr>
              <a:t>talousarvioista sekä vuoden </a:t>
            </a:r>
            <a:r>
              <a:rPr lang="fi-FI" sz="1425" dirty="0" smtClean="0">
                <a:solidFill>
                  <a:schemeClr val="accent1"/>
                </a:solidFill>
              </a:rPr>
              <a:t>2019 </a:t>
            </a:r>
            <a:r>
              <a:rPr lang="fi-FI" sz="1425" dirty="0">
                <a:solidFill>
                  <a:schemeClr val="accent1"/>
                </a:solidFill>
              </a:rPr>
              <a:t>taloussuunnitelmista.  </a:t>
            </a:r>
          </a:p>
        </p:txBody>
      </p:sp>
      <p:sp>
        <p:nvSpPr>
          <p:cNvPr id="24" name="Rectangle 150"/>
          <p:cNvSpPr>
            <a:spLocks noChangeArrowheads="1"/>
          </p:cNvSpPr>
          <p:nvPr/>
        </p:nvSpPr>
        <p:spPr bwMode="auto">
          <a:xfrm>
            <a:off x="994231" y="3344077"/>
            <a:ext cx="77433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a:solidFill>
                  <a:schemeClr val="accent1"/>
                </a:solidFill>
              </a:rPr>
              <a:t>Tiedusteluun vastasivat </a:t>
            </a:r>
            <a:r>
              <a:rPr lang="fi-FI" sz="1425" dirty="0" smtClean="0">
                <a:solidFill>
                  <a:schemeClr val="accent1"/>
                </a:solidFill>
              </a:rPr>
              <a:t>yhtä lukuun ottamatta kaikki </a:t>
            </a:r>
            <a:r>
              <a:rPr lang="fi-FI" sz="1425" dirty="0">
                <a:solidFill>
                  <a:schemeClr val="accent1"/>
                </a:solidFill>
              </a:rPr>
              <a:t>Manner-Suomen 295 kuntaa </a:t>
            </a:r>
            <a:r>
              <a:rPr lang="fi-FI" sz="1425" dirty="0" smtClean="0">
                <a:solidFill>
                  <a:schemeClr val="accent1"/>
                </a:solidFill>
              </a:rPr>
              <a:t>ja </a:t>
            </a:r>
            <a:r>
              <a:rPr lang="fi-FI" sz="1425" dirty="0">
                <a:solidFill>
                  <a:schemeClr val="accent1"/>
                </a:solidFill>
              </a:rPr>
              <a:t>kaikki Manner-Suomen </a:t>
            </a:r>
            <a:r>
              <a:rPr lang="fi-FI" sz="1425" dirty="0" smtClean="0">
                <a:solidFill>
                  <a:schemeClr val="accent1"/>
                </a:solidFill>
              </a:rPr>
              <a:t>134 kuntayhtymää.   </a:t>
            </a:r>
            <a:endParaRPr lang="fi-FI" sz="1425" dirty="0">
              <a:solidFill>
                <a:schemeClr val="accent1"/>
              </a:solidFill>
            </a:endParaRPr>
          </a:p>
        </p:txBody>
      </p:sp>
      <p:sp>
        <p:nvSpPr>
          <p:cNvPr id="9" name="Rectangle 150"/>
          <p:cNvSpPr>
            <a:spLocks noChangeArrowheads="1"/>
          </p:cNvSpPr>
          <p:nvPr/>
        </p:nvSpPr>
        <p:spPr bwMode="auto">
          <a:xfrm>
            <a:off x="992734" y="2389096"/>
            <a:ext cx="7363933"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a:solidFill>
                  <a:schemeClr val="accent1"/>
                </a:solidFill>
              </a:rPr>
              <a:t>Tiedustelun perusteena oli kuntatalousohjelman asettamat paineet kuntatalousennusteille ja talouden seurannalle sekä maakuntauudistuksen siirtolaskelmissa tarvittavien tietojen kerääminen.</a:t>
            </a:r>
          </a:p>
        </p:txBody>
      </p:sp>
    </p:spTree>
    <p:extLst>
      <p:ext uri="{BB962C8B-B14F-4D97-AF65-F5344CB8AC3E}">
        <p14:creationId xmlns:p14="http://schemas.microsoft.com/office/powerpoint/2010/main" val="3150918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4294967295"/>
          </p:nvPr>
        </p:nvSpPr>
        <p:spPr>
          <a:xfrm>
            <a:off x="3769203" y="4838404"/>
            <a:ext cx="1638259" cy="187511"/>
          </a:xfrm>
        </p:spPr>
        <p:txBody>
          <a:bodyPr/>
          <a:lstStyle/>
          <a:p>
            <a:pPr>
              <a:defRPr/>
            </a:pPr>
            <a:r>
              <a:rPr lang="fi-FI" sz="900" smtClean="0"/>
              <a:t>7.2.2018 Jari Koskinen</a:t>
            </a:r>
            <a:endParaRPr lang="fi-FI" sz="900" dirty="0"/>
          </a:p>
        </p:txBody>
      </p:sp>
      <p:sp>
        <p:nvSpPr>
          <p:cNvPr id="21" name="Rectangle 150"/>
          <p:cNvSpPr>
            <a:spLocks noChangeArrowheads="1"/>
          </p:cNvSpPr>
          <p:nvPr/>
        </p:nvSpPr>
        <p:spPr bwMode="auto">
          <a:xfrm>
            <a:off x="611560" y="3003798"/>
            <a:ext cx="76074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Valtionosuuksia pienensivät myös kustannustenjaon tarkistus, -68 milj. €, sekä valtionosuusindeksin leikkaus, noin 45 milj. euroa.</a:t>
            </a:r>
            <a:endParaRPr lang="fi-FI" sz="1425" dirty="0">
              <a:solidFill>
                <a:schemeClr val="accent1"/>
              </a:solidFill>
            </a:endParaRPr>
          </a:p>
        </p:txBody>
      </p:sp>
      <p:sp>
        <p:nvSpPr>
          <p:cNvPr id="7" name="Text Box 20"/>
          <p:cNvSpPr txBox="1">
            <a:spLocks noChangeArrowheads="1"/>
          </p:cNvSpPr>
          <p:nvPr/>
        </p:nvSpPr>
        <p:spPr bwMode="auto">
          <a:xfrm>
            <a:off x="1331643" y="123419"/>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a:t>
            </a:r>
            <a:r>
              <a:rPr lang="fi-FI" sz="1951" b="1" dirty="0" smtClean="0">
                <a:solidFill>
                  <a:schemeClr val="accent1"/>
                </a:solidFill>
              </a:rPr>
              <a:t>2018 talousarvioiden tulkinnassa </a:t>
            </a:r>
            <a:r>
              <a:rPr lang="fi-FI" sz="1951" b="1" dirty="0">
                <a:solidFill>
                  <a:schemeClr val="accent1"/>
                </a:solidFill>
              </a:rPr>
              <a:t>huomioitavia seikkoja</a:t>
            </a:r>
          </a:p>
        </p:txBody>
      </p:sp>
      <p:sp>
        <p:nvSpPr>
          <p:cNvPr id="8" name="Rectangle 150"/>
          <p:cNvSpPr>
            <a:spLocks noChangeArrowheads="1"/>
          </p:cNvSpPr>
          <p:nvPr/>
        </p:nvSpPr>
        <p:spPr bwMode="auto">
          <a:xfrm>
            <a:off x="611560" y="919427"/>
            <a:ext cx="7957648"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Vuonna 2018 valtionosuuksia vähennettiin yhteensä noin 200 milj. euroa:  </a:t>
            </a:r>
          </a:p>
          <a:p>
            <a:pPr marL="714368" lvl="1" indent="-257168">
              <a:buFont typeface="Arial" panose="020B0604020202020204" pitchFamily="34" charset="0"/>
              <a:buChar char="•"/>
            </a:pPr>
            <a:r>
              <a:rPr lang="fi-FI" sz="1425" dirty="0" smtClean="0">
                <a:solidFill>
                  <a:schemeClr val="accent1"/>
                </a:solidFill>
              </a:rPr>
              <a:t>kilpailukykysopimuksen vuosityöajanpidennyksen  </a:t>
            </a:r>
          </a:p>
          <a:p>
            <a:pPr marL="714368" lvl="1" indent="-257168">
              <a:buFont typeface="Arial" panose="020B0604020202020204" pitchFamily="34" charset="0"/>
              <a:buChar char="•"/>
            </a:pPr>
            <a:r>
              <a:rPr lang="fi-FI" sz="1425" dirty="0" smtClean="0">
                <a:solidFill>
                  <a:schemeClr val="accent1"/>
                </a:solidFill>
              </a:rPr>
              <a:t>päivystyksen ja erikoissairaanhoidon uudistuksen </a:t>
            </a:r>
          </a:p>
          <a:p>
            <a:pPr marL="714368" lvl="1" indent="-257168">
              <a:buFont typeface="Arial" panose="020B0604020202020204" pitchFamily="34" charset="0"/>
              <a:buChar char="•"/>
            </a:pPr>
            <a:r>
              <a:rPr lang="fi-FI" sz="1425" dirty="0" err="1" smtClean="0">
                <a:solidFill>
                  <a:schemeClr val="accent1"/>
                </a:solidFill>
              </a:rPr>
              <a:t>omais</a:t>
            </a:r>
            <a:r>
              <a:rPr lang="fi-FI" sz="1425" dirty="0" smtClean="0">
                <a:solidFill>
                  <a:schemeClr val="accent1"/>
                </a:solidFill>
              </a:rPr>
              <a:t>- ja perhehoidon uudistuksen </a:t>
            </a:r>
          </a:p>
          <a:p>
            <a:pPr marL="714368" lvl="1" indent="-257168">
              <a:buFont typeface="Arial" panose="020B0604020202020204" pitchFamily="34" charset="0"/>
              <a:buChar char="•"/>
            </a:pPr>
            <a:r>
              <a:rPr lang="fi-FI" sz="1425" dirty="0" smtClean="0">
                <a:solidFill>
                  <a:schemeClr val="accent1"/>
                </a:solidFill>
              </a:rPr>
              <a:t>vanhuspalvelulain uudistamisen sekä </a:t>
            </a:r>
          </a:p>
          <a:p>
            <a:pPr marL="714368" lvl="1" indent="-257168">
              <a:buFont typeface="Arial" panose="020B0604020202020204" pitchFamily="34" charset="0"/>
              <a:buChar char="•"/>
            </a:pPr>
            <a:r>
              <a:rPr lang="fi-FI" sz="1425" dirty="0" smtClean="0">
                <a:solidFill>
                  <a:schemeClr val="accent1"/>
                </a:solidFill>
              </a:rPr>
              <a:t>pitkäaikaistyöttömien eläketuen tuomien laskennallisten säästöjen perusteella.</a:t>
            </a:r>
            <a:endParaRPr lang="fi-FI" sz="1425" dirty="0">
              <a:solidFill>
                <a:schemeClr val="accent1"/>
              </a:solidFill>
            </a:endParaRPr>
          </a:p>
        </p:txBody>
      </p:sp>
      <p:sp>
        <p:nvSpPr>
          <p:cNvPr id="12" name="Rectangle 150"/>
          <p:cNvSpPr>
            <a:spLocks noChangeArrowheads="1"/>
          </p:cNvSpPr>
          <p:nvPr/>
        </p:nvSpPr>
        <p:spPr bwMode="auto">
          <a:xfrm>
            <a:off x="611560" y="3507854"/>
            <a:ext cx="7859208"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Varhaiskasvatuksen maksu-alennus pienentää toimintatuottoja noin 90 milj. euroa, mutta siihen liittyvät kompensoinnit kasvattavat kuntien yhteisövero-osuutta (60 milj. €) ja valtionosuuksia (25 milj. €)</a:t>
            </a:r>
            <a:endParaRPr lang="fi-FI" sz="1425" dirty="0">
              <a:solidFill>
                <a:schemeClr val="accent1"/>
              </a:solidFill>
            </a:endParaRPr>
          </a:p>
        </p:txBody>
      </p:sp>
      <p:sp>
        <p:nvSpPr>
          <p:cNvPr id="13" name="Rectangle 150"/>
          <p:cNvSpPr>
            <a:spLocks noChangeArrowheads="1"/>
          </p:cNvSpPr>
          <p:nvPr/>
        </p:nvSpPr>
        <p:spPr bwMode="auto">
          <a:xfrm>
            <a:off x="611560" y="2273918"/>
            <a:ext cx="7474093"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Kuntaliiton kuntakyselyn (kesäkuu 2017) </a:t>
            </a:r>
            <a:r>
              <a:rPr lang="fi-FI" sz="1425" dirty="0">
                <a:solidFill>
                  <a:schemeClr val="accent1"/>
                </a:solidFill>
              </a:rPr>
              <a:t>mukaan kilpailukykysopimuksen vuosityöajanpidennys </a:t>
            </a:r>
            <a:r>
              <a:rPr lang="fi-FI" sz="1425" dirty="0" smtClean="0">
                <a:solidFill>
                  <a:schemeClr val="accent1"/>
                </a:solidFill>
              </a:rPr>
              <a:t>tai muut hallitusohjelman toimet eivät synnyttäneet oletettuja säästöjä</a:t>
            </a:r>
            <a:endParaRPr lang="fi-FI" sz="1425" dirty="0">
              <a:solidFill>
                <a:schemeClr val="accent1"/>
              </a:solidFill>
            </a:endParaRPr>
          </a:p>
        </p:txBody>
      </p:sp>
      <p:sp>
        <p:nvSpPr>
          <p:cNvPr id="14" name="Rectangle 150"/>
          <p:cNvSpPr>
            <a:spLocks noChangeArrowheads="1"/>
          </p:cNvSpPr>
          <p:nvPr/>
        </p:nvSpPr>
        <p:spPr bwMode="auto">
          <a:xfrm>
            <a:off x="611560" y="4227934"/>
            <a:ext cx="79928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Kunnissa kovat investointipaineet vanhentuneen rakennuskannan vuoksi </a:t>
            </a:r>
            <a:endParaRPr lang="fi-FI" sz="1425" dirty="0">
              <a:solidFill>
                <a:schemeClr val="accent1"/>
              </a:solidFill>
            </a:endParaRPr>
          </a:p>
        </p:txBody>
      </p:sp>
    </p:spTree>
    <p:extLst>
      <p:ext uri="{BB962C8B-B14F-4D97-AF65-F5344CB8AC3E}">
        <p14:creationId xmlns:p14="http://schemas.microsoft.com/office/powerpoint/2010/main" val="1081498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4294967295"/>
          </p:nvPr>
        </p:nvSpPr>
        <p:spPr>
          <a:xfrm>
            <a:off x="3769203" y="4838404"/>
            <a:ext cx="1638259" cy="187511"/>
          </a:xfrm>
        </p:spPr>
        <p:txBody>
          <a:bodyPr/>
          <a:lstStyle/>
          <a:p>
            <a:pPr>
              <a:defRPr/>
            </a:pPr>
            <a:r>
              <a:rPr lang="fi-FI" sz="900" smtClean="0"/>
              <a:t>7.2.2018 Jari Koskinen</a:t>
            </a:r>
            <a:endParaRPr lang="fi-FI" sz="900" dirty="0"/>
          </a:p>
        </p:txBody>
      </p:sp>
      <p:sp>
        <p:nvSpPr>
          <p:cNvPr id="24" name="Rectangle 150"/>
          <p:cNvSpPr>
            <a:spLocks noChangeArrowheads="1"/>
          </p:cNvSpPr>
          <p:nvPr/>
        </p:nvSpPr>
        <p:spPr bwMode="auto">
          <a:xfrm>
            <a:off x="723304" y="1629112"/>
            <a:ext cx="77433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Talouden suhdannehuippu ajoittuu 2017-2018. Sen jälkeen kasvun oletetaan hidastuvan. </a:t>
            </a:r>
            <a:endParaRPr lang="fi-FI" sz="1425" dirty="0">
              <a:solidFill>
                <a:schemeClr val="accent1"/>
              </a:solidFill>
            </a:endParaRPr>
          </a:p>
        </p:txBody>
      </p:sp>
      <p:sp>
        <p:nvSpPr>
          <p:cNvPr id="9" name="Rectangle 150"/>
          <p:cNvSpPr>
            <a:spLocks noChangeArrowheads="1"/>
          </p:cNvSpPr>
          <p:nvPr/>
        </p:nvSpPr>
        <p:spPr bwMode="auto">
          <a:xfrm>
            <a:off x="711159" y="2205176"/>
            <a:ext cx="760525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Valtiovarainministeriön laskelmien mukaan </a:t>
            </a:r>
            <a:r>
              <a:rPr lang="fi-FI" sz="1425" dirty="0" err="1" smtClean="0">
                <a:solidFill>
                  <a:schemeClr val="accent1"/>
                </a:solidFill>
              </a:rPr>
              <a:t>kiky</a:t>
            </a:r>
            <a:r>
              <a:rPr lang="fi-FI" sz="1425" dirty="0" smtClean="0">
                <a:solidFill>
                  <a:schemeClr val="accent1"/>
                </a:solidFill>
              </a:rPr>
              <a:t>-sopimus supistaa 2019 kuntien toimintamenoja lisää noin 100 milj. euroa.</a:t>
            </a:r>
          </a:p>
        </p:txBody>
      </p:sp>
      <p:sp>
        <p:nvSpPr>
          <p:cNvPr id="7" name="Text Box 20"/>
          <p:cNvSpPr txBox="1">
            <a:spLocks noChangeArrowheads="1"/>
          </p:cNvSpPr>
          <p:nvPr/>
        </p:nvSpPr>
        <p:spPr bwMode="auto">
          <a:xfrm>
            <a:off x="1331643" y="180812"/>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a:t>
            </a:r>
            <a:r>
              <a:rPr lang="fi-FI" sz="1951" b="1" dirty="0" smtClean="0">
                <a:solidFill>
                  <a:schemeClr val="accent1"/>
                </a:solidFill>
              </a:rPr>
              <a:t>2019 taloussuunnitelmien tulkinnassa </a:t>
            </a:r>
            <a:r>
              <a:rPr lang="fi-FI" sz="1951" b="1" dirty="0">
                <a:solidFill>
                  <a:schemeClr val="accent1"/>
                </a:solidFill>
              </a:rPr>
              <a:t>huomioitavia seikkoja</a:t>
            </a:r>
          </a:p>
        </p:txBody>
      </p:sp>
      <p:sp>
        <p:nvSpPr>
          <p:cNvPr id="10" name="Rectangle 150"/>
          <p:cNvSpPr>
            <a:spLocks noChangeArrowheads="1"/>
          </p:cNvSpPr>
          <p:nvPr/>
        </p:nvSpPr>
        <p:spPr bwMode="auto">
          <a:xfrm>
            <a:off x="723304" y="1059582"/>
            <a:ext cx="77433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Kuntien tuloja tai menoja muuttavia hallituksen päätösperäisiä toimia on hallituskauden viimeisenä vuonna eli vuonna 2019 tiedossa enää hyvin vähän.</a:t>
            </a:r>
            <a:endParaRPr lang="fi-FI" sz="1425" dirty="0">
              <a:solidFill>
                <a:schemeClr val="accent1"/>
              </a:solidFill>
            </a:endParaRPr>
          </a:p>
        </p:txBody>
      </p:sp>
    </p:spTree>
    <p:extLst>
      <p:ext uri="{BB962C8B-B14F-4D97-AF65-F5344CB8AC3E}">
        <p14:creationId xmlns:p14="http://schemas.microsoft.com/office/powerpoint/2010/main" val="133628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331643" y="51470"/>
            <a:ext cx="6480813" cy="377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smtClean="0">
                <a:solidFill>
                  <a:schemeClr val="accent1"/>
                </a:solidFill>
              </a:rPr>
              <a:t>Yhteenveto vuoden 2017 tilinpäätösarvioista</a:t>
            </a:r>
            <a:endParaRPr lang="fi-FI" sz="1951" b="1" dirty="0">
              <a:solidFill>
                <a:schemeClr val="accent1"/>
              </a:solidFill>
            </a:endParaRPr>
          </a:p>
        </p:txBody>
      </p:sp>
      <p:sp>
        <p:nvSpPr>
          <p:cNvPr id="7239" name="Alatunnisteen paikkamerkki 1"/>
          <p:cNvSpPr>
            <a:spLocks noGrp="1"/>
          </p:cNvSpPr>
          <p:nvPr>
            <p:ph type="ftr" sz="quarter" idx="4294967295"/>
          </p:nvPr>
        </p:nvSpPr>
        <p:spPr bwMode="auto">
          <a:xfrm>
            <a:off x="3635896" y="4876006"/>
            <a:ext cx="2171700" cy="166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10" name="Tekstiruutu 9"/>
          <p:cNvSpPr txBox="1"/>
          <p:nvPr/>
        </p:nvSpPr>
        <p:spPr>
          <a:xfrm>
            <a:off x="337396" y="511528"/>
            <a:ext cx="8311854" cy="1015663"/>
          </a:xfrm>
          <a:prstGeom prst="rect">
            <a:avLst/>
          </a:prstGeom>
          <a:noFill/>
        </p:spPr>
        <p:txBody>
          <a:bodyPr wrap="square" rtlCol="0">
            <a:spAutoFit/>
          </a:bodyPr>
          <a:lstStyle/>
          <a:p>
            <a:pPr marL="285750" indent="-285750">
              <a:buFont typeface="Arial" panose="020B0604020202020204" pitchFamily="34" charset="0"/>
              <a:buChar char="•"/>
            </a:pPr>
            <a:r>
              <a:rPr lang="fi-FI" sz="1500" b="1" dirty="0" smtClean="0">
                <a:solidFill>
                  <a:schemeClr val="accent1"/>
                </a:solidFill>
              </a:rPr>
              <a:t>Kuntasektorin talous vahvistui vuoden 2017 tilinpäätösarvioiden mukaan</a:t>
            </a:r>
          </a:p>
          <a:p>
            <a:pPr marL="742950" lvl="1" indent="-285750">
              <a:buFont typeface="Arial" panose="020B0604020202020204" pitchFamily="34" charset="0"/>
              <a:buChar char="•"/>
            </a:pPr>
            <a:r>
              <a:rPr lang="fi-FI" sz="1400" i="1" dirty="0" smtClean="0">
                <a:solidFill>
                  <a:srgbClr val="0070C0"/>
                </a:solidFill>
              </a:rPr>
              <a:t>Ei kuitenkaan niin paljon, kuin viime syksyn Kuntatalousohjelman kehitysarviossa ennakoitiin</a:t>
            </a:r>
            <a:endParaRPr lang="fi-FI" sz="1400" i="1" dirty="0">
              <a:solidFill>
                <a:srgbClr val="0070C0"/>
              </a:solidFill>
            </a:endParaRPr>
          </a:p>
        </p:txBody>
      </p:sp>
      <p:sp>
        <p:nvSpPr>
          <p:cNvPr id="15" name="Tekstiruutu 14"/>
          <p:cNvSpPr txBox="1"/>
          <p:nvPr/>
        </p:nvSpPr>
        <p:spPr>
          <a:xfrm>
            <a:off x="323528" y="1447632"/>
            <a:ext cx="8820472" cy="32085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i-FI" sz="1500" b="1" dirty="0">
                <a:solidFill>
                  <a:schemeClr val="accent1"/>
                </a:solidFill>
              </a:rPr>
              <a:t>Toimintakulut </a:t>
            </a:r>
            <a:r>
              <a:rPr lang="fi-FI" sz="1500" b="1" dirty="0" smtClean="0">
                <a:solidFill>
                  <a:schemeClr val="accent1"/>
                </a:solidFill>
              </a:rPr>
              <a:t>ja –tuotot laskivat noin prosentin</a:t>
            </a:r>
          </a:p>
          <a:p>
            <a:pPr marL="285750" indent="-285750">
              <a:lnSpc>
                <a:spcPct val="150000"/>
              </a:lnSpc>
              <a:buFont typeface="Arial" panose="020B0604020202020204" pitchFamily="34" charset="0"/>
              <a:buChar char="•"/>
            </a:pPr>
            <a:r>
              <a:rPr lang="fi-FI" sz="1500" b="1" dirty="0" smtClean="0">
                <a:solidFill>
                  <a:schemeClr val="accent1"/>
                </a:solidFill>
              </a:rPr>
              <a:t>Verorahoitus (verotulot + valtionosuudet) heikko, mutta odotusten mukainen</a:t>
            </a:r>
          </a:p>
          <a:p>
            <a:pPr marL="285750" indent="-285750">
              <a:lnSpc>
                <a:spcPct val="150000"/>
              </a:lnSpc>
              <a:buFont typeface="Arial" panose="020B0604020202020204" pitchFamily="34" charset="0"/>
              <a:buChar char="•"/>
            </a:pPr>
            <a:r>
              <a:rPr lang="fi-FI" sz="1500" b="1" dirty="0" smtClean="0">
                <a:solidFill>
                  <a:schemeClr val="accent1"/>
                </a:solidFill>
              </a:rPr>
              <a:t>Vuosikate parani koko maan tasolla 0,5 mrd. euroa, mutta kunta- ja kuntayhtymäkohtaiset erot edelleen suuria</a:t>
            </a:r>
          </a:p>
          <a:p>
            <a:pPr marL="285750" indent="-285750">
              <a:lnSpc>
                <a:spcPct val="150000"/>
              </a:lnSpc>
              <a:buFont typeface="Arial" panose="020B0604020202020204" pitchFamily="34" charset="0"/>
              <a:buChar char="•"/>
            </a:pPr>
            <a:r>
              <a:rPr lang="fi-FI" sz="1500" b="1" dirty="0" smtClean="0">
                <a:solidFill>
                  <a:schemeClr val="accent1"/>
                </a:solidFill>
              </a:rPr>
              <a:t>Tilikauden tulos negatiivinen 60 kunnassa ja 53 kuntayhtymässä</a:t>
            </a:r>
          </a:p>
          <a:p>
            <a:pPr marL="285750" indent="-285750">
              <a:lnSpc>
                <a:spcPct val="150000"/>
              </a:lnSpc>
              <a:buFont typeface="Arial" panose="020B0604020202020204" pitchFamily="34" charset="0"/>
              <a:buChar char="•"/>
            </a:pPr>
            <a:r>
              <a:rPr lang="fi-FI" sz="1500" b="1" dirty="0" smtClean="0">
                <a:solidFill>
                  <a:schemeClr val="accent1"/>
                </a:solidFill>
              </a:rPr>
              <a:t>Investointimenot tarpeisiin nähden maltilliset</a:t>
            </a:r>
          </a:p>
          <a:p>
            <a:pPr marL="742950" lvl="1" indent="-285750">
              <a:lnSpc>
                <a:spcPct val="150000"/>
              </a:lnSpc>
              <a:buFont typeface="Arial" panose="020B0604020202020204" pitchFamily="34" charset="0"/>
              <a:buChar char="•"/>
            </a:pPr>
            <a:r>
              <a:rPr lang="fi-FI" sz="1500" i="1" dirty="0" smtClean="0">
                <a:solidFill>
                  <a:srgbClr val="0070C0"/>
                </a:solidFill>
              </a:rPr>
              <a:t>Kuntayhtymien investoinnit kasvoivat selvästi, mutta kunnissa laskua</a:t>
            </a:r>
          </a:p>
          <a:p>
            <a:pPr marL="285750" indent="-285750">
              <a:lnSpc>
                <a:spcPct val="150000"/>
              </a:lnSpc>
              <a:buFont typeface="Arial" panose="020B0604020202020204" pitchFamily="34" charset="0"/>
              <a:buChar char="•"/>
            </a:pPr>
            <a:r>
              <a:rPr lang="fi-FI" sz="1500" b="1" dirty="0" smtClean="0">
                <a:solidFill>
                  <a:schemeClr val="accent1"/>
                </a:solidFill>
              </a:rPr>
              <a:t>Kuntasektorin lainakanta kasvoi noin prosentin</a:t>
            </a:r>
          </a:p>
          <a:p>
            <a:pPr marL="742950" lvl="1" indent="-285750">
              <a:lnSpc>
                <a:spcPct val="150000"/>
              </a:lnSpc>
              <a:buFont typeface="Arial" panose="020B0604020202020204" pitchFamily="34" charset="0"/>
              <a:buChar char="•"/>
            </a:pPr>
            <a:r>
              <a:rPr lang="fi-FI" sz="1500" i="1" dirty="0" smtClean="0">
                <a:solidFill>
                  <a:srgbClr val="0070C0"/>
                </a:solidFill>
              </a:rPr>
              <a:t>Peruskuntien lainakanta pieneni 0,6 prosenttia</a:t>
            </a:r>
            <a:endParaRPr lang="fi-FI" sz="1500" i="1" dirty="0">
              <a:solidFill>
                <a:srgbClr val="0070C0"/>
              </a:solidFill>
            </a:endParaRPr>
          </a:p>
        </p:txBody>
      </p:sp>
    </p:spTree>
    <p:extLst>
      <p:ext uri="{BB962C8B-B14F-4D97-AF65-F5344CB8AC3E}">
        <p14:creationId xmlns:p14="http://schemas.microsoft.com/office/powerpoint/2010/main" val="307672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4294967295"/>
          </p:nvPr>
        </p:nvSpPr>
        <p:spPr>
          <a:xfrm>
            <a:off x="3769203" y="4838402"/>
            <a:ext cx="1664573" cy="219291"/>
          </a:xfrm>
        </p:spPr>
        <p:txBody>
          <a:bodyPr/>
          <a:lstStyle/>
          <a:p>
            <a:pPr>
              <a:defRPr/>
            </a:pPr>
            <a:r>
              <a:rPr lang="fi-FI" sz="900" smtClean="0"/>
              <a:t>7.2.2018 Jari Koskinen</a:t>
            </a:r>
            <a:endParaRPr lang="fi-FI" sz="900" dirty="0"/>
          </a:p>
        </p:txBody>
      </p:sp>
      <p:sp>
        <p:nvSpPr>
          <p:cNvPr id="6" name="Otsikko 5"/>
          <p:cNvSpPr>
            <a:spLocks noGrp="1"/>
          </p:cNvSpPr>
          <p:nvPr>
            <p:ph type="title"/>
          </p:nvPr>
        </p:nvSpPr>
        <p:spPr>
          <a:xfrm>
            <a:off x="1848538" y="101829"/>
            <a:ext cx="5555753" cy="597713"/>
          </a:xfrm>
        </p:spPr>
        <p:txBody>
          <a:bodyPr>
            <a:noAutofit/>
          </a:bodyPr>
          <a:lstStyle/>
          <a:p>
            <a:pPr algn="ctr"/>
            <a:r>
              <a:rPr lang="fi-FI" sz="2000" b="0" dirty="0"/>
              <a:t>Kuntatalouden kehitys </a:t>
            </a:r>
            <a:r>
              <a:rPr lang="fi-FI" sz="2000" b="0" dirty="0" smtClean="0"/>
              <a:t>2016-2019 </a:t>
            </a:r>
            <a:r>
              <a:rPr lang="fi-FI" sz="2000" b="0" dirty="0"/>
              <a:t/>
            </a:r>
            <a:br>
              <a:rPr lang="fi-FI" sz="2000" b="0" dirty="0"/>
            </a:br>
            <a:r>
              <a:rPr lang="fi-FI" sz="2000" b="0" dirty="0"/>
              <a:t> Kunnat ja kuntayhtymät</a:t>
            </a:r>
          </a:p>
        </p:txBody>
      </p:sp>
      <p:sp>
        <p:nvSpPr>
          <p:cNvPr id="2" name="Tekstiruutu 1"/>
          <p:cNvSpPr txBox="1"/>
          <p:nvPr/>
        </p:nvSpPr>
        <p:spPr>
          <a:xfrm>
            <a:off x="5467227" y="963009"/>
            <a:ext cx="671979" cy="553998"/>
          </a:xfrm>
          <a:prstGeom prst="rect">
            <a:avLst/>
          </a:prstGeom>
          <a:noFill/>
        </p:spPr>
        <p:txBody>
          <a:bodyPr wrap="none" rtlCol="0">
            <a:spAutoFit/>
          </a:bodyPr>
          <a:lstStyle/>
          <a:p>
            <a:pPr algn="ctr"/>
            <a:r>
              <a:rPr lang="fi-FI" sz="1500" dirty="0" smtClean="0">
                <a:solidFill>
                  <a:schemeClr val="accent5">
                    <a:lumMod val="50000"/>
                  </a:schemeClr>
                </a:solidFill>
              </a:rPr>
              <a:t>2017</a:t>
            </a:r>
            <a:endParaRPr lang="fi-FI" sz="1500" dirty="0">
              <a:solidFill>
                <a:schemeClr val="accent5">
                  <a:lumMod val="50000"/>
                </a:schemeClr>
              </a:solidFill>
            </a:endParaRPr>
          </a:p>
          <a:p>
            <a:pPr algn="ctr"/>
            <a:r>
              <a:rPr lang="fi-FI" sz="1500" dirty="0">
                <a:solidFill>
                  <a:schemeClr val="accent5">
                    <a:lumMod val="50000"/>
                  </a:schemeClr>
                </a:solidFill>
              </a:rPr>
              <a:t>TPA</a:t>
            </a:r>
          </a:p>
        </p:txBody>
      </p:sp>
      <p:sp>
        <p:nvSpPr>
          <p:cNvPr id="10" name="Tekstiruutu 9"/>
          <p:cNvSpPr txBox="1"/>
          <p:nvPr/>
        </p:nvSpPr>
        <p:spPr>
          <a:xfrm>
            <a:off x="6208773" y="963009"/>
            <a:ext cx="671979" cy="553998"/>
          </a:xfrm>
          <a:prstGeom prst="rect">
            <a:avLst/>
          </a:prstGeom>
          <a:noFill/>
        </p:spPr>
        <p:txBody>
          <a:bodyPr wrap="none" rtlCol="0">
            <a:spAutoFit/>
          </a:bodyPr>
          <a:lstStyle/>
          <a:p>
            <a:pPr algn="ctr"/>
            <a:r>
              <a:rPr lang="fi-FI" sz="1500" dirty="0" smtClean="0">
                <a:solidFill>
                  <a:schemeClr val="accent5">
                    <a:lumMod val="50000"/>
                  </a:schemeClr>
                </a:solidFill>
              </a:rPr>
              <a:t>2018</a:t>
            </a:r>
            <a:endParaRPr lang="fi-FI" sz="1500" dirty="0">
              <a:solidFill>
                <a:schemeClr val="accent5">
                  <a:lumMod val="50000"/>
                </a:schemeClr>
              </a:solidFill>
            </a:endParaRPr>
          </a:p>
          <a:p>
            <a:pPr algn="ctr"/>
            <a:r>
              <a:rPr lang="fi-FI" sz="1500" dirty="0">
                <a:solidFill>
                  <a:schemeClr val="accent5">
                    <a:lumMod val="50000"/>
                  </a:schemeClr>
                </a:solidFill>
              </a:rPr>
              <a:t>TA</a:t>
            </a:r>
          </a:p>
        </p:txBody>
      </p:sp>
      <p:sp>
        <p:nvSpPr>
          <p:cNvPr id="11" name="Tekstiruutu 10"/>
          <p:cNvSpPr txBox="1"/>
          <p:nvPr/>
        </p:nvSpPr>
        <p:spPr>
          <a:xfrm>
            <a:off x="6996365" y="963009"/>
            <a:ext cx="671979" cy="553998"/>
          </a:xfrm>
          <a:prstGeom prst="rect">
            <a:avLst/>
          </a:prstGeom>
          <a:noFill/>
        </p:spPr>
        <p:txBody>
          <a:bodyPr wrap="none" rtlCol="0">
            <a:spAutoFit/>
          </a:bodyPr>
          <a:lstStyle/>
          <a:p>
            <a:pPr algn="ctr"/>
            <a:r>
              <a:rPr lang="fi-FI" sz="1500" dirty="0" smtClean="0">
                <a:solidFill>
                  <a:schemeClr val="accent5">
                    <a:lumMod val="50000"/>
                  </a:schemeClr>
                </a:solidFill>
              </a:rPr>
              <a:t>2019</a:t>
            </a:r>
            <a:endParaRPr lang="fi-FI" sz="1500" dirty="0">
              <a:solidFill>
                <a:schemeClr val="accent5">
                  <a:lumMod val="50000"/>
                </a:schemeClr>
              </a:solidFill>
            </a:endParaRPr>
          </a:p>
          <a:p>
            <a:pPr algn="ctr"/>
            <a:r>
              <a:rPr lang="fi-FI" sz="1500" dirty="0">
                <a:solidFill>
                  <a:schemeClr val="accent5">
                    <a:lumMod val="50000"/>
                  </a:schemeClr>
                </a:solidFill>
              </a:rPr>
              <a:t>TS</a:t>
            </a:r>
          </a:p>
        </p:txBody>
      </p:sp>
      <p:sp>
        <p:nvSpPr>
          <p:cNvPr id="13" name="Tekstiruutu 12"/>
          <p:cNvSpPr txBox="1"/>
          <p:nvPr/>
        </p:nvSpPr>
        <p:spPr>
          <a:xfrm>
            <a:off x="5579582" y="699545"/>
            <a:ext cx="1772408" cy="323165"/>
          </a:xfrm>
          <a:prstGeom prst="rect">
            <a:avLst/>
          </a:prstGeom>
          <a:noFill/>
        </p:spPr>
        <p:txBody>
          <a:bodyPr wrap="none" rtlCol="0">
            <a:spAutoFit/>
          </a:bodyPr>
          <a:lstStyle/>
          <a:p>
            <a:pPr algn="ctr"/>
            <a:r>
              <a:rPr lang="fi-FI" sz="1500" dirty="0">
                <a:solidFill>
                  <a:schemeClr val="accent5">
                    <a:lumMod val="50000"/>
                  </a:schemeClr>
                </a:solidFill>
              </a:rPr>
              <a:t>Vuosimuutos, %</a:t>
            </a:r>
          </a:p>
        </p:txBody>
      </p:sp>
      <p:sp>
        <p:nvSpPr>
          <p:cNvPr id="14" name="Tekstiruutu 13"/>
          <p:cNvSpPr txBox="1"/>
          <p:nvPr/>
        </p:nvSpPr>
        <p:spPr>
          <a:xfrm>
            <a:off x="4509623" y="699542"/>
            <a:ext cx="793807" cy="784830"/>
          </a:xfrm>
          <a:prstGeom prst="rect">
            <a:avLst/>
          </a:prstGeom>
          <a:noFill/>
        </p:spPr>
        <p:txBody>
          <a:bodyPr wrap="none" rtlCol="0">
            <a:spAutoFit/>
          </a:bodyPr>
          <a:lstStyle/>
          <a:p>
            <a:pPr algn="ctr"/>
            <a:r>
              <a:rPr lang="fi-FI" sz="1500" dirty="0" smtClean="0"/>
              <a:t>2017</a:t>
            </a:r>
            <a:endParaRPr lang="fi-FI" sz="1500" dirty="0"/>
          </a:p>
          <a:p>
            <a:pPr algn="ctr"/>
            <a:r>
              <a:rPr lang="fi-FI" sz="1500" dirty="0" smtClean="0"/>
              <a:t>TPA</a:t>
            </a:r>
            <a:endParaRPr lang="fi-FI" sz="1500" dirty="0"/>
          </a:p>
          <a:p>
            <a:pPr algn="ctr"/>
            <a:r>
              <a:rPr lang="fi-FI" sz="1500" dirty="0"/>
              <a:t>mrd.€</a:t>
            </a:r>
          </a:p>
        </p:txBody>
      </p:sp>
      <p:cxnSp>
        <p:nvCxnSpPr>
          <p:cNvPr id="5" name="Suora yhdysviiva 4"/>
          <p:cNvCxnSpPr/>
          <p:nvPr/>
        </p:nvCxnSpPr>
        <p:spPr>
          <a:xfrm>
            <a:off x="5472217" y="970878"/>
            <a:ext cx="2088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5508262" y="3025568"/>
            <a:ext cx="585417" cy="323165"/>
          </a:xfrm>
          <a:prstGeom prst="rect">
            <a:avLst/>
          </a:prstGeom>
          <a:noFill/>
        </p:spPr>
        <p:txBody>
          <a:bodyPr wrap="none" rtlCol="0">
            <a:spAutoFit/>
          </a:bodyPr>
          <a:lstStyle/>
          <a:p>
            <a:pPr algn="r"/>
            <a:r>
              <a:rPr lang="fi-FI" sz="1500" dirty="0" smtClean="0">
                <a:solidFill>
                  <a:srgbClr val="FF0000"/>
                </a:solidFill>
              </a:rPr>
              <a:t>-3,3</a:t>
            </a:r>
            <a:endParaRPr lang="fi-FI" sz="1500" dirty="0">
              <a:solidFill>
                <a:srgbClr val="FF0000"/>
              </a:solidFill>
            </a:endParaRPr>
          </a:p>
        </p:txBody>
      </p:sp>
      <p:sp>
        <p:nvSpPr>
          <p:cNvPr id="18" name="Tekstiruutu 17"/>
          <p:cNvSpPr txBox="1"/>
          <p:nvPr/>
        </p:nvSpPr>
        <p:spPr>
          <a:xfrm>
            <a:off x="1187626" y="3025568"/>
            <a:ext cx="2286460" cy="323165"/>
          </a:xfrm>
          <a:prstGeom prst="rect">
            <a:avLst/>
          </a:prstGeom>
          <a:noFill/>
        </p:spPr>
        <p:txBody>
          <a:bodyPr wrap="none" rtlCol="0">
            <a:spAutoFit/>
          </a:bodyPr>
          <a:lstStyle/>
          <a:p>
            <a:r>
              <a:rPr lang="fi-FI" sz="1500" dirty="0"/>
              <a:t>          Valtionosuudet</a:t>
            </a:r>
          </a:p>
        </p:txBody>
      </p:sp>
      <p:sp>
        <p:nvSpPr>
          <p:cNvPr id="19" name="Tekstiruutu 18"/>
          <p:cNvSpPr txBox="1"/>
          <p:nvPr/>
        </p:nvSpPr>
        <p:spPr>
          <a:xfrm>
            <a:off x="6217348" y="3025568"/>
            <a:ext cx="585417" cy="323165"/>
          </a:xfrm>
          <a:prstGeom prst="rect">
            <a:avLst/>
          </a:prstGeom>
          <a:noFill/>
        </p:spPr>
        <p:txBody>
          <a:bodyPr wrap="none" rtlCol="0">
            <a:spAutoFit/>
          </a:bodyPr>
          <a:lstStyle/>
          <a:p>
            <a:pPr algn="r"/>
            <a:r>
              <a:rPr lang="fi-FI" sz="1500" dirty="0" smtClean="0">
                <a:solidFill>
                  <a:srgbClr val="FF0000"/>
                </a:solidFill>
              </a:rPr>
              <a:t>-1½</a:t>
            </a:r>
            <a:endParaRPr lang="fi-FI" sz="1500" dirty="0">
              <a:solidFill>
                <a:srgbClr val="FF0000"/>
              </a:solidFill>
            </a:endParaRPr>
          </a:p>
        </p:txBody>
      </p:sp>
      <p:sp>
        <p:nvSpPr>
          <p:cNvPr id="25" name="Tekstiruutu 24"/>
          <p:cNvSpPr txBox="1"/>
          <p:nvPr/>
        </p:nvSpPr>
        <p:spPr>
          <a:xfrm>
            <a:off x="7172356" y="3025568"/>
            <a:ext cx="393056" cy="323165"/>
          </a:xfrm>
          <a:prstGeom prst="rect">
            <a:avLst/>
          </a:prstGeom>
          <a:noFill/>
        </p:spPr>
        <p:txBody>
          <a:bodyPr wrap="none" rtlCol="0">
            <a:spAutoFit/>
          </a:bodyPr>
          <a:lstStyle/>
          <a:p>
            <a:pPr algn="r"/>
            <a:r>
              <a:rPr lang="fi-FI" sz="1500" dirty="0" smtClean="0">
                <a:solidFill>
                  <a:srgbClr val="FF0000"/>
                </a:solidFill>
              </a:rPr>
              <a:t>-1</a:t>
            </a:r>
            <a:endParaRPr lang="fi-FI" sz="1500" dirty="0">
              <a:solidFill>
                <a:srgbClr val="FF0000"/>
              </a:solidFill>
            </a:endParaRPr>
          </a:p>
        </p:txBody>
      </p:sp>
      <p:sp>
        <p:nvSpPr>
          <p:cNvPr id="27" name="Tekstiruutu 26"/>
          <p:cNvSpPr txBox="1"/>
          <p:nvPr/>
        </p:nvSpPr>
        <p:spPr>
          <a:xfrm>
            <a:off x="4630310" y="3025568"/>
            <a:ext cx="620683" cy="323165"/>
          </a:xfrm>
          <a:prstGeom prst="rect">
            <a:avLst/>
          </a:prstGeom>
          <a:noFill/>
        </p:spPr>
        <p:txBody>
          <a:bodyPr wrap="none" rtlCol="0">
            <a:spAutoFit/>
          </a:bodyPr>
          <a:lstStyle/>
          <a:p>
            <a:pPr algn="r"/>
            <a:r>
              <a:rPr lang="fi-FI" sz="1500" dirty="0" smtClean="0"/>
              <a:t>8,54</a:t>
            </a:r>
            <a:endParaRPr lang="fi-FI" sz="1500" dirty="0"/>
          </a:p>
        </p:txBody>
      </p:sp>
      <p:sp>
        <p:nvSpPr>
          <p:cNvPr id="34" name="Tekstiruutu 33"/>
          <p:cNvSpPr txBox="1"/>
          <p:nvPr/>
        </p:nvSpPr>
        <p:spPr>
          <a:xfrm>
            <a:off x="5575874" y="3968874"/>
            <a:ext cx="498855" cy="323165"/>
          </a:xfrm>
          <a:prstGeom prst="rect">
            <a:avLst/>
          </a:prstGeom>
          <a:noFill/>
        </p:spPr>
        <p:txBody>
          <a:bodyPr wrap="none" rtlCol="0">
            <a:spAutoFit/>
          </a:bodyPr>
          <a:lstStyle/>
          <a:p>
            <a:pPr algn="r"/>
            <a:r>
              <a:rPr lang="fi-FI" sz="1500" dirty="0" smtClean="0">
                <a:solidFill>
                  <a:schemeClr val="accent5">
                    <a:lumMod val="50000"/>
                  </a:schemeClr>
                </a:solidFill>
              </a:rPr>
              <a:t>0,9</a:t>
            </a:r>
            <a:endParaRPr lang="fi-FI" sz="1500" dirty="0">
              <a:solidFill>
                <a:schemeClr val="accent5">
                  <a:lumMod val="50000"/>
                </a:schemeClr>
              </a:solidFill>
            </a:endParaRPr>
          </a:p>
        </p:txBody>
      </p:sp>
      <p:sp>
        <p:nvSpPr>
          <p:cNvPr id="35" name="Tekstiruutu 34"/>
          <p:cNvSpPr txBox="1"/>
          <p:nvPr/>
        </p:nvSpPr>
        <p:spPr>
          <a:xfrm>
            <a:off x="1187626" y="3968874"/>
            <a:ext cx="1239442" cy="323165"/>
          </a:xfrm>
          <a:prstGeom prst="rect">
            <a:avLst/>
          </a:prstGeom>
          <a:noFill/>
        </p:spPr>
        <p:txBody>
          <a:bodyPr wrap="none" rtlCol="0">
            <a:spAutoFit/>
          </a:bodyPr>
          <a:lstStyle/>
          <a:p>
            <a:r>
              <a:rPr lang="fi-FI" sz="1500" dirty="0"/>
              <a:t>Lainakanta</a:t>
            </a:r>
          </a:p>
        </p:txBody>
      </p:sp>
      <p:sp>
        <p:nvSpPr>
          <p:cNvPr id="36" name="Tekstiruutu 35"/>
          <p:cNvSpPr txBox="1"/>
          <p:nvPr/>
        </p:nvSpPr>
        <p:spPr>
          <a:xfrm>
            <a:off x="6336367" y="3968874"/>
            <a:ext cx="498855" cy="323165"/>
          </a:xfrm>
          <a:prstGeom prst="rect">
            <a:avLst/>
          </a:prstGeom>
          <a:noFill/>
        </p:spPr>
        <p:txBody>
          <a:bodyPr wrap="none" rtlCol="0">
            <a:spAutoFit/>
          </a:bodyPr>
          <a:lstStyle/>
          <a:p>
            <a:pPr algn="r"/>
            <a:r>
              <a:rPr lang="fi-FI" sz="1500" dirty="0" smtClean="0">
                <a:solidFill>
                  <a:schemeClr val="accent5">
                    <a:lumMod val="50000"/>
                  </a:schemeClr>
                </a:solidFill>
              </a:rPr>
              <a:t>4½</a:t>
            </a:r>
            <a:endParaRPr lang="fi-FI" sz="1500" dirty="0">
              <a:solidFill>
                <a:schemeClr val="accent5">
                  <a:lumMod val="50000"/>
                </a:schemeClr>
              </a:solidFill>
            </a:endParaRPr>
          </a:p>
        </p:txBody>
      </p:sp>
      <p:sp>
        <p:nvSpPr>
          <p:cNvPr id="37" name="Tekstiruutu 36"/>
          <p:cNvSpPr txBox="1"/>
          <p:nvPr/>
        </p:nvSpPr>
        <p:spPr>
          <a:xfrm>
            <a:off x="7291379" y="3968874"/>
            <a:ext cx="306494" cy="323165"/>
          </a:xfrm>
          <a:prstGeom prst="rect">
            <a:avLst/>
          </a:prstGeom>
          <a:noFill/>
        </p:spPr>
        <p:txBody>
          <a:bodyPr wrap="none" rtlCol="0">
            <a:spAutoFit/>
          </a:bodyPr>
          <a:lstStyle/>
          <a:p>
            <a:pPr algn="r"/>
            <a:r>
              <a:rPr lang="fi-FI" sz="1500" dirty="0">
                <a:solidFill>
                  <a:schemeClr val="accent5">
                    <a:lumMod val="50000"/>
                  </a:schemeClr>
                </a:solidFill>
              </a:rPr>
              <a:t>9</a:t>
            </a:r>
          </a:p>
        </p:txBody>
      </p:sp>
      <p:sp>
        <p:nvSpPr>
          <p:cNvPr id="39" name="Tekstiruutu 38"/>
          <p:cNvSpPr txBox="1"/>
          <p:nvPr/>
        </p:nvSpPr>
        <p:spPr>
          <a:xfrm>
            <a:off x="4508482" y="3968874"/>
            <a:ext cx="742511" cy="323165"/>
          </a:xfrm>
          <a:prstGeom prst="rect">
            <a:avLst/>
          </a:prstGeom>
          <a:noFill/>
        </p:spPr>
        <p:txBody>
          <a:bodyPr wrap="none" rtlCol="0">
            <a:spAutoFit/>
          </a:bodyPr>
          <a:lstStyle/>
          <a:p>
            <a:pPr algn="r"/>
            <a:r>
              <a:rPr lang="fi-FI" sz="1500" dirty="0" smtClean="0"/>
              <a:t>18,25</a:t>
            </a:r>
            <a:endParaRPr lang="fi-FI" sz="1500" dirty="0"/>
          </a:p>
        </p:txBody>
      </p:sp>
      <p:sp>
        <p:nvSpPr>
          <p:cNvPr id="40" name="Tekstiruutu 39"/>
          <p:cNvSpPr txBox="1"/>
          <p:nvPr/>
        </p:nvSpPr>
        <p:spPr>
          <a:xfrm>
            <a:off x="5575874" y="2755538"/>
            <a:ext cx="498855" cy="323165"/>
          </a:xfrm>
          <a:prstGeom prst="rect">
            <a:avLst/>
          </a:prstGeom>
          <a:noFill/>
        </p:spPr>
        <p:txBody>
          <a:bodyPr wrap="none" rtlCol="0">
            <a:spAutoFit/>
          </a:bodyPr>
          <a:lstStyle/>
          <a:p>
            <a:pPr algn="r"/>
            <a:r>
              <a:rPr lang="fi-FI" sz="1500" dirty="0" smtClean="0">
                <a:solidFill>
                  <a:schemeClr val="accent5">
                    <a:lumMod val="50000"/>
                  </a:schemeClr>
                </a:solidFill>
              </a:rPr>
              <a:t>2,0</a:t>
            </a:r>
            <a:endParaRPr lang="fi-FI" sz="1500" dirty="0">
              <a:solidFill>
                <a:schemeClr val="accent5">
                  <a:lumMod val="50000"/>
                </a:schemeClr>
              </a:solidFill>
            </a:endParaRPr>
          </a:p>
        </p:txBody>
      </p:sp>
      <p:sp>
        <p:nvSpPr>
          <p:cNvPr id="41" name="Tekstiruutu 40"/>
          <p:cNvSpPr txBox="1"/>
          <p:nvPr/>
        </p:nvSpPr>
        <p:spPr>
          <a:xfrm>
            <a:off x="1187626" y="2755538"/>
            <a:ext cx="1954638" cy="323165"/>
          </a:xfrm>
          <a:prstGeom prst="rect">
            <a:avLst/>
          </a:prstGeom>
          <a:noFill/>
        </p:spPr>
        <p:txBody>
          <a:bodyPr wrap="none" rtlCol="0">
            <a:spAutoFit/>
          </a:bodyPr>
          <a:lstStyle/>
          <a:p>
            <a:r>
              <a:rPr lang="fi-FI" sz="1500" dirty="0"/>
              <a:t>  siitä: </a:t>
            </a:r>
            <a:r>
              <a:rPr lang="fi-FI" sz="1500" dirty="0" smtClean="0"/>
              <a:t>Verotulot </a:t>
            </a:r>
            <a:r>
              <a:rPr lang="fi-FI" sz="1500" baseline="30000" dirty="0" smtClean="0"/>
              <a:t>1)</a:t>
            </a:r>
            <a:endParaRPr lang="fi-FI" sz="1500" baseline="30000" dirty="0"/>
          </a:p>
        </p:txBody>
      </p:sp>
      <p:sp>
        <p:nvSpPr>
          <p:cNvPr id="42" name="Tekstiruutu 41"/>
          <p:cNvSpPr txBox="1"/>
          <p:nvPr/>
        </p:nvSpPr>
        <p:spPr>
          <a:xfrm>
            <a:off x="6481947" y="2755538"/>
            <a:ext cx="306494" cy="323165"/>
          </a:xfrm>
          <a:prstGeom prst="rect">
            <a:avLst/>
          </a:prstGeom>
          <a:noFill/>
        </p:spPr>
        <p:txBody>
          <a:bodyPr wrap="none" rtlCol="0">
            <a:spAutoFit/>
          </a:bodyPr>
          <a:lstStyle/>
          <a:p>
            <a:pPr algn="r"/>
            <a:r>
              <a:rPr lang="fi-FI" sz="1500" dirty="0" smtClean="0">
                <a:solidFill>
                  <a:schemeClr val="accent5">
                    <a:lumMod val="50000"/>
                  </a:schemeClr>
                </a:solidFill>
              </a:rPr>
              <a:t>0</a:t>
            </a:r>
            <a:endParaRPr lang="fi-FI" sz="1500" dirty="0">
              <a:solidFill>
                <a:schemeClr val="accent5">
                  <a:lumMod val="50000"/>
                </a:schemeClr>
              </a:solidFill>
            </a:endParaRPr>
          </a:p>
        </p:txBody>
      </p:sp>
      <p:sp>
        <p:nvSpPr>
          <p:cNvPr id="43" name="Tekstiruutu 42"/>
          <p:cNvSpPr txBox="1"/>
          <p:nvPr/>
        </p:nvSpPr>
        <p:spPr>
          <a:xfrm>
            <a:off x="7052234" y="2755538"/>
            <a:ext cx="498855" cy="323165"/>
          </a:xfrm>
          <a:prstGeom prst="rect">
            <a:avLst/>
          </a:prstGeom>
          <a:noFill/>
        </p:spPr>
        <p:txBody>
          <a:bodyPr wrap="none" rtlCol="0">
            <a:spAutoFit/>
          </a:bodyPr>
          <a:lstStyle/>
          <a:p>
            <a:pPr algn="r"/>
            <a:r>
              <a:rPr lang="fi-FI" sz="1500" dirty="0">
                <a:solidFill>
                  <a:schemeClr val="accent5">
                    <a:lumMod val="50000"/>
                  </a:schemeClr>
                </a:solidFill>
              </a:rPr>
              <a:t>2½</a:t>
            </a:r>
          </a:p>
        </p:txBody>
      </p:sp>
      <p:sp>
        <p:nvSpPr>
          <p:cNvPr id="45" name="Tekstiruutu 44"/>
          <p:cNvSpPr txBox="1"/>
          <p:nvPr/>
        </p:nvSpPr>
        <p:spPr>
          <a:xfrm>
            <a:off x="4508482" y="2755538"/>
            <a:ext cx="742511" cy="323165"/>
          </a:xfrm>
          <a:prstGeom prst="rect">
            <a:avLst/>
          </a:prstGeom>
          <a:noFill/>
        </p:spPr>
        <p:txBody>
          <a:bodyPr wrap="none" rtlCol="0">
            <a:spAutoFit/>
          </a:bodyPr>
          <a:lstStyle/>
          <a:p>
            <a:pPr algn="r"/>
            <a:r>
              <a:rPr lang="fi-FI" sz="1500" dirty="0" smtClean="0"/>
              <a:t>22,54</a:t>
            </a:r>
            <a:endParaRPr lang="fi-FI" sz="1500" dirty="0"/>
          </a:p>
        </p:txBody>
      </p:sp>
      <p:sp>
        <p:nvSpPr>
          <p:cNvPr id="46" name="Tekstiruutu 45"/>
          <p:cNvSpPr txBox="1"/>
          <p:nvPr/>
        </p:nvSpPr>
        <p:spPr>
          <a:xfrm>
            <a:off x="5508261" y="1491630"/>
            <a:ext cx="585417" cy="323165"/>
          </a:xfrm>
          <a:prstGeom prst="rect">
            <a:avLst/>
          </a:prstGeom>
          <a:noFill/>
        </p:spPr>
        <p:txBody>
          <a:bodyPr wrap="none" rtlCol="0">
            <a:spAutoFit/>
          </a:bodyPr>
          <a:lstStyle/>
          <a:p>
            <a:pPr algn="r"/>
            <a:r>
              <a:rPr lang="fi-FI" sz="1500" dirty="0" smtClean="0">
                <a:solidFill>
                  <a:srgbClr val="FF0000"/>
                </a:solidFill>
              </a:rPr>
              <a:t>-1,2</a:t>
            </a:r>
            <a:endParaRPr lang="fi-FI" sz="1500" dirty="0">
              <a:solidFill>
                <a:srgbClr val="FF0000"/>
              </a:solidFill>
            </a:endParaRPr>
          </a:p>
        </p:txBody>
      </p:sp>
      <p:sp>
        <p:nvSpPr>
          <p:cNvPr id="47" name="Tekstiruutu 46"/>
          <p:cNvSpPr txBox="1"/>
          <p:nvPr/>
        </p:nvSpPr>
        <p:spPr>
          <a:xfrm>
            <a:off x="1187627" y="1491630"/>
            <a:ext cx="1587486" cy="323165"/>
          </a:xfrm>
          <a:prstGeom prst="rect">
            <a:avLst/>
          </a:prstGeom>
          <a:noFill/>
        </p:spPr>
        <p:txBody>
          <a:bodyPr wrap="none" rtlCol="0">
            <a:spAutoFit/>
          </a:bodyPr>
          <a:lstStyle/>
          <a:p>
            <a:r>
              <a:rPr lang="fi-FI" sz="1500" dirty="0" smtClean="0"/>
              <a:t>Toimintatuotot</a:t>
            </a:r>
            <a:endParaRPr lang="fi-FI" sz="1500" dirty="0"/>
          </a:p>
        </p:txBody>
      </p:sp>
      <p:sp>
        <p:nvSpPr>
          <p:cNvPr id="48" name="Tekstiruutu 47"/>
          <p:cNvSpPr txBox="1"/>
          <p:nvPr/>
        </p:nvSpPr>
        <p:spPr>
          <a:xfrm>
            <a:off x="6496268" y="1491630"/>
            <a:ext cx="306494" cy="323165"/>
          </a:xfrm>
          <a:prstGeom prst="rect">
            <a:avLst/>
          </a:prstGeom>
          <a:noFill/>
        </p:spPr>
        <p:txBody>
          <a:bodyPr wrap="none" rtlCol="0">
            <a:spAutoFit/>
          </a:bodyPr>
          <a:lstStyle/>
          <a:p>
            <a:pPr algn="r"/>
            <a:r>
              <a:rPr lang="fi-FI" sz="1500" dirty="0">
                <a:solidFill>
                  <a:schemeClr val="accent5">
                    <a:lumMod val="50000"/>
                  </a:schemeClr>
                </a:solidFill>
              </a:rPr>
              <a:t>1</a:t>
            </a:r>
          </a:p>
        </p:txBody>
      </p:sp>
      <p:sp>
        <p:nvSpPr>
          <p:cNvPr id="49" name="Tekstiruutu 48"/>
          <p:cNvSpPr txBox="1"/>
          <p:nvPr/>
        </p:nvSpPr>
        <p:spPr>
          <a:xfrm>
            <a:off x="7174063" y="1491630"/>
            <a:ext cx="377026" cy="323165"/>
          </a:xfrm>
          <a:prstGeom prst="rect">
            <a:avLst/>
          </a:prstGeom>
          <a:noFill/>
        </p:spPr>
        <p:txBody>
          <a:bodyPr wrap="none" rtlCol="0">
            <a:spAutoFit/>
          </a:bodyPr>
          <a:lstStyle/>
          <a:p>
            <a:pPr algn="r"/>
            <a:r>
              <a:rPr lang="fi-FI" sz="1500" dirty="0" smtClean="0">
                <a:solidFill>
                  <a:schemeClr val="accent5">
                    <a:lumMod val="50000"/>
                  </a:schemeClr>
                </a:solidFill>
              </a:rPr>
              <a:t>½</a:t>
            </a:r>
            <a:endParaRPr lang="fi-FI" sz="1500" dirty="0">
              <a:solidFill>
                <a:schemeClr val="accent5">
                  <a:lumMod val="50000"/>
                </a:schemeClr>
              </a:solidFill>
            </a:endParaRPr>
          </a:p>
        </p:txBody>
      </p:sp>
      <p:sp>
        <p:nvSpPr>
          <p:cNvPr id="51" name="Tekstiruutu 50"/>
          <p:cNvSpPr txBox="1"/>
          <p:nvPr/>
        </p:nvSpPr>
        <p:spPr>
          <a:xfrm>
            <a:off x="4630310" y="1491630"/>
            <a:ext cx="620683" cy="323165"/>
          </a:xfrm>
          <a:prstGeom prst="rect">
            <a:avLst/>
          </a:prstGeom>
          <a:noFill/>
        </p:spPr>
        <p:txBody>
          <a:bodyPr wrap="none" rtlCol="0">
            <a:spAutoFit/>
          </a:bodyPr>
          <a:lstStyle/>
          <a:p>
            <a:pPr algn="r"/>
            <a:r>
              <a:rPr lang="fi-FI" sz="1500" dirty="0" smtClean="0"/>
              <a:t>9,24</a:t>
            </a:r>
            <a:endParaRPr lang="fi-FI" sz="1500" dirty="0"/>
          </a:p>
        </p:txBody>
      </p:sp>
      <p:sp>
        <p:nvSpPr>
          <p:cNvPr id="52" name="Tekstiruutu 51"/>
          <p:cNvSpPr txBox="1"/>
          <p:nvPr/>
        </p:nvSpPr>
        <p:spPr>
          <a:xfrm>
            <a:off x="5489312" y="2114435"/>
            <a:ext cx="585417" cy="323165"/>
          </a:xfrm>
          <a:prstGeom prst="rect">
            <a:avLst/>
          </a:prstGeom>
          <a:noFill/>
        </p:spPr>
        <p:txBody>
          <a:bodyPr wrap="none" rtlCol="0">
            <a:spAutoFit/>
          </a:bodyPr>
          <a:lstStyle/>
          <a:p>
            <a:pPr algn="r"/>
            <a:r>
              <a:rPr lang="fi-FI" sz="1500" dirty="0" smtClean="0">
                <a:solidFill>
                  <a:srgbClr val="FF0000"/>
                </a:solidFill>
              </a:rPr>
              <a:t>-0,9</a:t>
            </a:r>
            <a:endParaRPr lang="fi-FI" sz="1500" dirty="0">
              <a:solidFill>
                <a:srgbClr val="FF0000"/>
              </a:solidFill>
            </a:endParaRPr>
          </a:p>
        </p:txBody>
      </p:sp>
      <p:sp>
        <p:nvSpPr>
          <p:cNvPr id="53" name="Tekstiruutu 52"/>
          <p:cNvSpPr txBox="1"/>
          <p:nvPr/>
        </p:nvSpPr>
        <p:spPr>
          <a:xfrm>
            <a:off x="1187624" y="2114435"/>
            <a:ext cx="1423980" cy="323165"/>
          </a:xfrm>
          <a:prstGeom prst="rect">
            <a:avLst/>
          </a:prstGeom>
          <a:noFill/>
        </p:spPr>
        <p:txBody>
          <a:bodyPr wrap="none" rtlCol="0">
            <a:spAutoFit/>
          </a:bodyPr>
          <a:lstStyle/>
          <a:p>
            <a:r>
              <a:rPr lang="fi-FI" sz="1500" dirty="0"/>
              <a:t>Toimintakate</a:t>
            </a:r>
          </a:p>
        </p:txBody>
      </p:sp>
      <p:sp>
        <p:nvSpPr>
          <p:cNvPr id="54" name="Tekstiruutu 53"/>
          <p:cNvSpPr txBox="1"/>
          <p:nvPr/>
        </p:nvSpPr>
        <p:spPr>
          <a:xfrm>
            <a:off x="6289585" y="2114435"/>
            <a:ext cx="498855" cy="323165"/>
          </a:xfrm>
          <a:prstGeom prst="rect">
            <a:avLst/>
          </a:prstGeom>
          <a:noFill/>
        </p:spPr>
        <p:txBody>
          <a:bodyPr wrap="none" rtlCol="0">
            <a:spAutoFit/>
          </a:bodyPr>
          <a:lstStyle/>
          <a:p>
            <a:pPr algn="r"/>
            <a:r>
              <a:rPr lang="fi-FI" sz="1500" dirty="0" smtClean="0">
                <a:solidFill>
                  <a:schemeClr val="accent5">
                    <a:lumMod val="50000"/>
                  </a:schemeClr>
                </a:solidFill>
              </a:rPr>
              <a:t>3½</a:t>
            </a:r>
            <a:endParaRPr lang="fi-FI" sz="1500" dirty="0">
              <a:solidFill>
                <a:schemeClr val="accent5">
                  <a:lumMod val="50000"/>
                </a:schemeClr>
              </a:solidFill>
            </a:endParaRPr>
          </a:p>
        </p:txBody>
      </p:sp>
      <p:sp>
        <p:nvSpPr>
          <p:cNvPr id="55" name="Tekstiruutu 54"/>
          <p:cNvSpPr txBox="1"/>
          <p:nvPr/>
        </p:nvSpPr>
        <p:spPr>
          <a:xfrm>
            <a:off x="7174064" y="2114435"/>
            <a:ext cx="377026" cy="323165"/>
          </a:xfrm>
          <a:prstGeom prst="rect">
            <a:avLst/>
          </a:prstGeom>
          <a:noFill/>
        </p:spPr>
        <p:txBody>
          <a:bodyPr wrap="none" rtlCol="0">
            <a:spAutoFit/>
          </a:bodyPr>
          <a:lstStyle/>
          <a:p>
            <a:pPr algn="r"/>
            <a:r>
              <a:rPr lang="fi-FI" sz="1500" dirty="0">
                <a:solidFill>
                  <a:schemeClr val="accent5">
                    <a:lumMod val="50000"/>
                  </a:schemeClr>
                </a:solidFill>
              </a:rPr>
              <a:t>½</a:t>
            </a:r>
          </a:p>
        </p:txBody>
      </p:sp>
      <p:sp>
        <p:nvSpPr>
          <p:cNvPr id="57" name="Tekstiruutu 56"/>
          <p:cNvSpPr txBox="1"/>
          <p:nvPr/>
        </p:nvSpPr>
        <p:spPr>
          <a:xfrm>
            <a:off x="4421922" y="2114435"/>
            <a:ext cx="829073" cy="323165"/>
          </a:xfrm>
          <a:prstGeom prst="rect">
            <a:avLst/>
          </a:prstGeom>
          <a:noFill/>
        </p:spPr>
        <p:txBody>
          <a:bodyPr wrap="none" rtlCol="0">
            <a:spAutoFit/>
          </a:bodyPr>
          <a:lstStyle/>
          <a:p>
            <a:pPr algn="r"/>
            <a:r>
              <a:rPr lang="fi-FI" sz="1500" dirty="0"/>
              <a:t>-</a:t>
            </a:r>
            <a:r>
              <a:rPr lang="fi-FI" sz="1500" dirty="0" smtClean="0"/>
              <a:t>27,51</a:t>
            </a:r>
            <a:endParaRPr lang="fi-FI" sz="1500" dirty="0"/>
          </a:p>
        </p:txBody>
      </p:sp>
      <p:sp>
        <p:nvSpPr>
          <p:cNvPr id="70" name="Tekstiruutu 69"/>
          <p:cNvSpPr txBox="1"/>
          <p:nvPr/>
        </p:nvSpPr>
        <p:spPr>
          <a:xfrm>
            <a:off x="5575874" y="2456480"/>
            <a:ext cx="498855" cy="323165"/>
          </a:xfrm>
          <a:prstGeom prst="rect">
            <a:avLst/>
          </a:prstGeom>
          <a:noFill/>
        </p:spPr>
        <p:txBody>
          <a:bodyPr wrap="none" rtlCol="0">
            <a:spAutoFit/>
          </a:bodyPr>
          <a:lstStyle/>
          <a:p>
            <a:pPr algn="r"/>
            <a:r>
              <a:rPr lang="fi-FI" sz="1500" dirty="0" smtClean="0">
                <a:solidFill>
                  <a:schemeClr val="accent5">
                    <a:lumMod val="50000"/>
                  </a:schemeClr>
                </a:solidFill>
              </a:rPr>
              <a:t>0,5</a:t>
            </a:r>
            <a:endParaRPr lang="fi-FI" sz="1500" dirty="0">
              <a:solidFill>
                <a:schemeClr val="accent5">
                  <a:lumMod val="50000"/>
                </a:schemeClr>
              </a:solidFill>
            </a:endParaRPr>
          </a:p>
        </p:txBody>
      </p:sp>
      <p:sp>
        <p:nvSpPr>
          <p:cNvPr id="71" name="Tekstiruutu 70"/>
          <p:cNvSpPr txBox="1"/>
          <p:nvPr/>
        </p:nvSpPr>
        <p:spPr>
          <a:xfrm>
            <a:off x="1187627" y="2456480"/>
            <a:ext cx="2347181" cy="323165"/>
          </a:xfrm>
          <a:prstGeom prst="rect">
            <a:avLst/>
          </a:prstGeom>
          <a:noFill/>
        </p:spPr>
        <p:txBody>
          <a:bodyPr wrap="none" rtlCol="0">
            <a:spAutoFit/>
          </a:bodyPr>
          <a:lstStyle/>
          <a:p>
            <a:r>
              <a:rPr lang="fi-FI" sz="1500" dirty="0"/>
              <a:t>Verorahoitus yhteensä</a:t>
            </a:r>
          </a:p>
        </p:txBody>
      </p:sp>
      <p:sp>
        <p:nvSpPr>
          <p:cNvPr id="72" name="Tekstiruutu 71"/>
          <p:cNvSpPr txBox="1"/>
          <p:nvPr/>
        </p:nvSpPr>
        <p:spPr>
          <a:xfrm>
            <a:off x="6324853" y="2456480"/>
            <a:ext cx="463588" cy="323165"/>
          </a:xfrm>
          <a:prstGeom prst="rect">
            <a:avLst/>
          </a:prstGeom>
          <a:noFill/>
        </p:spPr>
        <p:txBody>
          <a:bodyPr wrap="none" rtlCol="0">
            <a:spAutoFit/>
          </a:bodyPr>
          <a:lstStyle/>
          <a:p>
            <a:pPr algn="r"/>
            <a:r>
              <a:rPr lang="fi-FI" sz="1500" dirty="0" smtClean="0">
                <a:solidFill>
                  <a:srgbClr val="FF0000"/>
                </a:solidFill>
              </a:rPr>
              <a:t>-½</a:t>
            </a:r>
            <a:endParaRPr lang="fi-FI" sz="1500" dirty="0">
              <a:solidFill>
                <a:srgbClr val="FF0000"/>
              </a:solidFill>
            </a:endParaRPr>
          </a:p>
        </p:txBody>
      </p:sp>
      <p:sp>
        <p:nvSpPr>
          <p:cNvPr id="73" name="Tekstiruutu 72"/>
          <p:cNvSpPr txBox="1"/>
          <p:nvPr/>
        </p:nvSpPr>
        <p:spPr>
          <a:xfrm>
            <a:off x="7052235" y="2456480"/>
            <a:ext cx="498855" cy="323165"/>
          </a:xfrm>
          <a:prstGeom prst="rect">
            <a:avLst/>
          </a:prstGeom>
          <a:noFill/>
        </p:spPr>
        <p:txBody>
          <a:bodyPr wrap="none" rtlCol="0">
            <a:spAutoFit/>
          </a:bodyPr>
          <a:lstStyle/>
          <a:p>
            <a:pPr algn="r"/>
            <a:r>
              <a:rPr lang="fi-FI" sz="1500" dirty="0">
                <a:solidFill>
                  <a:schemeClr val="accent5">
                    <a:lumMod val="50000"/>
                  </a:schemeClr>
                </a:solidFill>
              </a:rPr>
              <a:t>1½</a:t>
            </a:r>
          </a:p>
        </p:txBody>
      </p:sp>
      <p:sp>
        <p:nvSpPr>
          <p:cNvPr id="75" name="Tekstiruutu 74"/>
          <p:cNvSpPr txBox="1"/>
          <p:nvPr/>
        </p:nvSpPr>
        <p:spPr>
          <a:xfrm>
            <a:off x="4508482" y="2456480"/>
            <a:ext cx="742511" cy="323165"/>
          </a:xfrm>
          <a:prstGeom prst="rect">
            <a:avLst/>
          </a:prstGeom>
          <a:noFill/>
        </p:spPr>
        <p:txBody>
          <a:bodyPr wrap="none" rtlCol="0">
            <a:spAutoFit/>
          </a:bodyPr>
          <a:lstStyle/>
          <a:p>
            <a:pPr algn="r"/>
            <a:r>
              <a:rPr lang="fi-FI" sz="1500" dirty="0" smtClean="0"/>
              <a:t>31,08</a:t>
            </a:r>
            <a:endParaRPr lang="fi-FI" sz="1500" dirty="0"/>
          </a:p>
        </p:txBody>
      </p:sp>
      <p:sp>
        <p:nvSpPr>
          <p:cNvPr id="82" name="Tekstiruutu 81"/>
          <p:cNvSpPr txBox="1"/>
          <p:nvPr/>
        </p:nvSpPr>
        <p:spPr>
          <a:xfrm>
            <a:off x="5454043" y="3365018"/>
            <a:ext cx="620683" cy="323165"/>
          </a:xfrm>
          <a:prstGeom prst="rect">
            <a:avLst/>
          </a:prstGeom>
          <a:noFill/>
        </p:spPr>
        <p:txBody>
          <a:bodyPr wrap="none" rtlCol="0">
            <a:spAutoFit/>
          </a:bodyPr>
          <a:lstStyle/>
          <a:p>
            <a:pPr algn="r"/>
            <a:r>
              <a:rPr lang="fi-FI" sz="1500" dirty="0" smtClean="0">
                <a:solidFill>
                  <a:schemeClr val="accent5">
                    <a:lumMod val="50000"/>
                  </a:schemeClr>
                </a:solidFill>
              </a:rPr>
              <a:t>14,8</a:t>
            </a:r>
            <a:endParaRPr lang="fi-FI" sz="1500" dirty="0">
              <a:solidFill>
                <a:schemeClr val="accent5">
                  <a:lumMod val="50000"/>
                </a:schemeClr>
              </a:solidFill>
            </a:endParaRPr>
          </a:p>
        </p:txBody>
      </p:sp>
      <p:sp>
        <p:nvSpPr>
          <p:cNvPr id="83" name="Tekstiruutu 82"/>
          <p:cNvSpPr txBox="1"/>
          <p:nvPr/>
        </p:nvSpPr>
        <p:spPr>
          <a:xfrm>
            <a:off x="1187626" y="3365018"/>
            <a:ext cx="1121589" cy="323165"/>
          </a:xfrm>
          <a:prstGeom prst="rect">
            <a:avLst/>
          </a:prstGeom>
          <a:noFill/>
        </p:spPr>
        <p:txBody>
          <a:bodyPr wrap="none" rtlCol="0">
            <a:spAutoFit/>
          </a:bodyPr>
          <a:lstStyle/>
          <a:p>
            <a:r>
              <a:rPr lang="fi-FI" sz="1500" dirty="0"/>
              <a:t>Vuosikate</a:t>
            </a:r>
          </a:p>
        </p:txBody>
      </p:sp>
      <p:sp>
        <p:nvSpPr>
          <p:cNvPr id="84" name="Tekstiruutu 83"/>
          <p:cNvSpPr txBox="1"/>
          <p:nvPr/>
        </p:nvSpPr>
        <p:spPr>
          <a:xfrm>
            <a:off x="6320340" y="3365018"/>
            <a:ext cx="514885" cy="323165"/>
          </a:xfrm>
          <a:prstGeom prst="rect">
            <a:avLst/>
          </a:prstGeom>
          <a:noFill/>
        </p:spPr>
        <p:txBody>
          <a:bodyPr wrap="none" rtlCol="0">
            <a:spAutoFit/>
          </a:bodyPr>
          <a:lstStyle/>
          <a:p>
            <a:pPr algn="r"/>
            <a:r>
              <a:rPr lang="fi-FI" sz="1500" dirty="0" smtClean="0">
                <a:solidFill>
                  <a:srgbClr val="FF0000"/>
                </a:solidFill>
              </a:rPr>
              <a:t>-30</a:t>
            </a:r>
            <a:endParaRPr lang="fi-FI" sz="1500" dirty="0">
              <a:solidFill>
                <a:srgbClr val="FF0000"/>
              </a:solidFill>
            </a:endParaRPr>
          </a:p>
        </p:txBody>
      </p:sp>
      <p:sp>
        <p:nvSpPr>
          <p:cNvPr id="85" name="Tekstiruutu 84"/>
          <p:cNvSpPr txBox="1"/>
          <p:nvPr/>
        </p:nvSpPr>
        <p:spPr>
          <a:xfrm>
            <a:off x="7169551" y="3365018"/>
            <a:ext cx="428322" cy="323165"/>
          </a:xfrm>
          <a:prstGeom prst="rect">
            <a:avLst/>
          </a:prstGeom>
          <a:noFill/>
        </p:spPr>
        <p:txBody>
          <a:bodyPr wrap="none" rtlCol="0">
            <a:spAutoFit/>
          </a:bodyPr>
          <a:lstStyle/>
          <a:p>
            <a:pPr algn="r"/>
            <a:r>
              <a:rPr lang="fi-FI" sz="1500" dirty="0" smtClean="0">
                <a:solidFill>
                  <a:schemeClr val="accent5">
                    <a:lumMod val="50000"/>
                  </a:schemeClr>
                </a:solidFill>
              </a:rPr>
              <a:t>10</a:t>
            </a:r>
            <a:endParaRPr lang="fi-FI" sz="1500" dirty="0">
              <a:solidFill>
                <a:schemeClr val="accent5">
                  <a:lumMod val="50000"/>
                </a:schemeClr>
              </a:solidFill>
            </a:endParaRPr>
          </a:p>
        </p:txBody>
      </p:sp>
      <p:sp>
        <p:nvSpPr>
          <p:cNvPr id="87" name="Tekstiruutu 86"/>
          <p:cNvSpPr txBox="1"/>
          <p:nvPr/>
        </p:nvSpPr>
        <p:spPr>
          <a:xfrm>
            <a:off x="4630310" y="3365018"/>
            <a:ext cx="620683" cy="323165"/>
          </a:xfrm>
          <a:prstGeom prst="rect">
            <a:avLst/>
          </a:prstGeom>
          <a:noFill/>
        </p:spPr>
        <p:txBody>
          <a:bodyPr wrap="none" rtlCol="0">
            <a:spAutoFit/>
          </a:bodyPr>
          <a:lstStyle/>
          <a:p>
            <a:pPr algn="r"/>
            <a:r>
              <a:rPr lang="fi-FI" sz="1500" dirty="0" smtClean="0"/>
              <a:t>3,93</a:t>
            </a:r>
            <a:endParaRPr lang="fi-FI" sz="1500" dirty="0"/>
          </a:p>
        </p:txBody>
      </p:sp>
      <p:sp>
        <p:nvSpPr>
          <p:cNvPr id="88" name="Tekstiruutu 87"/>
          <p:cNvSpPr txBox="1"/>
          <p:nvPr/>
        </p:nvSpPr>
        <p:spPr>
          <a:xfrm>
            <a:off x="5489312" y="1783430"/>
            <a:ext cx="585417" cy="323165"/>
          </a:xfrm>
          <a:prstGeom prst="rect">
            <a:avLst/>
          </a:prstGeom>
          <a:noFill/>
        </p:spPr>
        <p:txBody>
          <a:bodyPr wrap="none" rtlCol="0">
            <a:spAutoFit/>
          </a:bodyPr>
          <a:lstStyle/>
          <a:p>
            <a:pPr algn="r"/>
            <a:r>
              <a:rPr lang="fi-FI" sz="1500" dirty="0" smtClean="0">
                <a:solidFill>
                  <a:srgbClr val="FF0000"/>
                </a:solidFill>
              </a:rPr>
              <a:t>-1,0</a:t>
            </a:r>
            <a:endParaRPr lang="fi-FI" sz="1500" dirty="0">
              <a:solidFill>
                <a:srgbClr val="FF0000"/>
              </a:solidFill>
            </a:endParaRPr>
          </a:p>
        </p:txBody>
      </p:sp>
      <p:sp>
        <p:nvSpPr>
          <p:cNvPr id="89" name="Tekstiruutu 88"/>
          <p:cNvSpPr txBox="1"/>
          <p:nvPr/>
        </p:nvSpPr>
        <p:spPr>
          <a:xfrm>
            <a:off x="1187627" y="1783430"/>
            <a:ext cx="1491306" cy="323165"/>
          </a:xfrm>
          <a:prstGeom prst="rect">
            <a:avLst/>
          </a:prstGeom>
          <a:noFill/>
        </p:spPr>
        <p:txBody>
          <a:bodyPr wrap="none" rtlCol="0">
            <a:spAutoFit/>
          </a:bodyPr>
          <a:lstStyle/>
          <a:p>
            <a:r>
              <a:rPr lang="fi-FI" sz="1500" dirty="0" smtClean="0"/>
              <a:t>Toimintakulut</a:t>
            </a:r>
            <a:endParaRPr lang="fi-FI" sz="1500" dirty="0"/>
          </a:p>
        </p:txBody>
      </p:sp>
      <p:sp>
        <p:nvSpPr>
          <p:cNvPr id="90" name="Tekstiruutu 89"/>
          <p:cNvSpPr txBox="1"/>
          <p:nvPr/>
        </p:nvSpPr>
        <p:spPr>
          <a:xfrm>
            <a:off x="6289584" y="1783430"/>
            <a:ext cx="498855" cy="323165"/>
          </a:xfrm>
          <a:prstGeom prst="rect">
            <a:avLst/>
          </a:prstGeom>
          <a:noFill/>
        </p:spPr>
        <p:txBody>
          <a:bodyPr wrap="none" rtlCol="0">
            <a:spAutoFit/>
          </a:bodyPr>
          <a:lstStyle/>
          <a:p>
            <a:pPr algn="r"/>
            <a:r>
              <a:rPr lang="fi-FI" sz="1500" dirty="0" smtClean="0">
                <a:solidFill>
                  <a:schemeClr val="accent5">
                    <a:lumMod val="50000"/>
                  </a:schemeClr>
                </a:solidFill>
              </a:rPr>
              <a:t>2½</a:t>
            </a:r>
            <a:endParaRPr lang="fi-FI" sz="1500" dirty="0">
              <a:solidFill>
                <a:schemeClr val="accent5">
                  <a:lumMod val="50000"/>
                </a:schemeClr>
              </a:solidFill>
            </a:endParaRPr>
          </a:p>
        </p:txBody>
      </p:sp>
      <p:sp>
        <p:nvSpPr>
          <p:cNvPr id="91" name="Tekstiruutu 90"/>
          <p:cNvSpPr txBox="1"/>
          <p:nvPr/>
        </p:nvSpPr>
        <p:spPr>
          <a:xfrm>
            <a:off x="7174062" y="1783430"/>
            <a:ext cx="377026" cy="323165"/>
          </a:xfrm>
          <a:prstGeom prst="rect">
            <a:avLst/>
          </a:prstGeom>
          <a:noFill/>
        </p:spPr>
        <p:txBody>
          <a:bodyPr wrap="none" rtlCol="0">
            <a:spAutoFit/>
          </a:bodyPr>
          <a:lstStyle/>
          <a:p>
            <a:pPr algn="r"/>
            <a:r>
              <a:rPr lang="fi-FI" sz="1500" dirty="0" smtClean="0">
                <a:solidFill>
                  <a:schemeClr val="accent5">
                    <a:lumMod val="50000"/>
                  </a:schemeClr>
                </a:solidFill>
              </a:rPr>
              <a:t>½</a:t>
            </a:r>
            <a:endParaRPr lang="fi-FI" sz="1500" dirty="0">
              <a:solidFill>
                <a:schemeClr val="accent5">
                  <a:lumMod val="50000"/>
                </a:schemeClr>
              </a:solidFill>
            </a:endParaRPr>
          </a:p>
        </p:txBody>
      </p:sp>
      <p:sp>
        <p:nvSpPr>
          <p:cNvPr id="93" name="Tekstiruutu 92"/>
          <p:cNvSpPr txBox="1"/>
          <p:nvPr/>
        </p:nvSpPr>
        <p:spPr>
          <a:xfrm>
            <a:off x="4508482" y="1783430"/>
            <a:ext cx="742511" cy="323165"/>
          </a:xfrm>
          <a:prstGeom prst="rect">
            <a:avLst/>
          </a:prstGeom>
          <a:noFill/>
        </p:spPr>
        <p:txBody>
          <a:bodyPr wrap="none" rtlCol="0">
            <a:spAutoFit/>
          </a:bodyPr>
          <a:lstStyle/>
          <a:p>
            <a:pPr algn="r"/>
            <a:r>
              <a:rPr lang="fi-FI" sz="1500" dirty="0" smtClean="0"/>
              <a:t>36,75</a:t>
            </a:r>
            <a:endParaRPr lang="fi-FI" sz="1500" dirty="0"/>
          </a:p>
        </p:txBody>
      </p:sp>
      <p:sp>
        <p:nvSpPr>
          <p:cNvPr id="66" name="Text Box 4"/>
          <p:cNvSpPr txBox="1">
            <a:spLocks noChangeArrowheads="1"/>
          </p:cNvSpPr>
          <p:nvPr/>
        </p:nvSpPr>
        <p:spPr bwMode="auto">
          <a:xfrm>
            <a:off x="6913007" y="4838404"/>
            <a:ext cx="1889059"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25" dirty="0"/>
              <a:t>Lähde: Tilastokeskus/Kuntaliitto     </a:t>
            </a:r>
          </a:p>
        </p:txBody>
      </p:sp>
      <p:sp>
        <p:nvSpPr>
          <p:cNvPr id="56" name="Tekstiruutu 55"/>
          <p:cNvSpPr txBox="1"/>
          <p:nvPr/>
        </p:nvSpPr>
        <p:spPr>
          <a:xfrm>
            <a:off x="5575874" y="3669815"/>
            <a:ext cx="498855" cy="323165"/>
          </a:xfrm>
          <a:prstGeom prst="rect">
            <a:avLst/>
          </a:prstGeom>
          <a:noFill/>
        </p:spPr>
        <p:txBody>
          <a:bodyPr wrap="none" rtlCol="0">
            <a:spAutoFit/>
          </a:bodyPr>
          <a:lstStyle/>
          <a:p>
            <a:pPr algn="r"/>
            <a:r>
              <a:rPr lang="fi-FI" sz="1500" dirty="0" smtClean="0">
                <a:solidFill>
                  <a:srgbClr val="FF0000"/>
                </a:solidFill>
              </a:rPr>
              <a:t>3,0</a:t>
            </a:r>
            <a:endParaRPr lang="fi-FI" sz="1500" dirty="0">
              <a:solidFill>
                <a:srgbClr val="FF0000"/>
              </a:solidFill>
            </a:endParaRPr>
          </a:p>
        </p:txBody>
      </p:sp>
      <p:sp>
        <p:nvSpPr>
          <p:cNvPr id="58" name="Tekstiruutu 57"/>
          <p:cNvSpPr txBox="1"/>
          <p:nvPr/>
        </p:nvSpPr>
        <p:spPr>
          <a:xfrm>
            <a:off x="1187626" y="3669815"/>
            <a:ext cx="1904367" cy="323165"/>
          </a:xfrm>
          <a:prstGeom prst="rect">
            <a:avLst/>
          </a:prstGeom>
          <a:noFill/>
        </p:spPr>
        <p:txBody>
          <a:bodyPr wrap="none" rtlCol="0">
            <a:spAutoFit/>
          </a:bodyPr>
          <a:lstStyle/>
          <a:p>
            <a:r>
              <a:rPr lang="fi-FI" sz="1500" dirty="0"/>
              <a:t>Bruttoinvestoinnit</a:t>
            </a:r>
          </a:p>
        </p:txBody>
      </p:sp>
      <p:sp>
        <p:nvSpPr>
          <p:cNvPr id="59" name="Tekstiruutu 58"/>
          <p:cNvSpPr txBox="1"/>
          <p:nvPr/>
        </p:nvSpPr>
        <p:spPr>
          <a:xfrm>
            <a:off x="6406903" y="3669815"/>
            <a:ext cx="428322" cy="323165"/>
          </a:xfrm>
          <a:prstGeom prst="rect">
            <a:avLst/>
          </a:prstGeom>
          <a:noFill/>
        </p:spPr>
        <p:txBody>
          <a:bodyPr wrap="none" rtlCol="0">
            <a:spAutoFit/>
          </a:bodyPr>
          <a:lstStyle/>
          <a:p>
            <a:pPr algn="r"/>
            <a:r>
              <a:rPr lang="fi-FI" sz="1500" dirty="0" smtClean="0">
                <a:solidFill>
                  <a:schemeClr val="accent5">
                    <a:lumMod val="50000"/>
                  </a:schemeClr>
                </a:solidFill>
              </a:rPr>
              <a:t>22</a:t>
            </a:r>
            <a:endParaRPr lang="fi-FI" sz="1500" dirty="0">
              <a:solidFill>
                <a:schemeClr val="accent5">
                  <a:lumMod val="50000"/>
                </a:schemeClr>
              </a:solidFill>
            </a:endParaRPr>
          </a:p>
        </p:txBody>
      </p:sp>
      <p:sp>
        <p:nvSpPr>
          <p:cNvPr id="60" name="Tekstiruutu 59"/>
          <p:cNvSpPr txBox="1"/>
          <p:nvPr/>
        </p:nvSpPr>
        <p:spPr>
          <a:xfrm>
            <a:off x="7220847" y="3669815"/>
            <a:ext cx="377026" cy="323165"/>
          </a:xfrm>
          <a:prstGeom prst="rect">
            <a:avLst/>
          </a:prstGeom>
          <a:noFill/>
        </p:spPr>
        <p:txBody>
          <a:bodyPr wrap="none" rtlCol="0">
            <a:spAutoFit/>
          </a:bodyPr>
          <a:lstStyle/>
          <a:p>
            <a:pPr algn="r"/>
            <a:r>
              <a:rPr lang="fi-FI" sz="1500" dirty="0" smtClean="0">
                <a:solidFill>
                  <a:schemeClr val="accent5">
                    <a:lumMod val="50000"/>
                  </a:schemeClr>
                </a:solidFill>
              </a:rPr>
              <a:t>½</a:t>
            </a:r>
            <a:endParaRPr lang="fi-FI" sz="1500" dirty="0">
              <a:solidFill>
                <a:schemeClr val="accent5">
                  <a:lumMod val="50000"/>
                </a:schemeClr>
              </a:solidFill>
            </a:endParaRPr>
          </a:p>
        </p:txBody>
      </p:sp>
      <p:sp>
        <p:nvSpPr>
          <p:cNvPr id="61" name="Tekstiruutu 60"/>
          <p:cNvSpPr txBox="1"/>
          <p:nvPr/>
        </p:nvSpPr>
        <p:spPr>
          <a:xfrm>
            <a:off x="4630310" y="3669815"/>
            <a:ext cx="620683" cy="323165"/>
          </a:xfrm>
          <a:prstGeom prst="rect">
            <a:avLst/>
          </a:prstGeom>
          <a:noFill/>
        </p:spPr>
        <p:txBody>
          <a:bodyPr wrap="none" rtlCol="0">
            <a:spAutoFit/>
          </a:bodyPr>
          <a:lstStyle/>
          <a:p>
            <a:pPr algn="r"/>
            <a:r>
              <a:rPr lang="fi-FI" sz="1500" dirty="0" smtClean="0"/>
              <a:t>4,47</a:t>
            </a:r>
            <a:endParaRPr lang="fi-FI" sz="1500" dirty="0"/>
          </a:p>
        </p:txBody>
      </p:sp>
      <p:sp>
        <p:nvSpPr>
          <p:cNvPr id="62" name="Tekstiruutu 61"/>
          <p:cNvSpPr txBox="1"/>
          <p:nvPr/>
        </p:nvSpPr>
        <p:spPr>
          <a:xfrm>
            <a:off x="3579581" y="699542"/>
            <a:ext cx="793807" cy="784830"/>
          </a:xfrm>
          <a:prstGeom prst="rect">
            <a:avLst/>
          </a:prstGeom>
          <a:noFill/>
        </p:spPr>
        <p:txBody>
          <a:bodyPr wrap="none" rtlCol="0">
            <a:spAutoFit/>
          </a:bodyPr>
          <a:lstStyle/>
          <a:p>
            <a:pPr algn="ctr"/>
            <a:r>
              <a:rPr lang="fi-FI" sz="1500" dirty="0" smtClean="0"/>
              <a:t>2016</a:t>
            </a:r>
            <a:endParaRPr lang="fi-FI" sz="1500" dirty="0"/>
          </a:p>
          <a:p>
            <a:pPr algn="ctr"/>
            <a:r>
              <a:rPr lang="fi-FI" sz="1500" dirty="0"/>
              <a:t>TP</a:t>
            </a:r>
          </a:p>
          <a:p>
            <a:pPr algn="ctr"/>
            <a:r>
              <a:rPr lang="fi-FI" sz="1500" dirty="0"/>
              <a:t>mrd.€</a:t>
            </a:r>
          </a:p>
        </p:txBody>
      </p:sp>
      <p:sp>
        <p:nvSpPr>
          <p:cNvPr id="63" name="Tekstiruutu 62"/>
          <p:cNvSpPr txBox="1"/>
          <p:nvPr/>
        </p:nvSpPr>
        <p:spPr>
          <a:xfrm>
            <a:off x="3700268" y="3025568"/>
            <a:ext cx="620683" cy="323165"/>
          </a:xfrm>
          <a:prstGeom prst="rect">
            <a:avLst/>
          </a:prstGeom>
          <a:noFill/>
        </p:spPr>
        <p:txBody>
          <a:bodyPr wrap="none" rtlCol="0">
            <a:spAutoFit/>
          </a:bodyPr>
          <a:lstStyle/>
          <a:p>
            <a:pPr algn="r"/>
            <a:r>
              <a:rPr lang="fi-FI" sz="1500" dirty="0" smtClean="0"/>
              <a:t>8,83</a:t>
            </a:r>
            <a:endParaRPr lang="fi-FI" sz="1500" dirty="0"/>
          </a:p>
        </p:txBody>
      </p:sp>
      <p:sp>
        <p:nvSpPr>
          <p:cNvPr id="64" name="Tekstiruutu 63"/>
          <p:cNvSpPr txBox="1"/>
          <p:nvPr/>
        </p:nvSpPr>
        <p:spPr>
          <a:xfrm>
            <a:off x="3578440" y="3968874"/>
            <a:ext cx="742511" cy="323165"/>
          </a:xfrm>
          <a:prstGeom prst="rect">
            <a:avLst/>
          </a:prstGeom>
          <a:noFill/>
        </p:spPr>
        <p:txBody>
          <a:bodyPr wrap="none" rtlCol="0">
            <a:spAutoFit/>
          </a:bodyPr>
          <a:lstStyle/>
          <a:p>
            <a:pPr algn="r"/>
            <a:r>
              <a:rPr lang="fi-FI" sz="1500" dirty="0" smtClean="0"/>
              <a:t>18,10</a:t>
            </a:r>
            <a:endParaRPr lang="fi-FI" sz="1500" dirty="0"/>
          </a:p>
        </p:txBody>
      </p:sp>
      <p:sp>
        <p:nvSpPr>
          <p:cNvPr id="65" name="Tekstiruutu 64"/>
          <p:cNvSpPr txBox="1"/>
          <p:nvPr/>
        </p:nvSpPr>
        <p:spPr>
          <a:xfrm>
            <a:off x="3578440" y="2755538"/>
            <a:ext cx="742511" cy="323165"/>
          </a:xfrm>
          <a:prstGeom prst="rect">
            <a:avLst/>
          </a:prstGeom>
          <a:noFill/>
        </p:spPr>
        <p:txBody>
          <a:bodyPr wrap="none" rtlCol="0">
            <a:spAutoFit/>
          </a:bodyPr>
          <a:lstStyle/>
          <a:p>
            <a:pPr algn="r"/>
            <a:r>
              <a:rPr lang="fi-FI" sz="1500" dirty="0" smtClean="0"/>
              <a:t>22,10</a:t>
            </a:r>
            <a:endParaRPr lang="fi-FI" sz="1500" dirty="0"/>
          </a:p>
        </p:txBody>
      </p:sp>
      <p:sp>
        <p:nvSpPr>
          <p:cNvPr id="67" name="Tekstiruutu 66"/>
          <p:cNvSpPr txBox="1"/>
          <p:nvPr/>
        </p:nvSpPr>
        <p:spPr>
          <a:xfrm>
            <a:off x="3700268" y="1491630"/>
            <a:ext cx="620683" cy="323165"/>
          </a:xfrm>
          <a:prstGeom prst="rect">
            <a:avLst/>
          </a:prstGeom>
          <a:noFill/>
        </p:spPr>
        <p:txBody>
          <a:bodyPr wrap="none" rtlCol="0">
            <a:spAutoFit/>
          </a:bodyPr>
          <a:lstStyle/>
          <a:p>
            <a:pPr algn="r"/>
            <a:r>
              <a:rPr lang="fi-FI" sz="1500" dirty="0" smtClean="0"/>
              <a:t>9,35</a:t>
            </a:r>
            <a:endParaRPr lang="fi-FI" sz="1500" dirty="0"/>
          </a:p>
        </p:txBody>
      </p:sp>
      <p:sp>
        <p:nvSpPr>
          <p:cNvPr id="68" name="Tekstiruutu 67"/>
          <p:cNvSpPr txBox="1"/>
          <p:nvPr/>
        </p:nvSpPr>
        <p:spPr>
          <a:xfrm>
            <a:off x="3491880" y="2114435"/>
            <a:ext cx="829073" cy="323165"/>
          </a:xfrm>
          <a:prstGeom prst="rect">
            <a:avLst/>
          </a:prstGeom>
          <a:noFill/>
        </p:spPr>
        <p:txBody>
          <a:bodyPr wrap="none" rtlCol="0">
            <a:spAutoFit/>
          </a:bodyPr>
          <a:lstStyle/>
          <a:p>
            <a:pPr algn="r"/>
            <a:r>
              <a:rPr lang="fi-FI" sz="1500" dirty="0"/>
              <a:t>-</a:t>
            </a:r>
            <a:r>
              <a:rPr lang="fi-FI" sz="1500" dirty="0" smtClean="0"/>
              <a:t>27,78</a:t>
            </a:r>
            <a:endParaRPr lang="fi-FI" sz="1500" dirty="0"/>
          </a:p>
        </p:txBody>
      </p:sp>
      <p:sp>
        <p:nvSpPr>
          <p:cNvPr id="69" name="Tekstiruutu 68"/>
          <p:cNvSpPr txBox="1"/>
          <p:nvPr/>
        </p:nvSpPr>
        <p:spPr>
          <a:xfrm>
            <a:off x="3578440" y="2456480"/>
            <a:ext cx="742511" cy="323165"/>
          </a:xfrm>
          <a:prstGeom prst="rect">
            <a:avLst/>
          </a:prstGeom>
          <a:noFill/>
        </p:spPr>
        <p:txBody>
          <a:bodyPr wrap="none" rtlCol="0">
            <a:spAutoFit/>
          </a:bodyPr>
          <a:lstStyle/>
          <a:p>
            <a:pPr algn="r"/>
            <a:r>
              <a:rPr lang="fi-FI" sz="1500" dirty="0" smtClean="0"/>
              <a:t>30,93</a:t>
            </a:r>
            <a:endParaRPr lang="fi-FI" sz="1500" dirty="0"/>
          </a:p>
        </p:txBody>
      </p:sp>
      <p:sp>
        <p:nvSpPr>
          <p:cNvPr id="74" name="Tekstiruutu 73"/>
          <p:cNvSpPr txBox="1"/>
          <p:nvPr/>
        </p:nvSpPr>
        <p:spPr>
          <a:xfrm>
            <a:off x="3700268" y="3365018"/>
            <a:ext cx="620683" cy="323165"/>
          </a:xfrm>
          <a:prstGeom prst="rect">
            <a:avLst/>
          </a:prstGeom>
          <a:noFill/>
        </p:spPr>
        <p:txBody>
          <a:bodyPr wrap="none" rtlCol="0">
            <a:spAutoFit/>
          </a:bodyPr>
          <a:lstStyle/>
          <a:p>
            <a:pPr algn="r"/>
            <a:r>
              <a:rPr lang="fi-FI" sz="1500" dirty="0" smtClean="0"/>
              <a:t>3,42</a:t>
            </a:r>
            <a:endParaRPr lang="fi-FI" sz="1500" dirty="0"/>
          </a:p>
        </p:txBody>
      </p:sp>
      <p:sp>
        <p:nvSpPr>
          <p:cNvPr id="76" name="Tekstiruutu 75"/>
          <p:cNvSpPr txBox="1"/>
          <p:nvPr/>
        </p:nvSpPr>
        <p:spPr>
          <a:xfrm>
            <a:off x="3578440" y="1783430"/>
            <a:ext cx="742511" cy="323165"/>
          </a:xfrm>
          <a:prstGeom prst="rect">
            <a:avLst/>
          </a:prstGeom>
          <a:noFill/>
        </p:spPr>
        <p:txBody>
          <a:bodyPr wrap="none" rtlCol="0">
            <a:spAutoFit/>
          </a:bodyPr>
          <a:lstStyle/>
          <a:p>
            <a:pPr algn="r"/>
            <a:r>
              <a:rPr lang="fi-FI" sz="1500" dirty="0" smtClean="0"/>
              <a:t>37,13</a:t>
            </a:r>
            <a:endParaRPr lang="fi-FI" sz="1500" dirty="0"/>
          </a:p>
        </p:txBody>
      </p:sp>
      <p:sp>
        <p:nvSpPr>
          <p:cNvPr id="77" name="Tekstiruutu 76"/>
          <p:cNvSpPr txBox="1"/>
          <p:nvPr/>
        </p:nvSpPr>
        <p:spPr>
          <a:xfrm>
            <a:off x="3700268" y="3669815"/>
            <a:ext cx="620683" cy="323165"/>
          </a:xfrm>
          <a:prstGeom prst="rect">
            <a:avLst/>
          </a:prstGeom>
          <a:noFill/>
        </p:spPr>
        <p:txBody>
          <a:bodyPr wrap="none" rtlCol="0">
            <a:spAutoFit/>
          </a:bodyPr>
          <a:lstStyle/>
          <a:p>
            <a:pPr algn="r"/>
            <a:r>
              <a:rPr lang="fi-FI" sz="1500" dirty="0" smtClean="0"/>
              <a:t>4,34</a:t>
            </a:r>
            <a:endParaRPr lang="fi-FI" sz="1500" dirty="0"/>
          </a:p>
        </p:txBody>
      </p:sp>
      <p:sp>
        <p:nvSpPr>
          <p:cNvPr id="4" name="Tekstiruutu 3"/>
          <p:cNvSpPr txBox="1"/>
          <p:nvPr/>
        </p:nvSpPr>
        <p:spPr>
          <a:xfrm>
            <a:off x="1331640" y="4371950"/>
            <a:ext cx="6191118" cy="246221"/>
          </a:xfrm>
          <a:prstGeom prst="rect">
            <a:avLst/>
          </a:prstGeom>
          <a:noFill/>
        </p:spPr>
        <p:txBody>
          <a:bodyPr wrap="none" rtlCol="0">
            <a:spAutoFit/>
          </a:bodyPr>
          <a:lstStyle/>
          <a:p>
            <a:r>
              <a:rPr lang="fi-FI" sz="1000" dirty="0" smtClean="0"/>
              <a:t>1) Kuntaliiton veroennusteen mukaan verotulot kasvavat vuonna 2018 1,7 % ja 2019 3,4 %</a:t>
            </a:r>
            <a:endParaRPr lang="fi-FI" sz="1000" dirty="0"/>
          </a:p>
        </p:txBody>
      </p:sp>
    </p:spTree>
    <p:extLst>
      <p:ext uri="{BB962C8B-B14F-4D97-AF65-F5344CB8AC3E}">
        <p14:creationId xmlns:p14="http://schemas.microsoft.com/office/powerpoint/2010/main" val="3414473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115616" y="123478"/>
            <a:ext cx="6765235" cy="681151"/>
          </a:xfrm>
        </p:spPr>
        <p:txBody>
          <a:bodyPr rtlCol="0">
            <a:noAutofit/>
          </a:bodyPr>
          <a:lstStyle/>
          <a:p>
            <a:pPr>
              <a:defRPr/>
            </a:pPr>
            <a:r>
              <a:rPr lang="fi-FI" sz="2000" dirty="0"/>
              <a:t>Kuntien ja kuntayhtymien tuloslaskelma </a:t>
            </a:r>
            <a:br>
              <a:rPr lang="fi-FI" sz="2000" dirty="0"/>
            </a:br>
            <a:r>
              <a:rPr lang="fi-FI" sz="2000" dirty="0"/>
              <a:t>vuosina </a:t>
            </a:r>
            <a:r>
              <a:rPr lang="fi-FI" sz="2000" dirty="0" smtClean="0"/>
              <a:t>2016-2019, </a:t>
            </a:r>
            <a:r>
              <a:rPr lang="fi-FI" sz="2000" dirty="0"/>
              <a:t>mrd. € </a:t>
            </a:r>
          </a:p>
        </p:txBody>
      </p:sp>
      <p:sp>
        <p:nvSpPr>
          <p:cNvPr id="26718" name="Alatunnisteen paikkamerkki 1"/>
          <p:cNvSpPr>
            <a:spLocks noGrp="1"/>
          </p:cNvSpPr>
          <p:nvPr>
            <p:ph type="ftr" sz="quarter" idx="4294967295"/>
          </p:nvPr>
        </p:nvSpPr>
        <p:spPr bwMode="auto">
          <a:xfrm>
            <a:off x="3653902" y="4857195"/>
            <a:ext cx="1702097" cy="1988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751" smtClean="0">
                <a:solidFill>
                  <a:schemeClr val="accent1"/>
                </a:solidFill>
              </a:rPr>
              <a:t>7.2.2018 Jari Koskinen</a:t>
            </a:r>
            <a:endParaRPr lang="fi-FI" sz="751" dirty="0">
              <a:solidFill>
                <a:schemeClr val="accent1"/>
              </a:solidFill>
            </a:endParaRPr>
          </a:p>
        </p:txBody>
      </p:sp>
      <p:sp>
        <p:nvSpPr>
          <p:cNvPr id="50" name="Text Box 4"/>
          <p:cNvSpPr txBox="1">
            <a:spLocks noChangeArrowheads="1"/>
          </p:cNvSpPr>
          <p:nvPr/>
        </p:nvSpPr>
        <p:spPr bwMode="auto">
          <a:xfrm>
            <a:off x="6838121" y="4825195"/>
            <a:ext cx="22238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sp>
        <p:nvSpPr>
          <p:cNvPr id="7" name="Tekstiruutu 6"/>
          <p:cNvSpPr txBox="1"/>
          <p:nvPr/>
        </p:nvSpPr>
        <p:spPr>
          <a:xfrm>
            <a:off x="611560" y="4227934"/>
            <a:ext cx="8475397" cy="246221"/>
          </a:xfrm>
          <a:prstGeom prst="rect">
            <a:avLst/>
          </a:prstGeom>
          <a:noFill/>
        </p:spPr>
        <p:txBody>
          <a:bodyPr wrap="none" rtlCol="0">
            <a:spAutoFit/>
          </a:bodyPr>
          <a:lstStyle/>
          <a:p>
            <a:r>
              <a:rPr lang="fi-FI" sz="1000" dirty="0" smtClean="0"/>
              <a:t>1) Kuntaliiton veroennusteen mukaan verotulot ovat vuonna 2018 350 milj. euroa ja vuonna 2019 600 milj. euroa korkeammat</a:t>
            </a:r>
            <a:endParaRPr lang="fi-FI" sz="1000" dirty="0"/>
          </a:p>
        </p:txBody>
      </p:sp>
      <p:graphicFrame>
        <p:nvGraphicFramePr>
          <p:cNvPr id="2" name="Objekti 1"/>
          <p:cNvGraphicFramePr>
            <a:graphicFrameLocks noChangeAspect="1"/>
          </p:cNvGraphicFramePr>
          <p:nvPr>
            <p:extLst>
              <p:ext uri="{D42A27DB-BD31-4B8C-83A1-F6EECF244321}">
                <p14:modId xmlns:p14="http://schemas.microsoft.com/office/powerpoint/2010/main" val="650062337"/>
              </p:ext>
            </p:extLst>
          </p:nvPr>
        </p:nvGraphicFramePr>
        <p:xfrm>
          <a:off x="1043608" y="843558"/>
          <a:ext cx="6696744" cy="3263583"/>
        </p:xfrm>
        <a:graphic>
          <a:graphicData uri="http://schemas.openxmlformats.org/presentationml/2006/ole">
            <mc:AlternateContent xmlns:mc="http://schemas.openxmlformats.org/markup-compatibility/2006">
              <mc:Choice xmlns:v="urn:schemas-microsoft-com:vml" Requires="v">
                <p:oleObj spid="_x0000_s14353" name="Worksheet" r:id="rId4" imgW="6896277" imgH="3360561" progId="Excel.Sheet.12">
                  <p:embed/>
                </p:oleObj>
              </mc:Choice>
              <mc:Fallback>
                <p:oleObj name="Worksheet" r:id="rId4" imgW="6896277" imgH="3360561" progId="Excel.Sheet.12">
                  <p:embed/>
                  <p:pic>
                    <p:nvPicPr>
                      <p:cNvPr id="0" name=""/>
                      <p:cNvPicPr/>
                      <p:nvPr/>
                    </p:nvPicPr>
                    <p:blipFill>
                      <a:blip r:embed="rId5"/>
                      <a:stretch>
                        <a:fillRect/>
                      </a:stretch>
                    </p:blipFill>
                    <p:spPr>
                      <a:xfrm>
                        <a:off x="1043608" y="843558"/>
                        <a:ext cx="6696744" cy="3263583"/>
                      </a:xfrm>
                      <a:prstGeom prst="rect">
                        <a:avLst/>
                      </a:prstGeom>
                    </p:spPr>
                  </p:pic>
                </p:oleObj>
              </mc:Fallback>
            </mc:AlternateContent>
          </a:graphicData>
        </a:graphic>
      </p:graphicFrame>
    </p:spTree>
    <p:extLst>
      <p:ext uri="{BB962C8B-B14F-4D97-AF65-F5344CB8AC3E}">
        <p14:creationId xmlns:p14="http://schemas.microsoft.com/office/powerpoint/2010/main" val="429703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13396" name="Kaavio" r:id="rId4" imgW="10096677" imgH="5095777" progId="MSGraph.Chart.8">
                  <p:embed followColorScheme="full"/>
                </p:oleObj>
              </mc:Choice>
              <mc:Fallback>
                <p:oleObj name="Kaavio" r:id="rId4" imgW="10096677" imgH="5095777" progId="MSGraph.Chart.8">
                  <p:embed followColorScheme="full"/>
                  <p:pic>
                    <p:nvPicPr>
                      <p:cNvPr id="15362"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13397" name="Kaavio" r:id="rId6" imgW="10096677" imgH="5095777" progId="MSGraph.Chart.8">
                  <p:embed followColorScheme="full"/>
                </p:oleObj>
              </mc:Choice>
              <mc:Fallback>
                <p:oleObj name="Kaavio" r:id="rId6" imgW="10096677" imgH="5095777" progId="MSGraph.Chart.8">
                  <p:embed followColorScheme="full"/>
                  <p:pic>
                    <p:nvPicPr>
                      <p:cNvPr id="15364"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1331123" y="114304"/>
            <a:ext cx="6561535" cy="55553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1900" dirty="0">
                <a:solidFill>
                  <a:schemeClr val="accent1"/>
                </a:solidFill>
              </a:rPr>
              <a:t>Kuntien ja kuntayhtymien </a:t>
            </a:r>
            <a:r>
              <a:rPr lang="fi-FI" sz="1900" dirty="0" smtClean="0">
                <a:solidFill>
                  <a:schemeClr val="accent1"/>
                </a:solidFill>
              </a:rPr>
              <a:t>vuosikatteen riittävyys poistoihin </a:t>
            </a:r>
            <a:r>
              <a:rPr lang="fi-FI" sz="1900" dirty="0">
                <a:solidFill>
                  <a:schemeClr val="accent1"/>
                </a:solidFill>
              </a:rPr>
              <a:t>sekä </a:t>
            </a:r>
            <a:r>
              <a:rPr lang="fi-FI" sz="1900" dirty="0" smtClean="0">
                <a:solidFill>
                  <a:schemeClr val="accent1"/>
                </a:solidFill>
              </a:rPr>
              <a:t>investointeihin 1997-2019, </a:t>
            </a:r>
            <a:r>
              <a:rPr lang="fi-FI" sz="1900" dirty="0">
                <a:solidFill>
                  <a:schemeClr val="accent1"/>
                </a:solidFill>
              </a:rPr>
              <a:t>mrd. €</a:t>
            </a:r>
          </a:p>
        </p:txBody>
      </p:sp>
      <p:graphicFrame>
        <p:nvGraphicFramePr>
          <p:cNvPr id="3" name="Object 7"/>
          <p:cNvGraphicFramePr>
            <a:graphicFrameLocks noChangeAspect="1"/>
          </p:cNvGraphicFramePr>
          <p:nvPr>
            <p:extLst>
              <p:ext uri="{D42A27DB-BD31-4B8C-83A1-F6EECF244321}">
                <p14:modId xmlns:p14="http://schemas.microsoft.com/office/powerpoint/2010/main" val="2437915605"/>
              </p:ext>
            </p:extLst>
          </p:nvPr>
        </p:nvGraphicFramePr>
        <p:xfrm>
          <a:off x="565746" y="566741"/>
          <a:ext cx="8190129" cy="3589185"/>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635896" y="4905457"/>
            <a:ext cx="2171700" cy="2149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851" dirty="0" smtClean="0">
                <a:solidFill>
                  <a:schemeClr val="accent1"/>
                </a:solidFill>
              </a:rPr>
              <a:t>7.2.2018 Jari Koskinen</a:t>
            </a:r>
            <a:endParaRPr lang="fi-FI" sz="851" dirty="0">
              <a:solidFill>
                <a:schemeClr val="accent1"/>
              </a:solidFill>
            </a:endParaRPr>
          </a:p>
        </p:txBody>
      </p:sp>
      <p:sp>
        <p:nvSpPr>
          <p:cNvPr id="11" name="Text Box 10"/>
          <p:cNvSpPr txBox="1">
            <a:spLocks noChangeArrowheads="1"/>
          </p:cNvSpPr>
          <p:nvPr/>
        </p:nvSpPr>
        <p:spPr bwMode="auto">
          <a:xfrm>
            <a:off x="179513" y="4155926"/>
            <a:ext cx="8882414" cy="48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25" dirty="0"/>
              <a:t> </a:t>
            </a:r>
            <a:r>
              <a:rPr lang="fi-FI" sz="851" dirty="0"/>
              <a:t>1) Investointimenot – Rahoitusosuudet </a:t>
            </a:r>
            <a:r>
              <a:rPr lang="fi-FI" sz="851" dirty="0" smtClean="0"/>
              <a:t>investointeihin.  </a:t>
            </a:r>
            <a:r>
              <a:rPr lang="fi-FI" sz="851" dirty="0"/>
              <a:t>Vuoden 2010 luvuissa on mukana Helsingin seudun ympäristöpalvelut-kuntayhtymän perustamiseen </a:t>
            </a:r>
            <a:r>
              <a:rPr lang="fi-FI" sz="851" dirty="0" smtClean="0"/>
              <a:t> </a:t>
            </a:r>
          </a:p>
          <a:p>
            <a:pPr eaLnBrk="1" hangingPunct="1"/>
            <a:r>
              <a:rPr lang="fi-FI" sz="851" dirty="0"/>
              <a:t> </a:t>
            </a:r>
            <a:r>
              <a:rPr lang="fi-FI" sz="851" dirty="0" smtClean="0"/>
              <a:t>     liittyviä </a:t>
            </a:r>
            <a:r>
              <a:rPr lang="fi-FI" sz="851" dirty="0"/>
              <a:t>eriä</a:t>
            </a:r>
            <a:r>
              <a:rPr lang="fi-FI" sz="851" dirty="0" smtClean="0"/>
              <a:t>. Vuoden </a:t>
            </a:r>
            <a:r>
              <a:rPr lang="fi-FI" sz="851" dirty="0"/>
              <a:t>2014 luvussa on mukana arviolta 3,1 mrd. euroa  liikelaitosten yhtiöittämisiin liittyviä osakkeiden ja osuuksien hankintaa</a:t>
            </a:r>
            <a:r>
              <a:rPr lang="fi-FI" sz="851" dirty="0" smtClean="0"/>
              <a:t>.</a:t>
            </a:r>
            <a:r>
              <a:rPr lang="fi-FI" sz="851" dirty="0"/>
              <a:t> </a:t>
            </a:r>
            <a:endParaRPr lang="fi-FI" sz="851" dirty="0" smtClean="0"/>
          </a:p>
          <a:p>
            <a:pPr eaLnBrk="1" hangingPunct="1"/>
            <a:r>
              <a:rPr lang="fi-FI" sz="851" dirty="0" smtClean="0"/>
              <a:t> </a:t>
            </a:r>
            <a:r>
              <a:rPr lang="fi-FI" sz="851" dirty="0"/>
              <a:t>2) Investointimenot ilman maa- ja vesialueiden sekä osakkeiden ja osuuksien hankintaa</a:t>
            </a:r>
          </a:p>
        </p:txBody>
      </p:sp>
      <p:sp>
        <p:nvSpPr>
          <p:cNvPr id="9" name="Tekstiruutu 8"/>
          <p:cNvSpPr txBox="1"/>
          <p:nvPr/>
        </p:nvSpPr>
        <p:spPr>
          <a:xfrm>
            <a:off x="7812360" y="3966324"/>
            <a:ext cx="367408" cy="261610"/>
          </a:xfrm>
          <a:prstGeom prst="rect">
            <a:avLst/>
          </a:prstGeom>
          <a:noFill/>
        </p:spPr>
        <p:txBody>
          <a:bodyPr wrap="none" rtlCol="0">
            <a:spAutoFit/>
          </a:bodyPr>
          <a:lstStyle/>
          <a:p>
            <a:r>
              <a:rPr lang="fi-FI" sz="1100" dirty="0">
                <a:solidFill>
                  <a:schemeClr val="accent1"/>
                </a:solidFill>
              </a:rPr>
              <a:t>TS</a:t>
            </a:r>
          </a:p>
        </p:txBody>
      </p:sp>
      <p:sp>
        <p:nvSpPr>
          <p:cNvPr id="10" name="Tekstiruutu 9"/>
          <p:cNvSpPr txBox="1"/>
          <p:nvPr/>
        </p:nvSpPr>
        <p:spPr>
          <a:xfrm>
            <a:off x="7201247" y="3966324"/>
            <a:ext cx="452368" cy="261610"/>
          </a:xfrm>
          <a:prstGeom prst="rect">
            <a:avLst/>
          </a:prstGeom>
          <a:noFill/>
        </p:spPr>
        <p:txBody>
          <a:bodyPr wrap="none" rtlCol="0">
            <a:spAutoFit/>
          </a:bodyPr>
          <a:lstStyle/>
          <a:p>
            <a:r>
              <a:rPr lang="fi-FI" sz="1100" dirty="0">
                <a:solidFill>
                  <a:schemeClr val="accent1"/>
                </a:solidFill>
              </a:rPr>
              <a:t>TPA</a:t>
            </a:r>
          </a:p>
        </p:txBody>
      </p:sp>
      <p:sp>
        <p:nvSpPr>
          <p:cNvPr id="12" name="Text Box 4"/>
          <p:cNvSpPr txBox="1">
            <a:spLocks noChangeArrowheads="1"/>
          </p:cNvSpPr>
          <p:nvPr/>
        </p:nvSpPr>
        <p:spPr bwMode="auto">
          <a:xfrm>
            <a:off x="6986282" y="4825196"/>
            <a:ext cx="20756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sp>
        <p:nvSpPr>
          <p:cNvPr id="13" name="Tekstiruutu 12"/>
          <p:cNvSpPr txBox="1"/>
          <p:nvPr/>
        </p:nvSpPr>
        <p:spPr>
          <a:xfrm>
            <a:off x="7543175" y="3966324"/>
            <a:ext cx="367408" cy="261610"/>
          </a:xfrm>
          <a:prstGeom prst="rect">
            <a:avLst/>
          </a:prstGeom>
          <a:noFill/>
        </p:spPr>
        <p:txBody>
          <a:bodyPr wrap="none" rtlCol="0">
            <a:spAutoFit/>
          </a:bodyPr>
          <a:lstStyle/>
          <a:p>
            <a:r>
              <a:rPr lang="fi-FI" sz="1100" dirty="0">
                <a:solidFill>
                  <a:schemeClr val="accent1"/>
                </a:solidFill>
              </a:rPr>
              <a:t>TA</a:t>
            </a:r>
          </a:p>
        </p:txBody>
      </p:sp>
    </p:spTree>
    <p:extLst>
      <p:ext uri="{BB962C8B-B14F-4D97-AF65-F5344CB8AC3E}">
        <p14:creationId xmlns:p14="http://schemas.microsoft.com/office/powerpoint/2010/main" val="2863549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1891520"/>
              </p:ext>
            </p:extLst>
          </p:nvPr>
        </p:nvGraphicFramePr>
        <p:xfrm>
          <a:off x="558802" y="569915"/>
          <a:ext cx="8265887" cy="3351987"/>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4294967295"/>
          </p:nvPr>
        </p:nvSpPr>
        <p:spPr>
          <a:xfrm>
            <a:off x="3970739" y="4838703"/>
            <a:ext cx="1573373" cy="198835"/>
          </a:xfrm>
        </p:spPr>
        <p:txBody>
          <a:bodyPr/>
          <a:lstStyle/>
          <a:p>
            <a:pPr>
              <a:defRPr/>
            </a:pPr>
            <a:r>
              <a:rPr lang="en-US" sz="900" smtClean="0"/>
              <a:t>7.2.2018 Jari Koskinen</a:t>
            </a:r>
            <a:endParaRPr lang="fi-FI" sz="900" dirty="0"/>
          </a:p>
        </p:txBody>
      </p:sp>
      <p:sp>
        <p:nvSpPr>
          <p:cNvPr id="7" name="Rectangle 6"/>
          <p:cNvSpPr>
            <a:spLocks noChangeArrowheads="1"/>
          </p:cNvSpPr>
          <p:nvPr/>
        </p:nvSpPr>
        <p:spPr bwMode="auto">
          <a:xfrm>
            <a:off x="839930" y="112863"/>
            <a:ext cx="7627257" cy="55553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fi-FI" sz="1900" dirty="0">
                <a:solidFill>
                  <a:schemeClr val="accent1"/>
                </a:solidFill>
              </a:rPr>
              <a:t>Kuntien ja kuntayhtymien toiminnan ja investointien rahavirta</a:t>
            </a:r>
          </a:p>
          <a:p>
            <a:pPr algn="ctr">
              <a:lnSpc>
                <a:spcPct val="95000"/>
              </a:lnSpc>
            </a:pPr>
            <a:r>
              <a:rPr lang="fi-FI" sz="1900" dirty="0">
                <a:solidFill>
                  <a:schemeClr val="accent1"/>
                </a:solidFill>
              </a:rPr>
              <a:t> sekä lainakannan muutos </a:t>
            </a:r>
            <a:r>
              <a:rPr lang="fi-FI" sz="1900" dirty="0" smtClean="0">
                <a:solidFill>
                  <a:schemeClr val="accent1"/>
                </a:solidFill>
              </a:rPr>
              <a:t>1997-2019, </a:t>
            </a:r>
            <a:r>
              <a:rPr lang="fi-FI" sz="1900" dirty="0">
                <a:solidFill>
                  <a:schemeClr val="accent1"/>
                </a:solidFill>
              </a:rPr>
              <a:t>mrd. €</a:t>
            </a:r>
          </a:p>
        </p:txBody>
      </p:sp>
      <p:sp>
        <p:nvSpPr>
          <p:cNvPr id="8" name="Suorakulmio 7"/>
          <p:cNvSpPr/>
          <p:nvPr/>
        </p:nvSpPr>
        <p:spPr>
          <a:xfrm>
            <a:off x="1187624" y="4138252"/>
            <a:ext cx="7759777" cy="531299"/>
          </a:xfrm>
          <a:prstGeom prst="rect">
            <a:avLst/>
          </a:prstGeom>
        </p:spPr>
        <p:txBody>
          <a:bodyPr wrap="square">
            <a:spAutoFit/>
          </a:bodyPr>
          <a:lstStyle/>
          <a:p>
            <a:pPr eaLnBrk="1" hangingPunct="1"/>
            <a:r>
              <a:rPr lang="fi-FI" sz="951" dirty="0"/>
              <a:t>Toiminnan ja investointien rahavirta on rahoituslaskelman välitulos, jonka negatiivinen (alijäämäinen) määrä ilmaisee, että menoja joudutaan kattamaan joko kassavaroja vähentämällä tai ottamalla lisää lainaa. Positiivinen (ylijäämäinen) määrä ilmaisee, kuinka paljon rahavirrasta jää nettoantolainaukseen, lainojen lyhennyksiin ja kassan vahvistamiseen.</a:t>
            </a:r>
          </a:p>
        </p:txBody>
      </p:sp>
      <p:sp>
        <p:nvSpPr>
          <p:cNvPr id="10" name="Suorakulmio 9"/>
          <p:cNvSpPr/>
          <p:nvPr/>
        </p:nvSpPr>
        <p:spPr>
          <a:xfrm>
            <a:off x="927151" y="3822671"/>
            <a:ext cx="6345324" cy="384977"/>
          </a:xfrm>
          <a:prstGeom prst="rect">
            <a:avLst/>
          </a:prstGeom>
        </p:spPr>
        <p:txBody>
          <a:bodyPr wrap="square">
            <a:spAutoFit/>
          </a:bodyPr>
          <a:lstStyle/>
          <a:p>
            <a:pPr eaLnBrk="1" hangingPunct="1"/>
            <a:r>
              <a:rPr lang="fi-FI" sz="951" dirty="0"/>
              <a:t> 1) </a:t>
            </a:r>
            <a:r>
              <a:rPr lang="fi-FI" sz="951" b="1" dirty="0"/>
              <a:t>Toiminnan ja investointien rahavirta </a:t>
            </a:r>
            <a:r>
              <a:rPr lang="fi-FI" sz="951" dirty="0"/>
              <a:t>= </a:t>
            </a:r>
            <a:r>
              <a:rPr lang="fi-FI" sz="951" b="1" dirty="0"/>
              <a:t>Tulorahoitus, netto + Investoinnit, netto  </a:t>
            </a:r>
          </a:p>
          <a:p>
            <a:pPr eaLnBrk="1" hangingPunct="1"/>
            <a:r>
              <a:rPr lang="fi-FI" sz="951" b="1" dirty="0"/>
              <a:t>      </a:t>
            </a:r>
            <a:r>
              <a:rPr lang="fi-FI" sz="951" dirty="0"/>
              <a:t>Tulorahoitus, netto = Vuosikate + Satunnaiset erät, netto + tulorahoituksen korjauserät</a:t>
            </a:r>
          </a:p>
        </p:txBody>
      </p:sp>
      <p:sp>
        <p:nvSpPr>
          <p:cNvPr id="9" name="Tekstiruutu 8"/>
          <p:cNvSpPr txBox="1"/>
          <p:nvPr/>
        </p:nvSpPr>
        <p:spPr>
          <a:xfrm>
            <a:off x="7970000" y="3731638"/>
            <a:ext cx="367408" cy="261610"/>
          </a:xfrm>
          <a:prstGeom prst="rect">
            <a:avLst/>
          </a:prstGeom>
          <a:noFill/>
        </p:spPr>
        <p:txBody>
          <a:bodyPr wrap="none" rtlCol="0">
            <a:spAutoFit/>
          </a:bodyPr>
          <a:lstStyle/>
          <a:p>
            <a:r>
              <a:rPr lang="fi-FI" sz="1100" dirty="0">
                <a:solidFill>
                  <a:schemeClr val="accent1"/>
                </a:solidFill>
              </a:rPr>
              <a:t>TS</a:t>
            </a:r>
          </a:p>
        </p:txBody>
      </p:sp>
      <p:sp>
        <p:nvSpPr>
          <p:cNvPr id="11" name="Tekstiruutu 10"/>
          <p:cNvSpPr txBox="1"/>
          <p:nvPr/>
        </p:nvSpPr>
        <p:spPr>
          <a:xfrm>
            <a:off x="7272475" y="3731638"/>
            <a:ext cx="452368" cy="261610"/>
          </a:xfrm>
          <a:prstGeom prst="rect">
            <a:avLst/>
          </a:prstGeom>
          <a:noFill/>
        </p:spPr>
        <p:txBody>
          <a:bodyPr wrap="none" rtlCol="0">
            <a:spAutoFit/>
          </a:bodyPr>
          <a:lstStyle/>
          <a:p>
            <a:r>
              <a:rPr lang="fi-FI" sz="1100" dirty="0">
                <a:solidFill>
                  <a:schemeClr val="accent1"/>
                </a:solidFill>
              </a:rPr>
              <a:t>TPA</a:t>
            </a:r>
          </a:p>
        </p:txBody>
      </p:sp>
      <p:sp>
        <p:nvSpPr>
          <p:cNvPr id="13" name="Text Box 4"/>
          <p:cNvSpPr txBox="1">
            <a:spLocks noChangeArrowheads="1"/>
          </p:cNvSpPr>
          <p:nvPr/>
        </p:nvSpPr>
        <p:spPr bwMode="auto">
          <a:xfrm>
            <a:off x="6986282" y="4825196"/>
            <a:ext cx="20756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sp>
        <p:nvSpPr>
          <p:cNvPr id="14" name="Tekstiruutu 13"/>
          <p:cNvSpPr txBox="1"/>
          <p:nvPr/>
        </p:nvSpPr>
        <p:spPr>
          <a:xfrm>
            <a:off x="7628919" y="3731638"/>
            <a:ext cx="367408" cy="261610"/>
          </a:xfrm>
          <a:prstGeom prst="rect">
            <a:avLst/>
          </a:prstGeom>
          <a:noFill/>
        </p:spPr>
        <p:txBody>
          <a:bodyPr wrap="none" rtlCol="0">
            <a:spAutoFit/>
          </a:bodyPr>
          <a:lstStyle/>
          <a:p>
            <a:r>
              <a:rPr lang="fi-FI" sz="1100" dirty="0">
                <a:solidFill>
                  <a:schemeClr val="accent1"/>
                </a:solidFill>
              </a:rPr>
              <a:t>TA</a:t>
            </a:r>
          </a:p>
        </p:txBody>
      </p:sp>
    </p:spTree>
    <p:extLst>
      <p:ext uri="{BB962C8B-B14F-4D97-AF65-F5344CB8AC3E}">
        <p14:creationId xmlns:p14="http://schemas.microsoft.com/office/powerpoint/2010/main" val="345232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39467" y="141690"/>
            <a:ext cx="6453188" cy="601265"/>
          </a:xfrm>
        </p:spPr>
        <p:txBody>
          <a:bodyPr>
            <a:noAutofit/>
          </a:bodyPr>
          <a:lstStyle/>
          <a:p>
            <a:pPr algn="ctr" eaLnBrk="1" hangingPunct="1"/>
            <a:r>
              <a:rPr lang="fi-FI" sz="1900" b="0" dirty="0">
                <a:solidFill>
                  <a:schemeClr val="accent1"/>
                </a:solidFill>
              </a:rPr>
              <a:t>Kuntien ja kuntayhtymien lainakanta sekä rahavarat</a:t>
            </a:r>
            <a:r>
              <a:rPr lang="fi-FI" sz="1900" dirty="0">
                <a:solidFill>
                  <a:schemeClr val="accent1"/>
                </a:solidFill>
              </a:rPr>
              <a:t/>
            </a:r>
            <a:br>
              <a:rPr lang="fi-FI" sz="1900" dirty="0">
                <a:solidFill>
                  <a:schemeClr val="accent1"/>
                </a:solidFill>
              </a:rPr>
            </a:br>
            <a:r>
              <a:rPr lang="fi-FI" sz="1900" b="0" dirty="0" smtClean="0">
                <a:solidFill>
                  <a:schemeClr val="accent1"/>
                </a:solidFill>
              </a:rPr>
              <a:t>1997-2019, </a:t>
            </a:r>
            <a:r>
              <a:rPr lang="fi-FI" sz="1900" b="0" dirty="0">
                <a:solidFill>
                  <a:schemeClr val="accent1"/>
                </a:solidFill>
              </a:rPr>
              <a:t>mrd. €</a:t>
            </a:r>
          </a:p>
        </p:txBody>
      </p:sp>
      <p:graphicFrame>
        <p:nvGraphicFramePr>
          <p:cNvPr id="2" name="Object 3"/>
          <p:cNvGraphicFramePr>
            <a:graphicFrameLocks noChangeAspect="1"/>
          </p:cNvGraphicFramePr>
          <p:nvPr>
            <p:extLst>
              <p:ext uri="{D42A27DB-BD31-4B8C-83A1-F6EECF244321}">
                <p14:modId xmlns:p14="http://schemas.microsoft.com/office/powerpoint/2010/main" val="1006864484"/>
              </p:ext>
            </p:extLst>
          </p:nvPr>
        </p:nvGraphicFramePr>
        <p:xfrm>
          <a:off x="718458" y="719141"/>
          <a:ext cx="7885989" cy="37968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894185" y="4808007"/>
            <a:ext cx="204990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           </a:t>
            </a:r>
          </a:p>
        </p:txBody>
      </p:sp>
      <p:sp>
        <p:nvSpPr>
          <p:cNvPr id="24581" name="Alatunnisteen paikkamerkki 1"/>
          <p:cNvSpPr>
            <a:spLocks noGrp="1"/>
          </p:cNvSpPr>
          <p:nvPr>
            <p:ph type="ftr" sz="quarter" idx="4294967295"/>
          </p:nvPr>
        </p:nvSpPr>
        <p:spPr bwMode="auto">
          <a:xfrm>
            <a:off x="3738990" y="4840006"/>
            <a:ext cx="1789397" cy="1988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chemeClr val="accent1"/>
                </a:solidFill>
              </a:rPr>
              <a:t>7.2.2018 Jari Koskinen</a:t>
            </a:r>
            <a:endParaRPr lang="fi-FI" sz="900" dirty="0">
              <a:solidFill>
                <a:schemeClr val="accent1"/>
              </a:solidFill>
            </a:endParaRPr>
          </a:p>
        </p:txBody>
      </p:sp>
      <p:sp>
        <p:nvSpPr>
          <p:cNvPr id="3" name="Tekstiruutu 2"/>
          <p:cNvSpPr txBox="1"/>
          <p:nvPr/>
        </p:nvSpPr>
        <p:spPr>
          <a:xfrm>
            <a:off x="7812360" y="4299942"/>
            <a:ext cx="367408" cy="261610"/>
          </a:xfrm>
          <a:prstGeom prst="rect">
            <a:avLst/>
          </a:prstGeom>
          <a:noFill/>
        </p:spPr>
        <p:txBody>
          <a:bodyPr wrap="none" rtlCol="0">
            <a:spAutoFit/>
          </a:bodyPr>
          <a:lstStyle/>
          <a:p>
            <a:r>
              <a:rPr lang="fi-FI" sz="1100" dirty="0" smtClean="0">
                <a:solidFill>
                  <a:schemeClr val="accent1"/>
                </a:solidFill>
              </a:rPr>
              <a:t>TS</a:t>
            </a:r>
            <a:endParaRPr lang="fi-FI" sz="1100" dirty="0">
              <a:solidFill>
                <a:schemeClr val="accent1"/>
              </a:solidFill>
            </a:endParaRPr>
          </a:p>
        </p:txBody>
      </p:sp>
      <p:sp>
        <p:nvSpPr>
          <p:cNvPr id="8" name="Tekstiruutu 7"/>
          <p:cNvSpPr txBox="1"/>
          <p:nvPr/>
        </p:nvSpPr>
        <p:spPr>
          <a:xfrm>
            <a:off x="7164288" y="4299942"/>
            <a:ext cx="452368" cy="261610"/>
          </a:xfrm>
          <a:prstGeom prst="rect">
            <a:avLst/>
          </a:prstGeom>
          <a:noFill/>
        </p:spPr>
        <p:txBody>
          <a:bodyPr wrap="none" rtlCol="0">
            <a:spAutoFit/>
          </a:bodyPr>
          <a:lstStyle/>
          <a:p>
            <a:r>
              <a:rPr lang="fi-FI" sz="1100" dirty="0" smtClean="0">
                <a:solidFill>
                  <a:schemeClr val="accent1"/>
                </a:solidFill>
              </a:rPr>
              <a:t>TPA</a:t>
            </a:r>
            <a:endParaRPr lang="fi-FI" sz="1100" dirty="0">
              <a:solidFill>
                <a:schemeClr val="accent1"/>
              </a:solidFill>
            </a:endParaRPr>
          </a:p>
        </p:txBody>
      </p:sp>
      <p:sp>
        <p:nvSpPr>
          <p:cNvPr id="9" name="Tekstiruutu 8"/>
          <p:cNvSpPr txBox="1"/>
          <p:nvPr/>
        </p:nvSpPr>
        <p:spPr>
          <a:xfrm>
            <a:off x="7524328" y="4299942"/>
            <a:ext cx="367408" cy="261610"/>
          </a:xfrm>
          <a:prstGeom prst="rect">
            <a:avLst/>
          </a:prstGeom>
          <a:noFill/>
        </p:spPr>
        <p:txBody>
          <a:bodyPr wrap="none" rtlCol="0">
            <a:spAutoFit/>
          </a:bodyPr>
          <a:lstStyle/>
          <a:p>
            <a:r>
              <a:rPr lang="fi-FI" sz="1100" dirty="0" smtClean="0">
                <a:solidFill>
                  <a:schemeClr val="accent1"/>
                </a:solidFill>
              </a:rPr>
              <a:t>TA</a:t>
            </a:r>
            <a:endParaRPr lang="fi-FI" sz="1100" dirty="0">
              <a:solidFill>
                <a:schemeClr val="accent1"/>
              </a:solidFill>
            </a:endParaRPr>
          </a:p>
        </p:txBody>
      </p:sp>
    </p:spTree>
    <p:extLst>
      <p:ext uri="{BB962C8B-B14F-4D97-AF65-F5344CB8AC3E}">
        <p14:creationId xmlns:p14="http://schemas.microsoft.com/office/powerpoint/2010/main" val="3545074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endParaRPr lang="fi-FI" dirty="0">
              <a:solidFill>
                <a:schemeClr val="bg1"/>
              </a:solidFill>
            </a:endParaRPr>
          </a:p>
        </p:txBody>
      </p:sp>
      <p:graphicFrame>
        <p:nvGraphicFramePr>
          <p:cNvPr id="8" name="Objekti 7"/>
          <p:cNvGraphicFramePr>
            <a:graphicFrameLocks noChangeAspect="1"/>
          </p:cNvGraphicFramePr>
          <p:nvPr>
            <p:extLst>
              <p:ext uri="{D42A27DB-BD31-4B8C-83A1-F6EECF244321}">
                <p14:modId xmlns:p14="http://schemas.microsoft.com/office/powerpoint/2010/main" val="3589177235"/>
              </p:ext>
            </p:extLst>
          </p:nvPr>
        </p:nvGraphicFramePr>
        <p:xfrm>
          <a:off x="1835696" y="59963"/>
          <a:ext cx="5616623" cy="4543787"/>
        </p:xfrm>
        <a:graphic>
          <a:graphicData uri="http://schemas.openxmlformats.org/presentationml/2006/ole">
            <mc:AlternateContent xmlns:mc="http://schemas.openxmlformats.org/markup-compatibility/2006">
              <mc:Choice xmlns:v="urn:schemas-microsoft-com:vml" Requires="v">
                <p:oleObj spid="_x0000_s15364" name="Worksheet" r:id="rId3" imgW="7391329" imgH="6454297" progId="Excel.Sheet.12">
                  <p:embed/>
                </p:oleObj>
              </mc:Choice>
              <mc:Fallback>
                <p:oleObj name="Worksheet" r:id="rId3" imgW="7391329" imgH="6454297" progId="Excel.Sheet.12">
                  <p:embed/>
                  <p:pic>
                    <p:nvPicPr>
                      <p:cNvPr id="0" name=""/>
                      <p:cNvPicPr/>
                      <p:nvPr/>
                    </p:nvPicPr>
                    <p:blipFill>
                      <a:blip r:embed="rId4"/>
                      <a:stretch>
                        <a:fillRect/>
                      </a:stretch>
                    </p:blipFill>
                    <p:spPr>
                      <a:xfrm>
                        <a:off x="1835696" y="59963"/>
                        <a:ext cx="5616623" cy="4543787"/>
                      </a:xfrm>
                      <a:prstGeom prst="rect">
                        <a:avLst/>
                      </a:prstGeom>
                    </p:spPr>
                  </p:pic>
                </p:oleObj>
              </mc:Fallback>
            </mc:AlternateContent>
          </a:graphicData>
        </a:graphic>
      </p:graphicFrame>
    </p:spTree>
    <p:extLst>
      <p:ext uri="{BB962C8B-B14F-4D97-AF65-F5344CB8AC3E}">
        <p14:creationId xmlns:p14="http://schemas.microsoft.com/office/powerpoint/2010/main" val="3381166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331643" y="42137"/>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a:t>
            </a:r>
            <a:r>
              <a:rPr lang="fi-FI" sz="1951" b="1" dirty="0" smtClean="0">
                <a:solidFill>
                  <a:schemeClr val="accent1"/>
                </a:solidFill>
              </a:rPr>
              <a:t>2017 </a:t>
            </a:r>
            <a:r>
              <a:rPr lang="fi-FI" sz="1951" b="1" dirty="0">
                <a:solidFill>
                  <a:schemeClr val="accent1"/>
                </a:solidFill>
              </a:rPr>
              <a:t>tilinpäätösarvioiden tulkinnassa huomioitavia seikkoja</a:t>
            </a:r>
          </a:p>
        </p:txBody>
      </p:sp>
      <p:sp>
        <p:nvSpPr>
          <p:cNvPr id="7239" name="Alatunnisteen paikkamerkki 1"/>
          <p:cNvSpPr>
            <a:spLocks noGrp="1"/>
          </p:cNvSpPr>
          <p:nvPr>
            <p:ph type="ftr" sz="quarter" idx="4294967295"/>
          </p:nvPr>
        </p:nvSpPr>
        <p:spPr bwMode="auto">
          <a:xfrm>
            <a:off x="3707904" y="4884705"/>
            <a:ext cx="2171700" cy="166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13" name="Tekstiruutu 12"/>
          <p:cNvSpPr txBox="1"/>
          <p:nvPr/>
        </p:nvSpPr>
        <p:spPr>
          <a:xfrm>
            <a:off x="552179" y="3554529"/>
            <a:ext cx="4499950" cy="323165"/>
          </a:xfrm>
          <a:prstGeom prst="rect">
            <a:avLst/>
          </a:prstGeom>
          <a:noFill/>
        </p:spPr>
        <p:txBody>
          <a:bodyPr wrap="none" rtlCol="0">
            <a:spAutoFit/>
          </a:bodyPr>
          <a:lstStyle/>
          <a:p>
            <a:r>
              <a:rPr lang="fi-FI" sz="1500" b="1" dirty="0"/>
              <a:t>Toimintatuotot </a:t>
            </a:r>
            <a:r>
              <a:rPr lang="fi-FI" sz="1500" b="1" dirty="0" smtClean="0"/>
              <a:t>laskivat reilun prosentin</a:t>
            </a:r>
            <a:endParaRPr lang="fi-FI" sz="1500" b="1" dirty="0"/>
          </a:p>
        </p:txBody>
      </p:sp>
      <p:sp>
        <p:nvSpPr>
          <p:cNvPr id="14" name="Rectangle 150"/>
          <p:cNvSpPr>
            <a:spLocks noChangeArrowheads="1"/>
          </p:cNvSpPr>
          <p:nvPr/>
        </p:nvSpPr>
        <p:spPr bwMode="auto">
          <a:xfrm>
            <a:off x="580666" y="3936635"/>
            <a:ext cx="7729946"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i="1" dirty="0">
                <a:solidFill>
                  <a:srgbClr val="0070C0"/>
                </a:solidFill>
              </a:rPr>
              <a:t>Toimintatuottoja </a:t>
            </a:r>
            <a:r>
              <a:rPr lang="fi-FI" sz="1425" i="1" dirty="0" smtClean="0">
                <a:solidFill>
                  <a:srgbClr val="0070C0"/>
                </a:solidFill>
              </a:rPr>
              <a:t>alensi perustoimeentulotuen siirto Kelaan noin 330 milj. euroa</a:t>
            </a:r>
            <a:endParaRPr lang="fi-FI" sz="1425" b="1" i="1" dirty="0">
              <a:solidFill>
                <a:srgbClr val="0070C0"/>
              </a:solidFill>
            </a:endParaRPr>
          </a:p>
        </p:txBody>
      </p:sp>
      <p:sp>
        <p:nvSpPr>
          <p:cNvPr id="15" name="Tekstiruutu 14"/>
          <p:cNvSpPr txBox="1"/>
          <p:nvPr/>
        </p:nvSpPr>
        <p:spPr>
          <a:xfrm>
            <a:off x="573965" y="699542"/>
            <a:ext cx="3834704" cy="323165"/>
          </a:xfrm>
          <a:prstGeom prst="rect">
            <a:avLst/>
          </a:prstGeom>
          <a:noFill/>
        </p:spPr>
        <p:txBody>
          <a:bodyPr wrap="none" rtlCol="0">
            <a:spAutoFit/>
          </a:bodyPr>
          <a:lstStyle/>
          <a:p>
            <a:r>
              <a:rPr lang="fi-FI" sz="1500" b="1" dirty="0"/>
              <a:t>Toimintakulut </a:t>
            </a:r>
            <a:r>
              <a:rPr lang="fi-FI" sz="1500" b="1" dirty="0" smtClean="0"/>
              <a:t>laskivat prosentin</a:t>
            </a:r>
            <a:endParaRPr lang="fi-FI" sz="1500" b="1" dirty="0"/>
          </a:p>
        </p:txBody>
      </p:sp>
      <p:sp>
        <p:nvSpPr>
          <p:cNvPr id="16" name="Rectangle 150"/>
          <p:cNvSpPr>
            <a:spLocks noChangeArrowheads="1"/>
          </p:cNvSpPr>
          <p:nvPr/>
        </p:nvSpPr>
        <p:spPr bwMode="auto">
          <a:xfrm>
            <a:off x="585068" y="1027233"/>
            <a:ext cx="8235404" cy="241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i="1" dirty="0" smtClean="0">
                <a:solidFill>
                  <a:srgbClr val="0070C0"/>
                </a:solidFill>
              </a:rPr>
              <a:t>Perustoimeentulotuen hallinnon ja maksatuksen siirto Kelaan vähensi toimintakuluja noin 660 milj. euroa</a:t>
            </a:r>
          </a:p>
          <a:p>
            <a:pPr marL="257168" indent="-257168">
              <a:buFont typeface="Arial" panose="020B0604020202020204" pitchFamily="34" charset="0"/>
              <a:buChar char="•"/>
            </a:pPr>
            <a:r>
              <a:rPr lang="fi-FI" sz="1425" i="1" dirty="0">
                <a:solidFill>
                  <a:srgbClr val="0070C0"/>
                </a:solidFill>
              </a:rPr>
              <a:t>Valtiovarainministeriön </a:t>
            </a:r>
            <a:r>
              <a:rPr lang="fi-FI" sz="1425" i="1" dirty="0" smtClean="0">
                <a:solidFill>
                  <a:srgbClr val="0070C0"/>
                </a:solidFill>
              </a:rPr>
              <a:t>mukaan </a:t>
            </a:r>
            <a:r>
              <a:rPr lang="fi-FI" sz="1425" i="1" dirty="0" err="1">
                <a:solidFill>
                  <a:srgbClr val="0070C0"/>
                </a:solidFill>
              </a:rPr>
              <a:t>kiky</a:t>
            </a:r>
            <a:r>
              <a:rPr lang="fi-FI" sz="1425" i="1" dirty="0">
                <a:solidFill>
                  <a:srgbClr val="0070C0"/>
                </a:solidFill>
              </a:rPr>
              <a:t>-sopimus </a:t>
            </a:r>
            <a:r>
              <a:rPr lang="fi-FI" sz="1425" i="1" dirty="0" smtClean="0">
                <a:solidFill>
                  <a:srgbClr val="0070C0"/>
                </a:solidFill>
              </a:rPr>
              <a:t>supisti </a:t>
            </a:r>
            <a:r>
              <a:rPr lang="fi-FI" sz="1425" i="1" dirty="0">
                <a:solidFill>
                  <a:srgbClr val="0070C0"/>
                </a:solidFill>
              </a:rPr>
              <a:t>kuntasektorin </a:t>
            </a:r>
            <a:r>
              <a:rPr lang="fi-FI" sz="1425" i="1" dirty="0" smtClean="0">
                <a:solidFill>
                  <a:srgbClr val="0070C0"/>
                </a:solidFill>
              </a:rPr>
              <a:t>toimintakuluja </a:t>
            </a:r>
            <a:r>
              <a:rPr lang="fi-FI" sz="1425" i="1" dirty="0">
                <a:solidFill>
                  <a:srgbClr val="0070C0"/>
                </a:solidFill>
              </a:rPr>
              <a:t>vuonna 2017 </a:t>
            </a:r>
            <a:r>
              <a:rPr lang="fi-FI" sz="1425" i="1" dirty="0" smtClean="0">
                <a:solidFill>
                  <a:srgbClr val="0070C0"/>
                </a:solidFill>
              </a:rPr>
              <a:t>447 </a:t>
            </a:r>
            <a:r>
              <a:rPr lang="fi-FI" sz="1425" i="1" dirty="0">
                <a:solidFill>
                  <a:srgbClr val="0070C0"/>
                </a:solidFill>
              </a:rPr>
              <a:t>milj. euroa:</a:t>
            </a:r>
          </a:p>
          <a:p>
            <a:r>
              <a:rPr lang="fi-FI" sz="1425" i="1" dirty="0">
                <a:solidFill>
                  <a:srgbClr val="0070C0"/>
                </a:solidFill>
              </a:rPr>
              <a:t>            - Työnantajamaksujen alentaminen -</a:t>
            </a:r>
            <a:r>
              <a:rPr lang="fi-FI" sz="1425" i="1" dirty="0" smtClean="0">
                <a:solidFill>
                  <a:srgbClr val="0070C0"/>
                </a:solidFill>
              </a:rPr>
              <a:t>277 </a:t>
            </a:r>
            <a:r>
              <a:rPr lang="fi-FI" sz="1425" i="1" dirty="0">
                <a:solidFill>
                  <a:srgbClr val="0070C0"/>
                </a:solidFill>
              </a:rPr>
              <a:t>milj. €</a:t>
            </a:r>
          </a:p>
          <a:p>
            <a:r>
              <a:rPr lang="fi-FI" sz="1425" i="1" dirty="0">
                <a:solidFill>
                  <a:srgbClr val="0070C0"/>
                </a:solidFill>
              </a:rPr>
              <a:t>            - Lomarahojen leikkaus </a:t>
            </a:r>
            <a:r>
              <a:rPr lang="fi-FI" sz="1425" i="1" dirty="0" smtClean="0">
                <a:solidFill>
                  <a:srgbClr val="0070C0"/>
                </a:solidFill>
              </a:rPr>
              <a:t>–77 milj</a:t>
            </a:r>
            <a:r>
              <a:rPr lang="fi-FI" sz="1425" i="1" dirty="0">
                <a:solidFill>
                  <a:srgbClr val="0070C0"/>
                </a:solidFill>
              </a:rPr>
              <a:t>. euroa</a:t>
            </a:r>
          </a:p>
          <a:p>
            <a:r>
              <a:rPr lang="fi-FI" sz="1425" i="1" dirty="0">
                <a:solidFill>
                  <a:srgbClr val="0070C0"/>
                </a:solidFill>
              </a:rPr>
              <a:t>            - Työajan pidennys -93 milj. </a:t>
            </a:r>
            <a:r>
              <a:rPr lang="fi-FI" sz="1425" i="1" dirty="0" smtClean="0">
                <a:solidFill>
                  <a:srgbClr val="0070C0"/>
                </a:solidFill>
              </a:rPr>
              <a:t>euroa (Kuntaliiton kyselyn mukaan ei toteutunut)</a:t>
            </a:r>
            <a:endParaRPr lang="fi-FI" sz="1425" i="1" dirty="0">
              <a:solidFill>
                <a:srgbClr val="0070C0"/>
              </a:solidFill>
            </a:endParaRPr>
          </a:p>
          <a:p>
            <a:pPr marL="257168" indent="-257168">
              <a:buFont typeface="Arial" panose="020B0604020202020204" pitchFamily="34" charset="0"/>
              <a:buChar char="•"/>
            </a:pPr>
            <a:r>
              <a:rPr lang="fi-FI" sz="1425" i="1" dirty="0" smtClean="0">
                <a:solidFill>
                  <a:srgbClr val="0070C0"/>
                </a:solidFill>
              </a:rPr>
              <a:t>Toimintakuluja alensi myös kuntien jatkamat sopeutustoimet</a:t>
            </a:r>
          </a:p>
          <a:p>
            <a:pPr marL="257168" indent="-257168">
              <a:buFont typeface="Arial" panose="020B0604020202020204" pitchFamily="34" charset="0"/>
              <a:buChar char="•"/>
            </a:pPr>
            <a:r>
              <a:rPr lang="fi-FI" sz="1425" i="1" dirty="0" smtClean="0">
                <a:solidFill>
                  <a:srgbClr val="0070C0"/>
                </a:solidFill>
              </a:rPr>
              <a:t>Toimintakuluja kuitenkin kasvatti mm. ikärakenteen tuomat paineet, korkealla tasolla pysynyt pitkäaikaistyöttömyys sekä maakuntauudistuksen valmistelu</a:t>
            </a:r>
          </a:p>
          <a:p>
            <a:pPr marL="257168" indent="-257168">
              <a:buFont typeface="Arial" panose="020B0604020202020204" pitchFamily="34" charset="0"/>
              <a:buChar char="•"/>
            </a:pPr>
            <a:r>
              <a:rPr lang="fi-FI" sz="1425" i="1" dirty="0" smtClean="0">
                <a:solidFill>
                  <a:srgbClr val="0070C0"/>
                </a:solidFill>
              </a:rPr>
              <a:t>Ilman perustoimeentulotuen siirtoa ja </a:t>
            </a:r>
            <a:r>
              <a:rPr lang="fi-FI" sz="1425" i="1" dirty="0" err="1" smtClean="0">
                <a:solidFill>
                  <a:srgbClr val="0070C0"/>
                </a:solidFill>
              </a:rPr>
              <a:t>kiky</a:t>
            </a:r>
            <a:r>
              <a:rPr lang="fi-FI" sz="1425" i="1" dirty="0" smtClean="0">
                <a:solidFill>
                  <a:srgbClr val="0070C0"/>
                </a:solidFill>
              </a:rPr>
              <a:t>-sopimusta kasvu olisi ollut noin +1,5 %</a:t>
            </a:r>
            <a:endParaRPr lang="fi-FI" sz="1425" i="1" dirty="0">
              <a:solidFill>
                <a:srgbClr val="0070C0"/>
              </a:solidFill>
            </a:endParaRPr>
          </a:p>
        </p:txBody>
      </p:sp>
    </p:spTree>
    <p:extLst>
      <p:ext uri="{BB962C8B-B14F-4D97-AF65-F5344CB8AC3E}">
        <p14:creationId xmlns:p14="http://schemas.microsoft.com/office/powerpoint/2010/main" val="166362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187624" y="51470"/>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a:t>
            </a:r>
            <a:r>
              <a:rPr lang="fi-FI" sz="1951" b="1" dirty="0" smtClean="0">
                <a:solidFill>
                  <a:schemeClr val="accent1"/>
                </a:solidFill>
              </a:rPr>
              <a:t>2017 </a:t>
            </a:r>
            <a:r>
              <a:rPr lang="fi-FI" sz="1951" b="1" dirty="0">
                <a:solidFill>
                  <a:schemeClr val="accent1"/>
                </a:solidFill>
              </a:rPr>
              <a:t>tilinpäätösarvioiden tulkinnassa huomioitavia seikkoja</a:t>
            </a:r>
          </a:p>
        </p:txBody>
      </p:sp>
      <p:sp>
        <p:nvSpPr>
          <p:cNvPr id="7239" name="Alatunnisteen paikkamerkki 1"/>
          <p:cNvSpPr>
            <a:spLocks noGrp="1"/>
          </p:cNvSpPr>
          <p:nvPr>
            <p:ph type="ftr" sz="quarter" idx="4294967295"/>
          </p:nvPr>
        </p:nvSpPr>
        <p:spPr bwMode="auto">
          <a:xfrm>
            <a:off x="3563888" y="4941388"/>
            <a:ext cx="2171700" cy="166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sp>
        <p:nvSpPr>
          <p:cNvPr id="21" name="Rectangle 150"/>
          <p:cNvSpPr>
            <a:spLocks noChangeArrowheads="1"/>
          </p:cNvSpPr>
          <p:nvPr/>
        </p:nvSpPr>
        <p:spPr bwMode="auto">
          <a:xfrm>
            <a:off x="509744" y="1030181"/>
            <a:ext cx="8566027" cy="197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i="1" dirty="0">
                <a:solidFill>
                  <a:srgbClr val="0070C0"/>
                </a:solidFill>
              </a:rPr>
              <a:t>Kunnallisverotulot kasvoivat </a:t>
            </a:r>
            <a:r>
              <a:rPr lang="fi-FI" sz="1425" i="1" dirty="0" smtClean="0">
                <a:solidFill>
                  <a:srgbClr val="0070C0"/>
                </a:solidFill>
              </a:rPr>
              <a:t>vain 0,1 % </a:t>
            </a:r>
          </a:p>
          <a:p>
            <a:pPr marL="714368" lvl="1" indent="-257168">
              <a:buFont typeface="Arial" panose="020B0604020202020204" pitchFamily="34" charset="0"/>
              <a:buChar char="•"/>
            </a:pPr>
            <a:r>
              <a:rPr lang="fi-FI" sz="1425" i="1" dirty="0" smtClean="0">
                <a:solidFill>
                  <a:srgbClr val="0070C0"/>
                </a:solidFill>
              </a:rPr>
              <a:t>Veroperustemuutokset </a:t>
            </a:r>
            <a:r>
              <a:rPr lang="fi-FI" sz="1425" i="1" dirty="0">
                <a:solidFill>
                  <a:srgbClr val="0070C0"/>
                </a:solidFill>
              </a:rPr>
              <a:t>laskivat kunnallisveroja </a:t>
            </a:r>
            <a:r>
              <a:rPr lang="fi-FI" sz="1425" i="1" dirty="0" smtClean="0">
                <a:solidFill>
                  <a:srgbClr val="0070C0"/>
                </a:solidFill>
              </a:rPr>
              <a:t>lähes 400 </a:t>
            </a:r>
            <a:r>
              <a:rPr lang="fi-FI" sz="1425" i="1" dirty="0">
                <a:solidFill>
                  <a:srgbClr val="0070C0"/>
                </a:solidFill>
              </a:rPr>
              <a:t>milj. </a:t>
            </a:r>
            <a:r>
              <a:rPr lang="fi-FI" sz="1425" i="1" dirty="0" smtClean="0">
                <a:solidFill>
                  <a:srgbClr val="0070C0"/>
                </a:solidFill>
              </a:rPr>
              <a:t>euroa</a:t>
            </a:r>
          </a:p>
          <a:p>
            <a:pPr marL="714368" lvl="1" indent="-257168">
              <a:buFont typeface="Arial" panose="020B0604020202020204" pitchFamily="34" charset="0"/>
              <a:buChar char="•"/>
            </a:pPr>
            <a:r>
              <a:rPr lang="fi-FI" sz="1425" i="1" dirty="0" smtClean="0">
                <a:solidFill>
                  <a:srgbClr val="0070C0"/>
                </a:solidFill>
              </a:rPr>
              <a:t>Kilpailukykysopimus laski kunnallisveron tuottoa noin 430 milj. euroa</a:t>
            </a:r>
            <a:endParaRPr lang="fi-FI" sz="1425" i="1" dirty="0">
              <a:solidFill>
                <a:srgbClr val="0070C0"/>
              </a:solidFill>
            </a:endParaRPr>
          </a:p>
          <a:p>
            <a:pPr marL="714357" lvl="1" indent="-257168">
              <a:buFont typeface="Arial" panose="020B0604020202020204" pitchFamily="34" charset="0"/>
              <a:buChar char="•"/>
            </a:pPr>
            <a:r>
              <a:rPr lang="fi-FI" sz="1425" i="1" dirty="0">
                <a:solidFill>
                  <a:srgbClr val="0070C0"/>
                </a:solidFill>
              </a:rPr>
              <a:t>Tuloveroprosenttiaan vuodelle </a:t>
            </a:r>
            <a:r>
              <a:rPr lang="fi-FI" sz="1425" i="1" dirty="0" smtClean="0">
                <a:solidFill>
                  <a:srgbClr val="0070C0"/>
                </a:solidFill>
              </a:rPr>
              <a:t>2017 </a:t>
            </a:r>
            <a:r>
              <a:rPr lang="fi-FI" sz="1425" i="1" dirty="0">
                <a:solidFill>
                  <a:srgbClr val="0070C0"/>
                </a:solidFill>
              </a:rPr>
              <a:t>korotti vain </a:t>
            </a:r>
            <a:r>
              <a:rPr lang="fi-FI" sz="1425" i="1" dirty="0" smtClean="0">
                <a:solidFill>
                  <a:srgbClr val="0070C0"/>
                </a:solidFill>
              </a:rPr>
              <a:t>47 kuntaa ja laski peräti 14 kuntaa</a:t>
            </a:r>
            <a:endParaRPr lang="fi-FI" sz="1425" i="1" dirty="0">
              <a:solidFill>
                <a:srgbClr val="0070C0"/>
              </a:solidFill>
            </a:endParaRPr>
          </a:p>
          <a:p>
            <a:pPr marL="257168" indent="-257168">
              <a:buFont typeface="Arial" panose="020B0604020202020204" pitchFamily="34" charset="0"/>
              <a:buChar char="•"/>
            </a:pPr>
            <a:r>
              <a:rPr lang="fi-FI" sz="1425" i="1" dirty="0" smtClean="0">
                <a:solidFill>
                  <a:srgbClr val="0070C0"/>
                </a:solidFill>
              </a:rPr>
              <a:t>Kuntien </a:t>
            </a:r>
            <a:r>
              <a:rPr lang="fi-FI" sz="1425" i="1" dirty="0">
                <a:solidFill>
                  <a:srgbClr val="0070C0"/>
                </a:solidFill>
              </a:rPr>
              <a:t>yhteisöverotulot </a:t>
            </a:r>
            <a:r>
              <a:rPr lang="fi-FI" sz="1425" i="1" dirty="0" smtClean="0">
                <a:solidFill>
                  <a:srgbClr val="0070C0"/>
                </a:solidFill>
              </a:rPr>
              <a:t>kasvoivat 21,5 % (noin 330 milj. €)</a:t>
            </a:r>
          </a:p>
          <a:p>
            <a:pPr marL="714368" lvl="1" indent="-257168">
              <a:buFont typeface="Arial" panose="020B0604020202020204" pitchFamily="34" charset="0"/>
              <a:buChar char="•"/>
            </a:pPr>
            <a:r>
              <a:rPr lang="fi-FI" sz="1425" i="1" dirty="0" smtClean="0">
                <a:solidFill>
                  <a:srgbClr val="0070C0"/>
                </a:solidFill>
              </a:rPr>
              <a:t>Kasvu syntyi pääosin verovuoden 2016 veroista ja valtaosa siitä (noin 210 milj.€) johtui yksittäisestä yrityskaupasta  </a:t>
            </a:r>
          </a:p>
          <a:p>
            <a:pPr marL="257168" indent="-257168">
              <a:buFont typeface="Arial" panose="020B0604020202020204" pitchFamily="34" charset="0"/>
              <a:buChar char="•"/>
            </a:pPr>
            <a:r>
              <a:rPr lang="fi-FI" sz="1425" i="1" dirty="0" smtClean="0">
                <a:solidFill>
                  <a:srgbClr val="0070C0"/>
                </a:solidFill>
              </a:rPr>
              <a:t>Kiinteistöverot </a:t>
            </a:r>
            <a:r>
              <a:rPr lang="fi-FI" sz="1425" i="1" dirty="0">
                <a:solidFill>
                  <a:srgbClr val="0070C0"/>
                </a:solidFill>
              </a:rPr>
              <a:t>kasvoivat </a:t>
            </a:r>
            <a:r>
              <a:rPr lang="fi-FI" sz="1425" i="1" dirty="0" smtClean="0">
                <a:solidFill>
                  <a:srgbClr val="0070C0"/>
                </a:solidFill>
              </a:rPr>
              <a:t>6,3 </a:t>
            </a:r>
            <a:r>
              <a:rPr lang="fi-FI" sz="1425" i="1" dirty="0">
                <a:solidFill>
                  <a:srgbClr val="0070C0"/>
                </a:solidFill>
              </a:rPr>
              <a:t>% </a:t>
            </a:r>
            <a:r>
              <a:rPr lang="fi-FI" sz="1425" i="1" dirty="0" smtClean="0">
                <a:solidFill>
                  <a:srgbClr val="0070C0"/>
                </a:solidFill>
              </a:rPr>
              <a:t>(noin 100 milj. €)</a:t>
            </a:r>
          </a:p>
          <a:p>
            <a:pPr marL="714368" lvl="1" indent="-257168">
              <a:buFont typeface="Arial" panose="020B0604020202020204" pitchFamily="34" charset="0"/>
              <a:buChar char="•"/>
            </a:pPr>
            <a:r>
              <a:rPr lang="fi-FI" sz="1425" i="1" dirty="0" smtClean="0">
                <a:solidFill>
                  <a:srgbClr val="0070C0"/>
                </a:solidFill>
              </a:rPr>
              <a:t>Kiinteistöveroprosenttien </a:t>
            </a:r>
            <a:r>
              <a:rPr lang="fi-FI" sz="1425" i="1" dirty="0" err="1" smtClean="0">
                <a:solidFill>
                  <a:srgbClr val="0070C0"/>
                </a:solidFill>
              </a:rPr>
              <a:t>ylä</a:t>
            </a:r>
            <a:r>
              <a:rPr lang="fi-FI" sz="1425" i="1" dirty="0" smtClean="0">
                <a:solidFill>
                  <a:srgbClr val="0070C0"/>
                </a:solidFill>
              </a:rPr>
              <a:t>- ja alarajoja korotettiin, vaikutus noin 70 milj. euroa</a:t>
            </a:r>
            <a:endParaRPr lang="fi-FI" sz="1425" i="1" dirty="0">
              <a:solidFill>
                <a:srgbClr val="0070C0"/>
              </a:solidFill>
            </a:endParaRPr>
          </a:p>
        </p:txBody>
      </p:sp>
      <p:sp>
        <p:nvSpPr>
          <p:cNvPr id="10" name="Tekstiruutu 9"/>
          <p:cNvSpPr txBox="1"/>
          <p:nvPr/>
        </p:nvSpPr>
        <p:spPr>
          <a:xfrm>
            <a:off x="424951" y="699542"/>
            <a:ext cx="6798656" cy="323165"/>
          </a:xfrm>
          <a:prstGeom prst="rect">
            <a:avLst/>
          </a:prstGeom>
          <a:noFill/>
        </p:spPr>
        <p:txBody>
          <a:bodyPr wrap="none" rtlCol="0">
            <a:spAutoFit/>
          </a:bodyPr>
          <a:lstStyle/>
          <a:p>
            <a:r>
              <a:rPr lang="fi-FI" sz="1500" b="1" dirty="0"/>
              <a:t>Yhteenlasketut verotulot kasvoivat </a:t>
            </a:r>
            <a:r>
              <a:rPr lang="fi-FI" sz="1500" b="1" dirty="0" smtClean="0"/>
              <a:t>2,0 %, eli 450 milj. euroa</a:t>
            </a:r>
            <a:endParaRPr lang="fi-FI" sz="1500" b="1" dirty="0"/>
          </a:p>
        </p:txBody>
      </p:sp>
      <p:sp>
        <p:nvSpPr>
          <p:cNvPr id="11" name="Rectangle 150"/>
          <p:cNvSpPr>
            <a:spLocks noChangeArrowheads="1"/>
          </p:cNvSpPr>
          <p:nvPr/>
        </p:nvSpPr>
        <p:spPr bwMode="auto">
          <a:xfrm>
            <a:off x="509744" y="3350001"/>
            <a:ext cx="8526752" cy="87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30" i="1" dirty="0" smtClean="0">
                <a:solidFill>
                  <a:srgbClr val="0070C0"/>
                </a:solidFill>
              </a:rPr>
              <a:t>Kilpailukykysopimuksen voimaantulo vähensi valtionosuuksia noin 350 milj</a:t>
            </a:r>
            <a:r>
              <a:rPr lang="fi-FI" sz="1430" i="1" dirty="0">
                <a:solidFill>
                  <a:srgbClr val="0070C0"/>
                </a:solidFill>
              </a:rPr>
              <a:t>. </a:t>
            </a:r>
            <a:r>
              <a:rPr lang="fi-FI" sz="1430" i="1" dirty="0" smtClean="0">
                <a:solidFill>
                  <a:srgbClr val="0070C0"/>
                </a:solidFill>
              </a:rPr>
              <a:t>€</a:t>
            </a:r>
          </a:p>
          <a:p>
            <a:pPr marL="257168" indent="-257168">
              <a:buFont typeface="Arial" panose="020B0604020202020204" pitchFamily="34" charset="0"/>
              <a:buChar char="•"/>
            </a:pPr>
            <a:r>
              <a:rPr lang="fi-FI" sz="1425" i="1" dirty="0" smtClean="0">
                <a:solidFill>
                  <a:srgbClr val="0070C0"/>
                </a:solidFill>
              </a:rPr>
              <a:t>Perustoimeentulotuen siirto Kelaan vähensi valtionosuuksia noin 330 milj. € </a:t>
            </a:r>
          </a:p>
          <a:p>
            <a:pPr marL="257168" indent="-257168">
              <a:buFont typeface="Arial" panose="020B0604020202020204" pitchFamily="34" charset="0"/>
              <a:buChar char="•"/>
            </a:pPr>
            <a:r>
              <a:rPr lang="fi-FI" sz="1425" i="1" dirty="0" smtClean="0">
                <a:solidFill>
                  <a:srgbClr val="0070C0"/>
                </a:solidFill>
              </a:rPr>
              <a:t>Muita valtionosuusleikkauksia tehtiin 125 milj. euroa</a:t>
            </a:r>
            <a:endParaRPr lang="fi-FI" sz="1425" i="1" dirty="0">
              <a:solidFill>
                <a:srgbClr val="0070C0"/>
              </a:solidFill>
            </a:endParaRPr>
          </a:p>
          <a:p>
            <a:pPr marL="257168" indent="-257168">
              <a:buFont typeface="Arial" panose="020B0604020202020204" pitchFamily="34" charset="0"/>
              <a:buChar char="•"/>
            </a:pPr>
            <a:r>
              <a:rPr lang="fi-FI" sz="1425" i="1" dirty="0">
                <a:solidFill>
                  <a:srgbClr val="0070C0"/>
                </a:solidFill>
              </a:rPr>
              <a:t>Veroperustemuutosten vaikutus kompensoitiin lisäämällä valtionosuuksia </a:t>
            </a:r>
            <a:r>
              <a:rPr lang="fi-FI" sz="1425" i="1" dirty="0" smtClean="0">
                <a:solidFill>
                  <a:srgbClr val="0070C0"/>
                </a:solidFill>
              </a:rPr>
              <a:t>noin 400 </a:t>
            </a:r>
            <a:r>
              <a:rPr lang="fi-FI" sz="1425" i="1" dirty="0">
                <a:solidFill>
                  <a:srgbClr val="0070C0"/>
                </a:solidFill>
              </a:rPr>
              <a:t>milj. € </a:t>
            </a:r>
          </a:p>
        </p:txBody>
      </p:sp>
      <p:sp>
        <p:nvSpPr>
          <p:cNvPr id="8" name="Tekstiruutu 7"/>
          <p:cNvSpPr txBox="1"/>
          <p:nvPr/>
        </p:nvSpPr>
        <p:spPr>
          <a:xfrm>
            <a:off x="398311" y="3003798"/>
            <a:ext cx="6232796" cy="323165"/>
          </a:xfrm>
          <a:prstGeom prst="rect">
            <a:avLst/>
          </a:prstGeom>
          <a:noFill/>
        </p:spPr>
        <p:txBody>
          <a:bodyPr wrap="none" rtlCol="0">
            <a:spAutoFit/>
          </a:bodyPr>
          <a:lstStyle/>
          <a:p>
            <a:r>
              <a:rPr lang="fi-FI" sz="1500" b="1" dirty="0"/>
              <a:t>Valtionosuudet </a:t>
            </a:r>
            <a:r>
              <a:rPr lang="fi-FI" sz="1500" b="1" dirty="0" smtClean="0"/>
              <a:t>laskivat yli 3 % eli lähes 300 milj. euroa</a:t>
            </a:r>
            <a:endParaRPr lang="fi-FI" sz="1500" b="1" dirty="0"/>
          </a:p>
        </p:txBody>
      </p:sp>
    </p:spTree>
    <p:extLst>
      <p:ext uri="{BB962C8B-B14F-4D97-AF65-F5344CB8AC3E}">
        <p14:creationId xmlns:p14="http://schemas.microsoft.com/office/powerpoint/2010/main" val="126162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 Box 22"/>
          <p:cNvSpPr txBox="1">
            <a:spLocks noChangeArrowheads="1"/>
          </p:cNvSpPr>
          <p:nvPr/>
        </p:nvSpPr>
        <p:spPr bwMode="auto">
          <a:xfrm>
            <a:off x="1709741" y="33339"/>
            <a:ext cx="6291263" cy="541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1875" dirty="0"/>
              <a:t>Tietoja kuntien taloudesta vuosilta </a:t>
            </a:r>
            <a:r>
              <a:rPr lang="fi-FI" sz="1875" dirty="0" smtClean="0"/>
              <a:t>2010-2017</a:t>
            </a:r>
            <a:endParaRPr lang="fi-FI" sz="1875" dirty="0"/>
          </a:p>
          <a:p>
            <a:pPr eaLnBrk="1" hangingPunct="1">
              <a:lnSpc>
                <a:spcPct val="95000"/>
              </a:lnSpc>
            </a:pPr>
            <a:r>
              <a:rPr lang="fi-FI" sz="1200" dirty="0"/>
              <a:t> </a:t>
            </a:r>
            <a:r>
              <a:rPr lang="fi-FI" sz="1200" b="1" dirty="0"/>
              <a:t>Pl. Ahvenanmaa</a:t>
            </a:r>
            <a:r>
              <a:rPr lang="fi-FI" sz="1200" dirty="0"/>
              <a:t>. Sisältää liikelaitokset.</a:t>
            </a:r>
          </a:p>
        </p:txBody>
      </p:sp>
      <p:sp>
        <p:nvSpPr>
          <p:cNvPr id="25679" name="Alatunnisteen paikkamerkki 1"/>
          <p:cNvSpPr>
            <a:spLocks noGrp="1"/>
          </p:cNvSpPr>
          <p:nvPr>
            <p:ph type="ftr" sz="quarter" idx="4294967295"/>
          </p:nvPr>
        </p:nvSpPr>
        <p:spPr bwMode="auto">
          <a:xfrm>
            <a:off x="3732613" y="4856004"/>
            <a:ext cx="235382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557199" indent="-214308" eaLnBrk="0" hangingPunct="0">
              <a:defRPr>
                <a:solidFill>
                  <a:schemeClr val="tx1"/>
                </a:solidFill>
                <a:latin typeface="Verdana" pitchFamily="34" charset="0"/>
                <a:cs typeface="Arial" charset="0"/>
              </a:defRPr>
            </a:lvl2pPr>
            <a:lvl3pPr marL="857229" indent="-171446" eaLnBrk="0" hangingPunct="0">
              <a:defRPr>
                <a:solidFill>
                  <a:schemeClr val="tx1"/>
                </a:solidFill>
                <a:latin typeface="Verdana" pitchFamily="34" charset="0"/>
                <a:cs typeface="Arial" charset="0"/>
              </a:defRPr>
            </a:lvl3pPr>
            <a:lvl4pPr marL="1200121" indent="-171446" eaLnBrk="0" hangingPunct="0">
              <a:defRPr>
                <a:solidFill>
                  <a:schemeClr val="tx1"/>
                </a:solidFill>
                <a:latin typeface="Verdana" pitchFamily="34" charset="0"/>
                <a:cs typeface="Arial" charset="0"/>
              </a:defRPr>
            </a:lvl4pPr>
            <a:lvl5pPr marL="1543012" indent="-171446" eaLnBrk="0" hangingPunct="0">
              <a:defRPr>
                <a:solidFill>
                  <a:schemeClr val="tx1"/>
                </a:solidFill>
                <a:latin typeface="Verdana" pitchFamily="34" charset="0"/>
                <a:cs typeface="Arial" charset="0"/>
              </a:defRPr>
            </a:lvl5pPr>
            <a:lvl6pPr marL="1885904" indent="-171446" defTabSz="342891" eaLnBrk="0" fontAlgn="base" hangingPunct="0">
              <a:spcBef>
                <a:spcPct val="0"/>
              </a:spcBef>
              <a:spcAft>
                <a:spcPct val="0"/>
              </a:spcAft>
              <a:defRPr>
                <a:solidFill>
                  <a:schemeClr val="tx1"/>
                </a:solidFill>
                <a:latin typeface="Verdana" pitchFamily="34" charset="0"/>
                <a:cs typeface="Arial" charset="0"/>
              </a:defRPr>
            </a:lvl6pPr>
            <a:lvl7pPr marL="2228795" indent="-171446" defTabSz="342891" eaLnBrk="0" fontAlgn="base" hangingPunct="0">
              <a:spcBef>
                <a:spcPct val="0"/>
              </a:spcBef>
              <a:spcAft>
                <a:spcPct val="0"/>
              </a:spcAft>
              <a:defRPr>
                <a:solidFill>
                  <a:schemeClr val="tx1"/>
                </a:solidFill>
                <a:latin typeface="Verdana" pitchFamily="34" charset="0"/>
                <a:cs typeface="Arial" charset="0"/>
              </a:defRPr>
            </a:lvl7pPr>
            <a:lvl8pPr marL="2571686" indent="-171446" defTabSz="342891" eaLnBrk="0" fontAlgn="base" hangingPunct="0">
              <a:spcBef>
                <a:spcPct val="0"/>
              </a:spcBef>
              <a:spcAft>
                <a:spcPct val="0"/>
              </a:spcAft>
              <a:defRPr>
                <a:solidFill>
                  <a:schemeClr val="tx1"/>
                </a:solidFill>
                <a:latin typeface="Verdana" pitchFamily="34" charset="0"/>
                <a:cs typeface="Arial" charset="0"/>
              </a:defRPr>
            </a:lvl8pPr>
            <a:lvl9pPr marL="2914578" indent="-171446" defTabSz="34289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00" smtClean="0">
                <a:solidFill>
                  <a:schemeClr val="accent1"/>
                </a:solidFill>
              </a:rPr>
              <a:t>7.2.2018 Jari Koskinen</a:t>
            </a:r>
            <a:endParaRPr lang="fi-FI" sz="800" dirty="0">
              <a:solidFill>
                <a:schemeClr val="accent1"/>
              </a:solidFill>
            </a:endParaRPr>
          </a:p>
        </p:txBody>
      </p:sp>
      <p:sp>
        <p:nvSpPr>
          <p:cNvPr id="25713" name="Tekstiruutu 165"/>
          <p:cNvSpPr txBox="1">
            <a:spLocks noChangeArrowheads="1"/>
          </p:cNvSpPr>
          <p:nvPr/>
        </p:nvSpPr>
        <p:spPr bwMode="auto">
          <a:xfrm>
            <a:off x="1000139" y="4020870"/>
            <a:ext cx="6624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00" dirty="0"/>
              <a:t> 1) %:a </a:t>
            </a:r>
            <a:r>
              <a:rPr lang="fi-FI" sz="800" b="1" dirty="0"/>
              <a:t>poistonalaisten investointien </a:t>
            </a:r>
            <a:r>
              <a:rPr lang="fi-FI" sz="800" dirty="0"/>
              <a:t>omahankintamenoista = Investointimenot – Maa- ja vesialueiden </a:t>
            </a:r>
            <a:r>
              <a:rPr lang="fi-FI" sz="800" dirty="0" smtClean="0"/>
              <a:t>hankinta –</a:t>
            </a:r>
          </a:p>
          <a:p>
            <a:pPr eaLnBrk="1" hangingPunct="1"/>
            <a:r>
              <a:rPr lang="fi-FI" sz="800" dirty="0"/>
              <a:t> </a:t>
            </a:r>
            <a:r>
              <a:rPr lang="fi-FI" sz="800" dirty="0" smtClean="0"/>
              <a:t>     </a:t>
            </a:r>
            <a:r>
              <a:rPr lang="fi-FI" sz="800" dirty="0"/>
              <a:t>Osakkeiden ja osuuksien hankinta - Rahoitusosuudet investointeihin.</a:t>
            </a:r>
          </a:p>
        </p:txBody>
      </p:sp>
      <p:sp>
        <p:nvSpPr>
          <p:cNvPr id="141" name="Text Box 28"/>
          <p:cNvSpPr txBox="1">
            <a:spLocks noChangeArrowheads="1"/>
          </p:cNvSpPr>
          <p:nvPr/>
        </p:nvSpPr>
        <p:spPr bwMode="auto">
          <a:xfrm>
            <a:off x="6862239" y="4732425"/>
            <a:ext cx="2330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 vuosi </a:t>
            </a:r>
            <a:r>
              <a:rPr lang="fi-FI" sz="900" dirty="0" smtClean="0"/>
              <a:t>2017</a:t>
            </a:r>
            <a:endParaRPr lang="fi-FI" sz="900" dirty="0"/>
          </a:p>
          <a:p>
            <a:pPr eaLnBrk="1" hangingPunct="1"/>
            <a:r>
              <a:rPr lang="fi-FI" sz="900" dirty="0"/>
              <a:t>           tilinpäätösarvioiden mukaan</a:t>
            </a:r>
            <a:r>
              <a:rPr lang="fi-FI" sz="825" dirty="0"/>
              <a:t>.</a:t>
            </a:r>
          </a:p>
        </p:txBody>
      </p:sp>
      <p:sp>
        <p:nvSpPr>
          <p:cNvPr id="199" name="Tekstiruutu 2"/>
          <p:cNvSpPr txBox="1">
            <a:spLocks noChangeArrowheads="1"/>
          </p:cNvSpPr>
          <p:nvPr/>
        </p:nvSpPr>
        <p:spPr bwMode="auto">
          <a:xfrm>
            <a:off x="1000923" y="4320000"/>
            <a:ext cx="5288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00" dirty="0"/>
              <a:t> 2) Vuosi 2010 sisältää </a:t>
            </a:r>
            <a:r>
              <a:rPr lang="fi-FI" sz="800" dirty="0" err="1"/>
              <a:t>HSY:n</a:t>
            </a:r>
            <a:r>
              <a:rPr lang="fi-FI" sz="800" dirty="0"/>
              <a:t> perustamisesta johtuvia satunnaisia tuloja noin 0,95 mrd. €</a:t>
            </a:r>
            <a:r>
              <a:rPr lang="fi-FI" sz="800" dirty="0" smtClean="0"/>
              <a:t>. </a:t>
            </a:r>
          </a:p>
          <a:p>
            <a:pPr eaLnBrk="1" hangingPunct="1"/>
            <a:r>
              <a:rPr lang="fi-FI" sz="800" dirty="0"/>
              <a:t> </a:t>
            </a:r>
            <a:r>
              <a:rPr lang="fi-FI" sz="800" dirty="0" smtClean="0"/>
              <a:t>    Vuosi </a:t>
            </a:r>
            <a:r>
              <a:rPr lang="fi-FI" sz="800" dirty="0"/>
              <a:t>2014 sisältää liikelaitosten yhtiöittämisistä johtuvia satunnaisia tuloja noin 1,7 mrd. €</a:t>
            </a:r>
          </a:p>
        </p:txBody>
      </p:sp>
      <p:pic>
        <p:nvPicPr>
          <p:cNvPr id="5" name="Kuva 4"/>
          <p:cNvPicPr>
            <a:picLocks noChangeAspect="1"/>
          </p:cNvPicPr>
          <p:nvPr/>
        </p:nvPicPr>
        <p:blipFill>
          <a:blip r:embed="rId3"/>
          <a:stretch>
            <a:fillRect/>
          </a:stretch>
        </p:blipFill>
        <p:spPr>
          <a:xfrm>
            <a:off x="827585" y="569742"/>
            <a:ext cx="7704856" cy="3474146"/>
          </a:xfrm>
          <a:prstGeom prst="rect">
            <a:avLst/>
          </a:prstGeom>
        </p:spPr>
      </p:pic>
    </p:spTree>
    <p:extLst>
      <p:ext uri="{BB962C8B-B14F-4D97-AF65-F5344CB8AC3E}">
        <p14:creationId xmlns:p14="http://schemas.microsoft.com/office/powerpoint/2010/main" val="283867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277544" y="-20537"/>
            <a:ext cx="6669881" cy="596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725" dirty="0"/>
              <a:t>Kuntien ja kuntayhtymien  tilinpäätösten keskeisiä eriä vuosilta </a:t>
            </a:r>
            <a:r>
              <a:rPr lang="fi-FI" sz="1725" dirty="0" smtClean="0"/>
              <a:t>2016 </a:t>
            </a:r>
            <a:r>
              <a:rPr lang="fi-FI" sz="1725" dirty="0"/>
              <a:t>ja </a:t>
            </a:r>
            <a:r>
              <a:rPr lang="fi-FI" sz="1725" dirty="0" smtClean="0"/>
              <a:t>2017 </a:t>
            </a:r>
            <a:r>
              <a:rPr lang="fi-FI" sz="1725" dirty="0"/>
              <a:t>(ml. liikelaitokset)</a:t>
            </a:r>
          </a:p>
        </p:txBody>
      </p:sp>
      <p:sp>
        <p:nvSpPr>
          <p:cNvPr id="7239" name="Alatunnisteen paikkamerkki 1"/>
          <p:cNvSpPr>
            <a:spLocks noGrp="1"/>
          </p:cNvSpPr>
          <p:nvPr>
            <p:ph type="ftr" sz="quarter" idx="4294967295"/>
          </p:nvPr>
        </p:nvSpPr>
        <p:spPr bwMode="auto">
          <a:xfrm>
            <a:off x="3596159" y="4831131"/>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800" smtClean="0">
                <a:solidFill>
                  <a:schemeClr val="accent1"/>
                </a:solidFill>
              </a:rPr>
              <a:t>7.2.2018 Jari Koskinen</a:t>
            </a:r>
            <a:endParaRPr lang="fi-FI" sz="800" dirty="0">
              <a:solidFill>
                <a:schemeClr val="accent1"/>
              </a:solidFill>
            </a:endParaRPr>
          </a:p>
        </p:txBody>
      </p:sp>
      <p:sp>
        <p:nvSpPr>
          <p:cNvPr id="99" name="Text Box 28"/>
          <p:cNvSpPr txBox="1">
            <a:spLocks noChangeArrowheads="1"/>
          </p:cNvSpPr>
          <p:nvPr/>
        </p:nvSpPr>
        <p:spPr bwMode="auto">
          <a:xfrm>
            <a:off x="5148064" y="4757051"/>
            <a:ext cx="3937738" cy="3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51" dirty="0">
                <a:solidFill>
                  <a:schemeClr val="accent1"/>
                </a:solidFill>
              </a:rPr>
              <a:t>Lähde: Tilastokeskus. Vuoden </a:t>
            </a:r>
            <a:r>
              <a:rPr lang="fi-FI" sz="851" dirty="0" smtClean="0">
                <a:solidFill>
                  <a:schemeClr val="accent1"/>
                </a:solidFill>
              </a:rPr>
              <a:t>2017  </a:t>
            </a:r>
            <a:r>
              <a:rPr lang="fi-FI" sz="851" dirty="0">
                <a:solidFill>
                  <a:schemeClr val="accent1"/>
                </a:solidFill>
              </a:rPr>
              <a:t>lukuihin on lisätty Kuntaliiton </a:t>
            </a:r>
          </a:p>
          <a:p>
            <a:pPr eaLnBrk="1" hangingPunct="1"/>
            <a:r>
              <a:rPr lang="fi-FI" sz="851" dirty="0">
                <a:solidFill>
                  <a:schemeClr val="accent1"/>
                </a:solidFill>
              </a:rPr>
              <a:t>arvioimat Ahvenanmaan kuntien ja kuntayhtymien tiedot.</a:t>
            </a:r>
          </a:p>
        </p:txBody>
      </p:sp>
      <p:sp>
        <p:nvSpPr>
          <p:cNvPr id="5" name="Tekstiruutu 4"/>
          <p:cNvSpPr txBox="1"/>
          <p:nvPr/>
        </p:nvSpPr>
        <p:spPr>
          <a:xfrm>
            <a:off x="1500309" y="4428000"/>
            <a:ext cx="5616624" cy="230832"/>
          </a:xfrm>
          <a:prstGeom prst="rect">
            <a:avLst/>
          </a:prstGeom>
          <a:noFill/>
        </p:spPr>
        <p:txBody>
          <a:bodyPr wrap="square" rtlCol="0">
            <a:spAutoFit/>
          </a:bodyPr>
          <a:lstStyle/>
          <a:p>
            <a:r>
              <a:rPr lang="fi-FI" sz="900" i="1" dirty="0" smtClean="0"/>
              <a:t>1) Investointimenot pl. maa- ja vesialueiden sekä osakkeiden ja osuuksien hankinta</a:t>
            </a:r>
            <a:endParaRPr lang="fi-FI" sz="900" i="1" dirty="0"/>
          </a:p>
        </p:txBody>
      </p:sp>
      <p:pic>
        <p:nvPicPr>
          <p:cNvPr id="2" name="Kuva 1"/>
          <p:cNvPicPr>
            <a:picLocks noChangeAspect="1"/>
          </p:cNvPicPr>
          <p:nvPr/>
        </p:nvPicPr>
        <p:blipFill>
          <a:blip r:embed="rId3"/>
          <a:stretch>
            <a:fillRect/>
          </a:stretch>
        </p:blipFill>
        <p:spPr>
          <a:xfrm>
            <a:off x="1763689" y="576164"/>
            <a:ext cx="5688632" cy="3867793"/>
          </a:xfrm>
          <a:prstGeom prst="rect">
            <a:avLst/>
          </a:prstGeom>
        </p:spPr>
      </p:pic>
    </p:spTree>
    <p:extLst>
      <p:ext uri="{BB962C8B-B14F-4D97-AF65-F5344CB8AC3E}">
        <p14:creationId xmlns:p14="http://schemas.microsoft.com/office/powerpoint/2010/main" val="4079386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3160" name="Kaavio" r:id="rId4" imgW="10096677" imgH="5095777" progId="MSGraph.Chart.8">
                  <p:embed followColorScheme="full"/>
                </p:oleObj>
              </mc:Choice>
              <mc:Fallback>
                <p:oleObj name="Kaavio" r:id="rId4" imgW="10096677" imgH="5095777" progId="MSGraph.Chart.8">
                  <p:embed followColorScheme="full"/>
                  <p:pic>
                    <p:nvPicPr>
                      <p:cNvPr id="24578" name="Object 2"/>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3161" name="Kaavio" r:id="rId6" imgW="10096677" imgH="5095777" progId="MSGraph.Chart.8">
                  <p:embed followColorScheme="full"/>
                </p:oleObj>
              </mc:Choice>
              <mc:Fallback>
                <p:oleObj name="Kaavio" r:id="rId6" imgW="10096677" imgH="5095777" progId="MSGraph.Chart.8">
                  <p:embed followColorScheme="full"/>
                  <p:pic>
                    <p:nvPicPr>
                      <p:cNvPr id="24580" name="Object 6"/>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064154007"/>
              </p:ext>
            </p:extLst>
          </p:nvPr>
        </p:nvGraphicFramePr>
        <p:xfrm>
          <a:off x="611560" y="843558"/>
          <a:ext cx="8208911" cy="3528393"/>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187625" y="86919"/>
            <a:ext cx="7495202" cy="4985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0000"/>
              </a:lnSpc>
            </a:pPr>
            <a:r>
              <a:rPr lang="fi-FI" dirty="0">
                <a:solidFill>
                  <a:schemeClr val="accent1"/>
                </a:solidFill>
              </a:rPr>
              <a:t>Kuntien </a:t>
            </a:r>
            <a:r>
              <a:rPr lang="fi-FI" dirty="0" smtClean="0">
                <a:solidFill>
                  <a:schemeClr val="accent1"/>
                </a:solidFill>
              </a:rPr>
              <a:t>toimintakate (itseisarvo) </a:t>
            </a:r>
            <a:r>
              <a:rPr lang="fi-FI" dirty="0">
                <a:solidFill>
                  <a:schemeClr val="accent1"/>
                </a:solidFill>
              </a:rPr>
              <a:t>ja </a:t>
            </a:r>
            <a:r>
              <a:rPr lang="fi-FI" dirty="0" smtClean="0">
                <a:solidFill>
                  <a:schemeClr val="accent1"/>
                </a:solidFill>
              </a:rPr>
              <a:t>verorahoitus 2017</a:t>
            </a:r>
            <a:endParaRPr lang="fi-FI" dirty="0">
              <a:solidFill>
                <a:schemeClr val="accent1"/>
              </a:solidFill>
            </a:endParaRPr>
          </a:p>
          <a:p>
            <a:pPr algn="ctr">
              <a:lnSpc>
                <a:spcPct val="90000"/>
              </a:lnSpc>
            </a:pPr>
            <a:r>
              <a:rPr lang="fi-FI" dirty="0" smtClean="0">
                <a:solidFill>
                  <a:schemeClr val="accent1"/>
                </a:solidFill>
              </a:rPr>
              <a:t>Manner-Suomen kunnissa kuntakoon </a:t>
            </a:r>
            <a:r>
              <a:rPr lang="fi-FI" dirty="0">
                <a:solidFill>
                  <a:schemeClr val="accent1"/>
                </a:solidFill>
              </a:rPr>
              <a:t>mukaan, </a:t>
            </a:r>
            <a:r>
              <a:rPr lang="fi-FI" dirty="0" smtClean="0">
                <a:solidFill>
                  <a:schemeClr val="accent1"/>
                </a:solidFill>
              </a:rPr>
              <a:t>€/asukas</a:t>
            </a:r>
            <a:endParaRPr lang="fi-FI" dirty="0">
              <a:solidFill>
                <a:schemeClr val="accent1"/>
              </a:solidFill>
            </a:endParaRPr>
          </a:p>
        </p:txBody>
      </p:sp>
      <p:sp>
        <p:nvSpPr>
          <p:cNvPr id="24591" name="Text Box 27"/>
          <p:cNvSpPr txBox="1">
            <a:spLocks noChangeArrowheads="1"/>
          </p:cNvSpPr>
          <p:nvPr/>
        </p:nvSpPr>
        <p:spPr bwMode="auto">
          <a:xfrm>
            <a:off x="971600" y="555526"/>
            <a:ext cx="169091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200" dirty="0"/>
              <a:t>Kunnan asukasluku</a:t>
            </a:r>
          </a:p>
          <a:p>
            <a:pPr algn="ctr" eaLnBrk="1" hangingPunct="1">
              <a:lnSpc>
                <a:spcPct val="90000"/>
              </a:lnSpc>
            </a:pPr>
            <a:r>
              <a:rPr lang="fi-FI" sz="1200" dirty="0" smtClean="0"/>
              <a:t>31.12.2016</a:t>
            </a:r>
            <a:endParaRPr lang="fi-FI" sz="1200" dirty="0"/>
          </a:p>
        </p:txBody>
      </p:sp>
      <p:sp>
        <p:nvSpPr>
          <p:cNvPr id="22545" name="Alatunnisteen paikkamerkki 1"/>
          <p:cNvSpPr>
            <a:spLocks noGrp="1"/>
          </p:cNvSpPr>
          <p:nvPr>
            <p:ph type="ftr" sz="quarter" idx="4294967295"/>
          </p:nvPr>
        </p:nvSpPr>
        <p:spPr bwMode="auto">
          <a:xfrm>
            <a:off x="3779912" y="4857785"/>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800" dirty="0" smtClean="0">
                <a:solidFill>
                  <a:schemeClr val="accent1"/>
                </a:solidFill>
              </a:rPr>
              <a:t>7.2.2018 Jari Koskinen</a:t>
            </a:r>
            <a:endParaRPr lang="fi-FI" sz="800" dirty="0">
              <a:solidFill>
                <a:schemeClr val="accent1"/>
              </a:solidFill>
            </a:endParaRPr>
          </a:p>
        </p:txBody>
      </p:sp>
      <p:sp>
        <p:nvSpPr>
          <p:cNvPr id="19" name="Text Box 4"/>
          <p:cNvSpPr txBox="1">
            <a:spLocks noChangeArrowheads="1"/>
          </p:cNvSpPr>
          <p:nvPr/>
        </p:nvSpPr>
        <p:spPr bwMode="auto">
          <a:xfrm>
            <a:off x="7227501" y="4762503"/>
            <a:ext cx="1916499" cy="33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788" kern="0" dirty="0">
                <a:solidFill>
                  <a:srgbClr val="002E63"/>
                </a:solidFill>
              </a:rPr>
              <a:t>Lähde: Tilastokeskus, </a:t>
            </a:r>
            <a:r>
              <a:rPr lang="fi-FI" sz="788" kern="0" dirty="0" smtClean="0">
                <a:solidFill>
                  <a:srgbClr val="002E63"/>
                </a:solidFill>
              </a:rPr>
              <a:t>vuosi 2017 tilinpäätösarvioiden </a:t>
            </a:r>
            <a:r>
              <a:rPr lang="fi-FI" sz="788" kern="0" dirty="0">
                <a:solidFill>
                  <a:srgbClr val="002E63"/>
                </a:solidFill>
              </a:rPr>
              <a:t>mukaan</a:t>
            </a:r>
          </a:p>
        </p:txBody>
      </p:sp>
      <p:sp>
        <p:nvSpPr>
          <p:cNvPr id="18" name="Tekstiruutu 17"/>
          <p:cNvSpPr txBox="1"/>
          <p:nvPr/>
        </p:nvSpPr>
        <p:spPr>
          <a:xfrm>
            <a:off x="1331640" y="4361288"/>
            <a:ext cx="6974986" cy="300210"/>
          </a:xfrm>
          <a:prstGeom prst="rect">
            <a:avLst/>
          </a:prstGeom>
          <a:noFill/>
        </p:spPr>
        <p:txBody>
          <a:bodyPr wrap="none" rtlCol="0">
            <a:spAutoFit/>
          </a:bodyPr>
          <a:lstStyle/>
          <a:p>
            <a:r>
              <a:rPr lang="fi-FI" sz="1351" dirty="0"/>
              <a:t> </a:t>
            </a:r>
            <a:r>
              <a:rPr lang="fi-FI" sz="1000" dirty="0"/>
              <a:t>1) Toimintakate on toimintatuottojen ja toimintakulujen erotus, mikä jää katettavaksi verorahoituksella</a:t>
            </a:r>
          </a:p>
        </p:txBody>
      </p:sp>
    </p:spTree>
    <p:extLst>
      <p:ext uri="{BB962C8B-B14F-4D97-AF65-F5344CB8AC3E}">
        <p14:creationId xmlns:p14="http://schemas.microsoft.com/office/powerpoint/2010/main" val="104896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4178" name="Kaavio" r:id="rId4" imgW="10096677" imgH="5095777" progId="MSGraph.Chart.8">
                  <p:embed followColorScheme="full"/>
                </p:oleObj>
              </mc:Choice>
              <mc:Fallback>
                <p:oleObj name="Kaavio" r:id="rId4" imgW="10096677" imgH="5095777" progId="MSGraph.Chart.8">
                  <p:embed followColorScheme="full"/>
                  <p:pic>
                    <p:nvPicPr>
                      <p:cNvPr id="24578" name="Object 2"/>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4179" name="Kaavio" r:id="rId6" imgW="10096677" imgH="5095777" progId="MSGraph.Chart.8">
                  <p:embed followColorScheme="full"/>
                </p:oleObj>
              </mc:Choice>
              <mc:Fallback>
                <p:oleObj name="Kaavio" r:id="rId6" imgW="10096677" imgH="5095777" progId="MSGraph.Chart.8">
                  <p:embed followColorScheme="full"/>
                  <p:pic>
                    <p:nvPicPr>
                      <p:cNvPr id="24580" name="Object 6"/>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446091249"/>
              </p:ext>
            </p:extLst>
          </p:nvPr>
        </p:nvGraphicFramePr>
        <p:xfrm>
          <a:off x="820059" y="912020"/>
          <a:ext cx="7844972" cy="3681751"/>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64333" y="115599"/>
            <a:ext cx="6488635" cy="5262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1900" dirty="0">
                <a:solidFill>
                  <a:schemeClr val="accent1"/>
                </a:solidFill>
              </a:rPr>
              <a:t>Kuntien vuosikate %:a poistoista kuntakoon mukaan</a:t>
            </a:r>
          </a:p>
          <a:p>
            <a:pPr algn="ctr">
              <a:lnSpc>
                <a:spcPct val="90000"/>
              </a:lnSpc>
            </a:pPr>
            <a:r>
              <a:rPr lang="fi-FI" sz="1900" dirty="0">
                <a:solidFill>
                  <a:schemeClr val="accent1"/>
                </a:solidFill>
              </a:rPr>
              <a:t>Manner-Suomen kunnissa </a:t>
            </a:r>
            <a:r>
              <a:rPr lang="fi-FI" sz="1900" dirty="0" smtClean="0">
                <a:solidFill>
                  <a:schemeClr val="accent1"/>
                </a:solidFill>
              </a:rPr>
              <a:t>2015-2017</a:t>
            </a:r>
            <a:endParaRPr lang="fi-FI" sz="1900" dirty="0">
              <a:solidFill>
                <a:schemeClr val="accent1"/>
              </a:solidFill>
            </a:endParaRPr>
          </a:p>
        </p:txBody>
      </p:sp>
      <p:sp>
        <p:nvSpPr>
          <p:cNvPr id="24591" name="Text Box 27"/>
          <p:cNvSpPr txBox="1">
            <a:spLocks noChangeArrowheads="1"/>
          </p:cNvSpPr>
          <p:nvPr/>
        </p:nvSpPr>
        <p:spPr bwMode="auto">
          <a:xfrm>
            <a:off x="918877" y="562842"/>
            <a:ext cx="1690911"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200" dirty="0"/>
              <a:t>Kunnan asukasluku</a:t>
            </a:r>
          </a:p>
          <a:p>
            <a:pPr algn="ctr" eaLnBrk="1" hangingPunct="1">
              <a:lnSpc>
                <a:spcPct val="90000"/>
              </a:lnSpc>
            </a:pPr>
            <a:r>
              <a:rPr lang="fi-FI" sz="1200" dirty="0" smtClean="0"/>
              <a:t>31.12.2016</a:t>
            </a:r>
            <a:endParaRPr lang="fi-FI" sz="1200" dirty="0"/>
          </a:p>
        </p:txBody>
      </p:sp>
      <p:sp>
        <p:nvSpPr>
          <p:cNvPr id="22545" name="Alatunnisteen paikkamerkki 1"/>
          <p:cNvSpPr>
            <a:spLocks noGrp="1"/>
          </p:cNvSpPr>
          <p:nvPr>
            <p:ph type="ftr" sz="quarter" idx="4294967295"/>
          </p:nvPr>
        </p:nvSpPr>
        <p:spPr bwMode="auto">
          <a:xfrm>
            <a:off x="3656695" y="4854280"/>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smtClean="0">
                <a:solidFill>
                  <a:schemeClr val="accent1"/>
                </a:solidFill>
              </a:rPr>
              <a:t>7.2.2018 Jari Koskinen</a:t>
            </a:r>
            <a:endParaRPr lang="fi-FI" sz="900" dirty="0">
              <a:solidFill>
                <a:schemeClr val="accent1"/>
              </a:solidFill>
            </a:endParaRPr>
          </a:p>
        </p:txBody>
      </p:sp>
      <p:cxnSp>
        <p:nvCxnSpPr>
          <p:cNvPr id="4" name="Suora yhdysviiva 3"/>
          <p:cNvCxnSpPr/>
          <p:nvPr/>
        </p:nvCxnSpPr>
        <p:spPr>
          <a:xfrm>
            <a:off x="5742349" y="1059582"/>
            <a:ext cx="0" cy="3276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Box 4"/>
          <p:cNvSpPr txBox="1">
            <a:spLocks noChangeArrowheads="1"/>
          </p:cNvSpPr>
          <p:nvPr/>
        </p:nvSpPr>
        <p:spPr bwMode="auto">
          <a:xfrm>
            <a:off x="6749144" y="4731080"/>
            <a:ext cx="24207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a:t>
            </a:r>
            <a:r>
              <a:rPr lang="fi-FI" sz="900" kern="0" dirty="0" smtClean="0">
                <a:solidFill>
                  <a:srgbClr val="002E63"/>
                </a:solidFill>
              </a:rPr>
              <a:t>2017      </a:t>
            </a:r>
            <a:endParaRPr lang="fi-FI" sz="900" kern="0" dirty="0">
              <a:solidFill>
                <a:srgbClr val="002E63"/>
              </a:solidFill>
            </a:endParaRP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47212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_suomiruotsi2017.potx" id="{13E821BA-D3ED-4889-9C49-636FBF760B63}" vid="{3356D7EC-DB7F-4093-AE8F-B732685FBE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Kuntaliitto Onnistuva Suomi Suomi-Ruotsi 2017</Template>
  <TotalTime>1510</TotalTime>
  <Words>1397</Words>
  <Application>Microsoft Office PowerPoint</Application>
  <PresentationFormat>Näytössä katseltava esitys (16:9)</PresentationFormat>
  <Paragraphs>254</Paragraphs>
  <Slides>24</Slides>
  <Notes>21</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2</vt:i4>
      </vt:variant>
      <vt:variant>
        <vt:lpstr>Dian otsikot</vt:lpstr>
      </vt:variant>
      <vt:variant>
        <vt:i4>24</vt:i4>
      </vt:variant>
    </vt:vector>
  </HeadingPairs>
  <TitlesOfParts>
    <vt:vector size="31" baseType="lpstr">
      <vt:lpstr>Arial</vt:lpstr>
      <vt:lpstr>Calibri</vt:lpstr>
      <vt:lpstr>Verdana</vt:lpstr>
      <vt:lpstr>Wingdings</vt:lpstr>
      <vt:lpstr>Kuntaliitto suomenkielinen</vt:lpstr>
      <vt:lpstr>Worksheet</vt:lpstr>
      <vt:lpstr>Kaavio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Kuntien lainakannan muutos 2000-2017, milj. €</vt:lpstr>
      <vt:lpstr>PowerPoint-esitys</vt:lpstr>
      <vt:lpstr>PowerPoint-esitys</vt:lpstr>
      <vt:lpstr>Kuntien ja kuntayhtymien talousarviot ja taloussuunnitelmat</vt:lpstr>
      <vt:lpstr>PowerPoint-esitys</vt:lpstr>
      <vt:lpstr>PowerPoint-esitys</vt:lpstr>
      <vt:lpstr>Kuntatalouden kehitys 2016-2019   Kunnat ja kuntayhtymät</vt:lpstr>
      <vt:lpstr>Kuntien ja kuntayhtymien tuloslaskelma  vuosina 2016-2019, mrd. € </vt:lpstr>
      <vt:lpstr>PowerPoint-esitys</vt:lpstr>
      <vt:lpstr>PowerPoint-esitys</vt:lpstr>
      <vt:lpstr>Kuntien ja kuntayhtymien lainakanta sekä rahavarat 1997-2019, mrd. €</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Punakallio Minna</dc:creator>
  <cp:lastModifiedBy>Heino Raija</cp:lastModifiedBy>
  <cp:revision>77</cp:revision>
  <cp:lastPrinted>2018-02-06T10:21:48Z</cp:lastPrinted>
  <dcterms:created xsi:type="dcterms:W3CDTF">2018-01-25T13:26:05Z</dcterms:created>
  <dcterms:modified xsi:type="dcterms:W3CDTF">2018-02-07T06:18:00Z</dcterms:modified>
</cp:coreProperties>
</file>