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55" r:id="rId2"/>
    <p:sldMasterId id="2147484006" r:id="rId3"/>
    <p:sldMasterId id="2147484027" r:id="rId4"/>
    <p:sldMasterId id="2147484046" r:id="rId5"/>
    <p:sldMasterId id="2147484067" r:id="rId6"/>
    <p:sldMasterId id="2147484105" r:id="rId7"/>
    <p:sldMasterId id="2147484117" r:id="rId8"/>
  </p:sldMasterIdLst>
  <p:notesMasterIdLst>
    <p:notesMasterId r:id="rId38"/>
  </p:notesMasterIdLst>
  <p:handoutMasterIdLst>
    <p:handoutMasterId r:id="rId39"/>
  </p:handoutMasterIdLst>
  <p:sldIdLst>
    <p:sldId id="282" r:id="rId9"/>
    <p:sldId id="379" r:id="rId10"/>
    <p:sldId id="387" r:id="rId11"/>
    <p:sldId id="362" r:id="rId12"/>
    <p:sldId id="389" r:id="rId13"/>
    <p:sldId id="413" r:id="rId14"/>
    <p:sldId id="414" r:id="rId15"/>
    <p:sldId id="408" r:id="rId16"/>
    <p:sldId id="406" r:id="rId17"/>
    <p:sldId id="405" r:id="rId18"/>
    <p:sldId id="407" r:id="rId19"/>
    <p:sldId id="411" r:id="rId20"/>
    <p:sldId id="368" r:id="rId21"/>
    <p:sldId id="363" r:id="rId22"/>
    <p:sldId id="373" r:id="rId23"/>
    <p:sldId id="335" r:id="rId24"/>
    <p:sldId id="383" r:id="rId25"/>
    <p:sldId id="382" r:id="rId26"/>
    <p:sldId id="380" r:id="rId27"/>
    <p:sldId id="381" r:id="rId28"/>
    <p:sldId id="409" r:id="rId29"/>
    <p:sldId id="399" r:id="rId30"/>
    <p:sldId id="397" r:id="rId31"/>
    <p:sldId id="367" r:id="rId32"/>
    <p:sldId id="396" r:id="rId33"/>
    <p:sldId id="400" r:id="rId34"/>
    <p:sldId id="410" r:id="rId35"/>
    <p:sldId id="385" r:id="rId36"/>
    <p:sldId id="403" r:id="rId37"/>
  </p:sldIdLst>
  <p:sldSz cx="9144000" cy="6858000" type="screen4x3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 autoAdjust="0"/>
    <p:restoredTop sz="94660"/>
  </p:normalViewPr>
  <p:slideViewPr>
    <p:cSldViewPr>
      <p:cViewPr varScale="1">
        <p:scale>
          <a:sx n="103" d="100"/>
          <a:sy n="103" d="100"/>
        </p:scale>
        <p:origin x="268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19413" cy="493713"/>
          </a:xfrm>
          <a:prstGeom prst="rect">
            <a:avLst/>
          </a:prstGeom>
        </p:spPr>
        <p:txBody>
          <a:bodyPr vert="horz" lIns="91422" tIns="45713" rIns="91422" bIns="45713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14765" y="2"/>
            <a:ext cx="2919412" cy="493713"/>
          </a:xfrm>
          <a:prstGeom prst="rect">
            <a:avLst/>
          </a:prstGeom>
        </p:spPr>
        <p:txBody>
          <a:bodyPr vert="horz" lIns="91422" tIns="45713" rIns="91422" bIns="45713" rtlCol="0"/>
          <a:lstStyle>
            <a:lvl1pPr algn="r">
              <a:defRPr sz="1200"/>
            </a:lvl1pPr>
          </a:lstStyle>
          <a:p>
            <a:fld id="{93FEF391-710B-485C-8DF7-DD38B7ABE20E}" type="datetimeFigureOut">
              <a:rPr lang="sv-SE" smtClean="0"/>
              <a:t>2016-12-20</a:t>
            </a:fld>
            <a:endParaRPr lang="sv-SE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3" y="9371013"/>
            <a:ext cx="2919413" cy="493712"/>
          </a:xfrm>
          <a:prstGeom prst="rect">
            <a:avLst/>
          </a:prstGeom>
        </p:spPr>
        <p:txBody>
          <a:bodyPr vert="horz" lIns="91422" tIns="45713" rIns="91422" bIns="45713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14765" y="9371013"/>
            <a:ext cx="2919412" cy="493712"/>
          </a:xfrm>
          <a:prstGeom prst="rect">
            <a:avLst/>
          </a:prstGeom>
        </p:spPr>
        <p:txBody>
          <a:bodyPr vert="horz" lIns="91422" tIns="45713" rIns="91422" bIns="45713" rtlCol="0" anchor="b"/>
          <a:lstStyle>
            <a:lvl1pPr algn="r">
              <a:defRPr sz="1200"/>
            </a:lvl1pPr>
          </a:lstStyle>
          <a:p>
            <a:fld id="{CFEEA571-CF42-40E2-BA53-230ADFB97AC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905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22" tIns="45713" rIns="91422" bIns="45713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1422" tIns="45713" rIns="91422" bIns="45713" rtlCol="0"/>
          <a:lstStyle>
            <a:lvl1pPr algn="r">
              <a:defRPr sz="1200"/>
            </a:lvl1pPr>
          </a:lstStyle>
          <a:p>
            <a:fld id="{26DFA15B-FE45-45FE-A5C1-2286D62DBEA0}" type="datetimeFigureOut">
              <a:rPr lang="fi-FI" smtClean="0"/>
              <a:t>20.12.2016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3" rIns="91422" bIns="45713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1422" tIns="45713" rIns="91422" bIns="45713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3316"/>
          </a:xfrm>
          <a:prstGeom prst="rect">
            <a:avLst/>
          </a:prstGeom>
        </p:spPr>
        <p:txBody>
          <a:bodyPr vert="horz" lIns="91422" tIns="45713" rIns="91422" bIns="45713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3316"/>
          </a:xfrm>
          <a:prstGeom prst="rect">
            <a:avLst/>
          </a:prstGeom>
        </p:spPr>
        <p:txBody>
          <a:bodyPr vert="horz" lIns="91422" tIns="45713" rIns="91422" bIns="45713" rtlCol="0" anchor="b"/>
          <a:lstStyle>
            <a:lvl1pPr algn="r">
              <a:defRPr sz="1200"/>
            </a:lvl1pPr>
          </a:lstStyle>
          <a:p>
            <a:fld id="{1BAE36A8-0A76-4C63-8941-B39E4C045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91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36A8-0A76-4C63-8941-B39E4C045E4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199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36A8-0A76-4C63-8941-B39E4C045E4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548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36A8-0A76-4C63-8941-B39E4C045E4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910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36A8-0A76-4C63-8941-B39E4C045E4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913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36A8-0A76-4C63-8941-B39E4C045E4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555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36A8-0A76-4C63-8941-B39E4C045E4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36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4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21.pdf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20.pd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image" Target="../media/image2.pd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jpe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jpe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jpe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87" y="2679976"/>
            <a:ext cx="4052760" cy="4142028"/>
          </a:xfrm>
          <a:prstGeom prst="rect">
            <a:avLst/>
          </a:prstGeom>
        </p:spPr>
      </p:pic>
      <p:pic>
        <p:nvPicPr>
          <p:cNvPr id="8" name="Picture 7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1137" y="579855"/>
            <a:ext cx="2548466" cy="608925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787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-4588"/>
            <a:ext cx="9144000" cy="45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916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pic>
        <p:nvPicPr>
          <p:cNvPr id="11" name="Picture 7" descr="ribbon_sisaltosivu-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1558" y="3677706"/>
            <a:ext cx="2572442" cy="3115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  <p:sp>
        <p:nvSpPr>
          <p:cNvPr id="8" name="Rectangle 6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438524197"/>
      </p:ext>
    </p:extLst>
  </p:cSld>
  <p:clrMapOvr>
    <a:masterClrMapping/>
  </p:clrMapOvr>
  <p:hf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7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1602000"/>
            <a:ext cx="3816000" cy="4525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1602000"/>
            <a:ext cx="3816000" cy="4525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86217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400" y="274637"/>
            <a:ext cx="7779600" cy="1143000"/>
          </a:xfrm>
        </p:spPr>
        <p:txBody>
          <a:bodyPr rIns="90000"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 hasCustomPrompt="1"/>
          </p:nvPr>
        </p:nvSpPr>
        <p:spPr>
          <a:xfrm>
            <a:off x="680400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 smtClean="0"/>
              <a:t>Muokkaa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2174400"/>
            <a:ext cx="3816000" cy="3952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43438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 smtClean="0"/>
              <a:t>Muokkaa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2174400"/>
            <a:ext cx="3816000" cy="3952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360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918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703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3"/>
          </p:nvPr>
        </p:nvSpPr>
        <p:spPr>
          <a:xfrm>
            <a:off x="680400" y="273600"/>
            <a:ext cx="2970000" cy="1162800"/>
          </a:xfrm>
        </p:spPr>
        <p:txBody>
          <a:bodyPr tIns="0" rIns="90000"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1436400"/>
            <a:ext cx="2970000" cy="46908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0" name="Sisällön paikkamerkki 9"/>
          <p:cNvSpPr>
            <a:spLocks noGrp="1"/>
          </p:cNvSpPr>
          <p:nvPr>
            <p:ph sz="quarter" idx="15"/>
          </p:nvPr>
        </p:nvSpPr>
        <p:spPr>
          <a:xfrm>
            <a:off x="3747600" y="273599"/>
            <a:ext cx="4712400" cy="58536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851044"/>
      </p:ext>
    </p:extLst>
  </p:cSld>
  <p:clrMapOvr>
    <a:masterClrMapping/>
  </p:clrMapOvr>
  <p:hf hd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680400" y="561600"/>
            <a:ext cx="8188592" cy="41148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4482623"/>
            <a:ext cx="8195468" cy="779188"/>
          </a:xfrm>
        </p:spPr>
        <p:txBody>
          <a:bodyPr tIns="0" rIns="90000" anchor="b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5"/>
          </p:nvPr>
        </p:nvSpPr>
        <p:spPr>
          <a:xfrm>
            <a:off x="687600" y="5317201"/>
            <a:ext cx="8195468" cy="75614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A6D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5979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786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216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3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406400"/>
            <a:ext cx="7779600" cy="1360800"/>
          </a:xfrm>
        </p:spPr>
        <p:txBody>
          <a:bodyPr anchor="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2905200"/>
            <a:ext cx="7779600" cy="15012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43351"/>
      </p:ext>
    </p:extLst>
  </p:cSld>
  <p:clrMapOvr>
    <a:masterClrMapping/>
  </p:clrMapOvr>
  <p:hf hd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645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140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937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16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034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43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118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489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87" y="2679977"/>
            <a:ext cx="4052760" cy="4142028"/>
          </a:xfrm>
          <a:prstGeom prst="rect">
            <a:avLst/>
          </a:prstGeom>
        </p:spPr>
      </p:pic>
      <p:pic>
        <p:nvPicPr>
          <p:cNvPr id="8" name="Picture 7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1137" y="579856"/>
            <a:ext cx="2548466" cy="608925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195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72732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1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ribbon_sisaltosivu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58" y="4521200"/>
            <a:ext cx="2572442" cy="233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pic>
        <p:nvPicPr>
          <p:cNvPr id="9" name="Picture 16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5691"/>
      </p:ext>
    </p:extLst>
  </p:cSld>
  <p:clrMapOvr>
    <a:masterClrMapping/>
  </p:clrMapOvr>
  <p:hf hd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51" y="3796906"/>
            <a:ext cx="3812351" cy="3061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195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2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13" name="Picture 6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3525"/>
      </p:ext>
    </p:extLst>
  </p:cSld>
  <p:clrMapOvr>
    <a:masterClrMapping/>
  </p:clrMapOvr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85535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7" y="0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87570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5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83018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20745"/>
          <a:stretch/>
        </p:blipFill>
        <p:spPr>
          <a:xfrm>
            <a:off x="0" y="-27384"/>
            <a:ext cx="9144000" cy="45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75530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0"/>
            <a:ext cx="9144000" cy="45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47360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-1"/>
            <a:ext cx="9144000" cy="44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55773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-4588"/>
            <a:ext cx="9144000" cy="45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0057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406400"/>
            <a:ext cx="7779600" cy="1360800"/>
          </a:xfrm>
        </p:spPr>
        <p:txBody>
          <a:bodyPr anchor="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2905200"/>
            <a:ext cx="7779600" cy="15012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500"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37572"/>
      </p:ext>
    </p:extLst>
  </p:cSld>
  <p:clrMapOvr>
    <a:masterClrMapping/>
  </p:clrMapOvr>
  <p:hf hd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ribbon_sisaltosivu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58" y="4521202"/>
            <a:ext cx="2572442" cy="233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9" name="Picture 16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4956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1602000"/>
            <a:ext cx="3816000" cy="4525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1602000"/>
            <a:ext cx="3816000" cy="4525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191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9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1602000"/>
            <a:ext cx="3816000" cy="4525200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1602000"/>
            <a:ext cx="3816000" cy="4525200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435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9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/>
          </p:nvPr>
        </p:nvSpPr>
        <p:spPr>
          <a:xfrm>
            <a:off x="680400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2174400"/>
            <a:ext cx="3816000" cy="3952800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4643438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2174400"/>
            <a:ext cx="3816000" cy="3952800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639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09801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148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3"/>
          </p:nvPr>
        </p:nvSpPr>
        <p:spPr>
          <a:xfrm>
            <a:off x="680400" y="273600"/>
            <a:ext cx="2970000" cy="1162800"/>
          </a:xfrm>
        </p:spPr>
        <p:txBody>
          <a:bodyPr tIns="0" rIns="90000" anchor="b" anchorCtr="0"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500" b="1"/>
            </a:lvl3pPr>
            <a:lvl4pPr marL="1028700" indent="0">
              <a:buNone/>
              <a:defRPr sz="1500" b="1"/>
            </a:lvl4pPr>
            <a:lvl5pPr marL="1371600" indent="0">
              <a:buNone/>
              <a:defRPr sz="1500" b="1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1436400"/>
            <a:ext cx="2970000" cy="46908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Sisällön paikkamerkki 9"/>
          <p:cNvSpPr>
            <a:spLocks noGrp="1"/>
          </p:cNvSpPr>
          <p:nvPr>
            <p:ph sz="quarter" idx="15"/>
          </p:nvPr>
        </p:nvSpPr>
        <p:spPr>
          <a:xfrm>
            <a:off x="3747600" y="273599"/>
            <a:ext cx="4712400" cy="58536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14438"/>
      </p:ext>
    </p:extLst>
  </p:cSld>
  <p:clrMapOvr>
    <a:masterClrMapping/>
  </p:clrMapOvr>
  <p:hf hdr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680400" y="561600"/>
            <a:ext cx="5486400" cy="41148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4748400"/>
            <a:ext cx="5486400" cy="565200"/>
          </a:xfrm>
        </p:spPr>
        <p:txBody>
          <a:bodyPr tIns="0" rIns="90000" anchor="b" anchorCtr="0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5"/>
          </p:nvPr>
        </p:nvSpPr>
        <p:spPr>
          <a:xfrm>
            <a:off x="687600" y="5317200"/>
            <a:ext cx="5486400" cy="80640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0A6D6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4749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/>
          </p:nvPr>
        </p:nvSpPr>
        <p:spPr>
          <a:xfrm>
            <a:off x="680400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2174400"/>
            <a:ext cx="3816000" cy="3952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4643438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2174400"/>
            <a:ext cx="3816000" cy="3952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98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210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31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3"/>
          </p:nvPr>
        </p:nvSpPr>
        <p:spPr>
          <a:xfrm>
            <a:off x="680400" y="273600"/>
            <a:ext cx="2970000" cy="1162800"/>
          </a:xfrm>
        </p:spPr>
        <p:txBody>
          <a:bodyPr tIns="0" rIns="90000"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1436400"/>
            <a:ext cx="2970000" cy="46908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Sisällön paikkamerkki 9"/>
          <p:cNvSpPr>
            <a:spLocks noGrp="1"/>
          </p:cNvSpPr>
          <p:nvPr>
            <p:ph sz="quarter" idx="15"/>
          </p:nvPr>
        </p:nvSpPr>
        <p:spPr>
          <a:xfrm>
            <a:off x="3747600" y="273599"/>
            <a:ext cx="4712400" cy="58536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73267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680400" y="561600"/>
            <a:ext cx="5486400" cy="41148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4748400"/>
            <a:ext cx="5486400" cy="565200"/>
          </a:xfrm>
        </p:spPr>
        <p:txBody>
          <a:bodyPr tIns="0" rIns="90000" anchor="b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5"/>
          </p:nvPr>
        </p:nvSpPr>
        <p:spPr>
          <a:xfrm>
            <a:off x="687600" y="5317200"/>
            <a:ext cx="5486400" cy="8064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A6D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83048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L_aloitussi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74163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58888" y="2781300"/>
            <a:ext cx="6096000" cy="1258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smtClean="0"/>
              <a:t>Muokkaa perustyyl. napsautt.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076700"/>
            <a:ext cx="6096000" cy="196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 smtClean="0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16218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6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DF366-0E59-4039-8082-1C0EF93116B2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BFF44-74B2-40C7-A917-20BC2686F857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67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9F3E8-E588-4C65-8568-7266747A90EF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02A01-E5C1-45AD-9F27-EA48E3286E47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93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2079625"/>
            <a:ext cx="31623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152900" y="2079625"/>
            <a:ext cx="31623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D741E-6088-4379-833D-FC4F877651E1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F3537-49C3-4B74-8A7B-2B867B9455E9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42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78CB0-77F4-4FB9-A640-252622BD979C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2A2C-9232-472E-BA9B-5FA75E505B1A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75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EE530-F8D0-4631-9F03-6A18D5503D03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5FDAF-A89E-4B38-AD0F-01CD62CE3311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96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04F69-CD7E-4C10-9424-17846C859F80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ECC6-6B3A-4799-9B0F-DF1B142A80C5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0A535-ADEB-4EA3-8045-837C8F27A827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0BD15-8ADB-431F-ACE3-D78E4941779E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05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4CEDC-D3BB-4B6A-B83E-06A038662A88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70BB7-4A39-4497-A422-E54705AF1D3D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62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621D-A0BE-45F3-BC5F-AE6F394E31D5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75CE2-24AF-493C-9D65-0B8AE8F4E4FF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77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5695950" y="708025"/>
            <a:ext cx="1619250" cy="53340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708025"/>
            <a:ext cx="4705350" cy="53340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329D8-0D0A-4845-99B0-3C192CCDDB26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E62D-B18E-47C2-95E5-65A564A599F1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8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49" y="3796906"/>
            <a:ext cx="3812351" cy="306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2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pic>
        <p:nvPicPr>
          <p:cNvPr id="13" name="Picture 6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3616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708025"/>
            <a:ext cx="6477000" cy="12192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838200" y="2079625"/>
            <a:ext cx="3162300" cy="39624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152900" y="2079625"/>
            <a:ext cx="3162300" cy="39624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srgbClr val="002E63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081C2-5857-4BAE-9E83-77619F8F637A}" type="datetime1">
              <a:rPr lang="fi-FI">
                <a:solidFill>
                  <a:srgbClr val="002E63"/>
                </a:solidFill>
              </a:rPr>
              <a:pPr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D2C9-FFA3-4FF2-998F-A4102A204EF8}" type="slidenum">
              <a:rPr lang="fi-FI">
                <a:solidFill>
                  <a:srgbClr val="00A6D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24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otsi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ibbon_kansisiv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08575" y="2679700"/>
            <a:ext cx="4052888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1663" y="579438"/>
            <a:ext cx="25479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3503"/>
            <a:ext cx="7298267" cy="1470025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0" y="3299867"/>
            <a:ext cx="6102350" cy="163619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746787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siv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ibbon_kansisiv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2413" y="3797300"/>
            <a:ext cx="38115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6" name="Picture 6" descr="logo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3503"/>
            <a:ext cx="7772399" cy="1470025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0" y="3299867"/>
            <a:ext cx="6102350" cy="163619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07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sivu kuvall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8754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sivu kuvall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7504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sivu kuvall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2432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sivu kuvalla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086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sivu kuvalla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2509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äliotsikkosivu kuvalla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4133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Väliotsikkosivu kuvalla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5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0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4281"/>
            <a:ext cx="7238999" cy="1043719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49" y="5594339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153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560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sivu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5" name="Picture 6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3503"/>
            <a:ext cx="7772399" cy="1470025"/>
          </a:xfrm>
        </p:spPr>
        <p:txBody>
          <a:bodyPr l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0" y="3299867"/>
            <a:ext cx="6102350" cy="163619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4449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- ja sisältösiv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ibbon_sisaltosivu-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4521200"/>
            <a:ext cx="257175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6" name="Picture 16" descr="logo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20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21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22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74638"/>
            <a:ext cx="7778750" cy="1143000"/>
          </a:xfrm>
        </p:spPr>
        <p:txBody>
          <a:bodyPr lIns="0" r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50" y="1600200"/>
            <a:ext cx="777875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3630113-681E-464D-8AFA-F92D628381FB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08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- ja sisältösivu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3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8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74638"/>
            <a:ext cx="7778750" cy="1143000"/>
          </a:xfrm>
        </p:spPr>
        <p:txBody>
          <a:bodyPr lIns="0" r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50" y="1600200"/>
            <a:ext cx="777875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5220B10-99FE-42F9-9DB9-1F43BBF5AD39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91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4406900"/>
            <a:ext cx="7772400" cy="1362075"/>
          </a:xfrm>
        </p:spPr>
        <p:txBody>
          <a:bodyPr lIns="0" rIns="0" anchor="t"/>
          <a:lstStyle>
            <a:lvl1pPr algn="l">
              <a:defRPr sz="3200" b="1" cap="none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9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A6D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BA4F62FF-616B-4830-A5F3-B4C9B4D40460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7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6" name="Picture 13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18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3144C13-4373-4998-839B-980BB9A13C42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52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8" name="Picture 15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8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0" name="TextBox 19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1" name="TextBox 20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2858B84-5BFF-438C-B213-E810190F1DF4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80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3" name="Picture 4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6837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6" name="Picture 13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18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273050"/>
            <a:ext cx="2970212" cy="1162050"/>
          </a:xfrm>
        </p:spPr>
        <p:txBody>
          <a:bodyPr lIns="0" tIns="0"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0" y="273050"/>
            <a:ext cx="471170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388" y="1435100"/>
            <a:ext cx="29702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B0AE674-78BE-4DBA-A8E9-DBF48E59D851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23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6" name="Picture 13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18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4749800"/>
            <a:ext cx="5486400" cy="566738"/>
          </a:xfrm>
        </p:spPr>
        <p:txBody>
          <a:bodyPr lIns="0" tIns="0"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7388" y="5619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388" y="5316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A6D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116BA3A-3B35-4371-82EF-058AE1B36C9C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75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/>
          <p:cNvSpPr txBox="1"/>
          <p:nvPr userDrawn="1"/>
        </p:nvSpPr>
        <p:spPr>
          <a:xfrm>
            <a:off x="3681413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66065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209800" y="64992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2908300" y="66040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pPr defTabSz="457200">
              <a:defRPr/>
            </a:pPr>
            <a:r>
              <a:rPr lang="fi-FI" smtClean="0">
                <a:solidFill>
                  <a:srgbClr val="002E63"/>
                </a:solidFill>
                <a:cs typeface="Arial" charset="0"/>
              </a:rPr>
              <a:t>5.4.2011</a:t>
            </a:r>
            <a:endParaRPr lang="fi-FI">
              <a:solidFill>
                <a:srgbClr val="002E63"/>
              </a:solidFill>
              <a:cs typeface="Arial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922713" y="66040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defTabSz="457200">
              <a:defRPr/>
            </a:pPr>
            <a:r>
              <a:rPr lang="en-US" smtClean="0">
                <a:solidFill>
                  <a:srgbClr val="002E63"/>
                </a:solidFill>
                <a:cs typeface="Arial" charset="0"/>
              </a:rPr>
              <a:t>etunimi sukunimi Titteli | Tapahtuma</a:t>
            </a:r>
            <a:endParaRPr lang="fi-FI" dirty="0" smtClean="0">
              <a:solidFill>
                <a:srgbClr val="002E63"/>
              </a:solidFill>
              <a:cs typeface="Arial" charset="0"/>
            </a:endParaRPr>
          </a:p>
        </p:txBody>
      </p:sp>
      <p:sp>
        <p:nvSpPr>
          <p:cNvPr id="11" name="TextBox 20"/>
          <p:cNvSpPr txBox="1"/>
          <p:nvPr userDrawn="1"/>
        </p:nvSpPr>
        <p:spPr>
          <a:xfrm>
            <a:off x="3833813" y="66516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2" name="TextBox 27"/>
          <p:cNvSpPr txBox="1"/>
          <p:nvPr userDrawn="1"/>
        </p:nvSpPr>
        <p:spPr>
          <a:xfrm>
            <a:off x="2813050" y="66516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3" name="TextBox 28"/>
          <p:cNvSpPr txBox="1"/>
          <p:nvPr userDrawn="1"/>
        </p:nvSpPr>
        <p:spPr>
          <a:xfrm>
            <a:off x="2362200" y="6651625"/>
            <a:ext cx="101600" cy="1698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457200">
              <a:defRPr/>
            </a:pPr>
            <a:r>
              <a:rPr lang="fi-FI" sz="1100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0" y="6451600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0E19F24A-0233-47A0-A228-109CDC7F1AE6}" type="datetime1">
              <a:rPr lang="fi-FI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3" y="6451600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0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7" y="0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835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3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9450" y="274638"/>
            <a:ext cx="36988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828800" cy="5851525"/>
          </a:xfrm>
        </p:spPr>
        <p:txBody>
          <a:bodyPr vert="eaVert" lIns="0" tIns="0" rIns="0" anchor="b"/>
          <a:lstStyle>
            <a:lvl1pPr algn="l"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74638"/>
            <a:ext cx="57912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6235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87" y="2679976"/>
            <a:ext cx="4052760" cy="4142028"/>
          </a:xfrm>
          <a:prstGeom prst="rect">
            <a:avLst/>
          </a:prstGeom>
        </p:spPr>
      </p:pic>
      <p:pic>
        <p:nvPicPr>
          <p:cNvPr id="8" name="Picture 7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1137" y="579855"/>
            <a:ext cx="2548466" cy="608925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5272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993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49" y="3796906"/>
            <a:ext cx="3812351" cy="306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2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pic>
        <p:nvPicPr>
          <p:cNvPr id="13" name="Picture 6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21789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4685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7" y="0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726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5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2789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20745"/>
          <a:stretch/>
        </p:blipFill>
        <p:spPr>
          <a:xfrm>
            <a:off x="0" y="-27384"/>
            <a:ext cx="9144000" cy="45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1597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0"/>
            <a:ext cx="9144000" cy="45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830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-1"/>
            <a:ext cx="9144000" cy="44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517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5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834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-4588"/>
            <a:ext cx="9144000" cy="45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444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406400"/>
            <a:ext cx="7779600" cy="1360800"/>
          </a:xfrm>
        </p:spPr>
        <p:txBody>
          <a:bodyPr anchor="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2905200"/>
            <a:ext cx="7779600" cy="15012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40209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ribbon_sisaltosivu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58" y="4521200"/>
            <a:ext cx="2572442" cy="233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pic>
        <p:nvPicPr>
          <p:cNvPr id="9" name="Picture 16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2011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1602000"/>
            <a:ext cx="3816000" cy="4525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1602000"/>
            <a:ext cx="3816000" cy="4525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83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7779600" cy="11430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/>
          </p:nvPr>
        </p:nvSpPr>
        <p:spPr>
          <a:xfrm>
            <a:off x="680400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400" y="2174400"/>
            <a:ext cx="3816000" cy="3952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4643438" y="1533600"/>
            <a:ext cx="3816000" cy="640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2174400"/>
            <a:ext cx="3816000" cy="39528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12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304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>
            <a:spLocks noGrp="1"/>
          </p:cNvSpPr>
          <p:nvPr>
            <p:ph type="body" sz="quarter" idx="13"/>
          </p:nvPr>
        </p:nvSpPr>
        <p:spPr>
          <a:xfrm>
            <a:off x="680400" y="273600"/>
            <a:ext cx="2970000" cy="1162800"/>
          </a:xfrm>
        </p:spPr>
        <p:txBody>
          <a:bodyPr tIns="0" rIns="90000"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1436400"/>
            <a:ext cx="2970000" cy="46908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Sisällön paikkamerkki 9"/>
          <p:cNvSpPr>
            <a:spLocks noGrp="1"/>
          </p:cNvSpPr>
          <p:nvPr>
            <p:ph sz="quarter" idx="15"/>
          </p:nvPr>
        </p:nvSpPr>
        <p:spPr>
          <a:xfrm>
            <a:off x="3747600" y="273599"/>
            <a:ext cx="4712400" cy="58536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51994"/>
      </p:ext>
    </p:extLst>
  </p:cSld>
  <p:clrMapOvr>
    <a:masterClrMapping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680400" y="561600"/>
            <a:ext cx="5486400" cy="41148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80400" y="4748400"/>
            <a:ext cx="5486400" cy="565200"/>
          </a:xfrm>
        </p:spPr>
        <p:txBody>
          <a:bodyPr tIns="0" rIns="90000" anchor="b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5"/>
          </p:nvPr>
        </p:nvSpPr>
        <p:spPr>
          <a:xfrm>
            <a:off x="687600" y="5317200"/>
            <a:ext cx="5486400" cy="8064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A6D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84524"/>
      </p:ext>
    </p:extLst>
  </p:cSld>
  <p:clrMapOvr>
    <a:masterClrMapping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otsi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ibbon_kansisiv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08575" y="2679701"/>
            <a:ext cx="4052888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1663" y="579439"/>
            <a:ext cx="25479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823505"/>
            <a:ext cx="7298267" cy="1470025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0" y="3299867"/>
            <a:ext cx="6102350" cy="1636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9632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20745"/>
          <a:stretch/>
        </p:blipFill>
        <p:spPr>
          <a:xfrm>
            <a:off x="0" y="-27384"/>
            <a:ext cx="9144000" cy="45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011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siv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ibbon_kansisiv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2415" y="3797301"/>
            <a:ext cx="38115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6" name="Picture 6" descr="logo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823505"/>
            <a:ext cx="7772399" cy="1470025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0" y="3299867"/>
            <a:ext cx="6102350" cy="1636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2817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sivu kuvall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24866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sivu kuvall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21632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sivu kuvall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511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sivu kuvalla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240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sivu kuvalla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5302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äliotsikkosivu kuvalla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139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Väliotsikkosivu kuvalla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tsikko_kuva_0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ibbon_kansisivu.jpg"/>
          <p:cNvPicPr>
            <a:picLocks noChangeAspect="1"/>
          </p:cNvPicPr>
          <p:nvPr userDrawn="1"/>
        </p:nvPicPr>
        <p:blipFill>
          <a:blip r:embed="rId3"/>
          <a:srcRect r="13860"/>
          <a:stretch>
            <a:fillRect/>
          </a:stretch>
        </p:blipFill>
        <p:spPr bwMode="auto">
          <a:xfrm>
            <a:off x="6854827" y="4724400"/>
            <a:ext cx="2289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 rot="10800000" flipV="1">
            <a:off x="0" y="4508501"/>
            <a:ext cx="9144000" cy="36513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 baseline="30000" dirty="0">
              <a:solidFill>
                <a:prstClr val="white"/>
              </a:solidFill>
            </a:endParaRPr>
          </a:p>
        </p:txBody>
      </p:sp>
      <p:pic>
        <p:nvPicPr>
          <p:cNvPr id="8" name="Picture 11" descr="logo.wm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544282"/>
            <a:ext cx="7238999" cy="1043719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1" y="5594340"/>
            <a:ext cx="7245349" cy="1128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8065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sivu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5" name="Picture 6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823505"/>
            <a:ext cx="7772399" cy="1470025"/>
          </a:xfrm>
        </p:spPr>
        <p:txBody>
          <a:bodyPr l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50" y="3299867"/>
            <a:ext cx="6102350" cy="1636195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03505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- ja sisältösiv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ibbon_sisaltosivu-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4521200"/>
            <a:ext cx="257175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6" name="Picture 16" descr="logo.wm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20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21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22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74639"/>
            <a:ext cx="7778750" cy="1143000"/>
          </a:xfrm>
        </p:spPr>
        <p:txBody>
          <a:bodyPr lIns="0" r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50" y="1600201"/>
            <a:ext cx="7778750" cy="4525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53630113-681E-464D-8AFA-F92D628381FB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6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0"/>
            <a:ext cx="9144000" cy="45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03687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- ja sisältösivu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3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8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74639"/>
            <a:ext cx="7778750" cy="1143000"/>
          </a:xfrm>
        </p:spPr>
        <p:txBody>
          <a:bodyPr lIns="0" r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50" y="1600201"/>
            <a:ext cx="7778750" cy="4525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55220B10-99FE-42F9-9DB9-1F43BBF5AD39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96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4406901"/>
            <a:ext cx="7772400" cy="1362075"/>
          </a:xfrm>
        </p:spPr>
        <p:txBody>
          <a:bodyPr lIns="0" rIns="0" anchor="t"/>
          <a:lstStyle>
            <a:lvl1pPr algn="l">
              <a:defRPr sz="2400" b="1" cap="none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9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00A6D6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BA4F62FF-616B-4830-A5F3-B4C9B4D40460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20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6" name="Picture 13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18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D3144C13-4373-4998-839B-980BB9A13C42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501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8" name="Picture 15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8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0" name="TextBox 19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1" name="TextBox 20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D2858B84-5BFF-438C-B213-E810190F1DF4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70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3" name="Picture 4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31758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6" name="Picture 13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18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273049"/>
            <a:ext cx="2970212" cy="1162051"/>
          </a:xfrm>
        </p:spPr>
        <p:txBody>
          <a:bodyPr lIns="0" tIns="0" anchor="b"/>
          <a:lstStyle>
            <a:lvl1pPr algn="l">
              <a:defRPr sz="15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0" y="273052"/>
            <a:ext cx="4711700" cy="58531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388" y="1435102"/>
            <a:ext cx="2970212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1B0AE674-78BE-4DBA-A8E9-DBF48E59D851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03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6" name="Picture 13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TextBox 18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4749800"/>
            <a:ext cx="5486400" cy="566739"/>
          </a:xfrm>
        </p:spPr>
        <p:txBody>
          <a:bodyPr lIns="0" tIns="0" anchor="b"/>
          <a:lstStyle>
            <a:lvl1pPr algn="l">
              <a:defRPr sz="15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7388" y="5619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388" y="5316538"/>
            <a:ext cx="5486400" cy="804863"/>
          </a:xfrm>
        </p:spPr>
        <p:txBody>
          <a:bodyPr/>
          <a:lstStyle>
            <a:lvl1pPr marL="0" indent="0">
              <a:buNone/>
              <a:defRPr sz="1050">
                <a:solidFill>
                  <a:srgbClr val="00A6D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E116BA3A-3B35-4371-82EF-058AE1B36C9C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718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3988" y="6272213"/>
            <a:ext cx="15509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/>
          <p:cNvSpPr txBox="1"/>
          <p:nvPr userDrawn="1"/>
        </p:nvSpPr>
        <p:spPr>
          <a:xfrm>
            <a:off x="3681413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266065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8" name="TextBox 17"/>
          <p:cNvSpPr txBox="1"/>
          <p:nvPr userDrawn="1"/>
        </p:nvSpPr>
        <p:spPr>
          <a:xfrm>
            <a:off x="2209800" y="64992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2908302" y="66040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pPr defTabSz="342900">
              <a:defRPr/>
            </a:pPr>
            <a:r>
              <a:rPr lang="fi-FI" sz="825" smtClean="0">
                <a:solidFill>
                  <a:srgbClr val="002E63"/>
                </a:solidFill>
                <a:cs typeface="Arial" charset="0"/>
              </a:rPr>
              <a:t>5.4.2011</a:t>
            </a:r>
            <a:endParaRPr lang="fi-FI" sz="825">
              <a:solidFill>
                <a:srgbClr val="002E63"/>
              </a:solidFill>
              <a:cs typeface="Arial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922715" y="66040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defTabSz="342900">
              <a:defRPr/>
            </a:pPr>
            <a:r>
              <a:rPr lang="en-US" sz="825" smtClean="0">
                <a:solidFill>
                  <a:srgbClr val="002E63"/>
                </a:solidFill>
                <a:cs typeface="Arial" charset="0"/>
              </a:rPr>
              <a:t>etunimi sukunimi Titteli | Tapahtuma</a:t>
            </a:r>
            <a:endParaRPr lang="fi-FI" sz="825" dirty="0" smtClean="0">
              <a:solidFill>
                <a:srgbClr val="002E63"/>
              </a:solidFill>
              <a:cs typeface="Arial" charset="0"/>
            </a:endParaRPr>
          </a:p>
        </p:txBody>
      </p:sp>
      <p:sp>
        <p:nvSpPr>
          <p:cNvPr id="11" name="TextBox 20"/>
          <p:cNvSpPr txBox="1"/>
          <p:nvPr userDrawn="1"/>
        </p:nvSpPr>
        <p:spPr>
          <a:xfrm>
            <a:off x="3833813" y="66516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2" name="TextBox 27"/>
          <p:cNvSpPr txBox="1"/>
          <p:nvPr userDrawn="1"/>
        </p:nvSpPr>
        <p:spPr>
          <a:xfrm>
            <a:off x="2813050" y="66516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13" name="TextBox 28"/>
          <p:cNvSpPr txBox="1"/>
          <p:nvPr userDrawn="1"/>
        </p:nvSpPr>
        <p:spPr>
          <a:xfrm>
            <a:off x="2362200" y="6651626"/>
            <a:ext cx="101600" cy="12695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342900">
              <a:defRPr/>
            </a:pPr>
            <a:r>
              <a:rPr lang="fi-FI" sz="825" dirty="0">
                <a:solidFill>
                  <a:srgbClr val="002E63"/>
                </a:solidFill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5902" y="6451601"/>
            <a:ext cx="904875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0E19F24A-0233-47A0-A228-109CDC7F1AE6}" type="datetime1">
              <a:rPr lang="fi-FI" smtClean="0">
                <a:solidFill>
                  <a:srgbClr val="002E63"/>
                </a:solidFill>
              </a:rPr>
              <a:pPr defTabSz="3429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0315" y="6451601"/>
            <a:ext cx="3095625" cy="265113"/>
          </a:xfrm>
          <a:prstGeom prst="rect">
            <a:avLst/>
          </a:prstGeom>
        </p:spPr>
        <p:txBody>
          <a:bodyPr lIns="0" tIns="0" rIns="0" bIns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r>
              <a:rPr lang="en-US" smtClean="0">
                <a:solidFill>
                  <a:srgbClr val="002E63"/>
                </a:solidFill>
              </a:rPr>
              <a:t>etunimi sukunimi Titteli | Tapahtuma</a:t>
            </a:r>
            <a:endParaRPr lang="fi-FI" dirty="0">
              <a:solidFill>
                <a:srgbClr val="002E63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8538" y="6451601"/>
            <a:ext cx="392112" cy="265113"/>
          </a:xfrm>
          <a:prstGeom prst="rect">
            <a:avLst/>
          </a:prstGeom>
        </p:spPr>
        <p:txBody>
          <a:bodyPr lIns="0" tIns="0" rIns="0" bIns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fi-FI">
              <a:solidFill>
                <a:srgbClr val="002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306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0" y="6723065"/>
            <a:ext cx="9144000" cy="141287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5" name="Picture 12" descr="logo.w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9450" y="274639"/>
            <a:ext cx="36988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828800" cy="5851525"/>
          </a:xfrm>
        </p:spPr>
        <p:txBody>
          <a:bodyPr vert="eaVert" lIns="0" tIns="0" rIns="0" anchor="b"/>
          <a:lstStyle>
            <a:lvl1pPr algn="l"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74639"/>
            <a:ext cx="57912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59163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ribbon_kansisivu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03" y="2695074"/>
            <a:ext cx="2955497" cy="4027461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pic>
        <p:nvPicPr>
          <p:cNvPr id="11" name="Kuva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5" y="348328"/>
            <a:ext cx="2514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9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ibbon_kansisiv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070" y="4724400"/>
            <a:ext cx="228893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aseline="30000" dirty="0">
              <a:solidFill>
                <a:prstClr val="white"/>
              </a:solidFill>
            </a:endParaRPr>
          </a:p>
        </p:txBody>
      </p:sp>
      <p:pic>
        <p:nvPicPr>
          <p:cNvPr id="15" name="Picture 11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" y="-1"/>
            <a:ext cx="9144000" cy="44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8109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754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150" y="3792495"/>
            <a:ext cx="2736850" cy="293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1825200"/>
            <a:ext cx="7297200" cy="1468800"/>
          </a:xfrm>
        </p:spPr>
        <p:txBody>
          <a:bodyPr rIns="90000"/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3301200"/>
            <a:ext cx="6102000" cy="163800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2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noProof="0"/>
          </a:p>
        </p:txBody>
      </p:sp>
    </p:spTree>
    <p:extLst>
      <p:ext uri="{BB962C8B-B14F-4D97-AF65-F5344CB8AC3E}">
        <p14:creationId xmlns:p14="http://schemas.microsoft.com/office/powerpoint/2010/main" val="2435400642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176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450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3301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3"/>
            <a:ext cx="9144000" cy="44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66664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3"/>
            <a:ext cx="9144000" cy="44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47895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468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5"/>
            <a:ext cx="9144000" cy="45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8494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60"/>
            <a:ext cx="9144000" cy="44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50791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550400"/>
            <a:ext cx="7239600" cy="1044000"/>
          </a:xfrm>
        </p:spPr>
        <p:txBody>
          <a:bodyPr rIns="90000" anchor="b" anchorCtr="0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5594400"/>
            <a:ext cx="7239600" cy="828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smtClean="0"/>
              <a:t>Muokkaa alaotsikon perustyyliä napsautt.</a:t>
            </a:r>
            <a:endParaRPr lang="fi-FI" noProof="0" dirty="0"/>
          </a:p>
        </p:txBody>
      </p:sp>
      <p:sp>
        <p:nvSpPr>
          <p:cNvPr id="14" name="Rectangle 9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6" name="Rectangle 5"/>
          <p:cNvSpPr/>
          <p:nvPr/>
        </p:nvSpPr>
        <p:spPr>
          <a:xfrm rot="10800000" flipV="1">
            <a:off x="0" y="4508280"/>
            <a:ext cx="9144000" cy="36000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baseline="30000" dirty="0"/>
          </a:p>
        </p:txBody>
      </p:sp>
      <p:pic>
        <p:nvPicPr>
          <p:cNvPr id="10" name="Picture 8" descr="ribbon_kansisivu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29" y="4646138"/>
            <a:ext cx="1670671" cy="207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9"/>
            <a:ext cx="9144000" cy="45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9680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400" y="4406400"/>
            <a:ext cx="7779600" cy="1360800"/>
          </a:xfrm>
        </p:spPr>
        <p:txBody>
          <a:bodyPr anchor="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400" y="2905200"/>
            <a:ext cx="7779600" cy="15012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000">
                <a:solidFill>
                  <a:srgbClr val="00A6D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6908992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d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4.w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3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20.pd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image" Target="../media/image21.pdf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7779600" cy="1143000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400" y="1602000"/>
            <a:ext cx="7779600" cy="4525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54000" y="6451200"/>
            <a:ext cx="9036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9200" y="6451200"/>
            <a:ext cx="30960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8000" y="6451200"/>
            <a:ext cx="392400" cy="26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pic>
        <p:nvPicPr>
          <p:cNvPr id="9" name="Picture 12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2E6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002E6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Verdana" pitchFamily="34" charset="0"/>
        <a:buChar char="»"/>
        <a:defRPr sz="2000" kern="1200">
          <a:solidFill>
            <a:srgbClr val="002E63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002E63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rgbClr val="002E63"/>
          </a:solidFill>
          <a:latin typeface="+mn-lt"/>
          <a:ea typeface="+mn-ea"/>
          <a:cs typeface="+mn-cs"/>
        </a:defRPr>
      </a:lvl4pPr>
      <a:lvl5pPr marL="2059200" indent="-230400" algn="l" defTabSz="914400" rtl="0" eaLnBrk="1" latinLnBrk="0" hangingPunct="1">
        <a:spcBef>
          <a:spcPts val="24"/>
        </a:spcBef>
        <a:buClr>
          <a:schemeClr val="accent1"/>
        </a:buClr>
        <a:buFont typeface="Verdana" pitchFamily="34" charset="0"/>
        <a:buChar char="»"/>
        <a:defRPr sz="1400" kern="1200">
          <a:solidFill>
            <a:srgbClr val="002E63"/>
          </a:solidFill>
          <a:latin typeface="+mn-lt"/>
          <a:ea typeface="+mn-ea"/>
          <a:cs typeface="+mn-cs"/>
        </a:defRPr>
      </a:lvl5pPr>
      <a:lvl6pPr marL="2327275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6pPr>
      <a:lvl7pPr marL="2605088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7pPr>
      <a:lvl8pPr marL="2870200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8pPr>
      <a:lvl9pPr marL="3136900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KL_jatkosivu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84963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2" descr="Kuntaliitto_pc_RG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876925"/>
            <a:ext cx="24225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08025"/>
            <a:ext cx="6477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079625"/>
            <a:ext cx="6477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2411413" y="6165850"/>
            <a:ext cx="5256212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A6D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>
                <a:solidFill>
                  <a:srgbClr val="003882"/>
                </a:solidFill>
              </a:rPr>
              <a:t>Paras-arviointitutkimusohjelma ARTTU / Marianne Pekola-Sjöblom / marraskuu 2009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7181850" y="6553200"/>
            <a:ext cx="10795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A159D-CF81-437E-A748-847219D8C15E}" type="datetime1">
              <a:rPr lang="fi-FI" sz="1000">
                <a:solidFill>
                  <a:srgbClr val="00388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20.12.2016</a:t>
            </a:fld>
            <a:endParaRPr lang="fi-FI" sz="1000">
              <a:solidFill>
                <a:srgbClr val="003882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382000" y="6553200"/>
            <a:ext cx="71913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0000" bIns="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B7C7E5-85C0-4B9A-8C54-86CD5DB14108}" type="slidenum">
              <a:rPr lang="fi-FI" sz="1000">
                <a:solidFill>
                  <a:srgbClr val="00A6D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 sz="1000">
              <a:solidFill>
                <a:srgbClr val="00A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7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hf hd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90500" indent="-1905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73100" indent="-1905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2pPr>
      <a:lvl3pPr marL="1143000" indent="-1841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3pPr>
      <a:lvl4pPr marL="1625600" indent="-1905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4pPr>
      <a:lvl5pPr marL="2093913" indent="-18891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5pPr>
      <a:lvl6pPr marL="2551113" indent="-1889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6pPr>
      <a:lvl7pPr marL="3008313" indent="-1889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7pPr>
      <a:lvl8pPr marL="3465513" indent="-1889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8pPr>
      <a:lvl9pPr marL="3922713" indent="-18891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4723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000" b="1" kern="1600" spc="-30">
          <a:solidFill>
            <a:srgbClr val="002E63"/>
          </a:solidFill>
          <a:latin typeface="Verdana"/>
          <a:ea typeface="+mj-ea"/>
          <a:cs typeface="Verdan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002E63"/>
          </a:solidFill>
          <a:latin typeface="Verdan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600" spc="-30">
          <a:solidFill>
            <a:srgbClr val="002E63"/>
          </a:solidFill>
          <a:latin typeface="Verdana"/>
          <a:ea typeface="+mn-ea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»"/>
        <a:defRPr sz="2200" kern="1600" spc="-30">
          <a:solidFill>
            <a:srgbClr val="002E63"/>
          </a:solidFill>
          <a:latin typeface="Verdana"/>
          <a:ea typeface="+mn-ea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600" spc="-30">
          <a:solidFill>
            <a:srgbClr val="002E63"/>
          </a:solidFill>
          <a:latin typeface="Verdana"/>
          <a:ea typeface="+mn-ea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600" spc="-30">
          <a:solidFill>
            <a:srgbClr val="002E63"/>
          </a:solidFill>
          <a:latin typeface="Verdana"/>
          <a:ea typeface="+mn-ea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600" spc="-30">
          <a:solidFill>
            <a:srgbClr val="002E63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7779600" cy="1143000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400" y="1602000"/>
            <a:ext cx="7779600" cy="4525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54000" y="6451200"/>
            <a:ext cx="9036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9200" y="6451200"/>
            <a:ext cx="30960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8000" y="6451200"/>
            <a:ext cx="392400" cy="26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722534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pic>
        <p:nvPicPr>
          <p:cNvPr id="9" name="Picture 12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154605" y="6272940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2E6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002E6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Verdana" pitchFamily="34" charset="0"/>
        <a:buChar char="»"/>
        <a:defRPr sz="2000" kern="1200">
          <a:solidFill>
            <a:srgbClr val="002E63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002E63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rgbClr val="002E63"/>
          </a:solidFill>
          <a:latin typeface="+mn-lt"/>
          <a:ea typeface="+mn-ea"/>
          <a:cs typeface="+mn-cs"/>
        </a:defRPr>
      </a:lvl4pPr>
      <a:lvl5pPr marL="2059200" indent="-230400" algn="l" defTabSz="914400" rtl="0" eaLnBrk="1" latinLnBrk="0" hangingPunct="1">
        <a:spcBef>
          <a:spcPts val="24"/>
        </a:spcBef>
        <a:buClr>
          <a:schemeClr val="accent1"/>
        </a:buClr>
        <a:buFont typeface="Verdana" pitchFamily="34" charset="0"/>
        <a:buChar char="»"/>
        <a:defRPr sz="1400" kern="1200">
          <a:solidFill>
            <a:srgbClr val="002E63"/>
          </a:solidFill>
          <a:latin typeface="+mn-lt"/>
          <a:ea typeface="+mn-ea"/>
          <a:cs typeface="+mn-cs"/>
        </a:defRPr>
      </a:lvl5pPr>
      <a:lvl6pPr marL="2327275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6pPr>
      <a:lvl7pPr marL="2605088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7pPr>
      <a:lvl8pPr marL="2870200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8pPr>
      <a:lvl9pPr marL="3136900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smtClean="0"/>
              <a:t>Muokkaa perustyyl. napsautt.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1998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</p:sldLayoutIdLst>
  <p:hf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2250" b="1" kern="1600" spc="-23">
          <a:solidFill>
            <a:srgbClr val="002E63"/>
          </a:solidFill>
          <a:latin typeface="Verdana"/>
          <a:ea typeface="+mj-ea"/>
          <a:cs typeface="Verdana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250" b="1">
          <a:solidFill>
            <a:srgbClr val="002E63"/>
          </a:solidFill>
          <a:latin typeface="Verdana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950" kern="1600" spc="-23">
          <a:solidFill>
            <a:srgbClr val="002E63"/>
          </a:solidFill>
          <a:latin typeface="Verdana"/>
          <a:ea typeface="+mn-ea"/>
          <a:cs typeface="Verdana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»"/>
        <a:defRPr sz="1650" kern="1600" spc="-23">
          <a:solidFill>
            <a:srgbClr val="002E63"/>
          </a:solidFill>
          <a:latin typeface="Verdana"/>
          <a:ea typeface="+mn-ea"/>
          <a:cs typeface="Verdana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600" spc="-23">
          <a:solidFill>
            <a:srgbClr val="002E63"/>
          </a:solidFill>
          <a:latin typeface="Verdana"/>
          <a:ea typeface="+mn-ea"/>
          <a:cs typeface="Verdana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50" kern="1600" spc="-23">
          <a:solidFill>
            <a:srgbClr val="002E63"/>
          </a:solidFill>
          <a:latin typeface="Verdana"/>
          <a:ea typeface="+mn-ea"/>
          <a:cs typeface="Verdana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50" kern="1600" spc="-23">
          <a:solidFill>
            <a:srgbClr val="002E63"/>
          </a:solidFill>
          <a:latin typeface="Verdana"/>
          <a:ea typeface="+mn-ea"/>
          <a:cs typeface="Verdan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6057601"/>
            <a:ext cx="1789200" cy="7409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400" y="274637"/>
            <a:ext cx="7779600" cy="1143000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400" y="1602000"/>
            <a:ext cx="7779600" cy="4525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54000" y="6451200"/>
            <a:ext cx="9036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[pvm]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9200" y="6451200"/>
            <a:ext cx="30960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Etunimi Sukunimi titteli | Tapahtuma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8000" y="6451200"/>
            <a:ext cx="392400" cy="26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529BDC67-9A7E-42C8-BC4E-FBA2E376B5B6}" type="slidenum">
              <a:rPr lang="fi-FI" smtClean="0"/>
              <a:t>‹#›</a:t>
            </a:fld>
            <a:endParaRPr lang="fi-FI"/>
          </a:p>
        </p:txBody>
      </p:sp>
      <p:sp>
        <p:nvSpPr>
          <p:cNvPr id="8" name="Rectangle 6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noProof="0"/>
          </a:p>
        </p:txBody>
      </p:sp>
    </p:spTree>
    <p:extLst>
      <p:ext uri="{BB962C8B-B14F-4D97-AF65-F5344CB8AC3E}">
        <p14:creationId xmlns:p14="http://schemas.microsoft.com/office/powerpoint/2010/main" val="310194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2E6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002E6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Verdana" pitchFamily="34" charset="0"/>
        <a:buChar char="»"/>
        <a:defRPr sz="2000" kern="1200">
          <a:solidFill>
            <a:srgbClr val="002E63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002E63"/>
          </a:solidFill>
          <a:latin typeface="+mn-lt"/>
          <a:ea typeface="+mn-ea"/>
          <a:cs typeface="+mn-cs"/>
        </a:defRPr>
      </a:lvl3pPr>
      <a:lvl4pPr marL="1602000" indent="-2304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rgbClr val="002E63"/>
          </a:solidFill>
          <a:latin typeface="+mn-lt"/>
          <a:ea typeface="+mn-ea"/>
          <a:cs typeface="+mn-cs"/>
        </a:defRPr>
      </a:lvl4pPr>
      <a:lvl5pPr marL="2059200" indent="-230400" algn="l" defTabSz="914400" rtl="0" eaLnBrk="1" latinLnBrk="0" hangingPunct="1">
        <a:spcBef>
          <a:spcPts val="24"/>
        </a:spcBef>
        <a:buClr>
          <a:schemeClr val="accent1"/>
        </a:buClr>
        <a:buFont typeface="Verdana" pitchFamily="34" charset="0"/>
        <a:buChar char="»"/>
        <a:defRPr sz="1400" kern="1200">
          <a:solidFill>
            <a:srgbClr val="002E63"/>
          </a:solidFill>
          <a:latin typeface="+mn-lt"/>
          <a:ea typeface="+mn-ea"/>
          <a:cs typeface="+mn-cs"/>
        </a:defRPr>
      </a:lvl5pPr>
      <a:lvl6pPr marL="2327275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6pPr>
      <a:lvl7pPr marL="2605088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7pPr>
      <a:lvl8pPr marL="2870200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8pPr>
      <a:lvl9pPr marL="3136900" indent="-230400" algn="l" defTabSz="914400" rtl="0" eaLnBrk="1" latinLnBrk="0" hangingPunct="1">
        <a:spcBef>
          <a:spcPts val="24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002E63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F05D6-F931-44E5-ADB8-69CC60B0DE41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20.12.2016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9A200-0170-4F6B-9A2C-04524C6898A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2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400" y="274639"/>
            <a:ext cx="7779600" cy="1143000"/>
          </a:xfrm>
          <a:prstGeom prst="rect">
            <a:avLst/>
          </a:prstGeom>
        </p:spPr>
        <p:txBody>
          <a:bodyPr vert="horz" lIns="0" tIns="45720" rIns="0" bIns="45720" rtlCol="0" anchor="b" anchorCtr="0">
            <a:normAutofit/>
          </a:bodyPr>
          <a:lstStyle/>
          <a:p>
            <a:r>
              <a:rPr lang="fi-FI" noProof="0" smtClean="0"/>
              <a:t>Muokkaa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400" y="1602000"/>
            <a:ext cx="7779600" cy="4525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54000" y="6451200"/>
            <a:ext cx="9036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825">
                <a:solidFill>
                  <a:schemeClr val="tx1"/>
                </a:solidFill>
              </a:defRPr>
            </a:lvl1pPr>
          </a:lstStyle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9200" y="6451200"/>
            <a:ext cx="3096000" cy="2664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fi-FI" smtClean="0">
                <a:solidFill>
                  <a:srgbClr val="002E63"/>
                </a:solidFill>
              </a:rPr>
              <a:t>Etunimi Sukunimi titteli | Tapahtuma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8000" y="6451200"/>
            <a:ext cx="392400" cy="26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25">
                <a:solidFill>
                  <a:schemeClr val="tx1"/>
                </a:solidFill>
              </a:defRPr>
            </a:lvl1pPr>
          </a:lstStyle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‹#›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6722535"/>
            <a:ext cx="9144000" cy="141805"/>
          </a:xfrm>
          <a:prstGeom prst="rect">
            <a:avLst/>
          </a:prstGeom>
          <a:gradFill>
            <a:gsLst>
              <a:gs pos="50000">
                <a:srgbClr val="002E63"/>
              </a:gs>
              <a:gs pos="100000">
                <a:srgbClr val="00A6D6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pic>
        <p:nvPicPr>
          <p:cNvPr id="9" name="Picture 12" descr="logo.wm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154605" y="6272941"/>
            <a:ext cx="1549908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7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rgbClr val="002E63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rgbClr val="002E63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accent1"/>
        </a:buClr>
        <a:buFont typeface="Verdana" pitchFamily="34" charset="0"/>
        <a:buChar char="»"/>
        <a:defRPr sz="1500" kern="1200">
          <a:solidFill>
            <a:srgbClr val="002E63"/>
          </a:solidFill>
          <a:latin typeface="+mn-lt"/>
          <a:ea typeface="+mn-ea"/>
          <a:cs typeface="+mn-cs"/>
        </a:defRPr>
      </a:lvl2pPr>
      <a:lvl3pPr marL="858600" indent="-17280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rgbClr val="002E63"/>
          </a:solidFill>
          <a:latin typeface="+mn-lt"/>
          <a:ea typeface="+mn-ea"/>
          <a:cs typeface="+mn-cs"/>
        </a:defRPr>
      </a:lvl3pPr>
      <a:lvl4pPr marL="1201500" indent="-17280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050" kern="1200">
          <a:solidFill>
            <a:srgbClr val="002E63"/>
          </a:solidFill>
          <a:latin typeface="+mn-lt"/>
          <a:ea typeface="+mn-ea"/>
          <a:cs typeface="+mn-cs"/>
        </a:defRPr>
      </a:lvl4pPr>
      <a:lvl5pPr marL="1544400" indent="-172800" algn="l" defTabSz="685800" rtl="0" eaLnBrk="1" latinLnBrk="0" hangingPunct="1">
        <a:spcBef>
          <a:spcPts val="18"/>
        </a:spcBef>
        <a:buClr>
          <a:schemeClr val="accent1"/>
        </a:buClr>
        <a:buFont typeface="Verdana" pitchFamily="34" charset="0"/>
        <a:buChar char="»"/>
        <a:defRPr sz="1050" kern="1200">
          <a:solidFill>
            <a:srgbClr val="002E63"/>
          </a:solidFill>
          <a:latin typeface="+mn-lt"/>
          <a:ea typeface="+mn-ea"/>
          <a:cs typeface="+mn-cs"/>
        </a:defRPr>
      </a:lvl5pPr>
      <a:lvl6pPr marL="1745456" indent="-172800" algn="l" defTabSz="685800" rtl="0" eaLnBrk="1" latinLnBrk="0" hangingPunct="1">
        <a:spcBef>
          <a:spcPts val="18"/>
        </a:spcBef>
        <a:buClr>
          <a:schemeClr val="accent1"/>
        </a:buClr>
        <a:buFont typeface="Arial" pitchFamily="34" charset="0"/>
        <a:buChar char="•"/>
        <a:defRPr sz="1050" kern="1200">
          <a:solidFill>
            <a:srgbClr val="002E63"/>
          </a:solidFill>
          <a:latin typeface="+mn-lt"/>
          <a:ea typeface="+mn-ea"/>
          <a:cs typeface="+mn-cs"/>
        </a:defRPr>
      </a:lvl6pPr>
      <a:lvl7pPr marL="1953816" indent="-172800" algn="l" defTabSz="685800" rtl="0" eaLnBrk="1" latinLnBrk="0" hangingPunct="1">
        <a:spcBef>
          <a:spcPts val="18"/>
        </a:spcBef>
        <a:buClr>
          <a:schemeClr val="accent1"/>
        </a:buClr>
        <a:buFont typeface="Arial" pitchFamily="34" charset="0"/>
        <a:buChar char="•"/>
        <a:defRPr sz="1050" kern="1200">
          <a:solidFill>
            <a:srgbClr val="002E63"/>
          </a:solidFill>
          <a:latin typeface="+mn-lt"/>
          <a:ea typeface="+mn-ea"/>
          <a:cs typeface="+mn-cs"/>
        </a:defRPr>
      </a:lvl7pPr>
      <a:lvl8pPr marL="2152650" indent="-172800" algn="l" defTabSz="685800" rtl="0" eaLnBrk="1" latinLnBrk="0" hangingPunct="1">
        <a:spcBef>
          <a:spcPts val="18"/>
        </a:spcBef>
        <a:buClr>
          <a:schemeClr val="accent1"/>
        </a:buClr>
        <a:buFont typeface="Arial" pitchFamily="34" charset="0"/>
        <a:buChar char="•"/>
        <a:defRPr sz="1050" kern="1200">
          <a:solidFill>
            <a:srgbClr val="002E63"/>
          </a:solidFill>
          <a:latin typeface="+mn-lt"/>
          <a:ea typeface="+mn-ea"/>
          <a:cs typeface="+mn-cs"/>
        </a:defRPr>
      </a:lvl8pPr>
      <a:lvl9pPr marL="2352675" indent="-172800" algn="l" defTabSz="685800" rtl="0" eaLnBrk="1" latinLnBrk="0" hangingPunct="1">
        <a:spcBef>
          <a:spcPts val="18"/>
        </a:spcBef>
        <a:buClr>
          <a:schemeClr val="accent1"/>
        </a:buClr>
        <a:buFont typeface="Arial" pitchFamily="34" charset="0"/>
        <a:buChar char="•"/>
        <a:defRPr sz="1050" kern="1200">
          <a:solidFill>
            <a:srgbClr val="002E63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s://twitter.com/ARTTU2_KL" TargetMode="External"/><Relationship Id="rId7" Type="http://schemas.openxmlformats.org/officeDocument/2006/relationships/hyperlink" Target="http://www.localfinland.fi/" TargetMode="External"/><Relationship Id="rId2" Type="http://schemas.openxmlformats.org/officeDocument/2006/relationships/hyperlink" Target="https://dreambroker.com/channel/o7qq6vep/bnfx3e75" TargetMode="External"/><Relationship Id="rId1" Type="http://schemas.openxmlformats.org/officeDocument/2006/relationships/slideLayout" Target="../slideLayouts/slideLayout80.xml"/><Relationship Id="rId6" Type="http://schemas.openxmlformats.org/officeDocument/2006/relationships/hyperlink" Target="http://www.kunnat.net/en/association/research-development-programme/ongoing_projects/ARTTU2/Pages/default.aspx" TargetMode="External"/><Relationship Id="rId5" Type="http://schemas.openxmlformats.org/officeDocument/2006/relationships/hyperlink" Target="http://www.kommunerna.net/arttu2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://www.kunnat.net/arttu2" TargetMode="Externa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://kuntaliitto-markkinointi.mail-pv.fi/a/s/36998525-8678a1d8b38c821d395e1b9e6677acae/1202995" TargetMode="External"/><Relationship Id="rId7" Type="http://schemas.openxmlformats.org/officeDocument/2006/relationships/image" Target="../media/image54.png"/><Relationship Id="rId2" Type="http://schemas.openxmlformats.org/officeDocument/2006/relationships/hyperlink" Target="http://kuntaliitto-markkinointi.mail-pv.fi/a/s/36998525-1f4d42d4fd700a8ae2aedbe7d070d490/1064402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5" Type="http://schemas.openxmlformats.org/officeDocument/2006/relationships/hyperlink" Target="http://kuntaliitto-markkinointi.mail-pv.fi/a/s/36998525-d84e685ec41a2f4f9b098a5441825022/1418253" TargetMode="External"/><Relationship Id="rId4" Type="http://schemas.openxmlformats.org/officeDocument/2006/relationships/hyperlink" Target="http://kuntaliitto-markkinointi.mail-pv.fi/a/s/36998525-14df064b26341f9f34ba85ce108b3ae7/125405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ksaitti.fi/k/arttu2/Sivut/default.aspx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9512" y="2132856"/>
            <a:ext cx="7920880" cy="1080120"/>
          </a:xfrm>
        </p:spPr>
        <p:txBody>
          <a:bodyPr>
            <a:noAutofit/>
          </a:bodyPr>
          <a:lstStyle/>
          <a:p>
            <a:pPr algn="ctr"/>
            <a:r>
              <a:rPr lang="fi-FI" sz="3200" b="1" dirty="0" smtClean="0">
                <a:solidFill>
                  <a:srgbClr val="002060"/>
                </a:solidFill>
              </a:rPr>
              <a:t>Mitä kuuluu ARTTU2-ohjelmalle?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803513" y="5445224"/>
            <a:ext cx="4483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i="1" dirty="0" smtClean="0"/>
              <a:t>Marianne Pekola-Sjöblom</a:t>
            </a:r>
            <a:r>
              <a:rPr lang="fi-FI" sz="1400" dirty="0" smtClean="0"/>
              <a:t>, tutkimuspäällikkö</a:t>
            </a:r>
          </a:p>
          <a:p>
            <a:r>
              <a:rPr lang="fi-FI" sz="1400" dirty="0" smtClean="0"/>
              <a:t>ARTTU2 ohjelmapäällikkö</a:t>
            </a:r>
          </a:p>
          <a:p>
            <a:r>
              <a:rPr lang="fi-FI" sz="1400" dirty="0" smtClean="0"/>
              <a:t>Marianne.pekola-sjoblom@kuntaliitto.fi</a:t>
            </a:r>
          </a:p>
          <a:p>
            <a:r>
              <a:rPr lang="fi-FI" sz="1400" dirty="0"/>
              <a:t>@</a:t>
            </a:r>
            <a:r>
              <a:rPr lang="fi-FI" sz="1400" dirty="0" err="1"/>
              <a:t>M_PekolaSjoblom</a:t>
            </a:r>
            <a:r>
              <a:rPr lang="fi-FI" sz="1400" dirty="0"/>
              <a:t> 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899592" y="4148577"/>
            <a:ext cx="5423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rgbClr val="0070C0"/>
                </a:solidFill>
              </a:rPr>
              <a:t>ARTTU2 Kuntaseminaari 16.12.2016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62" y="188640"/>
            <a:ext cx="407869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251480"/>
            <a:ext cx="496855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Kouluverkkomuutos-tutkimukselle jatkoa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84136" y="1926217"/>
            <a:ext cx="4863928" cy="438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smtClean="0">
                <a:solidFill>
                  <a:srgbClr val="0070C0"/>
                </a:solidFill>
              </a:rPr>
              <a:t>Raportti (nro 11/2016):</a:t>
            </a:r>
          </a:p>
          <a:p>
            <a:pPr marL="0" indent="0">
              <a:buNone/>
            </a:pPr>
            <a:r>
              <a:rPr lang="fi-FI" sz="2000" b="1" dirty="0" smtClean="0"/>
              <a:t>Kouluverkon</a:t>
            </a:r>
            <a:r>
              <a:rPr lang="fi-FI" sz="2000" b="1" dirty="0"/>
              <a:t>, palveluverkon </a:t>
            </a:r>
            <a:r>
              <a:rPr lang="fi-FI" sz="2000" b="1" dirty="0" smtClean="0"/>
              <a:t>ja arjen </a:t>
            </a:r>
            <a:r>
              <a:rPr lang="fi-FI" sz="2000" b="1" dirty="0"/>
              <a:t>suhde ARTTU2-kunnissa. </a:t>
            </a:r>
          </a:p>
          <a:p>
            <a:pPr marL="0" indent="0">
              <a:buNone/>
            </a:pPr>
            <a:endParaRPr lang="fi-FI" sz="2000" b="1" dirty="0" smtClean="0"/>
          </a:p>
          <a:p>
            <a:pPr marL="0" indent="0">
              <a:buNone/>
            </a:pPr>
            <a:r>
              <a:rPr lang="fi-FI" sz="1800" i="1" dirty="0" smtClean="0"/>
              <a:t>Sami </a:t>
            </a:r>
            <a:r>
              <a:rPr lang="fi-FI" sz="1800" i="1" dirty="0" err="1" smtClean="0"/>
              <a:t>Tantarimäki</a:t>
            </a:r>
            <a:r>
              <a:rPr lang="fi-FI" sz="1800" i="1" dirty="0" smtClean="0"/>
              <a:t> &amp; Anni Törhönen, </a:t>
            </a:r>
          </a:p>
          <a:p>
            <a:pPr marL="0" indent="0">
              <a:buNone/>
            </a:pPr>
            <a:r>
              <a:rPr lang="fi-FI" sz="1800" i="1" dirty="0" smtClean="0"/>
              <a:t>Turun yliopisto</a:t>
            </a:r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r>
              <a:rPr lang="fi-FI" sz="1800" b="1" i="1" dirty="0" smtClean="0"/>
              <a:t>Kuntauutinen tulossa lähipäivinä</a:t>
            </a:r>
            <a:endParaRPr lang="fi-FI" sz="1800" b="1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10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42" y="404665"/>
            <a:ext cx="2364487" cy="6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374773"/>
            <a:ext cx="3470221" cy="49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496" y="554006"/>
            <a:ext cx="496855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REA-puntarikyselyn 2016 tuloksia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84136" y="1926217"/>
            <a:ext cx="4863928" cy="438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smtClean="0">
                <a:solidFill>
                  <a:srgbClr val="0070C0"/>
                </a:solidFill>
              </a:rPr>
              <a:t>Raportti (nro 12/2016):</a:t>
            </a:r>
          </a:p>
          <a:p>
            <a:pPr marL="0" indent="0">
              <a:buNone/>
            </a:pPr>
            <a:r>
              <a:rPr lang="fi-FI" sz="2000" b="1" dirty="0" smtClean="0"/>
              <a:t>REA-puntarikyselyn tulosraportti. Syksy 2016</a:t>
            </a:r>
          </a:p>
          <a:p>
            <a:pPr marL="0" indent="0">
              <a:buNone/>
            </a:pPr>
            <a:endParaRPr lang="fi-FI" sz="2000" b="1" dirty="0" smtClean="0"/>
          </a:p>
          <a:p>
            <a:pPr marL="0" indent="0">
              <a:buNone/>
            </a:pPr>
            <a:r>
              <a:rPr lang="fi-FI" sz="1800" i="1" dirty="0" smtClean="0"/>
              <a:t>Siv Sandberg, Åbo Akademi</a:t>
            </a:r>
          </a:p>
          <a:p>
            <a:pPr marL="0" indent="0">
              <a:buNone/>
            </a:pPr>
            <a:endParaRPr lang="fi-FI" sz="1800" i="1" dirty="0"/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r>
              <a:rPr lang="fi-FI" sz="1800" b="1" i="1" dirty="0" smtClean="0"/>
              <a:t>Mediatiedote 16.12.2016</a:t>
            </a:r>
            <a:endParaRPr lang="fi-FI" b="1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11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63" y="332655"/>
            <a:ext cx="2640266" cy="6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166273"/>
            <a:ext cx="3841727" cy="53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8201" y="330943"/>
            <a:ext cx="7779600" cy="459565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Esimerkkejä ARTTU2-tutkimustuloksista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4623" y="993308"/>
            <a:ext cx="8652931" cy="5724291"/>
          </a:xfrm>
        </p:spPr>
        <p:txBody>
          <a:bodyPr>
            <a:normAutofit/>
          </a:bodyPr>
          <a:lstStyle/>
          <a:p>
            <a:pPr marL="0" indent="0">
              <a:buClr>
                <a:srgbClr val="002E63"/>
              </a:buClr>
              <a:buNone/>
            </a:pPr>
            <a:r>
              <a:rPr lang="fi-FI" sz="1500" b="1" dirty="0">
                <a:solidFill>
                  <a:srgbClr val="0070C0"/>
                </a:solidFill>
              </a:rPr>
              <a:t>HYVINVOINNIN EDISTÄMINEN:</a:t>
            </a:r>
            <a:endParaRPr lang="fi-FI" b="1" dirty="0" smtClean="0"/>
          </a:p>
          <a:p>
            <a:r>
              <a:rPr lang="fi-FI" b="1" dirty="0" smtClean="0"/>
              <a:t>Tulevaisuuden </a:t>
            </a:r>
            <a:r>
              <a:rPr lang="fi-FI" b="1" dirty="0"/>
              <a:t>kunnista tulee asukkaidensa hyvinvoinnin takaajia ja yhteisöllisyyden </a:t>
            </a:r>
            <a:r>
              <a:rPr lang="fi-FI" b="1" dirty="0" smtClean="0"/>
              <a:t>mahdollistajia </a:t>
            </a:r>
            <a:r>
              <a:rPr lang="fi-FI" sz="1500" dirty="0"/>
              <a:t>(26.8.2016)</a:t>
            </a:r>
          </a:p>
          <a:p>
            <a:pPr marL="0" indent="0">
              <a:buNone/>
            </a:pPr>
            <a:r>
              <a:rPr lang="fi-FI" sz="1500" b="1" dirty="0">
                <a:solidFill>
                  <a:srgbClr val="0070C0"/>
                </a:solidFill>
              </a:rPr>
              <a:t>YHDYSKUNTARAKENNE JA ELINVOIMA:</a:t>
            </a:r>
          </a:p>
          <a:p>
            <a:r>
              <a:rPr lang="fi-FI" b="1" dirty="0" smtClean="0"/>
              <a:t>Kuntien </a:t>
            </a:r>
            <a:r>
              <a:rPr lang="fi-FI" b="1" dirty="0" err="1"/>
              <a:t>monikeskuksisuus</a:t>
            </a:r>
            <a:r>
              <a:rPr lang="fi-FI" b="1" dirty="0"/>
              <a:t> on kasvanut </a:t>
            </a:r>
            <a:r>
              <a:rPr lang="fi-FI" b="1" dirty="0" smtClean="0"/>
              <a:t>2000-luvulla </a:t>
            </a:r>
            <a:r>
              <a:rPr lang="fi-FI" sz="1500" dirty="0"/>
              <a:t>(14.6.2016)</a:t>
            </a:r>
          </a:p>
          <a:p>
            <a:pPr marL="0" indent="0">
              <a:buClr>
                <a:srgbClr val="002E63"/>
              </a:buClr>
              <a:buNone/>
            </a:pPr>
            <a:r>
              <a:rPr lang="fi-FI" sz="1500" b="1" dirty="0">
                <a:solidFill>
                  <a:srgbClr val="0070C0"/>
                </a:solidFill>
              </a:rPr>
              <a:t>TALOUS:</a:t>
            </a:r>
            <a:endParaRPr lang="fi-FI" dirty="0" smtClean="0"/>
          </a:p>
          <a:p>
            <a:r>
              <a:rPr lang="fi-FI" b="1" dirty="0" smtClean="0"/>
              <a:t>Kirjanpidollinen </a:t>
            </a:r>
            <a:r>
              <a:rPr lang="fi-FI" b="1" dirty="0"/>
              <a:t>ja rahoituksellinen tasapaino antaa erilaista </a:t>
            </a:r>
            <a:r>
              <a:rPr lang="fi-FI" b="1" dirty="0" smtClean="0"/>
              <a:t>tilannekuvaa </a:t>
            </a:r>
            <a:r>
              <a:rPr lang="fi-FI" sz="1500" dirty="0"/>
              <a:t>(17.5.2016)</a:t>
            </a:r>
          </a:p>
          <a:p>
            <a:pPr marL="0" indent="0">
              <a:buClr>
                <a:srgbClr val="002E63"/>
              </a:buClr>
              <a:buNone/>
            </a:pPr>
            <a:r>
              <a:rPr lang="fi-FI" sz="1500" b="1" dirty="0">
                <a:solidFill>
                  <a:srgbClr val="0070C0"/>
                </a:solidFill>
              </a:rPr>
              <a:t>HENKILÖSTÖ:</a:t>
            </a:r>
            <a:endParaRPr lang="fi-FI" dirty="0" smtClean="0"/>
          </a:p>
          <a:p>
            <a:r>
              <a:rPr lang="fi-FI" b="1" dirty="0" smtClean="0"/>
              <a:t>ARTTU2-Henkilöstötutkimuksella </a:t>
            </a:r>
            <a:r>
              <a:rPr lang="fi-FI" b="1" dirty="0"/>
              <a:t>varaudutaan tulevien muutosten </a:t>
            </a:r>
            <a:r>
              <a:rPr lang="fi-FI" b="1" dirty="0" smtClean="0"/>
              <a:t>johtamiseen </a:t>
            </a:r>
            <a:r>
              <a:rPr lang="fi-FI" sz="1500" dirty="0"/>
              <a:t>(2.5.2016)</a:t>
            </a:r>
          </a:p>
          <a:p>
            <a:pPr marL="0" indent="0">
              <a:buClr>
                <a:srgbClr val="002E63"/>
              </a:buClr>
              <a:buNone/>
            </a:pPr>
            <a:r>
              <a:rPr lang="fi-FI" sz="1500" b="1" dirty="0">
                <a:solidFill>
                  <a:srgbClr val="0070C0"/>
                </a:solidFill>
              </a:rPr>
              <a:t>KOULUVERKKO:</a:t>
            </a:r>
            <a:endParaRPr lang="fi-FI" dirty="0" smtClean="0"/>
          </a:p>
          <a:p>
            <a:r>
              <a:rPr lang="fi-FI" b="1" dirty="0" smtClean="0"/>
              <a:t>Koulujen </a:t>
            </a:r>
            <a:r>
              <a:rPr lang="fi-FI" b="1" dirty="0"/>
              <a:t>oppilasmäärät kasvaneet etenkin </a:t>
            </a:r>
            <a:r>
              <a:rPr lang="fi-FI" b="1" dirty="0" smtClean="0"/>
              <a:t>alakouluissa </a:t>
            </a:r>
            <a:r>
              <a:rPr lang="fi-FI" sz="1500" dirty="0"/>
              <a:t>(4.5.2016)</a:t>
            </a:r>
          </a:p>
          <a:p>
            <a:pPr marL="0" indent="0">
              <a:buClr>
                <a:srgbClr val="002E63"/>
              </a:buClr>
              <a:buNone/>
            </a:pPr>
            <a:r>
              <a:rPr lang="fi-FI" sz="1500" b="1" dirty="0">
                <a:solidFill>
                  <a:srgbClr val="0070C0"/>
                </a:solidFill>
              </a:rPr>
              <a:t>UUDISTUSTEN ARVIOINTI:</a:t>
            </a:r>
            <a:endParaRPr lang="fi-FI" dirty="0" smtClean="0"/>
          </a:p>
          <a:p>
            <a:r>
              <a:rPr lang="fi-FI" b="1" dirty="0" smtClean="0"/>
              <a:t>Kunnat </a:t>
            </a:r>
            <a:r>
              <a:rPr lang="fi-FI" b="1" dirty="0"/>
              <a:t>moittivat kuntauudistusten valmistelua </a:t>
            </a:r>
            <a:r>
              <a:rPr lang="fi-FI" b="1" dirty="0" smtClean="0"/>
              <a:t>tempoilevaksi </a:t>
            </a:r>
            <a:r>
              <a:rPr lang="fi-FI" sz="1500" dirty="0"/>
              <a:t>(3.3.2015</a:t>
            </a:r>
            <a:r>
              <a:rPr lang="fi-FI" sz="1500" dirty="0" smtClean="0"/>
              <a:t>)</a:t>
            </a:r>
          </a:p>
          <a:p>
            <a:pPr marL="0" indent="0">
              <a:buNone/>
            </a:pPr>
            <a:r>
              <a:rPr lang="fi-FI" sz="1500" b="1" dirty="0" smtClean="0">
                <a:solidFill>
                  <a:srgbClr val="0070C0"/>
                </a:solidFill>
              </a:rPr>
              <a:t>PÄÄTTÄJÄTUTKIMUS:</a:t>
            </a:r>
            <a:endParaRPr lang="fi-FI" sz="1500" b="1" dirty="0">
              <a:solidFill>
                <a:srgbClr val="0070C0"/>
              </a:solidFill>
            </a:endParaRPr>
          </a:p>
          <a:p>
            <a:r>
              <a:rPr lang="fi-FI" sz="1600" b="1" dirty="0"/>
              <a:t>Suurissa kaupungeissa luottamushenkilötyö vastaa osa-aikatyötä </a:t>
            </a:r>
            <a:r>
              <a:rPr lang="fi-FI" sz="1400" dirty="0"/>
              <a:t>(25.5.2016</a:t>
            </a:r>
            <a:r>
              <a:rPr lang="fi-FI" sz="1400" dirty="0" smtClean="0"/>
              <a:t>)</a:t>
            </a:r>
          </a:p>
          <a:p>
            <a:endParaRPr lang="fi-FI" sz="1400" dirty="0"/>
          </a:p>
          <a:p>
            <a:endParaRPr lang="fi-FI" sz="15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25" b="0" i="0" u="none" strike="noStrike" kern="1200" cap="none" spc="0" normalizeH="0" baseline="0" noProof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[pvm]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DC67-9A7E-42C8-BC4E-FBA2E376B5B6}" type="slidenum">
              <a:rPr kumimoji="0" lang="fi-FI" sz="825" b="0" i="0" u="none" strike="noStrike" kern="1200" cap="none" spc="0" normalizeH="0" baseline="0" noProof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25" b="0" i="0" u="none" strike="noStrike" kern="1200" cap="none" spc="0" normalizeH="0" baseline="0" noProof="0">
              <a:ln>
                <a:noFill/>
              </a:ln>
              <a:solidFill>
                <a:srgbClr val="002E6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380" y="455199"/>
            <a:ext cx="1274174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4874" y="347497"/>
            <a:ext cx="8496944" cy="101780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2700" dirty="0" smtClean="0">
                <a:solidFill>
                  <a:schemeClr val="accent5">
                    <a:lumMod val="75000"/>
                  </a:schemeClr>
                </a:solidFill>
              </a:rPr>
              <a:t>Valmistuvia tutkimuksia – tulossa olevia ARTTU2-raportteja</a:t>
            </a:r>
            <a:r>
              <a:rPr lang="fi-FI" sz="2800" dirty="0" smtClean="0">
                <a:solidFill>
                  <a:srgbClr val="C00000"/>
                </a:solidFill>
              </a:rPr>
              <a:t/>
            </a:r>
            <a:br>
              <a:rPr lang="fi-FI" sz="2800" dirty="0" smtClean="0">
                <a:solidFill>
                  <a:srgbClr val="C00000"/>
                </a:solidFill>
              </a:rPr>
            </a:br>
            <a:r>
              <a:rPr lang="fi-FI" sz="1800" dirty="0" smtClean="0">
                <a:solidFill>
                  <a:srgbClr val="002060"/>
                </a:solidFill>
              </a:rPr>
              <a:t>- tavoitteena saada julkaistuksi vuoden 2017 alussa </a:t>
            </a:r>
            <a:br>
              <a:rPr lang="fi-FI" sz="1800" dirty="0" smtClean="0">
                <a:solidFill>
                  <a:srgbClr val="002060"/>
                </a:solidFill>
              </a:rPr>
            </a:br>
            <a:r>
              <a:rPr lang="fi-FI" sz="1800" dirty="0" smtClean="0">
                <a:solidFill>
                  <a:srgbClr val="002060"/>
                </a:solidFill>
              </a:rPr>
              <a:t>Uutta ARTTU2-ohjelmasta sarjassa </a:t>
            </a:r>
            <a:endParaRPr lang="fi-FI" sz="1800" b="0" dirty="0">
              <a:solidFill>
                <a:srgbClr val="00206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04874" y="1628800"/>
            <a:ext cx="8758622" cy="53891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fi-FI" sz="1800" b="1" dirty="0"/>
              <a:t>Väestörakenne- ja -kehitys ARTTU2-tutkimuskunnissa. </a:t>
            </a:r>
            <a:r>
              <a:rPr lang="fi-FI" sz="1600" dirty="0">
                <a:solidFill>
                  <a:srgbClr val="0070C0"/>
                </a:solidFill>
              </a:rPr>
              <a:t>(FCG, Heikki Miettinen)</a:t>
            </a:r>
            <a:endParaRPr lang="fi-FI" sz="1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fi-FI" sz="1800" b="1" dirty="0" err="1" smtClean="0"/>
              <a:t>Monikeskuksisuuden</a:t>
            </a:r>
            <a:r>
              <a:rPr lang="fi-FI" sz="1800" b="1" dirty="0" smtClean="0"/>
              <a:t> indikaattorit </a:t>
            </a:r>
            <a:r>
              <a:rPr lang="fi-FI" sz="1600" dirty="0" smtClean="0">
                <a:solidFill>
                  <a:srgbClr val="0070C0"/>
                </a:solidFill>
              </a:rPr>
              <a:t>(ISY, Timo Hirvonen).</a:t>
            </a:r>
          </a:p>
          <a:p>
            <a:pPr>
              <a:lnSpc>
                <a:spcPct val="150000"/>
              </a:lnSpc>
            </a:pPr>
            <a:r>
              <a:rPr lang="fi-FI" sz="1800" b="1" dirty="0" smtClean="0"/>
              <a:t>Johtamisjärjestelmät ja strategiaprosessit ARTTU2-kunnissa. </a:t>
            </a:r>
            <a:r>
              <a:rPr lang="fi-FI" sz="1600" dirty="0" smtClean="0">
                <a:solidFill>
                  <a:srgbClr val="0070C0"/>
                </a:solidFill>
              </a:rPr>
              <a:t>(KL, Jarkko Majava) </a:t>
            </a:r>
          </a:p>
          <a:p>
            <a:pPr>
              <a:lnSpc>
                <a:spcPct val="150000"/>
              </a:lnSpc>
            </a:pPr>
            <a:r>
              <a:rPr lang="fi-FI" sz="1800" b="1" dirty="0" smtClean="0"/>
              <a:t>ARTTU2-kuntien </a:t>
            </a:r>
            <a:r>
              <a:rPr lang="fi-FI" sz="1800" b="1" dirty="0" err="1" smtClean="0"/>
              <a:t>sote</a:t>
            </a:r>
            <a:r>
              <a:rPr lang="fi-FI" sz="1800" b="1" dirty="0" smtClean="0"/>
              <a:t>-polkuja. </a:t>
            </a:r>
            <a:r>
              <a:rPr lang="fi-FI" sz="1800" dirty="0" err="1" smtClean="0"/>
              <a:t>Sosiaali</a:t>
            </a:r>
            <a:r>
              <a:rPr lang="fi-FI" sz="1800" dirty="0" smtClean="0"/>
              <a:t>- ja terveydenhuollon perustason organisointimallit ARTTU2-kunnissa. </a:t>
            </a:r>
            <a:r>
              <a:rPr lang="fi-FI" sz="1600" dirty="0" smtClean="0">
                <a:solidFill>
                  <a:srgbClr val="0070C0"/>
                </a:solidFill>
              </a:rPr>
              <a:t>(FCG, Anni Antila ym.)</a:t>
            </a:r>
          </a:p>
          <a:p>
            <a:pPr>
              <a:lnSpc>
                <a:spcPct val="150000"/>
              </a:lnSpc>
            </a:pPr>
            <a:r>
              <a:rPr lang="fi-FI" sz="1800" b="1" dirty="0" smtClean="0"/>
              <a:t>Uudistusten reaaliaikainen arviointi – lähtötilannekartoitus. </a:t>
            </a:r>
            <a:r>
              <a:rPr lang="fi-FI" sz="1600" dirty="0" smtClean="0">
                <a:solidFill>
                  <a:srgbClr val="0070C0"/>
                </a:solidFill>
              </a:rPr>
              <a:t>(ÅA, Siv Sandberg)</a:t>
            </a:r>
          </a:p>
          <a:p>
            <a:pPr>
              <a:lnSpc>
                <a:spcPct val="150000"/>
              </a:lnSpc>
            </a:pPr>
            <a:r>
              <a:rPr lang="fi-FI" sz="1800" b="1" dirty="0" smtClean="0"/>
              <a:t>Tilastoraportti henkilöstöresursseista ARTTU2-tutkimuskunnissa </a:t>
            </a:r>
            <a:r>
              <a:rPr lang="fi-FI" sz="1600" dirty="0" smtClean="0">
                <a:solidFill>
                  <a:srgbClr val="0070C0"/>
                </a:solidFill>
              </a:rPr>
              <a:t>(KT, Margareta Heiskanen)</a:t>
            </a:r>
            <a:endParaRPr lang="fi-FI" sz="18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fi-FI" sz="1800" b="1" dirty="0" smtClean="0"/>
              <a:t>Näkemyksiä kokeiluista ja kokeilukulttuurista. </a:t>
            </a:r>
            <a:r>
              <a:rPr lang="fi-FI" sz="1600" dirty="0" smtClean="0">
                <a:solidFill>
                  <a:srgbClr val="0070C0"/>
                </a:solidFill>
              </a:rPr>
              <a:t>(KL, JH&amp;TP&amp;MPS)</a:t>
            </a:r>
          </a:p>
          <a:p>
            <a:pPr>
              <a:lnSpc>
                <a:spcPct val="150000"/>
              </a:lnSpc>
            </a:pPr>
            <a:r>
              <a:rPr lang="fi-FI" sz="1800" b="1" dirty="0" smtClean="0"/>
              <a:t>Kuntapäättäjien näkemyksiä ja kokemuksia </a:t>
            </a:r>
            <a:r>
              <a:rPr lang="fi-FI" sz="1800" b="1" dirty="0" err="1" smtClean="0"/>
              <a:t>digitalisaatiosta</a:t>
            </a:r>
            <a:r>
              <a:rPr lang="fi-FI" sz="1800" b="1" dirty="0" smtClean="0"/>
              <a:t>. </a:t>
            </a:r>
            <a:r>
              <a:rPr lang="fi-FI" sz="1600" dirty="0" smtClean="0">
                <a:solidFill>
                  <a:srgbClr val="0070C0"/>
                </a:solidFill>
              </a:rPr>
              <a:t>(Sipoo, </a:t>
            </a:r>
            <a:r>
              <a:rPr lang="fi-FI" sz="1600" dirty="0" err="1" smtClean="0">
                <a:solidFill>
                  <a:srgbClr val="0070C0"/>
                </a:solidFill>
              </a:rPr>
              <a:t>M.Teljamo</a:t>
            </a:r>
            <a:r>
              <a:rPr lang="fi-FI" sz="1600" dirty="0" smtClean="0">
                <a:solidFill>
                  <a:srgbClr val="0070C0"/>
                </a:solidFill>
              </a:rPr>
              <a:t>)</a:t>
            </a:r>
            <a:endParaRPr lang="fi-FI" sz="1800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fi-FI" sz="1800" b="1" dirty="0"/>
              <a:t>Kuntalaisten samaistuminen erilaisiin alueellisiin kokonaisuuksiin </a:t>
            </a:r>
            <a:r>
              <a:rPr lang="fi-FI" sz="1600" dirty="0" smtClean="0">
                <a:solidFill>
                  <a:srgbClr val="0070C0"/>
                </a:solidFill>
              </a:rPr>
              <a:t>(KL, Pekola-Sjöblom).</a:t>
            </a:r>
            <a:endParaRPr lang="fi-FI" sz="1700" dirty="0" smtClean="0">
              <a:solidFill>
                <a:srgbClr val="0070C0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13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52" y="6042132"/>
            <a:ext cx="1907704" cy="7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3690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  <a:t>Käynnissä olevia/käynnistyviä tutkimuksia 2016</a:t>
            </a:r>
            <a:endParaRPr lang="fi-FI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196751"/>
            <a:ext cx="8280920" cy="4824537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b="1" dirty="0" smtClean="0"/>
              <a:t>Henkilöstö voimavarana </a:t>
            </a:r>
            <a:r>
              <a:rPr lang="fi-FI" dirty="0" smtClean="0"/>
              <a:t>–</a:t>
            </a:r>
            <a:r>
              <a:rPr lang="fi-FI" b="1" dirty="0" smtClean="0"/>
              <a:t>osaprojekti 2016-2018: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b="1" dirty="0" smtClean="0">
                <a:solidFill>
                  <a:srgbClr val="0070C0"/>
                </a:solidFill>
              </a:rPr>
              <a:t>TTL: Henkilöstökyselyn </a:t>
            </a:r>
            <a:r>
              <a:rPr lang="fi-FI" dirty="0" smtClean="0"/>
              <a:t>kuntakohtaiset tulokset toimitettu kuntiin. Tulosten analysointia. Eka raportti joulukuussa 2016.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b="1" dirty="0" smtClean="0">
                <a:solidFill>
                  <a:srgbClr val="0070C0"/>
                </a:solidFill>
              </a:rPr>
              <a:t>Vaasan yliopisto</a:t>
            </a:r>
            <a:r>
              <a:rPr lang="fi-FI" b="1" dirty="0" smtClean="0"/>
              <a:t>: Haastattelut</a:t>
            </a:r>
            <a:r>
              <a:rPr lang="fi-FI" dirty="0" smtClean="0"/>
              <a:t> kunnissa loppusyksyllä 2016 – alkuvuonna 2017.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i-FI" sz="23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b="1" dirty="0" smtClean="0"/>
              <a:t>Johtamisen ja konserniohjauksen osaprojekti: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b="1" dirty="0" err="1" smtClean="0">
                <a:solidFill>
                  <a:srgbClr val="0070C0"/>
                </a:solidFill>
              </a:rPr>
              <a:t>Johtamis</a:t>
            </a:r>
            <a:r>
              <a:rPr lang="fi-FI" b="1" dirty="0" smtClean="0">
                <a:solidFill>
                  <a:srgbClr val="0070C0"/>
                </a:solidFill>
              </a:rPr>
              <a:t>- ja kokouskäytännöt 2016</a:t>
            </a:r>
            <a:r>
              <a:rPr lang="fi-FI" b="1" dirty="0" smtClean="0"/>
              <a:t>. </a:t>
            </a:r>
            <a:r>
              <a:rPr lang="fi-FI" dirty="0" smtClean="0"/>
              <a:t>Raportti 9.12. </a:t>
            </a:r>
            <a:r>
              <a:rPr lang="fi-FI" sz="1900" dirty="0" smtClean="0"/>
              <a:t>(Kuntaliitto, Piipponen)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b="1" dirty="0" smtClean="0">
                <a:solidFill>
                  <a:srgbClr val="0070C0"/>
                </a:solidFill>
              </a:rPr>
              <a:t>Johtamisjärjestelmät 2016</a:t>
            </a:r>
            <a:r>
              <a:rPr lang="fi-FI" b="1" dirty="0" smtClean="0"/>
              <a:t>. </a:t>
            </a:r>
            <a:r>
              <a:rPr lang="fi-FI" dirty="0" smtClean="0"/>
              <a:t>Raportti tulossa. </a:t>
            </a:r>
            <a:r>
              <a:rPr lang="fi-FI" sz="1900" dirty="0" smtClean="0"/>
              <a:t>(Kuntaliitto, Majava)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b="1" dirty="0" smtClean="0">
                <a:solidFill>
                  <a:srgbClr val="0070C0"/>
                </a:solidFill>
              </a:rPr>
              <a:t>Kuntastrategiat </a:t>
            </a:r>
            <a:r>
              <a:rPr lang="fi-FI" b="1" dirty="0" err="1" smtClean="0">
                <a:solidFill>
                  <a:srgbClr val="0070C0"/>
                </a:solidFill>
              </a:rPr>
              <a:t>digitalisaation</a:t>
            </a:r>
            <a:r>
              <a:rPr lang="fi-FI" b="1" dirty="0" smtClean="0">
                <a:solidFill>
                  <a:srgbClr val="0070C0"/>
                </a:solidFill>
              </a:rPr>
              <a:t> ohjausvälineenä </a:t>
            </a:r>
            <a:r>
              <a:rPr lang="fi-FI" dirty="0" smtClean="0"/>
              <a:t>(-</a:t>
            </a:r>
            <a:r>
              <a:rPr lang="fi-FI" b="1" dirty="0" smtClean="0"/>
              <a:t>kevät 2017) </a:t>
            </a:r>
          </a:p>
          <a:p>
            <a:pPr marL="457200" lvl="1" indent="0">
              <a:buNone/>
            </a:pPr>
            <a:r>
              <a:rPr lang="fi-FI" sz="1700" b="1" dirty="0"/>
              <a:t>	</a:t>
            </a:r>
            <a:r>
              <a:rPr lang="fi-FI" sz="1700" dirty="0" smtClean="0"/>
              <a:t>(Itä-Suomen yliopisto / Tomi Voutilainen et </a:t>
            </a:r>
            <a:r>
              <a:rPr lang="fi-FI" sz="1700" dirty="0" err="1" smtClean="0"/>
              <a:t>al</a:t>
            </a:r>
            <a:r>
              <a:rPr lang="fi-FI" sz="1700" dirty="0" smtClean="0"/>
              <a:t>). Raportointi keväällä 2017.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i-FI" sz="17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b="1" dirty="0"/>
              <a:t>Reaaliaikainen </a:t>
            </a:r>
            <a:r>
              <a:rPr lang="fi-FI" b="1" dirty="0" smtClean="0"/>
              <a:t>arviointitutkimus</a:t>
            </a:r>
            <a:r>
              <a:rPr lang="fi-FI" b="1" dirty="0"/>
              <a:t> (</a:t>
            </a:r>
            <a:r>
              <a:rPr lang="fi-FI" b="1" dirty="0" smtClean="0"/>
              <a:t>2016-2018)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dirty="0" smtClean="0"/>
              <a:t>Ensimmäinen REA-puntarikysely syys-lokakuussa 2016. Raportteja 2016-2017.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b="1" dirty="0" smtClean="0"/>
              <a:t>Talouden osaprojekti: </a:t>
            </a:r>
            <a:r>
              <a:rPr lang="fi-FI" b="1" dirty="0" err="1"/>
              <a:t>Sote</a:t>
            </a:r>
            <a:r>
              <a:rPr lang="fi-FI" b="1" dirty="0"/>
              <a:t>-kustannusten </a:t>
            </a:r>
            <a:r>
              <a:rPr lang="fi-FI" b="1" dirty="0" smtClean="0"/>
              <a:t>analysointia   (-2017) </a:t>
            </a:r>
            <a:r>
              <a:rPr lang="fi-FI" b="1" dirty="0"/>
              <a:t>	</a:t>
            </a:r>
            <a:endParaRPr lang="fi-FI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i-FI" dirty="0" smtClean="0"/>
              <a:t>Raportti </a:t>
            </a:r>
            <a:r>
              <a:rPr lang="fi-FI" dirty="0"/>
              <a:t>alkuvuonna 2017. </a:t>
            </a:r>
            <a:r>
              <a:rPr lang="fi-FI" sz="1900" dirty="0" smtClean="0"/>
              <a:t>(Meklin &amp; Pukki).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b="1" dirty="0">
                <a:solidFill>
                  <a:schemeClr val="accent5">
                    <a:lumMod val="75000"/>
                  </a:schemeClr>
                </a:solidFill>
              </a:rPr>
              <a:t>Päättäjätutkimus 2017</a:t>
            </a:r>
            <a:r>
              <a:rPr lang="fi-FI" dirty="0">
                <a:solidFill>
                  <a:schemeClr val="accent5">
                    <a:lumMod val="75000"/>
                  </a:schemeClr>
                </a:solidFill>
              </a:rPr>
              <a:t>: kysely 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tammi-helmikuussa 2017.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b="1" dirty="0">
                <a:solidFill>
                  <a:schemeClr val="accent5">
                    <a:lumMod val="75000"/>
                  </a:schemeClr>
                </a:solidFill>
              </a:rPr>
              <a:t>Kuntalaistutkimus 2017</a:t>
            </a:r>
            <a:r>
              <a:rPr lang="fi-FI" dirty="0">
                <a:solidFill>
                  <a:schemeClr val="accent5">
                    <a:lumMod val="75000"/>
                  </a:schemeClr>
                </a:solidFill>
              </a:rPr>
              <a:t>: kysely 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tammi-maaliskuussa 2017.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endParaRPr lang="fi-FI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  <a:p>
            <a:pPr lvl="1">
              <a:buFont typeface="Wingdings" panose="05000000000000000000" pitchFamily="2" charset="2"/>
              <a:buChar char="§"/>
            </a:pPr>
            <a:endParaRPr lang="fi-FI" b="1" dirty="0"/>
          </a:p>
          <a:p>
            <a:pPr lvl="2">
              <a:buFont typeface="Wingdings" panose="05000000000000000000" pitchFamily="2" charset="2"/>
              <a:buChar char="§"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14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84" y="6252633"/>
            <a:ext cx="1520938" cy="3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518173"/>
            <a:ext cx="7848872" cy="648072"/>
          </a:xfrm>
        </p:spPr>
        <p:txBody>
          <a:bodyPr>
            <a:noAutofit/>
          </a:bodyPr>
          <a:lstStyle/>
          <a:p>
            <a:pPr algn="ctr"/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  <a:t>Suunnitteilla/harkinnassa olevia </a:t>
            </a:r>
            <a:b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  <a:t>ARTTU2-tutkimuksia </a:t>
            </a:r>
            <a:endParaRPr lang="fi-FI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9163" y="1340768"/>
            <a:ext cx="8217682" cy="468052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200" b="1" dirty="0" smtClean="0"/>
              <a:t>Maahanmuuttoteema</a:t>
            </a:r>
            <a:r>
              <a:rPr lang="fi-FI" sz="2200" dirty="0" smtClean="0"/>
              <a:t> </a:t>
            </a:r>
          </a:p>
          <a:p>
            <a:pPr marL="0" indent="0">
              <a:buNone/>
            </a:pPr>
            <a:r>
              <a:rPr lang="fi-FI" sz="1900" dirty="0" smtClean="0"/>
              <a:t>	</a:t>
            </a:r>
            <a:endParaRPr lang="fi-FI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sz="2200" b="1" dirty="0" smtClean="0"/>
              <a:t>Yhdyskuntarakenteen tuleva kehitys </a:t>
            </a:r>
            <a:r>
              <a:rPr lang="fi-FI" sz="2200" dirty="0" smtClean="0"/>
              <a:t>– miten </a:t>
            </a:r>
            <a:r>
              <a:rPr lang="fi-FI" sz="2200" dirty="0" err="1" smtClean="0"/>
              <a:t>sote</a:t>
            </a:r>
            <a:r>
              <a:rPr lang="fi-FI" sz="2200" dirty="0" smtClean="0"/>
              <a:t>-puolen ratkaisut vaikuttavat yhdyskuntarakenteen tulevaisuuteen</a:t>
            </a:r>
          </a:p>
          <a:p>
            <a:pPr marL="0" indent="0">
              <a:buNone/>
            </a:pPr>
            <a:r>
              <a:rPr lang="fi-FI" sz="2200" dirty="0"/>
              <a:t>	</a:t>
            </a:r>
            <a:endParaRPr lang="fi-FI" sz="19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sz="2200" b="1" dirty="0" smtClean="0"/>
              <a:t>Sivistyskunta</a:t>
            </a:r>
            <a:r>
              <a:rPr lang="fi-FI" sz="2200" dirty="0" smtClean="0"/>
              <a:t> –tematiikka </a:t>
            </a:r>
          </a:p>
          <a:p>
            <a:pPr marL="0" indent="0">
              <a:buNone/>
            </a:pPr>
            <a:r>
              <a:rPr lang="fi-FI" sz="2200" dirty="0"/>
              <a:t>	</a:t>
            </a:r>
            <a:r>
              <a:rPr lang="fi-FI" sz="1700" dirty="0" smtClean="0"/>
              <a:t>(opetustoimi, yhdyspinnat tulevien maakuntien vastuulle 	siirtyvien tehtävien osalta, esim. oppilas- ja opiskelijahuolto) 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sz="2200" b="1" dirty="0" smtClean="0"/>
              <a:t>Turvallisuusteema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sz="2200" b="1" dirty="0" smtClean="0"/>
              <a:t>Toteutettujen kuntaliitosten (2007-) arviointi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sz="2200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sz="2200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15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957561"/>
            <a:ext cx="1520938" cy="3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92888" cy="86409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ARTTU2-tilaisuuksia ja kokouksia </a:t>
            </a:r>
            <a:br>
              <a:rPr lang="fi-FI" sz="24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</a:br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vuoden 2016</a:t>
            </a:r>
            <a:r>
              <a:rPr lang="fi-FI" sz="240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aikana</a:t>
            </a:r>
          </a:p>
        </p:txBody>
      </p:sp>
      <p:pic>
        <p:nvPicPr>
          <p:cNvPr id="4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96708"/>
            <a:ext cx="1731906" cy="4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679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000" b="1" dirty="0" smtClean="0">
                <a:solidFill>
                  <a:schemeClr val="tx1"/>
                </a:solidFill>
              </a:rPr>
              <a:t>Kuntaseminaarit</a:t>
            </a:r>
            <a:r>
              <a:rPr lang="fi-FI" sz="2000" dirty="0" smtClean="0">
                <a:solidFill>
                  <a:schemeClr val="tx1"/>
                </a:solidFill>
              </a:rPr>
              <a:t> 								25.5. ja 16.12.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b="1" dirty="0" smtClean="0">
                <a:solidFill>
                  <a:schemeClr val="tx1"/>
                </a:solidFill>
              </a:rPr>
              <a:t>ARTTU2-yhdyshenkilöiden tapaamiset 	</a:t>
            </a:r>
            <a:r>
              <a:rPr lang="fi-FI" sz="2000" dirty="0" smtClean="0">
                <a:solidFill>
                  <a:schemeClr val="tx1"/>
                </a:solidFill>
              </a:rPr>
              <a:t>4.2. ja 8.11.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b="1" dirty="0" smtClean="0">
                <a:solidFill>
                  <a:schemeClr val="tx1"/>
                </a:solidFill>
              </a:rPr>
              <a:t>Ohjausryhmän</a:t>
            </a:r>
            <a:r>
              <a:rPr lang="fi-FI" sz="2000" dirty="0" smtClean="0">
                <a:solidFill>
                  <a:schemeClr val="tx1"/>
                </a:solidFill>
              </a:rPr>
              <a:t> </a:t>
            </a:r>
            <a:r>
              <a:rPr lang="fi-FI" sz="2000" b="1" dirty="0" smtClean="0">
                <a:solidFill>
                  <a:schemeClr val="tx1"/>
                </a:solidFill>
              </a:rPr>
              <a:t>kokoukset</a:t>
            </a:r>
            <a:r>
              <a:rPr lang="fi-FI" sz="2000" dirty="0" smtClean="0">
                <a:solidFill>
                  <a:schemeClr val="tx1"/>
                </a:solidFill>
              </a:rPr>
              <a:t> 					15.3, 26.8. ja 15.12.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sz="20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b="1" dirty="0" smtClean="0">
                <a:solidFill>
                  <a:schemeClr val="tx1"/>
                </a:solidFill>
              </a:rPr>
              <a:t>Asiantuntijaryhmien kokoukset</a:t>
            </a:r>
            <a:r>
              <a:rPr lang="fi-FI" sz="2000" dirty="0" smtClean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Yhdyskuntarakenne ja elinvoima –</a:t>
            </a:r>
            <a:r>
              <a:rPr lang="fi-FI" sz="1600" dirty="0" smtClean="0">
                <a:solidFill>
                  <a:schemeClr val="tx1"/>
                </a:solidFill>
              </a:rPr>
              <a:t>asiantuntijaryhmä 	23.2</a:t>
            </a:r>
            <a:r>
              <a:rPr lang="fi-FI" sz="1600" dirty="0">
                <a:solidFill>
                  <a:schemeClr val="tx1"/>
                </a:solidFill>
              </a:rPr>
              <a:t>. ja 5.10.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Johtamisen </a:t>
            </a:r>
            <a:r>
              <a:rPr lang="fi-FI" sz="1600" dirty="0" smtClean="0">
                <a:solidFill>
                  <a:schemeClr val="tx1"/>
                </a:solidFill>
              </a:rPr>
              <a:t>asiantuntijaryhmä 						6.4</a:t>
            </a:r>
            <a:r>
              <a:rPr lang="fi-FI" sz="1600" dirty="0">
                <a:solidFill>
                  <a:schemeClr val="tx1"/>
                </a:solidFill>
              </a:rPr>
              <a:t>. ja 29.9.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Talouden </a:t>
            </a:r>
            <a:r>
              <a:rPr lang="fi-FI" sz="1600" dirty="0" smtClean="0">
                <a:solidFill>
                  <a:schemeClr val="tx1"/>
                </a:solidFill>
              </a:rPr>
              <a:t>asiantuntijaryhmä 							13.4</a:t>
            </a:r>
            <a:r>
              <a:rPr lang="fi-FI" sz="1600" dirty="0">
                <a:solidFill>
                  <a:schemeClr val="tx1"/>
                </a:solidFill>
              </a:rPr>
              <a:t>., 31.8. ja 11.10.</a:t>
            </a:r>
          </a:p>
          <a:p>
            <a:pPr lvl="1"/>
            <a:r>
              <a:rPr lang="fi-FI" sz="1600" dirty="0" smtClean="0">
                <a:solidFill>
                  <a:schemeClr val="tx1"/>
                </a:solidFill>
              </a:rPr>
              <a:t>Henkilöstötutkimuksen asiantuntijaryhmä 				18.5. ja 30.8.</a:t>
            </a:r>
          </a:p>
          <a:p>
            <a:pPr lvl="1"/>
            <a:r>
              <a:rPr lang="fi-FI" sz="1600" dirty="0" smtClean="0">
                <a:solidFill>
                  <a:schemeClr val="tx1"/>
                </a:solidFill>
              </a:rPr>
              <a:t>Reaaliaikaisen arviointitutkimuksen projektiryhmä 		26.8. ja 28.10. </a:t>
            </a:r>
          </a:p>
          <a:p>
            <a:pPr lvl="1"/>
            <a:r>
              <a:rPr lang="fi-FI" sz="1600" dirty="0" smtClean="0">
                <a:solidFill>
                  <a:schemeClr val="tx1"/>
                </a:solidFill>
              </a:rPr>
              <a:t>Päättäjä- ja kuntalaistutkimusten asiantuntijaryhmä 	12.10.</a:t>
            </a:r>
            <a:endParaRPr lang="fi-F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17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0" y="1412776"/>
            <a:ext cx="7344816" cy="4357094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683568" y="390813"/>
            <a:ext cx="779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b="1" dirty="0" smtClean="0"/>
              <a:t>ARTTU2:</a:t>
            </a:r>
          </a:p>
          <a:p>
            <a:pPr algn="ctr"/>
            <a:r>
              <a:rPr lang="fi-FI" sz="2000" b="1" dirty="0" smtClean="0"/>
              <a:t>Ohjausryhmän vuoden viimeinen kokous 15.12.2016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9685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5431" y="260648"/>
            <a:ext cx="7762993" cy="1060989"/>
          </a:xfrm>
        </p:spPr>
        <p:txBody>
          <a:bodyPr>
            <a:noAutofit/>
          </a:bodyPr>
          <a:lstStyle/>
          <a:p>
            <a:pPr algn="ctr"/>
            <a:r>
              <a:rPr lang="fi-FI" sz="2400" dirty="0" smtClean="0">
                <a:solidFill>
                  <a:srgbClr val="0070C0"/>
                </a:solidFill>
              </a:rPr>
              <a:t/>
            </a:r>
            <a:br>
              <a:rPr lang="fi-FI" sz="2400" dirty="0" smtClean="0">
                <a:solidFill>
                  <a:srgbClr val="0070C0"/>
                </a:solidFill>
              </a:rPr>
            </a:br>
            <a:r>
              <a:rPr lang="fi-FI" sz="2400" dirty="0">
                <a:solidFill>
                  <a:srgbClr val="0070C0"/>
                </a:solidFill>
              </a:rPr>
              <a:t/>
            </a:r>
            <a:br>
              <a:rPr lang="fi-FI" sz="2400" dirty="0">
                <a:solidFill>
                  <a:srgbClr val="0070C0"/>
                </a:solidFill>
              </a:rPr>
            </a:br>
            <a:r>
              <a:rPr lang="fi-FI" sz="2400" dirty="0" smtClean="0">
                <a:solidFill>
                  <a:schemeClr val="accent5"/>
                </a:solidFill>
              </a:rPr>
              <a:t>ARTTU2-ohjelman OHJAUSRYHMÄ</a:t>
            </a:r>
            <a:r>
              <a:rPr lang="fi-FI" sz="2400" dirty="0" smtClean="0">
                <a:solidFill>
                  <a:srgbClr val="0070C0"/>
                </a:solidFill>
              </a:rPr>
              <a:t/>
            </a:r>
            <a:br>
              <a:rPr lang="fi-FI" sz="2400" dirty="0" smtClean="0">
                <a:solidFill>
                  <a:srgbClr val="0070C0"/>
                </a:solidFill>
              </a:rPr>
            </a:br>
            <a:r>
              <a:rPr lang="fi-FI" sz="2000" dirty="0" smtClean="0">
                <a:solidFill>
                  <a:srgbClr val="002060"/>
                </a:solidFill>
              </a:rPr>
              <a:t>Kuntien varsinaiset edustajat erovuorossa ja varaedustajat 2015 siirtyvät varsinaisiksi edustajiksi</a:t>
            </a:r>
            <a:endParaRPr lang="fi-FI" sz="2000" dirty="0">
              <a:solidFill>
                <a:srgbClr val="00206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700807"/>
            <a:ext cx="7995840" cy="4371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>
                <a:solidFill>
                  <a:schemeClr val="accent5"/>
                </a:solidFill>
              </a:rPr>
              <a:t>Erovuorossa olevat kuntaedustajat:</a:t>
            </a:r>
            <a:endParaRPr lang="fi-FI" i="1" dirty="0" smtClean="0"/>
          </a:p>
          <a:p>
            <a:r>
              <a:rPr lang="fi-FI" sz="2000" i="1" dirty="0" smtClean="0">
                <a:solidFill>
                  <a:srgbClr val="0070C0"/>
                </a:solidFill>
              </a:rPr>
              <a:t>Risto </a:t>
            </a:r>
            <a:r>
              <a:rPr lang="fi-FI" sz="2000" i="1" dirty="0">
                <a:solidFill>
                  <a:srgbClr val="0070C0"/>
                </a:solidFill>
              </a:rPr>
              <a:t>Niemelä</a:t>
            </a:r>
            <a:r>
              <a:rPr lang="fi-FI" sz="2000" dirty="0">
                <a:solidFill>
                  <a:srgbClr val="0070C0"/>
                </a:solidFill>
              </a:rPr>
              <a:t>, kunnanjohtaja, Rautalammin </a:t>
            </a:r>
            <a:r>
              <a:rPr lang="fi-FI" sz="2000" dirty="0" smtClean="0">
                <a:solidFill>
                  <a:srgbClr val="0070C0"/>
                </a:solidFill>
              </a:rPr>
              <a:t>kunta</a:t>
            </a:r>
            <a:endParaRPr lang="fi-FI" sz="2000" dirty="0">
              <a:solidFill>
                <a:srgbClr val="0070C0"/>
              </a:solidFill>
            </a:endParaRPr>
          </a:p>
          <a:p>
            <a:r>
              <a:rPr lang="fi-FI" sz="2000" i="1" dirty="0" smtClean="0">
                <a:solidFill>
                  <a:srgbClr val="0070C0"/>
                </a:solidFill>
              </a:rPr>
              <a:t>Mika </a:t>
            </a:r>
            <a:r>
              <a:rPr lang="fi-FI" sz="2000" i="1" dirty="0">
                <a:solidFill>
                  <a:srgbClr val="0070C0"/>
                </a:solidFill>
              </a:rPr>
              <a:t>Hatanpää</a:t>
            </a:r>
            <a:r>
              <a:rPr lang="fi-FI" sz="2000" dirty="0">
                <a:solidFill>
                  <a:srgbClr val="0070C0"/>
                </a:solidFill>
              </a:rPr>
              <a:t>, kaupunginsihteeri, Kankaanpään </a:t>
            </a:r>
            <a:r>
              <a:rPr lang="fi-FI" sz="2000" dirty="0" smtClean="0">
                <a:solidFill>
                  <a:srgbClr val="0070C0"/>
                </a:solidFill>
              </a:rPr>
              <a:t>kaupunki</a:t>
            </a:r>
          </a:p>
          <a:p>
            <a:r>
              <a:rPr lang="fi-FI" sz="2000" i="1" dirty="0">
                <a:solidFill>
                  <a:srgbClr val="0070C0"/>
                </a:solidFill>
              </a:rPr>
              <a:t>Teuvo Savikko</a:t>
            </a:r>
            <a:r>
              <a:rPr lang="fi-FI" sz="2000" dirty="0">
                <a:solidFill>
                  <a:srgbClr val="0070C0"/>
                </a:solidFill>
              </a:rPr>
              <a:t>, tutkimusjohtaja, Espoon kaupunki</a:t>
            </a:r>
          </a:p>
          <a:p>
            <a:endParaRPr lang="fi-FI" sz="2000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fi-FI" b="1" dirty="0" smtClean="0">
                <a:solidFill>
                  <a:schemeClr val="accent5"/>
                </a:solidFill>
              </a:rPr>
              <a:t>Uudet varsinaiset kuntaedustajat 2017:</a:t>
            </a:r>
            <a:endParaRPr lang="fi-FI" b="1" dirty="0">
              <a:solidFill>
                <a:schemeClr val="accent5"/>
              </a:solidFill>
            </a:endParaRPr>
          </a:p>
          <a:p>
            <a:r>
              <a:rPr lang="fi-FI" sz="2000" i="1" dirty="0"/>
              <a:t>Mikko Ollikainen</a:t>
            </a:r>
            <a:r>
              <a:rPr lang="fi-FI" sz="2000" dirty="0"/>
              <a:t>, kunnanjohtaja, Vöyrin kunta </a:t>
            </a:r>
          </a:p>
          <a:p>
            <a:r>
              <a:rPr lang="fi-FI" sz="2000" i="1" dirty="0" smtClean="0"/>
              <a:t>Heidi </a:t>
            </a:r>
            <a:r>
              <a:rPr lang="fi-FI" sz="2000" i="1" dirty="0"/>
              <a:t>Rämö</a:t>
            </a:r>
            <a:r>
              <a:rPr lang="fi-FI" sz="2000" dirty="0"/>
              <a:t>, kunnanjohtaja, Lempäälän kunta  </a:t>
            </a:r>
          </a:p>
          <a:p>
            <a:r>
              <a:rPr lang="fi-FI" sz="2000" i="1" dirty="0" smtClean="0"/>
              <a:t>Markku </a:t>
            </a:r>
            <a:r>
              <a:rPr lang="fi-FI" sz="2000" i="1" dirty="0"/>
              <a:t>Heinonen</a:t>
            </a:r>
            <a:r>
              <a:rPr lang="fi-FI" sz="2000" dirty="0"/>
              <a:t>, kehitysjohtaja, Lappeenrannan kaupunki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[pvm]</a:t>
            </a: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002E6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DC67-9A7E-42C8-BC4E-FBA2E376B5B6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002E6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96708"/>
            <a:ext cx="1731906" cy="4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467544" y="3429000"/>
            <a:ext cx="8280920" cy="208823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779912" y="6451035"/>
            <a:ext cx="2919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ARTTU2 ohjausryhmä 15.12.2016 / </a:t>
            </a:r>
            <a:r>
              <a:rPr kumimoji="0" lang="fi-FI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mps</a:t>
            </a:r>
            <a:endParaRPr kumimoji="0" lang="fi-FI" sz="1050" b="0" i="0" u="none" strike="noStrike" kern="1200" cap="none" spc="0" normalizeH="0" baseline="0" noProof="0" dirty="0">
              <a:ln>
                <a:noFill/>
              </a:ln>
              <a:solidFill>
                <a:srgbClr val="002E6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6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262012"/>
            <a:ext cx="7920880" cy="1838778"/>
          </a:xfrm>
        </p:spPr>
        <p:txBody>
          <a:bodyPr>
            <a:normAutofit/>
          </a:bodyPr>
          <a:lstStyle/>
          <a:p>
            <a:pPr algn="ctr"/>
            <a:r>
              <a:rPr lang="fi-FI" sz="2000" dirty="0" smtClean="0">
                <a:solidFill>
                  <a:srgbClr val="002060"/>
                </a:solidFill>
              </a:rPr>
              <a:t>Ohjausryhmä 15.12.2016:</a:t>
            </a:r>
            <a:r>
              <a:rPr lang="fi-FI" sz="22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i-FI" sz="2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i-FI" sz="2000" dirty="0" smtClean="0">
                <a:solidFill>
                  <a:schemeClr val="accent5">
                    <a:lumMod val="75000"/>
                  </a:schemeClr>
                </a:solidFill>
              </a:rPr>
              <a:t>Nykyisten varaedustajien siirtyessä varsinaisiksi edustajiksi heille valittiin henkilökohtaiset  varakuntaedustajat ohjausryhmän loppukaudeksi 1.1.2017-31.3.2018</a:t>
            </a:r>
            <a:endParaRPr lang="fi-FI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7504" y="2420888"/>
            <a:ext cx="8856984" cy="3675820"/>
          </a:xfrm>
        </p:spPr>
        <p:txBody>
          <a:bodyPr>
            <a:normAutofit fontScale="92500" lnSpcReduction="10000"/>
          </a:bodyPr>
          <a:lstStyle/>
          <a:p>
            <a:r>
              <a:rPr lang="fi-FI" sz="1800" b="1" i="1" dirty="0" smtClean="0">
                <a:solidFill>
                  <a:srgbClr val="002060"/>
                </a:solidFill>
              </a:rPr>
              <a:t>Kuntaedustaja 1: Mikko Ollikainen</a:t>
            </a:r>
            <a:r>
              <a:rPr lang="fi-FI" sz="1800" b="1" dirty="0" smtClean="0">
                <a:solidFill>
                  <a:srgbClr val="002060"/>
                </a:solidFill>
              </a:rPr>
              <a:t>, kunnanjohtaja, Vöyrin kunta </a:t>
            </a:r>
          </a:p>
          <a:p>
            <a:pPr lvl="1"/>
            <a:r>
              <a:rPr lang="fi-FI" b="1" dirty="0" smtClean="0"/>
              <a:t>Uusi varaedustaja, pieni kunta</a:t>
            </a:r>
            <a:r>
              <a:rPr lang="fi-FI" dirty="0" smtClean="0"/>
              <a:t>: </a:t>
            </a:r>
          </a:p>
          <a:p>
            <a:pPr marL="457200" lvl="1" indent="0">
              <a:buNone/>
            </a:pPr>
            <a:r>
              <a:rPr lang="fi-FI" b="1" dirty="0" smtClean="0">
                <a:solidFill>
                  <a:schemeClr val="accent5">
                    <a:lumMod val="75000"/>
                  </a:schemeClr>
                </a:solidFill>
              </a:rPr>
              <a:t>	Teijo Mäenpää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i-FI" dirty="0" err="1" smtClean="0">
                <a:solidFill>
                  <a:schemeClr val="accent5">
                    <a:lumMod val="75000"/>
                  </a:schemeClr>
                </a:solidFill>
              </a:rPr>
              <a:t>kj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, Säkylän kunta</a:t>
            </a:r>
          </a:p>
          <a:p>
            <a:pPr lvl="1"/>
            <a:endParaRPr lang="fi-FI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sz="1800" b="1" i="1" dirty="0" smtClean="0">
                <a:solidFill>
                  <a:srgbClr val="002060"/>
                </a:solidFill>
              </a:rPr>
              <a:t>Kuntaedustaja 2: Heidi Rämö</a:t>
            </a:r>
            <a:r>
              <a:rPr lang="fi-FI" sz="1800" b="1" dirty="0" smtClean="0">
                <a:solidFill>
                  <a:srgbClr val="002060"/>
                </a:solidFill>
              </a:rPr>
              <a:t>, kunnanjohtaja, Lempäälän kunta </a:t>
            </a:r>
            <a:r>
              <a:rPr lang="fi-FI" sz="1800" b="1" dirty="0"/>
              <a:t> </a:t>
            </a:r>
            <a:endParaRPr lang="fi-FI" sz="1800" b="1" dirty="0" smtClean="0"/>
          </a:p>
          <a:p>
            <a:pPr lvl="1"/>
            <a:r>
              <a:rPr lang="fi-FI" b="1" dirty="0" smtClean="0"/>
              <a:t>Uusi varaedustaja, keskisuuri kunta</a:t>
            </a:r>
            <a:r>
              <a:rPr lang="fi-FI" dirty="0" smtClean="0"/>
              <a:t>: </a:t>
            </a:r>
          </a:p>
          <a:p>
            <a:pPr marL="457200" lvl="1" indent="0">
              <a:buNone/>
            </a:pPr>
            <a:r>
              <a:rPr lang="fi-FI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i-FI" b="1" dirty="0" smtClean="0">
                <a:solidFill>
                  <a:schemeClr val="accent5">
                    <a:lumMod val="75000"/>
                  </a:schemeClr>
                </a:solidFill>
              </a:rPr>
              <a:t>Päivi Rahkonen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i-FI" dirty="0" err="1" smtClean="0">
                <a:solidFill>
                  <a:schemeClr val="accent5">
                    <a:lumMod val="75000"/>
                  </a:schemeClr>
                </a:solidFill>
              </a:rPr>
              <a:t>kj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, Hollolan kunta</a:t>
            </a:r>
          </a:p>
          <a:p>
            <a:pPr lvl="1"/>
            <a:endParaRPr lang="fi-FI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sz="1800" b="1" i="1" dirty="0" smtClean="0">
                <a:solidFill>
                  <a:srgbClr val="002060"/>
                </a:solidFill>
              </a:rPr>
              <a:t>Kuntaedustaja 3: Markku Heinonen</a:t>
            </a:r>
            <a:r>
              <a:rPr lang="fi-FI" sz="1800" b="1" dirty="0" smtClean="0">
                <a:solidFill>
                  <a:srgbClr val="002060"/>
                </a:solidFill>
              </a:rPr>
              <a:t>, kehitysjohtaja, Lappeenrannan kaupunki </a:t>
            </a:r>
          </a:p>
          <a:p>
            <a:pPr lvl="1"/>
            <a:r>
              <a:rPr lang="fi-FI" b="1" dirty="0" smtClean="0"/>
              <a:t>Uusi varaedustaja, suuri kunta</a:t>
            </a:r>
            <a:r>
              <a:rPr lang="fi-FI" dirty="0" smtClean="0"/>
              <a:t>: </a:t>
            </a:r>
            <a:endParaRPr lang="fi-FI" dirty="0"/>
          </a:p>
          <a:p>
            <a:pPr marL="457200" lvl="1" indent="0">
              <a:buNone/>
            </a:pPr>
            <a:r>
              <a:rPr lang="fi-FI" b="1" dirty="0" smtClean="0">
                <a:solidFill>
                  <a:schemeClr val="accent5">
                    <a:lumMod val="75000"/>
                  </a:schemeClr>
                </a:solidFill>
              </a:rPr>
              <a:t>	Maria Ala-Siuru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, kehityspäällikkö, Oulun kaupunki</a:t>
            </a:r>
          </a:p>
          <a:p>
            <a:pPr marL="457200" lvl="1" indent="0">
              <a:buNone/>
            </a:pPr>
            <a:endParaRPr lang="fi-FI" sz="18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[pvm]</a:t>
            </a: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002E6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DC67-9A7E-42C8-BC4E-FBA2E376B5B6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E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002E6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4664"/>
            <a:ext cx="1731906" cy="4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3781197" y="6413808"/>
            <a:ext cx="26949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 smtClean="0"/>
              <a:t>ARTTU2 seminaari 16.12.2016 / </a:t>
            </a:r>
            <a:r>
              <a:rPr lang="fi-FI" sz="1050" dirty="0" err="1" smtClean="0"/>
              <a:t>mps</a:t>
            </a:r>
            <a:endParaRPr lang="fi-FI" sz="1050" dirty="0"/>
          </a:p>
        </p:txBody>
      </p:sp>
    </p:spTree>
    <p:extLst>
      <p:ext uri="{BB962C8B-B14F-4D97-AF65-F5344CB8AC3E}">
        <p14:creationId xmlns:p14="http://schemas.microsoft.com/office/powerpoint/2010/main" val="15634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0400" y="274638"/>
            <a:ext cx="5187744" cy="706090"/>
          </a:xfrm>
        </p:spPr>
        <p:txBody>
          <a:bodyPr/>
          <a:lstStyle/>
          <a:p>
            <a:pPr algn="ctr"/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ARTTU2-vuosi 2016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628800"/>
            <a:ext cx="8064896" cy="468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dirty="0" smtClean="0"/>
              <a:t>Tekemistä…</a:t>
            </a:r>
          </a:p>
          <a:p>
            <a:r>
              <a:rPr lang="fi-FI" dirty="0" smtClean="0"/>
              <a:t>Käynnistyviä, jatkuvia ja päättyviä projekteja</a:t>
            </a:r>
          </a:p>
          <a:p>
            <a:endParaRPr lang="fi-FI" dirty="0" smtClean="0"/>
          </a:p>
          <a:p>
            <a:r>
              <a:rPr lang="fi-FI" dirty="0" smtClean="0"/>
              <a:t>Faktatiedon keruuta, kyselyjä ja haastatteluja</a:t>
            </a:r>
          </a:p>
          <a:p>
            <a:endParaRPr lang="fi-FI" dirty="0" smtClean="0"/>
          </a:p>
          <a:p>
            <a:pPr marL="0" indent="0">
              <a:buNone/>
            </a:pPr>
            <a:r>
              <a:rPr lang="fi-FI" b="1" dirty="0" smtClean="0"/>
              <a:t>..ja tekemisistä viestintää…</a:t>
            </a:r>
          </a:p>
          <a:p>
            <a:r>
              <a:rPr lang="fi-FI" dirty="0" smtClean="0"/>
              <a:t>ARTTU2-kuntaseminaareja, yhdyshenkilö-tapaamisia, asiantuntijaryhmien kokoontumisia, Kuntamarkkinaa, vähän kuntiin jalkautumistakin</a:t>
            </a:r>
          </a:p>
          <a:p>
            <a:endParaRPr lang="fi-FI" dirty="0" smtClean="0"/>
          </a:p>
          <a:p>
            <a:r>
              <a:rPr lang="fi-FI" dirty="0" smtClean="0"/>
              <a:t>Uutiskirjeitä, raportteja, mediatiedotteita, kuntauutisia, sometusta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2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1866"/>
            <a:ext cx="2318736" cy="85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9450" y="548680"/>
            <a:ext cx="7924998" cy="875568"/>
          </a:xfrm>
        </p:spPr>
        <p:txBody>
          <a:bodyPr>
            <a:normAutofit/>
          </a:bodyPr>
          <a:lstStyle/>
          <a:p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  <a:t>ARTTU2-ohjelman tieteellinen johtaja</a:t>
            </a:r>
            <a:endParaRPr lang="fi-FI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9450" y="1600200"/>
            <a:ext cx="5548734" cy="4525963"/>
          </a:xfrm>
        </p:spPr>
        <p:txBody>
          <a:bodyPr/>
          <a:lstStyle/>
          <a:p>
            <a:pPr marL="0" indent="0">
              <a:buNone/>
            </a:pPr>
            <a:endParaRPr lang="fi-FI" b="1" dirty="0" smtClean="0"/>
          </a:p>
          <a:p>
            <a:pPr marL="0" indent="0">
              <a:buNone/>
            </a:pPr>
            <a:r>
              <a:rPr lang="fi-FI" sz="2000" b="1" dirty="0" smtClean="0">
                <a:solidFill>
                  <a:srgbClr val="002060"/>
                </a:solidFill>
              </a:rPr>
              <a:t>Ohjausryhmän päätös 15.12.2016</a:t>
            </a:r>
            <a:r>
              <a:rPr lang="fi-FI" sz="2000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fi-FI" dirty="0" smtClean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</a:pPr>
            <a:r>
              <a:rPr lang="fi-FI" sz="2000" dirty="0" smtClean="0"/>
              <a:t>Valittiin emeritusprofessori Pentti Meklin jatkamaan tieteellisenä johtajana vuonna 2017 ja aina ARTTU2-ohjelman päättymiseen 31.3.2018 saakka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20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96708"/>
            <a:ext cx="1731906" cy="4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3779912" y="6451035"/>
            <a:ext cx="2919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 smtClean="0"/>
              <a:t>ARTTU2 ohjausryhmä 15.12.2016 / </a:t>
            </a:r>
            <a:r>
              <a:rPr lang="fi-FI" sz="1050" dirty="0" err="1" smtClean="0"/>
              <a:t>mps</a:t>
            </a:r>
            <a:endParaRPr lang="fi-FI" sz="105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301" y="2492896"/>
            <a:ext cx="1452810" cy="18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Kuntaliiton</a:t>
            </a:r>
            <a:r>
              <a:rPr lang="fi-FI" dirty="0" smtClean="0"/>
              <a:t> 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ARTTU2-tiimi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208823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fi-FI" sz="2900" i="1" dirty="0"/>
              <a:t>Kaija</a:t>
            </a:r>
            <a:r>
              <a:rPr lang="fi-FI" sz="2900" dirty="0"/>
              <a:t>, omistaja </a:t>
            </a:r>
          </a:p>
          <a:p>
            <a:pPr marL="0" indent="0" algn="ctr">
              <a:buNone/>
            </a:pPr>
            <a:r>
              <a:rPr lang="fi-FI" sz="2900" i="1" dirty="0" smtClean="0"/>
              <a:t>Marianne</a:t>
            </a:r>
            <a:r>
              <a:rPr lang="fi-FI" sz="2900" dirty="0" smtClean="0"/>
              <a:t>, ohjelmapäällikkö</a:t>
            </a:r>
          </a:p>
          <a:p>
            <a:pPr marL="0" indent="0" algn="ctr">
              <a:buNone/>
            </a:pPr>
            <a:r>
              <a:rPr lang="fi-FI" sz="2900" i="1" dirty="0" smtClean="0"/>
              <a:t>Miska</a:t>
            </a:r>
            <a:r>
              <a:rPr lang="fi-FI" sz="2900" dirty="0" smtClean="0"/>
              <a:t>, projektikoordinaattori </a:t>
            </a:r>
          </a:p>
          <a:p>
            <a:pPr marL="0" indent="0" algn="ctr">
              <a:buNone/>
            </a:pPr>
            <a:r>
              <a:rPr lang="fi-FI" sz="2900" i="1" dirty="0" smtClean="0"/>
              <a:t>Arto</a:t>
            </a:r>
            <a:r>
              <a:rPr lang="fi-FI" sz="2900" dirty="0" smtClean="0"/>
              <a:t>, ohjelmapäällikön varahlö</a:t>
            </a:r>
          </a:p>
          <a:p>
            <a:pPr marL="0" indent="0" algn="ctr">
              <a:buNone/>
            </a:pPr>
            <a:r>
              <a:rPr lang="fi-FI" sz="2900" dirty="0"/>
              <a:t>	</a:t>
            </a:r>
            <a:r>
              <a:rPr lang="fi-FI" sz="2900" dirty="0" smtClean="0"/>
              <a:t>sekä </a:t>
            </a:r>
            <a:r>
              <a:rPr lang="fi-FI" sz="2900" i="1" dirty="0" smtClean="0"/>
              <a:t>Sirkka-Liisa, Jarkko ja Antti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 smtClean="0"/>
              <a:t>…ja lukuisia muitakin liiton asiantuntijoita mukana eri osaprojekteissa ja niiden asiantuntijaryhmissä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3630113-681E-464D-8AFA-F92D628381FB}" type="datetime1">
              <a:rPr lang="fi-FI" smtClean="0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79" y="4371332"/>
            <a:ext cx="2734295" cy="18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6279" y="441996"/>
            <a:ext cx="7463732" cy="756487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i-FI" sz="280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Käytössä olevat viestintätavat </a:t>
            </a:r>
            <a:r>
              <a:rPr lang="fi-FI" sz="28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/>
            </a:r>
            <a:br>
              <a:rPr lang="fi-FI" sz="28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</a:br>
            <a:r>
              <a:rPr lang="fi-FI" sz="280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ja </a:t>
            </a:r>
            <a:r>
              <a:rPr lang="fi-FI" sz="280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-kanavat</a:t>
            </a:r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323527" y="1338734"/>
            <a:ext cx="8345911" cy="5186610"/>
          </a:xfrm>
        </p:spPr>
        <p:txBody>
          <a:bodyPr>
            <a:normAutofit fontScale="92500" lnSpcReduction="10000"/>
          </a:bodyPr>
          <a:lstStyle/>
          <a:p>
            <a:pPr marL="42862" indent="0">
              <a:buNone/>
            </a:pPr>
            <a:r>
              <a:rPr lang="fi-FI" sz="2250" b="1" dirty="0"/>
              <a:t>ARTTU2-uutiskirjeet </a:t>
            </a:r>
            <a:r>
              <a:rPr lang="fi-FI" sz="2250" dirty="0"/>
              <a:t>(4-5 numeroa/vuosi, </a:t>
            </a:r>
            <a:r>
              <a:rPr lang="fi-FI" sz="2250" dirty="0" err="1"/>
              <a:t>fi&amp;sv</a:t>
            </a:r>
            <a:r>
              <a:rPr lang="fi-FI" sz="2250" dirty="0"/>
              <a:t>)</a:t>
            </a:r>
          </a:p>
          <a:p>
            <a:pPr marL="342900" lvl="1" indent="0">
              <a:buNone/>
            </a:pPr>
            <a:endParaRPr lang="fi-FI" sz="1950" b="1" dirty="0"/>
          </a:p>
          <a:p>
            <a:pPr marL="42862" indent="0">
              <a:buNone/>
            </a:pPr>
            <a:r>
              <a:rPr lang="fi-FI" sz="2250" b="1" dirty="0"/>
              <a:t>Mediatiedotteet ja kuntauutiset</a:t>
            </a:r>
          </a:p>
          <a:p>
            <a:pPr marL="42863" indent="0">
              <a:buNone/>
            </a:pPr>
            <a:endParaRPr lang="sv-SE" sz="2100" b="1" dirty="0"/>
          </a:p>
          <a:p>
            <a:pPr marL="42863" indent="0">
              <a:buNone/>
            </a:pPr>
            <a:r>
              <a:rPr lang="sv-SE" sz="2200" b="1" dirty="0" err="1"/>
              <a:t>Videoklippejä</a:t>
            </a:r>
            <a:r>
              <a:rPr lang="sv-SE" sz="2100" b="1" dirty="0"/>
              <a:t> </a:t>
            </a:r>
            <a:r>
              <a:rPr lang="sv-SE" sz="2000" dirty="0"/>
              <a:t>(</a:t>
            </a:r>
            <a:r>
              <a:rPr lang="sv-SE" sz="2000" dirty="0" err="1"/>
              <a:t>esim</a:t>
            </a:r>
            <a:r>
              <a:rPr lang="sv-SE" sz="2000" dirty="0"/>
              <a:t>. </a:t>
            </a:r>
            <a:r>
              <a:rPr lang="sv-SE" sz="2000" dirty="0" err="1">
                <a:hlinkClick r:id="rId2"/>
              </a:rPr>
              <a:t>Henkilöstötutkimus</a:t>
            </a:r>
            <a:r>
              <a:rPr lang="sv-SE" sz="2000" dirty="0"/>
              <a:t>)</a:t>
            </a:r>
          </a:p>
          <a:p>
            <a:pPr marL="42863" indent="0">
              <a:buNone/>
            </a:pPr>
            <a:endParaRPr lang="sv-SE" sz="2100" b="1" dirty="0"/>
          </a:p>
          <a:p>
            <a:pPr marL="42863" indent="0">
              <a:buNone/>
            </a:pPr>
            <a:r>
              <a:rPr lang="sv-SE" sz="2100" b="1" dirty="0"/>
              <a:t>Twitter-</a:t>
            </a:r>
            <a:r>
              <a:rPr lang="sv-SE" sz="2100" b="1" dirty="0" err="1"/>
              <a:t>viestintää</a:t>
            </a:r>
            <a:endParaRPr lang="sv-SE" sz="2100" b="1" dirty="0"/>
          </a:p>
          <a:p>
            <a:pPr marL="42863" indent="0">
              <a:buNone/>
            </a:pPr>
            <a:r>
              <a:rPr lang="sv-SE" sz="2100" b="1" dirty="0"/>
              <a:t>	</a:t>
            </a:r>
            <a:r>
              <a:rPr lang="sv-SE" sz="2100" b="1" dirty="0">
                <a:hlinkClick r:id="rId3"/>
              </a:rPr>
              <a:t>https://twitter.com/ARTTU2_KL</a:t>
            </a:r>
            <a:endParaRPr lang="sv-SE" sz="2100" b="1" dirty="0"/>
          </a:p>
          <a:p>
            <a:pPr marL="42863" indent="0">
              <a:buNone/>
            </a:pPr>
            <a:endParaRPr lang="sv-SE" sz="2100" b="1" dirty="0"/>
          </a:p>
          <a:p>
            <a:pPr marL="42863" indent="0">
              <a:buNone/>
            </a:pPr>
            <a:r>
              <a:rPr lang="sv-SE" sz="1950" b="1" dirty="0" err="1"/>
              <a:t>Kotisivut</a:t>
            </a:r>
            <a:r>
              <a:rPr lang="sv-SE" b="1" dirty="0"/>
              <a:t> </a:t>
            </a:r>
            <a:r>
              <a:rPr lang="sv-SE" b="1" dirty="0" smtClean="0"/>
              <a:t>(fi &amp; </a:t>
            </a:r>
            <a:r>
              <a:rPr lang="sv-SE" b="1" dirty="0" err="1" smtClean="0"/>
              <a:t>sv</a:t>
            </a:r>
            <a:r>
              <a:rPr lang="sv-SE" b="1" dirty="0" smtClean="0"/>
              <a:t> &amp; </a:t>
            </a:r>
            <a:r>
              <a:rPr lang="sv-SE" b="1" dirty="0" err="1" smtClean="0"/>
              <a:t>eng</a:t>
            </a:r>
            <a:r>
              <a:rPr lang="sv-SE" b="1" dirty="0" smtClean="0"/>
              <a:t>)</a:t>
            </a:r>
            <a:endParaRPr lang="sv-S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 smtClean="0"/>
              <a:t>FI: </a:t>
            </a:r>
            <a:r>
              <a:rPr lang="sv-SE" dirty="0" smtClean="0">
                <a:hlinkClick r:id="rId4"/>
              </a:rPr>
              <a:t>www.kunnat.net/arttu2</a:t>
            </a:r>
            <a:endParaRPr lang="sv-SE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 smtClean="0"/>
              <a:t>SV: </a:t>
            </a:r>
            <a:r>
              <a:rPr lang="sv-SE" dirty="0" smtClean="0">
                <a:hlinkClick r:id="rId5"/>
              </a:rPr>
              <a:t>www.kommunerna.net/arttu2</a:t>
            </a:r>
            <a:r>
              <a:rPr lang="sv-SE" dirty="0" smtClean="0"/>
              <a:t>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b="1" dirty="0" smtClean="0">
                <a:hlinkClick r:id="rId6"/>
              </a:rPr>
              <a:t>ENG</a:t>
            </a:r>
            <a:r>
              <a:rPr lang="sv-SE" dirty="0" smtClean="0"/>
              <a:t>: </a:t>
            </a:r>
            <a:r>
              <a:rPr lang="sv-SE" sz="1200" dirty="0">
                <a:hlinkClick r:id="rId7"/>
              </a:rPr>
              <a:t>www.localfinland.fi</a:t>
            </a:r>
            <a:r>
              <a:rPr lang="sv-SE" sz="1200" dirty="0"/>
              <a:t>: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/>
              <a:t>The Association &gt; Research and 	Development </a:t>
            </a:r>
            <a:r>
              <a:rPr lang="en-US" sz="1200" dirty="0" err="1"/>
              <a:t>Programme</a:t>
            </a:r>
            <a:r>
              <a:rPr lang="en-US" sz="1200" dirty="0"/>
              <a:t> &gt; Ongoing projects &gt; ARTTU2 Research </a:t>
            </a:r>
            <a:r>
              <a:rPr lang="en-US" sz="1200" dirty="0" err="1"/>
              <a:t>Programme</a:t>
            </a:r>
            <a:r>
              <a:rPr lang="en-US" sz="1200" dirty="0"/>
              <a:t> </a:t>
            </a:r>
            <a:endParaRPr lang="sv-SE" sz="1200" dirty="0"/>
          </a:p>
          <a:p>
            <a:pPr lvl="1">
              <a:buFont typeface="Wingdings" panose="05000000000000000000" pitchFamily="2" charset="2"/>
              <a:buChar char="§"/>
            </a:pPr>
            <a:endParaRPr lang="sv-SE" sz="1800" b="1" dirty="0"/>
          </a:p>
          <a:p>
            <a:pPr marL="42863" indent="0">
              <a:buNone/>
            </a:pPr>
            <a:r>
              <a:rPr lang="sv-SE" sz="1650" b="1" dirty="0" smtClean="0"/>
              <a:t>ARTTU2-ohjelman </a:t>
            </a:r>
            <a:r>
              <a:rPr lang="sv-SE" sz="1650" b="1" dirty="0" err="1"/>
              <a:t>yhteinen</a:t>
            </a:r>
            <a:r>
              <a:rPr lang="sv-SE" sz="1650" b="1" dirty="0"/>
              <a:t> </a:t>
            </a:r>
            <a:r>
              <a:rPr lang="sv-SE" sz="1650" b="1" dirty="0" err="1"/>
              <a:t>työtila</a:t>
            </a:r>
            <a:r>
              <a:rPr lang="sv-SE" sz="1650" b="1" dirty="0"/>
              <a:t> </a:t>
            </a:r>
            <a:r>
              <a:rPr lang="sv-SE" sz="1650" b="1" u="sng" dirty="0" err="1"/>
              <a:t>Eksaitti</a:t>
            </a:r>
            <a:endParaRPr lang="sv-SE" sz="1650" b="1" dirty="0"/>
          </a:p>
          <a:p>
            <a:pPr marL="342900" lvl="1" indent="0">
              <a:buNone/>
            </a:pPr>
            <a:endParaRPr lang="sv-SE" dirty="0" smtClean="0"/>
          </a:p>
          <a:p>
            <a:pPr marL="342900" lvl="1" indent="0">
              <a:buNone/>
            </a:pPr>
            <a:endParaRPr lang="sv-SE" dirty="0" smtClean="0"/>
          </a:p>
          <a:p>
            <a:pPr marL="342900" lvl="1" indent="0">
              <a:buNone/>
            </a:pPr>
            <a:endParaRPr lang="sv-SE" dirty="0" smtClean="0"/>
          </a:p>
          <a:p>
            <a:pPr marL="342900" lvl="1" indent="0">
              <a:buNone/>
            </a:pPr>
            <a:endParaRPr lang="sv-SE" dirty="0" smtClean="0"/>
          </a:p>
          <a:p>
            <a:pPr marL="342900" lvl="1" indent="0">
              <a:buNone/>
            </a:pPr>
            <a:endParaRPr lang="sv-SE" dirty="0" smtClean="0"/>
          </a:p>
          <a:p>
            <a:pPr marL="342900" lvl="1" indent="0">
              <a:buNone/>
            </a:pPr>
            <a:endParaRPr lang="sv-SE" dirty="0"/>
          </a:p>
        </p:txBody>
      </p:sp>
      <p:pic>
        <p:nvPicPr>
          <p:cNvPr id="5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82247"/>
            <a:ext cx="1587719" cy="4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/>
          <p:cNvSpPr txBox="1"/>
          <p:nvPr/>
        </p:nvSpPr>
        <p:spPr>
          <a:xfrm>
            <a:off x="7425204" y="5699359"/>
            <a:ext cx="16273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i-FI" sz="600" b="1" dirty="0">
                <a:solidFill>
                  <a:srgbClr val="0070C0"/>
                </a:solidFill>
                <a:latin typeface="Verdana"/>
              </a:rPr>
              <a:t>ARTTU2 / marraskuu 2016 / </a:t>
            </a:r>
            <a:r>
              <a:rPr lang="fi-FI" sz="600" b="1" dirty="0" err="1">
                <a:solidFill>
                  <a:srgbClr val="0070C0"/>
                </a:solidFill>
                <a:latin typeface="Verdana"/>
              </a:rPr>
              <a:t>mps</a:t>
            </a:r>
            <a:endParaRPr lang="fi-FI" sz="600" b="1" dirty="0">
              <a:solidFill>
                <a:srgbClr val="0070C0"/>
              </a:solidFill>
              <a:latin typeface="Verdana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8523" y="1730462"/>
            <a:ext cx="1316850" cy="3840813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58921">
            <a:off x="5876960" y="2893154"/>
            <a:ext cx="2458773" cy="12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58" y="1106622"/>
            <a:ext cx="6058534" cy="54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32768" y="244849"/>
            <a:ext cx="848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/>
              </a:rPr>
              <a:t>ARTTU2 </a:t>
            </a:r>
            <a:r>
              <a:rPr kumimoji="0" lang="sv-S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/>
              </a:rPr>
              <a:t>Twitterissä</a:t>
            </a:r>
            <a:r>
              <a:rPr kumimoji="0" lang="sv-S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Verdana"/>
              </a:rPr>
              <a:t> </a:t>
            </a:r>
            <a:r>
              <a:rPr lang="sv-SE" sz="2800" b="1" dirty="0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– </a:t>
            </a:r>
            <a:r>
              <a:rPr lang="sv-SE" sz="2800" b="1" dirty="0" err="1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liitythän</a:t>
            </a:r>
            <a:r>
              <a:rPr lang="sv-SE" sz="2800" b="1" dirty="0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sv-SE" sz="2800" b="1" dirty="0" err="1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seuraajiin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257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64594" y="371452"/>
            <a:ext cx="6007090" cy="504056"/>
          </a:xfrm>
        </p:spPr>
        <p:txBody>
          <a:bodyPr>
            <a:noAutofit/>
          </a:bodyPr>
          <a:lstStyle/>
          <a:p>
            <a:r>
              <a:rPr lang="fi-FI" sz="2800" dirty="0" smtClean="0">
                <a:solidFill>
                  <a:schemeClr val="accent5">
                    <a:lumMod val="75000"/>
                  </a:schemeClr>
                </a:solidFill>
              </a:rPr>
              <a:t>Sähköisiä uutiskirjeitä 2016 </a:t>
            </a:r>
            <a:r>
              <a:rPr lang="fi-FI" sz="14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i-FI" sz="1400" dirty="0" err="1" smtClean="0">
                <a:solidFill>
                  <a:schemeClr val="accent5">
                    <a:lumMod val="75000"/>
                  </a:schemeClr>
                </a:solidFill>
              </a:rPr>
              <a:t>även</a:t>
            </a:r>
            <a:r>
              <a:rPr lang="fi-FI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400" dirty="0" err="1" smtClean="0">
                <a:solidFill>
                  <a:schemeClr val="accent5">
                    <a:lumMod val="75000"/>
                  </a:schemeClr>
                </a:solidFill>
              </a:rPr>
              <a:t>på</a:t>
            </a:r>
            <a:r>
              <a:rPr lang="fi-FI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400" dirty="0" err="1" smtClean="0">
                <a:solidFill>
                  <a:schemeClr val="accent5">
                    <a:lumMod val="75000"/>
                  </a:schemeClr>
                </a:solidFill>
              </a:rPr>
              <a:t>svenska</a:t>
            </a:r>
            <a:r>
              <a:rPr lang="fi-FI" sz="14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i-FI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18021" y="1325600"/>
            <a:ext cx="5190083" cy="4493096"/>
          </a:xfrm>
        </p:spPr>
        <p:txBody>
          <a:bodyPr>
            <a:normAutofit fontScale="92500" lnSpcReduction="10000"/>
          </a:bodyPr>
          <a:lstStyle/>
          <a:p>
            <a:r>
              <a:rPr lang="fi-FI" sz="2000" b="1" dirty="0" smtClean="0"/>
              <a:t>Nro 1/2016 </a:t>
            </a:r>
            <a:r>
              <a:rPr lang="fi-FI" sz="2000" dirty="0" smtClean="0"/>
              <a:t>(ilmestyi 16.1.2016)</a:t>
            </a:r>
          </a:p>
          <a:p>
            <a:pPr marL="0" indent="0">
              <a:buNone/>
            </a:pPr>
            <a:r>
              <a:rPr lang="fi-FI" sz="1200" dirty="0">
                <a:hlinkClick r:id="rId2"/>
              </a:rPr>
              <a:t>http://</a:t>
            </a:r>
            <a:r>
              <a:rPr lang="fi-FI" sz="1200" dirty="0" smtClean="0">
                <a:hlinkClick r:id="rId2"/>
              </a:rPr>
              <a:t>kuntaliitto-markkinointi.mail-pv.fi/a/s/36998525-1f4d42d4fd700a8ae2aedbe7d070d490/1064402</a:t>
            </a:r>
            <a:endParaRPr lang="fi-FI" sz="1200" dirty="0" smtClean="0"/>
          </a:p>
          <a:p>
            <a:endParaRPr lang="fi-FI" sz="2000" dirty="0" smtClean="0"/>
          </a:p>
          <a:p>
            <a:r>
              <a:rPr lang="fi-FI" sz="2000" b="1" dirty="0" smtClean="0"/>
              <a:t>Nro 2/2016 </a:t>
            </a:r>
            <a:r>
              <a:rPr lang="fi-FI" sz="2000" dirty="0" smtClean="0"/>
              <a:t>(ilmestyi 18.5.2016)</a:t>
            </a:r>
          </a:p>
          <a:p>
            <a:pPr marL="0" indent="0">
              <a:buNone/>
            </a:pPr>
            <a:r>
              <a:rPr lang="fi-FI" sz="1200" dirty="0">
                <a:hlinkClick r:id="rId3"/>
              </a:rPr>
              <a:t>http://</a:t>
            </a:r>
            <a:r>
              <a:rPr lang="fi-FI" sz="1200" dirty="0" smtClean="0">
                <a:hlinkClick r:id="rId3"/>
              </a:rPr>
              <a:t>kuntaliitto-markkinointi.mail-pv.fi/a/s/36998525-8678a1d8b38c821d395e1b9e6677acae/1202995</a:t>
            </a:r>
            <a:endParaRPr lang="fi-FI" sz="1200" dirty="0" smtClean="0"/>
          </a:p>
          <a:p>
            <a:pPr marL="0" indent="0">
              <a:buNone/>
            </a:pPr>
            <a:endParaRPr lang="fi-FI" sz="1200" dirty="0" smtClean="0"/>
          </a:p>
          <a:p>
            <a:r>
              <a:rPr lang="fi-FI" sz="2000" b="1" dirty="0" smtClean="0"/>
              <a:t>Nro 3/2016 </a:t>
            </a:r>
            <a:r>
              <a:rPr lang="fi-FI" sz="2000" dirty="0" smtClean="0"/>
              <a:t>(ilmestyi 21.6.2016)</a:t>
            </a:r>
          </a:p>
          <a:p>
            <a:pPr marL="0" indent="0">
              <a:buNone/>
            </a:pPr>
            <a:r>
              <a:rPr lang="fi-FI" sz="1200" dirty="0">
                <a:hlinkClick r:id="rId4"/>
              </a:rPr>
              <a:t>http://</a:t>
            </a:r>
            <a:r>
              <a:rPr lang="fi-FI" sz="1200" dirty="0" smtClean="0">
                <a:hlinkClick r:id="rId4"/>
              </a:rPr>
              <a:t>kuntaliitto-markkinointi.mail-pv.fi/a/s/36998525-14df064b26341f9f34ba85ce108b3ae7/1254053</a:t>
            </a:r>
            <a:endParaRPr lang="fi-FI" sz="1200" dirty="0" smtClean="0"/>
          </a:p>
          <a:p>
            <a:pPr marL="0" indent="0">
              <a:buNone/>
            </a:pPr>
            <a:endParaRPr lang="fi-FI" sz="1800" dirty="0" smtClean="0"/>
          </a:p>
          <a:p>
            <a:r>
              <a:rPr lang="fi-FI" sz="2000" b="1" dirty="0" smtClean="0"/>
              <a:t>Nro 4/2016 </a:t>
            </a:r>
            <a:r>
              <a:rPr lang="fi-FI" sz="2000" dirty="0" smtClean="0"/>
              <a:t>(ilmestyi 31.10.2016)</a:t>
            </a:r>
          </a:p>
          <a:p>
            <a:pPr marL="0" indent="0">
              <a:buNone/>
            </a:pPr>
            <a:r>
              <a:rPr lang="fi-FI" sz="1200" dirty="0">
                <a:hlinkClick r:id="rId5"/>
              </a:rPr>
              <a:t>http://</a:t>
            </a:r>
            <a:r>
              <a:rPr lang="fi-FI" sz="1200" dirty="0" smtClean="0">
                <a:hlinkClick r:id="rId5"/>
              </a:rPr>
              <a:t>kuntaliitto-markkinointi.mail-pv.fi/a/s/36998525-d84e685ec41a2f4f9b098a5441825022/1418253</a:t>
            </a:r>
            <a:endParaRPr lang="fi-FI" sz="1200" dirty="0" smtClean="0"/>
          </a:p>
          <a:p>
            <a:pPr marL="0" indent="0">
              <a:buNone/>
            </a:pPr>
            <a:endParaRPr lang="fi-FI" sz="2000" dirty="0" smtClean="0"/>
          </a:p>
          <a:p>
            <a:r>
              <a:rPr lang="fi-FI" sz="2000" b="1" dirty="0" smtClean="0"/>
              <a:t>Nro 5/2016  </a:t>
            </a:r>
            <a:r>
              <a:rPr lang="fi-FI" sz="2000" dirty="0" smtClean="0"/>
              <a:t>(ilmestyy 19.12.2016 alkavalla viikolla)</a:t>
            </a:r>
            <a:endParaRPr lang="fi-FI" sz="20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5220B10-99FE-42F9-9DB9-1F43BBF5AD39}" type="datetime1">
              <a:rPr lang="fi-FI" smtClean="0">
                <a:solidFill>
                  <a:srgbClr val="002E63"/>
                </a:solidFill>
              </a:rPr>
              <a:pPr defTabSz="457200">
                <a:defRPr/>
              </a:pPr>
              <a:t>20.12.2016</a:t>
            </a:fld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endParaRPr lang="fi-FI">
              <a:solidFill>
                <a:srgbClr val="002E6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9" y="260648"/>
            <a:ext cx="18843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740337" y="6214824"/>
            <a:ext cx="792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>
                <a:solidFill>
                  <a:schemeClr val="accent5">
                    <a:lumMod val="75000"/>
                  </a:schemeClr>
                </a:solidFill>
              </a:rPr>
              <a:t>Huom</a:t>
            </a:r>
            <a:r>
              <a:rPr lang="fi-FI" b="1" dirty="0" smtClean="0">
                <a:solidFill>
                  <a:schemeClr val="accent5">
                    <a:lumMod val="75000"/>
                  </a:schemeClr>
                </a:solidFill>
              </a:rPr>
              <a:t>! ARTTU2-aiheisia blogeja otetaan mieluusti vastaan !</a:t>
            </a:r>
            <a:endParaRPr lang="fi-F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142" y="2245984"/>
            <a:ext cx="3590855" cy="396884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4521" y="748011"/>
            <a:ext cx="3538151" cy="16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60215" y="220782"/>
            <a:ext cx="6048672" cy="101209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457200" lvl="1" algn="l">
              <a:spcBef>
                <a:spcPct val="20000"/>
              </a:spcBef>
            </a:pPr>
            <a:r>
              <a:rPr lang="sv-SE" sz="2800" kern="1600" spc="-30" dirty="0" smtClean="0">
                <a:latin typeface="Verdana"/>
                <a:ea typeface="+mn-ea"/>
                <a:cs typeface="Verdana"/>
              </a:rPr>
              <a:t>ARTTU-”</a:t>
            </a:r>
            <a:r>
              <a:rPr lang="sv-SE" sz="2800" kern="1600" spc="-30" dirty="0" err="1" smtClean="0">
                <a:latin typeface="Verdana"/>
                <a:ea typeface="+mn-ea"/>
                <a:cs typeface="Verdana"/>
              </a:rPr>
              <a:t>perheen</a:t>
            </a:r>
            <a:r>
              <a:rPr lang="sv-SE" sz="2800" kern="1600" spc="-30" dirty="0" smtClean="0">
                <a:latin typeface="Verdana"/>
                <a:ea typeface="+mn-ea"/>
                <a:cs typeface="Verdana"/>
              </a:rPr>
              <a:t>” </a:t>
            </a:r>
            <a:r>
              <a:rPr lang="sv-SE" sz="2800" kern="1600" spc="-30" dirty="0" err="1" smtClean="0">
                <a:latin typeface="Verdana"/>
                <a:ea typeface="+mn-ea"/>
                <a:cs typeface="Verdana"/>
              </a:rPr>
              <a:t>yhteinen</a:t>
            </a:r>
            <a:r>
              <a:rPr lang="sv-SE" sz="2800" kern="1600" spc="-30" dirty="0" smtClean="0">
                <a:latin typeface="Verdana"/>
                <a:ea typeface="+mn-ea"/>
                <a:cs typeface="Verdana"/>
              </a:rPr>
              <a:t> </a:t>
            </a:r>
            <a:r>
              <a:rPr lang="sv-SE" sz="2800" kern="1600" spc="-30" dirty="0" err="1" smtClean="0">
                <a:latin typeface="Verdana"/>
                <a:ea typeface="+mn-ea"/>
                <a:cs typeface="Verdana"/>
              </a:rPr>
              <a:t>sähköinen</a:t>
            </a:r>
            <a:r>
              <a:rPr lang="sv-SE" sz="2800" kern="1600" spc="-30" dirty="0" smtClean="0">
                <a:latin typeface="Verdana"/>
                <a:ea typeface="+mn-ea"/>
                <a:cs typeface="Verdana"/>
              </a:rPr>
              <a:t> </a:t>
            </a:r>
            <a:r>
              <a:rPr lang="sv-SE" sz="2800" kern="1600" spc="-30" dirty="0" err="1" smtClean="0">
                <a:latin typeface="Verdana"/>
                <a:ea typeface="+mn-ea"/>
                <a:cs typeface="Verdana"/>
              </a:rPr>
              <a:t>työtila</a:t>
            </a:r>
            <a:r>
              <a:rPr lang="sv-SE" sz="2800" kern="1600" spc="-30" dirty="0" smtClean="0">
                <a:latin typeface="Verdana"/>
                <a:ea typeface="+mn-ea"/>
                <a:cs typeface="Verdana"/>
              </a:rPr>
              <a:t> </a:t>
            </a:r>
            <a:r>
              <a:rPr lang="sv-SE" sz="2800" kern="1600" spc="-30" dirty="0" err="1" smtClean="0">
                <a:latin typeface="Verdana"/>
                <a:ea typeface="+mn-ea"/>
                <a:cs typeface="Verdana"/>
              </a:rPr>
              <a:t>Eksaitti</a:t>
            </a:r>
            <a:endParaRPr lang="fi-FI" sz="3200" dirty="0" smtClean="0">
              <a:solidFill>
                <a:srgbClr val="0070C0"/>
              </a:solidFill>
              <a:latin typeface="Verdana" pitchFamily="34" charset="0"/>
            </a:endParaRPr>
          </a:p>
        </p:txBody>
      </p:sp>
      <p:pic>
        <p:nvPicPr>
          <p:cNvPr id="4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994206" cy="52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90809" y="1268760"/>
            <a:ext cx="8928992" cy="518457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sv-SE" dirty="0" smtClean="0">
                <a:hlinkClick r:id="rId3"/>
              </a:rPr>
              <a:t>http</a:t>
            </a:r>
            <a:r>
              <a:rPr lang="sv-SE" dirty="0">
                <a:hlinkClick r:id="rId3"/>
              </a:rPr>
              <a:t>://</a:t>
            </a:r>
            <a:r>
              <a:rPr lang="sv-SE" dirty="0" smtClean="0">
                <a:hlinkClick r:id="rId3"/>
              </a:rPr>
              <a:t>www.eksaitti.fi/k/arttu2/Sivut/default.aspx</a:t>
            </a:r>
            <a:endParaRPr lang="sv-SE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sv-SE" dirty="0"/>
          </a:p>
          <a:p>
            <a:pPr marL="457200" lvl="1" indent="0">
              <a:buNone/>
            </a:pPr>
            <a:endParaRPr lang="sv-SE" dirty="0" smtClean="0"/>
          </a:p>
          <a:p>
            <a:pPr marL="457200" lvl="1" indent="0">
              <a:buNone/>
            </a:pPr>
            <a:endParaRPr lang="sv-SE" dirty="0"/>
          </a:p>
          <a:p>
            <a:pPr marL="457200" lvl="1" indent="0">
              <a:buNone/>
            </a:pPr>
            <a:endParaRPr lang="sv-SE" dirty="0" smtClean="0"/>
          </a:p>
          <a:p>
            <a:pPr marL="457200" lvl="1" indent="0">
              <a:buNone/>
            </a:pPr>
            <a:endParaRPr lang="sv-S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7153"/>
            <a:ext cx="42481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3213528" y="4491778"/>
            <a:ext cx="5688632" cy="227617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5148064" y="1785730"/>
            <a:ext cx="3672408" cy="26145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4480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orakulmio 12"/>
          <p:cNvSpPr/>
          <p:nvPr/>
        </p:nvSpPr>
        <p:spPr>
          <a:xfrm>
            <a:off x="238639" y="1853317"/>
            <a:ext cx="3744416" cy="43730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95" y="4581128"/>
            <a:ext cx="5468937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>
                <a:solidFill>
                  <a:srgbClr val="002E63"/>
                </a:solidFill>
                <a:latin typeface="Verdana"/>
              </a:rPr>
              <a:pPr/>
              <a:t>26</a:t>
            </a:fld>
            <a:endParaRPr lang="fi-FI">
              <a:solidFill>
                <a:srgbClr val="002E63"/>
              </a:solidFill>
              <a:latin typeface="Verdana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96127"/>
            <a:ext cx="9153385" cy="345517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55576" y="62068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F25900">
                    <a:lumMod val="75000"/>
                  </a:srgbClr>
                </a:solidFill>
                <a:latin typeface="Verdana"/>
              </a:rPr>
              <a:t>ARTTU2-ohjelman mainoskortit </a:t>
            </a:r>
            <a:r>
              <a:rPr lang="fi-FI" sz="2400" dirty="0">
                <a:solidFill>
                  <a:srgbClr val="F25900">
                    <a:lumMod val="75000"/>
                  </a:srgbClr>
                </a:solidFill>
                <a:latin typeface="Verdana"/>
              </a:rPr>
              <a:t>(</a:t>
            </a:r>
            <a:r>
              <a:rPr lang="fi-FI" sz="2400" dirty="0" err="1">
                <a:solidFill>
                  <a:srgbClr val="F25900">
                    <a:lumMod val="75000"/>
                  </a:srgbClr>
                </a:solidFill>
                <a:latin typeface="Verdana"/>
              </a:rPr>
              <a:t>fi&amp;sv</a:t>
            </a:r>
            <a:r>
              <a:rPr lang="fi-FI" sz="2400" dirty="0">
                <a:solidFill>
                  <a:srgbClr val="F25900">
                    <a:lumMod val="75000"/>
                  </a:srgbClr>
                </a:solidFill>
                <a:latin typeface="Verdana"/>
              </a:rPr>
              <a:t>)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7388754" y="5695650"/>
            <a:ext cx="16273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i-FI" sz="600" b="1" dirty="0">
                <a:solidFill>
                  <a:srgbClr val="0070C0"/>
                </a:solidFill>
                <a:latin typeface="Verdana"/>
              </a:rPr>
              <a:t>ARTTU2 / marraskuu 2016 / </a:t>
            </a:r>
            <a:r>
              <a:rPr lang="fi-FI" sz="600" b="1" dirty="0" err="1">
                <a:solidFill>
                  <a:srgbClr val="0070C0"/>
                </a:solidFill>
                <a:latin typeface="Verdana"/>
              </a:rPr>
              <a:t>mps</a:t>
            </a:r>
            <a:endParaRPr lang="fi-FI" sz="600" b="1" dirty="0">
              <a:solidFill>
                <a:srgbClr val="0070C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09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7997">
            <a:off x="341670" y="1943836"/>
            <a:ext cx="8650805" cy="3766225"/>
          </a:xfrm>
          <a:prstGeom prst="rect">
            <a:avLst/>
          </a:prstGeom>
        </p:spPr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Kuntakortteja </a:t>
            </a:r>
            <a:b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ARTTU2-kunnistamme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3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6864" cy="79208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i-FI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TULOSSA 2017 – </a:t>
            </a:r>
            <a:br>
              <a:rPr lang="fi-FI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</a:br>
            <a:r>
              <a:rPr lang="fi-FI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varaathan kalenteristasi 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sym typeface="Wingdings" panose="05000000000000000000" pitchFamily="2" charset="2"/>
              </a:rPr>
              <a:t></a:t>
            </a:r>
            <a:endParaRPr lang="fi-FI" dirty="0" smtClean="0">
              <a:solidFill>
                <a:schemeClr val="accent5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4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1084"/>
            <a:ext cx="2385034" cy="6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611560" y="2492896"/>
            <a:ext cx="8136905" cy="374441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sv-SE" sz="2800" b="1" dirty="0" smtClean="0">
                <a:solidFill>
                  <a:srgbClr val="002060"/>
                </a:solidFill>
              </a:rPr>
              <a:t>ARTTU-</a:t>
            </a:r>
            <a:r>
              <a:rPr lang="sv-SE" sz="2800" b="1" dirty="0" err="1" smtClean="0">
                <a:solidFill>
                  <a:srgbClr val="002060"/>
                </a:solidFill>
              </a:rPr>
              <a:t>Kuntaseminaari</a:t>
            </a:r>
            <a:r>
              <a:rPr lang="sv-SE" sz="2800" b="1" dirty="0" smtClean="0">
                <a:solidFill>
                  <a:srgbClr val="002060"/>
                </a:solidFill>
              </a:rPr>
              <a:t> I: 24.5.2017</a:t>
            </a:r>
          </a:p>
          <a:p>
            <a:pPr lvl="0"/>
            <a:r>
              <a:rPr lang="sv-SE" sz="2800" b="1" dirty="0" err="1" smtClean="0">
                <a:solidFill>
                  <a:srgbClr val="002060"/>
                </a:solidFill>
              </a:rPr>
              <a:t>Syksyn</a:t>
            </a:r>
            <a:r>
              <a:rPr lang="sv-SE" sz="2800" b="1" dirty="0" smtClean="0">
                <a:solidFill>
                  <a:srgbClr val="002060"/>
                </a:solidFill>
              </a:rPr>
              <a:t> </a:t>
            </a:r>
            <a:r>
              <a:rPr lang="sv-SE" sz="2800" b="1" dirty="0" err="1" smtClean="0">
                <a:solidFill>
                  <a:srgbClr val="002060"/>
                </a:solidFill>
              </a:rPr>
              <a:t>kuntaseminaari</a:t>
            </a:r>
            <a:r>
              <a:rPr lang="sv-SE" sz="2800" b="1" dirty="0" smtClean="0">
                <a:solidFill>
                  <a:srgbClr val="002060"/>
                </a:solidFill>
              </a:rPr>
              <a:t> </a:t>
            </a:r>
            <a:r>
              <a:rPr lang="sv-SE" sz="2800" b="1" dirty="0" err="1" smtClean="0">
                <a:solidFill>
                  <a:srgbClr val="002060"/>
                </a:solidFill>
              </a:rPr>
              <a:t>marras-joulukuussa</a:t>
            </a:r>
            <a:endParaRPr lang="sv-SE" sz="2800" b="1" dirty="0" smtClean="0">
              <a:solidFill>
                <a:srgbClr val="002060"/>
              </a:solidFill>
            </a:endParaRPr>
          </a:p>
          <a:p>
            <a:pPr lvl="0"/>
            <a:r>
              <a:rPr lang="sv-SE" sz="2800" b="1" dirty="0" smtClean="0">
                <a:solidFill>
                  <a:srgbClr val="002060"/>
                </a:solidFill>
              </a:rPr>
              <a:t>… ja </a:t>
            </a:r>
            <a:r>
              <a:rPr lang="sv-SE" sz="2800" b="1" dirty="0" err="1" smtClean="0">
                <a:solidFill>
                  <a:srgbClr val="002060"/>
                </a:solidFill>
              </a:rPr>
              <a:t>sitten</a:t>
            </a:r>
            <a:r>
              <a:rPr lang="sv-SE" sz="2800" b="1" dirty="0" smtClean="0">
                <a:solidFill>
                  <a:srgbClr val="002060"/>
                </a:solidFill>
              </a:rPr>
              <a:t> </a:t>
            </a:r>
            <a:r>
              <a:rPr lang="sv-SE" sz="2800" b="1" dirty="0" err="1" smtClean="0">
                <a:solidFill>
                  <a:srgbClr val="002060"/>
                </a:solidFill>
              </a:rPr>
              <a:t>vuoden</a:t>
            </a:r>
            <a:r>
              <a:rPr lang="sv-SE" sz="2800" b="1" dirty="0" smtClean="0">
                <a:solidFill>
                  <a:srgbClr val="002060"/>
                </a:solidFill>
              </a:rPr>
              <a:t> 2018 </a:t>
            </a:r>
            <a:r>
              <a:rPr lang="sv-SE" sz="2800" b="1" dirty="0" err="1" smtClean="0">
                <a:solidFill>
                  <a:srgbClr val="002060"/>
                </a:solidFill>
              </a:rPr>
              <a:t>maalis-huhtikuussa</a:t>
            </a:r>
            <a:r>
              <a:rPr lang="sv-SE" sz="2800" b="1" dirty="0" smtClean="0">
                <a:solidFill>
                  <a:srgbClr val="002060"/>
                </a:solidFill>
              </a:rPr>
              <a:t> </a:t>
            </a:r>
            <a:r>
              <a:rPr lang="sv-SE" sz="2800" b="1" dirty="0" err="1" smtClean="0">
                <a:solidFill>
                  <a:srgbClr val="002060"/>
                </a:solidFill>
              </a:rPr>
              <a:t>päätösseminaari</a:t>
            </a:r>
            <a:endParaRPr lang="sv-SE" sz="2800" b="1" dirty="0" smtClean="0">
              <a:solidFill>
                <a:srgbClr val="002060"/>
              </a:solidFill>
            </a:endParaRPr>
          </a:p>
          <a:p>
            <a:pPr lvl="0"/>
            <a:endParaRPr lang="sv-SE" sz="2000" b="1" dirty="0" smtClean="0">
              <a:solidFill>
                <a:srgbClr val="00B0F0"/>
              </a:solidFill>
            </a:endParaRPr>
          </a:p>
          <a:p>
            <a:r>
              <a:rPr lang="sv-SE" sz="2000" b="1" dirty="0" err="1" smtClean="0">
                <a:solidFill>
                  <a:srgbClr val="00B0F0"/>
                </a:solidFill>
              </a:rPr>
              <a:t>Alueellisia</a:t>
            </a:r>
            <a:r>
              <a:rPr lang="sv-SE" sz="2000" b="1" dirty="0" smtClean="0">
                <a:solidFill>
                  <a:srgbClr val="00B0F0"/>
                </a:solidFill>
              </a:rPr>
              <a:t> ARTTU2-tilaisuuksia </a:t>
            </a:r>
            <a:r>
              <a:rPr lang="sv-SE" sz="2000" b="1" dirty="0" err="1" smtClean="0">
                <a:solidFill>
                  <a:srgbClr val="00B0F0"/>
                </a:solidFill>
              </a:rPr>
              <a:t>eri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alueilla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ensi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kevätkaudella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kuntavaalien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jälkeen</a:t>
            </a:r>
            <a:r>
              <a:rPr lang="sv-SE" sz="2000" b="1" dirty="0" smtClean="0">
                <a:solidFill>
                  <a:srgbClr val="00B0F0"/>
                </a:solidFill>
              </a:rPr>
              <a:t> – </a:t>
            </a:r>
            <a:r>
              <a:rPr lang="sv-SE" sz="2000" b="1" dirty="0" err="1" smtClean="0">
                <a:solidFill>
                  <a:srgbClr val="00B0F0"/>
                </a:solidFill>
              </a:rPr>
              <a:t>toivomuksia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otetaan</a:t>
            </a:r>
            <a:r>
              <a:rPr lang="sv-SE" sz="2000" b="1" dirty="0" smtClean="0">
                <a:solidFill>
                  <a:srgbClr val="00B0F0"/>
                </a:solidFill>
              </a:rPr>
              <a:t> </a:t>
            </a:r>
            <a:r>
              <a:rPr lang="sv-SE" sz="2000" b="1" dirty="0" err="1" smtClean="0">
                <a:solidFill>
                  <a:srgbClr val="00B0F0"/>
                </a:solidFill>
              </a:rPr>
              <a:t>vastaan</a:t>
            </a:r>
            <a:endParaRPr lang="sv-SE" sz="2000" b="1" dirty="0" smtClean="0">
              <a:solidFill>
                <a:srgbClr val="00B0F0"/>
              </a:solidFill>
            </a:endParaRPr>
          </a:p>
          <a:p>
            <a:endParaRPr lang="sv-SE" sz="2000" b="1" dirty="0">
              <a:solidFill>
                <a:srgbClr val="00B0F0"/>
              </a:solidFill>
            </a:endParaRPr>
          </a:p>
          <a:p>
            <a:r>
              <a:rPr lang="sv-SE" sz="2000" b="1" dirty="0" err="1" smtClean="0"/>
              <a:t>Kuntien</a:t>
            </a:r>
            <a:r>
              <a:rPr lang="sv-SE" sz="2000" b="1" dirty="0" smtClean="0"/>
              <a:t> </a:t>
            </a:r>
            <a:r>
              <a:rPr lang="sv-SE" sz="2000" b="1" dirty="0"/>
              <a:t>ARTTU-</a:t>
            </a:r>
            <a:r>
              <a:rPr lang="sv-SE" sz="2000" b="1" dirty="0" err="1"/>
              <a:t>yhdyshenkilöille</a:t>
            </a:r>
            <a:r>
              <a:rPr lang="sv-SE" sz="2000" b="1" dirty="0"/>
              <a:t> </a:t>
            </a:r>
            <a:r>
              <a:rPr lang="sv-SE" sz="2000" b="1" dirty="0" err="1"/>
              <a:t>tarkoitettu</a:t>
            </a:r>
            <a:r>
              <a:rPr lang="sv-SE" sz="2000" b="1" dirty="0"/>
              <a:t> </a:t>
            </a:r>
            <a:r>
              <a:rPr lang="sv-SE" sz="2000" b="1" dirty="0" err="1"/>
              <a:t>tapaaminen</a:t>
            </a:r>
            <a:r>
              <a:rPr lang="sv-SE" sz="2000" b="1" dirty="0"/>
              <a:t> </a:t>
            </a:r>
            <a:r>
              <a:rPr lang="sv-SE" sz="2000" b="1" dirty="0" err="1" smtClean="0"/>
              <a:t>keväällä</a:t>
            </a:r>
            <a:r>
              <a:rPr lang="sv-SE" sz="2000" b="1" dirty="0" smtClean="0"/>
              <a:t> ja </a:t>
            </a:r>
            <a:r>
              <a:rPr lang="sv-SE" sz="2000" b="1" dirty="0" err="1" smtClean="0"/>
              <a:t>syksyllä</a:t>
            </a:r>
            <a:r>
              <a:rPr lang="sv-SE" sz="2000" b="1" dirty="0" smtClean="0"/>
              <a:t>  </a:t>
            </a:r>
            <a:r>
              <a:rPr lang="sv-SE" sz="2000" b="1" dirty="0"/>
              <a:t>– </a:t>
            </a:r>
            <a:r>
              <a:rPr lang="sv-SE" sz="2000" b="1" dirty="0" err="1" smtClean="0"/>
              <a:t>pvmt</a:t>
            </a:r>
            <a:r>
              <a:rPr lang="sv-SE" sz="2000" b="1" dirty="0" smtClean="0"/>
              <a:t> </a:t>
            </a:r>
            <a:r>
              <a:rPr lang="sv-SE" sz="2000" b="1" dirty="0" err="1"/>
              <a:t>ilmoitetaan</a:t>
            </a:r>
            <a:r>
              <a:rPr lang="sv-SE" sz="2000" b="1" dirty="0"/>
              <a:t> </a:t>
            </a:r>
            <a:r>
              <a:rPr lang="sv-SE" sz="2000" b="1" dirty="0" err="1"/>
              <a:t>myöhemmin</a:t>
            </a:r>
            <a:endParaRPr lang="sv-SE" sz="2000" b="1" dirty="0"/>
          </a:p>
          <a:p>
            <a:pPr lvl="0"/>
            <a:endParaRPr lang="sv-SE" sz="2000" b="1" dirty="0" smtClean="0">
              <a:solidFill>
                <a:srgbClr val="00B0F0"/>
              </a:solidFill>
            </a:endParaRPr>
          </a:p>
          <a:p>
            <a:r>
              <a:rPr lang="sv-SE" b="1" dirty="0" err="1" smtClean="0">
                <a:solidFill>
                  <a:srgbClr val="002060"/>
                </a:solidFill>
              </a:rPr>
              <a:t>Kuntamarkkinat</a:t>
            </a:r>
            <a:r>
              <a:rPr lang="sv-SE" b="1" dirty="0" smtClean="0">
                <a:solidFill>
                  <a:srgbClr val="002060"/>
                </a:solidFill>
              </a:rPr>
              <a:t> 13.-14.9.2017</a:t>
            </a:r>
            <a:endParaRPr lang="sv-SE" dirty="0"/>
          </a:p>
        </p:txBody>
      </p:sp>
      <p:sp>
        <p:nvSpPr>
          <p:cNvPr id="5" name="Tekstiruutu 4"/>
          <p:cNvSpPr txBox="1"/>
          <p:nvPr/>
        </p:nvSpPr>
        <p:spPr>
          <a:xfrm>
            <a:off x="6021632" y="6406569"/>
            <a:ext cx="2637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ARTTU2 / 16.12.2016 / </a:t>
            </a:r>
            <a:r>
              <a:rPr kumimoji="0" lang="fi-FI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mps</a:t>
            </a: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2" y="2163994"/>
            <a:ext cx="3239528" cy="421764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222" y="4452426"/>
            <a:ext cx="2442775" cy="1709943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243" y="4613630"/>
            <a:ext cx="2892943" cy="180569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243" y="2272657"/>
            <a:ext cx="2959806" cy="189347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980" y="2264840"/>
            <a:ext cx="2523017" cy="1583596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6923495" y="5787165"/>
            <a:ext cx="16273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i-FI" sz="600" b="1" dirty="0">
                <a:solidFill>
                  <a:srgbClr val="0070C0"/>
                </a:solidFill>
                <a:latin typeface="Verdana"/>
              </a:rPr>
              <a:t>ARTTU2 / marraskuu 2016 / </a:t>
            </a:r>
            <a:r>
              <a:rPr lang="fi-FI" sz="600" b="1" dirty="0" err="1">
                <a:solidFill>
                  <a:srgbClr val="0070C0"/>
                </a:solidFill>
                <a:latin typeface="Verdana"/>
              </a:rPr>
              <a:t>mps</a:t>
            </a:r>
            <a:endParaRPr lang="fi-FI" sz="600" b="1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822558" y="477004"/>
            <a:ext cx="78678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Lämmin kiitos kuluneen vuoden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hteisestä ARTTU2-uurastuksesta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Antoisaa seminaaripäivää </a:t>
            </a:r>
            <a:r>
              <a:rPr kumimoji="0" lang="fi-FI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156573" y="1335653"/>
            <a:ext cx="8856984" cy="540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7" name="Suorakulmio 146"/>
          <p:cNvSpPr/>
          <p:nvPr/>
        </p:nvSpPr>
        <p:spPr>
          <a:xfrm>
            <a:off x="3193603" y="3477735"/>
            <a:ext cx="2683101" cy="74007"/>
          </a:xfrm>
          <a:prstGeom prst="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cxnSp>
        <p:nvCxnSpPr>
          <p:cNvPr id="106" name="Suora yhdysviiva 105"/>
          <p:cNvCxnSpPr/>
          <p:nvPr/>
        </p:nvCxnSpPr>
        <p:spPr>
          <a:xfrm>
            <a:off x="4364725" y="1279808"/>
            <a:ext cx="23360" cy="42014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uora yhdysviiva 101"/>
          <p:cNvCxnSpPr/>
          <p:nvPr/>
        </p:nvCxnSpPr>
        <p:spPr>
          <a:xfrm flipH="1">
            <a:off x="5461624" y="1279808"/>
            <a:ext cx="5677" cy="42014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Suorakulmio 159"/>
          <p:cNvSpPr/>
          <p:nvPr/>
        </p:nvSpPr>
        <p:spPr>
          <a:xfrm>
            <a:off x="3949078" y="5106901"/>
            <a:ext cx="2683101" cy="74007"/>
          </a:xfrm>
          <a:prstGeom prst="rect">
            <a:avLst/>
          </a:prstGeom>
          <a:solidFill>
            <a:srgbClr val="8BFFB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9" name="Suorakulmio 158"/>
          <p:cNvSpPr/>
          <p:nvPr/>
        </p:nvSpPr>
        <p:spPr>
          <a:xfrm>
            <a:off x="4462732" y="4791737"/>
            <a:ext cx="1989926" cy="74007"/>
          </a:xfrm>
          <a:prstGeom prst="rect">
            <a:avLst/>
          </a:prstGeom>
          <a:solidFill>
            <a:srgbClr val="002E63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8" name="Suorakulmio 157"/>
          <p:cNvSpPr/>
          <p:nvPr/>
        </p:nvSpPr>
        <p:spPr>
          <a:xfrm>
            <a:off x="3367652" y="4442434"/>
            <a:ext cx="3055313" cy="74007"/>
          </a:xfrm>
          <a:prstGeom prst="rect">
            <a:avLst/>
          </a:prstGeom>
          <a:solidFill>
            <a:srgbClr val="FF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7" name="Suorakulmio 156"/>
          <p:cNvSpPr/>
          <p:nvPr/>
        </p:nvSpPr>
        <p:spPr>
          <a:xfrm>
            <a:off x="3979641" y="4136974"/>
            <a:ext cx="2683101" cy="74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6" name="Suorakulmio 155"/>
          <p:cNvSpPr/>
          <p:nvPr/>
        </p:nvSpPr>
        <p:spPr>
          <a:xfrm>
            <a:off x="3665937" y="3814110"/>
            <a:ext cx="2683101" cy="740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5" name="Suorakulmio 154"/>
          <p:cNvSpPr/>
          <p:nvPr/>
        </p:nvSpPr>
        <p:spPr>
          <a:xfrm>
            <a:off x="3528331" y="3137452"/>
            <a:ext cx="2683101" cy="74007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4" name="Suorakulmio 153"/>
          <p:cNvSpPr/>
          <p:nvPr/>
        </p:nvSpPr>
        <p:spPr>
          <a:xfrm>
            <a:off x="3652380" y="2822779"/>
            <a:ext cx="3024695" cy="651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3" name="Suorakulmio 152"/>
          <p:cNvSpPr/>
          <p:nvPr/>
        </p:nvSpPr>
        <p:spPr>
          <a:xfrm>
            <a:off x="4107306" y="2501550"/>
            <a:ext cx="2514603" cy="7400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9" name="Suorakulmio 138"/>
          <p:cNvSpPr/>
          <p:nvPr/>
        </p:nvSpPr>
        <p:spPr>
          <a:xfrm>
            <a:off x="3245338" y="2199372"/>
            <a:ext cx="4589823" cy="740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750" dirty="0">
              <a:solidFill>
                <a:srgbClr val="002E63"/>
              </a:solidFill>
              <a:latin typeface="Verdana"/>
            </a:endParaRPr>
          </a:p>
        </p:txBody>
      </p:sp>
      <p:sp>
        <p:nvSpPr>
          <p:cNvPr id="125" name="Suorakulmio 124"/>
          <p:cNvSpPr/>
          <p:nvPr/>
        </p:nvSpPr>
        <p:spPr>
          <a:xfrm>
            <a:off x="3131039" y="1890665"/>
            <a:ext cx="2683101" cy="740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cxnSp>
        <p:nvCxnSpPr>
          <p:cNvPr id="105" name="Suora yhdysviiva 104"/>
          <p:cNvCxnSpPr/>
          <p:nvPr/>
        </p:nvCxnSpPr>
        <p:spPr>
          <a:xfrm>
            <a:off x="6621908" y="1279808"/>
            <a:ext cx="0" cy="42014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uora yhdysviiva 100"/>
          <p:cNvCxnSpPr/>
          <p:nvPr/>
        </p:nvCxnSpPr>
        <p:spPr>
          <a:xfrm>
            <a:off x="3165356" y="1279114"/>
            <a:ext cx="28247" cy="420211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/>
          <p:cNvCxnSpPr/>
          <p:nvPr/>
        </p:nvCxnSpPr>
        <p:spPr>
          <a:xfrm>
            <a:off x="1331640" y="1576976"/>
            <a:ext cx="65035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iruutu 23"/>
          <p:cNvSpPr txBox="1"/>
          <p:nvPr/>
        </p:nvSpPr>
        <p:spPr>
          <a:xfrm>
            <a:off x="2320709" y="1283191"/>
            <a:ext cx="569387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i-FI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fi-FI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kstiruutu 24"/>
          <p:cNvSpPr txBox="1"/>
          <p:nvPr/>
        </p:nvSpPr>
        <p:spPr>
          <a:xfrm>
            <a:off x="3552002" y="1268760"/>
            <a:ext cx="569387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i-FI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fi-FI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kstiruutu 25"/>
          <p:cNvSpPr txBox="1"/>
          <p:nvPr/>
        </p:nvSpPr>
        <p:spPr>
          <a:xfrm>
            <a:off x="4674681" y="1268760"/>
            <a:ext cx="569387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i-FI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fi-FI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iruutu 26"/>
          <p:cNvSpPr txBox="1"/>
          <p:nvPr/>
        </p:nvSpPr>
        <p:spPr>
          <a:xfrm>
            <a:off x="5855543" y="1273218"/>
            <a:ext cx="569387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i-FI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fi-FI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9445" y="225516"/>
            <a:ext cx="8529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i-FI" sz="2000" b="1" dirty="0" smtClean="0">
                <a:solidFill>
                  <a:srgbClr val="002060"/>
                </a:solidFill>
                <a:latin typeface="Verdana"/>
                <a:cs typeface="Arial" panose="020B0604020202020204" pitchFamily="34" charset="0"/>
              </a:rPr>
              <a:t>ARTTU2-tutkimusohjelma: </a:t>
            </a:r>
          </a:p>
          <a:p>
            <a:pPr algn="ctr" defTabSz="685800">
              <a:defRPr/>
            </a:pPr>
            <a:r>
              <a:rPr lang="fi-FI" sz="2000" b="1" dirty="0">
                <a:solidFill>
                  <a:srgbClr val="002060"/>
                </a:solidFill>
                <a:latin typeface="Verdana"/>
                <a:cs typeface="Arial" panose="020B0604020202020204" pitchFamily="34" charset="0"/>
              </a:rPr>
              <a:t>O</a:t>
            </a:r>
            <a:r>
              <a:rPr lang="fi-FI" sz="2000" b="1" dirty="0" smtClean="0">
                <a:solidFill>
                  <a:srgbClr val="002060"/>
                </a:solidFill>
                <a:latin typeface="Verdana"/>
                <a:cs typeface="Arial" panose="020B0604020202020204" pitchFamily="34" charset="0"/>
              </a:rPr>
              <a:t>saprojektien </a:t>
            </a:r>
            <a:r>
              <a:rPr lang="fi-FI" sz="2000" b="1" dirty="0">
                <a:solidFill>
                  <a:srgbClr val="002060"/>
                </a:solidFill>
                <a:latin typeface="Verdana"/>
                <a:cs typeface="Arial" panose="020B0604020202020204" pitchFamily="34" charset="0"/>
              </a:rPr>
              <a:t>aikataulutusta vuosina 2014-2018</a:t>
            </a:r>
          </a:p>
        </p:txBody>
      </p:sp>
      <p:sp>
        <p:nvSpPr>
          <p:cNvPr id="76" name="Tekstiruutu 75"/>
          <p:cNvSpPr txBox="1"/>
          <p:nvPr/>
        </p:nvSpPr>
        <p:spPr>
          <a:xfrm>
            <a:off x="6966864" y="1282545"/>
            <a:ext cx="569387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i-FI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fi-FI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uorakulmio 35"/>
          <p:cNvSpPr/>
          <p:nvPr/>
        </p:nvSpPr>
        <p:spPr>
          <a:xfrm>
            <a:off x="2843930" y="2125888"/>
            <a:ext cx="684401" cy="258391"/>
          </a:xfrm>
          <a:prstGeom prst="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75" b="1" dirty="0">
                <a:solidFill>
                  <a:srgbClr val="000000"/>
                </a:solidFill>
                <a:latin typeface="Verdana"/>
              </a:rPr>
              <a:t>Osa I valmis</a:t>
            </a:r>
          </a:p>
        </p:txBody>
      </p:sp>
      <p:sp>
        <p:nvSpPr>
          <p:cNvPr id="109" name="Suorakulmio 108"/>
          <p:cNvSpPr/>
          <p:nvPr/>
        </p:nvSpPr>
        <p:spPr>
          <a:xfrm>
            <a:off x="3040999" y="1854419"/>
            <a:ext cx="3580909" cy="186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75" b="1" dirty="0">
                <a:solidFill>
                  <a:srgbClr val="002E63"/>
                </a:solidFill>
                <a:latin typeface="Verdana"/>
              </a:rPr>
              <a:t>Jatkuvaa tietotuotantoa muiden tutkimusten tueksi</a:t>
            </a:r>
          </a:p>
        </p:txBody>
      </p:sp>
      <p:cxnSp>
        <p:nvCxnSpPr>
          <p:cNvPr id="113" name="Suora yhdysviiva 112"/>
          <p:cNvCxnSpPr/>
          <p:nvPr/>
        </p:nvCxnSpPr>
        <p:spPr>
          <a:xfrm>
            <a:off x="1979713" y="1283192"/>
            <a:ext cx="26317" cy="419803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uorakulmio 36"/>
          <p:cNvSpPr/>
          <p:nvPr/>
        </p:nvSpPr>
        <p:spPr>
          <a:xfrm>
            <a:off x="607672" y="1803426"/>
            <a:ext cx="2072747" cy="273674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srgbClr val="FFC000"/>
              </a:solidFill>
              <a:latin typeface="Verdana"/>
            </a:endParaRPr>
          </a:p>
        </p:txBody>
      </p:sp>
      <p:sp>
        <p:nvSpPr>
          <p:cNvPr id="121" name="Suorakulmio 120"/>
          <p:cNvSpPr/>
          <p:nvPr/>
        </p:nvSpPr>
        <p:spPr>
          <a:xfrm>
            <a:off x="607672" y="2107180"/>
            <a:ext cx="2072747" cy="2583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2" name="Suorakulmio 121"/>
          <p:cNvSpPr/>
          <p:nvPr/>
        </p:nvSpPr>
        <p:spPr>
          <a:xfrm>
            <a:off x="621060" y="2434681"/>
            <a:ext cx="2059359" cy="25839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3" name="Suorakulmio 122"/>
          <p:cNvSpPr/>
          <p:nvPr/>
        </p:nvSpPr>
        <p:spPr>
          <a:xfrm>
            <a:off x="619165" y="2758717"/>
            <a:ext cx="2061254" cy="2583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6" name="Suorakulmio 125"/>
          <p:cNvSpPr/>
          <p:nvPr/>
        </p:nvSpPr>
        <p:spPr>
          <a:xfrm>
            <a:off x="619164" y="3062599"/>
            <a:ext cx="2061254" cy="25839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fi-FI" sz="135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8" name="Suorakulmio 127"/>
          <p:cNvSpPr/>
          <p:nvPr/>
        </p:nvSpPr>
        <p:spPr>
          <a:xfrm>
            <a:off x="615634" y="3385542"/>
            <a:ext cx="2066156" cy="258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srgbClr val="B5BA05">
                  <a:lumMod val="40000"/>
                  <a:lumOff val="60000"/>
                </a:srgbClr>
              </a:solidFill>
              <a:latin typeface="Verdana"/>
            </a:endParaRPr>
          </a:p>
        </p:txBody>
      </p:sp>
      <p:sp>
        <p:nvSpPr>
          <p:cNvPr id="129" name="Suorakulmio 128"/>
          <p:cNvSpPr/>
          <p:nvPr/>
        </p:nvSpPr>
        <p:spPr>
          <a:xfrm>
            <a:off x="607671" y="3719373"/>
            <a:ext cx="2069511" cy="243772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0" name="Suorakulmio 129"/>
          <p:cNvSpPr/>
          <p:nvPr/>
        </p:nvSpPr>
        <p:spPr>
          <a:xfrm>
            <a:off x="607672" y="4035953"/>
            <a:ext cx="2069511" cy="2672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1" name="Suorakulmio 130"/>
          <p:cNvSpPr/>
          <p:nvPr/>
        </p:nvSpPr>
        <p:spPr>
          <a:xfrm>
            <a:off x="607673" y="4387245"/>
            <a:ext cx="2053305" cy="258391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2" name="Suorakulmio 131"/>
          <p:cNvSpPr/>
          <p:nvPr/>
        </p:nvSpPr>
        <p:spPr>
          <a:xfrm>
            <a:off x="611653" y="4707107"/>
            <a:ext cx="2045343" cy="205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3" name="Suorakulmio 132"/>
          <p:cNvSpPr/>
          <p:nvPr/>
        </p:nvSpPr>
        <p:spPr>
          <a:xfrm>
            <a:off x="617681" y="5013653"/>
            <a:ext cx="2060066" cy="289755"/>
          </a:xfrm>
          <a:prstGeom prst="rect">
            <a:avLst/>
          </a:prstGeom>
          <a:solidFill>
            <a:srgbClr val="FFC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4" name="Tekstiruutu 133"/>
          <p:cNvSpPr txBox="1"/>
          <p:nvPr/>
        </p:nvSpPr>
        <p:spPr>
          <a:xfrm>
            <a:off x="552507" y="1794957"/>
            <a:ext cx="2045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Tilast</a:t>
            </a: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toimintaympäristöanalyysit</a:t>
            </a:r>
          </a:p>
        </p:txBody>
      </p:sp>
      <p:sp>
        <p:nvSpPr>
          <p:cNvPr id="135" name="Tekstiruutu 134"/>
          <p:cNvSpPr txBox="1"/>
          <p:nvPr/>
        </p:nvSpPr>
        <p:spPr>
          <a:xfrm>
            <a:off x="573833" y="2092852"/>
            <a:ext cx="2149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Kuntiin kohdistuvat uudistukset</a:t>
            </a:r>
          </a:p>
        </p:txBody>
      </p:sp>
      <p:sp>
        <p:nvSpPr>
          <p:cNvPr id="136" name="Tekstiruutu 135"/>
          <p:cNvSpPr txBox="1"/>
          <p:nvPr/>
        </p:nvSpPr>
        <p:spPr>
          <a:xfrm>
            <a:off x="577887" y="2438240"/>
            <a:ext cx="21116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Kuntajakoselvitykset, kuntaliitokset</a:t>
            </a:r>
          </a:p>
        </p:txBody>
      </p:sp>
      <p:sp>
        <p:nvSpPr>
          <p:cNvPr id="137" name="Tekstiruutu 136"/>
          <p:cNvSpPr txBox="1"/>
          <p:nvPr/>
        </p:nvSpPr>
        <p:spPr>
          <a:xfrm>
            <a:off x="572075" y="2797108"/>
            <a:ext cx="1936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Kuntien talous</a:t>
            </a:r>
            <a:endParaRPr lang="fi-FI" sz="13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kstiruutu 137"/>
          <p:cNvSpPr txBox="1"/>
          <p:nvPr/>
        </p:nvSpPr>
        <p:spPr>
          <a:xfrm>
            <a:off x="665858" y="3051766"/>
            <a:ext cx="1733525" cy="231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Kuntalaiset </a:t>
            </a:r>
          </a:p>
        </p:txBody>
      </p:sp>
      <p:sp>
        <p:nvSpPr>
          <p:cNvPr id="140" name="Tekstiruutu 139"/>
          <p:cNvSpPr txBox="1"/>
          <p:nvPr/>
        </p:nvSpPr>
        <p:spPr>
          <a:xfrm>
            <a:off x="639709" y="3380171"/>
            <a:ext cx="14561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Henkilöstövoimavarat</a:t>
            </a:r>
          </a:p>
        </p:txBody>
      </p:sp>
      <p:sp>
        <p:nvSpPr>
          <p:cNvPr id="141" name="Tekstiruutu 140"/>
          <p:cNvSpPr txBox="1"/>
          <p:nvPr/>
        </p:nvSpPr>
        <p:spPr>
          <a:xfrm>
            <a:off x="647338" y="3740150"/>
            <a:ext cx="1966048" cy="23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Kuntapäättäjät </a:t>
            </a:r>
          </a:p>
        </p:txBody>
      </p:sp>
      <p:sp>
        <p:nvSpPr>
          <p:cNvPr id="142" name="Tekstiruutu 141"/>
          <p:cNvSpPr txBox="1"/>
          <p:nvPr/>
        </p:nvSpPr>
        <p:spPr>
          <a:xfrm>
            <a:off x="621059" y="4405964"/>
            <a:ext cx="1935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Sote-palvelut</a:t>
            </a:r>
            <a:endParaRPr lang="fi-FI" sz="825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kstiruutu 142"/>
          <p:cNvSpPr txBox="1"/>
          <p:nvPr/>
        </p:nvSpPr>
        <p:spPr>
          <a:xfrm>
            <a:off x="605777" y="4060575"/>
            <a:ext cx="1972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Johtaminen ja konserniohjaus</a:t>
            </a:r>
          </a:p>
        </p:txBody>
      </p:sp>
      <p:sp>
        <p:nvSpPr>
          <p:cNvPr id="144" name="Tekstiruutu 143"/>
          <p:cNvSpPr txBox="1"/>
          <p:nvPr/>
        </p:nvSpPr>
        <p:spPr>
          <a:xfrm>
            <a:off x="634832" y="4700272"/>
            <a:ext cx="947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Koulupalvelut</a:t>
            </a:r>
          </a:p>
        </p:txBody>
      </p:sp>
      <p:sp>
        <p:nvSpPr>
          <p:cNvPr id="145" name="Tekstiruutu 144"/>
          <p:cNvSpPr txBox="1"/>
          <p:nvPr/>
        </p:nvSpPr>
        <p:spPr>
          <a:xfrm>
            <a:off x="598885" y="5030668"/>
            <a:ext cx="20130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Yhdyskuntarakenne ja elinvoima</a:t>
            </a:r>
          </a:p>
        </p:txBody>
      </p:sp>
      <p:sp>
        <p:nvSpPr>
          <p:cNvPr id="48" name="Suorakulmio 47"/>
          <p:cNvSpPr/>
          <p:nvPr/>
        </p:nvSpPr>
        <p:spPr>
          <a:xfrm>
            <a:off x="4186343" y="2399323"/>
            <a:ext cx="744214" cy="25839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00" dirty="0" err="1">
                <a:solidFill>
                  <a:srgbClr val="000000"/>
                </a:solidFill>
                <a:latin typeface="Verdana"/>
              </a:rPr>
              <a:t>KL:n</a:t>
            </a:r>
            <a:r>
              <a:rPr lang="fi-FI" sz="600" dirty="0">
                <a:solidFill>
                  <a:srgbClr val="000000"/>
                </a:solidFill>
                <a:latin typeface="Verdana"/>
              </a:rPr>
              <a:t> omana työnä</a:t>
            </a:r>
          </a:p>
        </p:txBody>
      </p:sp>
      <p:sp>
        <p:nvSpPr>
          <p:cNvPr id="49" name="Suorakulmio 48"/>
          <p:cNvSpPr/>
          <p:nvPr/>
        </p:nvSpPr>
        <p:spPr>
          <a:xfrm>
            <a:off x="5112061" y="2409359"/>
            <a:ext cx="357135" cy="25839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2" name="Suorakulmio 51"/>
          <p:cNvSpPr/>
          <p:nvPr/>
        </p:nvSpPr>
        <p:spPr>
          <a:xfrm>
            <a:off x="3245337" y="2733394"/>
            <a:ext cx="1289816" cy="2615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00" b="1" dirty="0">
                <a:solidFill>
                  <a:srgbClr val="002060"/>
                </a:solidFill>
                <a:latin typeface="Verdana"/>
              </a:rPr>
              <a:t>Talouden tasapaino  kunnissa</a:t>
            </a:r>
          </a:p>
        </p:txBody>
      </p:sp>
      <p:sp>
        <p:nvSpPr>
          <p:cNvPr id="54" name="Suorakulmio 53"/>
          <p:cNvSpPr/>
          <p:nvPr/>
        </p:nvSpPr>
        <p:spPr>
          <a:xfrm>
            <a:off x="5430986" y="3053244"/>
            <a:ext cx="1409266" cy="258525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700" b="1" dirty="0">
                <a:solidFill>
                  <a:srgbClr val="002060"/>
                </a:solidFill>
                <a:latin typeface="Verdana"/>
              </a:rPr>
              <a:t>Uusintakysely</a:t>
            </a:r>
            <a:r>
              <a:rPr lang="fi-FI" sz="600" b="1" dirty="0">
                <a:solidFill>
                  <a:srgbClr val="002060"/>
                </a:solidFill>
                <a:latin typeface="Verdana"/>
              </a:rPr>
              <a:t> </a:t>
            </a:r>
          </a:p>
          <a:p>
            <a:pPr algn="ctr" defTabSz="685800">
              <a:defRPr/>
            </a:pPr>
            <a:r>
              <a:rPr lang="fi-FI" sz="525" b="1" dirty="0">
                <a:solidFill>
                  <a:srgbClr val="002060"/>
                </a:solidFill>
                <a:latin typeface="Verdana"/>
              </a:rPr>
              <a:t>Keväällä 2017</a:t>
            </a:r>
            <a:endParaRPr lang="fi-FI" sz="788" b="1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56" name="Suorakulmio 55"/>
          <p:cNvSpPr/>
          <p:nvPr/>
        </p:nvSpPr>
        <p:spPr>
          <a:xfrm>
            <a:off x="3552001" y="3389438"/>
            <a:ext cx="3176408" cy="264272"/>
          </a:xfrm>
          <a:prstGeom prst="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i-FI" sz="600" b="1" dirty="0" err="1">
                <a:solidFill>
                  <a:srgbClr val="002060"/>
                </a:solidFill>
                <a:latin typeface="Verdana"/>
              </a:rPr>
              <a:t>TSR:n</a:t>
            </a:r>
            <a:r>
              <a:rPr lang="fi-FI" sz="600" b="1" dirty="0">
                <a:solidFill>
                  <a:srgbClr val="002060"/>
                </a:solidFill>
                <a:latin typeface="Verdana"/>
              </a:rPr>
              <a:t> rahoittama osio.  Henkilöstökysely keväällä 2016, haastatteluja ja työpajoja syksyllä 2016 ja keväällä 2017.</a:t>
            </a:r>
            <a:endParaRPr lang="fi-FI" sz="825" b="1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58" name="Suorakulmio 57"/>
          <p:cNvSpPr/>
          <p:nvPr/>
        </p:nvSpPr>
        <p:spPr>
          <a:xfrm>
            <a:off x="3756505" y="3719682"/>
            <a:ext cx="1113377" cy="2583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4" name="Suorakulmio 63"/>
          <p:cNvSpPr/>
          <p:nvPr/>
        </p:nvSpPr>
        <p:spPr>
          <a:xfrm>
            <a:off x="3645045" y="4342068"/>
            <a:ext cx="1596402" cy="273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00" b="1" dirty="0">
                <a:solidFill>
                  <a:schemeClr val="tx1"/>
                </a:solidFill>
                <a:latin typeface="Verdana"/>
              </a:rPr>
              <a:t>Hyvinvoinnin edistäminen kunnissa,</a:t>
            </a:r>
          </a:p>
          <a:p>
            <a:pPr algn="ctr" defTabSz="685800">
              <a:defRPr/>
            </a:pPr>
            <a:r>
              <a:rPr lang="fi-FI" sz="600" b="1" dirty="0" err="1">
                <a:solidFill>
                  <a:schemeClr val="tx1"/>
                </a:solidFill>
                <a:latin typeface="Verdana"/>
              </a:rPr>
              <a:t>Sote-hallintorakenteet</a:t>
            </a:r>
            <a:endParaRPr lang="fi-FI" sz="600" b="1" dirty="0">
              <a:solidFill>
                <a:schemeClr val="tx1"/>
              </a:solidFill>
              <a:latin typeface="Verdana"/>
            </a:endParaRPr>
          </a:p>
        </p:txBody>
      </p:sp>
      <p:sp>
        <p:nvSpPr>
          <p:cNvPr id="65" name="Suorakulmio 64"/>
          <p:cNvSpPr/>
          <p:nvPr/>
        </p:nvSpPr>
        <p:spPr>
          <a:xfrm>
            <a:off x="5720434" y="4044784"/>
            <a:ext cx="1011806" cy="258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6" name="Suorakulmio 65"/>
          <p:cNvSpPr/>
          <p:nvPr/>
        </p:nvSpPr>
        <p:spPr>
          <a:xfrm>
            <a:off x="3756504" y="4692856"/>
            <a:ext cx="1438861" cy="258391"/>
          </a:xfrm>
          <a:prstGeom prst="rect">
            <a:avLst/>
          </a:prstGeom>
          <a:solidFill>
            <a:srgbClr val="002E63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525" b="1" dirty="0">
                <a:solidFill>
                  <a:prstClr val="white"/>
                </a:solidFill>
                <a:latin typeface="Verdana"/>
              </a:rPr>
              <a:t>Kouluverkkomuutokset sekä kouluverkon ja palveluverkon yhteydet</a:t>
            </a:r>
            <a:endParaRPr lang="fi-FI" sz="45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7" name="Suorakulmio 66"/>
          <p:cNvSpPr/>
          <p:nvPr/>
        </p:nvSpPr>
        <p:spPr>
          <a:xfrm>
            <a:off x="3837074" y="5014846"/>
            <a:ext cx="1532643" cy="258391"/>
          </a:xfrm>
          <a:prstGeom prst="rect">
            <a:avLst/>
          </a:prstGeom>
          <a:solidFill>
            <a:srgbClr val="8BFFB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72" name="Suorakulmio 71"/>
          <p:cNvSpPr/>
          <p:nvPr/>
        </p:nvSpPr>
        <p:spPr>
          <a:xfrm>
            <a:off x="3167846" y="3053245"/>
            <a:ext cx="1632405" cy="242423"/>
          </a:xfrm>
          <a:prstGeom prst="rect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700" b="1" dirty="0">
                <a:solidFill>
                  <a:srgbClr val="002060"/>
                </a:solidFill>
                <a:latin typeface="Verdana"/>
              </a:rPr>
              <a:t>Kuntalaiskysely </a:t>
            </a:r>
          </a:p>
          <a:p>
            <a:pPr algn="ctr" defTabSz="685800">
              <a:defRPr/>
            </a:pPr>
            <a:r>
              <a:rPr lang="fi-FI" sz="700" b="1" dirty="0">
                <a:solidFill>
                  <a:srgbClr val="002060"/>
                </a:solidFill>
                <a:latin typeface="Verdana"/>
              </a:rPr>
              <a:t>kevät 2015 </a:t>
            </a:r>
          </a:p>
        </p:txBody>
      </p:sp>
      <p:sp>
        <p:nvSpPr>
          <p:cNvPr id="73" name="Suorakulmio 72"/>
          <p:cNvSpPr/>
          <p:nvPr/>
        </p:nvSpPr>
        <p:spPr>
          <a:xfrm>
            <a:off x="5499482" y="3719680"/>
            <a:ext cx="1232531" cy="2583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3938284" y="5608678"/>
            <a:ext cx="1204879" cy="329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788" b="1" dirty="0">
                <a:solidFill>
                  <a:srgbClr val="002E63"/>
                </a:solidFill>
                <a:latin typeface="Verdana"/>
              </a:rPr>
              <a:t>Eduskuntavaalit </a:t>
            </a:r>
          </a:p>
          <a:p>
            <a:pPr defTabSz="685800">
              <a:defRPr/>
            </a:pPr>
            <a:r>
              <a:rPr lang="fi-FI" sz="750" b="1" dirty="0">
                <a:solidFill>
                  <a:srgbClr val="002E63"/>
                </a:solidFill>
                <a:latin typeface="Verdana"/>
              </a:rPr>
              <a:t>19.4.2015</a:t>
            </a:r>
            <a:endParaRPr lang="fi-FI" sz="675" b="1" dirty="0">
              <a:solidFill>
                <a:srgbClr val="002E63"/>
              </a:solidFill>
              <a:latin typeface="Verdana"/>
            </a:endParaRPr>
          </a:p>
        </p:txBody>
      </p:sp>
      <p:sp>
        <p:nvSpPr>
          <p:cNvPr id="81" name="Tekstiruutu 80"/>
          <p:cNvSpPr txBox="1"/>
          <p:nvPr/>
        </p:nvSpPr>
        <p:spPr>
          <a:xfrm>
            <a:off x="5540249" y="5608677"/>
            <a:ext cx="996712" cy="34054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825" b="1" dirty="0">
                <a:solidFill>
                  <a:srgbClr val="002E63"/>
                </a:solidFill>
                <a:latin typeface="Verdana"/>
              </a:rPr>
              <a:t>Kuntavaalit </a:t>
            </a:r>
          </a:p>
          <a:p>
            <a:pPr defTabSz="685800">
              <a:defRPr/>
            </a:pPr>
            <a:r>
              <a:rPr lang="fi-FI" sz="788" b="1" dirty="0">
                <a:solidFill>
                  <a:srgbClr val="002E63"/>
                </a:solidFill>
                <a:latin typeface="Verdana"/>
              </a:rPr>
              <a:t>9.4.2017</a:t>
            </a:r>
          </a:p>
        </p:txBody>
      </p:sp>
      <p:sp>
        <p:nvSpPr>
          <p:cNvPr id="116" name="Suorakulmio 115"/>
          <p:cNvSpPr/>
          <p:nvPr/>
        </p:nvSpPr>
        <p:spPr>
          <a:xfrm>
            <a:off x="4585065" y="2738562"/>
            <a:ext cx="974143" cy="256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00" b="1" dirty="0" err="1">
                <a:solidFill>
                  <a:schemeClr val="tx1"/>
                </a:solidFill>
                <a:latin typeface="Verdana"/>
              </a:rPr>
              <a:t>Sote</a:t>
            </a:r>
            <a:r>
              <a:rPr lang="fi-FI" sz="600" b="1" dirty="0">
                <a:solidFill>
                  <a:schemeClr val="tx1"/>
                </a:solidFill>
                <a:latin typeface="Verdana"/>
              </a:rPr>
              <a:t>-kustannusten</a:t>
            </a:r>
          </a:p>
          <a:p>
            <a:pPr algn="ctr" defTabSz="685800">
              <a:defRPr/>
            </a:pPr>
            <a:r>
              <a:rPr lang="fi-FI" sz="600" b="1" dirty="0">
                <a:solidFill>
                  <a:schemeClr val="tx1"/>
                </a:solidFill>
                <a:latin typeface="Verdana"/>
              </a:rPr>
              <a:t> analyysi</a:t>
            </a:r>
          </a:p>
        </p:txBody>
      </p:sp>
      <p:sp>
        <p:nvSpPr>
          <p:cNvPr id="117" name="Suorakulmio 116"/>
          <p:cNvSpPr/>
          <p:nvPr/>
        </p:nvSpPr>
        <p:spPr>
          <a:xfrm>
            <a:off x="5648803" y="2745571"/>
            <a:ext cx="538364" cy="219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8" name="Suorakulmio 117"/>
          <p:cNvSpPr/>
          <p:nvPr/>
        </p:nvSpPr>
        <p:spPr>
          <a:xfrm>
            <a:off x="6485678" y="2736588"/>
            <a:ext cx="354575" cy="258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9" name="Suorakulmio 118"/>
          <p:cNvSpPr/>
          <p:nvPr/>
        </p:nvSpPr>
        <p:spPr>
          <a:xfrm>
            <a:off x="5467301" y="4353574"/>
            <a:ext cx="1264941" cy="273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0" name="Suorakulmio 119"/>
          <p:cNvSpPr/>
          <p:nvPr/>
        </p:nvSpPr>
        <p:spPr>
          <a:xfrm>
            <a:off x="5559208" y="4707007"/>
            <a:ext cx="1172805" cy="243460"/>
          </a:xfrm>
          <a:prstGeom prst="rect">
            <a:avLst/>
          </a:prstGeom>
          <a:solidFill>
            <a:srgbClr val="002E63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4" name="Suorakulmio 123"/>
          <p:cNvSpPr/>
          <p:nvPr/>
        </p:nvSpPr>
        <p:spPr>
          <a:xfrm>
            <a:off x="5643127" y="5027104"/>
            <a:ext cx="1105368" cy="258391"/>
          </a:xfrm>
          <a:prstGeom prst="rect">
            <a:avLst/>
          </a:prstGeom>
          <a:solidFill>
            <a:srgbClr val="8BFFB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7" name="Suorakulmio 126"/>
          <p:cNvSpPr/>
          <p:nvPr/>
        </p:nvSpPr>
        <p:spPr>
          <a:xfrm>
            <a:off x="4267140" y="4040866"/>
            <a:ext cx="1163846" cy="2583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600" b="1" dirty="0">
                <a:solidFill>
                  <a:srgbClr val="000000"/>
                </a:solidFill>
                <a:latin typeface="Verdana"/>
              </a:rPr>
              <a:t>Johtamisjärjestelmät,</a:t>
            </a:r>
          </a:p>
          <a:p>
            <a:pPr algn="ctr" defTabSz="685800">
              <a:defRPr/>
            </a:pPr>
            <a:r>
              <a:rPr lang="fi-FI" sz="600" b="1" dirty="0">
                <a:solidFill>
                  <a:srgbClr val="000000"/>
                </a:solidFill>
                <a:latin typeface="Verdana"/>
              </a:rPr>
              <a:t>kokouskäytännöt </a:t>
            </a:r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52" y="5617326"/>
            <a:ext cx="930773" cy="2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Suorakulmio 148"/>
          <p:cNvSpPr/>
          <p:nvPr/>
        </p:nvSpPr>
        <p:spPr>
          <a:xfrm>
            <a:off x="3850131" y="5016890"/>
            <a:ext cx="1530857" cy="258391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700" b="1" dirty="0">
                <a:solidFill>
                  <a:srgbClr val="002060"/>
                </a:solidFill>
                <a:latin typeface="Verdana"/>
              </a:rPr>
              <a:t>Kuntien </a:t>
            </a:r>
            <a:r>
              <a:rPr lang="fi-FI" sz="700" b="1" dirty="0" err="1">
                <a:solidFill>
                  <a:srgbClr val="002060"/>
                </a:solidFill>
                <a:latin typeface="Verdana"/>
              </a:rPr>
              <a:t>monikeskuksisuus</a:t>
            </a:r>
            <a:endParaRPr lang="fi-FI" sz="700" b="1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162" name="Suorakulmio 161"/>
          <p:cNvSpPr/>
          <p:nvPr/>
        </p:nvSpPr>
        <p:spPr>
          <a:xfrm>
            <a:off x="3768081" y="3727377"/>
            <a:ext cx="1101801" cy="25069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700" b="1" dirty="0">
                <a:solidFill>
                  <a:srgbClr val="002060"/>
                </a:solidFill>
                <a:latin typeface="Verdana"/>
              </a:rPr>
              <a:t>Päättäjäkysely</a:t>
            </a:r>
            <a:r>
              <a:rPr lang="fi-FI" sz="600" b="1" dirty="0">
                <a:solidFill>
                  <a:srgbClr val="002060"/>
                </a:solidFill>
                <a:latin typeface="Verdana"/>
              </a:rPr>
              <a:t> </a:t>
            </a:r>
          </a:p>
          <a:p>
            <a:pPr algn="ctr" defTabSz="685800">
              <a:defRPr/>
            </a:pPr>
            <a:r>
              <a:rPr lang="fi-FI" sz="600" b="1" dirty="0">
                <a:solidFill>
                  <a:srgbClr val="002060"/>
                </a:solidFill>
                <a:latin typeface="Verdana"/>
              </a:rPr>
              <a:t>syksy 2015</a:t>
            </a:r>
          </a:p>
        </p:txBody>
      </p:sp>
      <p:sp>
        <p:nvSpPr>
          <p:cNvPr id="163" name="Suorakulmio 162"/>
          <p:cNvSpPr/>
          <p:nvPr/>
        </p:nvSpPr>
        <p:spPr>
          <a:xfrm>
            <a:off x="5499480" y="3730825"/>
            <a:ext cx="1249014" cy="24948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700" b="1" dirty="0">
                <a:solidFill>
                  <a:srgbClr val="002060"/>
                </a:solidFill>
                <a:latin typeface="Verdana"/>
              </a:rPr>
              <a:t>Uusintakysely</a:t>
            </a:r>
            <a:r>
              <a:rPr lang="fi-FI" sz="600" b="1" dirty="0">
                <a:solidFill>
                  <a:srgbClr val="002060"/>
                </a:solidFill>
                <a:latin typeface="Verdana"/>
              </a:rPr>
              <a:t> </a:t>
            </a:r>
          </a:p>
          <a:p>
            <a:pPr algn="ctr" defTabSz="685800">
              <a:defRPr/>
            </a:pPr>
            <a:r>
              <a:rPr lang="fi-FI" sz="525" b="1" dirty="0">
                <a:solidFill>
                  <a:srgbClr val="002060"/>
                </a:solidFill>
                <a:latin typeface="Verdana"/>
              </a:rPr>
              <a:t>Keväällä 2017</a:t>
            </a:r>
            <a:endParaRPr lang="fi-FI" sz="788" b="1" dirty="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388086" y="2125888"/>
            <a:ext cx="2452167" cy="227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i-FI" sz="135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4388086" y="2149813"/>
            <a:ext cx="236040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fi-FI" sz="750" b="1" dirty="0">
                <a:solidFill>
                  <a:srgbClr val="002060"/>
                </a:solidFill>
                <a:latin typeface="Verdana"/>
              </a:rPr>
              <a:t>Reaaliaikainen arviointitutkimus (REA)</a:t>
            </a:r>
          </a:p>
        </p:txBody>
      </p:sp>
      <p:sp>
        <p:nvSpPr>
          <p:cNvPr id="165" name="Suorakulmio 164"/>
          <p:cNvSpPr/>
          <p:nvPr/>
        </p:nvSpPr>
        <p:spPr>
          <a:xfrm>
            <a:off x="1313496" y="5352034"/>
            <a:ext cx="6385938" cy="2583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i-FI" sz="825" b="1" dirty="0">
                <a:solidFill>
                  <a:srgbClr val="002E63"/>
                </a:solidFill>
                <a:latin typeface="Verdana"/>
              </a:rPr>
              <a:t>Kuntien muuttuva roolit ja </a:t>
            </a:r>
            <a:r>
              <a:rPr lang="fi-FI" sz="825" b="1" dirty="0" err="1">
                <a:solidFill>
                  <a:srgbClr val="002E63"/>
                </a:solidFill>
                <a:latin typeface="Verdana"/>
              </a:rPr>
              <a:t>sote</a:t>
            </a:r>
            <a:r>
              <a:rPr lang="fi-FI" sz="825" b="1" dirty="0">
                <a:solidFill>
                  <a:srgbClr val="002E63"/>
                </a:solidFill>
                <a:latin typeface="Verdana"/>
              </a:rPr>
              <a:t>- ja maakuntauudistus läpileikkaavasti mukana eri osaprojekteissa </a:t>
            </a:r>
            <a:endParaRPr lang="fi-FI" sz="1350" b="1" dirty="0">
              <a:solidFill>
                <a:srgbClr val="002E63"/>
              </a:solidFill>
              <a:latin typeface="Verdana"/>
            </a:endParaRPr>
          </a:p>
        </p:txBody>
      </p:sp>
      <p:sp>
        <p:nvSpPr>
          <p:cNvPr id="115" name="Tekstiruutu 114"/>
          <p:cNvSpPr txBox="1"/>
          <p:nvPr/>
        </p:nvSpPr>
        <p:spPr>
          <a:xfrm>
            <a:off x="6662740" y="5602906"/>
            <a:ext cx="10956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i-FI" sz="675" b="1" dirty="0">
                <a:solidFill>
                  <a:srgbClr val="002E63"/>
                </a:solidFill>
                <a:latin typeface="Verdana"/>
              </a:rPr>
              <a:t>Maakuntavaalit 1/2018 </a:t>
            </a:r>
          </a:p>
        </p:txBody>
      </p:sp>
      <p:sp>
        <p:nvSpPr>
          <p:cNvPr id="79" name="Tekstiruutu 78"/>
          <p:cNvSpPr txBox="1"/>
          <p:nvPr/>
        </p:nvSpPr>
        <p:spPr>
          <a:xfrm>
            <a:off x="7560191" y="5693293"/>
            <a:ext cx="95410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i-FI" sz="500" b="1" dirty="0">
                <a:solidFill>
                  <a:srgbClr val="0070C0"/>
                </a:solidFill>
                <a:latin typeface="Verdana"/>
              </a:rPr>
              <a:t>ARTTU2 </a:t>
            </a:r>
            <a:r>
              <a:rPr lang="fi-FI" sz="500" b="1" dirty="0" smtClean="0">
                <a:solidFill>
                  <a:srgbClr val="0070C0"/>
                </a:solidFill>
                <a:latin typeface="Verdana"/>
              </a:rPr>
              <a:t>/ 2016/ </a:t>
            </a:r>
            <a:r>
              <a:rPr lang="fi-FI" sz="500" b="1" dirty="0" err="1">
                <a:solidFill>
                  <a:srgbClr val="0070C0"/>
                </a:solidFill>
                <a:latin typeface="Verdana"/>
              </a:rPr>
              <a:t>mps</a:t>
            </a:r>
            <a:endParaRPr lang="fi-FI" sz="500" b="1" dirty="0">
              <a:solidFill>
                <a:srgbClr val="0070C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99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3955" y="155026"/>
            <a:ext cx="7056784" cy="703317"/>
          </a:xfrm>
        </p:spPr>
        <p:txBody>
          <a:bodyPr>
            <a:normAutofit/>
          </a:bodyPr>
          <a:lstStyle/>
          <a:p>
            <a:pPr algn="ctr"/>
            <a:r>
              <a:rPr lang="fi-FI" sz="2400" dirty="0" smtClean="0">
                <a:solidFill>
                  <a:srgbClr val="F25900"/>
                </a:solidFill>
              </a:rPr>
              <a:t>Valmistuneita raportteja 2016 (1)</a:t>
            </a:r>
            <a:r>
              <a:rPr lang="fi-FI" sz="2400" dirty="0" smtClean="0">
                <a:solidFill>
                  <a:srgbClr val="C00000"/>
                </a:solidFill>
              </a:rPr>
              <a:t/>
            </a:r>
            <a:br>
              <a:rPr lang="fi-FI" sz="2400" dirty="0" smtClean="0">
                <a:solidFill>
                  <a:srgbClr val="C00000"/>
                </a:solidFill>
              </a:rPr>
            </a:br>
            <a:r>
              <a:rPr lang="fi-FI" sz="1600" dirty="0" smtClean="0">
                <a:solidFill>
                  <a:schemeClr val="accent5">
                    <a:lumMod val="75000"/>
                  </a:schemeClr>
                </a:solidFill>
              </a:rPr>
              <a:t>Uutta ARTTU2-ohjelmasta sarjassa </a:t>
            </a:r>
            <a:r>
              <a:rPr lang="fi-FI" sz="1600" u="sng" dirty="0" smtClean="0">
                <a:solidFill>
                  <a:schemeClr val="accent5">
                    <a:lumMod val="75000"/>
                  </a:schemeClr>
                </a:solidFill>
              </a:rPr>
              <a:t>kevätkaudella</a:t>
            </a:r>
            <a:endParaRPr lang="fi-FI" sz="1600" b="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340768"/>
            <a:ext cx="8496944" cy="52379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sz="1600" b="1" dirty="0" smtClean="0">
                <a:solidFill>
                  <a:srgbClr val="F25900"/>
                </a:solidFill>
              </a:rPr>
              <a:t>Nro 1/2016</a:t>
            </a:r>
            <a:r>
              <a:rPr lang="fi-FI" sz="1600" dirty="0" smtClean="0"/>
              <a:t>: </a:t>
            </a:r>
            <a:r>
              <a:rPr lang="fi-FI" sz="1600" b="1" dirty="0" smtClean="0">
                <a:solidFill>
                  <a:srgbClr val="002060"/>
                </a:solidFill>
              </a:rPr>
              <a:t>Kuntalaisten osallistuminen ja vaikuttaminen 2015 </a:t>
            </a:r>
            <a:r>
              <a:rPr lang="fi-FI" sz="1600" dirty="0" smtClean="0"/>
              <a:t>(Pekola-Sjöblom). </a:t>
            </a:r>
            <a:r>
              <a:rPr lang="fi-FI" sz="1600" dirty="0" smtClean="0">
                <a:solidFill>
                  <a:srgbClr val="0070C0"/>
                </a:solidFill>
              </a:rPr>
              <a:t>Kuntauutinen 21.4.2016</a:t>
            </a:r>
            <a:r>
              <a:rPr lang="fi-FI" sz="1600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i-FI" sz="1600" b="1" dirty="0" smtClean="0">
                <a:solidFill>
                  <a:srgbClr val="F25900"/>
                </a:solidFill>
              </a:rPr>
              <a:t>Nro 2/2016</a:t>
            </a:r>
            <a:r>
              <a:rPr lang="fi-FI" sz="1600" dirty="0" smtClean="0"/>
              <a:t>: </a:t>
            </a:r>
            <a:r>
              <a:rPr lang="fi-FI" sz="1600" b="1" dirty="0" smtClean="0">
                <a:solidFill>
                  <a:srgbClr val="002060"/>
                </a:solidFill>
              </a:rPr>
              <a:t>Kouluverkkomuutokset ARTTU2-kunnissa 2000-luvulla </a:t>
            </a:r>
            <a:r>
              <a:rPr lang="fi-FI" sz="1600" dirty="0" smtClean="0"/>
              <a:t>(</a:t>
            </a:r>
            <a:r>
              <a:rPr lang="fi-FI" sz="1600" dirty="0" err="1" smtClean="0"/>
              <a:t>Tantarimäki</a:t>
            </a:r>
            <a:r>
              <a:rPr lang="fi-FI" sz="1600" dirty="0" smtClean="0"/>
              <a:t> &amp; Törhönen). </a:t>
            </a:r>
            <a:r>
              <a:rPr lang="fi-FI" sz="1600" dirty="0" smtClean="0">
                <a:solidFill>
                  <a:srgbClr val="0070C0"/>
                </a:solidFill>
              </a:rPr>
              <a:t>Kuntauutinen 2.5.2016.</a:t>
            </a:r>
          </a:p>
          <a:p>
            <a:pPr>
              <a:lnSpc>
                <a:spcPct val="150000"/>
              </a:lnSpc>
            </a:pPr>
            <a:r>
              <a:rPr lang="fi-FI" sz="1600" b="1" dirty="0" smtClean="0">
                <a:solidFill>
                  <a:srgbClr val="F25900"/>
                </a:solidFill>
              </a:rPr>
              <a:t>Nro 3/2016</a:t>
            </a:r>
            <a:r>
              <a:rPr lang="fi-FI" sz="1600" dirty="0" smtClean="0"/>
              <a:t>: </a:t>
            </a:r>
            <a:r>
              <a:rPr lang="fi-FI" sz="1600" b="1" dirty="0" smtClean="0">
                <a:solidFill>
                  <a:srgbClr val="002060"/>
                </a:solidFill>
              </a:rPr>
              <a:t>Kuntien kirjanpidollinen ja rahoituksellinen tasapaino – tasapainon tulkintaa. Osa I </a:t>
            </a:r>
            <a:r>
              <a:rPr lang="fi-FI" sz="1600" dirty="0" smtClean="0"/>
              <a:t>(Meklin &amp; Pukki). </a:t>
            </a:r>
            <a:r>
              <a:rPr lang="fi-FI" sz="1600" dirty="0">
                <a:solidFill>
                  <a:srgbClr val="0070C0"/>
                </a:solidFill>
              </a:rPr>
              <a:t>Kuntauutinen </a:t>
            </a:r>
            <a:r>
              <a:rPr lang="fi-FI" sz="1600" dirty="0" smtClean="0">
                <a:solidFill>
                  <a:srgbClr val="0070C0"/>
                </a:solidFill>
              </a:rPr>
              <a:t>13.5.2016</a:t>
            </a:r>
            <a:r>
              <a:rPr lang="fi-FI" sz="1600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i-FI" sz="1600" b="1" dirty="0" smtClean="0">
                <a:solidFill>
                  <a:srgbClr val="F25900"/>
                </a:solidFill>
              </a:rPr>
              <a:t>Nro 4/2016</a:t>
            </a:r>
            <a:r>
              <a:rPr lang="fi-FI" sz="1600" dirty="0"/>
              <a:t>: </a:t>
            </a:r>
            <a:r>
              <a:rPr lang="fi-FI" sz="1600" b="1" dirty="0">
                <a:solidFill>
                  <a:srgbClr val="002060"/>
                </a:solidFill>
              </a:rPr>
              <a:t>Kuntien kirjanpidollinen ja rahoituksellinen tasapaino – tasapainon tulkintaa. </a:t>
            </a:r>
            <a:r>
              <a:rPr lang="fi-FI" sz="1600" b="1" dirty="0" smtClean="0">
                <a:solidFill>
                  <a:srgbClr val="002060"/>
                </a:solidFill>
              </a:rPr>
              <a:t>Osa II </a:t>
            </a:r>
            <a:r>
              <a:rPr lang="fi-FI" sz="1600" dirty="0"/>
              <a:t>(Meklin &amp; Pukki</a:t>
            </a:r>
            <a:r>
              <a:rPr lang="fi-FI" sz="1600" dirty="0" smtClean="0"/>
              <a:t>). </a:t>
            </a:r>
            <a:r>
              <a:rPr lang="fi-FI" sz="1600" dirty="0">
                <a:solidFill>
                  <a:srgbClr val="0070C0"/>
                </a:solidFill>
              </a:rPr>
              <a:t>Kuntauutinen 13.5.2016.</a:t>
            </a:r>
          </a:p>
          <a:p>
            <a:pPr>
              <a:lnSpc>
                <a:spcPct val="150000"/>
              </a:lnSpc>
            </a:pPr>
            <a:r>
              <a:rPr lang="fi-FI" sz="1600" b="1" dirty="0" smtClean="0">
                <a:solidFill>
                  <a:srgbClr val="F25900"/>
                </a:solidFill>
              </a:rPr>
              <a:t>Nro 5/2016</a:t>
            </a:r>
            <a:r>
              <a:rPr lang="fi-FI" sz="1600" dirty="0" smtClean="0"/>
              <a:t>: </a:t>
            </a:r>
            <a:r>
              <a:rPr lang="fi-FI" sz="1600" b="1" dirty="0" smtClean="0">
                <a:solidFill>
                  <a:srgbClr val="002060"/>
                </a:solidFill>
              </a:rPr>
              <a:t>Kunnallisten luottamushenkilöiden ajankäyttö vuosina 1995-2015 </a:t>
            </a:r>
            <a:r>
              <a:rPr lang="fi-FI" sz="1600" dirty="0" smtClean="0"/>
              <a:t>(Sandberg). </a:t>
            </a:r>
            <a:r>
              <a:rPr lang="fi-FI" sz="1600" dirty="0">
                <a:solidFill>
                  <a:srgbClr val="0070C0"/>
                </a:solidFill>
              </a:rPr>
              <a:t>Kuntauutinen </a:t>
            </a:r>
            <a:r>
              <a:rPr lang="fi-FI" sz="1600" dirty="0" smtClean="0">
                <a:solidFill>
                  <a:srgbClr val="0070C0"/>
                </a:solidFill>
              </a:rPr>
              <a:t>25.5.2016.</a:t>
            </a:r>
          </a:p>
          <a:p>
            <a:pPr>
              <a:lnSpc>
                <a:spcPct val="150000"/>
              </a:lnSpc>
            </a:pPr>
            <a:r>
              <a:rPr lang="fi-FI" sz="1600" b="1" dirty="0" smtClean="0">
                <a:solidFill>
                  <a:srgbClr val="F25900"/>
                </a:solidFill>
              </a:rPr>
              <a:t>Nro 6/2016: </a:t>
            </a:r>
            <a:r>
              <a:rPr lang="fi-FI" sz="1600" b="1" dirty="0" err="1" smtClean="0">
                <a:solidFill>
                  <a:srgbClr val="002060"/>
                </a:solidFill>
              </a:rPr>
              <a:t>Monikeskuksiset</a:t>
            </a:r>
            <a:r>
              <a:rPr lang="fi-FI" sz="1600" b="1" dirty="0" smtClean="0">
                <a:solidFill>
                  <a:srgbClr val="002060"/>
                </a:solidFill>
              </a:rPr>
              <a:t> ARTTU-kunnat </a:t>
            </a:r>
            <a:r>
              <a:rPr lang="fi-FI" sz="1600" dirty="0" smtClean="0"/>
              <a:t>(Hirvonen &amp; Kahila &amp; Saukkonen). </a:t>
            </a:r>
            <a:r>
              <a:rPr lang="fi-FI" sz="1600" dirty="0" smtClean="0">
                <a:solidFill>
                  <a:srgbClr val="0070C0"/>
                </a:solidFill>
              </a:rPr>
              <a:t>Kuntauutinen 10.6.2016.</a:t>
            </a:r>
            <a:endParaRPr lang="fi-FI" sz="18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fi-FI" sz="18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fi-FI" sz="18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fi-FI" sz="18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fi-FI" sz="1800" dirty="0"/>
          </a:p>
          <a:p>
            <a:pPr>
              <a:lnSpc>
                <a:spcPct val="150000"/>
              </a:lnSpc>
            </a:pPr>
            <a:endParaRPr lang="fi-FI" sz="1800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4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56" y="133127"/>
            <a:ext cx="1897744" cy="7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3645024"/>
            <a:ext cx="7056784" cy="703317"/>
          </a:xfrm>
        </p:spPr>
        <p:txBody>
          <a:bodyPr>
            <a:noAutofit/>
          </a:bodyPr>
          <a:lstStyle/>
          <a:p>
            <a:pPr algn="ctr"/>
            <a:r>
              <a:rPr lang="fi-FI" sz="3600" dirty="0" smtClean="0">
                <a:solidFill>
                  <a:schemeClr val="accent5">
                    <a:lumMod val="75000"/>
                  </a:schemeClr>
                </a:solidFill>
              </a:rPr>
              <a:t>Valmistuneita </a:t>
            </a:r>
            <a:br>
              <a:rPr lang="fi-FI" sz="3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i-FI" sz="3600" dirty="0" smtClean="0">
                <a:solidFill>
                  <a:schemeClr val="accent5">
                    <a:lumMod val="75000"/>
                  </a:schemeClr>
                </a:solidFill>
              </a:rPr>
              <a:t>ARTTU2- raportteja syyskaudella 2016</a:t>
            </a:r>
            <a:r>
              <a:rPr lang="fi-FI" sz="3600" dirty="0" smtClean="0">
                <a:solidFill>
                  <a:srgbClr val="F25900"/>
                </a:solidFill>
              </a:rPr>
              <a:t/>
            </a:r>
            <a:br>
              <a:rPr lang="fi-FI" sz="3600" dirty="0" smtClean="0">
                <a:solidFill>
                  <a:srgbClr val="F25900"/>
                </a:solidFill>
              </a:rPr>
            </a:br>
            <a:r>
              <a:rPr lang="fi-FI" sz="3600" dirty="0" smtClean="0">
                <a:solidFill>
                  <a:srgbClr val="F25900"/>
                </a:solidFill>
              </a:rPr>
              <a:t> </a:t>
            </a:r>
            <a:r>
              <a:rPr lang="fi-FI" sz="3600" dirty="0" smtClean="0">
                <a:solidFill>
                  <a:srgbClr val="C00000"/>
                </a:solidFill>
              </a:rPr>
              <a:t/>
            </a:r>
            <a:br>
              <a:rPr lang="fi-FI" sz="3600" dirty="0" smtClean="0">
                <a:solidFill>
                  <a:srgbClr val="C00000"/>
                </a:solidFill>
              </a:rPr>
            </a:br>
            <a:r>
              <a:rPr lang="fi-FI" sz="2400" dirty="0" smtClean="0">
                <a:solidFill>
                  <a:srgbClr val="002060"/>
                </a:solidFill>
              </a:rPr>
              <a:t>Uutta ARTTU2-ohjelmasta sarjan julkaisuja</a:t>
            </a:r>
            <a:endParaRPr lang="fi-FI" sz="2400" b="0" u="sng" dirty="0">
              <a:solidFill>
                <a:srgbClr val="002060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02E63"/>
                </a:solidFill>
              </a:rPr>
              <a:t>[pvm]</a:t>
            </a:r>
            <a:endParaRPr lang="fi-FI">
              <a:solidFill>
                <a:srgbClr val="002E63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5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2868857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4834018" cy="1732087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Tietoa hyvinvoinnin </a:t>
            </a:r>
            <a:r>
              <a:rPr lang="fi-FI" dirty="0">
                <a:solidFill>
                  <a:schemeClr val="accent5">
                    <a:lumMod val="75000"/>
                  </a:schemeClr>
                </a:solidFill>
              </a:rPr>
              <a:t>edistämisen 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käsitteestä ja sisällöstä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2708919"/>
            <a:ext cx="4536504" cy="3598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smtClean="0">
                <a:solidFill>
                  <a:srgbClr val="0070C0"/>
                </a:solidFill>
              </a:rPr>
              <a:t>Raportti (nro 7/2016):</a:t>
            </a:r>
          </a:p>
          <a:p>
            <a:pPr marL="0" indent="0">
              <a:buNone/>
            </a:pPr>
            <a:r>
              <a:rPr lang="fi-FI" sz="2000" b="1" dirty="0"/>
              <a:t>Hyvinvoinnin edistämisen </a:t>
            </a:r>
            <a:r>
              <a:rPr lang="fi-FI" sz="2000" b="1" dirty="0" smtClean="0"/>
              <a:t>käsite ja sisältö</a:t>
            </a:r>
          </a:p>
          <a:p>
            <a:pPr marL="0" indent="0">
              <a:buNone/>
            </a:pPr>
            <a:endParaRPr lang="fi-FI" sz="2000" b="1" dirty="0" smtClean="0"/>
          </a:p>
          <a:p>
            <a:pPr marL="0" indent="0">
              <a:buNone/>
            </a:pPr>
            <a:r>
              <a:rPr lang="fi-FI" sz="1800" i="1" dirty="0" smtClean="0"/>
              <a:t>Soile Paahtama, Kuntaliitto</a:t>
            </a:r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endParaRPr lang="fi-FI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6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42" y="404665"/>
            <a:ext cx="2364487" cy="6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564" y="1340768"/>
            <a:ext cx="3321546" cy="4711961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722801" y="4941168"/>
            <a:ext cx="3340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i="1" dirty="0"/>
              <a:t>Kuntauutinen 18.8.2016</a:t>
            </a:r>
          </a:p>
        </p:txBody>
      </p:sp>
    </p:spTree>
    <p:extLst>
      <p:ext uri="{BB962C8B-B14F-4D97-AF65-F5344CB8AC3E}">
        <p14:creationId xmlns:p14="http://schemas.microsoft.com/office/powerpoint/2010/main" val="2454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692697"/>
            <a:ext cx="4752528" cy="1512168"/>
          </a:xfrm>
        </p:spPr>
        <p:txBody>
          <a:bodyPr>
            <a:noAutofit/>
          </a:bodyPr>
          <a:lstStyle/>
          <a:p>
            <a:pPr algn="ctr"/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  <a:t>Päättäjäkyselyn 2015 tuloksia kuntapäättäjien kokemasta häirinnästä</a:t>
            </a:r>
            <a:endParaRPr lang="fi-FI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2708919"/>
            <a:ext cx="4536504" cy="3598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smtClean="0">
                <a:solidFill>
                  <a:srgbClr val="0070C0"/>
                </a:solidFill>
              </a:rPr>
              <a:t>Raportti (nro 8/2016):</a:t>
            </a:r>
          </a:p>
          <a:p>
            <a:pPr marL="0" indent="0">
              <a:buNone/>
            </a:pPr>
            <a:r>
              <a:rPr lang="fi-FI" sz="2000" b="1" dirty="0"/>
              <a:t>Kuntapäättäjien kokemukset</a:t>
            </a:r>
          </a:p>
          <a:p>
            <a:pPr marL="0" indent="0">
              <a:buNone/>
            </a:pPr>
            <a:r>
              <a:rPr lang="fi-FI" sz="2000" b="1" dirty="0"/>
              <a:t>häirinnästä ja uhkailusta vuonna </a:t>
            </a:r>
            <a:r>
              <a:rPr lang="fi-FI" sz="2000" b="1" dirty="0" smtClean="0"/>
              <a:t>2015</a:t>
            </a:r>
          </a:p>
          <a:p>
            <a:pPr marL="0" indent="0">
              <a:buNone/>
            </a:pPr>
            <a:endParaRPr lang="fi-FI" sz="2000" b="1" dirty="0" smtClean="0"/>
          </a:p>
          <a:p>
            <a:pPr marL="0" indent="0">
              <a:buNone/>
            </a:pPr>
            <a:r>
              <a:rPr lang="fi-FI" sz="1800" i="1" dirty="0" smtClean="0"/>
              <a:t>Siv Sandberg, Åbo Akademi</a:t>
            </a:r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endParaRPr lang="fi-FI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7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42" y="404665"/>
            <a:ext cx="2364487" cy="6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722801" y="494116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i="1" dirty="0" smtClean="0"/>
              <a:t>Tiedote 13.9.2016</a:t>
            </a:r>
            <a:endParaRPr lang="fi-FI" b="1" i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5" y="1367670"/>
            <a:ext cx="3384377" cy="48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728299"/>
          </a:xfrm>
        </p:spPr>
        <p:txBody>
          <a:bodyPr>
            <a:noAutofit/>
          </a:bodyPr>
          <a:lstStyle/>
          <a:p>
            <a:pPr algn="ctr"/>
            <a:r>
              <a:rPr lang="fi-FI" sz="2800" dirty="0" smtClean="0">
                <a:solidFill>
                  <a:schemeClr val="accent5">
                    <a:lumMod val="75000"/>
                  </a:schemeClr>
                </a:solidFill>
              </a:rPr>
              <a:t>Tuloksia kokouskäytäntöjä kartoittaneesta kevään 2016 kyselystä</a:t>
            </a:r>
            <a:endParaRPr lang="fi-FI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2204863"/>
            <a:ext cx="4752528" cy="4102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smtClean="0">
                <a:solidFill>
                  <a:srgbClr val="0070C0"/>
                </a:solidFill>
              </a:rPr>
              <a:t>Raportti (nro 9/2016):</a:t>
            </a:r>
          </a:p>
          <a:p>
            <a:pPr marL="0" indent="0">
              <a:buNone/>
            </a:pPr>
            <a:endParaRPr lang="fi-FI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i-FI" sz="2000" b="1" dirty="0" err="1"/>
              <a:t>Johtamis</a:t>
            </a:r>
            <a:r>
              <a:rPr lang="fi-FI" sz="2000" b="1" dirty="0"/>
              <a:t>- ja </a:t>
            </a:r>
            <a:r>
              <a:rPr lang="fi-FI" sz="2000" b="1" dirty="0" smtClean="0"/>
              <a:t>kokouskäytännöt</a:t>
            </a:r>
            <a:endParaRPr lang="fi-FI" sz="2000" b="1" dirty="0"/>
          </a:p>
          <a:p>
            <a:pPr marL="0" indent="0">
              <a:buNone/>
            </a:pPr>
            <a:r>
              <a:rPr lang="fi-FI" sz="2000" b="1" dirty="0"/>
              <a:t>ARTTU2-kuntien hallituksissa ja</a:t>
            </a:r>
          </a:p>
          <a:p>
            <a:pPr marL="0" indent="0">
              <a:buNone/>
            </a:pPr>
            <a:r>
              <a:rPr lang="fi-FI" sz="2000" b="1" dirty="0"/>
              <a:t>valtuustoissa vuonna </a:t>
            </a:r>
            <a:r>
              <a:rPr lang="fi-FI" sz="2000" b="1" dirty="0" smtClean="0"/>
              <a:t>2015</a:t>
            </a:r>
          </a:p>
          <a:p>
            <a:pPr marL="0" indent="0">
              <a:buNone/>
            </a:pPr>
            <a:endParaRPr lang="fi-FI" sz="2000" b="1" dirty="0" smtClean="0"/>
          </a:p>
          <a:p>
            <a:pPr marL="0" indent="0">
              <a:buNone/>
            </a:pPr>
            <a:r>
              <a:rPr lang="fi-FI" sz="1800" i="1" dirty="0" smtClean="0"/>
              <a:t>Sirkka-Liisa Piipponen, Kuntaliitto</a:t>
            </a:r>
          </a:p>
          <a:p>
            <a:pPr marL="0" indent="0">
              <a:buNone/>
            </a:pPr>
            <a:endParaRPr lang="fi-FI" sz="1800" i="1" dirty="0"/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r>
              <a:rPr lang="fi-FI" sz="1800" b="1" i="1" dirty="0" smtClean="0"/>
              <a:t>Mediatiedote 9.12.2016</a:t>
            </a:r>
            <a:endParaRPr lang="fi-FI" b="1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8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63" y="332655"/>
            <a:ext cx="2640266" cy="6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259910"/>
            <a:ext cx="3609182" cy="519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8426" y="368510"/>
            <a:ext cx="5043948" cy="1486068"/>
          </a:xfrm>
        </p:spPr>
        <p:txBody>
          <a:bodyPr>
            <a:noAutofit/>
          </a:bodyPr>
          <a:lstStyle/>
          <a:p>
            <a:pPr algn="ctr"/>
            <a:r>
              <a:rPr lang="fi-FI" sz="2400" dirty="0" smtClean="0">
                <a:solidFill>
                  <a:schemeClr val="accent5">
                    <a:lumMod val="75000"/>
                  </a:schemeClr>
                </a:solidFill>
              </a:rPr>
              <a:t>Ensimmäisiä tuloksia keväällä 2016 tehdyn mittavan henkilöstökyselyn 2016 tuloksista</a:t>
            </a:r>
            <a:endParaRPr lang="fi-FI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44447" y="2095497"/>
            <a:ext cx="4863928" cy="438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smtClean="0">
                <a:solidFill>
                  <a:srgbClr val="0070C0"/>
                </a:solidFill>
              </a:rPr>
              <a:t>Raportti (nro 10/2016):</a:t>
            </a:r>
          </a:p>
          <a:p>
            <a:pPr marL="0" indent="0">
              <a:buNone/>
            </a:pPr>
            <a:r>
              <a:rPr lang="fi-FI" sz="2000" b="1" dirty="0"/>
              <a:t>Kuntatyöntekijöiden hyvinvointia</a:t>
            </a:r>
          </a:p>
          <a:p>
            <a:pPr marL="0" indent="0">
              <a:buNone/>
            </a:pPr>
            <a:r>
              <a:rPr lang="fi-FI" sz="2000" b="1" dirty="0"/>
              <a:t>edistävät johtamiskäytännöt</a:t>
            </a:r>
          </a:p>
          <a:p>
            <a:pPr marL="0" indent="0">
              <a:buNone/>
            </a:pPr>
            <a:r>
              <a:rPr lang="fi-FI" sz="2000" b="1" dirty="0" smtClean="0"/>
              <a:t>Muutoksissa</a:t>
            </a:r>
          </a:p>
          <a:p>
            <a:pPr marL="0" indent="0">
              <a:buNone/>
            </a:pPr>
            <a:endParaRPr lang="fi-FI" sz="2000" b="1" dirty="0" smtClean="0"/>
          </a:p>
          <a:p>
            <a:pPr marL="0" indent="0">
              <a:buNone/>
            </a:pPr>
            <a:r>
              <a:rPr lang="fi-FI" sz="1800" i="1" dirty="0"/>
              <a:t>Lotta Harju &amp; Jari Hakanen, Työterveyslaitos</a:t>
            </a:r>
            <a:endParaRPr lang="fi-FI" sz="1800" i="1" dirty="0" smtClean="0"/>
          </a:p>
          <a:p>
            <a:pPr marL="0" indent="0">
              <a:buNone/>
            </a:pPr>
            <a:endParaRPr lang="fi-FI" sz="1800" i="1" dirty="0"/>
          </a:p>
          <a:p>
            <a:pPr marL="0" indent="0">
              <a:buNone/>
            </a:pPr>
            <a:endParaRPr lang="fi-FI" sz="1800" i="1" dirty="0" smtClean="0"/>
          </a:p>
          <a:p>
            <a:pPr marL="0" indent="0">
              <a:buNone/>
            </a:pPr>
            <a:r>
              <a:rPr lang="fi-FI" sz="1800" b="1" i="1" dirty="0" smtClean="0"/>
              <a:t>Mediatiedote ma 19.12.2016</a:t>
            </a:r>
            <a:endParaRPr lang="fi-FI" b="1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BDC67-9A7E-42C8-BC4E-FBA2E376B5B6}" type="slidenum">
              <a:rPr lang="fi-FI" smtClean="0">
                <a:solidFill>
                  <a:srgbClr val="002E63"/>
                </a:solidFill>
              </a:rPr>
              <a:pPr/>
              <a:t>9</a:t>
            </a:fld>
            <a:endParaRPr lang="fi-FI">
              <a:solidFill>
                <a:srgbClr val="002E63"/>
              </a:solidFill>
            </a:endParaRPr>
          </a:p>
        </p:txBody>
      </p:sp>
      <p:pic>
        <p:nvPicPr>
          <p:cNvPr id="7" name="Picture 2" descr="T:\Kuntakehitys ja Tutkimus\ARTTU2-TUTKIMUSOHJELMA\LOGOT\arttu2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63" y="332655"/>
            <a:ext cx="2640266" cy="6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363944"/>
            <a:ext cx="35433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Kuntaliitto suomen- ja ruotsinkielinen">
  <a:themeElements>
    <a:clrScheme name="Kuntaliitto">
      <a:dk1>
        <a:srgbClr val="002E63"/>
      </a:dk1>
      <a:lt1>
        <a:sysClr val="window" lastClr="FFFFFF"/>
      </a:lt1>
      <a:dk2>
        <a:srgbClr val="000000"/>
      </a:dk2>
      <a:lt2>
        <a:srgbClr val="EEECE1"/>
      </a:lt2>
      <a:accent1>
        <a:srgbClr val="002E63"/>
      </a:accent1>
      <a:accent2>
        <a:srgbClr val="00A6D6"/>
      </a:accent2>
      <a:accent3>
        <a:srgbClr val="6B8F00"/>
      </a:accent3>
      <a:accent4>
        <a:srgbClr val="B5BA05"/>
      </a:accent4>
      <a:accent5>
        <a:srgbClr val="F25900"/>
      </a:accent5>
      <a:accent6>
        <a:srgbClr val="E0AD12"/>
      </a:accent6>
      <a:hlink>
        <a:srgbClr val="0000FF"/>
      </a:hlink>
      <a:folHlink>
        <a:srgbClr val="800080"/>
      </a:folHlink>
    </a:clrScheme>
    <a:fontScheme name="Kuntaliitt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MS 295">
      <a:srgbClr val="002E63"/>
    </a:custClr>
    <a:custClr name="PMS Process Cyan">
      <a:srgbClr val="00A6D6"/>
    </a:custClr>
    <a:custClr name="PMS 1655">
      <a:srgbClr val="F25900"/>
    </a:custClr>
    <a:custClr name="PMS 124">
      <a:srgbClr val="E0AD12"/>
    </a:custClr>
    <a:custClr name="PMS 603">
      <a:srgbClr val="EBE657"/>
    </a:custClr>
    <a:custClr name="PMS 2583">
      <a:srgbClr val="9E4DAB"/>
    </a:custClr>
    <a:custClr name="PMS 200">
      <a:srgbClr val="BA122B"/>
    </a:custClr>
    <a:custClr name="PMS 377">
      <a:srgbClr val="6B8F00"/>
    </a:custClr>
    <a:custClr name="PMS 390">
      <a:srgbClr val="B5BA05"/>
    </a:custClr>
    <a:custClr name="PMS 1525">
      <a:srgbClr val="BA5700"/>
    </a:custClr>
    <a:custClr name="PMS 729">
      <a:srgbClr val="C48F5E"/>
    </a:custClr>
    <a:custClr name="PMS Warm Gray 6">
      <a:srgbClr val="ADA194"/>
    </a:custClr>
    <a:custClr name="PMS 651">
      <a:srgbClr val="A1ADC7"/>
    </a:custClr>
    <a:custClr name="PMS 2905">
      <a:srgbClr val="9EC9E3"/>
    </a:custClr>
    <a:custClr name="PMS 660">
      <a:srgbClr val="426BBA"/>
    </a:custClr>
  </a:custClrLst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untaliitto">
  <a:themeElements>
    <a:clrScheme name="Kuntaliitto 1">
      <a:dk1>
        <a:srgbClr val="002E63"/>
      </a:dk1>
      <a:lt1>
        <a:srgbClr val="FFFFFF"/>
      </a:lt1>
      <a:dk2>
        <a:srgbClr val="002E63"/>
      </a:dk2>
      <a:lt2>
        <a:srgbClr val="ADA194"/>
      </a:lt2>
      <a:accent1>
        <a:srgbClr val="00A6D6"/>
      </a:accent1>
      <a:accent2>
        <a:srgbClr val="6B8F00"/>
      </a:accent2>
      <a:accent3>
        <a:srgbClr val="FFFFFF"/>
      </a:accent3>
      <a:accent4>
        <a:srgbClr val="002653"/>
      </a:accent4>
      <a:accent5>
        <a:srgbClr val="AAD0E8"/>
      </a:accent5>
      <a:accent6>
        <a:srgbClr val="608100"/>
      </a:accent6>
      <a:hlink>
        <a:srgbClr val="E0AD12"/>
      </a:hlink>
      <a:folHlink>
        <a:srgbClr val="BA5700"/>
      </a:folHlink>
    </a:clrScheme>
    <a:fontScheme name="Kuntaliitt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000" b="0" i="0" u="none" strike="noStrike" cap="none" normalizeH="0" baseline="0" smtClean="0">
            <a:ln>
              <a:noFill/>
            </a:ln>
            <a:solidFill>
              <a:srgbClr val="00388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000" b="0" i="0" u="none" strike="noStrike" cap="none" normalizeH="0" baseline="0" smtClean="0">
            <a:ln>
              <a:noFill/>
            </a:ln>
            <a:solidFill>
              <a:srgbClr val="003882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eaLnBrk="1" hangingPunct="1">
          <a:defRPr sz="700"/>
        </a:defPPr>
      </a:lstStyle>
    </a:txDef>
  </a:objectDefaults>
  <a:extraClrSchemeLst>
    <a:extraClrScheme>
      <a:clrScheme name="Kuntaliitto 1">
        <a:dk1>
          <a:srgbClr val="002E63"/>
        </a:dk1>
        <a:lt1>
          <a:srgbClr val="FFFFFF"/>
        </a:lt1>
        <a:dk2>
          <a:srgbClr val="002E63"/>
        </a:dk2>
        <a:lt2>
          <a:srgbClr val="ADA194"/>
        </a:lt2>
        <a:accent1>
          <a:srgbClr val="00A6D6"/>
        </a:accent1>
        <a:accent2>
          <a:srgbClr val="6B8F00"/>
        </a:accent2>
        <a:accent3>
          <a:srgbClr val="FFFFFF"/>
        </a:accent3>
        <a:accent4>
          <a:srgbClr val="002653"/>
        </a:accent4>
        <a:accent5>
          <a:srgbClr val="AAD0E8"/>
        </a:accent5>
        <a:accent6>
          <a:srgbClr val="608100"/>
        </a:accent6>
        <a:hlink>
          <a:srgbClr val="E0AD12"/>
        </a:hlink>
        <a:folHlink>
          <a:srgbClr val="BA5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untaliitto suomenkielinen">
  <a:themeElements>
    <a:clrScheme name="Kuntaliitto">
      <a:dk1>
        <a:srgbClr val="002E63"/>
      </a:dk1>
      <a:lt1>
        <a:sysClr val="window" lastClr="FFFFFF"/>
      </a:lt1>
      <a:dk2>
        <a:srgbClr val="000000"/>
      </a:dk2>
      <a:lt2>
        <a:srgbClr val="EEECE1"/>
      </a:lt2>
      <a:accent1>
        <a:srgbClr val="002E63"/>
      </a:accent1>
      <a:accent2>
        <a:srgbClr val="00A6D6"/>
      </a:accent2>
      <a:accent3>
        <a:srgbClr val="6B8F00"/>
      </a:accent3>
      <a:accent4>
        <a:srgbClr val="B5BA05"/>
      </a:accent4>
      <a:accent5>
        <a:srgbClr val="F25900"/>
      </a:accent5>
      <a:accent6>
        <a:srgbClr val="E0AD12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Kuntaliitto suomen- ja ruotsinkielinen">
  <a:themeElements>
    <a:clrScheme name="Kuntaliitto">
      <a:dk1>
        <a:srgbClr val="002E63"/>
      </a:dk1>
      <a:lt1>
        <a:sysClr val="window" lastClr="FFFFFF"/>
      </a:lt1>
      <a:dk2>
        <a:srgbClr val="000000"/>
      </a:dk2>
      <a:lt2>
        <a:srgbClr val="EEECE1"/>
      </a:lt2>
      <a:accent1>
        <a:srgbClr val="002E63"/>
      </a:accent1>
      <a:accent2>
        <a:srgbClr val="00A6D6"/>
      </a:accent2>
      <a:accent3>
        <a:srgbClr val="6B8F00"/>
      </a:accent3>
      <a:accent4>
        <a:srgbClr val="B5BA05"/>
      </a:accent4>
      <a:accent5>
        <a:srgbClr val="F25900"/>
      </a:accent5>
      <a:accent6>
        <a:srgbClr val="E0AD12"/>
      </a:accent6>
      <a:hlink>
        <a:srgbClr val="0000FF"/>
      </a:hlink>
      <a:folHlink>
        <a:srgbClr val="800080"/>
      </a:folHlink>
    </a:clrScheme>
    <a:fontScheme name="Kuntaliitt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MS 295">
      <a:srgbClr val="002E63"/>
    </a:custClr>
    <a:custClr name="PMS Process Cyan">
      <a:srgbClr val="00A6D6"/>
    </a:custClr>
    <a:custClr name="PMS 1655">
      <a:srgbClr val="F25900"/>
    </a:custClr>
    <a:custClr name="PMS 124">
      <a:srgbClr val="E0AD12"/>
    </a:custClr>
    <a:custClr name="PMS 603">
      <a:srgbClr val="EBE657"/>
    </a:custClr>
    <a:custClr name="PMS 2583">
      <a:srgbClr val="9E4DAB"/>
    </a:custClr>
    <a:custClr name="PMS 200">
      <a:srgbClr val="BA122B"/>
    </a:custClr>
    <a:custClr name="PMS 377">
      <a:srgbClr val="6B8F00"/>
    </a:custClr>
    <a:custClr name="PMS 390">
      <a:srgbClr val="B5BA05"/>
    </a:custClr>
    <a:custClr name="PMS 1525">
      <a:srgbClr val="BA5700"/>
    </a:custClr>
    <a:custClr name="PMS 729">
      <a:srgbClr val="C48F5E"/>
    </a:custClr>
    <a:custClr name="PMS Warm Gray 6">
      <a:srgbClr val="ADA194"/>
    </a:custClr>
    <a:custClr name="PMS 651">
      <a:srgbClr val="A1ADC7"/>
    </a:custClr>
    <a:custClr name="PMS 2905">
      <a:srgbClr val="9EC9E3"/>
    </a:custClr>
    <a:custClr name="PMS 660">
      <a:srgbClr val="426BBA"/>
    </a:custClr>
  </a:custClrLst>
</a:theme>
</file>

<file path=ppt/theme/theme5.xml><?xml version="1.0" encoding="utf-8"?>
<a:theme xmlns:a="http://schemas.openxmlformats.org/drawingml/2006/main" name="1_Kuntaliitto suomenkielinen">
  <a:themeElements>
    <a:clrScheme name="Kuntaliitto">
      <a:dk1>
        <a:srgbClr val="002E63"/>
      </a:dk1>
      <a:lt1>
        <a:sysClr val="window" lastClr="FFFFFF"/>
      </a:lt1>
      <a:dk2>
        <a:srgbClr val="000000"/>
      </a:dk2>
      <a:lt2>
        <a:srgbClr val="EEECE1"/>
      </a:lt2>
      <a:accent1>
        <a:srgbClr val="002E63"/>
      </a:accent1>
      <a:accent2>
        <a:srgbClr val="00A6D6"/>
      </a:accent2>
      <a:accent3>
        <a:srgbClr val="6B8F00"/>
      </a:accent3>
      <a:accent4>
        <a:srgbClr val="B5BA05"/>
      </a:accent4>
      <a:accent5>
        <a:srgbClr val="F25900"/>
      </a:accent5>
      <a:accent6>
        <a:srgbClr val="E0AD12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Kuntaliitto suomen- ja ruotsinkielinen">
  <a:themeElements>
    <a:clrScheme name="Kuntaliitto">
      <a:dk1>
        <a:srgbClr val="002E63"/>
      </a:dk1>
      <a:lt1>
        <a:sysClr val="window" lastClr="FFFFFF"/>
      </a:lt1>
      <a:dk2>
        <a:srgbClr val="000000"/>
      </a:dk2>
      <a:lt2>
        <a:srgbClr val="EEECE1"/>
      </a:lt2>
      <a:accent1>
        <a:srgbClr val="002E63"/>
      </a:accent1>
      <a:accent2>
        <a:srgbClr val="00A6D6"/>
      </a:accent2>
      <a:accent3>
        <a:srgbClr val="6B8F00"/>
      </a:accent3>
      <a:accent4>
        <a:srgbClr val="B5BA05"/>
      </a:accent4>
      <a:accent5>
        <a:srgbClr val="F25900"/>
      </a:accent5>
      <a:accent6>
        <a:srgbClr val="E0AD12"/>
      </a:accent6>
      <a:hlink>
        <a:srgbClr val="0000FF"/>
      </a:hlink>
      <a:folHlink>
        <a:srgbClr val="800080"/>
      </a:folHlink>
    </a:clrScheme>
    <a:fontScheme name="Kuntaliitt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MS 295">
      <a:srgbClr val="002E63"/>
    </a:custClr>
    <a:custClr name="PMS Process Cyan">
      <a:srgbClr val="00A6D6"/>
    </a:custClr>
    <a:custClr name="PMS 1655">
      <a:srgbClr val="F25900"/>
    </a:custClr>
    <a:custClr name="PMS 124">
      <a:srgbClr val="E0AD12"/>
    </a:custClr>
    <a:custClr name="PMS 603">
      <a:srgbClr val="EBE657"/>
    </a:custClr>
    <a:custClr name="PMS 2583">
      <a:srgbClr val="9E4DAB"/>
    </a:custClr>
    <a:custClr name="PMS 200">
      <a:srgbClr val="BA122B"/>
    </a:custClr>
    <a:custClr name="PMS 377">
      <a:srgbClr val="6B8F00"/>
    </a:custClr>
    <a:custClr name="PMS 390">
      <a:srgbClr val="B5BA05"/>
    </a:custClr>
    <a:custClr name="PMS 1525">
      <a:srgbClr val="BA5700"/>
    </a:custClr>
    <a:custClr name="PMS 729">
      <a:srgbClr val="C48F5E"/>
    </a:custClr>
    <a:custClr name="PMS Warm Gray 6">
      <a:srgbClr val="ADA194"/>
    </a:custClr>
    <a:custClr name="PMS 651">
      <a:srgbClr val="A1ADC7"/>
    </a:custClr>
    <a:custClr name="PMS 2905">
      <a:srgbClr val="9EC9E3"/>
    </a:custClr>
    <a:custClr name="PMS 660">
      <a:srgbClr val="426BBA"/>
    </a:custClr>
  </a:custClr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Kuntaliitto suomen- ja ruotsinkielinen">
  <a:themeElements>
    <a:clrScheme name="Kuntaliitto">
      <a:dk1>
        <a:srgbClr val="002E63"/>
      </a:dk1>
      <a:lt1>
        <a:sysClr val="window" lastClr="FFFFFF"/>
      </a:lt1>
      <a:dk2>
        <a:srgbClr val="000000"/>
      </a:dk2>
      <a:lt2>
        <a:srgbClr val="EEECE1"/>
      </a:lt2>
      <a:accent1>
        <a:srgbClr val="002E63"/>
      </a:accent1>
      <a:accent2>
        <a:srgbClr val="00A6D6"/>
      </a:accent2>
      <a:accent3>
        <a:srgbClr val="6B8F00"/>
      </a:accent3>
      <a:accent4>
        <a:srgbClr val="B5BA05"/>
      </a:accent4>
      <a:accent5>
        <a:srgbClr val="F25900"/>
      </a:accent5>
      <a:accent6>
        <a:srgbClr val="E0AD12"/>
      </a:accent6>
      <a:hlink>
        <a:srgbClr val="0000FF"/>
      </a:hlink>
      <a:folHlink>
        <a:srgbClr val="800080"/>
      </a:folHlink>
    </a:clrScheme>
    <a:fontScheme name="Kuntaliitt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MS 295">
      <a:srgbClr val="002E63"/>
    </a:custClr>
    <a:custClr name="PMS Process Cyan">
      <a:srgbClr val="00A6D6"/>
    </a:custClr>
    <a:custClr name="PMS 1655">
      <a:srgbClr val="F25900"/>
    </a:custClr>
    <a:custClr name="PMS 124">
      <a:srgbClr val="E0AD12"/>
    </a:custClr>
    <a:custClr name="PMS 603">
      <a:srgbClr val="EBE657"/>
    </a:custClr>
    <a:custClr name="PMS 2583">
      <a:srgbClr val="9E4DAB"/>
    </a:custClr>
    <a:custClr name="PMS 200">
      <a:srgbClr val="BA122B"/>
    </a:custClr>
    <a:custClr name="PMS 377">
      <a:srgbClr val="6B8F00"/>
    </a:custClr>
    <a:custClr name="PMS 390">
      <a:srgbClr val="B5BA05"/>
    </a:custClr>
    <a:custClr name="PMS 1525">
      <a:srgbClr val="BA5700"/>
    </a:custClr>
    <a:custClr name="PMS 729">
      <a:srgbClr val="C48F5E"/>
    </a:custClr>
    <a:custClr name="PMS Warm Gray 6">
      <a:srgbClr val="ADA194"/>
    </a:custClr>
    <a:custClr name="PMS 651">
      <a:srgbClr val="A1ADC7"/>
    </a:custClr>
    <a:custClr name="PMS 2905">
      <a:srgbClr val="9EC9E3"/>
    </a:custClr>
    <a:custClr name="PMS 660">
      <a:srgbClr val="426BBA"/>
    </a:custClr>
  </a:custClr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Kuntaliitto suomen- ja ruotsinkielinen</Template>
  <TotalTime>2857</TotalTime>
  <Words>1066</Words>
  <Application>Microsoft Office PowerPoint</Application>
  <PresentationFormat>Näytössä katseltava diaesitys (4:3)</PresentationFormat>
  <Paragraphs>339</Paragraphs>
  <Slides>29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29</vt:i4>
      </vt:variant>
    </vt:vector>
  </HeadingPairs>
  <TitlesOfParts>
    <vt:vector size="41" baseType="lpstr">
      <vt:lpstr>Arial</vt:lpstr>
      <vt:lpstr>Calibri</vt:lpstr>
      <vt:lpstr>Verdana</vt:lpstr>
      <vt:lpstr>Wingdings</vt:lpstr>
      <vt:lpstr>6_Kuntaliitto suomen- ja ruotsinkielinen</vt:lpstr>
      <vt:lpstr>Kuntaliitto</vt:lpstr>
      <vt:lpstr>Kuntaliitto suomenkielinen</vt:lpstr>
      <vt:lpstr>7_Kuntaliitto suomen- ja ruotsinkielinen</vt:lpstr>
      <vt:lpstr>1_Kuntaliitto suomenkielinen</vt:lpstr>
      <vt:lpstr>Kuntaliitto suomen- ja ruotsinkielinen</vt:lpstr>
      <vt:lpstr>Office-teema</vt:lpstr>
      <vt:lpstr>9_Kuntaliitto suomen- ja ruotsinkielinen</vt:lpstr>
      <vt:lpstr>PowerPoint-esitys</vt:lpstr>
      <vt:lpstr>ARTTU2-vuosi 2016</vt:lpstr>
      <vt:lpstr>PowerPoint-esitys</vt:lpstr>
      <vt:lpstr>Valmistuneita raportteja 2016 (1) Uutta ARTTU2-ohjelmasta sarjassa kevätkaudella</vt:lpstr>
      <vt:lpstr>Valmistuneita  ARTTU2- raportteja syyskaudella 2016   Uutta ARTTU2-ohjelmasta sarjan julkaisuja</vt:lpstr>
      <vt:lpstr>Tietoa hyvinvoinnin edistämisen käsitteestä ja sisällöstä</vt:lpstr>
      <vt:lpstr>Päättäjäkyselyn 2015 tuloksia kuntapäättäjien kokemasta häirinnästä</vt:lpstr>
      <vt:lpstr>Tuloksia kokouskäytäntöjä kartoittaneesta kevään 2016 kyselystä</vt:lpstr>
      <vt:lpstr>Ensimmäisiä tuloksia keväällä 2016 tehdyn mittavan henkilöstökyselyn 2016 tuloksista</vt:lpstr>
      <vt:lpstr>Kouluverkkomuutos-tutkimukselle jatkoa</vt:lpstr>
      <vt:lpstr>REA-puntarikyselyn 2016 tuloksia</vt:lpstr>
      <vt:lpstr>Esimerkkejä ARTTU2-tutkimustuloksista</vt:lpstr>
      <vt:lpstr>Valmistuvia tutkimuksia – tulossa olevia ARTTU2-raportteja - tavoitteena saada julkaistuksi vuoden 2017 alussa  Uutta ARTTU2-ohjelmasta sarjassa </vt:lpstr>
      <vt:lpstr>Käynnissä olevia/käynnistyviä tutkimuksia 2016</vt:lpstr>
      <vt:lpstr>Suunnitteilla/harkinnassa olevia  ARTTU2-tutkimuksia </vt:lpstr>
      <vt:lpstr>ARTTU2-tilaisuuksia ja kokouksia  vuoden 2016 aikana</vt:lpstr>
      <vt:lpstr>PowerPoint-esitys</vt:lpstr>
      <vt:lpstr>  ARTTU2-ohjelman OHJAUSRYHMÄ Kuntien varsinaiset edustajat erovuorossa ja varaedustajat 2015 siirtyvät varsinaisiksi edustajiksi</vt:lpstr>
      <vt:lpstr>Ohjausryhmä 15.12.2016: Nykyisten varaedustajien siirtyessä varsinaisiksi edustajiksi heille valittiin henkilökohtaiset  varakuntaedustajat ohjausryhmän loppukaudeksi 1.1.2017-31.3.2018</vt:lpstr>
      <vt:lpstr>ARTTU2-ohjelman tieteellinen johtaja</vt:lpstr>
      <vt:lpstr>Kuntaliiton ARTTU2-tiimi</vt:lpstr>
      <vt:lpstr>Käytössä olevat viestintätavat  ja -kanavat</vt:lpstr>
      <vt:lpstr>PowerPoint-esitys</vt:lpstr>
      <vt:lpstr>Sähköisiä uutiskirjeitä 2016 (även på svenska)</vt:lpstr>
      <vt:lpstr>ARTTU-”perheen” yhteinen sähköinen työtila Eksaitti</vt:lpstr>
      <vt:lpstr>PowerPoint-esitys</vt:lpstr>
      <vt:lpstr>Kuntakortteja  ARTTU2-kunnistamme</vt:lpstr>
      <vt:lpstr>TULOSSA 2017 –  varaathan kalenteristasi </vt:lpstr>
      <vt:lpstr>PowerPoint-esitys</vt:lpstr>
    </vt:vector>
  </TitlesOfParts>
  <Company>Suomen Kuntaliitto 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”ARTTU 2.0”</dc:title>
  <dc:creator>Pekola-Sjöblom Marianne</dc:creator>
  <cp:lastModifiedBy>Smolander Miska</cp:lastModifiedBy>
  <cp:revision>281</cp:revision>
  <cp:lastPrinted>2016-11-08T09:28:07Z</cp:lastPrinted>
  <dcterms:created xsi:type="dcterms:W3CDTF">2014-02-06T08:25:53Z</dcterms:created>
  <dcterms:modified xsi:type="dcterms:W3CDTF">2016-12-20T11:19:58Z</dcterms:modified>
  <cp:contentStatus>Valmis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