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8"/>
  </p:notesMasterIdLst>
  <p:sldIdLst>
    <p:sldId id="265" r:id="rId2"/>
    <p:sldId id="296" r:id="rId3"/>
    <p:sldId id="297" r:id="rId4"/>
    <p:sldId id="298" r:id="rId5"/>
    <p:sldId id="299" r:id="rId6"/>
    <p:sldId id="278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94673" autoAdjust="0"/>
  </p:normalViewPr>
  <p:slideViewPr>
    <p:cSldViewPr>
      <p:cViewPr varScale="1">
        <p:scale>
          <a:sx n="93" d="100"/>
          <a:sy n="93" d="100"/>
        </p:scale>
        <p:origin x="84" y="1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1707654"/>
            <a:ext cx="7297200" cy="11016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5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Rahoitusmalli esimerkkejä avoimen tuotteen sekä avoimen ja yhteisen rajapinnan hallintaan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Verkkomateriaali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14488" y="27754"/>
            <a:ext cx="5915025" cy="705421"/>
          </a:xfrm>
        </p:spPr>
        <p:txBody>
          <a:bodyPr>
            <a:normAutofit/>
          </a:bodyPr>
          <a:lstStyle/>
          <a:p>
            <a:pPr algn="ctr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Kustannustekijät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789552"/>
            <a:ext cx="8568952" cy="3749872"/>
          </a:xfrm>
        </p:spPr>
        <p:txBody>
          <a:bodyPr>
            <a:normAutofit fontScale="92500"/>
          </a:bodyPr>
          <a:lstStyle/>
          <a:p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tuotteen- ja rajapinnanhallinnan 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rahoitettavat kustannustekijät yleensä ovat</a:t>
            </a:r>
          </a:p>
          <a:p>
            <a:pPr lvl="1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tuotepäällikkö/palvelunhallinnoijan </a:t>
            </a: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 </a:t>
            </a:r>
          </a:p>
          <a:p>
            <a:pPr lvl="2"/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Rahoitustarpeen määrään vaikuttaa merkittävästi mitä tehtäviä tuotepäällikölle halutaan sisällyttää</a:t>
            </a:r>
          </a:p>
          <a:p>
            <a:pPr lvl="1"/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erillisasiantuntiatyö esim. laadunvalvontaan</a:t>
            </a:r>
          </a:p>
          <a:p>
            <a:pPr lvl="1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jakelupaikkaan mahdollisesti liittyvät kustannukset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mahdollisia työkalulisenssejä, joita ollaan käytetty avoimen ohjelmiston kehittämisessä</a:t>
            </a:r>
          </a:p>
          <a:p>
            <a:pPr marL="0" indent="0">
              <a:buNone/>
            </a:pPr>
            <a:endParaRPr lang="fi-FI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 kehittämisen rahoittaminen</a:t>
            </a:r>
          </a:p>
          <a:p>
            <a:pPr lvl="1"/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Kehittämisen kustannuksiin vaikuttaa eniten hallintamalli</a:t>
            </a:r>
          </a:p>
          <a:p>
            <a:pPr lvl="2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 jakelu mallissa työmäärät </a:t>
            </a: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kohdistuu kuntiin, jotka koordinoivat itse uusien versioiden kehittämisen</a:t>
            </a:r>
          </a:p>
          <a:p>
            <a:pPr lvl="2"/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Vakio perusversio mallissa työmäärät </a:t>
            </a: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kohdistuvat tuotepäällikölle, joka koordinoi uuden version </a:t>
            </a:r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kehityksen ja usein toimii uuden version kehittämisen tilaajan projektipäällikkönä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fi-FI" sz="1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Kustannustekijöiden </a:t>
            </a:r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fi-FI" sz="1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ahoittamisesta </a:t>
            </a:r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ohjelmistotuotteen omistajat voi vapaasti sopia. Tärkeintä on, että </a:t>
            </a:r>
            <a:r>
              <a:rPr lang="fi-FI" sz="1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tuotteen omistajat (kunnat) saavat </a:t>
            </a:r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maksuosuuksille riittävästi vastinetta sekä </a:t>
            </a:r>
            <a:r>
              <a:rPr lang="fi-FI" sz="1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kehittäjäyhteisö (ohjelmistotalot) kokevat </a:t>
            </a:r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kehittäjäyhteisössä toiminnan liiketoiminnallisesti kannattavaksi </a:t>
            </a:r>
          </a:p>
          <a:p>
            <a:pPr marL="257175" lvl="1" indent="0">
              <a:buNone/>
            </a:pPr>
            <a:endParaRPr lang="fi-FI" sz="1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  <p:sp>
        <p:nvSpPr>
          <p:cNvPr id="6" name="Päivämäärän paikkamerkki 3"/>
          <p:cNvSpPr txBox="1">
            <a:spLocks/>
          </p:cNvSpPr>
          <p:nvPr/>
        </p:nvSpPr>
        <p:spPr>
          <a:xfrm>
            <a:off x="1614488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6DC98A-6258-4AB0-B6E1-3934EC140010}" type="datetime1">
              <a:rPr lang="fi-FI" sz="675"/>
              <a:pPr algn="r"/>
              <a:t>20.2.2019</a:t>
            </a:fld>
            <a:endParaRPr lang="fi-FI" sz="675" dirty="0"/>
          </a:p>
        </p:txBody>
      </p:sp>
      <p:sp>
        <p:nvSpPr>
          <p:cNvPr id="7" name="Dian numeron paikkamerkki 4"/>
          <p:cNvSpPr txBox="1">
            <a:spLocks/>
          </p:cNvSpPr>
          <p:nvPr/>
        </p:nvSpPr>
        <p:spPr>
          <a:xfrm>
            <a:off x="5986463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BDC67-9A7E-42C8-BC4E-FBA2E376B5B6}" type="slidenum">
              <a:rPr lang="fi-FI" sz="675"/>
              <a:pPr/>
              <a:t>2</a:t>
            </a:fld>
            <a:endParaRPr lang="fi-FI" sz="675" dirty="0"/>
          </a:p>
        </p:txBody>
      </p:sp>
      <p:sp>
        <p:nvSpPr>
          <p:cNvPr id="9" name="Dian numeron paikkamerkki 4"/>
          <p:cNvSpPr txBox="1">
            <a:spLocks/>
          </p:cNvSpPr>
          <p:nvPr/>
        </p:nvSpPr>
        <p:spPr>
          <a:xfrm>
            <a:off x="5990359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BDC67-9A7E-42C8-BC4E-FBA2E376B5B6}" type="slidenum">
              <a:rPr lang="fi-FI" sz="619"/>
              <a:pPr/>
              <a:t>2</a:t>
            </a:fld>
            <a:endParaRPr lang="fi-FI" sz="619" dirty="0"/>
          </a:p>
        </p:txBody>
      </p:sp>
      <p:sp>
        <p:nvSpPr>
          <p:cNvPr id="11" name="Dian numeron paikkamerkki 4"/>
          <p:cNvSpPr txBox="1">
            <a:spLocks/>
          </p:cNvSpPr>
          <p:nvPr/>
        </p:nvSpPr>
        <p:spPr>
          <a:xfrm>
            <a:off x="5990359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BDC67-9A7E-42C8-BC4E-FBA2E376B5B6}" type="slidenum">
              <a:rPr lang="fi-FI" sz="619"/>
              <a:pPr/>
              <a:t>2</a:t>
            </a:fld>
            <a:endParaRPr lang="fi-FI" sz="619" dirty="0"/>
          </a:p>
        </p:txBody>
      </p:sp>
    </p:spTree>
    <p:extLst>
      <p:ext uri="{BB962C8B-B14F-4D97-AF65-F5344CB8AC3E}">
        <p14:creationId xmlns:p14="http://schemas.microsoft.com/office/powerpoint/2010/main" val="15092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97814" y="4141"/>
            <a:ext cx="5915025" cy="789552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Rahoitusmalleja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3" y="967356"/>
            <a:ext cx="8633326" cy="3960431"/>
          </a:xfrm>
        </p:spPr>
        <p:txBody>
          <a:bodyPr>
            <a:normAutofit/>
          </a:bodyPr>
          <a:lstStyle/>
          <a:p>
            <a:r>
              <a:rPr lang="fi-FI" sz="19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Kunnan asukaslukuun </a:t>
            </a:r>
            <a:r>
              <a:rPr lang="fi-FI" sz="19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perustuva maksu</a:t>
            </a:r>
          </a:p>
          <a:p>
            <a:pPr marL="659025" lvl="2" indent="0">
              <a:lnSpc>
                <a:spcPct val="110000"/>
              </a:lnSpc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selkeä ja ymmärrettävissä oleva laskentamalli</a:t>
            </a:r>
          </a:p>
          <a:p>
            <a:pPr marL="659025" lvl="2" indent="0">
              <a:lnSpc>
                <a:spcPct val="110000"/>
              </a:lnSpc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ottaa huomioon kuntakoon</a:t>
            </a:r>
          </a:p>
          <a:p>
            <a:pPr marL="659025" lvl="2" indent="0">
              <a:lnSpc>
                <a:spcPct val="110000"/>
              </a:lnSpc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jos yhteisössä on erittäin isoja ja erittäin pieniä </a:t>
            </a:r>
            <a:r>
              <a:rPr lang="fi-F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kuntia, 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niin maksuosuuksien koot vaihtelevat erittäin paljon. Voidaan tasoittaa porrastuksilla</a:t>
            </a:r>
          </a:p>
          <a:p>
            <a:pPr marL="0" indent="0">
              <a:buNone/>
            </a:pPr>
            <a:endParaRPr lang="fi-FI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9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Kiinteä vuosimaksu</a:t>
            </a:r>
          </a:p>
          <a:p>
            <a:pPr marL="42863" indent="0">
              <a:lnSpc>
                <a:spcPct val="110000"/>
              </a:lnSpc>
              <a:spcBef>
                <a:spcPts val="281"/>
              </a:spcBef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+ selkeä ja ymmärrettävissä oleva hinnoittelumalli</a:t>
            </a:r>
          </a:p>
          <a:p>
            <a:pPr marL="0" indent="0">
              <a:lnSpc>
                <a:spcPct val="110000"/>
              </a:lnSpc>
              <a:spcBef>
                <a:spcPts val="281"/>
              </a:spcBef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+/- jos yhteisössä on isoja ja  pieniä niin </a:t>
            </a:r>
            <a:r>
              <a:rPr lang="fi-F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maksuosuudet 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ovat samoja (voidaan </a:t>
            </a:r>
            <a:r>
              <a:rPr lang="fi-F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porrastaa </a:t>
            </a: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kuntakoon 	mukaan)</a:t>
            </a:r>
          </a:p>
          <a:p>
            <a:pPr marL="0" indent="0">
              <a:lnSpc>
                <a:spcPct val="110000"/>
              </a:lnSpc>
              <a:spcBef>
                <a:spcPts val="281"/>
              </a:spcBef>
              <a:buNone/>
            </a:pPr>
            <a:r>
              <a:rPr lang="fi-F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ei ota huomioon kuntakokoa, jos ei porrasteta</a:t>
            </a:r>
          </a:p>
          <a:p>
            <a:pPr marL="0" indent="0">
              <a:buNone/>
            </a:pPr>
            <a:r>
              <a:rPr lang="fi-FI" sz="1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endParaRPr lang="fi-FI" sz="1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1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0" indent="0">
              <a:buNone/>
            </a:pPr>
            <a:r>
              <a:rPr lang="fi-FI" sz="1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fi-FI" sz="20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lvl="1" indent="0">
              <a:buNone/>
            </a:pPr>
            <a:endParaRPr lang="fi-FI" sz="1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Päivämäärän paikkamerkki 3"/>
          <p:cNvSpPr txBox="1">
            <a:spLocks/>
          </p:cNvSpPr>
          <p:nvPr/>
        </p:nvSpPr>
        <p:spPr>
          <a:xfrm>
            <a:off x="1614488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6DC98A-6258-4AB0-B6E1-3934EC140010}" type="datetime1">
              <a:rPr lang="fi-FI" sz="675"/>
              <a:pPr algn="r"/>
              <a:t>20.2.2019</a:t>
            </a:fld>
            <a:endParaRPr lang="fi-FI" sz="675" dirty="0"/>
          </a:p>
        </p:txBody>
      </p:sp>
    </p:spTree>
    <p:extLst>
      <p:ext uri="{BB962C8B-B14F-4D97-AF65-F5344CB8AC3E}">
        <p14:creationId xmlns:p14="http://schemas.microsoft.com/office/powerpoint/2010/main" val="14604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97814" y="4141"/>
            <a:ext cx="5915025" cy="789552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Rahoitusmalleja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19554"/>
            <a:ext cx="8417303" cy="3039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r>
              <a:rPr lang="fi-FI" sz="19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Käyttöönottomaksu </a:t>
            </a:r>
          </a:p>
          <a:p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Kunta maksaa </a:t>
            </a:r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käyttöönottomaksun, kun </a:t>
            </a: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päättää ottaa ohjelman käyttöön jakelupaikasta</a:t>
            </a:r>
          </a:p>
          <a:p>
            <a:pPr marL="0" indent="0">
              <a:buNone/>
            </a:pP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+ selkeä ja ymmärrettävissä oleva hinnoittelumalli</a:t>
            </a:r>
          </a:p>
          <a:p>
            <a:pPr marL="0" indent="0">
              <a:lnSpc>
                <a:spcPct val="110000"/>
              </a:lnSpc>
              <a:spcBef>
                <a:spcPts val="281"/>
              </a:spcBef>
              <a:buNone/>
            </a:pP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+/- jos yhteisössä on isoja ja pieniä niin maksu on sama </a:t>
            </a:r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voidaan porrastaa kuntakoon mukaan)</a:t>
            </a:r>
          </a:p>
          <a:p>
            <a:pPr marL="0" indent="0">
              <a:lnSpc>
                <a:spcPct val="110000"/>
              </a:lnSpc>
              <a:spcBef>
                <a:spcPts val="281"/>
              </a:spcBef>
              <a:buNone/>
            </a:pP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+ maksu voidaan myös osoittaa ohjelmistotalolle, joka voi </a:t>
            </a:r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nopeuttaa omaa </a:t>
            </a: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ohjelmistokehitystä tai </a:t>
            </a:r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parantamalla tarjoamaansa </a:t>
            </a: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hankkimalla </a:t>
            </a:r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ohjelmiston 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281"/>
              </a:spcBef>
              <a:buNone/>
            </a:pP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ei ota huomioon kuntakokoa, jos ei porrasteta</a:t>
            </a:r>
          </a:p>
          <a:p>
            <a:pPr marL="0" indent="0">
              <a:lnSpc>
                <a:spcPct val="110000"/>
              </a:lnSpc>
              <a:spcBef>
                <a:spcPts val="281"/>
              </a:spcBef>
              <a:buNone/>
            </a:pP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haasteena rahoituksen riittävyys, jos ei tule vuosittain uusia </a:t>
            </a:r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käyttäjäkuntia</a:t>
            </a:r>
            <a:endParaRPr lang="fi-FI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1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fi-FI" sz="20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lvl="1" indent="0">
              <a:buNone/>
            </a:pPr>
            <a:endParaRPr lang="fi-FI" sz="1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  <p:sp>
        <p:nvSpPr>
          <p:cNvPr id="6" name="Päivämäärän paikkamerkki 3"/>
          <p:cNvSpPr txBox="1">
            <a:spLocks/>
          </p:cNvSpPr>
          <p:nvPr/>
        </p:nvSpPr>
        <p:spPr>
          <a:xfrm>
            <a:off x="1614488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6DC98A-6258-4AB0-B6E1-3934EC140010}" type="datetime1">
              <a:rPr lang="fi-FI" sz="675"/>
              <a:pPr algn="r"/>
              <a:t>20.2.2019</a:t>
            </a:fld>
            <a:endParaRPr lang="fi-FI" sz="675" dirty="0"/>
          </a:p>
        </p:txBody>
      </p:sp>
    </p:spTree>
    <p:extLst>
      <p:ext uri="{BB962C8B-B14F-4D97-AF65-F5344CB8AC3E}">
        <p14:creationId xmlns:p14="http://schemas.microsoft.com/office/powerpoint/2010/main" val="26559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97814" y="-97964"/>
            <a:ext cx="5915025" cy="789552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Rahoitusmalleja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789553"/>
            <a:ext cx="8640959" cy="3960431"/>
          </a:xfrm>
        </p:spPr>
        <p:txBody>
          <a:bodyPr>
            <a:normAutofit/>
          </a:bodyPr>
          <a:lstStyle/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Valtion budjettirahoitus</a:t>
            </a:r>
          </a:p>
          <a:p>
            <a:pPr lvl="2"/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Sopii hyvin tilanteisiin, jossa saavutetaan kansallista etua</a:t>
            </a:r>
          </a:p>
          <a:p>
            <a:pPr lvl="2"/>
            <a:endParaRPr lang="fi-FI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Ulkopuolinen rahoitus esim. kansallisista projekteista</a:t>
            </a:r>
          </a:p>
          <a:p>
            <a:pPr lvl="2"/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 yleensä rahoiteta tuotepäällikön työtä, mutta uuden version tai kokonaan uuden ohjelman rahoittaminen voi olla mahdollista mm. </a:t>
            </a:r>
            <a:r>
              <a:rPr lang="fi-FI" sz="13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SADe</a:t>
            </a:r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ohjelma rahoitti PSOP tuotteen kehittämistä</a:t>
            </a:r>
          </a:p>
          <a:p>
            <a:pPr marL="0" indent="0">
              <a:buNone/>
            </a:pPr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i-FI" sz="1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Yhdistelmä useista eri rahoitusmalleista</a:t>
            </a:r>
          </a:p>
          <a:p>
            <a:pPr lvl="2"/>
            <a:r>
              <a:rPr lang="fi-FI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Kannattaa hyödyntää, jos tuntuu että mikään malleista ei sovellu </a:t>
            </a:r>
            <a:r>
              <a:rPr lang="fi-FI" sz="1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suoraan tai kansalliset rahoittajat suosittelevat</a:t>
            </a:r>
            <a:endParaRPr lang="fi-FI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sz="1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11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fi-FI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lvl="1" indent="0">
              <a:buNone/>
            </a:pPr>
            <a:endParaRPr lang="fi-FI" sz="1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Päivämäärän paikkamerkki 3"/>
          <p:cNvSpPr txBox="1">
            <a:spLocks/>
          </p:cNvSpPr>
          <p:nvPr/>
        </p:nvSpPr>
        <p:spPr>
          <a:xfrm>
            <a:off x="1614488" y="4767264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6DC98A-6258-4AB0-B6E1-3934EC140010}" type="datetime1">
              <a:rPr lang="fi-FI" sz="675"/>
              <a:pPr algn="r"/>
              <a:t>20.2.2019</a:t>
            </a:fld>
            <a:endParaRPr lang="fi-FI" sz="675" dirty="0"/>
          </a:p>
        </p:txBody>
      </p:sp>
    </p:spTree>
    <p:extLst>
      <p:ext uri="{BB962C8B-B14F-4D97-AF65-F5344CB8AC3E}">
        <p14:creationId xmlns:p14="http://schemas.microsoft.com/office/powerpoint/2010/main" val="18661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176" y="1347614"/>
            <a:ext cx="777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smtClean="0"/>
              <a:t>Kiitos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/>
              <a:t>K</a:t>
            </a:r>
            <a:r>
              <a:rPr lang="fi-FI" dirty="0" smtClean="0"/>
              <a:t>ysymyksiä?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2D22068AB8154EA34214C28E2762B1" ma:contentTypeVersion="7" ma:contentTypeDescription="Luo uusi asiakirja." ma:contentTypeScope="" ma:versionID="f7244abc05bffdb692f9afe8b8718518">
  <xsd:schema xmlns:xsd="http://www.w3.org/2001/XMLSchema" xmlns:xs="http://www.w3.org/2001/XMLSchema" xmlns:p="http://schemas.microsoft.com/office/2006/metadata/properties" xmlns:ns2="55a2cc34-794c-4dc7-898e-8fa2029c8187" xmlns:ns3="ab5ad7e9-ff32-4915-8f05-2a6d5c545421" targetNamespace="http://schemas.microsoft.com/office/2006/metadata/properties" ma:root="true" ma:fieldsID="54411e6c3642fa18faba1b0278c33407" ns2:_="" ns3:_="">
    <xsd:import namespace="55a2cc34-794c-4dc7-898e-8fa2029c8187"/>
    <xsd:import namespace="ab5ad7e9-ff32-4915-8f05-2a6d5c545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cc34-794c-4dc7-898e-8fa2029c8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d7e9-ff32-4915-8f05-2a6d5c545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8C5F4F-0964-4DE2-AFF6-9EB846C445D6}"/>
</file>

<file path=customXml/itemProps2.xml><?xml version="1.0" encoding="utf-8"?>
<ds:datastoreItem xmlns:ds="http://schemas.openxmlformats.org/officeDocument/2006/customXml" ds:itemID="{5E605CAA-65D4-46F9-AB03-63533339AB11}"/>
</file>

<file path=customXml/itemProps3.xml><?xml version="1.0" encoding="utf-8"?>
<ds:datastoreItem xmlns:ds="http://schemas.openxmlformats.org/officeDocument/2006/customXml" ds:itemID="{9212760B-4D01-478B-B25E-DCF6D2D89C5F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621</TotalTime>
  <Words>225</Words>
  <Application>Microsoft Office PowerPoint</Application>
  <PresentationFormat>Näytössä katseltava esitys (16:9)</PresentationFormat>
  <Paragraphs>71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Kuntaliitto suomenkielinen</vt:lpstr>
      <vt:lpstr>Video 5: Rahoitusmalli esimerkkejä avoimen tuotteen sekä avoimen ja yhteisen rajapinnan hallintaan</vt:lpstr>
      <vt:lpstr>Kustannustekijät</vt:lpstr>
      <vt:lpstr>Rahoitusmalleja</vt:lpstr>
      <vt:lpstr>Rahoitusmalleja</vt:lpstr>
      <vt:lpstr>Rahoitusmalleja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Elisa</dc:creator>
  <cp:lastModifiedBy>Matinmikko Tapio</cp:lastModifiedBy>
  <cp:revision>83</cp:revision>
  <dcterms:created xsi:type="dcterms:W3CDTF">2017-11-10T11:25:34Z</dcterms:created>
  <dcterms:modified xsi:type="dcterms:W3CDTF">2019-02-20T05:37:28Z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0x010100322D22068AB8154EA34214C28E2762B1</vt:lpwstr>
  </property>
</Properties>
</file>