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7"/>
  </p:notesMasterIdLst>
  <p:sldIdLst>
    <p:sldId id="265" r:id="rId2"/>
    <p:sldId id="296" r:id="rId3"/>
    <p:sldId id="300" r:id="rId4"/>
    <p:sldId id="301" r:id="rId5"/>
    <p:sldId id="278" r:id="rId6"/>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55" autoAdjust="0"/>
    <p:restoredTop sz="94673" autoAdjust="0"/>
  </p:normalViewPr>
  <p:slideViewPr>
    <p:cSldViewPr>
      <p:cViewPr varScale="1">
        <p:scale>
          <a:sx n="93" d="100"/>
          <a:sy n="93" d="100"/>
        </p:scale>
        <p:origin x="84" y="144"/>
      </p:cViewPr>
      <p:guideLst>
        <p:guide orient="horz" pos="3162"/>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FA15B-FE45-45FE-A5C1-2286D62DBEA0}" type="datetimeFigureOut">
              <a:rPr lang="fi-FI" smtClean="0"/>
              <a:t>20.2.2019</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rotWithShape="1">
          <a:blip r:embed="rId2" cstate="screen">
            <a:extLst>
              <a:ext uri="{28A0092B-C50C-407E-A947-70E740481C1C}">
                <a14:useLocalDpi xmlns:a14="http://schemas.microsoft.com/office/drawing/2010/main"/>
              </a:ext>
            </a:extLst>
          </a:blip>
          <a:srcRect l="-1238" r="1238" b="16001"/>
          <a:stretch/>
        </p:blipFill>
        <p:spPr>
          <a:xfrm>
            <a:off x="6474616" y="2983260"/>
            <a:ext cx="2666766" cy="2160240"/>
          </a:xfrm>
          <a:prstGeom prst="rect">
            <a:avLst/>
          </a:prstGeom>
        </p:spPr>
      </p:pic>
      <p:sp>
        <p:nvSpPr>
          <p:cNvPr id="2" name="Title 1"/>
          <p:cNvSpPr>
            <a:spLocks noGrp="1"/>
          </p:cNvSpPr>
          <p:nvPr>
            <p:ph type="ctrTitle"/>
          </p:nvPr>
        </p:nvSpPr>
        <p:spPr>
          <a:xfrm>
            <a:off x="680400" y="1368900"/>
            <a:ext cx="7297200" cy="11016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8" name="Rectangle 9"/>
          <p:cNvSpPr/>
          <p:nvPr userDrawn="1"/>
        </p:nvSpPr>
        <p:spPr>
          <a:xfrm>
            <a:off x="0" y="771550"/>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p:cNvSpPr/>
          <p:nvPr userDrawn="1"/>
        </p:nvSpPr>
        <p:spPr>
          <a:xfrm>
            <a:off x="604463" y="287598"/>
            <a:ext cx="7935074" cy="400110"/>
          </a:xfrm>
          <a:prstGeom prst="rect">
            <a:avLst/>
          </a:prstGeom>
        </p:spPr>
        <p:txBody>
          <a:bodyPr wrap="square">
            <a:spAutoFit/>
          </a:bodyPr>
          <a:lstStyle/>
          <a:p>
            <a:pPr algn="r"/>
            <a:r>
              <a:rPr lang="sv-SE" sz="1000" dirty="0" smtClean="0">
                <a:solidFill>
                  <a:schemeClr val="accent2"/>
                </a:solidFill>
              </a:rPr>
              <a:t>Onnistuva Suomi </a:t>
            </a:r>
            <a:r>
              <a:rPr lang="sv-SE" sz="1000" dirty="0" err="1" smtClean="0">
                <a:solidFill>
                  <a:schemeClr val="accent2"/>
                </a:solidFill>
              </a:rPr>
              <a:t>tehdään</a:t>
            </a:r>
            <a:r>
              <a:rPr lang="sv-SE" sz="1000" dirty="0" smtClean="0">
                <a:solidFill>
                  <a:schemeClr val="accent2"/>
                </a:solidFill>
              </a:rPr>
              <a:t> </a:t>
            </a:r>
            <a:r>
              <a:rPr lang="sv-SE" sz="1000" dirty="0" err="1" smtClean="0">
                <a:solidFill>
                  <a:schemeClr val="accent2"/>
                </a:solidFill>
              </a:rPr>
              <a:t>lähellä</a:t>
            </a:r>
            <a:endParaRPr lang="sv-SE" sz="1000" dirty="0" smtClean="0">
              <a:solidFill>
                <a:schemeClr val="accent2"/>
              </a:solidFill>
            </a:endParaRPr>
          </a:p>
          <a:p>
            <a:pPr algn="r"/>
            <a:r>
              <a:rPr lang="sv-SE" sz="1000" dirty="0" smtClean="0">
                <a:solidFill>
                  <a:schemeClr val="accent2"/>
                </a:solidFill>
              </a:rPr>
              <a:t>Finlands framgång skapas lokalt </a:t>
            </a:r>
            <a:endParaRPr lang="fi-FI" sz="1000" b="0" dirty="0">
              <a:solidFill>
                <a:schemeClr val="accent2"/>
              </a:solidFill>
              <a:latin typeface="+mn-lt"/>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67" y="161777"/>
            <a:ext cx="1958409" cy="465286"/>
          </a:xfrm>
          <a:prstGeom prst="rect">
            <a:avLst/>
          </a:prstGeom>
        </p:spPr>
      </p:pic>
    </p:spTree>
    <p:extLst>
      <p:ext uri="{BB962C8B-B14F-4D97-AF65-F5344CB8AC3E}">
        <p14:creationId xmlns:p14="http://schemas.microsoft.com/office/powerpoint/2010/main" val="3938378044"/>
      </p:ext>
    </p:extLst>
  </p:cSld>
  <p:clrMapOvr>
    <a:masterClrMapping/>
  </p:clrMapOvr>
  <p:extLst mod="1">
    <p:ext uri="{DCECCB84-F9BA-43D5-87BE-67443E8EF086}">
      <p15:sldGuideLst xmlns:p15="http://schemas.microsoft.com/office/powerpoint/2012/main">
        <p15:guide id="1" orient="horz" pos="395"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93185524-546A-4883-8235-424F2875EBD1}" type="datetime1">
              <a:rPr lang="fi-FI" smtClean="0"/>
              <a:t>20.2.2019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5957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4297142-51D6-463C-8CFD-FBE6D81AE969}" type="datetime1">
              <a:rPr lang="fi-FI" smtClean="0"/>
              <a:t>20.2.2019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6291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C84B7927-737E-4777-BD1C-06E1896DCBF4}" type="datetime1">
              <a:rPr lang="fi-FI" smtClean="0"/>
              <a:t>20.2.2019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96445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05978"/>
            <a:ext cx="7779600" cy="85725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pPr algn="r"/>
            <a:fld id="{7C79F721-CC69-4E71-A743-8EB8BEF21958}" type="datetime1">
              <a:rPr lang="fi-FI" smtClean="0"/>
              <a:t>20.2.2019</a:t>
            </a:fld>
            <a:endParaRPr lang="fi-FI" dirty="0"/>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05200"/>
            <a:ext cx="2970000" cy="8721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a:t>
            </a:r>
          </a:p>
        </p:txBody>
      </p:sp>
      <p:sp>
        <p:nvSpPr>
          <p:cNvPr id="8" name="Tekstin paikkamerkki 7"/>
          <p:cNvSpPr>
            <a:spLocks noGrp="1"/>
          </p:cNvSpPr>
          <p:nvPr>
            <p:ph type="body" sz="quarter" idx="14"/>
          </p:nvPr>
        </p:nvSpPr>
        <p:spPr>
          <a:xfrm>
            <a:off x="680400" y="1077300"/>
            <a:ext cx="2970000" cy="35181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a:t>
            </a:r>
          </a:p>
        </p:txBody>
      </p:sp>
      <p:sp>
        <p:nvSpPr>
          <p:cNvPr id="10" name="Sisällön paikkamerkki 9"/>
          <p:cNvSpPr>
            <a:spLocks noGrp="1"/>
          </p:cNvSpPr>
          <p:nvPr>
            <p:ph sz="quarter" idx="15"/>
          </p:nvPr>
        </p:nvSpPr>
        <p:spPr>
          <a:xfrm>
            <a:off x="3747600" y="205199"/>
            <a:ext cx="4712400" cy="43902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pPr algn="r"/>
            <a:fld id="{12BD7E2F-D51D-427F-8E06-A2AF30EACADC}" type="datetime1">
              <a:rPr lang="fi-FI" smtClean="0"/>
              <a:t>20.2.2019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a:xfrm>
            <a:off x="680400" y="1203598"/>
            <a:ext cx="7779600" cy="33939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pPr algn="r"/>
            <a:fld id="{5E6DC98A-6258-4AB0-B6E1-3934EC140010}" type="datetime1">
              <a:rPr lang="fi-FI" smtClean="0"/>
              <a:t>20.2.2019</a:t>
            </a:fld>
            <a:endParaRPr lang="fi-FI" dirty="0"/>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dirty="0"/>
          </a:p>
        </p:txBody>
      </p:sp>
    </p:spTree>
    <p:extLst>
      <p:ext uri="{BB962C8B-B14F-4D97-AF65-F5344CB8AC3E}">
        <p14:creationId xmlns:p14="http://schemas.microsoft.com/office/powerpoint/2010/main" val="23063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0898454-8BE6-47A6-996E-4BFE51C73A93}" type="datetime1">
              <a:rPr lang="fi-FI" smtClean="0"/>
              <a:t>20.2.2019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81C7ACA-D24B-468A-BC18-1CB3E9A50761}" type="datetime1">
              <a:rPr lang="fi-FI" smtClean="0"/>
              <a:t>20.2.2019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8"/>
            <a:ext cx="9144000" cy="2663183"/>
          </a:xfrm>
          <a:prstGeom prst="rect">
            <a:avLst/>
          </a:prstGeom>
        </p:spPr>
      </p:pic>
    </p:spTree>
    <p:extLst>
      <p:ext uri="{BB962C8B-B14F-4D97-AF65-F5344CB8AC3E}">
        <p14:creationId xmlns:p14="http://schemas.microsoft.com/office/powerpoint/2010/main" val="317580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E98ABA4C-2FD8-4A6E-98BB-6BA067C2707D}" type="datetime1">
              <a:rPr lang="fi-FI" smtClean="0"/>
              <a:t>20.2.2019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66805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698EFAB1-2668-4DEB-89B3-0FDEA1299E3E}" type="datetime1">
              <a:rPr lang="fi-FI" smtClean="0"/>
              <a:t>20.2.2019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7"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01169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EB0CB22E-EF00-48C2-9E13-F1F6F51E9586}" type="datetime1">
              <a:rPr lang="fi-FI" smtClean="0"/>
              <a:t>20.2.2019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8819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5">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4422C67-5686-4299-80C0-BA1D4F603AAF}" type="datetime1">
              <a:rPr lang="fi-FI" smtClean="0"/>
              <a:t>20.2.2019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38926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6">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8F1DFB00-9CC7-4FD5-AF7F-957A4A7E799E}" type="datetime1">
              <a:rPr lang="fi-FI" smtClean="0"/>
              <a:t>20.2.2019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14032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05978"/>
            <a:ext cx="7779600" cy="857250"/>
          </a:xfrm>
          <a:prstGeom prst="rect">
            <a:avLst/>
          </a:prstGeom>
        </p:spPr>
        <p:txBody>
          <a:bodyPr vert="horz" lIns="0" tIns="45720" rIns="0" bIns="45720" rtlCol="0" anchor="b" anchorCtr="0">
            <a:normAutofit/>
          </a:bodyPr>
          <a:lstStyle/>
          <a:p>
            <a:r>
              <a:rPr lang="fi-FI" noProof="0" dirty="0" smtClean="0"/>
              <a:t>Muokkaa </a:t>
            </a:r>
            <a:r>
              <a:rPr lang="fi-FI" noProof="0" dirty="0" err="1" smtClean="0"/>
              <a:t>perustyyl</a:t>
            </a:r>
            <a:r>
              <a:rPr lang="fi-FI" noProof="0" dirty="0" smtClean="0"/>
              <a:t>. </a:t>
            </a:r>
            <a:r>
              <a:rPr lang="fi-FI" noProof="0" dirty="0" err="1" smtClean="0"/>
              <a:t>napsautt</a:t>
            </a:r>
            <a:r>
              <a:rPr lang="fi-FI" noProof="0" dirty="0" smtClean="0"/>
              <a:t>.</a:t>
            </a:r>
            <a:endParaRPr lang="fi-FI" noProof="0" dirty="0"/>
          </a:p>
        </p:txBody>
      </p:sp>
      <p:sp>
        <p:nvSpPr>
          <p:cNvPr id="3" name="Text Placeholder 2"/>
          <p:cNvSpPr>
            <a:spLocks noGrp="1"/>
          </p:cNvSpPr>
          <p:nvPr>
            <p:ph type="body" idx="1"/>
          </p:nvPr>
        </p:nvSpPr>
        <p:spPr>
          <a:xfrm>
            <a:off x="680400" y="1201500"/>
            <a:ext cx="7779600" cy="3393900"/>
          </a:xfrm>
          <a:prstGeom prst="rect">
            <a:avLst/>
          </a:prstGeom>
        </p:spPr>
        <p:txBody>
          <a:bodyPr vert="horz" lIns="0" tIns="45720" rIns="0" bIns="45720" rtlCol="0">
            <a:normAutofit/>
          </a:bodyPr>
          <a:lstStyle/>
          <a:p>
            <a:pPr lvl="0"/>
            <a:r>
              <a:rPr lang="fi-FI" noProof="0" dirty="0" smtClean="0"/>
              <a:t>Muokkaa tekstin perustyylejä napsauttamalla</a:t>
            </a:r>
          </a:p>
          <a:p>
            <a:pPr lvl="1"/>
            <a:r>
              <a:rPr lang="fi-FI" noProof="0" dirty="0" smtClean="0"/>
              <a:t>toinen taso</a:t>
            </a:r>
          </a:p>
          <a:p>
            <a:pPr lvl="2"/>
            <a:r>
              <a:rPr lang="fi-FI" noProof="0" dirty="0" smtClean="0"/>
              <a:t>kolmas taso</a:t>
            </a:r>
          </a:p>
          <a:p>
            <a:pPr lvl="3"/>
            <a:r>
              <a:rPr lang="fi-FI" noProof="0" dirty="0" smtClean="0"/>
              <a:t>neljäs taso</a:t>
            </a:r>
          </a:p>
          <a:p>
            <a:pPr lvl="4"/>
            <a:r>
              <a:rPr lang="fi-FI" noProof="0" dirty="0" smtClean="0"/>
              <a:t>viides taso</a:t>
            </a:r>
            <a:endParaRPr lang="fi-FI" noProof="0" dirty="0"/>
          </a:p>
        </p:txBody>
      </p:sp>
      <p:sp>
        <p:nvSpPr>
          <p:cNvPr id="4" name="Date Placeholder 3"/>
          <p:cNvSpPr>
            <a:spLocks noGrp="1"/>
          </p:cNvSpPr>
          <p:nvPr>
            <p:ph type="dt" sz="half" idx="2"/>
          </p:nvPr>
        </p:nvSpPr>
        <p:spPr>
          <a:xfrm>
            <a:off x="7956376" y="4869645"/>
            <a:ext cx="903600" cy="199800"/>
          </a:xfrm>
          <a:prstGeom prst="rect">
            <a:avLst/>
          </a:prstGeom>
        </p:spPr>
        <p:txBody>
          <a:bodyPr vert="horz" lIns="0" tIns="0" rIns="0" bIns="0" rtlCol="0" anchor="ctr" anchorCtr="0"/>
          <a:lstStyle>
            <a:lvl1pPr algn="ctr">
              <a:defRPr sz="900">
                <a:solidFill>
                  <a:schemeClr val="tx1"/>
                </a:solidFill>
              </a:defRPr>
            </a:lvl1pPr>
          </a:lstStyle>
          <a:p>
            <a:pPr algn="r"/>
            <a:fld id="{FA337B8E-5FF6-49F4-B01F-DBA6611D5498}" type="datetime1">
              <a:rPr lang="fi-FI" smtClean="0"/>
              <a:t>20.2.2019</a:t>
            </a:fld>
            <a:endParaRPr lang="fi-FI" dirty="0"/>
          </a:p>
        </p:txBody>
      </p:sp>
      <p:sp>
        <p:nvSpPr>
          <p:cNvPr id="6" name="Slide Number Placeholder 5"/>
          <p:cNvSpPr>
            <a:spLocks noGrp="1"/>
          </p:cNvSpPr>
          <p:nvPr>
            <p:ph type="sldNum" sz="quarter" idx="4"/>
          </p:nvPr>
        </p:nvSpPr>
        <p:spPr>
          <a:xfrm>
            <a:off x="8467576" y="4695580"/>
            <a:ext cx="392400" cy="199800"/>
          </a:xfrm>
          <a:prstGeom prst="rect">
            <a:avLst/>
          </a:prstGeom>
        </p:spPr>
        <p:txBody>
          <a:bodyPr vert="horz" lIns="0" tIns="0" rIns="0" bIns="0" rtlCol="0" anchor="ctr"/>
          <a:lstStyle>
            <a:lvl1pPr algn="r">
              <a:defRPr sz="900">
                <a:solidFill>
                  <a:schemeClr val="tx1"/>
                </a:solidFill>
              </a:defRPr>
            </a:lvl1pPr>
          </a:lstStyle>
          <a:p>
            <a:fld id="{529BDC67-9A7E-42C8-BC4E-FBA2E376B5B6}" type="slidenum">
              <a:rPr lang="fi-FI" smtClean="0"/>
              <a:pPr/>
              <a:t>‹#›</a:t>
            </a:fld>
            <a:endParaRPr lang="fi-FI" dirty="0"/>
          </a:p>
        </p:txBody>
      </p:sp>
      <p:sp>
        <p:nvSpPr>
          <p:cNvPr id="9" name="Rectangle 6"/>
          <p:cNvSpPr/>
          <p:nvPr userDrawn="1"/>
        </p:nvSpPr>
        <p:spPr>
          <a:xfrm>
            <a:off x="0" y="4614263"/>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sp>
        <p:nvSpPr>
          <p:cNvPr id="11" name="Suorakulmio 10"/>
          <p:cNvSpPr/>
          <p:nvPr userDrawn="1"/>
        </p:nvSpPr>
        <p:spPr>
          <a:xfrm>
            <a:off x="1763688" y="4753476"/>
            <a:ext cx="5976664" cy="338554"/>
          </a:xfrm>
          <a:prstGeom prst="rect">
            <a:avLst/>
          </a:prstGeom>
        </p:spPr>
        <p:txBody>
          <a:bodyPr wrap="square">
            <a:spAutoFit/>
          </a:bodyPr>
          <a:lstStyle/>
          <a:p>
            <a:r>
              <a:rPr lang="fi-FI" sz="800" b="0" dirty="0" smtClean="0">
                <a:solidFill>
                  <a:schemeClr val="accent2"/>
                </a:solidFill>
              </a:rPr>
              <a:t>Onnistuva Suomi tehdään lähellä      </a:t>
            </a:r>
            <a:br>
              <a:rPr lang="fi-FI" sz="800" b="0" dirty="0" smtClean="0">
                <a:solidFill>
                  <a:schemeClr val="accent2"/>
                </a:solidFill>
              </a:rPr>
            </a:br>
            <a:r>
              <a:rPr lang="sv-SE" sz="800" b="0" dirty="0" smtClean="0">
                <a:solidFill>
                  <a:schemeClr val="accent2"/>
                </a:solidFill>
              </a:rPr>
              <a:t>Finlands framgång skapas lokalt </a:t>
            </a:r>
            <a:endParaRPr lang="fi-FI" sz="800" b="0" dirty="0">
              <a:solidFill>
                <a:schemeClr val="accent2"/>
              </a:solidFill>
            </a:endParaRPr>
          </a:p>
        </p:txBody>
      </p:sp>
      <p:pic>
        <p:nvPicPr>
          <p:cNvPr id="5" name="Kuva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512" y="4716064"/>
            <a:ext cx="1318604" cy="313279"/>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9" r:id="rId3"/>
    <p:sldLayoutId id="2147483800"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797" r:id="rId13"/>
    <p:sldLayoutId id="2147483801" r:id="rId14"/>
  </p:sldLayoutIdLst>
  <p:hf hdr="0"/>
  <p:txStyles>
    <p:titleStyle>
      <a:lvl1pPr algn="l" defTabSz="914400" rtl="0" eaLnBrk="1" latinLnBrk="0" hangingPunct="1">
        <a:spcBef>
          <a:spcPct val="0"/>
        </a:spcBef>
        <a:buNone/>
        <a:defRPr sz="3200" b="0"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oss.fi/avoimuus/avoin-lahdekood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27584" y="1635646"/>
            <a:ext cx="7297200" cy="1101600"/>
          </a:xfrm>
        </p:spPr>
        <p:txBody>
          <a:bodyPr>
            <a:normAutofit fontScale="90000"/>
          </a:bodyPr>
          <a:lstStyle/>
          <a:p>
            <a:r>
              <a:rPr lang="fi-FI" dirty="0" smtClean="0">
                <a:solidFill>
                  <a:srgbClr val="FF0000"/>
                </a:solidFill>
                <a:latin typeface="Verdana" panose="020B0604030504040204" pitchFamily="34" charset="0"/>
                <a:ea typeface="Verdana" panose="020B0604030504040204" pitchFamily="34" charset="0"/>
                <a:cs typeface="Verdana" panose="020B0604030504040204" pitchFamily="34" charset="0"/>
              </a:rPr>
              <a:t>Video 5:</a:t>
            </a:r>
            <a:r>
              <a:rPr lang="fi-FI" dirty="0" smtClean="0">
                <a:latin typeface="Verdana" panose="020B0604030504040204" pitchFamily="34" charset="0"/>
                <a:ea typeface="Verdana" panose="020B0604030504040204" pitchFamily="34" charset="0"/>
                <a:cs typeface="Verdana" panose="020B0604030504040204" pitchFamily="34" charset="0"/>
              </a:rPr>
              <a:t> Yleisesti kysyttyjä kysymyksiä ja niihin annettuja vastauksia</a:t>
            </a:r>
            <a:endParaRPr lang="fi-FI" dirty="0"/>
          </a:p>
        </p:txBody>
      </p:sp>
      <p:sp>
        <p:nvSpPr>
          <p:cNvPr id="5" name="Tekstiruutu 4"/>
          <p:cNvSpPr txBox="1"/>
          <p:nvPr/>
        </p:nvSpPr>
        <p:spPr>
          <a:xfrm>
            <a:off x="611560" y="4227934"/>
            <a:ext cx="6264696" cy="307777"/>
          </a:xfrm>
          <a:prstGeom prst="rect">
            <a:avLst/>
          </a:prstGeom>
          <a:noFill/>
        </p:spPr>
        <p:txBody>
          <a:bodyPr wrap="square" rtlCol="0">
            <a:spAutoFit/>
          </a:bodyPr>
          <a:lstStyle/>
          <a:p>
            <a:r>
              <a:rPr lang="fi-FI" sz="1400" dirty="0" smtClean="0"/>
              <a:t>Verkkomateriaali</a:t>
            </a:r>
            <a:endParaRPr lang="fi-FI" sz="1400" dirty="0"/>
          </a:p>
        </p:txBody>
      </p:sp>
    </p:spTree>
    <p:extLst>
      <p:ext uri="{BB962C8B-B14F-4D97-AF65-F5344CB8AC3E}">
        <p14:creationId xmlns:p14="http://schemas.microsoft.com/office/powerpoint/2010/main" val="701676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614488" y="27754"/>
            <a:ext cx="5915025" cy="705421"/>
          </a:xfrm>
        </p:spPr>
        <p:txBody>
          <a:bodyPr>
            <a:normAutofit fontScale="90000"/>
          </a:bodyPr>
          <a:lstStyle/>
          <a:p>
            <a:pPr algn="ctr"/>
            <a:r>
              <a:rPr lang="fi-FI" dirty="0">
                <a:latin typeface="Verdana" panose="020B0604030504040204" pitchFamily="34" charset="0"/>
                <a:ea typeface="Verdana" panose="020B0604030504040204" pitchFamily="34" charset="0"/>
                <a:cs typeface="Verdana" panose="020B0604030504040204" pitchFamily="34" charset="0"/>
              </a:rPr>
              <a:t>Yleisesti kysyttyjä kysymyksiä</a:t>
            </a:r>
          </a:p>
        </p:txBody>
      </p:sp>
      <p:sp>
        <p:nvSpPr>
          <p:cNvPr id="3" name="Sisällön paikkamerkki 2"/>
          <p:cNvSpPr>
            <a:spLocks noGrp="1"/>
          </p:cNvSpPr>
          <p:nvPr>
            <p:ph idx="1"/>
          </p:nvPr>
        </p:nvSpPr>
        <p:spPr>
          <a:xfrm>
            <a:off x="179512" y="789552"/>
            <a:ext cx="8568952" cy="3749872"/>
          </a:xfrm>
        </p:spPr>
        <p:txBody>
          <a:bodyPr>
            <a:normAutofit/>
          </a:bodyPr>
          <a:lstStyle/>
          <a:p>
            <a:pPr marL="0" indent="0">
              <a:buNone/>
            </a:pPr>
            <a:r>
              <a:rPr lang="fi-FI" sz="1600" dirty="0" smtClean="0">
                <a:latin typeface="Verdana" panose="020B0604030504040204" pitchFamily="34" charset="0"/>
                <a:ea typeface="Verdana" panose="020B0604030504040204" pitchFamily="34" charset="0"/>
                <a:cs typeface="Verdana" panose="020B0604030504040204" pitchFamily="34" charset="0"/>
              </a:rPr>
              <a:t>1.Kysymys: </a:t>
            </a:r>
            <a:r>
              <a:rPr lang="fi-FI" sz="1400" dirty="0" smtClean="0">
                <a:latin typeface="Verdana" panose="020B0604030504040204" pitchFamily="34" charset="0"/>
                <a:ea typeface="Verdana" panose="020B0604030504040204" pitchFamily="34" charset="0"/>
                <a:cs typeface="Verdana" panose="020B0604030504040204" pitchFamily="34" charset="0"/>
              </a:rPr>
              <a:t>Miten saadaan kunnat sitoutettua yhteiseen kehittämiseen ts. maksamaan tarvittavia yhteisömaksuja?</a:t>
            </a:r>
          </a:p>
          <a:p>
            <a:r>
              <a:rPr lang="fi-FI" sz="1600" dirty="0" smtClean="0">
                <a:latin typeface="Verdana" panose="020B0604030504040204" pitchFamily="34" charset="0"/>
                <a:ea typeface="Verdana" panose="020B0604030504040204" pitchFamily="34" charset="0"/>
                <a:cs typeface="Verdana" panose="020B0604030504040204" pitchFamily="34" charset="0"/>
              </a:rPr>
              <a:t>Vastaus: </a:t>
            </a:r>
            <a:r>
              <a:rPr lang="fi-FI" sz="1400" dirty="0" smtClean="0">
                <a:latin typeface="Verdana" panose="020B0604030504040204" pitchFamily="34" charset="0"/>
                <a:ea typeface="Verdana" panose="020B0604030504040204" pitchFamily="34" charset="0"/>
                <a:cs typeface="Verdana" panose="020B0604030504040204" pitchFamily="34" charset="0"/>
              </a:rPr>
              <a:t>Kunnat pitää saada vakuuttuneeksi siitä, että yhteinen kehittäminen tuo säästöjä. Jos yksittäinen kunta omistaa ohjelmiston niin kunnan pitäisi joka tapauksessa järjestää tuotehallinta omistamalleen ohjelmistolle ja sekin kuluttaa resursseja. Lisäksi kunnan ei kannata yksin omistaa ohjelmistoa, koska sen kehittäminen ja ylläpitäminen jää kokonaan kunnan oman rahoituksen varaan.</a:t>
            </a:r>
          </a:p>
          <a:p>
            <a:endParaRPr lang="fi-FI"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i-FI" sz="1600" dirty="0" smtClean="0">
                <a:latin typeface="Verdana" panose="020B0604030504040204" pitchFamily="34" charset="0"/>
                <a:ea typeface="Verdana" panose="020B0604030504040204" pitchFamily="34" charset="0"/>
                <a:cs typeface="Verdana" panose="020B0604030504040204" pitchFamily="34" charset="0"/>
              </a:rPr>
              <a:t>2. Kysymys: </a:t>
            </a:r>
            <a:r>
              <a:rPr lang="fi-FI" sz="1400" dirty="0" smtClean="0">
                <a:latin typeface="Verdana" panose="020B0604030504040204" pitchFamily="34" charset="0"/>
                <a:ea typeface="Verdana" panose="020B0604030504040204" pitchFamily="34" charset="0"/>
                <a:cs typeface="Verdana" panose="020B0604030504040204" pitchFamily="34" charset="0"/>
              </a:rPr>
              <a:t>Mikä on haasteellisin kohta tuotteen hallintamallin suunnittelussa?</a:t>
            </a:r>
          </a:p>
          <a:p>
            <a:r>
              <a:rPr lang="fi-FI" sz="1600" dirty="0" smtClean="0">
                <a:latin typeface="Verdana" panose="020B0604030504040204" pitchFamily="34" charset="0"/>
                <a:ea typeface="Verdana" panose="020B0604030504040204" pitchFamily="34" charset="0"/>
                <a:cs typeface="Verdana" panose="020B0604030504040204" pitchFamily="34" charset="0"/>
              </a:rPr>
              <a:t>Vastaus: </a:t>
            </a:r>
            <a:r>
              <a:rPr lang="fi-FI" sz="1400" dirty="0" smtClean="0">
                <a:latin typeface="Verdana" panose="020B0604030504040204" pitchFamily="34" charset="0"/>
                <a:ea typeface="Verdana" panose="020B0604030504040204" pitchFamily="34" charset="0"/>
                <a:cs typeface="Verdana" panose="020B0604030504040204" pitchFamily="34" charset="0"/>
              </a:rPr>
              <a:t>Kehittämisen koordinoinnista päättäminen on haasteellisin, koska kunnat pelkäävät että yhteinen kehittäminen </a:t>
            </a:r>
            <a:r>
              <a:rPr lang="fi-FI" sz="1400" dirty="0" smtClean="0">
                <a:latin typeface="Verdana" panose="020B0604030504040204" pitchFamily="34" charset="0"/>
                <a:ea typeface="Verdana" panose="020B0604030504040204" pitchFamily="34" charset="0"/>
                <a:cs typeface="Verdana" panose="020B0604030504040204" pitchFamily="34" charset="0"/>
              </a:rPr>
              <a:t>hidastaa omaa kehittämistä, </a:t>
            </a:r>
            <a:r>
              <a:rPr lang="fi-FI" sz="1400" dirty="0" smtClean="0">
                <a:latin typeface="Verdana" panose="020B0604030504040204" pitchFamily="34" charset="0"/>
                <a:ea typeface="Verdana" panose="020B0604030504040204" pitchFamily="34" charset="0"/>
                <a:cs typeface="Verdana" panose="020B0604030504040204" pitchFamily="34" charset="0"/>
              </a:rPr>
              <a:t>kun pitää yhdessä alkaa sopimaan kehittämiskohteista. Toiseksi haasteellisin kohta on rahoitusosuuksien sopiminen eli miten rahoitetaan tuotepäällikön työ ja uusien ominaisuuksien rahoittaminen</a:t>
            </a:r>
            <a:endParaRPr lang="fi-FI" sz="1400" dirty="0">
              <a:latin typeface="Verdana" panose="020B0604030504040204" pitchFamily="34" charset="0"/>
              <a:ea typeface="Verdana" panose="020B0604030504040204" pitchFamily="34" charset="0"/>
              <a:cs typeface="Verdana" panose="020B0604030504040204" pitchFamily="34" charset="0"/>
            </a:endParaRPr>
          </a:p>
          <a:p>
            <a:endParaRPr lang="fi-FI" sz="1400" dirty="0" smtClean="0">
              <a:latin typeface="Verdana" panose="020B0604030504040204" pitchFamily="34" charset="0"/>
              <a:ea typeface="Verdana" panose="020B0604030504040204" pitchFamily="34" charset="0"/>
              <a:cs typeface="Verdana" panose="020B0604030504040204" pitchFamily="34" charset="0"/>
            </a:endParaRPr>
          </a:p>
          <a:p>
            <a:endParaRPr lang="fi-FI" sz="1600" dirty="0">
              <a:latin typeface="Verdana" panose="020B0604030504040204" pitchFamily="34" charset="0"/>
              <a:ea typeface="Verdana" panose="020B0604030504040204" pitchFamily="34" charset="0"/>
              <a:cs typeface="Verdana" panose="020B0604030504040204" pitchFamily="34" charset="0"/>
            </a:endParaRPr>
          </a:p>
          <a:p>
            <a:pPr marL="257175" lvl="1" indent="0">
              <a:buNone/>
            </a:pPr>
            <a:endParaRPr lang="fi-FI" sz="1125" dirty="0">
              <a:latin typeface="Verdana" panose="020B0604030504040204" pitchFamily="34" charset="0"/>
              <a:ea typeface="Verdana" panose="020B0604030504040204" pitchFamily="34" charset="0"/>
              <a:cs typeface="Verdana" panose="020B0604030504040204" pitchFamily="34" charset="0"/>
            </a:endParaRPr>
          </a:p>
        </p:txBody>
      </p:sp>
      <p:sp>
        <p:nvSpPr>
          <p:cNvPr id="4" name="Päivämäärän paikkamerkki 3"/>
          <p:cNvSpPr>
            <a:spLocks noGrp="1"/>
          </p:cNvSpPr>
          <p:nvPr>
            <p:ph type="dt" sz="half" idx="10"/>
          </p:nvPr>
        </p:nvSpPr>
        <p:spPr/>
        <p:txBody>
          <a:bodyPr/>
          <a:lstStyle/>
          <a:p>
            <a:pPr algn="r"/>
            <a:fld id="{5E6DC98A-6258-4AB0-B6E1-3934EC140010}" type="datetime1">
              <a:rPr lang="fi-FI" smtClean="0"/>
              <a:t>20.2.2019</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a:t>
            </a:fld>
            <a:endParaRPr lang="fi-FI" dirty="0"/>
          </a:p>
        </p:txBody>
      </p:sp>
    </p:spTree>
    <p:extLst>
      <p:ext uri="{BB962C8B-B14F-4D97-AF65-F5344CB8AC3E}">
        <p14:creationId xmlns:p14="http://schemas.microsoft.com/office/powerpoint/2010/main" val="1509273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614488" y="27754"/>
            <a:ext cx="5915025" cy="705421"/>
          </a:xfrm>
        </p:spPr>
        <p:txBody>
          <a:bodyPr>
            <a:normAutofit fontScale="90000"/>
          </a:bodyPr>
          <a:lstStyle/>
          <a:p>
            <a:pPr algn="ctr"/>
            <a:r>
              <a:rPr lang="fi-FI" dirty="0">
                <a:latin typeface="Verdana" panose="020B0604030504040204" pitchFamily="34" charset="0"/>
                <a:ea typeface="Verdana" panose="020B0604030504040204" pitchFamily="34" charset="0"/>
                <a:cs typeface="Verdana" panose="020B0604030504040204" pitchFamily="34" charset="0"/>
              </a:rPr>
              <a:t>Yleisesti kysyttyjä kysymyksiä</a:t>
            </a:r>
          </a:p>
        </p:txBody>
      </p:sp>
      <p:sp>
        <p:nvSpPr>
          <p:cNvPr id="3" name="Sisällön paikkamerkki 2"/>
          <p:cNvSpPr>
            <a:spLocks noGrp="1"/>
          </p:cNvSpPr>
          <p:nvPr>
            <p:ph idx="1"/>
          </p:nvPr>
        </p:nvSpPr>
        <p:spPr>
          <a:xfrm>
            <a:off x="179512" y="789552"/>
            <a:ext cx="8568952" cy="3749872"/>
          </a:xfrm>
        </p:spPr>
        <p:txBody>
          <a:bodyPr>
            <a:normAutofit fontScale="92500" lnSpcReduction="10000"/>
          </a:bodyPr>
          <a:lstStyle/>
          <a:p>
            <a:pPr marL="0" indent="0">
              <a:buNone/>
            </a:pPr>
            <a:r>
              <a:rPr lang="fi-FI" sz="1600" dirty="0" smtClean="0">
                <a:latin typeface="Verdana" panose="020B0604030504040204" pitchFamily="34" charset="0"/>
                <a:ea typeface="Verdana" panose="020B0604030504040204" pitchFamily="34" charset="0"/>
                <a:cs typeface="Verdana" panose="020B0604030504040204" pitchFamily="34" charset="0"/>
              </a:rPr>
              <a:t>3. Kysymys: </a:t>
            </a:r>
            <a:r>
              <a:rPr lang="fi-FI" sz="1400" dirty="0" smtClean="0">
                <a:latin typeface="Verdana" panose="020B0604030504040204" pitchFamily="34" charset="0"/>
                <a:ea typeface="Verdana" panose="020B0604030504040204" pitchFamily="34" charset="0"/>
                <a:cs typeface="Verdana" panose="020B0604030504040204" pitchFamily="34" charset="0"/>
              </a:rPr>
              <a:t>Onko avoimen tuotteen oltava myös avointa lähdekoodia?</a:t>
            </a:r>
          </a:p>
          <a:p>
            <a:r>
              <a:rPr lang="fi-FI" sz="1600" dirty="0" smtClean="0">
                <a:latin typeface="Verdana" panose="020B0604030504040204" pitchFamily="34" charset="0"/>
                <a:ea typeface="Verdana" panose="020B0604030504040204" pitchFamily="34" charset="0"/>
                <a:cs typeface="Verdana" panose="020B0604030504040204" pitchFamily="34" charset="0"/>
              </a:rPr>
              <a:t>Vastaus: </a:t>
            </a:r>
            <a:r>
              <a:rPr lang="fi-FI" sz="1400" dirty="0" smtClean="0">
                <a:latin typeface="Verdana" panose="020B0604030504040204" pitchFamily="34" charset="0"/>
                <a:ea typeface="Verdana" panose="020B0604030504040204" pitchFamily="34" charset="0"/>
                <a:cs typeface="Verdana" panose="020B0604030504040204" pitchFamily="34" charset="0"/>
              </a:rPr>
              <a:t>Ei ole, jos näin ei haluta. Käytännössä lähdekoodi voi olla vain julkista niille ohjelmistotaloille, jotka on valittu kehittäjäyhteisöön. Kehittäjäyhteisössä voi olla vain yksi ohjelmistotalo, mutta silloin riski toimittajaloukkuun jäämisestä voi kasvaa sekä kehittämisnopeus voi hidastua, jos valitulla ohjelmistotalolla ei  ole riittävästi kehittämisresursseja. Jos kehittäjäyhteisössä on vain yksi ohjelmistotalo, niin ohjelmiston omistajan järjestämä avoimuuden ja laadunvalvonta korostuu, koska tulee varmistaa että lähdekoodi on laadukkaasti toteutettu.</a:t>
            </a:r>
          </a:p>
          <a:p>
            <a:endParaRPr lang="fi-FI"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i-FI" sz="1600" dirty="0" smtClean="0">
                <a:latin typeface="Verdana" panose="020B0604030504040204" pitchFamily="34" charset="0"/>
                <a:ea typeface="Verdana" panose="020B0604030504040204" pitchFamily="34" charset="0"/>
                <a:cs typeface="Verdana" panose="020B0604030504040204" pitchFamily="34" charset="0"/>
              </a:rPr>
              <a:t>4. Kysymys: </a:t>
            </a:r>
            <a:r>
              <a:rPr lang="fi-FI" sz="1400" dirty="0" smtClean="0">
                <a:latin typeface="Verdana" panose="020B0604030504040204" pitchFamily="34" charset="0"/>
                <a:ea typeface="Verdana" panose="020B0604030504040204" pitchFamily="34" charset="0"/>
                <a:cs typeface="Verdana" panose="020B0604030504040204" pitchFamily="34" charset="0"/>
              </a:rPr>
              <a:t>Pitääkö avoimelle tuotteelle määritellä jokin avoimen lähdekoodin lisenssi?</a:t>
            </a:r>
          </a:p>
          <a:p>
            <a:r>
              <a:rPr lang="fi-FI" sz="1600" dirty="0" smtClean="0">
                <a:latin typeface="Verdana" panose="020B0604030504040204" pitchFamily="34" charset="0"/>
                <a:ea typeface="Verdana" panose="020B0604030504040204" pitchFamily="34" charset="0"/>
                <a:cs typeface="Verdana" panose="020B0604030504040204" pitchFamily="34" charset="0"/>
              </a:rPr>
              <a:t>Vastaus: </a:t>
            </a:r>
            <a:r>
              <a:rPr lang="fi-FI" sz="1400" dirty="0" smtClean="0">
                <a:latin typeface="Verdana" panose="020B0604030504040204" pitchFamily="34" charset="0"/>
                <a:ea typeface="Verdana" panose="020B0604030504040204" pitchFamily="34" charset="0"/>
                <a:cs typeface="Verdana" panose="020B0604030504040204" pitchFamily="34" charset="0"/>
              </a:rPr>
              <a:t>Avoimen tuotteen hallintamalli ei edellytä lisenssin asettamista, mutta jos sellainen halutaan, niin sellainen voidaan asettaa. Käytännössä tulee ensin arvioida täyttääkö hallinnan kohteena oleva ohjelmisto ja siihen suunniteltu hallintamalli avoimen lähdekoodin määritelmän </a:t>
            </a:r>
            <a:r>
              <a:rPr lang="fi-FI" sz="1400" dirty="0">
                <a:latin typeface="Verdana" panose="020B0604030504040204" pitchFamily="34" charset="0"/>
                <a:ea typeface="Verdana" panose="020B0604030504040204" pitchFamily="34" charset="0"/>
                <a:cs typeface="Verdana" panose="020B0604030504040204" pitchFamily="34" charset="0"/>
                <a:hlinkClick r:id="rId2"/>
              </a:rPr>
              <a:t>https://coss.fi/avoimuus/avoin-lahdekoodi</a:t>
            </a:r>
            <a:r>
              <a:rPr lang="fi-FI" sz="1400" dirty="0" smtClean="0">
                <a:latin typeface="Verdana" panose="020B0604030504040204" pitchFamily="34" charset="0"/>
                <a:ea typeface="Verdana" panose="020B0604030504040204" pitchFamily="34" charset="0"/>
                <a:cs typeface="Verdana" panose="020B0604030504040204" pitchFamily="34" charset="0"/>
                <a:hlinkClick r:id="rId2"/>
              </a:rPr>
              <a:t>/</a:t>
            </a:r>
            <a:r>
              <a:rPr lang="fi-FI" sz="1400" dirty="0" smtClean="0">
                <a:latin typeface="Verdana" panose="020B0604030504040204" pitchFamily="34" charset="0"/>
                <a:ea typeface="Verdana" panose="020B0604030504040204" pitchFamily="34" charset="0"/>
                <a:cs typeface="Verdana" panose="020B0604030504040204" pitchFamily="34" charset="0"/>
              </a:rPr>
              <a:t>. Toinen merkittävä ero avoimen lähdekoodin lisensseihin siinä, että avoimen tuotteenhallintamallissa korostetaan yhteisen kehittämisen koordinointia sekä </a:t>
            </a:r>
            <a:r>
              <a:rPr lang="fi-FI" sz="1400" dirty="0" smtClean="0">
                <a:latin typeface="Verdana" panose="020B0604030504040204" pitchFamily="34" charset="0"/>
                <a:ea typeface="Verdana" panose="020B0604030504040204" pitchFamily="34" charset="0"/>
                <a:cs typeface="Verdana" panose="020B0604030504040204" pitchFamily="34" charset="0"/>
              </a:rPr>
              <a:t>yhteisen </a:t>
            </a:r>
            <a:r>
              <a:rPr lang="fi-FI" sz="1400" dirty="0" smtClean="0">
                <a:latin typeface="Verdana" panose="020B0604030504040204" pitchFamily="34" charset="0"/>
                <a:ea typeface="Verdana" panose="020B0604030504040204" pitchFamily="34" charset="0"/>
                <a:cs typeface="Verdana" panose="020B0604030504040204" pitchFamily="34" charset="0"/>
              </a:rPr>
              <a:t>kehittämisen rahoittamista eikä niinkään ohjelmiston vapaata kehittämistä ja jakelua sekä kehitettyjen ominaisuuksien palauttamista jakelupaikkaan.  </a:t>
            </a:r>
            <a:endParaRPr lang="fi-FI" sz="1400" dirty="0">
              <a:latin typeface="Verdana" panose="020B0604030504040204" pitchFamily="34" charset="0"/>
              <a:ea typeface="Verdana" panose="020B0604030504040204" pitchFamily="34" charset="0"/>
              <a:cs typeface="Verdana" panose="020B0604030504040204" pitchFamily="34" charset="0"/>
            </a:endParaRPr>
          </a:p>
          <a:p>
            <a:endParaRPr lang="fi-FI" sz="1400" dirty="0" smtClean="0">
              <a:latin typeface="Verdana" panose="020B0604030504040204" pitchFamily="34" charset="0"/>
              <a:ea typeface="Verdana" panose="020B0604030504040204" pitchFamily="34" charset="0"/>
              <a:cs typeface="Verdana" panose="020B0604030504040204" pitchFamily="34" charset="0"/>
            </a:endParaRPr>
          </a:p>
          <a:p>
            <a:endParaRPr lang="fi-FI" sz="1600" dirty="0">
              <a:latin typeface="Verdana" panose="020B0604030504040204" pitchFamily="34" charset="0"/>
              <a:ea typeface="Verdana" panose="020B0604030504040204" pitchFamily="34" charset="0"/>
              <a:cs typeface="Verdana" panose="020B0604030504040204" pitchFamily="34" charset="0"/>
            </a:endParaRPr>
          </a:p>
          <a:p>
            <a:pPr marL="257175" lvl="1" indent="0">
              <a:buNone/>
            </a:pPr>
            <a:endParaRPr lang="fi-FI" sz="1125" dirty="0">
              <a:latin typeface="Verdana" panose="020B0604030504040204" pitchFamily="34" charset="0"/>
              <a:ea typeface="Verdana" panose="020B0604030504040204" pitchFamily="34" charset="0"/>
              <a:cs typeface="Verdana" panose="020B0604030504040204" pitchFamily="34" charset="0"/>
            </a:endParaRPr>
          </a:p>
        </p:txBody>
      </p:sp>
      <p:sp>
        <p:nvSpPr>
          <p:cNvPr id="4" name="Päivämäärän paikkamerkki 3"/>
          <p:cNvSpPr>
            <a:spLocks noGrp="1"/>
          </p:cNvSpPr>
          <p:nvPr>
            <p:ph type="dt" sz="half" idx="10"/>
          </p:nvPr>
        </p:nvSpPr>
        <p:spPr/>
        <p:txBody>
          <a:bodyPr/>
          <a:lstStyle/>
          <a:p>
            <a:pPr algn="r"/>
            <a:fld id="{5E6DC98A-6258-4AB0-B6E1-3934EC140010}" type="datetime1">
              <a:rPr lang="fi-FI" smtClean="0"/>
              <a:t>20.2.2019</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3</a:t>
            </a:fld>
            <a:endParaRPr lang="fi-FI" dirty="0"/>
          </a:p>
        </p:txBody>
      </p:sp>
    </p:spTree>
    <p:extLst>
      <p:ext uri="{BB962C8B-B14F-4D97-AF65-F5344CB8AC3E}">
        <p14:creationId xmlns:p14="http://schemas.microsoft.com/office/powerpoint/2010/main" val="1952019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614488" y="27754"/>
            <a:ext cx="5915025" cy="705421"/>
          </a:xfrm>
        </p:spPr>
        <p:txBody>
          <a:bodyPr>
            <a:normAutofit fontScale="90000"/>
          </a:bodyPr>
          <a:lstStyle/>
          <a:p>
            <a:pPr algn="ctr"/>
            <a:r>
              <a:rPr lang="fi-FI" dirty="0">
                <a:latin typeface="Verdana" panose="020B0604030504040204" pitchFamily="34" charset="0"/>
                <a:ea typeface="Verdana" panose="020B0604030504040204" pitchFamily="34" charset="0"/>
                <a:cs typeface="Verdana" panose="020B0604030504040204" pitchFamily="34" charset="0"/>
              </a:rPr>
              <a:t>Yleisesti kysyttyjä kysymyksiä</a:t>
            </a:r>
          </a:p>
        </p:txBody>
      </p:sp>
      <p:sp>
        <p:nvSpPr>
          <p:cNvPr id="3" name="Sisällön paikkamerkki 2"/>
          <p:cNvSpPr>
            <a:spLocks noGrp="1"/>
          </p:cNvSpPr>
          <p:nvPr>
            <p:ph idx="1"/>
          </p:nvPr>
        </p:nvSpPr>
        <p:spPr>
          <a:xfrm>
            <a:off x="179512" y="789552"/>
            <a:ext cx="8568952" cy="3749872"/>
          </a:xfrm>
        </p:spPr>
        <p:txBody>
          <a:bodyPr>
            <a:normAutofit/>
          </a:bodyPr>
          <a:lstStyle/>
          <a:p>
            <a:pPr marL="0" indent="0">
              <a:buNone/>
            </a:pPr>
            <a:r>
              <a:rPr lang="fi-FI" sz="1600" dirty="0" smtClean="0">
                <a:latin typeface="Verdana" panose="020B0604030504040204" pitchFamily="34" charset="0"/>
                <a:ea typeface="Verdana" panose="020B0604030504040204" pitchFamily="34" charset="0"/>
                <a:cs typeface="Verdana" panose="020B0604030504040204" pitchFamily="34" charset="0"/>
              </a:rPr>
              <a:t>5. Kysymys: </a:t>
            </a:r>
            <a:r>
              <a:rPr lang="fi-FI" sz="1400" dirty="0" smtClean="0">
                <a:latin typeface="Verdana" panose="020B0604030504040204" pitchFamily="34" charset="0"/>
                <a:ea typeface="Verdana" panose="020B0604030504040204" pitchFamily="34" charset="0"/>
                <a:cs typeface="Verdana" panose="020B0604030504040204" pitchFamily="34" charset="0"/>
              </a:rPr>
              <a:t>Voiko ohjelmistotuotteen hallintamallia muuttaa?</a:t>
            </a:r>
          </a:p>
          <a:p>
            <a:r>
              <a:rPr lang="fi-FI" sz="1600" dirty="0" smtClean="0">
                <a:latin typeface="Verdana" panose="020B0604030504040204" pitchFamily="34" charset="0"/>
                <a:ea typeface="Verdana" panose="020B0604030504040204" pitchFamily="34" charset="0"/>
                <a:cs typeface="Verdana" panose="020B0604030504040204" pitchFamily="34" charset="0"/>
              </a:rPr>
              <a:t>Vastaus: </a:t>
            </a:r>
            <a:r>
              <a:rPr lang="fi-FI" sz="1400" dirty="0" smtClean="0">
                <a:latin typeface="Verdana" panose="020B0604030504040204" pitchFamily="34" charset="0"/>
                <a:ea typeface="Verdana" panose="020B0604030504040204" pitchFamily="34" charset="0"/>
                <a:cs typeface="Verdana" panose="020B0604030504040204" pitchFamily="34" charset="0"/>
              </a:rPr>
              <a:t>Kyllä voidaan ja sitä myös suositellaan, koska käytännön kokemuksen kautta tuotteenhallinnan käytänteet muokkautuvat paremmaksi. Päätökset hallintamallin muutoksista tekee ohjausryhmä, joka koostuu käyttäjäkuntien edustajista</a:t>
            </a:r>
          </a:p>
          <a:p>
            <a:pPr marL="0" indent="0">
              <a:buNone/>
            </a:pPr>
            <a:endParaRPr lang="fi-FI" sz="1400" dirty="0" smtClean="0">
              <a:latin typeface="Verdana" panose="020B0604030504040204" pitchFamily="34" charset="0"/>
              <a:ea typeface="Verdana" panose="020B0604030504040204" pitchFamily="34" charset="0"/>
              <a:cs typeface="Verdana" panose="020B0604030504040204" pitchFamily="34" charset="0"/>
            </a:endParaRPr>
          </a:p>
          <a:p>
            <a:endParaRPr lang="fi-FI"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i-FI" sz="1600" dirty="0" smtClean="0">
                <a:latin typeface="Verdana" panose="020B0604030504040204" pitchFamily="34" charset="0"/>
                <a:ea typeface="Verdana" panose="020B0604030504040204" pitchFamily="34" charset="0"/>
                <a:cs typeface="Verdana" panose="020B0604030504040204" pitchFamily="34" charset="0"/>
              </a:rPr>
              <a:t>6. </a:t>
            </a:r>
            <a:r>
              <a:rPr lang="fi-FI" sz="1600" dirty="0">
                <a:latin typeface="Verdana" panose="020B0604030504040204" pitchFamily="34" charset="0"/>
                <a:ea typeface="Verdana" panose="020B0604030504040204" pitchFamily="34" charset="0"/>
                <a:cs typeface="Verdana" panose="020B0604030504040204" pitchFamily="34" charset="0"/>
              </a:rPr>
              <a:t>Kysymys: </a:t>
            </a:r>
            <a:r>
              <a:rPr lang="fi-FI" sz="1400" dirty="0" smtClean="0">
                <a:latin typeface="Verdana" panose="020B0604030504040204" pitchFamily="34" charset="0"/>
                <a:ea typeface="Verdana" panose="020B0604030504040204" pitchFamily="34" charset="0"/>
                <a:cs typeface="Verdana" panose="020B0604030504040204" pitchFamily="34" charset="0"/>
              </a:rPr>
              <a:t>Pitääkö tuotteenhallintamallin osalta tehdä sopimuksia?</a:t>
            </a:r>
            <a:endParaRPr lang="fi-FI" sz="1400" dirty="0">
              <a:latin typeface="Verdana" panose="020B0604030504040204" pitchFamily="34" charset="0"/>
              <a:ea typeface="Verdana" panose="020B0604030504040204" pitchFamily="34" charset="0"/>
              <a:cs typeface="Verdana" panose="020B0604030504040204" pitchFamily="34" charset="0"/>
            </a:endParaRPr>
          </a:p>
          <a:p>
            <a:r>
              <a:rPr lang="fi-FI" sz="1600" dirty="0">
                <a:latin typeface="Verdana" panose="020B0604030504040204" pitchFamily="34" charset="0"/>
                <a:ea typeface="Verdana" panose="020B0604030504040204" pitchFamily="34" charset="0"/>
                <a:cs typeface="Verdana" panose="020B0604030504040204" pitchFamily="34" charset="0"/>
              </a:rPr>
              <a:t>Vastaus: </a:t>
            </a:r>
            <a:r>
              <a:rPr lang="fi-FI" sz="1400" dirty="0" smtClean="0">
                <a:latin typeface="Verdana" panose="020B0604030504040204" pitchFamily="34" charset="0"/>
                <a:ea typeface="Verdana" panose="020B0604030504040204" pitchFamily="34" charset="0"/>
                <a:cs typeface="Verdana" panose="020B0604030504040204" pitchFamily="34" charset="0"/>
              </a:rPr>
              <a:t>Käytännössä syntyy sopimus, kun kunta ottaa käyttöön avoimen tuotteen ja hyväksyy siihen liitetyn tuotteenhallintamallin. Tästä voidaan ja kannattaa tehdä erillinen sopimus.  Sopimus koskee myös ohjelmistotaloa, joka alkaa tarjoamaan kehittämispalveluita avoimelle tuotteelle.</a:t>
            </a:r>
          </a:p>
          <a:p>
            <a:r>
              <a:rPr lang="fi-FI" sz="1400" dirty="0" smtClean="0">
                <a:latin typeface="Verdana" panose="020B0604030504040204" pitchFamily="34" charset="0"/>
                <a:ea typeface="Verdana" panose="020B0604030504040204" pitchFamily="34" charset="0"/>
                <a:cs typeface="Verdana" panose="020B0604030504040204" pitchFamily="34" charset="0"/>
              </a:rPr>
              <a:t>Kunta tekee luonnollisesti oman sopimuksen sen ohjelmistotalon kanssa, joka tarjoaa kunnalle avoimen tuotteen käyttöönotto ja mahdolliset kehittämisen palvelut</a:t>
            </a:r>
            <a:endParaRPr lang="fi-FI" sz="1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i-FI" sz="1400" dirty="0" smtClean="0">
              <a:latin typeface="Verdana" panose="020B0604030504040204" pitchFamily="34" charset="0"/>
              <a:ea typeface="Verdana" panose="020B0604030504040204" pitchFamily="34" charset="0"/>
              <a:cs typeface="Verdana" panose="020B0604030504040204" pitchFamily="34" charset="0"/>
            </a:endParaRPr>
          </a:p>
          <a:p>
            <a:endParaRPr lang="fi-FI" sz="1600" dirty="0">
              <a:latin typeface="Verdana" panose="020B0604030504040204" pitchFamily="34" charset="0"/>
              <a:ea typeface="Verdana" panose="020B0604030504040204" pitchFamily="34" charset="0"/>
              <a:cs typeface="Verdana" panose="020B0604030504040204" pitchFamily="34" charset="0"/>
            </a:endParaRPr>
          </a:p>
          <a:p>
            <a:pPr marL="257175" lvl="1" indent="0">
              <a:buNone/>
            </a:pPr>
            <a:endParaRPr lang="fi-FI" sz="1125" dirty="0">
              <a:latin typeface="Verdana" panose="020B0604030504040204" pitchFamily="34" charset="0"/>
              <a:ea typeface="Verdana" panose="020B0604030504040204" pitchFamily="34" charset="0"/>
              <a:cs typeface="Verdana" panose="020B0604030504040204" pitchFamily="34" charset="0"/>
            </a:endParaRPr>
          </a:p>
        </p:txBody>
      </p:sp>
      <p:sp>
        <p:nvSpPr>
          <p:cNvPr id="4" name="Päivämäärän paikkamerkki 3"/>
          <p:cNvSpPr>
            <a:spLocks noGrp="1"/>
          </p:cNvSpPr>
          <p:nvPr>
            <p:ph type="dt" sz="half" idx="10"/>
          </p:nvPr>
        </p:nvSpPr>
        <p:spPr/>
        <p:txBody>
          <a:bodyPr/>
          <a:lstStyle/>
          <a:p>
            <a:pPr algn="r"/>
            <a:fld id="{5E6DC98A-6258-4AB0-B6E1-3934EC140010}" type="datetime1">
              <a:rPr lang="fi-FI" smtClean="0"/>
              <a:t>20.2.2019</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4</a:t>
            </a:fld>
            <a:endParaRPr lang="fi-FI" dirty="0"/>
          </a:p>
        </p:txBody>
      </p:sp>
    </p:spTree>
    <p:extLst>
      <p:ext uri="{BB962C8B-B14F-4D97-AF65-F5344CB8AC3E}">
        <p14:creationId xmlns:p14="http://schemas.microsoft.com/office/powerpoint/2010/main" val="3152820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84176" y="1347614"/>
            <a:ext cx="7779600" cy="1512168"/>
          </a:xfrm>
        </p:spPr>
        <p:txBody>
          <a:bodyPr>
            <a:normAutofit/>
          </a:bodyPr>
          <a:lstStyle/>
          <a:p>
            <a:pPr marL="0" indent="0" algn="ctr">
              <a:buNone/>
            </a:pPr>
            <a:r>
              <a:rPr lang="fi-FI" dirty="0" smtClean="0"/>
              <a:t>Kiitos</a:t>
            </a:r>
          </a:p>
          <a:p>
            <a:pPr marL="0" indent="0" algn="ctr">
              <a:buNone/>
            </a:pPr>
            <a:endParaRPr lang="fi-FI" dirty="0" smtClean="0"/>
          </a:p>
          <a:p>
            <a:pPr marL="0" indent="0" algn="ctr">
              <a:buNone/>
            </a:pPr>
            <a:r>
              <a:rPr lang="fi-FI" dirty="0"/>
              <a:t>K</a:t>
            </a:r>
            <a:r>
              <a:rPr lang="fi-FI" dirty="0" smtClean="0"/>
              <a:t>ysymyksiä?</a:t>
            </a:r>
            <a:endParaRPr lang="fi-FI" dirty="0"/>
          </a:p>
        </p:txBody>
      </p:sp>
      <p:sp>
        <p:nvSpPr>
          <p:cNvPr id="4" name="Päivämäärän paikkamerkki 3"/>
          <p:cNvSpPr>
            <a:spLocks noGrp="1"/>
          </p:cNvSpPr>
          <p:nvPr>
            <p:ph type="dt" sz="half" idx="10"/>
          </p:nvPr>
        </p:nvSpPr>
        <p:spPr/>
        <p:txBody>
          <a:bodyPr/>
          <a:lstStyle/>
          <a:p>
            <a:pPr algn="r"/>
            <a:fld id="{5E6DC98A-6258-4AB0-B6E1-3934EC140010}" type="datetime1">
              <a:rPr lang="fi-FI" smtClean="0"/>
              <a:t>20.2.2019</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5</a:t>
            </a:fld>
            <a:endParaRPr lang="fi-FI" dirty="0"/>
          </a:p>
        </p:txBody>
      </p:sp>
    </p:spTree>
    <p:extLst>
      <p:ext uri="{BB962C8B-B14F-4D97-AF65-F5344CB8AC3E}">
        <p14:creationId xmlns:p14="http://schemas.microsoft.com/office/powerpoint/2010/main" val="337847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extLst>
    <a:ext uri="{05A4C25C-085E-4340-85A3-A5531E510DB2}">
      <thm15:themeFamily xmlns:thm15="http://schemas.microsoft.com/office/thememl/2012/main" name="Kuntaliitto_OnnistuvaSuomi_suomiruotsi2017.potx" id="{13E821BA-D3ED-4889-9C49-636FBF760B63}" vid="{3356D7EC-DB7F-4093-AE8F-B732685FBEF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22D22068AB8154EA34214C28E2762B1" ma:contentTypeVersion="7" ma:contentTypeDescription="Luo uusi asiakirja." ma:contentTypeScope="" ma:versionID="f7244abc05bffdb692f9afe8b8718518">
  <xsd:schema xmlns:xsd="http://www.w3.org/2001/XMLSchema" xmlns:xs="http://www.w3.org/2001/XMLSchema" xmlns:p="http://schemas.microsoft.com/office/2006/metadata/properties" xmlns:ns2="55a2cc34-794c-4dc7-898e-8fa2029c8187" xmlns:ns3="ab5ad7e9-ff32-4915-8f05-2a6d5c545421" targetNamespace="http://schemas.microsoft.com/office/2006/metadata/properties" ma:root="true" ma:fieldsID="54411e6c3642fa18faba1b0278c33407" ns2:_="" ns3:_="">
    <xsd:import namespace="55a2cc34-794c-4dc7-898e-8fa2029c8187"/>
    <xsd:import namespace="ab5ad7e9-ff32-4915-8f05-2a6d5c5454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2cc34-794c-4dc7-898e-8fa2029c81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5ad7e9-ff32-4915-8f05-2a6d5c545421"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B82B1D-124F-462B-A1D4-7B1735DEAA2D}"/>
</file>

<file path=customXml/itemProps2.xml><?xml version="1.0" encoding="utf-8"?>
<ds:datastoreItem xmlns:ds="http://schemas.openxmlformats.org/officeDocument/2006/customXml" ds:itemID="{79F7ACD3-AC89-4627-89CD-BA41F79BD814}"/>
</file>

<file path=customXml/itemProps3.xml><?xml version="1.0" encoding="utf-8"?>
<ds:datastoreItem xmlns:ds="http://schemas.openxmlformats.org/officeDocument/2006/customXml" ds:itemID="{9D4796B4-035E-4399-8985-C442F1C1C5F9}"/>
</file>

<file path=docProps/app.xml><?xml version="1.0" encoding="utf-8"?>
<Properties xmlns="http://schemas.openxmlformats.org/officeDocument/2006/extended-properties" xmlns:vt="http://schemas.openxmlformats.org/officeDocument/2006/docPropsVTypes">
  <Template>Kuntaliitto Onnistuva Suomi Suomi-Ruotsi 2017</Template>
  <TotalTime>745</TotalTime>
  <Words>427</Words>
  <Application>Microsoft Office PowerPoint</Application>
  <PresentationFormat>Näytössä katseltava esitys (16:9)</PresentationFormat>
  <Paragraphs>36</Paragraphs>
  <Slides>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vt:i4>
      </vt:variant>
    </vt:vector>
  </HeadingPairs>
  <TitlesOfParts>
    <vt:vector size="9" baseType="lpstr">
      <vt:lpstr>Arial</vt:lpstr>
      <vt:lpstr>Calibri</vt:lpstr>
      <vt:lpstr>Verdana</vt:lpstr>
      <vt:lpstr>Kuntaliitto suomenkielinen</vt:lpstr>
      <vt:lpstr>Video 5: Yleisesti kysyttyjä kysymyksiä ja niihin annettuja vastauksia</vt:lpstr>
      <vt:lpstr>Yleisesti kysyttyjä kysymyksiä</vt:lpstr>
      <vt:lpstr>Yleisesti kysyttyjä kysymyksiä</vt:lpstr>
      <vt:lpstr>Yleisesti kysyttyjä kysymyksiä</vt:lpstr>
      <vt:lpstr>PowerPoint-esitys</vt:lpstr>
    </vt:vector>
  </TitlesOfParts>
  <Company>KL-FCG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Kettunen Elisa</dc:creator>
  <cp:lastModifiedBy>Matinmikko Tapio</cp:lastModifiedBy>
  <cp:revision>99</cp:revision>
  <dcterms:created xsi:type="dcterms:W3CDTF">2017-11-10T11:25:34Z</dcterms:created>
  <dcterms:modified xsi:type="dcterms:W3CDTF">2019-02-20T05:42:13Z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0x010100322D22068AB8154EA34214C28E2762B1</vt:lpwstr>
  </property>
</Properties>
</file>