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857" r:id="rId3"/>
  </p:sldMasterIdLst>
  <p:notesMasterIdLst>
    <p:notesMasterId r:id="rId12"/>
  </p:notesMasterIdLst>
  <p:handoutMasterIdLst>
    <p:handoutMasterId r:id="rId13"/>
  </p:handoutMasterIdLst>
  <p:sldIdLst>
    <p:sldId id="324" r:id="rId4"/>
    <p:sldId id="350" r:id="rId5"/>
    <p:sldId id="344" r:id="rId6"/>
    <p:sldId id="329" r:id="rId7"/>
    <p:sldId id="332" r:id="rId8"/>
    <p:sldId id="333" r:id="rId9"/>
    <p:sldId id="356" r:id="rId10"/>
    <p:sldId id="351" r:id="rId11"/>
  </p:sldIdLst>
  <p:sldSz cx="12192000" cy="6858000"/>
  <p:notesSz cx="6735763" cy="9866313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sz="1000" kern="1200">
        <a:solidFill>
          <a:srgbClr val="003882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rgbClr val="003882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rgbClr val="003882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rgbClr val="003882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rgbClr val="003882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000" kern="1200">
        <a:solidFill>
          <a:srgbClr val="003882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1000" kern="1200">
        <a:solidFill>
          <a:srgbClr val="003882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1000" kern="1200">
        <a:solidFill>
          <a:srgbClr val="003882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1000" kern="1200">
        <a:solidFill>
          <a:srgbClr val="003882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C9EF"/>
    <a:srgbClr val="FFA7A7"/>
    <a:srgbClr val="BEC305"/>
    <a:srgbClr val="B3B705"/>
    <a:srgbClr val="FF5D5D"/>
    <a:srgbClr val="0E03EB"/>
    <a:srgbClr val="C1C606"/>
    <a:srgbClr val="CFD406"/>
    <a:srgbClr val="D7DC06"/>
    <a:srgbClr val="FF63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0" autoAdjust="0"/>
    <p:restoredTop sz="95108" autoAdjust="0"/>
  </p:normalViewPr>
  <p:slideViewPr>
    <p:cSldViewPr>
      <p:cViewPr varScale="1">
        <p:scale>
          <a:sx n="83" d="100"/>
          <a:sy n="83" d="100"/>
        </p:scale>
        <p:origin x="648" y="7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725173210161664E-2"/>
          <c:y val="2.115703472770665E-2"/>
          <c:w val="0.95381062355658197"/>
          <c:h val="0.8801676590050238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Ulkoiset kokonaismenot 1)</c:v>
                </c:pt>
              </c:strCache>
            </c:strRef>
          </c:tx>
          <c:spPr>
            <a:solidFill>
              <a:schemeClr val="accent1">
                <a:lumMod val="50000"/>
                <a:lumOff val="50000"/>
              </a:schemeClr>
            </a:solidFill>
            <a:ln w="3175">
              <a:solidFill>
                <a:schemeClr val="accent1"/>
              </a:solidFill>
              <a:prstDash val="solid"/>
            </a:ln>
          </c:spPr>
          <c:invertIfNegative val="0"/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5E3-4780-A258-E2833CC4FFD1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5E3-4780-A258-E2833CC4FFD1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accent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E5E3-4780-A258-E2833CC4FFD1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accent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E5E3-4780-A258-E2833CC4FFD1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accent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E5E3-4780-A258-E2833CC4FFD1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accent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E5E3-4780-A258-E2833CC4FFD1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accent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B365-4152-A5F3-22FEE17D7994}"/>
              </c:ext>
            </c:extLst>
          </c:dPt>
          <c:dLbls>
            <c:numFmt formatCode="0.0" sourceLinked="0"/>
            <c:spPr>
              <a:noFill/>
              <a:ln w="25478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2"/>
                    </a:solidFill>
                    <a:latin typeface="Arial Narrow" panose="020B0606020202030204" pitchFamily="34" charset="0"/>
                    <a:ea typeface="Verdana"/>
                    <a:cs typeface="Verdana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Sheet1!$B$1:$AG$1</c:f>
              <c:strCache>
                <c:ptCount val="32"/>
                <c:pt idx="0">
                  <c:v>91</c:v>
                </c:pt>
                <c:pt idx="1">
                  <c:v>92</c:v>
                </c:pt>
                <c:pt idx="2">
                  <c:v>93</c:v>
                </c:pt>
                <c:pt idx="3">
                  <c:v>94</c:v>
                </c:pt>
                <c:pt idx="4">
                  <c:v>95</c:v>
                </c:pt>
                <c:pt idx="5">
                  <c:v>96</c:v>
                </c:pt>
                <c:pt idx="6">
                  <c:v>97</c:v>
                </c:pt>
                <c:pt idx="7">
                  <c:v>98</c:v>
                </c:pt>
                <c:pt idx="8">
                  <c:v>99</c:v>
                </c:pt>
                <c:pt idx="9">
                  <c:v>00</c:v>
                </c:pt>
                <c:pt idx="10">
                  <c:v>01</c:v>
                </c:pt>
                <c:pt idx="11">
                  <c:v>02</c:v>
                </c:pt>
                <c:pt idx="12">
                  <c:v>03</c:v>
                </c:pt>
                <c:pt idx="13">
                  <c:v>04</c:v>
                </c:pt>
                <c:pt idx="14">
                  <c:v>05</c:v>
                </c:pt>
                <c:pt idx="15">
                  <c:v>06</c:v>
                </c:pt>
                <c:pt idx="16">
                  <c:v>07</c:v>
                </c:pt>
                <c:pt idx="17">
                  <c:v>08</c:v>
                </c:pt>
                <c:pt idx="18">
                  <c:v>09</c:v>
                </c:pt>
                <c:pt idx="19">
                  <c:v>10</c:v>
                </c:pt>
                <c:pt idx="20">
                  <c:v>11</c:v>
                </c:pt>
                <c:pt idx="21">
                  <c:v>12</c:v>
                </c:pt>
                <c:pt idx="22">
                  <c:v>13</c:v>
                </c:pt>
                <c:pt idx="23">
                  <c:v>14</c:v>
                </c:pt>
                <c:pt idx="24">
                  <c:v>15</c:v>
                </c:pt>
                <c:pt idx="25">
                  <c:v>16</c:v>
                </c:pt>
                <c:pt idx="26">
                  <c:v>17</c:v>
                </c:pt>
                <c:pt idx="27">
                  <c:v>18</c:v>
                </c:pt>
                <c:pt idx="28">
                  <c:v>19</c:v>
                </c:pt>
                <c:pt idx="29">
                  <c:v>20</c:v>
                </c:pt>
                <c:pt idx="30">
                  <c:v>21</c:v>
                </c:pt>
                <c:pt idx="31">
                  <c:v>22</c:v>
                </c:pt>
              </c:strCache>
            </c:strRef>
          </c:cat>
          <c:val>
            <c:numRef>
              <c:f>Sheet1!$B$2:$AG$2</c:f>
              <c:numCache>
                <c:formatCode>General</c:formatCode>
                <c:ptCount val="32"/>
                <c:pt idx="0">
                  <c:v>8.6</c:v>
                </c:pt>
                <c:pt idx="1">
                  <c:v>0</c:v>
                </c:pt>
                <c:pt idx="2">
                  <c:v>-5.0999999999999996</c:v>
                </c:pt>
                <c:pt idx="3">
                  <c:v>-0.5</c:v>
                </c:pt>
                <c:pt idx="4">
                  <c:v>5</c:v>
                </c:pt>
                <c:pt idx="5">
                  <c:v>5.6</c:v>
                </c:pt>
                <c:pt idx="7">
                  <c:v>2.9</c:v>
                </c:pt>
                <c:pt idx="8">
                  <c:v>2.8</c:v>
                </c:pt>
                <c:pt idx="9">
                  <c:v>5.2</c:v>
                </c:pt>
                <c:pt idx="10">
                  <c:v>7.2</c:v>
                </c:pt>
                <c:pt idx="11">
                  <c:v>5.0999999999999996</c:v>
                </c:pt>
                <c:pt idx="12">
                  <c:v>4.5</c:v>
                </c:pt>
                <c:pt idx="13">
                  <c:v>5.2</c:v>
                </c:pt>
                <c:pt idx="14">
                  <c:v>5.2</c:v>
                </c:pt>
                <c:pt idx="15">
                  <c:v>4.5999999999999996</c:v>
                </c:pt>
                <c:pt idx="16">
                  <c:v>5</c:v>
                </c:pt>
                <c:pt idx="17">
                  <c:v>7.9</c:v>
                </c:pt>
                <c:pt idx="18">
                  <c:v>4.2</c:v>
                </c:pt>
                <c:pt idx="19">
                  <c:v>4.2</c:v>
                </c:pt>
                <c:pt idx="20">
                  <c:v>5.4</c:v>
                </c:pt>
                <c:pt idx="21">
                  <c:v>5</c:v>
                </c:pt>
                <c:pt idx="22" formatCode="0.0">
                  <c:v>2.4366129302087236</c:v>
                </c:pt>
                <c:pt idx="23" formatCode="0.0">
                  <c:v>0.27783566672736282</c:v>
                </c:pt>
                <c:pt idx="24" formatCode="0.0">
                  <c:v>-4.4000000000000004</c:v>
                </c:pt>
                <c:pt idx="25" formatCode="0.0">
                  <c:v>1.0396208797831015</c:v>
                </c:pt>
                <c:pt idx="26" formatCode="0.0">
                  <c:v>-1.023563827004125</c:v>
                </c:pt>
                <c:pt idx="27" formatCode="0.0">
                  <c:v>1.5982369818577764</c:v>
                </c:pt>
                <c:pt idx="28" formatCode="0.0">
                  <c:v>3.1257010423387457</c:v>
                </c:pt>
                <c:pt idx="30" formatCode="0.0">
                  <c:v>2.483458152136691</c:v>
                </c:pt>
                <c:pt idx="31" formatCode="0.0">
                  <c:v>2.5747705087569996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E5E3-4780-A258-E2833CC4FFD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52159616"/>
        <c:axId val="352180864"/>
      </c:barChart>
      <c:catAx>
        <c:axId val="352159616"/>
        <c:scaling>
          <c:orientation val="minMax"/>
        </c:scaling>
        <c:delete val="0"/>
        <c:axPos val="b"/>
        <c:majorGridlines>
          <c:spPr>
            <a:ln w="3185">
              <a:solidFill>
                <a:schemeClr val="tx1"/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low"/>
        <c:spPr>
          <a:ln w="318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50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352180864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352180864"/>
        <c:scaling>
          <c:orientation val="minMax"/>
          <c:max val="10"/>
          <c:min val="-6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sysDot"/>
            </a:ln>
          </c:spPr>
        </c:majorGridlines>
        <c:numFmt formatCode="General" sourceLinked="1"/>
        <c:majorTickMark val="out"/>
        <c:minorTickMark val="in"/>
        <c:tickLblPos val="nextTo"/>
        <c:spPr>
          <a:ln w="318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4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352159616"/>
        <c:crosses val="autoZero"/>
        <c:crossBetween val="between"/>
        <c:majorUnit val="1"/>
        <c:minorUnit val="0.5"/>
      </c:valAx>
      <c:spPr>
        <a:noFill/>
        <a:ln w="12739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6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09472032425438"/>
          <c:y val="2.6726038920310995E-2"/>
          <c:w val="0.87193138397427072"/>
          <c:h val="0.88213915723595082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3F3F"/>
            </a:solidFill>
            <a:ln w="6350">
              <a:solidFill>
                <a:schemeClr val="tx2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6350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A3C-4853-84A1-4DCECE3028B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60" b="0" i="0" baseline="0">
                    <a:latin typeface="Verdana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Sheet1!$B$2:$B$9</c:f>
              <c:numCache>
                <c:formatCode>#,##0</c:formatCode>
                <c:ptCount val="8"/>
                <c:pt idx="0">
                  <c:v>-631</c:v>
                </c:pt>
                <c:pt idx="1">
                  <c:v>-631</c:v>
                </c:pt>
                <c:pt idx="2">
                  <c:v>-756</c:v>
                </c:pt>
                <c:pt idx="3">
                  <c:v>-1118</c:v>
                </c:pt>
                <c:pt idx="4">
                  <c:v>-1354</c:v>
                </c:pt>
                <c:pt idx="5">
                  <c:v>-1394</c:v>
                </c:pt>
                <c:pt idx="6">
                  <c:v>-1444</c:v>
                </c:pt>
                <c:pt idx="7">
                  <c:v>-1444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3C-4853-84A1-4DCECE3028BB}"/>
            </c:ext>
          </c:extLst>
        </c:ser>
        <c:ser>
          <c:idx val="4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6350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4"/>
              <c:spPr>
                <a:noFill/>
              </c:spPr>
              <c:txPr>
                <a:bodyPr/>
                <a:lstStyle/>
                <a:p>
                  <a:pPr>
                    <a:defRPr sz="1100" b="0" i="0" baseline="0">
                      <a:latin typeface="Verdana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CE57-48A9-8550-A95922741A5D}"/>
                </c:ext>
              </c:extLst>
            </c:dLbl>
            <c:dLbl>
              <c:idx val="5"/>
              <c:spPr>
                <a:noFill/>
              </c:spPr>
              <c:txPr>
                <a:bodyPr/>
                <a:lstStyle/>
                <a:p>
                  <a:pPr>
                    <a:defRPr sz="1100" b="0" i="0" baseline="0">
                      <a:latin typeface="Verdana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CE57-48A9-8550-A95922741A5D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1200" b="0" i="0" baseline="0">
                    <a:latin typeface="Verdana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Sheet1!$C$2:$C$9</c:f>
              <c:numCache>
                <c:formatCode>#,##0</c:formatCode>
                <c:ptCount val="8"/>
                <c:pt idx="1">
                  <c:v>-125</c:v>
                </c:pt>
                <c:pt idx="2">
                  <c:v>-362</c:v>
                </c:pt>
                <c:pt idx="3">
                  <c:v>-236</c:v>
                </c:pt>
                <c:pt idx="4">
                  <c:v>-40</c:v>
                </c:pt>
                <c:pt idx="5">
                  <c:v>-50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3C-4853-84A1-4DCECE3028BB}"/>
            </c:ext>
          </c:extLst>
        </c:ser>
        <c:ser>
          <c:idx val="0"/>
          <c:order val="2"/>
          <c:tx>
            <c:strRef>
              <c:f>Sheet1!$D$1</c:f>
              <c:strCache>
                <c:ptCount val="1"/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 w="15875">
              <a:solidFill>
                <a:schemeClr val="tx2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0" i="0" baseline="0">
                    <a:latin typeface="Verdana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Sheet1!$D$2:$D$9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4-AA3C-4853-84A1-4DCECE3028BB}"/>
            </c:ext>
          </c:extLst>
        </c:ser>
        <c:ser>
          <c:idx val="2"/>
          <c:order val="3"/>
          <c:tx>
            <c:strRef>
              <c:f>Sheet1!$E$1</c:f>
              <c:strCache>
                <c:ptCount val="1"/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5875">
              <a:solidFill>
                <a:schemeClr val="tx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0" i="0" baseline="0">
                    <a:latin typeface="Verdana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Sheet1!$E$2:$E$9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5-AA3C-4853-84A1-4DCECE3028BB}"/>
            </c:ext>
          </c:extLst>
        </c:ser>
        <c:ser>
          <c:idx val="3"/>
          <c:order val="4"/>
          <c:tx>
            <c:strRef>
              <c:f>Sheet1!$F$1</c:f>
              <c:strCache>
                <c:ptCount val="1"/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6350">
              <a:solidFill>
                <a:schemeClr val="tx2"/>
              </a:solidFill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E57-48A9-8550-A95922741A5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E57-48A9-8550-A95922741A5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E57-48A9-8550-A95922741A5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E57-48A9-8550-A95922741A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 i="0" baseline="0">
                    <a:latin typeface="Verdana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Sheet1!$F$2:$F$9</c:f>
              <c:numCache>
                <c:formatCode>General</c:formatCode>
                <c:ptCount val="8"/>
                <c:pt idx="3">
                  <c:v>-40</c:v>
                </c:pt>
                <c:pt idx="4">
                  <c:v>-40</c:v>
                </c:pt>
                <c:pt idx="5">
                  <c:v>-40</c:v>
                </c:pt>
                <c:pt idx="6">
                  <c:v>-40</c:v>
                </c:pt>
                <c:pt idx="7">
                  <c:v>-40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A3C-4853-84A1-4DCECE3028B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</c:strCache>
            </c:strRef>
          </c:tx>
          <c:spPr>
            <a:solidFill>
              <a:srgbClr val="DFC9EF"/>
            </a:solidFill>
            <a:ln w="6350">
              <a:solidFill>
                <a:schemeClr val="tx2"/>
              </a:solidFill>
            </a:ln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AA3C-4853-84A1-4DCECE3028B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 i="0" baseline="0">
                    <a:latin typeface="Verdana" panose="020B060403050404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Sheet1!$G$2:$G$9</c:f>
              <c:numCache>
                <c:formatCode>General</c:formatCode>
                <c:ptCount val="8"/>
                <c:pt idx="4">
                  <c:v>-35</c:v>
                </c:pt>
                <c:pt idx="5">
                  <c:v>-35</c:v>
                </c:pt>
                <c:pt idx="6">
                  <c:v>-77</c:v>
                </c:pt>
                <c:pt idx="7">
                  <c:v>-266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A3C-4853-84A1-4DCECE3028BB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</c:strCache>
            </c:strRef>
          </c:tx>
          <c:spPr>
            <a:solidFill>
              <a:schemeClr val="accent1">
                <a:lumMod val="50000"/>
                <a:lumOff val="50000"/>
              </a:schemeClr>
            </a:solidFill>
            <a:ln w="6350">
              <a:solidFill>
                <a:schemeClr val="tx2"/>
              </a:solidFill>
            </a:ln>
          </c:spPr>
          <c:invertIfNegative val="0"/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CE57-48A9-8550-A95922741A5D}"/>
              </c:ext>
            </c:extLst>
          </c:dPt>
          <c:dLbls>
            <c:spPr>
              <a:noFill/>
            </c:spPr>
            <c:txPr>
              <a:bodyPr/>
              <a:lstStyle/>
              <a:p>
                <a:pPr>
                  <a:defRPr sz="1050" b="0" i="0" baseline="0">
                    <a:latin typeface="Verdana" panose="020B060403050404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Sheet1!$H$2:$H$9</c:f>
              <c:numCache>
                <c:formatCode>General</c:formatCode>
                <c:ptCount val="8"/>
                <c:pt idx="5">
                  <c:v>-75</c:v>
                </c:pt>
                <c:pt idx="6">
                  <c:v>-75</c:v>
                </c:pt>
                <c:pt idx="7">
                  <c:v>-75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A3C-4853-84A1-4DCECE3028BB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chemeClr val="tx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 i="0" baseline="0">
                    <a:latin typeface="Verdana" panose="020B060403050404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Sheet1!$I$2:$I$9</c:f>
              <c:numCache>
                <c:formatCode>General</c:formatCode>
                <c:ptCount val="8"/>
                <c:pt idx="5">
                  <c:v>-364</c:v>
                </c:pt>
                <c:pt idx="6">
                  <c:v>-492</c:v>
                </c:pt>
                <c:pt idx="7">
                  <c:v>-521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A3C-4853-84A1-4DCECE3028BB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</c:strCache>
            </c:strRef>
          </c:tx>
          <c:spPr>
            <a:solidFill>
              <a:srgbClr val="00B050"/>
            </a:solidFill>
            <a:ln w="6350">
              <a:solidFill>
                <a:schemeClr val="tx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baseline="0">
                    <a:latin typeface="Verdana" panose="020B060403050404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Sheet1!$J$2:$J$9</c:f>
              <c:numCache>
                <c:formatCode>General</c:formatCode>
                <c:ptCount val="8"/>
                <c:pt idx="7">
                  <c:v>-59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A3C-4853-84A1-4DCECE3028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overlap val="100"/>
        <c:axId val="134588672"/>
        <c:axId val="134606848"/>
      </c:barChart>
      <c:catAx>
        <c:axId val="134588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2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Verdana" pitchFamily="34" charset="0"/>
                <a:ea typeface="Times New Roman"/>
                <a:cs typeface="Times New Roman"/>
              </a:defRPr>
            </a:pPr>
            <a:endParaRPr lang="fi-FI"/>
          </a:p>
        </c:txPr>
        <c:crossAx val="134606848"/>
        <c:crosses val="autoZero"/>
        <c:auto val="1"/>
        <c:lblAlgn val="ctr"/>
        <c:lblOffset val="100"/>
        <c:noMultiLvlLbl val="0"/>
      </c:catAx>
      <c:valAx>
        <c:axId val="134606848"/>
        <c:scaling>
          <c:orientation val="minMax"/>
          <c:max val="0"/>
          <c:min val="-2500"/>
        </c:scaling>
        <c:delete val="0"/>
        <c:axPos val="l"/>
        <c:majorGridlines>
          <c:spPr>
            <a:ln w="3126">
              <a:solidFill>
                <a:schemeClr val="tx1"/>
              </a:solidFill>
              <a:prstDash val="sysDash"/>
            </a:ln>
          </c:spPr>
        </c:majorGridlines>
        <c:numFmt formatCode="0" sourceLinked="0"/>
        <c:majorTickMark val="out"/>
        <c:minorTickMark val="in"/>
        <c:tickLblPos val="nextTo"/>
        <c:spPr>
          <a:ln w="312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30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34588672"/>
        <c:crosses val="autoZero"/>
        <c:crossBetween val="between"/>
        <c:majorUnit val="200"/>
        <c:minorUnit val="100"/>
      </c:valAx>
      <c:spPr>
        <a:solidFill>
          <a:schemeClr val="bg1">
            <a:lumMod val="95000"/>
          </a:schemeClr>
        </a:solidFill>
        <a:ln w="12503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72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253968253968247E-2"/>
          <c:y val="3.0526648736059789E-2"/>
          <c:w val="0.86349206349206353"/>
          <c:h val="0.8737796294899832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Vuosikate</c:v>
                </c:pt>
              </c:strCache>
            </c:strRef>
          </c:tx>
          <c:spPr>
            <a:solidFill>
              <a:schemeClr val="accent1">
                <a:lumMod val="50000"/>
                <a:lumOff val="50000"/>
              </a:schemeClr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853-48F9-B352-99E488B67E87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853-48F9-B352-99E488B67E87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853-48F9-B352-99E488B67E87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4853-48F9-B352-99E488B67E87}"/>
              </c:ext>
            </c:extLst>
          </c:dPt>
          <c:dPt>
            <c:idx val="2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4853-48F9-B352-99E488B67E87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4853-48F9-B352-99E488B67E87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4853-48F9-B352-99E488B67E87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4853-48F9-B352-99E488B67E87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7-9B88-4334-9704-96B491D4BAA6}"/>
              </c:ext>
            </c:extLst>
          </c:dPt>
          <c:dPt>
            <c:idx val="31"/>
            <c:invertIfNegative val="0"/>
            <c:bubble3D val="0"/>
            <c:spPr>
              <a:solidFill>
                <a:schemeClr val="tx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A-C0E2-4877-A90B-68406F3FEA6B}"/>
              </c:ext>
            </c:extLst>
          </c:dPt>
          <c:cat>
            <c:strRef>
              <c:f>Sheet1!$B$1:$AG$1</c:f>
              <c:strCache>
                <c:ptCount val="32"/>
                <c:pt idx="0">
                  <c:v>91</c:v>
                </c:pt>
                <c:pt idx="1">
                  <c:v>92</c:v>
                </c:pt>
                <c:pt idx="2">
                  <c:v>93</c:v>
                </c:pt>
                <c:pt idx="3">
                  <c:v>94</c:v>
                </c:pt>
                <c:pt idx="4">
                  <c:v>95</c:v>
                </c:pt>
                <c:pt idx="5">
                  <c:v>96</c:v>
                </c:pt>
                <c:pt idx="6">
                  <c:v>97</c:v>
                </c:pt>
                <c:pt idx="7">
                  <c:v>98</c:v>
                </c:pt>
                <c:pt idx="8">
                  <c:v>99</c:v>
                </c:pt>
                <c:pt idx="9">
                  <c:v>00</c:v>
                </c:pt>
                <c:pt idx="10">
                  <c:v>01</c:v>
                </c:pt>
                <c:pt idx="11">
                  <c:v>02</c:v>
                </c:pt>
                <c:pt idx="12">
                  <c:v>03</c:v>
                </c:pt>
                <c:pt idx="13">
                  <c:v>04</c:v>
                </c:pt>
                <c:pt idx="14">
                  <c:v>05</c:v>
                </c:pt>
                <c:pt idx="15">
                  <c:v>06</c:v>
                </c:pt>
                <c:pt idx="16">
                  <c:v>07</c:v>
                </c:pt>
                <c:pt idx="17">
                  <c:v>08</c:v>
                </c:pt>
                <c:pt idx="18">
                  <c:v>09</c:v>
                </c:pt>
                <c:pt idx="19">
                  <c:v>10</c:v>
                </c:pt>
                <c:pt idx="20">
                  <c:v>11</c:v>
                </c:pt>
                <c:pt idx="21">
                  <c:v>12</c:v>
                </c:pt>
                <c:pt idx="22">
                  <c:v>13</c:v>
                </c:pt>
                <c:pt idx="23">
                  <c:v>14</c:v>
                </c:pt>
                <c:pt idx="24">
                  <c:v>15</c:v>
                </c:pt>
                <c:pt idx="25">
                  <c:v>16</c:v>
                </c:pt>
                <c:pt idx="26">
                  <c:v>17</c:v>
                </c:pt>
                <c:pt idx="27">
                  <c:v>18</c:v>
                </c:pt>
                <c:pt idx="28">
                  <c:v>19</c:v>
                </c:pt>
                <c:pt idx="29">
                  <c:v>20</c:v>
                </c:pt>
                <c:pt idx="30">
                  <c:v>21</c:v>
                </c:pt>
                <c:pt idx="31">
                  <c:v>22</c:v>
                </c:pt>
              </c:strCache>
            </c:strRef>
          </c:cat>
          <c:val>
            <c:numRef>
              <c:f>Sheet1!$B$2:$AG$2</c:f>
              <c:numCache>
                <c:formatCode>General</c:formatCode>
                <c:ptCount val="32"/>
                <c:pt idx="0">
                  <c:v>1.05</c:v>
                </c:pt>
                <c:pt idx="1">
                  <c:v>1.1399999999999999</c:v>
                </c:pt>
                <c:pt idx="2">
                  <c:v>1.73</c:v>
                </c:pt>
                <c:pt idx="3">
                  <c:v>1.92</c:v>
                </c:pt>
                <c:pt idx="4">
                  <c:v>2.12</c:v>
                </c:pt>
                <c:pt idx="5">
                  <c:v>1.93</c:v>
                </c:pt>
                <c:pt idx="6">
                  <c:v>1.25</c:v>
                </c:pt>
                <c:pt idx="7">
                  <c:v>1.49</c:v>
                </c:pt>
                <c:pt idx="8">
                  <c:v>1.5840000000000001</c:v>
                </c:pt>
                <c:pt idx="9">
                  <c:v>1.698</c:v>
                </c:pt>
                <c:pt idx="10">
                  <c:v>1.9530000000000001</c:v>
                </c:pt>
                <c:pt idx="11">
                  <c:v>2.2629999999999999</c:v>
                </c:pt>
                <c:pt idx="12">
                  <c:v>1.579</c:v>
                </c:pt>
                <c:pt idx="13">
                  <c:v>1.4379999999999999</c:v>
                </c:pt>
                <c:pt idx="14">
                  <c:v>1.4770000000000001</c:v>
                </c:pt>
                <c:pt idx="15">
                  <c:v>2.105</c:v>
                </c:pt>
                <c:pt idx="16">
                  <c:v>2.387</c:v>
                </c:pt>
                <c:pt idx="17">
                  <c:v>2.403</c:v>
                </c:pt>
                <c:pt idx="18">
                  <c:v>2.3069999999999999</c:v>
                </c:pt>
                <c:pt idx="19">
                  <c:v>3.024</c:v>
                </c:pt>
                <c:pt idx="20">
                  <c:v>2.5499999999999998</c:v>
                </c:pt>
                <c:pt idx="21">
                  <c:v>1.7929999999999999</c:v>
                </c:pt>
                <c:pt idx="22">
                  <c:v>2.69</c:v>
                </c:pt>
                <c:pt idx="23" formatCode="0.00">
                  <c:v>2.8750600000000039</c:v>
                </c:pt>
                <c:pt idx="24" formatCode="0.00">
                  <c:v>2.6975540000000087</c:v>
                </c:pt>
                <c:pt idx="25" formatCode="0.0">
                  <c:v>3.4224949999999974</c:v>
                </c:pt>
                <c:pt idx="26" formatCode="0.0">
                  <c:v>3.9302473000863509</c:v>
                </c:pt>
                <c:pt idx="27" formatCode="0.0">
                  <c:v>4.0941782387759602</c:v>
                </c:pt>
                <c:pt idx="28" formatCode="0.0">
                  <c:v>3.6213644846393094</c:v>
                </c:pt>
                <c:pt idx="29" formatCode="0.0">
                  <c:v>4.6022638630331238</c:v>
                </c:pt>
                <c:pt idx="30" formatCode="0.0">
                  <c:v>3.7431875178966969</c:v>
                </c:pt>
                <c:pt idx="31" formatCode="0.0">
                  <c:v>3.6920448326097888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853-48F9-B352-99E488B67E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axId val="379670912"/>
        <c:axId val="379672448"/>
      </c:barChart>
      <c:lineChart>
        <c:grouping val="standard"/>
        <c:varyColors val="0"/>
        <c:ser>
          <c:idx val="2"/>
          <c:order val="2"/>
          <c:tx>
            <c:strRef>
              <c:f>Sheet1!$A$4</c:f>
              <c:strCache>
                <c:ptCount val="1"/>
                <c:pt idx="0">
                  <c:v>Investoinnit, netto 1)</c:v>
                </c:pt>
              </c:strCache>
            </c:strRef>
          </c:tx>
          <c:spPr>
            <a:ln w="22225">
              <a:solidFill>
                <a:schemeClr val="accent5">
                  <a:lumMod val="75000"/>
                </a:schemeClr>
              </a:solidFill>
              <a:prstDash val="solid"/>
            </a:ln>
          </c:spPr>
          <c:marker>
            <c:symbol val="circle"/>
            <c:size val="5"/>
            <c:spPr>
              <a:solidFill>
                <a:schemeClr val="bg1"/>
              </a:solidFill>
              <a:ln>
                <a:solidFill>
                  <a:srgbClr val="C00000"/>
                </a:solidFill>
                <a:prstDash val="solid"/>
              </a:ln>
            </c:spPr>
          </c:marker>
          <c:dPt>
            <c:idx val="22"/>
            <c:bubble3D val="0"/>
            <c:extLst>
              <c:ext xmlns:c16="http://schemas.microsoft.com/office/drawing/2014/chart" uri="{C3380CC4-5D6E-409C-BE32-E72D297353CC}">
                <c16:uniqueId val="{0000000E-4853-48F9-B352-99E488B67E87}"/>
              </c:ext>
            </c:extLst>
          </c:dPt>
          <c:dPt>
            <c:idx val="23"/>
            <c:bubble3D val="0"/>
            <c:extLst>
              <c:ext xmlns:c16="http://schemas.microsoft.com/office/drawing/2014/chart" uri="{C3380CC4-5D6E-409C-BE32-E72D297353CC}">
                <c16:uniqueId val="{0000000F-4853-48F9-B352-99E488B67E87}"/>
              </c:ext>
            </c:extLst>
          </c:dPt>
          <c:dPt>
            <c:idx val="24"/>
            <c:bubble3D val="0"/>
            <c:extLst>
              <c:ext xmlns:c16="http://schemas.microsoft.com/office/drawing/2014/chart" uri="{C3380CC4-5D6E-409C-BE32-E72D297353CC}">
                <c16:uniqueId val="{00000010-4853-48F9-B352-99E488B67E87}"/>
              </c:ext>
            </c:extLst>
          </c:dPt>
          <c:dPt>
            <c:idx val="25"/>
            <c:bubble3D val="0"/>
            <c:extLst>
              <c:ext xmlns:c16="http://schemas.microsoft.com/office/drawing/2014/chart" uri="{C3380CC4-5D6E-409C-BE32-E72D297353CC}">
                <c16:uniqueId val="{00000012-4853-48F9-B352-99E488B67E87}"/>
              </c:ext>
            </c:extLst>
          </c:dPt>
          <c:dPt>
            <c:idx val="26"/>
            <c:bubble3D val="0"/>
            <c:spPr>
              <a:ln w="22225">
                <a:solidFill>
                  <a:schemeClr val="accent5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4-4853-48F9-B352-99E488B67E87}"/>
              </c:ext>
            </c:extLst>
          </c:dPt>
          <c:dPt>
            <c:idx val="27"/>
            <c:bubble3D val="0"/>
            <c:spPr>
              <a:ln w="22225">
                <a:solidFill>
                  <a:schemeClr val="accent5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6-4853-48F9-B352-99E488B67E87}"/>
              </c:ext>
            </c:extLst>
          </c:dPt>
          <c:dPt>
            <c:idx val="28"/>
            <c:bubble3D val="0"/>
            <c:spPr>
              <a:ln w="22225">
                <a:solidFill>
                  <a:schemeClr val="accent5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8-4853-48F9-B352-99E488B67E87}"/>
              </c:ext>
            </c:extLst>
          </c:dPt>
          <c:dPt>
            <c:idx val="29"/>
            <c:bubble3D val="0"/>
            <c:spPr>
              <a:ln w="22225">
                <a:solidFill>
                  <a:schemeClr val="accent5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A-4853-48F9-B352-99E488B67E87}"/>
              </c:ext>
            </c:extLst>
          </c:dPt>
          <c:dPt>
            <c:idx val="30"/>
            <c:bubble3D val="0"/>
            <c:spPr>
              <a:ln w="22225">
                <a:solidFill>
                  <a:schemeClr val="accent5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28-9B88-4334-9704-96B491D4BAA6}"/>
              </c:ext>
            </c:extLst>
          </c:dPt>
          <c:dPt>
            <c:idx val="31"/>
            <c:bubble3D val="0"/>
            <c:spPr>
              <a:ln w="22225">
                <a:solidFill>
                  <a:schemeClr val="accent5">
                    <a:lumMod val="75000"/>
                  </a:schemeClr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2B-C0E2-4877-A90B-68406F3FEA6B}"/>
              </c:ext>
            </c:extLst>
          </c:dPt>
          <c:cat>
            <c:strRef>
              <c:f>Sheet1!$B$1:$AG$1</c:f>
              <c:strCache>
                <c:ptCount val="32"/>
                <c:pt idx="0">
                  <c:v>91</c:v>
                </c:pt>
                <c:pt idx="1">
                  <c:v>92</c:v>
                </c:pt>
                <c:pt idx="2">
                  <c:v>93</c:v>
                </c:pt>
                <c:pt idx="3">
                  <c:v>94</c:v>
                </c:pt>
                <c:pt idx="4">
                  <c:v>95</c:v>
                </c:pt>
                <c:pt idx="5">
                  <c:v>96</c:v>
                </c:pt>
                <c:pt idx="6">
                  <c:v>97</c:v>
                </c:pt>
                <c:pt idx="7">
                  <c:v>98</c:v>
                </c:pt>
                <c:pt idx="8">
                  <c:v>99</c:v>
                </c:pt>
                <c:pt idx="9">
                  <c:v>00</c:v>
                </c:pt>
                <c:pt idx="10">
                  <c:v>01</c:v>
                </c:pt>
                <c:pt idx="11">
                  <c:v>02</c:v>
                </c:pt>
                <c:pt idx="12">
                  <c:v>03</c:v>
                </c:pt>
                <c:pt idx="13">
                  <c:v>04</c:v>
                </c:pt>
                <c:pt idx="14">
                  <c:v>05</c:v>
                </c:pt>
                <c:pt idx="15">
                  <c:v>06</c:v>
                </c:pt>
                <c:pt idx="16">
                  <c:v>07</c:v>
                </c:pt>
                <c:pt idx="17">
                  <c:v>08</c:v>
                </c:pt>
                <c:pt idx="18">
                  <c:v>09</c:v>
                </c:pt>
                <c:pt idx="19">
                  <c:v>10</c:v>
                </c:pt>
                <c:pt idx="20">
                  <c:v>11</c:v>
                </c:pt>
                <c:pt idx="21">
                  <c:v>12</c:v>
                </c:pt>
                <c:pt idx="22">
                  <c:v>13</c:v>
                </c:pt>
                <c:pt idx="23">
                  <c:v>14</c:v>
                </c:pt>
                <c:pt idx="24">
                  <c:v>15</c:v>
                </c:pt>
                <c:pt idx="25">
                  <c:v>16</c:v>
                </c:pt>
                <c:pt idx="26">
                  <c:v>17</c:v>
                </c:pt>
                <c:pt idx="27">
                  <c:v>18</c:v>
                </c:pt>
                <c:pt idx="28">
                  <c:v>19</c:v>
                </c:pt>
                <c:pt idx="29">
                  <c:v>20</c:v>
                </c:pt>
                <c:pt idx="30">
                  <c:v>21</c:v>
                </c:pt>
                <c:pt idx="31">
                  <c:v>22</c:v>
                </c:pt>
              </c:strCache>
            </c:strRef>
          </c:cat>
          <c:val>
            <c:numRef>
              <c:f>Sheet1!$B$4:$AG$4</c:f>
              <c:numCache>
                <c:formatCode>General</c:formatCode>
                <c:ptCount val="32"/>
                <c:pt idx="0">
                  <c:v>1.9379999999999999</c:v>
                </c:pt>
                <c:pt idx="1">
                  <c:v>1.5149999999999999</c:v>
                </c:pt>
                <c:pt idx="2">
                  <c:v>1.1739999999999999</c:v>
                </c:pt>
                <c:pt idx="3">
                  <c:v>1.091</c:v>
                </c:pt>
                <c:pt idx="4">
                  <c:v>0.94499999999999995</c:v>
                </c:pt>
                <c:pt idx="5">
                  <c:v>1.425</c:v>
                </c:pt>
                <c:pt idx="6">
                  <c:v>1.7090000000000001</c:v>
                </c:pt>
                <c:pt idx="7">
                  <c:v>1.6910000000000001</c:v>
                </c:pt>
                <c:pt idx="8">
                  <c:v>1.333</c:v>
                </c:pt>
                <c:pt idx="9">
                  <c:v>1.675</c:v>
                </c:pt>
                <c:pt idx="10">
                  <c:v>2.3370000000000002</c:v>
                </c:pt>
                <c:pt idx="11">
                  <c:v>2.109</c:v>
                </c:pt>
                <c:pt idx="12">
                  <c:v>2.327</c:v>
                </c:pt>
                <c:pt idx="13">
                  <c:v>2.4489999999999998</c:v>
                </c:pt>
                <c:pt idx="14">
                  <c:v>2.0960000000000001</c:v>
                </c:pt>
                <c:pt idx="15">
                  <c:v>1.776</c:v>
                </c:pt>
                <c:pt idx="16">
                  <c:v>2.68</c:v>
                </c:pt>
                <c:pt idx="17">
                  <c:v>3.0059999999999998</c:v>
                </c:pt>
                <c:pt idx="18">
                  <c:v>3.0790000000000002</c:v>
                </c:pt>
                <c:pt idx="19">
                  <c:v>3.016</c:v>
                </c:pt>
                <c:pt idx="20">
                  <c:v>3.3239999999999998</c:v>
                </c:pt>
                <c:pt idx="21">
                  <c:v>3.4729999999999999</c:v>
                </c:pt>
                <c:pt idx="22">
                  <c:v>3.53</c:v>
                </c:pt>
                <c:pt idx="23" formatCode="0.00">
                  <c:v>2.3354450000000004</c:v>
                </c:pt>
                <c:pt idx="24" formatCode="0.00">
                  <c:v>3.25</c:v>
                </c:pt>
                <c:pt idx="25" formatCode="0.0">
                  <c:v>3.2833559999999999</c:v>
                </c:pt>
                <c:pt idx="26" formatCode="0.0">
                  <c:v>3.3628409999999995</c:v>
                </c:pt>
                <c:pt idx="27" formatCode="0.0">
                  <c:v>3.5760694091</c:v>
                </c:pt>
                <c:pt idx="28" formatCode="0.0">
                  <c:v>3.6463524138728989</c:v>
                </c:pt>
                <c:pt idx="29" formatCode="0.0">
                  <c:v>2.9419443378728993</c:v>
                </c:pt>
                <c:pt idx="30" formatCode="0.0">
                  <c:v>3.0726496649954669</c:v>
                </c:pt>
                <c:pt idx="31" formatCode="0.0">
                  <c:v>3.2255846399503443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4853-48F9-B352-99E488B67E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9670912"/>
        <c:axId val="379672448"/>
      </c:lineChart>
      <c:lineChart>
        <c:grouping val="standard"/>
        <c:varyColors val="0"/>
        <c:ser>
          <c:idx val="3"/>
          <c:order val="1"/>
          <c:tx>
            <c:strRef>
              <c:f>Sheet1!$A$3</c:f>
              <c:strCache>
                <c:ptCount val="1"/>
                <c:pt idx="0">
                  <c:v>Poistot</c:v>
                </c:pt>
              </c:strCache>
            </c:strRef>
          </c:tx>
          <c:spPr>
            <a:ln w="22225">
              <a:solidFill>
                <a:schemeClr val="tx2"/>
              </a:solidFill>
              <a:prstDash val="solid"/>
            </a:ln>
          </c:spPr>
          <c:marker>
            <c:symbol val="circle"/>
            <c:size val="5"/>
            <c:spPr>
              <a:solidFill>
                <a:schemeClr val="tx2"/>
              </a:solidFill>
              <a:ln>
                <a:solidFill>
                  <a:schemeClr val="tx2"/>
                </a:solidFill>
                <a:prstDash val="solid"/>
              </a:ln>
            </c:spPr>
          </c:marker>
          <c:dPt>
            <c:idx val="22"/>
            <c:bubble3D val="0"/>
            <c:extLst>
              <c:ext xmlns:c16="http://schemas.microsoft.com/office/drawing/2014/chart" uri="{C3380CC4-5D6E-409C-BE32-E72D297353CC}">
                <c16:uniqueId val="{0000001C-4853-48F9-B352-99E488B67E87}"/>
              </c:ext>
            </c:extLst>
          </c:dPt>
          <c:dPt>
            <c:idx val="23"/>
            <c:bubble3D val="0"/>
            <c:extLst>
              <c:ext xmlns:c16="http://schemas.microsoft.com/office/drawing/2014/chart" uri="{C3380CC4-5D6E-409C-BE32-E72D297353CC}">
                <c16:uniqueId val="{0000001D-4853-48F9-B352-99E488B67E87}"/>
              </c:ext>
            </c:extLst>
          </c:dPt>
          <c:dPt>
            <c:idx val="24"/>
            <c:bubble3D val="0"/>
            <c:extLst>
              <c:ext xmlns:c16="http://schemas.microsoft.com/office/drawing/2014/chart" uri="{C3380CC4-5D6E-409C-BE32-E72D297353CC}">
                <c16:uniqueId val="{0000001E-4853-48F9-B352-99E488B67E87}"/>
              </c:ext>
            </c:extLst>
          </c:dPt>
          <c:dPt>
            <c:idx val="25"/>
            <c:bubble3D val="0"/>
            <c:spPr>
              <a:ln w="22225">
                <a:solidFill>
                  <a:schemeClr val="tx2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20-4853-48F9-B352-99E488B67E87}"/>
              </c:ext>
            </c:extLst>
          </c:dPt>
          <c:dPt>
            <c:idx val="26"/>
            <c:bubble3D val="0"/>
            <c:extLst>
              <c:ext xmlns:c16="http://schemas.microsoft.com/office/drawing/2014/chart" uri="{C3380CC4-5D6E-409C-BE32-E72D297353CC}">
                <c16:uniqueId val="{00000022-4853-48F9-B352-99E488B67E87}"/>
              </c:ext>
            </c:extLst>
          </c:dPt>
          <c:dPt>
            <c:idx val="27"/>
            <c:bubble3D val="0"/>
            <c:spPr>
              <a:ln w="22225">
                <a:solidFill>
                  <a:schemeClr val="tx2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24-4853-48F9-B352-99E488B67E87}"/>
              </c:ext>
            </c:extLst>
          </c:dPt>
          <c:dPt>
            <c:idx val="28"/>
            <c:bubble3D val="0"/>
            <c:spPr>
              <a:ln w="22225">
                <a:solidFill>
                  <a:schemeClr val="tx2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26-4853-48F9-B352-99E488B67E87}"/>
              </c:ext>
            </c:extLst>
          </c:dPt>
          <c:dPt>
            <c:idx val="29"/>
            <c:bubble3D val="0"/>
            <c:spPr>
              <a:ln w="22225">
                <a:solidFill>
                  <a:schemeClr val="tx2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28-4853-48F9-B352-99E488B67E87}"/>
              </c:ext>
            </c:extLst>
          </c:dPt>
          <c:dPt>
            <c:idx val="30"/>
            <c:bubble3D val="0"/>
            <c:spPr>
              <a:ln w="22225">
                <a:solidFill>
                  <a:schemeClr val="tx2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29-9B88-4334-9704-96B491D4BAA6}"/>
              </c:ext>
            </c:extLst>
          </c:dPt>
          <c:dPt>
            <c:idx val="31"/>
            <c:bubble3D val="0"/>
            <c:spPr>
              <a:ln w="22225">
                <a:solidFill>
                  <a:schemeClr val="tx2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2C-C0E2-4877-A90B-68406F3FEA6B}"/>
              </c:ext>
            </c:extLst>
          </c:dPt>
          <c:cat>
            <c:strRef>
              <c:f>Sheet1!$B$1:$AG$1</c:f>
              <c:strCache>
                <c:ptCount val="32"/>
                <c:pt idx="0">
                  <c:v>91</c:v>
                </c:pt>
                <c:pt idx="1">
                  <c:v>92</c:v>
                </c:pt>
                <c:pt idx="2">
                  <c:v>93</c:v>
                </c:pt>
                <c:pt idx="3">
                  <c:v>94</c:v>
                </c:pt>
                <c:pt idx="4">
                  <c:v>95</c:v>
                </c:pt>
                <c:pt idx="5">
                  <c:v>96</c:v>
                </c:pt>
                <c:pt idx="6">
                  <c:v>97</c:v>
                </c:pt>
                <c:pt idx="7">
                  <c:v>98</c:v>
                </c:pt>
                <c:pt idx="8">
                  <c:v>99</c:v>
                </c:pt>
                <c:pt idx="9">
                  <c:v>00</c:v>
                </c:pt>
                <c:pt idx="10">
                  <c:v>01</c:v>
                </c:pt>
                <c:pt idx="11">
                  <c:v>02</c:v>
                </c:pt>
                <c:pt idx="12">
                  <c:v>03</c:v>
                </c:pt>
                <c:pt idx="13">
                  <c:v>04</c:v>
                </c:pt>
                <c:pt idx="14">
                  <c:v>05</c:v>
                </c:pt>
                <c:pt idx="15">
                  <c:v>06</c:v>
                </c:pt>
                <c:pt idx="16">
                  <c:v>07</c:v>
                </c:pt>
                <c:pt idx="17">
                  <c:v>08</c:v>
                </c:pt>
                <c:pt idx="18">
                  <c:v>09</c:v>
                </c:pt>
                <c:pt idx="19">
                  <c:v>10</c:v>
                </c:pt>
                <c:pt idx="20">
                  <c:v>11</c:v>
                </c:pt>
                <c:pt idx="21">
                  <c:v>12</c:v>
                </c:pt>
                <c:pt idx="22">
                  <c:v>13</c:v>
                </c:pt>
                <c:pt idx="23">
                  <c:v>14</c:v>
                </c:pt>
                <c:pt idx="24">
                  <c:v>15</c:v>
                </c:pt>
                <c:pt idx="25">
                  <c:v>16</c:v>
                </c:pt>
                <c:pt idx="26">
                  <c:v>17</c:v>
                </c:pt>
                <c:pt idx="27">
                  <c:v>18</c:v>
                </c:pt>
                <c:pt idx="28">
                  <c:v>19</c:v>
                </c:pt>
                <c:pt idx="29">
                  <c:v>20</c:v>
                </c:pt>
                <c:pt idx="30">
                  <c:v>21</c:v>
                </c:pt>
                <c:pt idx="31">
                  <c:v>22</c:v>
                </c:pt>
              </c:strCache>
            </c:strRef>
          </c:cat>
          <c:val>
            <c:numRef>
              <c:f>Sheet1!$B$3:$AG$3</c:f>
              <c:numCache>
                <c:formatCode>General</c:formatCode>
                <c:ptCount val="32"/>
                <c:pt idx="6">
                  <c:v>1.216</c:v>
                </c:pt>
                <c:pt idx="7">
                  <c:v>1.274</c:v>
                </c:pt>
                <c:pt idx="8">
                  <c:v>1.36</c:v>
                </c:pt>
                <c:pt idx="9">
                  <c:v>1.421</c:v>
                </c:pt>
                <c:pt idx="10">
                  <c:v>1.45</c:v>
                </c:pt>
                <c:pt idx="11">
                  <c:v>1.5589999999999999</c:v>
                </c:pt>
                <c:pt idx="12">
                  <c:v>1.611</c:v>
                </c:pt>
                <c:pt idx="13">
                  <c:v>1.6919999999999999</c:v>
                </c:pt>
                <c:pt idx="14">
                  <c:v>1.7569999999999999</c:v>
                </c:pt>
                <c:pt idx="15">
                  <c:v>1.78</c:v>
                </c:pt>
                <c:pt idx="16">
                  <c:v>1.839</c:v>
                </c:pt>
                <c:pt idx="17">
                  <c:v>1.9430000000000001</c:v>
                </c:pt>
                <c:pt idx="18">
                  <c:v>2.036</c:v>
                </c:pt>
                <c:pt idx="19">
                  <c:v>2.1560000000000001</c:v>
                </c:pt>
                <c:pt idx="20">
                  <c:v>2.2290000000000001</c:v>
                </c:pt>
                <c:pt idx="21">
                  <c:v>2.4020000000000001</c:v>
                </c:pt>
                <c:pt idx="22">
                  <c:v>2.63</c:v>
                </c:pt>
                <c:pt idx="23" formatCode="0.00">
                  <c:v>2.638566</c:v>
                </c:pt>
                <c:pt idx="24" formatCode="0.00">
                  <c:v>2.6648170000000002</c:v>
                </c:pt>
                <c:pt idx="25">
                  <c:v>2.7193679999999998</c:v>
                </c:pt>
                <c:pt idx="26">
                  <c:v>2.7477669999999996</c:v>
                </c:pt>
                <c:pt idx="27">
                  <c:v>2.8477669999999997</c:v>
                </c:pt>
                <c:pt idx="28">
                  <c:v>2.9477669999999998</c:v>
                </c:pt>
                <c:pt idx="29">
                  <c:v>2.7095944285556621</c:v>
                </c:pt>
                <c:pt idx="30">
                  <c:v>2.8095944285556622</c:v>
                </c:pt>
                <c:pt idx="31">
                  <c:v>2.9095944285556619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9-4853-48F9-B352-99E488B67E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9673984"/>
        <c:axId val="379675776"/>
      </c:lineChart>
      <c:catAx>
        <c:axId val="379670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8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50" b="0" i="0" u="none" strike="noStrike" baseline="0">
                <a:solidFill>
                  <a:schemeClr val="accent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37967244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79672448"/>
        <c:scaling>
          <c:orientation val="minMax"/>
          <c:max val="5"/>
          <c:min val="0"/>
        </c:scaling>
        <c:delete val="0"/>
        <c:axPos val="l"/>
        <c:majorGridlines>
          <c:spPr>
            <a:ln w="6350">
              <a:solidFill>
                <a:schemeClr val="tx1"/>
              </a:solidFill>
              <a:prstDash val="sysDot"/>
            </a:ln>
          </c:spPr>
        </c:majorGridlines>
        <c:numFmt formatCode="0.0" sourceLinked="0"/>
        <c:majorTickMark val="out"/>
        <c:minorTickMark val="in"/>
        <c:tickLblPos val="nextTo"/>
        <c:spPr>
          <a:ln w="38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63" b="0" i="0" u="none" strike="noStrike" baseline="0">
                <a:solidFill>
                  <a:schemeClr val="accent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379670912"/>
        <c:crosses val="autoZero"/>
        <c:crossBetween val="between"/>
        <c:majorUnit val="0.5"/>
        <c:minorUnit val="0.1"/>
      </c:valAx>
      <c:catAx>
        <c:axId val="3796739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9675776"/>
        <c:crosses val="autoZero"/>
        <c:auto val="0"/>
        <c:lblAlgn val="ctr"/>
        <c:lblOffset val="100"/>
        <c:noMultiLvlLbl val="0"/>
      </c:catAx>
      <c:valAx>
        <c:axId val="379675776"/>
        <c:scaling>
          <c:orientation val="minMax"/>
          <c:max val="5"/>
        </c:scaling>
        <c:delete val="0"/>
        <c:axPos val="r"/>
        <c:numFmt formatCode="0.0" sourceLinked="0"/>
        <c:majorTickMark val="cross"/>
        <c:minorTickMark val="none"/>
        <c:tickLblPos val="nextTo"/>
        <c:spPr>
          <a:ln w="38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63" b="0" i="0" u="none" strike="noStrike" baseline="0">
                <a:solidFill>
                  <a:schemeClr val="accent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379673984"/>
        <c:crosses val="max"/>
        <c:crossBetween val="between"/>
      </c:valAx>
      <c:spPr>
        <a:noFill/>
        <a:ln w="15479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6107796513545883"/>
          <c:y val="7.8079623608692736E-2"/>
          <c:w val="0.27210913346792887"/>
          <c:h val="0.15608180142135628"/>
        </c:manualLayout>
      </c:layout>
      <c:overlay val="0"/>
      <c:spPr>
        <a:solidFill>
          <a:schemeClr val="bg1"/>
        </a:solidFill>
        <a:ln w="3870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chemeClr val="accent1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94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041692630147851E-2"/>
          <c:y val="0.10110538772211167"/>
          <c:w val="0.87954830614805524"/>
          <c:h val="0.8086735198735859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Vuosikate</c:v>
                </c:pt>
              </c:strCache>
            </c:strRef>
          </c:tx>
          <c:spPr>
            <a:solidFill>
              <a:schemeClr val="accent1">
                <a:lumMod val="50000"/>
                <a:lumOff val="50000"/>
              </a:schemeClr>
            </a:solidFill>
            <a:ln w="3175">
              <a:solidFill>
                <a:schemeClr val="tx2"/>
              </a:solidFill>
              <a:prstDash val="solid"/>
            </a:ln>
          </c:spPr>
          <c:invertIfNegative val="0"/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4C1-48B2-8469-1439D927529D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4C1-48B2-8469-1439D927529D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4C1-48B2-8469-1439D927529D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04C1-48B2-8469-1439D927529D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04C1-48B2-8469-1439D927529D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04C1-48B2-8469-1439D927529D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04C1-48B2-8469-1439D927529D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04C1-48B2-8469-1439D927529D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A-7513-4DAF-8F3B-39A26AAFA101}"/>
              </c:ext>
            </c:extLst>
          </c:dPt>
          <c:dPt>
            <c:idx val="25"/>
            <c:invertIfNegative val="0"/>
            <c:bubble3D val="0"/>
            <c:spPr>
              <a:solidFill>
                <a:schemeClr val="tx1">
                  <a:lumMod val="25000"/>
                  <a:lumOff val="75000"/>
                </a:schemeClr>
              </a:solidFill>
              <a:ln w="317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C-6F50-41A6-9106-450D1A6A996A}"/>
              </c:ext>
            </c:extLst>
          </c:dPt>
          <c:cat>
            <c:strRef>
              <c:f>Sheet1!$B$1:$AA$1</c:f>
              <c:strCache>
                <c:ptCount val="26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  <c:pt idx="20">
                  <c:v>17</c:v>
                </c:pt>
                <c:pt idx="21">
                  <c:v>18</c:v>
                </c:pt>
                <c:pt idx="22">
                  <c:v>19</c:v>
                </c:pt>
                <c:pt idx="23">
                  <c:v>20</c:v>
                </c:pt>
                <c:pt idx="24">
                  <c:v>21</c:v>
                </c:pt>
                <c:pt idx="25">
                  <c:v>22</c:v>
                </c:pt>
              </c:strCache>
            </c:strRef>
          </c:cat>
          <c:val>
            <c:numRef>
              <c:f>Sheet1!$B$2:$AA$2</c:f>
              <c:numCache>
                <c:formatCode>0.00</c:formatCode>
                <c:ptCount val="26"/>
                <c:pt idx="0">
                  <c:v>1.2490000000000001</c:v>
                </c:pt>
                <c:pt idx="1">
                  <c:v>1.492</c:v>
                </c:pt>
                <c:pt idx="2">
                  <c:v>1.5820000000000001</c:v>
                </c:pt>
                <c:pt idx="3">
                  <c:v>1.698</c:v>
                </c:pt>
                <c:pt idx="4">
                  <c:v>1.9530000000000001</c:v>
                </c:pt>
                <c:pt idx="5">
                  <c:v>2.2629999999999999</c:v>
                </c:pt>
                <c:pt idx="6">
                  <c:v>1.5840000000000001</c:v>
                </c:pt>
                <c:pt idx="7">
                  <c:v>1.44</c:v>
                </c:pt>
                <c:pt idx="8">
                  <c:v>1.4770000000000001</c:v>
                </c:pt>
                <c:pt idx="9">
                  <c:v>2.1040000000000001</c:v>
                </c:pt>
                <c:pt idx="10">
                  <c:v>2.387</c:v>
                </c:pt>
                <c:pt idx="11">
                  <c:v>2.4009999999999998</c:v>
                </c:pt>
                <c:pt idx="12">
                  <c:v>2.306</c:v>
                </c:pt>
                <c:pt idx="13">
                  <c:v>3.0249999999999999</c:v>
                </c:pt>
                <c:pt idx="14">
                  <c:v>2.548</c:v>
                </c:pt>
                <c:pt idx="15">
                  <c:v>1.792</c:v>
                </c:pt>
                <c:pt idx="16">
                  <c:v>2.69</c:v>
                </c:pt>
                <c:pt idx="17">
                  <c:v>2.8750600000000039</c:v>
                </c:pt>
                <c:pt idx="18">
                  <c:v>2.6975540000000087</c:v>
                </c:pt>
                <c:pt idx="19" formatCode="0.0">
                  <c:v>3.4224949999999974</c:v>
                </c:pt>
                <c:pt idx="20" formatCode="0.0">
                  <c:v>3.9302473000863509</c:v>
                </c:pt>
                <c:pt idx="21" formatCode="0.0">
                  <c:v>4.0941782387759602</c:v>
                </c:pt>
                <c:pt idx="22" formatCode="0.0">
                  <c:v>3.6213644846393094</c:v>
                </c:pt>
                <c:pt idx="23" formatCode="0.0">
                  <c:v>4.6022638630331238</c:v>
                </c:pt>
                <c:pt idx="24" formatCode="0.0">
                  <c:v>3.7431875178966969</c:v>
                </c:pt>
                <c:pt idx="25" formatCode="0.0">
                  <c:v>3.6920448326097888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4C1-48B2-8469-1439D92752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axId val="378344576"/>
        <c:axId val="378346112"/>
      </c:barChart>
      <c:barChart>
        <c:barDir val="col"/>
        <c:grouping val="stacked"/>
        <c:varyColors val="0"/>
        <c:ser>
          <c:idx val="0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4">
                <a:lumMod val="75000"/>
              </a:schemeClr>
            </a:solidFill>
            <a:ln w="6350">
              <a:solidFill>
                <a:schemeClr val="tx2"/>
              </a:solidFill>
              <a:prstDash val="solid"/>
            </a:ln>
          </c:spPr>
          <c:invertIfNegative val="0"/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04C1-48B2-8469-1439D927529D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04C1-48B2-8469-1439D927529D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04C1-48B2-8469-1439D927529D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04C1-48B2-8469-1439D927529D}"/>
              </c:ext>
            </c:extLst>
          </c:dPt>
          <c:dPt>
            <c:idx val="20"/>
            <c:invertIfNegative val="0"/>
            <c:bubble3D val="0"/>
            <c:spPr>
              <a:solidFill>
                <a:srgbClr val="C1C606"/>
              </a:solidFill>
              <a:ln w="6350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4-04C1-48B2-8469-1439D927529D}"/>
              </c:ext>
            </c:extLst>
          </c:dPt>
          <c:dPt>
            <c:idx val="21"/>
            <c:invertIfNegative val="0"/>
            <c:bubble3D val="0"/>
            <c:spPr>
              <a:solidFill>
                <a:srgbClr val="C1C606"/>
              </a:solidFill>
              <a:ln w="6350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6-04C1-48B2-8469-1439D927529D}"/>
              </c:ext>
            </c:extLst>
          </c:dPt>
          <c:dPt>
            <c:idx val="22"/>
            <c:invertIfNegative val="0"/>
            <c:bubble3D val="0"/>
            <c:spPr>
              <a:solidFill>
                <a:srgbClr val="C1C606"/>
              </a:solidFill>
              <a:ln w="6350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8-04C1-48B2-8469-1439D927529D}"/>
              </c:ext>
            </c:extLst>
          </c:dPt>
          <c:dPt>
            <c:idx val="23"/>
            <c:invertIfNegative val="0"/>
            <c:bubble3D val="0"/>
            <c:spPr>
              <a:solidFill>
                <a:srgbClr val="C1C606"/>
              </a:solidFill>
              <a:ln w="6350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A-04C1-48B2-8469-1439D927529D}"/>
              </c:ext>
            </c:extLst>
          </c:dPt>
          <c:dPt>
            <c:idx val="24"/>
            <c:invertIfNegative val="0"/>
            <c:bubble3D val="0"/>
            <c:spPr>
              <a:solidFill>
                <a:srgbClr val="C1C606"/>
              </a:solidFill>
              <a:ln w="6350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B-7513-4DAF-8F3B-39A26AAFA101}"/>
              </c:ext>
            </c:extLst>
          </c:dPt>
          <c:dPt>
            <c:idx val="25"/>
            <c:invertIfNegative val="0"/>
            <c:bubble3D val="0"/>
            <c:spPr>
              <a:solidFill>
                <a:srgbClr val="BEC305"/>
              </a:solidFill>
              <a:ln w="6350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D-6F50-41A6-9106-450D1A6A996A}"/>
              </c:ext>
            </c:extLst>
          </c:dPt>
          <c:cat>
            <c:strRef>
              <c:f>Sheet1!$B$1:$AA$1</c:f>
              <c:strCache>
                <c:ptCount val="26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  <c:pt idx="20">
                  <c:v>17</c:v>
                </c:pt>
                <c:pt idx="21">
                  <c:v>18</c:v>
                </c:pt>
                <c:pt idx="22">
                  <c:v>19</c:v>
                </c:pt>
                <c:pt idx="23">
                  <c:v>20</c:v>
                </c:pt>
                <c:pt idx="24">
                  <c:v>21</c:v>
                </c:pt>
                <c:pt idx="25">
                  <c:v>22</c:v>
                </c:pt>
              </c:strCache>
            </c:strRef>
          </c:cat>
          <c:val>
            <c:numRef>
              <c:f>Sheet1!$B$3:$AA$3</c:f>
              <c:numCache>
                <c:formatCode>0.00</c:formatCode>
                <c:ptCount val="26"/>
                <c:pt idx="0">
                  <c:v>-0.33400000000000002</c:v>
                </c:pt>
                <c:pt idx="1">
                  <c:v>0.56899999999999995</c:v>
                </c:pt>
                <c:pt idx="2">
                  <c:v>0.57799999999999996</c:v>
                </c:pt>
                <c:pt idx="3">
                  <c:v>0.93899999999999995</c:v>
                </c:pt>
                <c:pt idx="4">
                  <c:v>0.68100000000000005</c:v>
                </c:pt>
                <c:pt idx="5">
                  <c:v>1.038</c:v>
                </c:pt>
                <c:pt idx="6">
                  <c:v>0.22500000000000001</c:v>
                </c:pt>
                <c:pt idx="7">
                  <c:v>-0.106</c:v>
                </c:pt>
                <c:pt idx="8">
                  <c:v>5.0000000000000001E-3</c:v>
                </c:pt>
                <c:pt idx="9">
                  <c:v>1.0840000000000001</c:v>
                </c:pt>
                <c:pt idx="10">
                  <c:v>0.78200000000000003</c:v>
                </c:pt>
                <c:pt idx="11">
                  <c:v>0.71799999999999997</c:v>
                </c:pt>
                <c:pt idx="12">
                  <c:v>0.43</c:v>
                </c:pt>
                <c:pt idx="13">
                  <c:v>0.98</c:v>
                </c:pt>
                <c:pt idx="14">
                  <c:v>0.44</c:v>
                </c:pt>
                <c:pt idx="15">
                  <c:v>-0.36099999999999999</c:v>
                </c:pt>
                <c:pt idx="16">
                  <c:v>0.434</c:v>
                </c:pt>
                <c:pt idx="17">
                  <c:v>0.46000000000000019</c:v>
                </c:pt>
                <c:pt idx="18">
                  <c:v>0.36534800000000872</c:v>
                </c:pt>
                <c:pt idx="19" formatCode="0.0">
                  <c:v>1.0791319999999978</c:v>
                </c:pt>
                <c:pt idx="20" formatCode="0.0">
                  <c:v>1.3149503000863512</c:v>
                </c:pt>
                <c:pt idx="21" formatCode="0.0">
                  <c:v>1.3769282387759607</c:v>
                </c:pt>
                <c:pt idx="22" formatCode="0.0">
                  <c:v>0.80411448463930968</c:v>
                </c:pt>
                <c:pt idx="23" formatCode="0.0">
                  <c:v>2.0231864344774619</c:v>
                </c:pt>
                <c:pt idx="24" formatCode="0.0">
                  <c:v>1.0641100893410351</c:v>
                </c:pt>
                <c:pt idx="25" formatCode="0.0">
                  <c:v>0.91296740405412702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04C1-48B2-8469-1439D927529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Tilikauden tulos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 w="6350">
              <a:solidFill>
                <a:schemeClr val="tx2"/>
              </a:solidFill>
            </a:ln>
          </c:spPr>
          <c:invertIfNegative val="0"/>
          <c:cat>
            <c:strRef>
              <c:f>Sheet1!$B$1:$AA$1</c:f>
              <c:strCache>
                <c:ptCount val="26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  <c:pt idx="20">
                  <c:v>17</c:v>
                </c:pt>
                <c:pt idx="21">
                  <c:v>18</c:v>
                </c:pt>
                <c:pt idx="22">
                  <c:v>19</c:v>
                </c:pt>
                <c:pt idx="23">
                  <c:v>20</c:v>
                </c:pt>
                <c:pt idx="24">
                  <c:v>21</c:v>
                </c:pt>
                <c:pt idx="25">
                  <c:v>22</c:v>
                </c:pt>
              </c:strCache>
            </c:strRef>
          </c:cat>
          <c:val>
            <c:numRef>
              <c:f>Sheet1!$B$4:$AA$4</c:f>
              <c:numCache>
                <c:formatCode>General</c:formatCode>
                <c:ptCount val="26"/>
                <c:pt idx="13">
                  <c:v>0.95</c:v>
                </c:pt>
                <c:pt idx="17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04C1-48B2-8469-1439D92752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overlap val="100"/>
        <c:axId val="378364288"/>
        <c:axId val="378365824"/>
      </c:barChart>
      <c:catAx>
        <c:axId val="37834457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ln w="38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accent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37834611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78346112"/>
        <c:scaling>
          <c:orientation val="minMax"/>
          <c:max val="5"/>
          <c:min val="-0.5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sysDot"/>
            </a:ln>
          </c:spPr>
        </c:majorGridlines>
        <c:numFmt formatCode="0.0" sourceLinked="0"/>
        <c:majorTickMark val="cross"/>
        <c:minorTickMark val="in"/>
        <c:tickLblPos val="nextTo"/>
        <c:spPr>
          <a:ln w="38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00" b="0" i="0" u="none" strike="noStrike" baseline="0">
                <a:solidFill>
                  <a:schemeClr val="accent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378344576"/>
        <c:crosses val="autoZero"/>
        <c:crossBetween val="between"/>
        <c:majorUnit val="0.5"/>
        <c:minorUnit val="0.1"/>
      </c:valAx>
      <c:catAx>
        <c:axId val="3783642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8365824"/>
        <c:crosses val="autoZero"/>
        <c:auto val="0"/>
        <c:lblAlgn val="ctr"/>
        <c:lblOffset val="100"/>
        <c:noMultiLvlLbl val="0"/>
      </c:catAx>
      <c:valAx>
        <c:axId val="378365824"/>
        <c:scaling>
          <c:orientation val="minMax"/>
          <c:max val="5"/>
          <c:min val="-0.5"/>
        </c:scaling>
        <c:delete val="0"/>
        <c:axPos val="r"/>
        <c:numFmt formatCode="0.0" sourceLinked="0"/>
        <c:majorTickMark val="cross"/>
        <c:minorTickMark val="out"/>
        <c:tickLblPos val="nextTo"/>
        <c:spPr>
          <a:ln w="38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00" b="0" i="0" u="none" strike="noStrike" baseline="0">
                <a:solidFill>
                  <a:schemeClr val="accent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378364288"/>
        <c:crosses val="max"/>
        <c:crossBetween val="between"/>
        <c:majorUnit val="0.5"/>
        <c:minorUnit val="0.1"/>
      </c:valAx>
      <c:spPr>
        <a:noFill/>
        <a:ln w="1548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8.641579224528502E-2"/>
          <c:y val="0.20565557891644243"/>
          <c:w val="0.24849501876179417"/>
          <c:h val="0.10300070082660816"/>
        </c:manualLayout>
      </c:layout>
      <c:overlay val="0"/>
      <c:spPr>
        <a:solidFill>
          <a:schemeClr val="bg1"/>
        </a:solidFill>
        <a:ln w="3870">
          <a:solidFill>
            <a:schemeClr val="tx1"/>
          </a:solidFill>
          <a:prstDash val="solid"/>
        </a:ln>
      </c:spPr>
      <c:txPr>
        <a:bodyPr/>
        <a:lstStyle/>
        <a:p>
          <a:pPr>
            <a:defRPr sz="1600" b="0" i="0" u="none" strike="noStrike" baseline="0">
              <a:solidFill>
                <a:schemeClr val="accent1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94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480552070263483E-2"/>
          <c:y val="3.6468330134356998E-2"/>
          <c:w val="0.87954830614805524"/>
          <c:h val="0.8799307295292357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Lainakanta</c:v>
                </c:pt>
              </c:strCache>
            </c:strRef>
          </c:tx>
          <c:spPr>
            <a:solidFill>
              <a:srgbClr val="FF5D5D"/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5EE-4A86-B9AB-143027B68FDD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5EE-4A86-B9AB-143027B68FDD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5EE-4A86-B9AB-143027B68FDD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95EE-4A86-B9AB-143027B68FDD}"/>
              </c:ext>
            </c:extLst>
          </c:dPt>
          <c:dPt>
            <c:idx val="26"/>
            <c:invertIfNegative val="0"/>
            <c:bubble3D val="0"/>
            <c:spPr>
              <a:solidFill>
                <a:srgbClr val="FFA7A7"/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95EE-4A86-B9AB-143027B68FDD}"/>
              </c:ext>
            </c:extLst>
          </c:dPt>
          <c:dPt>
            <c:idx val="27"/>
            <c:invertIfNegative val="0"/>
            <c:bubble3D val="0"/>
            <c:spPr>
              <a:solidFill>
                <a:srgbClr val="FFA7A7"/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95EE-4A86-B9AB-143027B68FDD}"/>
              </c:ext>
            </c:extLst>
          </c:dPt>
          <c:dPt>
            <c:idx val="28"/>
            <c:invertIfNegative val="0"/>
            <c:bubble3D val="0"/>
            <c:spPr>
              <a:solidFill>
                <a:srgbClr val="FFA7A7"/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95EE-4A86-B9AB-143027B68FDD}"/>
              </c:ext>
            </c:extLst>
          </c:dPt>
          <c:dPt>
            <c:idx val="29"/>
            <c:invertIfNegative val="0"/>
            <c:bubble3D val="0"/>
            <c:spPr>
              <a:solidFill>
                <a:srgbClr val="FFA7A7"/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95EE-4A86-B9AB-143027B68FDD}"/>
              </c:ext>
            </c:extLst>
          </c:dPt>
          <c:dPt>
            <c:idx val="30"/>
            <c:invertIfNegative val="0"/>
            <c:bubble3D val="0"/>
            <c:spPr>
              <a:solidFill>
                <a:srgbClr val="FFA7A7"/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A-5765-47D8-8B2B-C28197B18F6C}"/>
              </c:ext>
            </c:extLst>
          </c:dPt>
          <c:dPt>
            <c:idx val="31"/>
            <c:invertIfNegative val="0"/>
            <c:bubble3D val="0"/>
            <c:spPr>
              <a:solidFill>
                <a:srgbClr val="FFA7A7"/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C-34FB-4E88-B44B-27BB3BD2B580}"/>
              </c:ext>
            </c:extLst>
          </c:dPt>
          <c:cat>
            <c:strRef>
              <c:f>Sheet1!$B$1:$AG$1</c:f>
              <c:strCache>
                <c:ptCount val="32"/>
                <c:pt idx="0">
                  <c:v>91</c:v>
                </c:pt>
                <c:pt idx="1">
                  <c:v>92</c:v>
                </c:pt>
                <c:pt idx="2">
                  <c:v>93</c:v>
                </c:pt>
                <c:pt idx="3">
                  <c:v>94</c:v>
                </c:pt>
                <c:pt idx="4">
                  <c:v>95</c:v>
                </c:pt>
                <c:pt idx="5">
                  <c:v>96</c:v>
                </c:pt>
                <c:pt idx="6">
                  <c:v>97</c:v>
                </c:pt>
                <c:pt idx="7">
                  <c:v>98</c:v>
                </c:pt>
                <c:pt idx="8">
                  <c:v>99</c:v>
                </c:pt>
                <c:pt idx="9">
                  <c:v>00</c:v>
                </c:pt>
                <c:pt idx="10">
                  <c:v>01</c:v>
                </c:pt>
                <c:pt idx="11">
                  <c:v>02</c:v>
                </c:pt>
                <c:pt idx="12">
                  <c:v>03</c:v>
                </c:pt>
                <c:pt idx="13">
                  <c:v>04</c:v>
                </c:pt>
                <c:pt idx="14">
                  <c:v>05</c:v>
                </c:pt>
                <c:pt idx="15">
                  <c:v>06</c:v>
                </c:pt>
                <c:pt idx="16">
                  <c:v>07</c:v>
                </c:pt>
                <c:pt idx="17">
                  <c:v>08</c:v>
                </c:pt>
                <c:pt idx="18">
                  <c:v>09</c:v>
                </c:pt>
                <c:pt idx="19">
                  <c:v>10</c:v>
                </c:pt>
                <c:pt idx="20">
                  <c:v>11</c:v>
                </c:pt>
                <c:pt idx="21">
                  <c:v>12</c:v>
                </c:pt>
                <c:pt idx="22">
                  <c:v>13</c:v>
                </c:pt>
                <c:pt idx="23">
                  <c:v>14</c:v>
                </c:pt>
                <c:pt idx="24">
                  <c:v>15</c:v>
                </c:pt>
                <c:pt idx="25">
                  <c:v>16</c:v>
                </c:pt>
                <c:pt idx="26">
                  <c:v>17</c:v>
                </c:pt>
                <c:pt idx="27">
                  <c:v>18</c:v>
                </c:pt>
                <c:pt idx="28">
                  <c:v>19</c:v>
                </c:pt>
                <c:pt idx="29">
                  <c:v>20</c:v>
                </c:pt>
                <c:pt idx="30">
                  <c:v>21</c:v>
                </c:pt>
                <c:pt idx="31">
                  <c:v>22</c:v>
                </c:pt>
              </c:strCache>
            </c:strRef>
          </c:cat>
          <c:val>
            <c:numRef>
              <c:f>Sheet1!$B$2:$AG$2</c:f>
              <c:numCache>
                <c:formatCode>General</c:formatCode>
                <c:ptCount val="32"/>
                <c:pt idx="0">
                  <c:v>4.3899999999999997</c:v>
                </c:pt>
                <c:pt idx="1">
                  <c:v>5.23</c:v>
                </c:pt>
                <c:pt idx="2">
                  <c:v>5.47</c:v>
                </c:pt>
                <c:pt idx="3">
                  <c:v>4.99</c:v>
                </c:pt>
                <c:pt idx="4">
                  <c:v>4.5199999999999996</c:v>
                </c:pt>
                <c:pt idx="5">
                  <c:v>3.97</c:v>
                </c:pt>
                <c:pt idx="6">
                  <c:v>4.0999999999999996</c:v>
                </c:pt>
                <c:pt idx="7">
                  <c:v>4.09</c:v>
                </c:pt>
                <c:pt idx="8">
                  <c:v>3.87</c:v>
                </c:pt>
                <c:pt idx="9">
                  <c:v>4.03</c:v>
                </c:pt>
                <c:pt idx="10">
                  <c:v>4.3150000000000004</c:v>
                </c:pt>
                <c:pt idx="11">
                  <c:v>4.8330000000000002</c:v>
                </c:pt>
                <c:pt idx="12">
                  <c:v>5.6040000000000001</c:v>
                </c:pt>
                <c:pt idx="13">
                  <c:v>6.6230000000000002</c:v>
                </c:pt>
                <c:pt idx="14">
                  <c:v>7.7050000000000001</c:v>
                </c:pt>
                <c:pt idx="15">
                  <c:v>8.4079999999999995</c:v>
                </c:pt>
                <c:pt idx="16">
                  <c:v>9.0109999999999992</c:v>
                </c:pt>
                <c:pt idx="17">
                  <c:v>9.5950000000000006</c:v>
                </c:pt>
                <c:pt idx="18">
                  <c:v>10.882999999999999</c:v>
                </c:pt>
                <c:pt idx="19">
                  <c:v>11.67</c:v>
                </c:pt>
                <c:pt idx="20">
                  <c:v>12.29</c:v>
                </c:pt>
                <c:pt idx="21">
                  <c:v>13.81</c:v>
                </c:pt>
                <c:pt idx="22">
                  <c:v>15.55</c:v>
                </c:pt>
                <c:pt idx="23">
                  <c:v>16.53</c:v>
                </c:pt>
                <c:pt idx="24">
                  <c:v>17.395272999999996</c:v>
                </c:pt>
                <c:pt idx="25" formatCode="0.0">
                  <c:v>18.097279999999998</c:v>
                </c:pt>
                <c:pt idx="26" formatCode="0.00">
                  <c:v>18.251666</c:v>
                </c:pt>
                <c:pt idx="27" formatCode="0.00">
                  <c:v>18.300666</c:v>
                </c:pt>
                <c:pt idx="28" formatCode="0.0">
                  <c:v>18.892666000000002</c:v>
                </c:pt>
                <c:pt idx="29" formatCode="0.0">
                  <c:v>14.771666000000002</c:v>
                </c:pt>
                <c:pt idx="30" formatCode="0.0">
                  <c:v>14.468666000000001</c:v>
                </c:pt>
                <c:pt idx="31" formatCode="0.0">
                  <c:v>14.369666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5EE-4A86-B9AB-143027B68F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2748160"/>
        <c:axId val="382749696"/>
      </c:bar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Rahavarat</c:v>
                </c:pt>
              </c:strCache>
            </c:strRef>
          </c:tx>
          <c:spPr>
            <a:ln w="22225">
              <a:solidFill>
                <a:srgbClr val="000080"/>
              </a:solidFill>
              <a:prstDash val="solid"/>
            </a:ln>
          </c:spPr>
          <c:marker>
            <c:symbol val="circle"/>
            <c:size val="5"/>
          </c:marker>
          <c:dPt>
            <c:idx val="22"/>
            <c:bubble3D val="0"/>
            <c:extLst>
              <c:ext xmlns:c16="http://schemas.microsoft.com/office/drawing/2014/chart" uri="{C3380CC4-5D6E-409C-BE32-E72D297353CC}">
                <c16:uniqueId val="{0000000E-95EE-4A86-B9AB-143027B68FDD}"/>
              </c:ext>
            </c:extLst>
          </c:dPt>
          <c:dPt>
            <c:idx val="23"/>
            <c:bubble3D val="0"/>
            <c:extLst>
              <c:ext xmlns:c16="http://schemas.microsoft.com/office/drawing/2014/chart" uri="{C3380CC4-5D6E-409C-BE32-E72D297353CC}">
                <c16:uniqueId val="{0000000F-95EE-4A86-B9AB-143027B68FDD}"/>
              </c:ext>
            </c:extLst>
          </c:dPt>
          <c:dPt>
            <c:idx val="24"/>
            <c:bubble3D val="0"/>
            <c:extLst>
              <c:ext xmlns:c16="http://schemas.microsoft.com/office/drawing/2014/chart" uri="{C3380CC4-5D6E-409C-BE32-E72D297353CC}">
                <c16:uniqueId val="{00000010-95EE-4A86-B9AB-143027B68FDD}"/>
              </c:ext>
            </c:extLst>
          </c:dPt>
          <c:dPt>
            <c:idx val="25"/>
            <c:bubble3D val="0"/>
            <c:extLst>
              <c:ext xmlns:c16="http://schemas.microsoft.com/office/drawing/2014/chart" uri="{C3380CC4-5D6E-409C-BE32-E72D297353CC}">
                <c16:uniqueId val="{00000012-95EE-4A86-B9AB-143027B68FDD}"/>
              </c:ext>
            </c:extLst>
          </c:dPt>
          <c:dPt>
            <c:idx val="26"/>
            <c:bubble3D val="0"/>
            <c:spPr>
              <a:ln w="22225">
                <a:solidFill>
                  <a:srgbClr val="00008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4-95EE-4A86-B9AB-143027B68FDD}"/>
              </c:ext>
            </c:extLst>
          </c:dPt>
          <c:dPt>
            <c:idx val="27"/>
            <c:bubble3D val="0"/>
            <c:spPr>
              <a:ln w="22225">
                <a:solidFill>
                  <a:srgbClr val="00008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6-95EE-4A86-B9AB-143027B68FDD}"/>
              </c:ext>
            </c:extLst>
          </c:dPt>
          <c:dPt>
            <c:idx val="28"/>
            <c:bubble3D val="0"/>
            <c:spPr>
              <a:ln w="22225">
                <a:solidFill>
                  <a:srgbClr val="00008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8-95EE-4A86-B9AB-143027B68FDD}"/>
              </c:ext>
            </c:extLst>
          </c:dPt>
          <c:dPt>
            <c:idx val="29"/>
            <c:bubble3D val="0"/>
            <c:spPr>
              <a:ln w="22225">
                <a:solidFill>
                  <a:srgbClr val="00008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A-95EE-4A86-B9AB-143027B68FDD}"/>
              </c:ext>
            </c:extLst>
          </c:dPt>
          <c:dPt>
            <c:idx val="30"/>
            <c:bubble3D val="0"/>
            <c:spPr>
              <a:ln w="22225">
                <a:solidFill>
                  <a:srgbClr val="00008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B-5765-47D8-8B2B-C28197B18F6C}"/>
              </c:ext>
            </c:extLst>
          </c:dPt>
          <c:cat>
            <c:strRef>
              <c:f>Sheet1!$B$1:$AG$1</c:f>
              <c:strCache>
                <c:ptCount val="32"/>
                <c:pt idx="0">
                  <c:v>91</c:v>
                </c:pt>
                <c:pt idx="1">
                  <c:v>92</c:v>
                </c:pt>
                <c:pt idx="2">
                  <c:v>93</c:v>
                </c:pt>
                <c:pt idx="3">
                  <c:v>94</c:v>
                </c:pt>
                <c:pt idx="4">
                  <c:v>95</c:v>
                </c:pt>
                <c:pt idx="5">
                  <c:v>96</c:v>
                </c:pt>
                <c:pt idx="6">
                  <c:v>97</c:v>
                </c:pt>
                <c:pt idx="7">
                  <c:v>98</c:v>
                </c:pt>
                <c:pt idx="8">
                  <c:v>99</c:v>
                </c:pt>
                <c:pt idx="9">
                  <c:v>00</c:v>
                </c:pt>
                <c:pt idx="10">
                  <c:v>01</c:v>
                </c:pt>
                <c:pt idx="11">
                  <c:v>02</c:v>
                </c:pt>
                <c:pt idx="12">
                  <c:v>03</c:v>
                </c:pt>
                <c:pt idx="13">
                  <c:v>04</c:v>
                </c:pt>
                <c:pt idx="14">
                  <c:v>05</c:v>
                </c:pt>
                <c:pt idx="15">
                  <c:v>06</c:v>
                </c:pt>
                <c:pt idx="16">
                  <c:v>07</c:v>
                </c:pt>
                <c:pt idx="17">
                  <c:v>08</c:v>
                </c:pt>
                <c:pt idx="18">
                  <c:v>09</c:v>
                </c:pt>
                <c:pt idx="19">
                  <c:v>10</c:v>
                </c:pt>
                <c:pt idx="20">
                  <c:v>11</c:v>
                </c:pt>
                <c:pt idx="21">
                  <c:v>12</c:v>
                </c:pt>
                <c:pt idx="22">
                  <c:v>13</c:v>
                </c:pt>
                <c:pt idx="23">
                  <c:v>14</c:v>
                </c:pt>
                <c:pt idx="24">
                  <c:v>15</c:v>
                </c:pt>
                <c:pt idx="25">
                  <c:v>16</c:v>
                </c:pt>
                <c:pt idx="26">
                  <c:v>17</c:v>
                </c:pt>
                <c:pt idx="27">
                  <c:v>18</c:v>
                </c:pt>
                <c:pt idx="28">
                  <c:v>19</c:v>
                </c:pt>
                <c:pt idx="29">
                  <c:v>20</c:v>
                </c:pt>
                <c:pt idx="30">
                  <c:v>21</c:v>
                </c:pt>
                <c:pt idx="31">
                  <c:v>22</c:v>
                </c:pt>
              </c:strCache>
            </c:strRef>
          </c:cat>
          <c:val>
            <c:numRef>
              <c:f>Sheet1!$B$3:$AG$3</c:f>
              <c:numCache>
                <c:formatCode>General</c:formatCode>
                <c:ptCount val="32"/>
                <c:pt idx="0">
                  <c:v>1.37</c:v>
                </c:pt>
                <c:pt idx="1">
                  <c:v>1.67</c:v>
                </c:pt>
                <c:pt idx="2">
                  <c:v>2.0699999999999998</c:v>
                </c:pt>
                <c:pt idx="3">
                  <c:v>3.12</c:v>
                </c:pt>
                <c:pt idx="4">
                  <c:v>3.19</c:v>
                </c:pt>
                <c:pt idx="5">
                  <c:v>3.16</c:v>
                </c:pt>
                <c:pt idx="6">
                  <c:v>2.64</c:v>
                </c:pt>
                <c:pt idx="7">
                  <c:v>2.54</c:v>
                </c:pt>
                <c:pt idx="8">
                  <c:v>2.69</c:v>
                </c:pt>
                <c:pt idx="9">
                  <c:v>3.1560000000000001</c:v>
                </c:pt>
                <c:pt idx="10">
                  <c:v>3.077</c:v>
                </c:pt>
                <c:pt idx="11">
                  <c:v>3.339</c:v>
                </c:pt>
                <c:pt idx="12">
                  <c:v>3.31</c:v>
                </c:pt>
                <c:pt idx="13">
                  <c:v>3.2250000000000001</c:v>
                </c:pt>
                <c:pt idx="14">
                  <c:v>3.1869999999999998</c:v>
                </c:pt>
                <c:pt idx="15">
                  <c:v>4.1219999999999999</c:v>
                </c:pt>
                <c:pt idx="16">
                  <c:v>4.3019999999999996</c:v>
                </c:pt>
                <c:pt idx="17">
                  <c:v>4.0430000000000001</c:v>
                </c:pt>
                <c:pt idx="18">
                  <c:v>4.2210000000000001</c:v>
                </c:pt>
                <c:pt idx="19">
                  <c:v>4.76</c:v>
                </c:pt>
                <c:pt idx="20">
                  <c:v>4.53</c:v>
                </c:pt>
                <c:pt idx="21">
                  <c:v>4.2</c:v>
                </c:pt>
                <c:pt idx="22">
                  <c:v>5.1609999999999996</c:v>
                </c:pt>
                <c:pt idx="23">
                  <c:v>5.3</c:v>
                </c:pt>
                <c:pt idx="24">
                  <c:v>5.1079999999999997</c:v>
                </c:pt>
                <c:pt idx="25" formatCode="0.0">
                  <c:v>5.6790010000000004</c:v>
                </c:pt>
                <c:pt idx="26" formatCode="0.0">
                  <c:v>5.784692999999999</c:v>
                </c:pt>
                <c:pt idx="27" formatCode="0.0">
                  <c:v>5.9843808296759597</c:v>
                </c:pt>
                <c:pt idx="28" formatCode="0.0">
                  <c:v>6.1839719004423692</c:v>
                </c:pt>
                <c:pt idx="29" formatCode="0.0">
                  <c:v>6.3558704256025944</c:v>
                </c:pt>
                <c:pt idx="30" formatCode="0.0">
                  <c:v>6.3559872785038243</c:v>
                </c:pt>
                <c:pt idx="31" formatCode="0.0">
                  <c:v>6.3560264711632684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95EE-4A86-B9AB-143027B68F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2755584"/>
        <c:axId val="382757120"/>
      </c:lineChart>
      <c:catAx>
        <c:axId val="38274816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0" b="0" i="0" u="none" strike="noStrike" baseline="0">
                <a:solidFill>
                  <a:schemeClr val="accent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38274969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82749696"/>
        <c:scaling>
          <c:orientation val="minMax"/>
          <c:max val="22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sysDot"/>
            </a:ln>
          </c:spPr>
        </c:majorGridlines>
        <c:numFmt formatCode="0" sourceLinked="0"/>
        <c:majorTickMark val="cross"/>
        <c:minorTickMark val="in"/>
        <c:tickLblPos val="nextTo"/>
        <c:spPr>
          <a:ln w="38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65" b="0" i="0" u="none" strike="noStrike" baseline="0">
                <a:solidFill>
                  <a:schemeClr val="accent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382748160"/>
        <c:crosses val="autoZero"/>
        <c:crossBetween val="between"/>
        <c:majorUnit val="2"/>
        <c:minorUnit val="0.5"/>
      </c:valAx>
      <c:catAx>
        <c:axId val="3827555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2757120"/>
        <c:crosses val="autoZero"/>
        <c:auto val="0"/>
        <c:lblAlgn val="ctr"/>
        <c:lblOffset val="100"/>
        <c:noMultiLvlLbl val="0"/>
      </c:catAx>
      <c:valAx>
        <c:axId val="382757120"/>
        <c:scaling>
          <c:orientation val="minMax"/>
          <c:max val="22"/>
          <c:min val="0"/>
        </c:scaling>
        <c:delete val="0"/>
        <c:axPos val="r"/>
        <c:numFmt formatCode="General" sourceLinked="1"/>
        <c:majorTickMark val="cross"/>
        <c:minorTickMark val="none"/>
        <c:tickLblPos val="nextTo"/>
        <c:spPr>
          <a:ln w="38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63" b="0" i="0" u="none" strike="noStrike" baseline="0">
                <a:solidFill>
                  <a:schemeClr val="accent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382755584"/>
        <c:crosses val="max"/>
        <c:crossBetween val="between"/>
        <c:majorUnit val="2"/>
        <c:minorUnit val="0.5"/>
      </c:valAx>
      <c:spPr>
        <a:noFill/>
        <a:ln w="1548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1530787968050757"/>
          <c:y val="0.14391970671267559"/>
          <c:w val="0.18770249807634543"/>
          <c:h val="0.11944987980315064"/>
        </c:manualLayout>
      </c:layout>
      <c:overlay val="0"/>
      <c:spPr>
        <a:solidFill>
          <a:schemeClr val="bg1"/>
        </a:solidFill>
        <a:ln w="3870">
          <a:solidFill>
            <a:schemeClr val="tx1"/>
          </a:solidFill>
          <a:prstDash val="solid"/>
        </a:ln>
      </c:spPr>
      <c:txPr>
        <a:bodyPr/>
        <a:lstStyle/>
        <a:p>
          <a:pPr>
            <a:defRPr sz="150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94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904761904761907E-2"/>
          <c:y val="4.5308959319473409E-2"/>
          <c:w val="0.92266824133020031"/>
          <c:h val="0.93061418711082455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39A-491E-B99D-868596F0E8B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39A-491E-B99D-868596F0E8B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39A-491E-B99D-868596F0E8B9}"/>
              </c:ext>
            </c:extLst>
          </c:dPt>
          <c:dLbls>
            <c:delete val="1"/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1.86</c:v>
                </c:pt>
                <c:pt idx="1">
                  <c:v>2.8199999999999932</c:v>
                </c:pt>
                <c:pt idx="2">
                  <c:v>1.79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39A-491E-B99D-868596F0E8B9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EC9E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F39A-491E-B99D-868596F0E8B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D713-4173-9FBD-5B6847197C62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F39A-491E-B99D-868596F0E8B9}"/>
              </c:ext>
            </c:extLst>
          </c:dPt>
          <c:dLbls>
            <c:delete val="1"/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4.5</c:v>
                </c:pt>
                <c:pt idx="1">
                  <c:v>7.12</c:v>
                </c:pt>
                <c:pt idx="2">
                  <c:v>2.1970000000000001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39A-491E-B99D-868596F0E8B9}"/>
            </c:ext>
          </c:extLst>
        </c:ser>
        <c:ser>
          <c:idx val="0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CCECF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F39A-491E-B99D-868596F0E8B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39A-491E-B99D-868596F0E8B9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39A-491E-B99D-868596F0E8B9}"/>
              </c:ext>
            </c:extLst>
          </c:dPt>
          <c:dLbls>
            <c:delete val="1"/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2.38</c:v>
                </c:pt>
                <c:pt idx="1">
                  <c:v>13.65</c:v>
                </c:pt>
                <c:pt idx="2">
                  <c:v>9.1999999999999993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F39A-491E-B99D-868596F0E8B9}"/>
            </c:ext>
          </c:extLst>
        </c:ser>
        <c:ser>
          <c:idx val="5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290-4180-9690-3EBDED75BF8D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F39A-491E-B99D-868596F0E8B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F39A-491E-B99D-868596F0E8B9}"/>
              </c:ext>
            </c:extLst>
          </c:dPt>
          <c:dLbls>
            <c:delete val="1"/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Sheet1!$B$5:$D$5</c:f>
              <c:numCache>
                <c:formatCode>General</c:formatCode>
                <c:ptCount val="3"/>
                <c:pt idx="0">
                  <c:v>2.2999999999999998</c:v>
                </c:pt>
                <c:pt idx="1">
                  <c:v>20.350000000000001</c:v>
                </c:pt>
                <c:pt idx="2">
                  <c:v>8.5399999999999991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F39A-491E-B99D-868596F0E8B9}"/>
            </c:ext>
          </c:extLst>
        </c:ser>
        <c:ser>
          <c:idx val="6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F39A-491E-B99D-868596F0E8B9}"/>
              </c:ext>
            </c:extLst>
          </c:dPt>
          <c:dLbls>
            <c:delete val="1"/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Sheet1!$B$6:$D$6</c:f>
              <c:numCache>
                <c:formatCode>General</c:formatCode>
                <c:ptCount val="3"/>
                <c:pt idx="0">
                  <c:v>12.8</c:v>
                </c:pt>
                <c:pt idx="2">
                  <c:v>22.54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F39A-491E-B99D-868596F0E8B9}"/>
            </c:ext>
          </c:extLst>
        </c:ser>
        <c:ser>
          <c:idx val="3"/>
          <c:order val="5"/>
          <c:tx>
            <c:strRef>
              <c:f>Sheet1!$A$7</c:f>
              <c:strCache>
                <c:ptCount val="1"/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Sheet1!$B$7:$D$7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1B-F39A-491E-B99D-868596F0E8B9}"/>
            </c:ext>
          </c:extLst>
        </c:ser>
        <c:ser>
          <c:idx val="4"/>
          <c:order val="6"/>
          <c:tx>
            <c:strRef>
              <c:f>Sheet1!$A$8</c:f>
              <c:strCache>
                <c:ptCount val="1"/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D-F39A-491E-B99D-868596F0E8B9}"/>
              </c:ext>
            </c:extLst>
          </c:dPt>
          <c:dLbls>
            <c:delete val="1"/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Sheet1!$B$8:$D$8</c:f>
              <c:numCache>
                <c:formatCode>General</c:formatCode>
                <c:ptCount val="3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F39A-491E-B99D-868596F0E8B9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Sheet1!$B$9:$D$9</c:f>
              <c:numCache>
                <c:formatCode>General</c:formatCode>
                <c:ptCount val="3"/>
                <c:pt idx="0">
                  <c:v>15.8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F39A-491E-B99D-868596F0E8B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"/>
        <c:overlap val="100"/>
        <c:axId val="217439232"/>
        <c:axId val="217445120"/>
      </c:barChart>
      <c:catAx>
        <c:axId val="217439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174451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17445120"/>
        <c:scaling>
          <c:orientation val="minMax"/>
          <c:max val="47"/>
          <c:min val="0"/>
        </c:scaling>
        <c:delete val="1"/>
        <c:axPos val="l"/>
        <c:numFmt formatCode="0" sourceLinked="0"/>
        <c:majorTickMark val="none"/>
        <c:minorTickMark val="none"/>
        <c:tickLblPos val="nextTo"/>
        <c:crossAx val="217439232"/>
        <c:crosses val="autoZero"/>
        <c:crossBetween val="between"/>
        <c:majorUnit val="5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904761904761907E-2"/>
          <c:y val="4.5308959319473409E-2"/>
          <c:w val="0.92266824133020031"/>
          <c:h val="0.93061418711082455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>
                <a:lumMod val="10000"/>
                <a:lumOff val="9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998-4EA7-AD8D-7391AB8D844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998-4EA7-AD8D-7391AB8D844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998-4EA7-AD8D-7391AB8D8449}"/>
              </c:ext>
            </c:extLst>
          </c:dPt>
          <c:dLbls>
            <c:delete val="1"/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0.39</c:v>
                </c:pt>
                <c:pt idx="1">
                  <c:v>2.85</c:v>
                </c:pt>
                <c:pt idx="2">
                  <c:v>1.7150000000000001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998-4EA7-AD8D-7391AB8D8449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EC9E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D998-4EA7-AD8D-7391AB8D844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173-4965-B566-5C831740FF8F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D998-4EA7-AD8D-7391AB8D8449}"/>
              </c:ext>
            </c:extLst>
          </c:dPt>
          <c:dLbls>
            <c:delete val="1"/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4</c:v>
                </c:pt>
                <c:pt idx="1">
                  <c:v>7.45</c:v>
                </c:pt>
                <c:pt idx="2">
                  <c:v>1.179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998-4EA7-AD8D-7391AB8D8449}"/>
            </c:ext>
          </c:extLst>
        </c:ser>
        <c:ser>
          <c:idx val="0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CEC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998-4EA7-AD8D-7391AB8D8449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D998-4EA7-AD8D-7391AB8D8449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D998-4EA7-AD8D-7391AB8D8449}"/>
              </c:ext>
            </c:extLst>
          </c:dPt>
          <c:dLbls>
            <c:delete val="1"/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2.1800000000000002</c:v>
                </c:pt>
                <c:pt idx="1">
                  <c:v>14.75</c:v>
                </c:pt>
                <c:pt idx="2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D998-4EA7-AD8D-7391AB8D8449}"/>
            </c:ext>
          </c:extLst>
        </c:ser>
        <c:ser>
          <c:idx val="5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EA2C-4E99-80D0-48AC4C08F45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D998-4EA7-AD8D-7391AB8D844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D998-4EA7-AD8D-7391AB8D8449}"/>
              </c:ext>
            </c:extLst>
          </c:dPt>
          <c:dLbls>
            <c:delete val="1"/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Sheet1!$B$5:$D$5</c:f>
              <c:numCache>
                <c:formatCode>General</c:formatCode>
                <c:ptCount val="3"/>
                <c:pt idx="0">
                  <c:v>1.5</c:v>
                </c:pt>
                <c:pt idx="1">
                  <c:v>0</c:v>
                </c:pt>
                <c:pt idx="2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D998-4EA7-AD8D-7391AB8D8449}"/>
            </c:ext>
          </c:extLst>
        </c:ser>
        <c:ser>
          <c:idx val="6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0-EA2C-4E99-80D0-48AC4C08F45A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  <a:prstDash val="sys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19-EF3B-443E-964F-D0F5A909EF1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D998-4EA7-AD8D-7391AB8D8449}"/>
              </c:ext>
            </c:extLst>
          </c:dPt>
          <c:dLbls>
            <c:delete val="1"/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Sheet1!$B$6:$D$6</c:f>
              <c:numCache>
                <c:formatCode>General</c:formatCode>
                <c:ptCount val="3"/>
                <c:pt idx="0">
                  <c:v>6.6</c:v>
                </c:pt>
                <c:pt idx="1">
                  <c:v>19.95</c:v>
                </c:pt>
                <c:pt idx="2">
                  <c:v>13.648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D998-4EA7-AD8D-7391AB8D8449}"/>
            </c:ext>
          </c:extLst>
        </c:ser>
        <c:ser>
          <c:idx val="3"/>
          <c:order val="5"/>
          <c:tx>
            <c:strRef>
              <c:f>Sheet1!$A$7</c:f>
              <c:strCache>
                <c:ptCount val="1"/>
              </c:strCache>
            </c:strRef>
          </c:tx>
          <c:spPr>
            <a:solidFill>
              <a:schemeClr val="bg1">
                <a:lumMod val="95000"/>
              </a:schemeClr>
            </a:solidFill>
            <a:ln w="9525">
              <a:noFill/>
              <a:prstDash val="sysDot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prstDash val="sysDot"/>
              </a:ln>
              <a:effectLst/>
            </c:spPr>
            <c:extLst>
              <c:ext xmlns:c16="http://schemas.microsoft.com/office/drawing/2014/chart" uri="{C3380CC4-5D6E-409C-BE32-E72D297353CC}">
                <c16:uniqueId val="{0000001F-EA2C-4E99-80D0-48AC4C08F45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A-EF3B-443E-964F-D0F5A909EF13}"/>
              </c:ext>
            </c:extLst>
          </c:dPt>
          <c:dLbls>
            <c:delete val="1"/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Sheet1!$B$7:$D$7</c:f>
              <c:numCache>
                <c:formatCode>General</c:formatCode>
                <c:ptCount val="3"/>
                <c:pt idx="2">
                  <c:v>18.357999999999997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D998-4EA7-AD8D-7391AB8D8449}"/>
            </c:ext>
          </c:extLst>
        </c:ser>
        <c:ser>
          <c:idx val="4"/>
          <c:order val="6"/>
          <c:tx>
            <c:strRef>
              <c:f>Sheet1!$A$8</c:f>
              <c:strCache>
                <c:ptCount val="1"/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D998-4EA7-AD8D-7391AB8D8449}"/>
              </c:ext>
            </c:extLst>
          </c:dPt>
          <c:dLbls>
            <c:delete val="1"/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Sheet1!$B$8:$D$8</c:f>
              <c:numCache>
                <c:formatCode>General</c:formatCode>
                <c:ptCount val="3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D998-4EA7-AD8D-7391AB8D8449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E-EA2C-4E99-80D0-48AC4C08F45A}"/>
              </c:ext>
            </c:extLst>
          </c:dPt>
          <c:dLbls>
            <c:delete val="1"/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Sheet1!$B$9:$D$9</c:f>
              <c:numCache>
                <c:formatCode>General</c:formatCode>
                <c:ptCount val="3"/>
                <c:pt idx="0">
                  <c:v>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D998-4EA7-AD8D-7391AB8D8449}"/>
            </c:ext>
          </c:extLst>
        </c:ser>
        <c:ser>
          <c:idx val="8"/>
          <c:order val="8"/>
          <c:tx>
            <c:strRef>
              <c:f>Sheet1!$A$10</c:f>
              <c:strCache>
                <c:ptCount val="1"/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 w="63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 w="6350">
                <a:noFill/>
                <a:prstDash val="sys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1B-EF3B-443E-964F-D0F5A909EF13}"/>
              </c:ext>
            </c:extLst>
          </c:dPt>
          <c:dLbls>
            <c:delete val="1"/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Sheet1!$B$10:$D$10</c:f>
              <c:numCache>
                <c:formatCode>General</c:formatCode>
                <c:ptCount val="3"/>
                <c:pt idx="0">
                  <c:v>19.93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EF3B-443E-964F-D0F5A909EF1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"/>
        <c:overlap val="100"/>
        <c:axId val="217439232"/>
        <c:axId val="217445120"/>
      </c:barChart>
      <c:catAx>
        <c:axId val="217439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174451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17445120"/>
        <c:scaling>
          <c:orientation val="minMax"/>
          <c:max val="47"/>
          <c:min val="0"/>
        </c:scaling>
        <c:delete val="1"/>
        <c:axPos val="l"/>
        <c:numFmt formatCode="0" sourceLinked="0"/>
        <c:majorTickMark val="none"/>
        <c:minorTickMark val="none"/>
        <c:tickLblPos val="none"/>
        <c:crossAx val="217439232"/>
        <c:crosses val="autoZero"/>
        <c:crossBetween val="between"/>
        <c:majorUnit val="5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0.32511</cdr:x>
      <cdr:y>0.43426</cdr:y>
    </cdr:from>
    <cdr:to>
      <cdr:x>0.43875</cdr:x>
      <cdr:y>0.49759</cdr:y>
    </cdr:to>
    <cdr:sp macro="" textlink="">
      <cdr:nvSpPr>
        <cdr:cNvPr id="3" name="Tekstiruutu 2"/>
        <cdr:cNvSpPr txBox="1"/>
      </cdr:nvSpPr>
      <cdr:spPr>
        <a:xfrm xmlns:a="http://schemas.openxmlformats.org/drawingml/2006/main">
          <a:off x="2304256" y="2037646"/>
          <a:ext cx="805446" cy="297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i-FI" sz="1200" b="1" dirty="0" smtClean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-1 118</a:t>
          </a:r>
          <a:endParaRPr lang="fi-FI" sz="1200" b="1" dirty="0">
            <a:solidFill>
              <a:schemeClr val="accent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  <cdr:relSizeAnchor xmlns:cdr="http://schemas.openxmlformats.org/drawingml/2006/chartDrawing">
    <cdr:from>
      <cdr:x>0.12068</cdr:x>
      <cdr:y>0.25517</cdr:y>
    </cdr:from>
    <cdr:to>
      <cdr:x>0.21159</cdr:x>
      <cdr:y>0.3185</cdr:y>
    </cdr:to>
    <cdr:sp macro="" textlink="">
      <cdr:nvSpPr>
        <cdr:cNvPr id="4" name="Tekstiruutu 1"/>
        <cdr:cNvSpPr txBox="1"/>
      </cdr:nvSpPr>
      <cdr:spPr>
        <a:xfrm xmlns:a="http://schemas.openxmlformats.org/drawingml/2006/main">
          <a:off x="855335" y="1197324"/>
          <a:ext cx="644343" cy="297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200" b="1" dirty="0" smtClean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-631</a:t>
          </a:r>
          <a:endParaRPr lang="fi-FI" sz="1200" b="1" dirty="0">
            <a:solidFill>
              <a:schemeClr val="accent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  <cdr:relSizeAnchor xmlns:cdr="http://schemas.openxmlformats.org/drawingml/2006/chartDrawing">
    <cdr:from>
      <cdr:x>0.77036</cdr:x>
      <cdr:y>0.77652</cdr:y>
    </cdr:from>
    <cdr:to>
      <cdr:x>0.88399</cdr:x>
      <cdr:y>0.83985</cdr:y>
    </cdr:to>
    <cdr:sp macro="" textlink="">
      <cdr:nvSpPr>
        <cdr:cNvPr id="7" name="Tekstiruutu 1"/>
        <cdr:cNvSpPr txBox="1"/>
      </cdr:nvSpPr>
      <cdr:spPr>
        <a:xfrm xmlns:a="http://schemas.openxmlformats.org/drawingml/2006/main">
          <a:off x="5460049" y="3643583"/>
          <a:ext cx="805375" cy="297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200" b="1" dirty="0" smtClean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-2 128</a:t>
          </a:r>
          <a:endParaRPr lang="fi-FI" sz="1200" b="1" dirty="0">
            <a:solidFill>
              <a:schemeClr val="accent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  <cdr:relSizeAnchor xmlns:cdr="http://schemas.openxmlformats.org/drawingml/2006/chartDrawing">
    <cdr:from>
      <cdr:x>0.4375</cdr:x>
      <cdr:y>0.53861</cdr:y>
    </cdr:from>
    <cdr:to>
      <cdr:x>0.5625</cdr:x>
      <cdr:y>0.60193</cdr:y>
    </cdr:to>
    <cdr:sp macro="" textlink="">
      <cdr:nvSpPr>
        <cdr:cNvPr id="8" name="Tekstiruutu 1"/>
        <cdr:cNvSpPr txBox="1"/>
      </cdr:nvSpPr>
      <cdr:spPr>
        <a:xfrm xmlns:a="http://schemas.openxmlformats.org/drawingml/2006/main">
          <a:off x="3100869" y="2527263"/>
          <a:ext cx="885962" cy="2971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200" b="1" dirty="0" smtClean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-1 394</a:t>
          </a:r>
          <a:endParaRPr lang="fi-FI" sz="1200" b="1" dirty="0">
            <a:solidFill>
              <a:schemeClr val="accent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  <cdr:relSizeAnchor xmlns:cdr="http://schemas.openxmlformats.org/drawingml/2006/chartDrawing">
    <cdr:from>
      <cdr:x>0.54304</cdr:x>
      <cdr:y>0.56365</cdr:y>
    </cdr:from>
    <cdr:to>
      <cdr:x>0.66003</cdr:x>
      <cdr:y>0.62698</cdr:y>
    </cdr:to>
    <cdr:sp macro="" textlink="">
      <cdr:nvSpPr>
        <cdr:cNvPr id="9" name="Tekstiruutu 1"/>
        <cdr:cNvSpPr txBox="1"/>
      </cdr:nvSpPr>
      <cdr:spPr>
        <a:xfrm xmlns:a="http://schemas.openxmlformats.org/drawingml/2006/main">
          <a:off x="3848931" y="2644747"/>
          <a:ext cx="829190" cy="2971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200" b="1" dirty="0" smtClean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-1 469</a:t>
          </a:r>
          <a:endParaRPr lang="fi-FI" sz="1200" b="1" dirty="0">
            <a:solidFill>
              <a:schemeClr val="accent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  <cdr:relSizeAnchor xmlns:cdr="http://schemas.openxmlformats.org/drawingml/2006/chartDrawing">
    <cdr:from>
      <cdr:x>0.22351</cdr:x>
      <cdr:y>0.29592</cdr:y>
    </cdr:from>
    <cdr:to>
      <cdr:x>0.31442</cdr:x>
      <cdr:y>0.34497</cdr:y>
    </cdr:to>
    <cdr:sp macro="" textlink="">
      <cdr:nvSpPr>
        <cdr:cNvPr id="10" name="Tekstiruutu 1"/>
        <cdr:cNvSpPr txBox="1"/>
      </cdr:nvSpPr>
      <cdr:spPr>
        <a:xfrm xmlns:a="http://schemas.openxmlformats.org/drawingml/2006/main">
          <a:off x="1584176" y="1388513"/>
          <a:ext cx="644343" cy="2301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200" b="1" dirty="0" smtClean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-756</a:t>
          </a:r>
          <a:endParaRPr lang="fi-FI" sz="1200" b="1" dirty="0">
            <a:solidFill>
              <a:schemeClr val="accent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  <cdr:relSizeAnchor xmlns:cdr="http://schemas.openxmlformats.org/drawingml/2006/chartDrawing">
    <cdr:from>
      <cdr:x>0.88008</cdr:x>
      <cdr:y>0.86294</cdr:y>
    </cdr:from>
    <cdr:to>
      <cdr:x>0.99371</cdr:x>
      <cdr:y>0.92627</cdr:y>
    </cdr:to>
    <cdr:sp macro="" textlink="">
      <cdr:nvSpPr>
        <cdr:cNvPr id="12" name="Tekstiruutu 1"/>
        <cdr:cNvSpPr txBox="1"/>
      </cdr:nvSpPr>
      <cdr:spPr>
        <a:xfrm xmlns:a="http://schemas.openxmlformats.org/drawingml/2006/main">
          <a:off x="6237745" y="4049101"/>
          <a:ext cx="805376" cy="297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200" b="1" dirty="0" smtClean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-2 405</a:t>
          </a:r>
          <a:endParaRPr lang="fi-FI" sz="1200" b="1" dirty="0">
            <a:solidFill>
              <a:schemeClr val="accent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  <cdr:relSizeAnchor xmlns:cdr="http://schemas.openxmlformats.org/drawingml/2006/chartDrawing">
    <cdr:from>
      <cdr:x>0.66061</cdr:x>
      <cdr:y>0.7157</cdr:y>
    </cdr:from>
    <cdr:to>
      <cdr:x>0.77424</cdr:x>
      <cdr:y>0.77903</cdr:y>
    </cdr:to>
    <cdr:sp macro="" textlink="">
      <cdr:nvSpPr>
        <cdr:cNvPr id="13" name="Tekstiruutu 1"/>
        <cdr:cNvSpPr txBox="1"/>
      </cdr:nvSpPr>
      <cdr:spPr>
        <a:xfrm xmlns:a="http://schemas.openxmlformats.org/drawingml/2006/main">
          <a:off x="4682215" y="3358229"/>
          <a:ext cx="805376" cy="297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200" b="1" dirty="0" smtClean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-1 958</a:t>
          </a:r>
          <a:endParaRPr lang="fi-FI" sz="1200" b="1" dirty="0">
            <a:solidFill>
              <a:schemeClr val="accent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2919565" cy="49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626" y="3"/>
            <a:ext cx="2919565" cy="49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371332"/>
            <a:ext cx="2919565" cy="49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626" y="9371332"/>
            <a:ext cx="2919565" cy="49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641BD1A-D191-4B8C-80EE-43F97212C38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7053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2919565" cy="49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626" y="3"/>
            <a:ext cx="2919565" cy="49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9375" y="739775"/>
            <a:ext cx="657701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265" y="4686459"/>
            <a:ext cx="5389239" cy="4440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371332"/>
            <a:ext cx="2919565" cy="49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626" y="9371332"/>
            <a:ext cx="2919565" cy="49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6618604-08C2-471C-AF07-3F7FBC102F5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49858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798" indent="-285691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2767" indent="-228553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599873" indent="-228553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6979" indent="-228553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086" indent="-2285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193" indent="-2285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8300" indent="-2285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5406" indent="-2285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fld id="{796CAD98-5F12-4D04-ADC1-94744B37E0E5}" type="slidenum">
              <a:rPr lang="fi-FI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2</a:t>
            </a:fld>
            <a:endParaRPr lang="fi-FI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9375" y="739775"/>
            <a:ext cx="6580188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817773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18604-08C2-471C-AF07-3F7FBC102F57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5035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kuvapohja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"/>
          <a:stretch>
            <a:fillRect/>
          </a:stretch>
        </p:blipFill>
        <p:spPr bwMode="auto">
          <a:xfrm>
            <a:off x="1" y="755650"/>
            <a:ext cx="11950700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Kuntaliitto_vari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2" y="333376"/>
            <a:ext cx="335703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78517" y="2781300"/>
            <a:ext cx="8128000" cy="12588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78517" y="4076700"/>
            <a:ext cx="8128000" cy="19621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1036823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28.4.2017/hp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C05D2-E6B0-40CA-808F-138CAAAE143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4641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94600" y="708025"/>
            <a:ext cx="2159000" cy="53340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117600" y="708025"/>
            <a:ext cx="6273800" cy="53340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28.4.2017/hp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E6EC2-56EF-4445-969A-2E363C53D84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2518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28.4.2017/hp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A2F65-3B27-4B04-BF24-E920C11EEC6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2550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28.4.2017/hp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69E0C-3AB6-467E-8EDE-E24B3B4878F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3877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28.4.2017/hp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FCBF9-47A9-4A6B-A931-5A825FE4E6F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3207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117600" y="2079625"/>
            <a:ext cx="42164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537200" y="2079625"/>
            <a:ext cx="42164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28.4.2017/hp</a:t>
            </a: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0105F-C8E0-4A03-904C-BEC9ECEA396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9440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28.4.2017/hp</a:t>
            </a:r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77A6F-F09E-4220-A72E-308C372B916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8881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28.4.2017/hp</a:t>
            </a: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CF6E3-F4DD-420A-AE0E-FDA3FD14775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0696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28.4.2017/hp</a:t>
            </a:r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40A17-4E33-476E-9941-023A4C46E20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6972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28.4.2017/hp</a:t>
            </a: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8D143-F9FB-47A4-8E71-BDD6D7BE3BA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1874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28.4.2017/hp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2F3E6-5807-4EA1-BEB6-9E3600D6B69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0191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28.4.2017/hp</a:t>
            </a: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E825B-69FC-44EF-9E54-763F4883CFD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1461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28.4.2017/hp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CFB36-6380-4DFA-B6B3-B2732AB5D0E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28595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94600" y="708025"/>
            <a:ext cx="2159000" cy="53340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117600" y="708025"/>
            <a:ext cx="6273800" cy="53340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28.4.2017/hp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FA4A4-A709-41A1-BD62-2ED4E0DB39F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84686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ribbon_kansisiv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433" y="2679700"/>
            <a:ext cx="5403851" cy="414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logo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18" y="579438"/>
            <a:ext cx="339724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1823504"/>
            <a:ext cx="9731023" cy="1470025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noProof="0" smtClean="0"/>
              <a:t>Muokkaa perustyyl. napsautt.</a:t>
            </a:r>
            <a:endParaRPr lang="fi-FI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933" y="3299867"/>
            <a:ext cx="8136467" cy="1636194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5867089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Väliotsikkosivu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ribbon_kansisiv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885" y="3797300"/>
            <a:ext cx="5082116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6" name="Picture 6" descr="logo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1823504"/>
            <a:ext cx="10363199" cy="1470025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933" y="3299867"/>
            <a:ext cx="8136467" cy="1636194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801071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Väliotsikkosivu kuvall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9139768" y="4724400"/>
            <a:ext cx="305223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1"/>
            <a:ext cx="12192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4544282"/>
            <a:ext cx="9651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933" y="5594340"/>
            <a:ext cx="9660465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30387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Väliotsikkosivu kuvall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9139768" y="4724400"/>
            <a:ext cx="305223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1"/>
            <a:ext cx="12192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4544282"/>
            <a:ext cx="9651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933" y="5594340"/>
            <a:ext cx="9660465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2069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Väliotsikkosivu kuvalla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9139768" y="4724400"/>
            <a:ext cx="305223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1"/>
            <a:ext cx="12192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4544282"/>
            <a:ext cx="9651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933" y="5594340"/>
            <a:ext cx="9660465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3856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Väliotsikkosivu kuvalla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9139768" y="4724400"/>
            <a:ext cx="305223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1"/>
            <a:ext cx="12192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4544282"/>
            <a:ext cx="9651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933" y="5594340"/>
            <a:ext cx="9660465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46558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Väliotsikkosivu kuvalla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9139768" y="4724400"/>
            <a:ext cx="305223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1"/>
            <a:ext cx="12192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4544282"/>
            <a:ext cx="9651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933" y="5594340"/>
            <a:ext cx="9660465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624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28.4.2017/hp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5E766-35C5-40D3-BDB8-6C1067FDAEB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74176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Väliotsikkosivu kuvalla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9139768" y="4724400"/>
            <a:ext cx="305223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1"/>
            <a:ext cx="12192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4544282"/>
            <a:ext cx="9651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933" y="5594340"/>
            <a:ext cx="9660465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26029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Väliotsikkosivu kuvalla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9139768" y="4724400"/>
            <a:ext cx="305223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1"/>
            <a:ext cx="12192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4544282"/>
            <a:ext cx="9651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933" y="5594340"/>
            <a:ext cx="9660465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871591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Väliotsikkosivu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5" name="Picture 6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1823504"/>
            <a:ext cx="10363199" cy="1470025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933" y="3299867"/>
            <a:ext cx="8136467" cy="1636194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286943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- ja sisältösivu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5" name="Picture 16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933" y="274638"/>
            <a:ext cx="10371667" cy="1143000"/>
          </a:xfrm>
        </p:spPr>
        <p:txBody>
          <a:bodyPr lIns="0" r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933" y="1600201"/>
            <a:ext cx="10371667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674534" y="6451601"/>
            <a:ext cx="1206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7085" y="6451601"/>
            <a:ext cx="4127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28.4.2017/hp</a:t>
            </a:r>
            <a:endParaRPr lang="fi-FI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4717" y="6451601"/>
            <a:ext cx="522816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90184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otsikko- ja sisältösivu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5" name="Picture 12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933" y="274638"/>
            <a:ext cx="10371667" cy="1143000"/>
          </a:xfrm>
        </p:spPr>
        <p:txBody>
          <a:bodyPr lIns="0" r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933" y="1600201"/>
            <a:ext cx="10371667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674534" y="6451601"/>
            <a:ext cx="1206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7085" y="6451601"/>
            <a:ext cx="4127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28.4.2017/hp</a:t>
            </a:r>
            <a:endParaRPr lang="fi-FI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4717" y="6451601"/>
            <a:ext cx="522816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24173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5" name="Picture 12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5"/>
          <p:cNvSpPr txBox="1">
            <a:spLocks noChangeArrowheads="1"/>
          </p:cNvSpPr>
          <p:nvPr userDrawn="1"/>
        </p:nvSpPr>
        <p:spPr bwMode="auto">
          <a:xfrm>
            <a:off x="4908551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3547533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2946400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217" y="4406901"/>
            <a:ext cx="10363200" cy="1362075"/>
          </a:xfrm>
        </p:spPr>
        <p:txBody>
          <a:bodyPr lIns="0" rIns="0" anchor="t"/>
          <a:lstStyle>
            <a:lvl1pPr algn="l">
              <a:defRPr sz="3200" b="1" cap="none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921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A6D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674534" y="6451601"/>
            <a:ext cx="1206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7085" y="6451601"/>
            <a:ext cx="4127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28.4.2017/hp</a:t>
            </a:r>
            <a:endParaRPr lang="fi-FI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4717" y="6451601"/>
            <a:ext cx="522816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40574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6" name="Picture 13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4908551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3547533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9" name="TextBox 18"/>
          <p:cNvSpPr txBox="1">
            <a:spLocks noChangeArrowheads="1"/>
          </p:cNvSpPr>
          <p:nvPr userDrawn="1"/>
        </p:nvSpPr>
        <p:spPr bwMode="auto">
          <a:xfrm>
            <a:off x="2946400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674534" y="6451601"/>
            <a:ext cx="1206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7085" y="6451601"/>
            <a:ext cx="4127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28.4.2017/hp</a:t>
            </a:r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4717" y="6451601"/>
            <a:ext cx="522816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37432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8" name="Picture 15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8"/>
          <p:cNvSpPr txBox="1">
            <a:spLocks noChangeArrowheads="1"/>
          </p:cNvSpPr>
          <p:nvPr userDrawn="1"/>
        </p:nvSpPr>
        <p:spPr bwMode="auto">
          <a:xfrm>
            <a:off x="4908551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10" name="TextBox 19"/>
          <p:cNvSpPr txBox="1">
            <a:spLocks noChangeArrowheads="1"/>
          </p:cNvSpPr>
          <p:nvPr userDrawn="1"/>
        </p:nvSpPr>
        <p:spPr bwMode="auto">
          <a:xfrm>
            <a:off x="3547533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11" name="TextBox 20"/>
          <p:cNvSpPr txBox="1">
            <a:spLocks noChangeArrowheads="1"/>
          </p:cNvSpPr>
          <p:nvPr userDrawn="1"/>
        </p:nvSpPr>
        <p:spPr bwMode="auto">
          <a:xfrm>
            <a:off x="2946400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674534" y="6451601"/>
            <a:ext cx="1206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7085" y="6451601"/>
            <a:ext cx="4127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28.4.2017/hp</a:t>
            </a:r>
            <a:endParaRPr lang="fi-FI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4717" y="6451601"/>
            <a:ext cx="522816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91246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4" name="Picture 5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46531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3" name="Picture 4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596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117600" y="2079625"/>
            <a:ext cx="42164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537200" y="2079625"/>
            <a:ext cx="42164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28.4.2017/hp</a:t>
            </a: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731FB-9A63-4DFF-B286-54539AFF01C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77281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6" name="Picture 13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4908551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3547533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9" name="TextBox 18"/>
          <p:cNvSpPr txBox="1">
            <a:spLocks noChangeArrowheads="1"/>
          </p:cNvSpPr>
          <p:nvPr userDrawn="1"/>
        </p:nvSpPr>
        <p:spPr bwMode="auto">
          <a:xfrm>
            <a:off x="2946400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517" y="273050"/>
            <a:ext cx="3960283" cy="1162050"/>
          </a:xfrm>
        </p:spPr>
        <p:txBody>
          <a:bodyPr lIns="0" tIns="0"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333" y="273051"/>
            <a:ext cx="6282267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6517" y="1435101"/>
            <a:ext cx="39602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674534" y="6451601"/>
            <a:ext cx="1206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7085" y="6451601"/>
            <a:ext cx="4127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28.4.2017/hp</a:t>
            </a:r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4717" y="6451601"/>
            <a:ext cx="522816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53653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6" name="Picture 13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4908551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3547533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9" name="TextBox 18"/>
          <p:cNvSpPr txBox="1">
            <a:spLocks noChangeArrowheads="1"/>
          </p:cNvSpPr>
          <p:nvPr userDrawn="1"/>
        </p:nvSpPr>
        <p:spPr bwMode="auto">
          <a:xfrm>
            <a:off x="2946400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517" y="4749800"/>
            <a:ext cx="7315200" cy="566738"/>
          </a:xfrm>
        </p:spPr>
        <p:txBody>
          <a:bodyPr lIns="0" tIns="0"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6517" y="5619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6517" y="53165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A6D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674534" y="6451601"/>
            <a:ext cx="1206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7085" y="6451601"/>
            <a:ext cx="4127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28.4.2017/hp</a:t>
            </a:r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4717" y="6451601"/>
            <a:ext cx="522816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89057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5" name="Picture 12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5"/>
          <p:cNvSpPr txBox="1">
            <a:spLocks noChangeArrowheads="1"/>
          </p:cNvSpPr>
          <p:nvPr userDrawn="1"/>
        </p:nvSpPr>
        <p:spPr bwMode="auto">
          <a:xfrm>
            <a:off x="4908551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3547533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2946400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3877734" y="6604001"/>
            <a:ext cx="1206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100" smtClean="0">
                <a:solidFill>
                  <a:srgbClr val="002E63"/>
                </a:solidFill>
                <a:latin typeface="Verdana"/>
                <a:cs typeface="+mn-cs"/>
              </a:rPr>
              <a:t>5.4.2011</a:t>
            </a:r>
            <a:endParaRPr lang="fi-FI" sz="1100">
              <a:solidFill>
                <a:srgbClr val="002E63"/>
              </a:solidFill>
              <a:latin typeface="Verdana"/>
              <a:cs typeface="+mn-cs"/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5230285" y="6604001"/>
            <a:ext cx="4127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smtClean="0">
                <a:solidFill>
                  <a:srgbClr val="002E63"/>
                </a:solidFill>
                <a:latin typeface="Verdana"/>
                <a:cs typeface="+mn-cs"/>
              </a:rPr>
              <a:t>etunimi sukunimi Titteli | Tapahtuma</a:t>
            </a:r>
            <a:endParaRPr lang="fi-FI" sz="1100" dirty="0" smtClean="0">
              <a:solidFill>
                <a:srgbClr val="002E63"/>
              </a:solidFill>
              <a:latin typeface="Verdana"/>
              <a:cs typeface="+mn-cs"/>
            </a:endParaRPr>
          </a:p>
        </p:txBody>
      </p:sp>
      <p:sp>
        <p:nvSpPr>
          <p:cNvPr id="11" name="TextBox 20"/>
          <p:cNvSpPr txBox="1">
            <a:spLocks noChangeArrowheads="1"/>
          </p:cNvSpPr>
          <p:nvPr userDrawn="1"/>
        </p:nvSpPr>
        <p:spPr bwMode="auto">
          <a:xfrm>
            <a:off x="5111751" y="66516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12" name="TextBox 27"/>
          <p:cNvSpPr txBox="1">
            <a:spLocks noChangeArrowheads="1"/>
          </p:cNvSpPr>
          <p:nvPr userDrawn="1"/>
        </p:nvSpPr>
        <p:spPr bwMode="auto">
          <a:xfrm>
            <a:off x="3750733" y="66516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13" name="TextBox 28"/>
          <p:cNvSpPr txBox="1">
            <a:spLocks noChangeArrowheads="1"/>
          </p:cNvSpPr>
          <p:nvPr userDrawn="1"/>
        </p:nvSpPr>
        <p:spPr bwMode="auto">
          <a:xfrm>
            <a:off x="3149600" y="66516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100" smtClean="0">
                <a:solidFill>
                  <a:srgbClr val="002E63"/>
                </a:solidFill>
                <a:cs typeface="+mn-cs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3674534" y="6451601"/>
            <a:ext cx="1206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7085" y="6451601"/>
            <a:ext cx="4127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28.4.2017/hp</a:t>
            </a:r>
            <a:endParaRPr lang="fi-FI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4717" y="6451601"/>
            <a:ext cx="522816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14128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5" name="Picture 12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33" y="274638"/>
            <a:ext cx="493184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438400" cy="5851525"/>
          </a:xfrm>
        </p:spPr>
        <p:txBody>
          <a:bodyPr vert="eaVert" lIns="0" tIns="0" r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39"/>
            <a:ext cx="77216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56498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28.4.2017/hp</a:t>
            </a:r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4B946-A585-403A-9A0B-CBFC171DBF5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7210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28.4.2017/hp</a:t>
            </a: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C206D-FC4B-4059-8055-31B22B02B08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5797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28.4.2017/hp</a:t>
            </a:r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22EE1-3FFD-46C5-B346-1166A2AFE0F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0004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28.4.2017/hp</a:t>
            </a: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4F0DF-2C26-4375-9D3F-7CF53EAC43A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0963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28.4.2017/hp</a:t>
            </a: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D9EF9-80C9-4B7E-A34C-60FBBB75762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1181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KL_jatkosivu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"/>
            <a:ext cx="113284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2" descr="Kuntaliitto_pc_RGB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68" y="5876925"/>
            <a:ext cx="323003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17600" y="708025"/>
            <a:ext cx="8636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2079625"/>
            <a:ext cx="8636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6066367" y="6553200"/>
            <a:ext cx="24003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A6D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28.4.2017/hp</a:t>
            </a:r>
            <a:endParaRPr lang="fi-FI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9575800" y="6553200"/>
            <a:ext cx="143933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11176000" y="6553200"/>
            <a:ext cx="958851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0000" bIns="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accent1"/>
                </a:solidFill>
                <a:cs typeface="+mn-cs"/>
              </a:defRPr>
            </a:lvl1pPr>
          </a:lstStyle>
          <a:p>
            <a:pPr>
              <a:defRPr/>
            </a:pPr>
            <a:fld id="{10A5B1B9-6741-4B0B-8564-73CAE57447E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2" r:id="rId1"/>
    <p:sldLayoutId id="2147484421" r:id="rId2"/>
    <p:sldLayoutId id="2147484422" r:id="rId3"/>
    <p:sldLayoutId id="2147484423" r:id="rId4"/>
    <p:sldLayoutId id="2147484424" r:id="rId5"/>
    <p:sldLayoutId id="2147484425" r:id="rId6"/>
    <p:sldLayoutId id="2147484426" r:id="rId7"/>
    <p:sldLayoutId id="2147484427" r:id="rId8"/>
    <p:sldLayoutId id="2147484428" r:id="rId9"/>
    <p:sldLayoutId id="2147484429" r:id="rId10"/>
    <p:sldLayoutId id="2147484430" r:id="rId11"/>
  </p:sldLayoutIdLst>
  <p:hf sldNum="0" hdr="0" dt="0"/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9pPr>
    </p:titleStyle>
    <p:bodyStyle>
      <a:lvl1pPr marL="1905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731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2pPr>
      <a:lvl3pPr marL="1143000" indent="-1841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3pPr>
      <a:lvl4pPr marL="16256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4pPr>
      <a:lvl5pPr marL="2093913" indent="-18891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5pPr>
      <a:lvl6pPr marL="25511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6pPr>
      <a:lvl7pPr marL="30083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7pPr>
      <a:lvl8pPr marL="34655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8pPr>
      <a:lvl9pPr marL="39227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Kuntaliitto_pc_RG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67" y="5876925"/>
            <a:ext cx="3223684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17600" y="708025"/>
            <a:ext cx="8636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2079625"/>
            <a:ext cx="8636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6066367" y="6553200"/>
            <a:ext cx="24003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A6D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28.4.2017/hp</a:t>
            </a:r>
            <a:endParaRPr lang="fi-FI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575800" y="6553200"/>
            <a:ext cx="143933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21.12.2016 </a:t>
            </a:r>
            <a:endParaRPr lang="fi-FI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76000" y="6553200"/>
            <a:ext cx="958851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0000" bIns="0" numCol="1" anchor="t" anchorCtr="0" compatLnSpc="1">
            <a:prstTxWarp prst="textNoShape">
              <a:avLst/>
            </a:prstTxWarp>
          </a:bodyPr>
          <a:lstStyle>
            <a:lvl1pPr algn="r">
              <a:defRPr>
                <a:cs typeface="+mn-cs"/>
              </a:defRPr>
            </a:lvl1pPr>
          </a:lstStyle>
          <a:p>
            <a:pPr>
              <a:defRPr/>
            </a:pPr>
            <a:fld id="{DB50ACE7-0156-4B2D-907A-5D73D47003D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1" r:id="rId1"/>
    <p:sldLayoutId id="2147484432" r:id="rId2"/>
    <p:sldLayoutId id="2147484433" r:id="rId3"/>
    <p:sldLayoutId id="2147484434" r:id="rId4"/>
    <p:sldLayoutId id="2147484435" r:id="rId5"/>
    <p:sldLayoutId id="2147484436" r:id="rId6"/>
    <p:sldLayoutId id="2147484437" r:id="rId7"/>
    <p:sldLayoutId id="2147484438" r:id="rId8"/>
    <p:sldLayoutId id="2147484439" r:id="rId9"/>
    <p:sldLayoutId id="2147484440" r:id="rId10"/>
    <p:sldLayoutId id="2147484441" r:id="rId11"/>
  </p:sldLayoutIdLst>
  <p:hf sldNum="0" hdr="0" dt="0"/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9pPr>
    </p:titleStyle>
    <p:bodyStyle>
      <a:lvl1pPr marL="1905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731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2pPr>
      <a:lvl3pPr marL="1143000" indent="-1841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3pPr>
      <a:lvl4pPr marL="16256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4pPr>
      <a:lvl5pPr marL="2093913" indent="-18891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5pPr>
      <a:lvl6pPr marL="25511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6pPr>
      <a:lvl7pPr marL="30083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7pPr>
      <a:lvl8pPr marL="34655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8pPr>
      <a:lvl9pPr marL="39227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 smtClean="0"/>
              <a:t>Muokkaa perustyyl. napsautt.</a:t>
            </a:r>
            <a:endParaRPr lang="fi-FI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3" r:id="rId1"/>
    <p:sldLayoutId id="2147484444" r:id="rId2"/>
    <p:sldLayoutId id="2147484445" r:id="rId3"/>
    <p:sldLayoutId id="2147484446" r:id="rId4"/>
    <p:sldLayoutId id="2147484447" r:id="rId5"/>
    <p:sldLayoutId id="2147484448" r:id="rId6"/>
    <p:sldLayoutId id="2147484449" r:id="rId7"/>
    <p:sldLayoutId id="2147484450" r:id="rId8"/>
    <p:sldLayoutId id="2147484451" r:id="rId9"/>
    <p:sldLayoutId id="2147484452" r:id="rId10"/>
    <p:sldLayoutId id="2147484453" r:id="rId11"/>
    <p:sldLayoutId id="2147484454" r:id="rId12"/>
    <p:sldLayoutId id="2147484455" r:id="rId13"/>
    <p:sldLayoutId id="2147484456" r:id="rId14"/>
    <p:sldLayoutId id="2147484457" r:id="rId15"/>
    <p:sldLayoutId id="2147484458" r:id="rId16"/>
    <p:sldLayoutId id="2147484459" r:id="rId17"/>
    <p:sldLayoutId id="2147484460" r:id="rId18"/>
    <p:sldLayoutId id="2147484461" r:id="rId19"/>
    <p:sldLayoutId id="2147484462" r:id="rId20"/>
    <p:sldLayoutId id="2147484463" r:id="rId21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000" b="1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»"/>
        <a:defRPr sz="2200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chart" Target="../charts/chart2.xml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11425" y="6104329"/>
            <a:ext cx="885698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kern="0" dirty="0" smtClean="0">
                <a:solidFill>
                  <a:srgbClr val="002E63"/>
                </a:solidFill>
                <a:cs typeface="+mn-cs"/>
              </a:rPr>
              <a:t>4) Sote- ja maakuntauudistuksen johdosta vuosi 2020 ei ole vertailukelpoinen aikaisempien vuosien kanssa.</a:t>
            </a:r>
            <a:endParaRPr lang="fi-FI" sz="1200" kern="0" dirty="0">
              <a:solidFill>
                <a:srgbClr val="002E63"/>
              </a:solidFill>
              <a:cs typeface="+mn-cs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135188" y="116632"/>
            <a:ext cx="8153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2C5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C54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400" b="1" kern="0" dirty="0">
                <a:solidFill>
                  <a:srgbClr val="003161"/>
                </a:solidFill>
                <a:cs typeface="+mn-cs"/>
              </a:rPr>
              <a:t>Kuntien ja kuntayhtymien toimintamenojen </a:t>
            </a:r>
          </a:p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400" b="1" kern="0" dirty="0">
                <a:solidFill>
                  <a:srgbClr val="003161"/>
                </a:solidFill>
                <a:cs typeface="+mn-cs"/>
              </a:rPr>
              <a:t>kasvuprosentit </a:t>
            </a:r>
            <a:r>
              <a:rPr lang="fi-FI" sz="2400" b="1" kern="0" dirty="0" smtClean="0">
                <a:solidFill>
                  <a:srgbClr val="003161"/>
                </a:solidFill>
                <a:cs typeface="+mn-cs"/>
              </a:rPr>
              <a:t>1991-2022</a:t>
            </a:r>
            <a:endParaRPr lang="fi-FI" sz="2400" b="1" kern="0" dirty="0">
              <a:solidFill>
                <a:srgbClr val="003161"/>
              </a:solidFill>
              <a:cs typeface="+mn-cs"/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740958"/>
              </p:ext>
            </p:extLst>
          </p:nvPr>
        </p:nvGraphicFramePr>
        <p:xfrm>
          <a:off x="1271464" y="818308"/>
          <a:ext cx="9793088" cy="4421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71464" y="476672"/>
            <a:ext cx="403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kern="0" dirty="0">
                <a:solidFill>
                  <a:srgbClr val="002E63"/>
                </a:solidFill>
                <a:cs typeface="+mn-cs"/>
              </a:rPr>
              <a:t>%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431704" y="4592161"/>
            <a:ext cx="35298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kern="0" dirty="0">
                <a:solidFill>
                  <a:srgbClr val="002E63"/>
                </a:solidFill>
                <a:cs typeface="+mn-cs"/>
              </a:rPr>
              <a:t>1)</a:t>
            </a:r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>
          <a:xfrm>
            <a:off x="5027085" y="6451601"/>
            <a:ext cx="1140923" cy="265113"/>
          </a:xfrm>
        </p:spPr>
        <p:txBody>
          <a:bodyPr/>
          <a:lstStyle/>
          <a:p>
            <a:pPr>
              <a:defRPr/>
            </a:pPr>
            <a:r>
              <a:rPr lang="en-US" sz="900" dirty="0" smtClean="0"/>
              <a:t>13.4.2018/mm</a:t>
            </a:r>
            <a:endParaRPr lang="fi-FI" sz="90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839417" y="5800431"/>
            <a:ext cx="9114856" cy="41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kern="0" dirty="0">
                <a:solidFill>
                  <a:srgbClr val="002E63"/>
                </a:solidFill>
                <a:cs typeface="+mn-cs"/>
              </a:rPr>
              <a:t> 3) Vuonna 2017 </a:t>
            </a:r>
            <a:r>
              <a:rPr lang="fi-FI" sz="1200" kern="0" dirty="0" smtClean="0">
                <a:solidFill>
                  <a:srgbClr val="002E63"/>
                </a:solidFill>
                <a:cs typeface="+mn-cs"/>
              </a:rPr>
              <a:t>toimintamenoissa näkyy </a:t>
            </a:r>
            <a:r>
              <a:rPr lang="fi-FI" sz="1200" kern="0" dirty="0">
                <a:solidFill>
                  <a:srgbClr val="002E63"/>
                </a:solidFill>
                <a:cs typeface="+mn-cs"/>
              </a:rPr>
              <a:t>perustoimeentulotuen maksatuksen ja laskutuksen siirto  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kern="0" dirty="0">
                <a:solidFill>
                  <a:srgbClr val="002E63"/>
                </a:solidFill>
                <a:cs typeface="+mn-cs"/>
              </a:rPr>
              <a:t>     Kelalle sekä </a:t>
            </a:r>
            <a:r>
              <a:rPr lang="fi-FI" sz="1200" kern="0" dirty="0" err="1">
                <a:solidFill>
                  <a:srgbClr val="002E63"/>
                </a:solidFill>
                <a:cs typeface="+mn-cs"/>
              </a:rPr>
              <a:t>kiky</a:t>
            </a:r>
            <a:r>
              <a:rPr lang="fi-FI" sz="1200" kern="0" dirty="0">
                <a:solidFill>
                  <a:srgbClr val="002E63"/>
                </a:solidFill>
                <a:cs typeface="+mn-cs"/>
              </a:rPr>
              <a:t>-sopimus. </a:t>
            </a:r>
            <a:r>
              <a:rPr lang="fi-FI" sz="1200" kern="0" dirty="0">
                <a:solidFill>
                  <a:schemeClr val="tx1"/>
                </a:solidFill>
                <a:cs typeface="+mn-cs"/>
              </a:rPr>
              <a:t>Ilman näitä toimenpiteitä kasvu olisi noin </a:t>
            </a:r>
            <a:r>
              <a:rPr lang="fi-FI" sz="1200" kern="0" dirty="0" smtClean="0">
                <a:solidFill>
                  <a:schemeClr val="tx1"/>
                </a:solidFill>
                <a:cs typeface="+mn-cs"/>
              </a:rPr>
              <a:t>1 %.</a:t>
            </a:r>
            <a:endParaRPr lang="fi-FI" sz="1200" b="1" kern="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7824192" y="6316604"/>
            <a:ext cx="41465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100" kern="0" dirty="0">
                <a:solidFill>
                  <a:schemeClr val="tx1"/>
                </a:solidFill>
              </a:rPr>
              <a:t>Lähde: Vuodet </a:t>
            </a:r>
            <a:r>
              <a:rPr lang="fi-FI" sz="1100" kern="0" dirty="0" smtClean="0">
                <a:solidFill>
                  <a:schemeClr val="tx1"/>
                </a:solidFill>
              </a:rPr>
              <a:t>1991-2015 </a:t>
            </a:r>
            <a:r>
              <a:rPr lang="fi-FI" sz="1100" kern="0" dirty="0">
                <a:solidFill>
                  <a:schemeClr val="tx1"/>
                </a:solidFill>
              </a:rPr>
              <a:t>Tilastokeskus.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100" kern="0" dirty="0" smtClean="0">
                <a:solidFill>
                  <a:schemeClr val="tx1"/>
                </a:solidFill>
              </a:rPr>
              <a:t>Vuosi 2016 ja vuosien 2017-2021 </a:t>
            </a:r>
            <a:r>
              <a:rPr lang="fi-FI" sz="1100" kern="0" dirty="0">
                <a:solidFill>
                  <a:schemeClr val="tx1"/>
                </a:solidFill>
              </a:rPr>
              <a:t>arviot VM </a:t>
            </a:r>
            <a:r>
              <a:rPr lang="fi-FI" sz="1100" kern="0" dirty="0" smtClean="0">
                <a:solidFill>
                  <a:schemeClr val="tx1"/>
                </a:solidFill>
              </a:rPr>
              <a:t>13.4.2018.</a:t>
            </a:r>
            <a:endParaRPr lang="fi-FI" sz="1100" kern="0" dirty="0">
              <a:solidFill>
                <a:schemeClr val="tx1"/>
              </a:solidFill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8400256" y="4553057"/>
            <a:ext cx="352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/>
              <a:t>2)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10135506" y="4581129"/>
            <a:ext cx="352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4)</a:t>
            </a:r>
            <a:endParaRPr lang="fi-FI" sz="1200" dirty="0"/>
          </a:p>
        </p:txBody>
      </p:sp>
      <p:sp>
        <p:nvSpPr>
          <p:cNvPr id="13" name="Tekstiruutu 12"/>
          <p:cNvSpPr txBox="1"/>
          <p:nvPr/>
        </p:nvSpPr>
        <p:spPr>
          <a:xfrm>
            <a:off x="8681838" y="4550751"/>
            <a:ext cx="352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/>
              <a:t>2)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839416" y="5338006"/>
            <a:ext cx="11136560" cy="46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kern="0" dirty="0">
                <a:solidFill>
                  <a:srgbClr val="002E63"/>
                </a:solidFill>
                <a:cs typeface="+mn-cs"/>
              </a:rPr>
              <a:t> 2) Vuosina 2014-2015 toimintamenojen kasvua hidastaa kunnallisten ammattikorkeakoulujen sekä </a:t>
            </a:r>
            <a:r>
              <a:rPr lang="fi-FI" sz="1200" kern="0" dirty="0" smtClean="0">
                <a:solidFill>
                  <a:srgbClr val="002E63"/>
                </a:solidFill>
                <a:cs typeface="+mn-cs"/>
              </a:rPr>
              <a:t>liikelaitosten yhtiöittäminen</a:t>
            </a:r>
            <a:r>
              <a:rPr lang="fi-FI" sz="1200" kern="0" dirty="0">
                <a:solidFill>
                  <a:srgbClr val="002E63"/>
                </a:solidFill>
                <a:cs typeface="+mn-cs"/>
              </a:rPr>
              <a:t>. </a:t>
            </a:r>
            <a:r>
              <a:rPr lang="fi-FI" sz="1200" kern="0" dirty="0" smtClean="0">
                <a:solidFill>
                  <a:srgbClr val="002E63"/>
                </a:solidFill>
                <a:cs typeface="+mn-cs"/>
              </a:rPr>
              <a:t>    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kern="0" dirty="0">
                <a:solidFill>
                  <a:srgbClr val="002E63"/>
                </a:solidFill>
                <a:cs typeface="+mn-cs"/>
              </a:rPr>
              <a:t> </a:t>
            </a:r>
            <a:r>
              <a:rPr lang="fi-FI" sz="1200" kern="0" dirty="0" smtClean="0">
                <a:solidFill>
                  <a:srgbClr val="002E63"/>
                </a:solidFill>
                <a:cs typeface="+mn-cs"/>
              </a:rPr>
              <a:t>    Lisäksi vuonna 2015 menojen tasoon vaikuttaa tilastouudistus. Ilman </a:t>
            </a:r>
            <a:r>
              <a:rPr lang="fi-FI" sz="1200" kern="0" dirty="0">
                <a:solidFill>
                  <a:srgbClr val="002E63"/>
                </a:solidFill>
                <a:cs typeface="+mn-cs"/>
              </a:rPr>
              <a:t>näitä </a:t>
            </a:r>
            <a:r>
              <a:rPr lang="fi-FI" sz="1200" kern="0" dirty="0" smtClean="0">
                <a:solidFill>
                  <a:srgbClr val="002E63"/>
                </a:solidFill>
                <a:cs typeface="+mn-cs"/>
              </a:rPr>
              <a:t>toimenpiteitä kasvu </a:t>
            </a:r>
            <a:r>
              <a:rPr lang="fi-FI" sz="1200" kern="0" dirty="0">
                <a:solidFill>
                  <a:srgbClr val="002E63"/>
                </a:solidFill>
                <a:cs typeface="+mn-cs"/>
              </a:rPr>
              <a:t>olisi </a:t>
            </a:r>
            <a:r>
              <a:rPr lang="fi-FI" sz="1200" kern="0" dirty="0" smtClean="0">
                <a:solidFill>
                  <a:srgbClr val="002E63"/>
                </a:solidFill>
                <a:cs typeface="+mn-cs"/>
              </a:rPr>
              <a:t>ollut vuosina </a:t>
            </a:r>
            <a:r>
              <a:rPr lang="fi-FI" sz="1200" kern="0" dirty="0">
                <a:solidFill>
                  <a:srgbClr val="002E63"/>
                </a:solidFill>
                <a:cs typeface="+mn-cs"/>
              </a:rPr>
              <a:t>2014 ja 2015 </a:t>
            </a:r>
            <a:r>
              <a:rPr lang="fi-FI" sz="1200" kern="0" dirty="0" smtClean="0">
                <a:solidFill>
                  <a:srgbClr val="002E63"/>
                </a:solidFill>
                <a:cs typeface="+mn-cs"/>
              </a:rPr>
              <a:t>noin </a:t>
            </a:r>
            <a:r>
              <a:rPr lang="fi-FI" sz="1200" kern="0" dirty="0">
                <a:solidFill>
                  <a:srgbClr val="002E63"/>
                </a:solidFill>
                <a:cs typeface="+mn-cs"/>
              </a:rPr>
              <a:t>1 %.</a:t>
            </a:r>
            <a:endParaRPr lang="fi-FI" sz="1200" b="1" kern="0" dirty="0">
              <a:solidFill>
                <a:srgbClr val="F91334"/>
              </a:solidFill>
              <a:cs typeface="+mn-cs"/>
            </a:endParaRPr>
          </a:p>
        </p:txBody>
      </p:sp>
      <p:sp>
        <p:nvSpPr>
          <p:cNvPr id="15" name="Tekstiruutu 14"/>
          <p:cNvSpPr txBox="1"/>
          <p:nvPr/>
        </p:nvSpPr>
        <p:spPr>
          <a:xfrm>
            <a:off x="9238631" y="4549213"/>
            <a:ext cx="352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/>
              <a:t>3)</a:t>
            </a: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911425" y="5085184"/>
            <a:ext cx="885698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kern="0" dirty="0">
                <a:solidFill>
                  <a:srgbClr val="002E63"/>
                </a:solidFill>
                <a:cs typeface="+mn-cs"/>
              </a:rPr>
              <a:t>1) Mm. opetustoimen ylläpitäjämallin johdosta vuosi 1997 ei ole vertailukelpoinen aikaisempien vuosien kanssa</a:t>
            </a:r>
          </a:p>
        </p:txBody>
      </p:sp>
    </p:spTree>
    <p:extLst>
      <p:ext uri="{BB962C8B-B14F-4D97-AF65-F5344CB8AC3E}">
        <p14:creationId xmlns:p14="http://schemas.microsoft.com/office/powerpoint/2010/main" val="64058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>
            <p:extLst/>
          </p:nvPr>
        </p:nvGraphicFramePr>
        <p:xfrm>
          <a:off x="2034034" y="1072009"/>
          <a:ext cx="5862166" cy="407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8" name="Kaavio" r:id="rId4" imgW="10096677" imgH="5095777" progId="MSGraph.Chart.8">
                  <p:embed followColorScheme="full"/>
                </p:oleObj>
              </mc:Choice>
              <mc:Fallback>
                <p:oleObj name="Kaavio" r:id="rId4" imgW="10096677" imgH="5095777" progId="MSGraph.Chart.8">
                  <p:embed followColorScheme="full"/>
                  <p:pic>
                    <p:nvPicPr>
                      <p:cNvPr id="245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4034" y="1072009"/>
                        <a:ext cx="5862166" cy="407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6"/>
          <p:cNvGraphicFramePr>
            <a:graphicFrameLocks noChangeAspect="1"/>
          </p:cNvGraphicFramePr>
          <p:nvPr>
            <p:extLst/>
          </p:nvPr>
        </p:nvGraphicFramePr>
        <p:xfrm>
          <a:off x="2034034" y="1072009"/>
          <a:ext cx="5862166" cy="407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9" name="Kaavio" r:id="rId6" imgW="10096677" imgH="5095777" progId="MSGraph.Chart.8">
                  <p:embed followColorScheme="full"/>
                </p:oleObj>
              </mc:Choice>
              <mc:Fallback>
                <p:oleObj name="Kaavio" r:id="rId6" imgW="10096677" imgH="5095777" progId="MSGraph.Chart.8">
                  <p:embed followColorScheme="full"/>
                  <p:pic>
                    <p:nvPicPr>
                      <p:cNvPr id="2458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4034" y="1072009"/>
                        <a:ext cx="5862166" cy="407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079499"/>
              </p:ext>
            </p:extLst>
          </p:nvPr>
        </p:nvGraphicFramePr>
        <p:xfrm>
          <a:off x="1199456" y="908721"/>
          <a:ext cx="7087700" cy="4692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4590" name="Rectangle 18"/>
          <p:cNvSpPr>
            <a:spLocks noChangeArrowheads="1"/>
          </p:cNvSpPr>
          <p:nvPr/>
        </p:nvSpPr>
        <p:spPr bwMode="auto">
          <a:xfrm>
            <a:off x="1725115" y="188641"/>
            <a:ext cx="8712967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2C5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C5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fi-FI" sz="2400" dirty="0">
                <a:solidFill>
                  <a:srgbClr val="002E63"/>
                </a:solidFill>
              </a:rPr>
              <a:t>Vuosien </a:t>
            </a:r>
            <a:r>
              <a:rPr lang="fi-FI" sz="2400" dirty="0" smtClean="0">
                <a:solidFill>
                  <a:srgbClr val="002E63"/>
                </a:solidFill>
              </a:rPr>
              <a:t>2012-2019 </a:t>
            </a:r>
            <a:r>
              <a:rPr lang="fi-FI" sz="2400" dirty="0">
                <a:solidFill>
                  <a:srgbClr val="002E63"/>
                </a:solidFill>
              </a:rPr>
              <a:t>leikkausten vaikutus kuntien </a:t>
            </a:r>
            <a:r>
              <a:rPr lang="fi-FI" sz="2400" b="1" dirty="0" smtClean="0">
                <a:solidFill>
                  <a:srgbClr val="002E63"/>
                </a:solidFill>
              </a:rPr>
              <a:t>peruspalvelujen </a:t>
            </a:r>
            <a:r>
              <a:rPr lang="fi-FI" sz="2400" b="1" dirty="0">
                <a:solidFill>
                  <a:srgbClr val="002E63"/>
                </a:solidFill>
              </a:rPr>
              <a:t>valtionosuuteen</a:t>
            </a:r>
            <a:r>
              <a:rPr lang="fi-FI" sz="2400" dirty="0">
                <a:solidFill>
                  <a:srgbClr val="002E63"/>
                </a:solidFill>
              </a:rPr>
              <a:t>, milj. €</a:t>
            </a:r>
            <a:endParaRPr lang="fi-FI" sz="2400" dirty="0">
              <a:solidFill>
                <a:srgbClr val="0083D7"/>
              </a:solidFill>
            </a:endParaRPr>
          </a:p>
        </p:txBody>
      </p:sp>
      <p:sp>
        <p:nvSpPr>
          <p:cNvPr id="17" name="Alatunnisteen paikkamerkki 27"/>
          <p:cNvSpPr txBox="1">
            <a:spLocks/>
          </p:cNvSpPr>
          <p:nvPr/>
        </p:nvSpPr>
        <p:spPr>
          <a:xfrm>
            <a:off x="5171031" y="6520834"/>
            <a:ext cx="1717057" cy="292541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3882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3882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3882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3882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3882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003882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003882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003882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003882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900" dirty="0" smtClean="0"/>
              <a:t>13.4.2018/</a:t>
            </a:r>
            <a:r>
              <a:rPr lang="en-US" sz="900" dirty="0" err="1" smtClean="0"/>
              <a:t>sl</a:t>
            </a:r>
            <a:r>
              <a:rPr lang="en-US" sz="900" dirty="0" smtClean="0"/>
              <a:t>, </a:t>
            </a:r>
            <a:r>
              <a:rPr lang="en-US" sz="900" dirty="0" err="1" smtClean="0"/>
              <a:t>mp</a:t>
            </a:r>
            <a:r>
              <a:rPr lang="en-US" sz="900" dirty="0" smtClean="0"/>
              <a:t> &amp; mm</a:t>
            </a:r>
            <a:endParaRPr lang="fi-FI" sz="900" dirty="0"/>
          </a:p>
        </p:txBody>
      </p:sp>
      <p:sp>
        <p:nvSpPr>
          <p:cNvPr id="47" name="Suorakulmio 46"/>
          <p:cNvSpPr/>
          <p:nvPr/>
        </p:nvSpPr>
        <p:spPr>
          <a:xfrm>
            <a:off x="8544272" y="1821788"/>
            <a:ext cx="467992" cy="216000"/>
          </a:xfrm>
          <a:prstGeom prst="rect">
            <a:avLst/>
          </a:prstGeom>
          <a:solidFill>
            <a:srgbClr val="FF3F3F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i-FI" sz="1500" dirty="0">
              <a:solidFill>
                <a:srgbClr val="002E63"/>
              </a:solidFill>
              <a:latin typeface="Verdana"/>
            </a:endParaRPr>
          </a:p>
        </p:txBody>
      </p:sp>
      <p:sp>
        <p:nvSpPr>
          <p:cNvPr id="48" name="Tekstiruutu 47"/>
          <p:cNvSpPr txBox="1"/>
          <p:nvPr/>
        </p:nvSpPr>
        <p:spPr>
          <a:xfrm>
            <a:off x="9026393" y="2236218"/>
            <a:ext cx="2528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fi-FI" sz="1200" dirty="0">
                <a:solidFill>
                  <a:srgbClr val="002E63"/>
                </a:solidFill>
                <a:latin typeface="Verdana"/>
                <a:cs typeface="+mn-cs"/>
              </a:rPr>
              <a:t>Sosiaali- ja terveystoimen maksukorotusten (40 milj. €) </a:t>
            </a:r>
          </a:p>
          <a:p>
            <a:pPr defTabSz="1219170"/>
            <a:r>
              <a:rPr lang="fi-FI" sz="1200" dirty="0">
                <a:solidFill>
                  <a:srgbClr val="002E63"/>
                </a:solidFill>
                <a:latin typeface="Verdana"/>
                <a:cs typeface="+mn-cs"/>
              </a:rPr>
              <a:t>leikkaaminen kunnilta valtionosuutta vähentämällä.</a:t>
            </a:r>
          </a:p>
        </p:txBody>
      </p:sp>
      <p:sp>
        <p:nvSpPr>
          <p:cNvPr id="49" name="Tekstiruutu 48"/>
          <p:cNvSpPr txBox="1"/>
          <p:nvPr/>
        </p:nvSpPr>
        <p:spPr>
          <a:xfrm>
            <a:off x="9003375" y="1693450"/>
            <a:ext cx="2138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fi-FI" sz="1200" dirty="0">
                <a:solidFill>
                  <a:srgbClr val="002E63"/>
                </a:solidFill>
                <a:latin typeface="Verdana"/>
                <a:cs typeface="+mn-cs"/>
              </a:rPr>
              <a:t>Aikaisempien leikkausten</a:t>
            </a:r>
          </a:p>
          <a:p>
            <a:pPr defTabSz="1219170"/>
            <a:r>
              <a:rPr lang="fi-FI" sz="1200" dirty="0">
                <a:solidFill>
                  <a:srgbClr val="002E63"/>
                </a:solidFill>
                <a:latin typeface="Verdana"/>
                <a:cs typeface="+mn-cs"/>
              </a:rPr>
              <a:t> kumulatiivinen summa</a:t>
            </a:r>
          </a:p>
        </p:txBody>
      </p:sp>
      <p:sp>
        <p:nvSpPr>
          <p:cNvPr id="50" name="Suorakulmio 49"/>
          <p:cNvSpPr/>
          <p:nvPr/>
        </p:nvSpPr>
        <p:spPr>
          <a:xfrm>
            <a:off x="8535381" y="2364479"/>
            <a:ext cx="467992" cy="216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i-FI" sz="1300" dirty="0">
              <a:solidFill>
                <a:srgbClr val="002E63"/>
              </a:solidFill>
              <a:latin typeface="Verdana"/>
            </a:endParaRPr>
          </a:p>
        </p:txBody>
      </p:sp>
      <p:sp>
        <p:nvSpPr>
          <p:cNvPr id="51" name="Suorakulmio 50"/>
          <p:cNvSpPr/>
          <p:nvPr/>
        </p:nvSpPr>
        <p:spPr>
          <a:xfrm>
            <a:off x="8544272" y="3824653"/>
            <a:ext cx="467992" cy="216000"/>
          </a:xfrm>
          <a:prstGeom prst="rect">
            <a:avLst/>
          </a:prstGeom>
          <a:solidFill>
            <a:srgbClr val="61ACFF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</a:pPr>
            <a:endParaRPr lang="fi-FI" sz="1300" dirty="0">
              <a:solidFill>
                <a:srgbClr val="002E63"/>
              </a:solidFill>
              <a:latin typeface="Verdana"/>
            </a:endParaRPr>
          </a:p>
        </p:txBody>
      </p:sp>
      <p:sp>
        <p:nvSpPr>
          <p:cNvPr id="52" name="Tekstiruutu 51"/>
          <p:cNvSpPr txBox="1"/>
          <p:nvPr/>
        </p:nvSpPr>
        <p:spPr>
          <a:xfrm>
            <a:off x="9067604" y="3682381"/>
            <a:ext cx="2501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fi-FI" sz="1200" dirty="0">
                <a:solidFill>
                  <a:srgbClr val="002E63"/>
                </a:solidFill>
                <a:latin typeface="Verdana"/>
                <a:cs typeface="+mn-cs"/>
              </a:rPr>
              <a:t>Indeksisidonnaisten menojen </a:t>
            </a:r>
          </a:p>
          <a:p>
            <a:pPr defTabSz="1219170"/>
            <a:r>
              <a:rPr lang="fi-FI" sz="1200" dirty="0">
                <a:solidFill>
                  <a:srgbClr val="002E63"/>
                </a:solidFill>
                <a:latin typeface="Verdana"/>
                <a:cs typeface="+mn-cs"/>
              </a:rPr>
              <a:t>75 milj. euron lisäleikkaus</a:t>
            </a:r>
          </a:p>
        </p:txBody>
      </p:sp>
      <p:sp>
        <p:nvSpPr>
          <p:cNvPr id="53" name="Suorakulmio 52"/>
          <p:cNvSpPr/>
          <p:nvPr/>
        </p:nvSpPr>
        <p:spPr>
          <a:xfrm>
            <a:off x="8544272" y="1356448"/>
            <a:ext cx="467992" cy="216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i-FI" sz="1500" dirty="0">
              <a:solidFill>
                <a:srgbClr val="002E63"/>
              </a:solidFill>
              <a:latin typeface="Verdana"/>
            </a:endParaRPr>
          </a:p>
        </p:txBody>
      </p:sp>
      <p:sp>
        <p:nvSpPr>
          <p:cNvPr id="54" name="Tekstiruutu 53"/>
          <p:cNvSpPr txBox="1"/>
          <p:nvPr/>
        </p:nvSpPr>
        <p:spPr>
          <a:xfrm>
            <a:off x="9003373" y="1216497"/>
            <a:ext cx="1778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fi-FI" sz="1200" dirty="0">
                <a:solidFill>
                  <a:srgbClr val="002E63"/>
                </a:solidFill>
                <a:latin typeface="Verdana"/>
                <a:cs typeface="+mn-cs"/>
              </a:rPr>
              <a:t>Ko. vuoden uusi</a:t>
            </a:r>
          </a:p>
          <a:p>
            <a:pPr defTabSz="1219170"/>
            <a:r>
              <a:rPr lang="fi-FI" sz="1200" dirty="0">
                <a:solidFill>
                  <a:srgbClr val="002E63"/>
                </a:solidFill>
                <a:latin typeface="Verdana"/>
                <a:cs typeface="+mn-cs"/>
              </a:rPr>
              <a:t>valtionosuusleikkaus</a:t>
            </a:r>
          </a:p>
        </p:txBody>
      </p:sp>
      <p:sp>
        <p:nvSpPr>
          <p:cNvPr id="55" name="Suorakulmio 54"/>
          <p:cNvSpPr/>
          <p:nvPr/>
        </p:nvSpPr>
        <p:spPr>
          <a:xfrm>
            <a:off x="8544272" y="3247041"/>
            <a:ext cx="467992" cy="216000"/>
          </a:xfrm>
          <a:prstGeom prst="rect">
            <a:avLst/>
          </a:prstGeom>
          <a:solidFill>
            <a:srgbClr val="DFC9EF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i-FI" sz="1500" dirty="0">
              <a:solidFill>
                <a:srgbClr val="002E63"/>
              </a:solidFill>
              <a:latin typeface="Verdana"/>
            </a:endParaRPr>
          </a:p>
        </p:txBody>
      </p:sp>
      <p:sp>
        <p:nvSpPr>
          <p:cNvPr id="56" name="Tekstiruutu 55"/>
          <p:cNvSpPr txBox="1"/>
          <p:nvPr/>
        </p:nvSpPr>
        <p:spPr>
          <a:xfrm>
            <a:off x="9090450" y="3107092"/>
            <a:ext cx="2869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fi-FI" sz="1200" dirty="0">
                <a:solidFill>
                  <a:srgbClr val="002E63"/>
                </a:solidFill>
                <a:latin typeface="Verdana"/>
                <a:cs typeface="+mn-cs"/>
              </a:rPr>
              <a:t>Indeksikorotusten jäädyttämisestä</a:t>
            </a:r>
          </a:p>
          <a:p>
            <a:pPr defTabSz="1219170"/>
            <a:r>
              <a:rPr lang="fi-FI" sz="1200" dirty="0">
                <a:solidFill>
                  <a:srgbClr val="002E63"/>
                </a:solidFill>
                <a:latin typeface="Verdana"/>
                <a:cs typeface="+mn-cs"/>
              </a:rPr>
              <a:t>johtuva leikkaus</a:t>
            </a:r>
          </a:p>
        </p:txBody>
      </p:sp>
      <p:sp>
        <p:nvSpPr>
          <p:cNvPr id="57" name="Suorakulmio 56"/>
          <p:cNvSpPr/>
          <p:nvPr/>
        </p:nvSpPr>
        <p:spPr>
          <a:xfrm>
            <a:off x="8544272" y="4324647"/>
            <a:ext cx="467992" cy="216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i-FI" sz="1500" dirty="0">
              <a:solidFill>
                <a:srgbClr val="002E63"/>
              </a:solidFill>
              <a:latin typeface="Verdana"/>
            </a:endParaRPr>
          </a:p>
        </p:txBody>
      </p:sp>
      <p:sp>
        <p:nvSpPr>
          <p:cNvPr id="58" name="Tekstiruutu 57"/>
          <p:cNvSpPr txBox="1"/>
          <p:nvPr/>
        </p:nvSpPr>
        <p:spPr>
          <a:xfrm>
            <a:off x="9071770" y="4184697"/>
            <a:ext cx="2419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fi-FI" sz="1200" dirty="0" err="1">
                <a:solidFill>
                  <a:srgbClr val="002E63"/>
                </a:solidFill>
                <a:latin typeface="Verdana"/>
                <a:cs typeface="+mn-cs"/>
              </a:rPr>
              <a:t>Kiky</a:t>
            </a:r>
            <a:r>
              <a:rPr lang="fi-FI" sz="1200" dirty="0">
                <a:solidFill>
                  <a:srgbClr val="002E63"/>
                </a:solidFill>
                <a:latin typeface="Verdana"/>
                <a:cs typeface="+mn-cs"/>
              </a:rPr>
              <a:t>-sopimukseen perustuva</a:t>
            </a:r>
          </a:p>
          <a:p>
            <a:pPr defTabSz="1219170"/>
            <a:r>
              <a:rPr lang="fi-FI" sz="1200" dirty="0">
                <a:solidFill>
                  <a:srgbClr val="002E63"/>
                </a:solidFill>
                <a:latin typeface="Verdana"/>
                <a:cs typeface="+mn-cs"/>
              </a:rPr>
              <a:t>leikkaus + ”Lex Lindström”</a:t>
            </a:r>
          </a:p>
        </p:txBody>
      </p:sp>
      <p:sp>
        <p:nvSpPr>
          <p:cNvPr id="59" name="Suorakulmio 58"/>
          <p:cNvSpPr/>
          <p:nvPr/>
        </p:nvSpPr>
        <p:spPr>
          <a:xfrm>
            <a:off x="8544272" y="4824641"/>
            <a:ext cx="467992" cy="216000"/>
          </a:xfrm>
          <a:prstGeom prst="rect">
            <a:avLst/>
          </a:prstGeom>
          <a:solidFill>
            <a:srgbClr val="00B050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i-FI" sz="1500" dirty="0">
              <a:solidFill>
                <a:srgbClr val="002E63"/>
              </a:solidFill>
              <a:latin typeface="Verdana"/>
            </a:endParaRPr>
          </a:p>
        </p:txBody>
      </p:sp>
      <p:sp>
        <p:nvSpPr>
          <p:cNvPr id="60" name="Tekstiruutu 59"/>
          <p:cNvSpPr txBox="1"/>
          <p:nvPr/>
        </p:nvSpPr>
        <p:spPr>
          <a:xfrm>
            <a:off x="9079015" y="4764620"/>
            <a:ext cx="2919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fi-FI" sz="1200" dirty="0"/>
              <a:t>Kustannustenjaon tarkistuksen ylimääräinen </a:t>
            </a:r>
            <a:r>
              <a:rPr lang="fi-FI" sz="1200" dirty="0" err="1"/>
              <a:t>kiky</a:t>
            </a:r>
            <a:r>
              <a:rPr lang="fi-FI" sz="1200" dirty="0"/>
              <a:t>-leikkaus </a:t>
            </a:r>
            <a:r>
              <a:rPr lang="fi-FI" sz="1200" dirty="0" smtClean="0"/>
              <a:t>(59 milj. €)</a:t>
            </a:r>
            <a:endParaRPr lang="fi-FI" sz="1200" dirty="0">
              <a:solidFill>
                <a:srgbClr val="002E63"/>
              </a:solidFill>
              <a:latin typeface="Verdan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4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088" y="44624"/>
            <a:ext cx="7910512" cy="720278"/>
          </a:xfrm>
        </p:spPr>
        <p:txBody>
          <a:bodyPr>
            <a:normAutofit fontScale="90000"/>
          </a:bodyPr>
          <a:lstStyle/>
          <a:p>
            <a:pPr algn="ctr" defTabSz="914400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600" kern="0" spc="0" dirty="0">
                <a:solidFill>
                  <a:sysClr val="windowText" lastClr="000000"/>
                </a:solidFill>
                <a:ea typeface="+mj-ea"/>
              </a:rPr>
              <a:t>Kuntien ja kuntayhtymien talous, mrd. €</a:t>
            </a:r>
            <a:br>
              <a:rPr lang="fi-FI" sz="2600" kern="0" spc="0" dirty="0">
                <a:solidFill>
                  <a:sysClr val="windowText" lastClr="000000"/>
                </a:solidFill>
                <a:ea typeface="+mj-ea"/>
              </a:rPr>
            </a:br>
            <a:r>
              <a:rPr lang="fi-FI" sz="2200" b="0" kern="0" spc="0" dirty="0">
                <a:solidFill>
                  <a:srgbClr val="FF0000"/>
                </a:solidFill>
                <a:ea typeface="+mj-ea"/>
              </a:rPr>
              <a:t>(painelaskelman mukaan)</a:t>
            </a:r>
          </a:p>
        </p:txBody>
      </p:sp>
      <p:sp>
        <p:nvSpPr>
          <p:cNvPr id="124" name="Rectangle 2"/>
          <p:cNvSpPr txBox="1">
            <a:spLocks noChangeArrowheads="1"/>
          </p:cNvSpPr>
          <p:nvPr/>
        </p:nvSpPr>
        <p:spPr bwMode="auto">
          <a:xfrm>
            <a:off x="8544273" y="6284307"/>
            <a:ext cx="3600400" cy="45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100" kern="0" dirty="0">
                <a:solidFill>
                  <a:srgbClr val="002E63"/>
                </a:solidFill>
                <a:cs typeface="+mn-cs"/>
              </a:rPr>
              <a:t>Lähde: </a:t>
            </a:r>
            <a:r>
              <a:rPr lang="fi-FI" sz="1100" kern="0" dirty="0" smtClean="0">
                <a:solidFill>
                  <a:srgbClr val="002E63"/>
                </a:solidFill>
                <a:cs typeface="+mn-cs"/>
              </a:rPr>
              <a:t>Vuosi 2016 ja vuosien 2017-2021 </a:t>
            </a:r>
            <a:r>
              <a:rPr lang="fi-FI" sz="1100" kern="0" dirty="0">
                <a:solidFill>
                  <a:srgbClr val="002E63"/>
                </a:solidFill>
                <a:cs typeface="+mn-cs"/>
              </a:rPr>
              <a:t>arviot VM </a:t>
            </a:r>
            <a:r>
              <a:rPr lang="fi-FI" sz="1100" kern="0" dirty="0" smtClean="0">
                <a:solidFill>
                  <a:srgbClr val="002E63"/>
                </a:solidFill>
                <a:cs typeface="+mn-cs"/>
              </a:rPr>
              <a:t>13.4.2018</a:t>
            </a:r>
            <a:endParaRPr lang="fi-FI" sz="1100" kern="0" dirty="0">
              <a:solidFill>
                <a:srgbClr val="F91334"/>
              </a:solidFill>
              <a:cs typeface="+mn-cs"/>
            </a:endParaRPr>
          </a:p>
        </p:txBody>
      </p:sp>
      <p:sp>
        <p:nvSpPr>
          <p:cNvPr id="17" name="Alatunnisteen paikkamerkki 16"/>
          <p:cNvSpPr>
            <a:spLocks noGrp="1"/>
          </p:cNvSpPr>
          <p:nvPr>
            <p:ph type="ftr" sz="quarter" idx="11"/>
          </p:nvPr>
        </p:nvSpPr>
        <p:spPr>
          <a:xfrm>
            <a:off x="5027085" y="6451601"/>
            <a:ext cx="1788995" cy="265113"/>
          </a:xfrm>
        </p:spPr>
        <p:txBody>
          <a:bodyPr/>
          <a:lstStyle/>
          <a:p>
            <a:pPr>
              <a:defRPr/>
            </a:pPr>
            <a:r>
              <a:rPr lang="en-US" sz="900" dirty="0" smtClean="0"/>
              <a:t>13.4.2018/mm</a:t>
            </a:r>
            <a:endParaRPr lang="fi-FI" sz="900" dirty="0"/>
          </a:p>
        </p:txBody>
      </p:sp>
      <p:sp>
        <p:nvSpPr>
          <p:cNvPr id="186" name="Text Box 59"/>
          <p:cNvSpPr txBox="1">
            <a:spLocks noChangeArrowheads="1"/>
          </p:cNvSpPr>
          <p:nvPr/>
        </p:nvSpPr>
        <p:spPr bwMode="auto">
          <a:xfrm>
            <a:off x="1199456" y="5517232"/>
            <a:ext cx="10729192" cy="407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150" kern="0" dirty="0">
                <a:cs typeface="+mn-cs"/>
              </a:rPr>
              <a:t> </a:t>
            </a:r>
            <a:r>
              <a:rPr lang="fi-FI" sz="1150" kern="0" dirty="0" smtClean="0">
                <a:cs typeface="+mn-cs"/>
              </a:rPr>
              <a:t>1) Talouden paraneminen vuonna 2020 johtuu pääosin siitä, että veroprosenttien ja yhteisöveron jako-osuuden leikkauksista huolimatta kunnille </a:t>
            </a:r>
          </a:p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150" kern="0" dirty="0">
                <a:cs typeface="+mn-cs"/>
              </a:rPr>
              <a:t> </a:t>
            </a:r>
            <a:r>
              <a:rPr lang="fi-FI" sz="1150" kern="0" dirty="0" smtClean="0">
                <a:cs typeface="+mn-cs"/>
              </a:rPr>
              <a:t>    tilitetään vielä aiempien verovuosien veroja aiempien vuosien korkeampien veroprosenttien ja jako-osuuksien perusteella.</a:t>
            </a:r>
            <a:endParaRPr lang="fi-FI" sz="1150" kern="0" dirty="0">
              <a:cs typeface="+mn-cs"/>
            </a:endParaRPr>
          </a:p>
        </p:txBody>
      </p:sp>
      <p:sp>
        <p:nvSpPr>
          <p:cNvPr id="8" name="Text Box 59"/>
          <p:cNvSpPr txBox="1">
            <a:spLocks noChangeArrowheads="1"/>
          </p:cNvSpPr>
          <p:nvPr/>
        </p:nvSpPr>
        <p:spPr bwMode="auto">
          <a:xfrm>
            <a:off x="1199456" y="5974293"/>
            <a:ext cx="7551815" cy="407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150" kern="0" dirty="0">
                <a:cs typeface="+mn-cs"/>
              </a:rPr>
              <a:t> </a:t>
            </a:r>
            <a:r>
              <a:rPr lang="fi-FI" sz="1150" kern="0" dirty="0" smtClean="0">
                <a:cs typeface="+mn-cs"/>
              </a:rPr>
              <a:t>2) </a:t>
            </a:r>
            <a:r>
              <a:rPr lang="fi-FI" sz="1150" kern="0" dirty="0">
                <a:cs typeface="+mn-cs"/>
              </a:rPr>
              <a:t>Rahoitusjäämä = Toiminnan ja investointien rahavirta = Tulorahoitus + investoinnit, netto</a:t>
            </a:r>
          </a:p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150" kern="0" dirty="0">
                <a:cs typeface="+mn-cs"/>
              </a:rPr>
              <a:t>     Tulorahoitus = Vuosikate + satunnaiset erät, netto + tulorahoituksen korjauserät</a:t>
            </a:r>
          </a:p>
        </p:txBody>
      </p:sp>
      <p:graphicFrame>
        <p:nvGraphicFramePr>
          <p:cNvPr id="3" name="Objekti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124614"/>
              </p:ext>
            </p:extLst>
          </p:nvPr>
        </p:nvGraphicFramePr>
        <p:xfrm>
          <a:off x="1343025" y="776288"/>
          <a:ext cx="9385300" cy="459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5" name="Worksheet" r:id="rId3" imgW="9121122" imgH="4465320" progId="Excel.Sheet.12">
                  <p:embed/>
                </p:oleObj>
              </mc:Choice>
              <mc:Fallback>
                <p:oleObj name="Worksheet" r:id="rId3" imgW="9121122" imgH="44653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43025" y="776288"/>
                        <a:ext cx="9385300" cy="4594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578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116632"/>
            <a:ext cx="8305800" cy="936178"/>
          </a:xfrm>
        </p:spPr>
        <p:txBody>
          <a:bodyPr>
            <a:normAutofit fontScale="90000"/>
          </a:bodyPr>
          <a:lstStyle/>
          <a:p>
            <a:pPr algn="ctr" defTabSz="9144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400" b="0" kern="0" spc="0" dirty="0">
                <a:solidFill>
                  <a:schemeClr val="accent1"/>
                </a:solidFill>
                <a:ea typeface="+mj-ea"/>
              </a:rPr>
              <a:t>Kuntien ja kuntayhtymien vuosikate, poistot sekä investoinnit</a:t>
            </a:r>
            <a:r>
              <a:rPr lang="fi-FI" sz="2400" b="0" kern="0" spc="0" baseline="30000" dirty="0">
                <a:solidFill>
                  <a:schemeClr val="accent1"/>
                </a:solidFill>
                <a:ea typeface="+mj-ea"/>
              </a:rPr>
              <a:t>1)</a:t>
            </a:r>
            <a:r>
              <a:rPr lang="fi-FI" sz="2400" b="0" kern="0" spc="0" dirty="0">
                <a:solidFill>
                  <a:schemeClr val="accent1"/>
                </a:solidFill>
                <a:ea typeface="+mj-ea"/>
              </a:rPr>
              <a:t> </a:t>
            </a:r>
            <a:r>
              <a:rPr lang="fi-FI" sz="2400" b="0" kern="0" spc="0" dirty="0" smtClean="0">
                <a:solidFill>
                  <a:schemeClr val="accent1"/>
                </a:solidFill>
                <a:ea typeface="+mj-ea"/>
              </a:rPr>
              <a:t>1991-2022, </a:t>
            </a:r>
            <a:r>
              <a:rPr lang="fi-FI" sz="2400" b="0" kern="0" spc="0" dirty="0">
                <a:solidFill>
                  <a:schemeClr val="accent1"/>
                </a:solidFill>
                <a:ea typeface="+mj-ea"/>
              </a:rPr>
              <a:t>mrd. € (käyvin hinnoin)</a:t>
            </a:r>
            <a:br>
              <a:rPr lang="fi-FI" sz="2400" b="0" kern="0" spc="0" dirty="0">
                <a:solidFill>
                  <a:schemeClr val="accent1"/>
                </a:solidFill>
                <a:ea typeface="+mj-ea"/>
              </a:rPr>
            </a:br>
            <a:r>
              <a:rPr lang="fi-FI" sz="2000" b="0" kern="0" spc="0" dirty="0">
                <a:solidFill>
                  <a:srgbClr val="FF0000"/>
                </a:solidFill>
                <a:ea typeface="+mj-ea"/>
              </a:rPr>
              <a:t>(arviot painelaskelman mukaan)</a:t>
            </a:r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48245"/>
              </p:ext>
            </p:extLst>
          </p:nvPr>
        </p:nvGraphicFramePr>
        <p:xfrm>
          <a:off x="1055440" y="980728"/>
          <a:ext cx="1044116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896200" y="6331406"/>
            <a:ext cx="433017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100" kern="0" dirty="0">
                <a:solidFill>
                  <a:srgbClr val="002E63"/>
                </a:solidFill>
                <a:cs typeface="+mn-cs"/>
              </a:rPr>
              <a:t>Lähde: Vuodet </a:t>
            </a:r>
            <a:r>
              <a:rPr lang="fi-FI" sz="1100" kern="0" dirty="0" smtClean="0">
                <a:solidFill>
                  <a:srgbClr val="002E63"/>
                </a:solidFill>
                <a:cs typeface="+mn-cs"/>
              </a:rPr>
              <a:t>1991-2015 </a:t>
            </a:r>
            <a:r>
              <a:rPr lang="fi-FI" sz="1100" kern="0" dirty="0">
                <a:solidFill>
                  <a:srgbClr val="002E63"/>
                </a:solidFill>
                <a:cs typeface="+mn-cs"/>
              </a:rPr>
              <a:t>Tilastokeskus.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100" kern="0" dirty="0" smtClean="0">
                <a:solidFill>
                  <a:srgbClr val="002E63"/>
                </a:solidFill>
                <a:cs typeface="+mn-cs"/>
              </a:rPr>
              <a:t>Vuosi 2016 ja vuosien 2017-2021 </a:t>
            </a:r>
            <a:r>
              <a:rPr lang="fi-FI" sz="1100" kern="0" dirty="0">
                <a:solidFill>
                  <a:srgbClr val="002E63"/>
                </a:solidFill>
                <a:cs typeface="+mn-cs"/>
              </a:rPr>
              <a:t>arviot VM </a:t>
            </a:r>
            <a:r>
              <a:rPr lang="fi-FI" sz="1100" kern="0" dirty="0" smtClean="0">
                <a:solidFill>
                  <a:srgbClr val="002E63"/>
                </a:solidFill>
                <a:cs typeface="+mn-cs"/>
              </a:rPr>
              <a:t>13.4.2018</a:t>
            </a:r>
            <a:endParaRPr lang="fi-FI" sz="1100" kern="0" dirty="0">
              <a:solidFill>
                <a:srgbClr val="002E63"/>
              </a:solidFill>
              <a:cs typeface="+mn-cs"/>
            </a:endParaRPr>
          </a:p>
        </p:txBody>
      </p:sp>
      <p:sp>
        <p:nvSpPr>
          <p:cNvPr id="7" name="Text Box 59"/>
          <p:cNvSpPr txBox="1">
            <a:spLocks noChangeArrowheads="1"/>
          </p:cNvSpPr>
          <p:nvPr/>
        </p:nvSpPr>
        <p:spPr bwMode="auto">
          <a:xfrm>
            <a:off x="1703512" y="5517232"/>
            <a:ext cx="8279196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kern="0" dirty="0">
                <a:cs typeface="+mn-cs"/>
              </a:rPr>
              <a:t> </a:t>
            </a:r>
            <a:r>
              <a:rPr lang="fi-FI" sz="1200" kern="0" dirty="0">
                <a:cs typeface="+mn-cs"/>
              </a:rPr>
              <a:t>1) Investoinnit, netto  = Käyttöomaisuusinvestoinnit – rahoitusosuudet – käyttöomaisuuden myyntitulot.</a:t>
            </a:r>
          </a:p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kern="0" dirty="0">
                <a:cs typeface="+mn-cs"/>
              </a:rPr>
              <a:t>     Vuoden 2014 nettoinvestointien tasoon vaikuttaa kunnallisten liikelaitosten yhtiöittäminen.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5027085" y="6451601"/>
            <a:ext cx="1284939" cy="310692"/>
          </a:xfrm>
        </p:spPr>
        <p:txBody>
          <a:bodyPr/>
          <a:lstStyle/>
          <a:p>
            <a:pPr>
              <a:defRPr/>
            </a:pPr>
            <a:r>
              <a:rPr lang="en-US" sz="900" dirty="0" smtClean="0"/>
              <a:t>13.4.2018/mm</a:t>
            </a:r>
            <a:endParaRPr lang="fi-FI" sz="900" dirty="0"/>
          </a:p>
        </p:txBody>
      </p:sp>
      <p:sp>
        <p:nvSpPr>
          <p:cNvPr id="8" name="Text Box 59"/>
          <p:cNvSpPr txBox="1">
            <a:spLocks noChangeArrowheads="1"/>
          </p:cNvSpPr>
          <p:nvPr/>
        </p:nvSpPr>
        <p:spPr bwMode="auto">
          <a:xfrm>
            <a:off x="1631504" y="5949280"/>
            <a:ext cx="10153128" cy="407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150" kern="0" dirty="0" smtClean="0">
                <a:cs typeface="+mn-cs"/>
              </a:rPr>
              <a:t>Vuosikatteen paraneminen vuonna 2020 johtuu pääosin siitä, että veroprosenttien ja yhteisöveron jako-osuuden leikkauksista huolimatta kunnille tilitetään vielä aiempien verovuosien veroja aiempien vuosien korkeampien veroprosenttien ja jako-osuuksien perusteella.</a:t>
            </a:r>
            <a:endParaRPr lang="fi-FI" sz="1150" kern="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03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036419"/>
              </p:ext>
            </p:extLst>
          </p:nvPr>
        </p:nvGraphicFramePr>
        <p:xfrm>
          <a:off x="1271464" y="620689"/>
          <a:ext cx="9865095" cy="4824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027085" y="6451601"/>
            <a:ext cx="1800940" cy="285537"/>
          </a:xfrm>
        </p:spPr>
        <p:txBody>
          <a:bodyPr/>
          <a:lstStyle/>
          <a:p>
            <a:pPr>
              <a:defRPr/>
            </a:pPr>
            <a:r>
              <a:rPr lang="en-US" sz="900" dirty="0" smtClean="0"/>
              <a:t>13.4.2018/mm</a:t>
            </a:r>
            <a:endParaRPr lang="fi-FI" sz="9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779152" y="116633"/>
            <a:ext cx="8748713" cy="93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2C5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C54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fi-FI" sz="2300" dirty="0">
                <a:solidFill>
                  <a:schemeClr val="accent1"/>
                </a:solidFill>
              </a:rPr>
              <a:t>Kuntasektorin vuosikate sekä tilikauden tulos</a:t>
            </a:r>
          </a:p>
          <a:p>
            <a:pPr algn="ctr">
              <a:lnSpc>
                <a:spcPct val="95000"/>
              </a:lnSpc>
            </a:pPr>
            <a:r>
              <a:rPr lang="fi-FI" sz="2300" dirty="0">
                <a:solidFill>
                  <a:schemeClr val="accent1"/>
                </a:solidFill>
              </a:rPr>
              <a:t> vuosina </a:t>
            </a:r>
            <a:r>
              <a:rPr lang="fi-FI" sz="2300" dirty="0" smtClean="0">
                <a:solidFill>
                  <a:schemeClr val="accent1"/>
                </a:solidFill>
              </a:rPr>
              <a:t>1997-2022, </a:t>
            </a:r>
            <a:r>
              <a:rPr lang="fi-FI" sz="2300" dirty="0">
                <a:solidFill>
                  <a:schemeClr val="accent1"/>
                </a:solidFill>
              </a:rPr>
              <a:t>mrd. €</a:t>
            </a:r>
          </a:p>
          <a:p>
            <a:pPr algn="ctr">
              <a:lnSpc>
                <a:spcPct val="95000"/>
              </a:lnSpc>
            </a:pPr>
            <a:r>
              <a:rPr lang="fi-FI" sz="1800" dirty="0">
                <a:solidFill>
                  <a:srgbClr val="FF0000"/>
                </a:solidFill>
              </a:rPr>
              <a:t>(arviot painelaskelman mukaan)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616280" y="6306251"/>
            <a:ext cx="35570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50" kern="0" dirty="0">
                <a:solidFill>
                  <a:srgbClr val="002E63"/>
                </a:solidFill>
                <a:cs typeface="+mn-cs"/>
              </a:rPr>
              <a:t>Lähde: Vuodet </a:t>
            </a:r>
            <a:r>
              <a:rPr lang="fi-FI" sz="1050" kern="0" dirty="0" smtClean="0">
                <a:solidFill>
                  <a:srgbClr val="002E63"/>
                </a:solidFill>
                <a:cs typeface="+mn-cs"/>
              </a:rPr>
              <a:t>1997-2016 </a:t>
            </a:r>
            <a:r>
              <a:rPr lang="fi-FI" sz="1050" kern="0" dirty="0">
                <a:solidFill>
                  <a:srgbClr val="002E63"/>
                </a:solidFill>
                <a:cs typeface="+mn-cs"/>
              </a:rPr>
              <a:t>Tilastokeskus.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50" kern="0" dirty="0" smtClean="0">
                <a:solidFill>
                  <a:srgbClr val="002E63"/>
                </a:solidFill>
                <a:cs typeface="+mn-cs"/>
              </a:rPr>
              <a:t>Vuosien 2017-2021 </a:t>
            </a:r>
            <a:r>
              <a:rPr lang="fi-FI" sz="1050" kern="0" dirty="0">
                <a:solidFill>
                  <a:srgbClr val="002E63"/>
                </a:solidFill>
                <a:cs typeface="+mn-cs"/>
              </a:rPr>
              <a:t>arviot VM </a:t>
            </a:r>
            <a:r>
              <a:rPr lang="fi-FI" sz="1050" kern="0" dirty="0" smtClean="0">
                <a:solidFill>
                  <a:srgbClr val="002E63"/>
                </a:solidFill>
                <a:cs typeface="+mn-cs"/>
              </a:rPr>
              <a:t>13.4.2018</a:t>
            </a:r>
            <a:endParaRPr lang="fi-FI" sz="1050" kern="0" dirty="0">
              <a:solidFill>
                <a:srgbClr val="002E63"/>
              </a:solidFill>
              <a:cs typeface="+mn-cs"/>
            </a:endParaRPr>
          </a:p>
        </p:txBody>
      </p:sp>
      <p:sp>
        <p:nvSpPr>
          <p:cNvPr id="2" name="Suorakulmio 1"/>
          <p:cNvSpPr/>
          <p:nvPr/>
        </p:nvSpPr>
        <p:spPr>
          <a:xfrm>
            <a:off x="911424" y="5373216"/>
            <a:ext cx="111612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fi-FI" sz="1200" dirty="0" smtClean="0">
                <a:solidFill>
                  <a:srgbClr val="002060"/>
                </a:solidFill>
              </a:rPr>
              <a:t>Vuonna </a:t>
            </a:r>
            <a:r>
              <a:rPr lang="fi-FI" sz="1200" dirty="0">
                <a:solidFill>
                  <a:srgbClr val="002060"/>
                </a:solidFill>
              </a:rPr>
              <a:t>2010 tilikauden tulos sisältää </a:t>
            </a:r>
            <a:r>
              <a:rPr lang="fi-FI" sz="1200" dirty="0" err="1">
                <a:solidFill>
                  <a:srgbClr val="002060"/>
                </a:solidFill>
              </a:rPr>
              <a:t>HSY:n</a:t>
            </a:r>
            <a:r>
              <a:rPr lang="fi-FI" sz="1200" dirty="0">
                <a:solidFill>
                  <a:srgbClr val="002060"/>
                </a:solidFill>
              </a:rPr>
              <a:t> perustamisesta johtuvaa pääkaupunkiseudun kuntien </a:t>
            </a:r>
            <a:r>
              <a:rPr lang="fi-FI" sz="1200" dirty="0" smtClean="0">
                <a:solidFill>
                  <a:srgbClr val="002060"/>
                </a:solidFill>
              </a:rPr>
              <a:t>saamaa kirjanpidollista</a:t>
            </a:r>
          </a:p>
          <a:p>
            <a:pPr eaLnBrk="1" hangingPunct="1"/>
            <a:r>
              <a:rPr lang="fi-FI" sz="1200" dirty="0" smtClean="0">
                <a:solidFill>
                  <a:srgbClr val="002060"/>
                </a:solidFill>
              </a:rPr>
              <a:t>myyntivoittoa </a:t>
            </a:r>
            <a:r>
              <a:rPr lang="fi-FI" sz="1200" dirty="0">
                <a:solidFill>
                  <a:srgbClr val="002060"/>
                </a:solidFill>
              </a:rPr>
              <a:t>noin 0,95 mrd. euroa.</a:t>
            </a:r>
          </a:p>
          <a:p>
            <a:pPr eaLnBrk="1" hangingPunct="1"/>
            <a:r>
              <a:rPr lang="fi-FI" sz="1200" dirty="0" smtClean="0">
                <a:solidFill>
                  <a:srgbClr val="002060"/>
                </a:solidFill>
              </a:rPr>
              <a:t>Vuonna </a:t>
            </a:r>
            <a:r>
              <a:rPr lang="fi-FI" sz="1200" dirty="0">
                <a:solidFill>
                  <a:srgbClr val="002060"/>
                </a:solidFill>
              </a:rPr>
              <a:t>2014 kunnallisten liikelaitosten yhtiöittäminen paransi tilikauden tulosta noin 1,7 mrd. euroa</a:t>
            </a:r>
            <a:r>
              <a:rPr lang="fi-FI" sz="1200" dirty="0" smtClean="0">
                <a:solidFill>
                  <a:srgbClr val="002060"/>
                </a:solidFill>
              </a:rPr>
              <a:t>.</a:t>
            </a:r>
            <a:endParaRPr lang="fi-FI" sz="1200" dirty="0">
              <a:solidFill>
                <a:srgbClr val="002060"/>
              </a:solidFill>
            </a:endParaRPr>
          </a:p>
          <a:p>
            <a:r>
              <a:rPr lang="fi-FI" sz="1200" kern="0" dirty="0">
                <a:solidFill>
                  <a:srgbClr val="002060"/>
                </a:solidFill>
              </a:rPr>
              <a:t>Vuosikatteen </a:t>
            </a:r>
            <a:r>
              <a:rPr lang="fi-FI" sz="1200" kern="0" dirty="0" smtClean="0">
                <a:solidFill>
                  <a:srgbClr val="002060"/>
                </a:solidFill>
              </a:rPr>
              <a:t>ja tuloksen paraneminen </a:t>
            </a:r>
            <a:r>
              <a:rPr lang="fi-FI" sz="1200" kern="0" dirty="0">
                <a:solidFill>
                  <a:srgbClr val="002060"/>
                </a:solidFill>
              </a:rPr>
              <a:t>vuonna </a:t>
            </a:r>
            <a:r>
              <a:rPr lang="fi-FI" sz="1200" kern="0" dirty="0" smtClean="0">
                <a:solidFill>
                  <a:srgbClr val="002060"/>
                </a:solidFill>
              </a:rPr>
              <a:t>2020 johtuu pääosin </a:t>
            </a:r>
            <a:r>
              <a:rPr lang="fi-FI" sz="1200" kern="0" dirty="0">
                <a:solidFill>
                  <a:srgbClr val="002060"/>
                </a:solidFill>
              </a:rPr>
              <a:t>siitä, että veroprosenttien ja yhteisöveron jako-osuuden leikkauksista huolimatta kunnille tilitetään vielä aiempien </a:t>
            </a:r>
            <a:r>
              <a:rPr lang="fi-FI" sz="1200" kern="0" dirty="0" smtClean="0">
                <a:solidFill>
                  <a:srgbClr val="002060"/>
                </a:solidFill>
              </a:rPr>
              <a:t>verovuosien </a:t>
            </a:r>
            <a:r>
              <a:rPr lang="fi-FI" sz="1200" kern="0" dirty="0">
                <a:solidFill>
                  <a:srgbClr val="002060"/>
                </a:solidFill>
              </a:rPr>
              <a:t>veroja aiempien vuosien korkeampien veroprosenttien ja jako-osuuksien perusteella</a:t>
            </a:r>
            <a:r>
              <a:rPr lang="fi-FI" sz="1200" kern="0" dirty="0" smtClean="0">
                <a:solidFill>
                  <a:srgbClr val="002060"/>
                </a:solidFill>
              </a:rPr>
              <a:t>.</a:t>
            </a:r>
            <a:endParaRPr lang="fi-FI" sz="1200" dirty="0">
              <a:solidFill>
                <a:srgbClr val="002060"/>
              </a:solidFill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6828025" y="1268759"/>
            <a:ext cx="12121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/>
              <a:t>Liikelaitosten</a:t>
            </a:r>
          </a:p>
          <a:p>
            <a:r>
              <a:rPr lang="fi-FI" sz="1100" dirty="0"/>
              <a:t>yhtiöittäminen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4883809" y="1268760"/>
            <a:ext cx="16530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err="1"/>
              <a:t>HSY:n</a:t>
            </a:r>
            <a:r>
              <a:rPr lang="fi-FI" sz="1100" dirty="0"/>
              <a:t> perustaminen</a:t>
            </a:r>
          </a:p>
        </p:txBody>
      </p:sp>
      <p:cxnSp>
        <p:nvCxnSpPr>
          <p:cNvPr id="10" name="Suora nuoliyhdysviiva 9"/>
          <p:cNvCxnSpPr/>
          <p:nvPr/>
        </p:nvCxnSpPr>
        <p:spPr>
          <a:xfrm>
            <a:off x="7434120" y="1738844"/>
            <a:ext cx="246056" cy="826060"/>
          </a:xfrm>
          <a:prstGeom prst="straightConnector1">
            <a:avLst/>
          </a:prstGeom>
          <a:ln w="127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uora nuoliyhdysviiva 11"/>
          <p:cNvCxnSpPr/>
          <p:nvPr/>
        </p:nvCxnSpPr>
        <p:spPr>
          <a:xfrm>
            <a:off x="6023992" y="1578060"/>
            <a:ext cx="259273" cy="842828"/>
          </a:xfrm>
          <a:prstGeom prst="straightConnector1">
            <a:avLst/>
          </a:prstGeom>
          <a:ln w="127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03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850" y="116632"/>
            <a:ext cx="8604250" cy="1080120"/>
          </a:xfrm>
        </p:spPr>
        <p:txBody>
          <a:bodyPr>
            <a:no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400" b="0" kern="0" spc="0" dirty="0">
                <a:ea typeface="+mj-ea"/>
              </a:rPr>
              <a:t>Kuntien ja kuntayhtymien lainakanta sekä rahavarat</a:t>
            </a:r>
            <a:br>
              <a:rPr lang="fi-FI" sz="2400" b="0" kern="0" spc="0" dirty="0">
                <a:ea typeface="+mj-ea"/>
              </a:rPr>
            </a:br>
            <a:r>
              <a:rPr lang="fi-FI" sz="2400" b="0" kern="0" spc="0" dirty="0" smtClean="0">
                <a:ea typeface="+mj-ea"/>
              </a:rPr>
              <a:t>1991-2022, </a:t>
            </a:r>
            <a:r>
              <a:rPr lang="fi-FI" sz="2400" b="0" kern="0" spc="0" dirty="0">
                <a:ea typeface="+mj-ea"/>
              </a:rPr>
              <a:t>mrd. € (käyvin hinnoin)</a:t>
            </a:r>
            <a:br>
              <a:rPr lang="fi-FI" sz="2400" b="0" kern="0" spc="0" dirty="0">
                <a:ea typeface="+mj-ea"/>
              </a:rPr>
            </a:br>
            <a:r>
              <a:rPr lang="fi-FI" sz="1800" b="0" kern="0" spc="0" dirty="0">
                <a:solidFill>
                  <a:srgbClr val="FF0000"/>
                </a:solidFill>
                <a:ea typeface="+mj-ea"/>
              </a:rPr>
              <a:t>(arviot painelaskelman mukaan)</a:t>
            </a:r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648955"/>
              </p:ext>
            </p:extLst>
          </p:nvPr>
        </p:nvGraphicFramePr>
        <p:xfrm>
          <a:off x="983432" y="1031226"/>
          <a:ext cx="10153128" cy="5073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328248" y="6310481"/>
            <a:ext cx="367240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100" kern="0" dirty="0">
                <a:solidFill>
                  <a:srgbClr val="002E63"/>
                </a:solidFill>
                <a:cs typeface="+mn-cs"/>
              </a:rPr>
              <a:t>Lähde: Vuodet </a:t>
            </a:r>
            <a:r>
              <a:rPr lang="fi-FI" sz="1100" kern="0" dirty="0" smtClean="0">
                <a:solidFill>
                  <a:srgbClr val="002E63"/>
                </a:solidFill>
                <a:cs typeface="+mn-cs"/>
              </a:rPr>
              <a:t>1991-2016 </a:t>
            </a:r>
            <a:r>
              <a:rPr lang="fi-FI" sz="1100" kern="0" dirty="0">
                <a:solidFill>
                  <a:srgbClr val="002E63"/>
                </a:solidFill>
                <a:cs typeface="+mn-cs"/>
              </a:rPr>
              <a:t>Tilastokeskus.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100" kern="0" dirty="0">
                <a:solidFill>
                  <a:srgbClr val="002E63"/>
                </a:solidFill>
                <a:cs typeface="+mn-cs"/>
              </a:rPr>
              <a:t>           Vuosien </a:t>
            </a:r>
            <a:r>
              <a:rPr lang="fi-FI" sz="1100" kern="0" dirty="0" smtClean="0">
                <a:solidFill>
                  <a:srgbClr val="002E63"/>
                </a:solidFill>
                <a:cs typeface="+mn-cs"/>
              </a:rPr>
              <a:t>2017-2022 </a:t>
            </a:r>
            <a:r>
              <a:rPr lang="fi-FI" sz="1100" kern="0" dirty="0">
                <a:solidFill>
                  <a:srgbClr val="002E63"/>
                </a:solidFill>
                <a:cs typeface="+mn-cs"/>
              </a:rPr>
              <a:t>arviot VM </a:t>
            </a:r>
            <a:r>
              <a:rPr lang="fi-FI" sz="1100" kern="0" dirty="0" smtClean="0">
                <a:solidFill>
                  <a:srgbClr val="002E63"/>
                </a:solidFill>
                <a:cs typeface="+mn-cs"/>
              </a:rPr>
              <a:t>13.4.2018</a:t>
            </a:r>
            <a:endParaRPr lang="fi-FI" sz="1100" kern="0" dirty="0">
              <a:solidFill>
                <a:srgbClr val="002E63"/>
              </a:solidFill>
              <a:cs typeface="+mn-cs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027085" y="6451601"/>
            <a:ext cx="1500963" cy="289767"/>
          </a:xfrm>
        </p:spPr>
        <p:txBody>
          <a:bodyPr/>
          <a:lstStyle/>
          <a:p>
            <a:pPr>
              <a:defRPr/>
            </a:pPr>
            <a:r>
              <a:rPr lang="en-US" sz="950" dirty="0" smtClean="0"/>
              <a:t>13.4.2018/mm</a:t>
            </a:r>
            <a:endParaRPr lang="fi-FI" sz="950" dirty="0"/>
          </a:p>
        </p:txBody>
      </p:sp>
      <p:sp>
        <p:nvSpPr>
          <p:cNvPr id="6" name="Tekstiruutu 5"/>
          <p:cNvSpPr txBox="1"/>
          <p:nvPr/>
        </p:nvSpPr>
        <p:spPr>
          <a:xfrm>
            <a:off x="1542992" y="5995010"/>
            <a:ext cx="675042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Maakuntasektorille siirtyy myös sairaanhoitopiirien velat, joiden arvioidaan kuntatalouden kehitysarviossa olevan 3,5 mrd. vuoden 2020 tasossa.</a:t>
            </a:r>
            <a:endParaRPr lang="fi-FI" sz="2800" dirty="0">
              <a:solidFill>
                <a:srgbClr val="FF0000"/>
              </a:solidFill>
            </a:endParaRPr>
          </a:p>
          <a:p>
            <a:endParaRPr lang="fi-FI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91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g174780" descr="9a4784c1-2831-4da2-a54f-d7d3ada747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2"/>
            <a:ext cx="12187238" cy="673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574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88178"/>
              </p:ext>
            </p:extLst>
          </p:nvPr>
        </p:nvGraphicFramePr>
        <p:xfrm>
          <a:off x="995659" y="861559"/>
          <a:ext cx="4754464" cy="5552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292214" y="87075"/>
            <a:ext cx="8713340" cy="515069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fi-FI" sz="2400" b="0" dirty="0">
                <a:solidFill>
                  <a:schemeClr val="tx1"/>
                </a:solidFill>
              </a:rPr>
              <a:t>Kuntien ja kuntayhtymien talous nyt ja tulevaisuudessa 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9538355" y="6421377"/>
            <a:ext cx="2560571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fi-FI" dirty="0">
                <a:solidFill>
                  <a:schemeClr val="tx1"/>
                </a:solidFill>
              </a:rPr>
              <a:t>Lähde: </a:t>
            </a:r>
            <a:r>
              <a:rPr lang="fi-FI" dirty="0" smtClean="0">
                <a:solidFill>
                  <a:schemeClr val="tx1"/>
                </a:solidFill>
              </a:rPr>
              <a:t>VM 13.4.2018/Kuntaliitto/Tilastokeskus</a:t>
            </a:r>
            <a:endParaRPr lang="fi-FI" dirty="0">
              <a:solidFill>
                <a:schemeClr val="tx1"/>
              </a:solidFill>
            </a:endParaRPr>
          </a:p>
        </p:txBody>
      </p:sp>
      <p:graphicFrame>
        <p:nvGraphicFramePr>
          <p:cNvPr id="2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975475"/>
              </p:ext>
            </p:extLst>
          </p:nvPr>
        </p:nvGraphicFramePr>
        <p:xfrm>
          <a:off x="6376903" y="849657"/>
          <a:ext cx="4754464" cy="5552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Tekstiruutu 29"/>
          <p:cNvSpPr txBox="1"/>
          <p:nvPr/>
        </p:nvSpPr>
        <p:spPr>
          <a:xfrm>
            <a:off x="4240674" y="6063853"/>
            <a:ext cx="13597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Muut tulot </a:t>
            </a:r>
            <a:r>
              <a:rPr lang="fi-FI" dirty="0" smtClean="0"/>
              <a:t>4 </a:t>
            </a:r>
            <a:r>
              <a:rPr lang="fi-FI" dirty="0"/>
              <a:t>%</a:t>
            </a:r>
          </a:p>
        </p:txBody>
      </p:sp>
      <p:sp>
        <p:nvSpPr>
          <p:cNvPr id="31" name="Tekstiruutu 30"/>
          <p:cNvSpPr txBox="1"/>
          <p:nvPr/>
        </p:nvSpPr>
        <p:spPr>
          <a:xfrm>
            <a:off x="1343758" y="3773983"/>
            <a:ext cx="1324752" cy="913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67" dirty="0" smtClean="0"/>
              <a:t>Palvelujen ja materiaalien</a:t>
            </a:r>
            <a:endParaRPr lang="fi-FI" sz="1067" dirty="0"/>
          </a:p>
          <a:p>
            <a:r>
              <a:rPr lang="fi-FI" sz="1067" dirty="0"/>
              <a:t>o</a:t>
            </a:r>
            <a:r>
              <a:rPr lang="fi-FI" sz="1067" dirty="0" smtClean="0"/>
              <a:t>stot</a:t>
            </a:r>
          </a:p>
          <a:p>
            <a:r>
              <a:rPr lang="fi-FI" sz="1067" dirty="0" smtClean="0"/>
              <a:t>12,8 mrd. €</a:t>
            </a:r>
          </a:p>
          <a:p>
            <a:r>
              <a:rPr lang="fi-FI" sz="1067" dirty="0" smtClean="0"/>
              <a:t>29 </a:t>
            </a:r>
            <a:r>
              <a:rPr lang="fi-FI" sz="1067" dirty="0"/>
              <a:t>%</a:t>
            </a:r>
          </a:p>
        </p:txBody>
      </p:sp>
      <p:sp>
        <p:nvSpPr>
          <p:cNvPr id="33" name="Tekstiruutu 32"/>
          <p:cNvSpPr txBox="1"/>
          <p:nvPr/>
        </p:nvSpPr>
        <p:spPr>
          <a:xfrm>
            <a:off x="1314345" y="5044663"/>
            <a:ext cx="141623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67" dirty="0"/>
              <a:t>Avustukset  </a:t>
            </a:r>
            <a:r>
              <a:rPr lang="fi-FI" sz="1067" dirty="0" smtClean="0"/>
              <a:t>5 </a:t>
            </a:r>
            <a:r>
              <a:rPr lang="fi-FI" sz="1067" dirty="0"/>
              <a:t>%</a:t>
            </a:r>
          </a:p>
        </p:txBody>
      </p:sp>
      <p:sp>
        <p:nvSpPr>
          <p:cNvPr id="34" name="Tekstiruutu 33"/>
          <p:cNvSpPr txBox="1"/>
          <p:nvPr/>
        </p:nvSpPr>
        <p:spPr>
          <a:xfrm>
            <a:off x="1329174" y="5301208"/>
            <a:ext cx="143313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67" dirty="0"/>
              <a:t>Lainanhoito 5 %</a:t>
            </a:r>
          </a:p>
        </p:txBody>
      </p:sp>
      <p:sp>
        <p:nvSpPr>
          <p:cNvPr id="35" name="Tekstiruutu 34"/>
          <p:cNvSpPr txBox="1"/>
          <p:nvPr/>
        </p:nvSpPr>
        <p:spPr>
          <a:xfrm>
            <a:off x="6726831" y="5802986"/>
            <a:ext cx="1377599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i-FI" dirty="0"/>
              <a:t>Investoinnit </a:t>
            </a:r>
            <a:r>
              <a:rPr lang="fi-FI" dirty="0" smtClean="0"/>
              <a:t>16 </a:t>
            </a:r>
            <a:r>
              <a:rPr lang="fi-FI" dirty="0"/>
              <a:t>%</a:t>
            </a:r>
          </a:p>
        </p:txBody>
      </p:sp>
      <p:sp>
        <p:nvSpPr>
          <p:cNvPr id="36" name="Tekstiruutu 35"/>
          <p:cNvSpPr txBox="1"/>
          <p:nvPr/>
        </p:nvSpPr>
        <p:spPr>
          <a:xfrm>
            <a:off x="6910670" y="3645760"/>
            <a:ext cx="145726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/>
              <a:t>Palkat</a:t>
            </a:r>
          </a:p>
          <a:p>
            <a:r>
              <a:rPr lang="fi-FI" sz="1100" dirty="0" smtClean="0"/>
              <a:t>8,4 </a:t>
            </a:r>
            <a:r>
              <a:rPr lang="fi-FI" sz="1100" dirty="0"/>
              <a:t>mrd. €</a:t>
            </a:r>
          </a:p>
          <a:p>
            <a:r>
              <a:rPr lang="fi-FI" sz="1100" dirty="0" smtClean="0"/>
              <a:t> 34 %</a:t>
            </a:r>
            <a:endParaRPr lang="fi-FI" sz="1100" dirty="0"/>
          </a:p>
        </p:txBody>
      </p:sp>
      <p:sp>
        <p:nvSpPr>
          <p:cNvPr id="37" name="Tekstiruutu 36"/>
          <p:cNvSpPr txBox="1"/>
          <p:nvPr/>
        </p:nvSpPr>
        <p:spPr>
          <a:xfrm>
            <a:off x="8142202" y="6001414"/>
            <a:ext cx="15119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Rahoitus ym. </a:t>
            </a:r>
            <a:r>
              <a:rPr lang="fi-FI" dirty="0" smtClean="0"/>
              <a:t>11 </a:t>
            </a:r>
            <a:r>
              <a:rPr lang="fi-FI" dirty="0"/>
              <a:t>%</a:t>
            </a:r>
          </a:p>
        </p:txBody>
      </p:sp>
      <p:sp>
        <p:nvSpPr>
          <p:cNvPr id="42" name="Tekstiruutu 41"/>
          <p:cNvSpPr txBox="1"/>
          <p:nvPr/>
        </p:nvSpPr>
        <p:spPr>
          <a:xfrm>
            <a:off x="9632922" y="3674047"/>
            <a:ext cx="1519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/>
              <a:t>Verotulot</a:t>
            </a:r>
          </a:p>
          <a:p>
            <a:r>
              <a:rPr lang="fi-FI" sz="1100" dirty="0" smtClean="0"/>
              <a:t>13,6 </a:t>
            </a:r>
            <a:r>
              <a:rPr lang="fi-FI" sz="1100" dirty="0"/>
              <a:t>mrd</a:t>
            </a:r>
            <a:r>
              <a:rPr lang="fi-FI" sz="1100" dirty="0" smtClean="0"/>
              <a:t>.€, 51 %</a:t>
            </a:r>
            <a:endParaRPr lang="fi-FI" sz="1100" dirty="0"/>
          </a:p>
          <a:p>
            <a:r>
              <a:rPr lang="fi-FI" sz="950" dirty="0"/>
              <a:t>Siitä:</a:t>
            </a:r>
          </a:p>
          <a:p>
            <a:pPr algn="l"/>
            <a:r>
              <a:rPr lang="fi-FI" sz="950" dirty="0"/>
              <a:t>Kunnallisvero </a:t>
            </a:r>
            <a:r>
              <a:rPr lang="fi-FI" sz="950" dirty="0" smtClean="0"/>
              <a:t>38 %</a:t>
            </a:r>
            <a:endParaRPr lang="fi-FI" sz="950" dirty="0"/>
          </a:p>
          <a:p>
            <a:pPr algn="l"/>
            <a:r>
              <a:rPr lang="fi-FI" sz="950" dirty="0"/>
              <a:t>Yhteisövero </a:t>
            </a:r>
            <a:r>
              <a:rPr lang="fi-FI" sz="950" dirty="0" smtClean="0"/>
              <a:t>6 </a:t>
            </a:r>
            <a:r>
              <a:rPr lang="fi-FI" sz="950" dirty="0"/>
              <a:t>%</a:t>
            </a:r>
          </a:p>
          <a:p>
            <a:pPr algn="l"/>
            <a:r>
              <a:rPr lang="fi-FI" sz="950" dirty="0"/>
              <a:t>Kiinteistövero </a:t>
            </a:r>
            <a:r>
              <a:rPr lang="fi-FI" sz="950" dirty="0" smtClean="0"/>
              <a:t>7 </a:t>
            </a:r>
            <a:r>
              <a:rPr lang="fi-FI" sz="950" dirty="0"/>
              <a:t>%</a:t>
            </a:r>
          </a:p>
        </p:txBody>
      </p:sp>
      <p:sp>
        <p:nvSpPr>
          <p:cNvPr id="44" name="Tekstiruutu 43"/>
          <p:cNvSpPr txBox="1"/>
          <p:nvPr/>
        </p:nvSpPr>
        <p:spPr>
          <a:xfrm>
            <a:off x="8215235" y="3849270"/>
            <a:ext cx="1354548" cy="1241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67" dirty="0"/>
              <a:t>Opetus- ja </a:t>
            </a:r>
          </a:p>
          <a:p>
            <a:r>
              <a:rPr lang="fi-FI" sz="1067" dirty="0"/>
              <a:t>kulttuuritoimi</a:t>
            </a:r>
          </a:p>
          <a:p>
            <a:r>
              <a:rPr lang="fi-FI" sz="1067" dirty="0" smtClean="0"/>
              <a:t>14,8 </a:t>
            </a:r>
            <a:r>
              <a:rPr lang="fi-FI" sz="1067" dirty="0"/>
              <a:t>mrd. €</a:t>
            </a:r>
          </a:p>
          <a:p>
            <a:r>
              <a:rPr lang="fi-FI" sz="1067" dirty="0" smtClean="0"/>
              <a:t>59 </a:t>
            </a:r>
            <a:r>
              <a:rPr lang="fi-FI" sz="1067" dirty="0"/>
              <a:t>% </a:t>
            </a:r>
          </a:p>
          <a:p>
            <a:r>
              <a:rPr lang="fi-FI" sz="1067" dirty="0"/>
              <a:t>(toimintamenot </a:t>
            </a:r>
          </a:p>
          <a:p>
            <a:r>
              <a:rPr lang="fi-FI" sz="1067" dirty="0"/>
              <a:t>+ investoinnit)</a:t>
            </a:r>
          </a:p>
          <a:p>
            <a:endParaRPr lang="fi-FI" sz="1067" dirty="0"/>
          </a:p>
        </p:txBody>
      </p:sp>
      <p:sp>
        <p:nvSpPr>
          <p:cNvPr id="45" name="Tekstiruutu 44"/>
          <p:cNvSpPr txBox="1"/>
          <p:nvPr/>
        </p:nvSpPr>
        <p:spPr>
          <a:xfrm>
            <a:off x="8203760" y="5229200"/>
            <a:ext cx="1371933" cy="58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67" dirty="0"/>
              <a:t>Muut tehtävät</a:t>
            </a:r>
          </a:p>
          <a:p>
            <a:r>
              <a:rPr lang="fi-FI" sz="1067" dirty="0" smtClean="0"/>
              <a:t>7,5 </a:t>
            </a:r>
            <a:r>
              <a:rPr lang="fi-FI" sz="1067" dirty="0"/>
              <a:t>mrd. €</a:t>
            </a:r>
          </a:p>
          <a:p>
            <a:r>
              <a:rPr lang="fi-FI" sz="1067" dirty="0"/>
              <a:t>30 %,</a:t>
            </a:r>
          </a:p>
        </p:txBody>
      </p:sp>
      <p:sp>
        <p:nvSpPr>
          <p:cNvPr id="46" name="Tekstiruutu 45"/>
          <p:cNvSpPr txBox="1"/>
          <p:nvPr/>
        </p:nvSpPr>
        <p:spPr>
          <a:xfrm>
            <a:off x="2774002" y="2073088"/>
            <a:ext cx="1387268" cy="1241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67" dirty="0" err="1"/>
              <a:t>Sosiaali</a:t>
            </a:r>
            <a:r>
              <a:rPr lang="fi-FI" sz="1067" dirty="0"/>
              <a:t>- ja</a:t>
            </a:r>
          </a:p>
          <a:p>
            <a:r>
              <a:rPr lang="fi-FI" sz="1067" dirty="0"/>
              <a:t>terveystoimi</a:t>
            </a:r>
          </a:p>
          <a:p>
            <a:r>
              <a:rPr lang="fi-FI" sz="1067" dirty="0" smtClean="0"/>
              <a:t>20 </a:t>
            </a:r>
            <a:r>
              <a:rPr lang="fi-FI" sz="1067" dirty="0"/>
              <a:t>mrd. €</a:t>
            </a:r>
          </a:p>
          <a:p>
            <a:r>
              <a:rPr lang="fi-FI" sz="1067" dirty="0" smtClean="0"/>
              <a:t>47 </a:t>
            </a:r>
            <a:r>
              <a:rPr lang="fi-FI" sz="1067" dirty="0"/>
              <a:t>%</a:t>
            </a:r>
          </a:p>
          <a:p>
            <a:r>
              <a:rPr lang="fi-FI" sz="1067" dirty="0"/>
              <a:t>(toimintamenot </a:t>
            </a:r>
          </a:p>
          <a:p>
            <a:r>
              <a:rPr lang="fi-FI" sz="1067" dirty="0"/>
              <a:t>+ investoinnit)</a:t>
            </a:r>
          </a:p>
          <a:p>
            <a:endParaRPr lang="fi-FI" sz="1067" dirty="0"/>
          </a:p>
        </p:txBody>
      </p:sp>
      <p:sp>
        <p:nvSpPr>
          <p:cNvPr id="47" name="Tekstiruutu 46"/>
          <p:cNvSpPr txBox="1"/>
          <p:nvPr/>
        </p:nvSpPr>
        <p:spPr>
          <a:xfrm>
            <a:off x="6734263" y="4715576"/>
            <a:ext cx="13753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Palvelujen </a:t>
            </a:r>
            <a:r>
              <a:rPr lang="fi-FI" dirty="0" smtClean="0"/>
              <a:t>ja materiaalien ostot</a:t>
            </a:r>
            <a:endParaRPr lang="fi-FI" dirty="0"/>
          </a:p>
          <a:p>
            <a:r>
              <a:rPr lang="fi-FI" dirty="0" smtClean="0"/>
              <a:t>6,6 </a:t>
            </a:r>
            <a:r>
              <a:rPr lang="fi-FI" dirty="0"/>
              <a:t>mrd. €, </a:t>
            </a:r>
            <a:r>
              <a:rPr lang="fi-FI" dirty="0" smtClean="0"/>
              <a:t>26 </a:t>
            </a:r>
            <a:r>
              <a:rPr lang="fi-FI" dirty="0"/>
              <a:t>%</a:t>
            </a:r>
          </a:p>
        </p:txBody>
      </p:sp>
      <p:sp>
        <p:nvSpPr>
          <p:cNvPr id="48" name="Tekstiruutu 47"/>
          <p:cNvSpPr txBox="1"/>
          <p:nvPr/>
        </p:nvSpPr>
        <p:spPr>
          <a:xfrm>
            <a:off x="9644055" y="4759217"/>
            <a:ext cx="1413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dirty="0"/>
              <a:t>Valtionosuudet</a:t>
            </a:r>
          </a:p>
          <a:p>
            <a:pPr algn="l"/>
            <a:r>
              <a:rPr lang="fi-FI" dirty="0" smtClean="0"/>
              <a:t>2 </a:t>
            </a:r>
            <a:r>
              <a:rPr lang="fi-FI" dirty="0"/>
              <a:t>mrd. €, 9</a:t>
            </a:r>
            <a:r>
              <a:rPr lang="fi-FI" dirty="0" smtClean="0"/>
              <a:t> </a:t>
            </a:r>
            <a:r>
              <a:rPr lang="fi-FI" dirty="0"/>
              <a:t>%</a:t>
            </a:r>
          </a:p>
        </p:txBody>
      </p:sp>
      <p:sp>
        <p:nvSpPr>
          <p:cNvPr id="49" name="Tekstiruutu 48"/>
          <p:cNvSpPr txBox="1"/>
          <p:nvPr/>
        </p:nvSpPr>
        <p:spPr>
          <a:xfrm>
            <a:off x="9644248" y="5320380"/>
            <a:ext cx="1708336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67" dirty="0"/>
              <a:t>Toimintatulot</a:t>
            </a:r>
          </a:p>
          <a:p>
            <a:r>
              <a:rPr lang="fi-FI" sz="1067" dirty="0" smtClean="0"/>
              <a:t>7,7 </a:t>
            </a:r>
            <a:r>
              <a:rPr lang="fi-FI" sz="1067" dirty="0"/>
              <a:t>mrd</a:t>
            </a:r>
            <a:r>
              <a:rPr lang="fi-FI" sz="1067" dirty="0" smtClean="0"/>
              <a:t>.€ 30 </a:t>
            </a:r>
            <a:r>
              <a:rPr lang="fi-FI" sz="1067" dirty="0"/>
              <a:t>%</a:t>
            </a:r>
          </a:p>
        </p:txBody>
      </p:sp>
      <p:sp>
        <p:nvSpPr>
          <p:cNvPr id="50" name="Tekstiruutu 49"/>
          <p:cNvSpPr txBox="1"/>
          <p:nvPr/>
        </p:nvSpPr>
        <p:spPr>
          <a:xfrm>
            <a:off x="9619834" y="6083039"/>
            <a:ext cx="1355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dirty="0"/>
              <a:t>Muut tulot 6</a:t>
            </a:r>
            <a:r>
              <a:rPr lang="fi-FI" dirty="0" smtClean="0"/>
              <a:t> </a:t>
            </a:r>
            <a:r>
              <a:rPr lang="fi-FI" dirty="0"/>
              <a:t>%</a:t>
            </a:r>
          </a:p>
        </p:txBody>
      </p:sp>
      <p:sp>
        <p:nvSpPr>
          <p:cNvPr id="51" name="Tekstiruutu 50"/>
          <p:cNvSpPr txBox="1"/>
          <p:nvPr/>
        </p:nvSpPr>
        <p:spPr>
          <a:xfrm>
            <a:off x="6717682" y="6206150"/>
            <a:ext cx="1340465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33" dirty="0"/>
              <a:t>Muut menot </a:t>
            </a:r>
            <a:r>
              <a:rPr lang="fi-FI" sz="933" dirty="0" smtClean="0"/>
              <a:t>1 </a:t>
            </a:r>
            <a:r>
              <a:rPr lang="fi-FI" sz="933" dirty="0"/>
              <a:t>%</a:t>
            </a:r>
          </a:p>
        </p:txBody>
      </p:sp>
      <p:sp>
        <p:nvSpPr>
          <p:cNvPr id="54" name="Tekstiruutu 53"/>
          <p:cNvSpPr txBox="1"/>
          <p:nvPr/>
        </p:nvSpPr>
        <p:spPr>
          <a:xfrm>
            <a:off x="1357013" y="2085346"/>
            <a:ext cx="139911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/>
              <a:t>Palkat</a:t>
            </a:r>
          </a:p>
          <a:p>
            <a:r>
              <a:rPr lang="fi-FI" sz="1100" dirty="0"/>
              <a:t>16 mrd. €</a:t>
            </a:r>
          </a:p>
          <a:p>
            <a:r>
              <a:rPr lang="fi-FI" sz="1100" dirty="0"/>
              <a:t>36 %</a:t>
            </a:r>
          </a:p>
        </p:txBody>
      </p:sp>
      <p:sp>
        <p:nvSpPr>
          <p:cNvPr id="55" name="Tekstiruutu 54"/>
          <p:cNvSpPr txBox="1"/>
          <p:nvPr/>
        </p:nvSpPr>
        <p:spPr>
          <a:xfrm>
            <a:off x="1343758" y="3235216"/>
            <a:ext cx="1303997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67" dirty="0"/>
              <a:t>Muut henk.-</a:t>
            </a:r>
          </a:p>
          <a:p>
            <a:r>
              <a:rPr lang="fi-FI" sz="1067" dirty="0"/>
              <a:t>menot </a:t>
            </a:r>
            <a:r>
              <a:rPr lang="fi-FI" sz="1067" dirty="0" smtClean="0"/>
              <a:t>10 </a:t>
            </a:r>
            <a:r>
              <a:rPr lang="fi-FI" sz="1067" dirty="0"/>
              <a:t>%</a:t>
            </a:r>
          </a:p>
        </p:txBody>
      </p:sp>
      <p:sp>
        <p:nvSpPr>
          <p:cNvPr id="56" name="Tekstiruutu 55"/>
          <p:cNvSpPr txBox="1"/>
          <p:nvPr/>
        </p:nvSpPr>
        <p:spPr>
          <a:xfrm>
            <a:off x="4256191" y="2085345"/>
            <a:ext cx="1531921" cy="1169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67" dirty="0"/>
              <a:t>Verotulot</a:t>
            </a:r>
          </a:p>
          <a:p>
            <a:r>
              <a:rPr lang="fi-FI" sz="1067" dirty="0"/>
              <a:t> </a:t>
            </a:r>
            <a:r>
              <a:rPr lang="fi-FI" sz="1067" dirty="0" smtClean="0"/>
              <a:t>23 </a:t>
            </a:r>
            <a:r>
              <a:rPr lang="fi-FI" sz="1067" dirty="0"/>
              <a:t>mrd. €</a:t>
            </a:r>
            <a:br>
              <a:rPr lang="fi-FI" sz="1067" dirty="0"/>
            </a:br>
            <a:r>
              <a:rPr lang="fi-FI" sz="1067" dirty="0"/>
              <a:t> </a:t>
            </a:r>
            <a:r>
              <a:rPr lang="fi-FI" sz="1067" dirty="0" smtClean="0"/>
              <a:t>51 </a:t>
            </a:r>
            <a:r>
              <a:rPr lang="fi-FI" sz="1067" dirty="0"/>
              <a:t>%</a:t>
            </a:r>
          </a:p>
          <a:p>
            <a:r>
              <a:rPr lang="fi-FI" sz="950" dirty="0"/>
              <a:t>Siitä:</a:t>
            </a:r>
          </a:p>
          <a:p>
            <a:r>
              <a:rPr lang="fi-FI" sz="950" dirty="0"/>
              <a:t>Kunnallisvero </a:t>
            </a:r>
            <a:r>
              <a:rPr lang="fi-FI" sz="950" dirty="0" smtClean="0"/>
              <a:t>43%</a:t>
            </a:r>
            <a:endParaRPr lang="fi-FI" sz="950" dirty="0"/>
          </a:p>
          <a:p>
            <a:r>
              <a:rPr lang="fi-FI" sz="950" dirty="0"/>
              <a:t>Yhteisövero 4 %</a:t>
            </a:r>
          </a:p>
          <a:p>
            <a:r>
              <a:rPr lang="fi-FI" sz="950" dirty="0"/>
              <a:t>Kiinteistövero 4 %</a:t>
            </a:r>
          </a:p>
        </p:txBody>
      </p:sp>
      <p:sp>
        <p:nvSpPr>
          <p:cNvPr id="57" name="Tekstiruutu 56"/>
          <p:cNvSpPr txBox="1"/>
          <p:nvPr/>
        </p:nvSpPr>
        <p:spPr>
          <a:xfrm>
            <a:off x="4295800" y="3984361"/>
            <a:ext cx="1291908" cy="58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67" dirty="0"/>
              <a:t>Valtionosuudet</a:t>
            </a:r>
          </a:p>
          <a:p>
            <a:r>
              <a:rPr lang="fi-FI" sz="1067" dirty="0"/>
              <a:t>9 mrd. €</a:t>
            </a:r>
          </a:p>
          <a:p>
            <a:r>
              <a:rPr lang="fi-FI" sz="1067" dirty="0" smtClean="0"/>
              <a:t>19 </a:t>
            </a:r>
            <a:r>
              <a:rPr lang="fi-FI" sz="1067" dirty="0"/>
              <a:t>%</a:t>
            </a:r>
          </a:p>
        </p:txBody>
      </p:sp>
      <p:sp>
        <p:nvSpPr>
          <p:cNvPr id="59" name="Tekstiruutu 58"/>
          <p:cNvSpPr txBox="1"/>
          <p:nvPr/>
        </p:nvSpPr>
        <p:spPr>
          <a:xfrm>
            <a:off x="2830638" y="3984361"/>
            <a:ext cx="1344071" cy="1241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67" dirty="0"/>
              <a:t>Opetus- ja </a:t>
            </a:r>
          </a:p>
          <a:p>
            <a:r>
              <a:rPr lang="fi-FI" sz="1067" dirty="0"/>
              <a:t>kulttuuritoimi</a:t>
            </a:r>
          </a:p>
          <a:p>
            <a:r>
              <a:rPr lang="fi-FI" sz="1067" dirty="0"/>
              <a:t>14 mrd. €</a:t>
            </a:r>
          </a:p>
          <a:p>
            <a:r>
              <a:rPr lang="fi-FI" sz="1067" dirty="0"/>
              <a:t>31 %</a:t>
            </a:r>
          </a:p>
          <a:p>
            <a:r>
              <a:rPr lang="fi-FI" sz="1067" dirty="0"/>
              <a:t>(toimintamenot + investoinnit)</a:t>
            </a:r>
          </a:p>
          <a:p>
            <a:endParaRPr lang="fi-FI" sz="1067" dirty="0"/>
          </a:p>
        </p:txBody>
      </p:sp>
      <p:sp>
        <p:nvSpPr>
          <p:cNvPr id="60" name="Tekstiruutu 59"/>
          <p:cNvSpPr txBox="1"/>
          <p:nvPr/>
        </p:nvSpPr>
        <p:spPr>
          <a:xfrm>
            <a:off x="2801951" y="5292304"/>
            <a:ext cx="1362819" cy="58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67" dirty="0"/>
              <a:t>Muut tehtävät</a:t>
            </a:r>
          </a:p>
          <a:p>
            <a:r>
              <a:rPr lang="fi-FI" sz="1067" dirty="0"/>
              <a:t>7 mrd. €</a:t>
            </a:r>
          </a:p>
          <a:p>
            <a:r>
              <a:rPr lang="fi-FI" sz="1067" dirty="0"/>
              <a:t>16 </a:t>
            </a:r>
            <a:r>
              <a:rPr lang="fi-FI" sz="1067" dirty="0" smtClean="0"/>
              <a:t>% </a:t>
            </a:r>
            <a:endParaRPr lang="fi-FI" sz="1067" dirty="0"/>
          </a:p>
        </p:txBody>
      </p:sp>
      <p:sp>
        <p:nvSpPr>
          <p:cNvPr id="61" name="Tekstiruutu 60"/>
          <p:cNvSpPr txBox="1"/>
          <p:nvPr/>
        </p:nvSpPr>
        <p:spPr>
          <a:xfrm>
            <a:off x="2764242" y="5980767"/>
            <a:ext cx="1499004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67" dirty="0"/>
              <a:t>Rahoitus ym.6 %</a:t>
            </a:r>
          </a:p>
        </p:txBody>
      </p:sp>
      <p:sp>
        <p:nvSpPr>
          <p:cNvPr id="62" name="Tekstiruutu 61"/>
          <p:cNvSpPr txBox="1"/>
          <p:nvPr/>
        </p:nvSpPr>
        <p:spPr>
          <a:xfrm>
            <a:off x="4256040" y="4937598"/>
            <a:ext cx="1335904" cy="58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67" dirty="0"/>
              <a:t>Toimintatulot</a:t>
            </a:r>
          </a:p>
          <a:p>
            <a:r>
              <a:rPr lang="fi-FI" sz="1067" dirty="0"/>
              <a:t>9 mrd. €</a:t>
            </a:r>
          </a:p>
          <a:p>
            <a:r>
              <a:rPr lang="fi-FI" sz="1067" dirty="0" smtClean="0"/>
              <a:t>21 </a:t>
            </a:r>
            <a:r>
              <a:rPr lang="fi-FI" sz="1067" dirty="0"/>
              <a:t>%</a:t>
            </a:r>
          </a:p>
        </p:txBody>
      </p:sp>
      <p:sp>
        <p:nvSpPr>
          <p:cNvPr id="63" name="Tekstiruutu 62"/>
          <p:cNvSpPr txBox="1"/>
          <p:nvPr/>
        </p:nvSpPr>
        <p:spPr>
          <a:xfrm>
            <a:off x="4249193" y="5819817"/>
            <a:ext cx="1302336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67" dirty="0"/>
              <a:t>Lainanotto </a:t>
            </a:r>
            <a:r>
              <a:rPr lang="fi-FI" sz="1067" dirty="0" smtClean="0"/>
              <a:t>5 </a:t>
            </a:r>
            <a:r>
              <a:rPr lang="fi-FI" sz="1067" dirty="0"/>
              <a:t>%</a:t>
            </a:r>
          </a:p>
        </p:txBody>
      </p:sp>
      <p:sp>
        <p:nvSpPr>
          <p:cNvPr id="65" name="Tekstiruutu 64"/>
          <p:cNvSpPr txBox="1"/>
          <p:nvPr/>
        </p:nvSpPr>
        <p:spPr>
          <a:xfrm>
            <a:off x="9623603" y="5889695"/>
            <a:ext cx="1317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Lainanotto </a:t>
            </a:r>
            <a:r>
              <a:rPr lang="fi-FI" dirty="0" smtClean="0"/>
              <a:t>4 </a:t>
            </a:r>
            <a:r>
              <a:rPr lang="fi-FI" dirty="0"/>
              <a:t>%</a:t>
            </a:r>
          </a:p>
        </p:txBody>
      </p:sp>
      <p:sp>
        <p:nvSpPr>
          <p:cNvPr id="66" name="Tekstiruutu 65"/>
          <p:cNvSpPr txBox="1"/>
          <p:nvPr/>
        </p:nvSpPr>
        <p:spPr>
          <a:xfrm>
            <a:off x="6700570" y="4426234"/>
            <a:ext cx="1576055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933" dirty="0"/>
              <a:t>Muut </a:t>
            </a:r>
            <a:r>
              <a:rPr lang="fi-FI" sz="933" dirty="0" err="1"/>
              <a:t>henk.menot</a:t>
            </a:r>
            <a:r>
              <a:rPr lang="fi-FI" sz="933" dirty="0"/>
              <a:t> </a:t>
            </a:r>
            <a:r>
              <a:rPr lang="fi-FI" sz="933" dirty="0" smtClean="0"/>
              <a:t>8%</a:t>
            </a:r>
            <a:endParaRPr lang="fi-FI" sz="933" dirty="0"/>
          </a:p>
        </p:txBody>
      </p:sp>
      <p:sp>
        <p:nvSpPr>
          <p:cNvPr id="67" name="Tekstiruutu 66"/>
          <p:cNvSpPr txBox="1"/>
          <p:nvPr/>
        </p:nvSpPr>
        <p:spPr>
          <a:xfrm>
            <a:off x="6707471" y="5350778"/>
            <a:ext cx="1363795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33" dirty="0"/>
              <a:t>Avustukset </a:t>
            </a:r>
            <a:r>
              <a:rPr lang="fi-FI" sz="933" dirty="0" smtClean="0"/>
              <a:t> 6 %</a:t>
            </a:r>
            <a:endParaRPr lang="fi-FI" sz="933" dirty="0"/>
          </a:p>
        </p:txBody>
      </p:sp>
      <p:sp>
        <p:nvSpPr>
          <p:cNvPr id="68" name="Tekstiruutu 67"/>
          <p:cNvSpPr txBox="1"/>
          <p:nvPr/>
        </p:nvSpPr>
        <p:spPr>
          <a:xfrm>
            <a:off x="6700570" y="5536628"/>
            <a:ext cx="14090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Lainanhoito </a:t>
            </a:r>
            <a:r>
              <a:rPr lang="fi-FI" dirty="0" smtClean="0"/>
              <a:t>9 %</a:t>
            </a:r>
            <a:endParaRPr lang="fi-FI" dirty="0"/>
          </a:p>
        </p:txBody>
      </p:sp>
      <p:sp>
        <p:nvSpPr>
          <p:cNvPr id="70" name="Tekstiruutu 69"/>
          <p:cNvSpPr txBox="1"/>
          <p:nvPr/>
        </p:nvSpPr>
        <p:spPr>
          <a:xfrm>
            <a:off x="1331795" y="5692735"/>
            <a:ext cx="147476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67" dirty="0"/>
              <a:t>Investoinnit </a:t>
            </a:r>
            <a:r>
              <a:rPr lang="fi-FI" sz="1067" dirty="0" smtClean="0"/>
              <a:t>10 </a:t>
            </a:r>
            <a:r>
              <a:rPr lang="fi-FI" sz="1067" dirty="0"/>
              <a:t>%</a:t>
            </a:r>
          </a:p>
        </p:txBody>
      </p:sp>
      <p:sp>
        <p:nvSpPr>
          <p:cNvPr id="71" name="Tekstiruutu 70"/>
          <p:cNvSpPr txBox="1"/>
          <p:nvPr/>
        </p:nvSpPr>
        <p:spPr>
          <a:xfrm>
            <a:off x="1314345" y="6073422"/>
            <a:ext cx="12747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Muut menot 5</a:t>
            </a:r>
            <a:r>
              <a:rPr lang="fi-FI" dirty="0" smtClean="0"/>
              <a:t> </a:t>
            </a:r>
            <a:r>
              <a:rPr lang="fi-FI" dirty="0"/>
              <a:t>%</a:t>
            </a:r>
          </a:p>
        </p:txBody>
      </p:sp>
      <p:cxnSp>
        <p:nvCxnSpPr>
          <p:cNvPr id="4" name="Suora yhdysviiva 3"/>
          <p:cNvCxnSpPr/>
          <p:nvPr/>
        </p:nvCxnSpPr>
        <p:spPr>
          <a:xfrm flipH="1">
            <a:off x="6249657" y="815979"/>
            <a:ext cx="6480" cy="5591292"/>
          </a:xfrm>
          <a:prstGeom prst="line">
            <a:avLst/>
          </a:prstGeom>
          <a:ln w="190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uorakulmio 1"/>
          <p:cNvSpPr/>
          <p:nvPr/>
        </p:nvSpPr>
        <p:spPr>
          <a:xfrm>
            <a:off x="6746509" y="2085345"/>
            <a:ext cx="4242572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i-FI" sz="1200" dirty="0"/>
              <a:t>Maakunnille siirtyvä </a:t>
            </a:r>
            <a:r>
              <a:rPr lang="fi-FI" sz="1200" dirty="0" smtClean="0"/>
              <a:t>osuus noin </a:t>
            </a:r>
            <a:r>
              <a:rPr lang="fi-FI" sz="1200" dirty="0"/>
              <a:t>20 mrd. €</a:t>
            </a:r>
          </a:p>
        </p:txBody>
      </p:sp>
      <p:sp>
        <p:nvSpPr>
          <p:cNvPr id="58" name="Tekstiruutu 57"/>
          <p:cNvSpPr txBox="1"/>
          <p:nvPr/>
        </p:nvSpPr>
        <p:spPr>
          <a:xfrm>
            <a:off x="1227380" y="658893"/>
            <a:ext cx="4367744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fi-FI" sz="1400" dirty="0" err="1">
                <a:solidFill>
                  <a:schemeClr val="tx1"/>
                </a:solidFill>
              </a:rPr>
              <a:t>Tulos-</a:t>
            </a:r>
            <a:r>
              <a:rPr lang="fi-FI" sz="1400" dirty="0">
                <a:solidFill>
                  <a:schemeClr val="tx1"/>
                </a:solidFill>
              </a:rPr>
              <a:t> ja rahoituslaskelman mukaiset ulkoiset  tulot ja menot. </a:t>
            </a:r>
          </a:p>
          <a:p>
            <a:pPr algn="l" eaLnBrk="1" hangingPunct="1">
              <a:lnSpc>
                <a:spcPct val="90000"/>
              </a:lnSpc>
            </a:pPr>
            <a:r>
              <a:rPr lang="fi-FI" sz="1400" b="1" dirty="0">
                <a:solidFill>
                  <a:srgbClr val="00B050"/>
                </a:solidFill>
              </a:rPr>
              <a:t>ARVIO VUODELLE </a:t>
            </a:r>
            <a:r>
              <a:rPr lang="fi-FI" sz="1400" b="1" dirty="0" smtClean="0">
                <a:solidFill>
                  <a:srgbClr val="00B050"/>
                </a:solidFill>
              </a:rPr>
              <a:t>2017 </a:t>
            </a:r>
            <a:r>
              <a:rPr lang="fi-FI" sz="1400" b="1" dirty="0">
                <a:solidFill>
                  <a:schemeClr val="tx1"/>
                </a:solidFill>
              </a:rPr>
              <a:t>noin 44 mrd. </a:t>
            </a:r>
            <a:r>
              <a:rPr lang="fi-FI" sz="1400" b="1" dirty="0" smtClean="0">
                <a:solidFill>
                  <a:schemeClr val="tx1"/>
                </a:solidFill>
              </a:rPr>
              <a:t>€</a:t>
            </a:r>
            <a:endParaRPr lang="fi-FI" sz="1400" b="1" dirty="0">
              <a:solidFill>
                <a:schemeClr val="tx2"/>
              </a:solidFill>
            </a:endParaRPr>
          </a:p>
        </p:txBody>
      </p:sp>
      <p:sp>
        <p:nvSpPr>
          <p:cNvPr id="72" name="Text Box 26"/>
          <p:cNvSpPr txBox="1">
            <a:spLocks noChangeArrowheads="1"/>
          </p:cNvSpPr>
          <p:nvPr/>
        </p:nvSpPr>
        <p:spPr bwMode="auto">
          <a:xfrm>
            <a:off x="6482958" y="666737"/>
            <a:ext cx="4869626" cy="67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fi-FI" sz="1400" dirty="0" err="1">
                <a:solidFill>
                  <a:schemeClr val="tx1"/>
                </a:solidFill>
              </a:rPr>
              <a:t>Tulos-</a:t>
            </a:r>
            <a:r>
              <a:rPr lang="fi-FI" sz="1400" dirty="0">
                <a:solidFill>
                  <a:schemeClr val="tx1"/>
                </a:solidFill>
              </a:rPr>
              <a:t> ja rahoituslaskelman mukaiset </a:t>
            </a:r>
            <a:r>
              <a:rPr lang="fi-FI" sz="1400" dirty="0" smtClean="0">
                <a:solidFill>
                  <a:schemeClr val="tx1"/>
                </a:solidFill>
              </a:rPr>
              <a:t>ulkoiset</a:t>
            </a:r>
          </a:p>
          <a:p>
            <a:pPr algn="l" eaLnBrk="1" hangingPunct="1">
              <a:lnSpc>
                <a:spcPct val="90000"/>
              </a:lnSpc>
            </a:pPr>
            <a:r>
              <a:rPr lang="fi-FI" sz="1400" dirty="0" smtClean="0">
                <a:solidFill>
                  <a:schemeClr val="tx1"/>
                </a:solidFill>
              </a:rPr>
              <a:t>tulot </a:t>
            </a:r>
            <a:r>
              <a:rPr lang="fi-FI" sz="1400" dirty="0">
                <a:solidFill>
                  <a:schemeClr val="tx1"/>
                </a:solidFill>
              </a:rPr>
              <a:t>ja menot</a:t>
            </a:r>
            <a:r>
              <a:rPr lang="fi-FI" sz="1400" dirty="0" smtClean="0">
                <a:solidFill>
                  <a:schemeClr val="tx1"/>
                </a:solidFill>
              </a:rPr>
              <a:t>.</a:t>
            </a:r>
          </a:p>
          <a:p>
            <a:pPr algn="l" eaLnBrk="1" hangingPunct="1">
              <a:lnSpc>
                <a:spcPct val="90000"/>
              </a:lnSpc>
            </a:pPr>
            <a:r>
              <a:rPr lang="fi-FI" sz="1400" b="1" dirty="0" smtClean="0">
                <a:solidFill>
                  <a:srgbClr val="00B050"/>
                </a:solidFill>
              </a:rPr>
              <a:t>HAHMOTELMA </a:t>
            </a:r>
            <a:r>
              <a:rPr lang="fi-FI" sz="1400" b="1" dirty="0">
                <a:solidFill>
                  <a:srgbClr val="00B050"/>
                </a:solidFill>
              </a:rPr>
              <a:t>VUODESTA </a:t>
            </a:r>
            <a:r>
              <a:rPr lang="fi-FI" sz="1400" b="1" dirty="0" smtClean="0">
                <a:solidFill>
                  <a:srgbClr val="00B050"/>
                </a:solidFill>
              </a:rPr>
              <a:t>2020 </a:t>
            </a:r>
            <a:r>
              <a:rPr lang="fi-FI" sz="1400" b="1" dirty="0" smtClean="0">
                <a:solidFill>
                  <a:schemeClr val="tx1"/>
                </a:solidFill>
              </a:rPr>
              <a:t>noin 25 </a:t>
            </a:r>
            <a:r>
              <a:rPr lang="fi-FI" sz="1400" b="1" dirty="0">
                <a:solidFill>
                  <a:schemeClr val="tx1"/>
                </a:solidFill>
              </a:rPr>
              <a:t>mrd. </a:t>
            </a:r>
            <a:r>
              <a:rPr lang="fi-FI" sz="1400" b="1" dirty="0" smtClean="0">
                <a:solidFill>
                  <a:schemeClr val="tx1"/>
                </a:solidFill>
              </a:rPr>
              <a:t>€</a:t>
            </a:r>
          </a:p>
        </p:txBody>
      </p:sp>
      <p:sp>
        <p:nvSpPr>
          <p:cNvPr id="52" name="Alatunnisteen paikkamerkki 4"/>
          <p:cNvSpPr txBox="1">
            <a:spLocks/>
          </p:cNvSpPr>
          <p:nvPr/>
        </p:nvSpPr>
        <p:spPr>
          <a:xfrm>
            <a:off x="8363714" y="6290482"/>
            <a:ext cx="1068915" cy="3309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100" kern="1200">
                <a:solidFill>
                  <a:srgbClr val="002E63"/>
                </a:solidFill>
                <a:latin typeface="Verdana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3882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3882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3882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3882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003882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003882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003882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003882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950" dirty="0"/>
              <a:t>1</a:t>
            </a:r>
            <a:r>
              <a:rPr lang="en-US" sz="950" dirty="0" smtClean="0"/>
              <a:t>3.4.2018/mm</a:t>
            </a:r>
            <a:endParaRPr lang="fi-FI" sz="950" dirty="0"/>
          </a:p>
        </p:txBody>
      </p:sp>
      <p:sp>
        <p:nvSpPr>
          <p:cNvPr id="53" name="Alatunnisteen paikkamerkki 4"/>
          <p:cNvSpPr txBox="1">
            <a:spLocks/>
          </p:cNvSpPr>
          <p:nvPr/>
        </p:nvSpPr>
        <p:spPr>
          <a:xfrm>
            <a:off x="2908211" y="6324960"/>
            <a:ext cx="1068915" cy="3309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100" kern="1200">
                <a:solidFill>
                  <a:srgbClr val="002E63"/>
                </a:solidFill>
                <a:latin typeface="Verdana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3882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3882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3882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3882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003882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003882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003882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003882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950" dirty="0"/>
              <a:t>1</a:t>
            </a:r>
            <a:r>
              <a:rPr lang="en-US" sz="950" dirty="0" smtClean="0"/>
              <a:t>3.4.2018/mm</a:t>
            </a:r>
            <a:endParaRPr lang="fi-FI" sz="950" dirty="0"/>
          </a:p>
        </p:txBody>
      </p:sp>
    </p:spTree>
    <p:extLst>
      <p:ext uri="{BB962C8B-B14F-4D97-AF65-F5344CB8AC3E}">
        <p14:creationId xmlns:p14="http://schemas.microsoft.com/office/powerpoint/2010/main" val="326126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pio (1) Kuntaliitto">
  <a:themeElements>
    <a:clrScheme name="Kopio (1) Kuntaliitto 1">
      <a:dk1>
        <a:srgbClr val="002E63"/>
      </a:dk1>
      <a:lt1>
        <a:srgbClr val="FFFFFF"/>
      </a:lt1>
      <a:dk2>
        <a:srgbClr val="002E63"/>
      </a:dk2>
      <a:lt2>
        <a:srgbClr val="ADA194"/>
      </a:lt2>
      <a:accent1>
        <a:srgbClr val="00A6D6"/>
      </a:accent1>
      <a:accent2>
        <a:srgbClr val="6B8F00"/>
      </a:accent2>
      <a:accent3>
        <a:srgbClr val="FFFFFF"/>
      </a:accent3>
      <a:accent4>
        <a:srgbClr val="002653"/>
      </a:accent4>
      <a:accent5>
        <a:srgbClr val="AAD0E8"/>
      </a:accent5>
      <a:accent6>
        <a:srgbClr val="608100"/>
      </a:accent6>
      <a:hlink>
        <a:srgbClr val="E0AD12"/>
      </a:hlink>
      <a:folHlink>
        <a:srgbClr val="BA5700"/>
      </a:folHlink>
    </a:clrScheme>
    <a:fontScheme name="Kopio (1) Kuntaliitt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000" b="0" i="0" u="none" strike="noStrike" cap="none" normalizeH="0" baseline="0" smtClean="0">
            <a:ln>
              <a:noFill/>
            </a:ln>
            <a:solidFill>
              <a:srgbClr val="00388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000" b="0" i="0" u="none" strike="noStrike" cap="none" normalizeH="0" baseline="0" smtClean="0">
            <a:ln>
              <a:noFill/>
            </a:ln>
            <a:solidFill>
              <a:srgbClr val="00388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Kopio (1) Kuntaliitto 1">
        <a:dk1>
          <a:srgbClr val="002E63"/>
        </a:dk1>
        <a:lt1>
          <a:srgbClr val="FFFFFF"/>
        </a:lt1>
        <a:dk2>
          <a:srgbClr val="002E63"/>
        </a:dk2>
        <a:lt2>
          <a:srgbClr val="ADA194"/>
        </a:lt2>
        <a:accent1>
          <a:srgbClr val="00A6D6"/>
        </a:accent1>
        <a:accent2>
          <a:srgbClr val="6B8F00"/>
        </a:accent2>
        <a:accent3>
          <a:srgbClr val="FFFFFF"/>
        </a:accent3>
        <a:accent4>
          <a:srgbClr val="002653"/>
        </a:accent4>
        <a:accent5>
          <a:srgbClr val="AAD0E8"/>
        </a:accent5>
        <a:accent6>
          <a:srgbClr val="608100"/>
        </a:accent6>
        <a:hlink>
          <a:srgbClr val="E0AD12"/>
        </a:hlink>
        <a:folHlink>
          <a:srgbClr val="BA5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2E63"/>
      </a:dk1>
      <a:lt1>
        <a:srgbClr val="FFFFFF"/>
      </a:lt1>
      <a:dk2>
        <a:srgbClr val="002E63"/>
      </a:dk2>
      <a:lt2>
        <a:srgbClr val="ADA194"/>
      </a:lt2>
      <a:accent1>
        <a:srgbClr val="00A6D6"/>
      </a:accent1>
      <a:accent2>
        <a:srgbClr val="6B8F00"/>
      </a:accent2>
      <a:accent3>
        <a:srgbClr val="FFFFFF"/>
      </a:accent3>
      <a:accent4>
        <a:srgbClr val="002653"/>
      </a:accent4>
      <a:accent5>
        <a:srgbClr val="AAD0E8"/>
      </a:accent5>
      <a:accent6>
        <a:srgbClr val="608100"/>
      </a:accent6>
      <a:hlink>
        <a:srgbClr val="E0AD12"/>
      </a:hlink>
      <a:folHlink>
        <a:srgbClr val="BA5700"/>
      </a:folHlink>
    </a:clrScheme>
    <a:fontScheme name="3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000" b="0" i="0" u="none" strike="noStrike" cap="none" normalizeH="0" baseline="0" smtClean="0">
            <a:ln>
              <a:noFill/>
            </a:ln>
            <a:solidFill>
              <a:srgbClr val="00388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000" b="0" i="0" u="none" strike="noStrike" cap="none" normalizeH="0" baseline="0" smtClean="0">
            <a:ln>
              <a:noFill/>
            </a:ln>
            <a:solidFill>
              <a:srgbClr val="00388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3_Default Design 1">
        <a:dk1>
          <a:srgbClr val="002E63"/>
        </a:dk1>
        <a:lt1>
          <a:srgbClr val="FFFFFF"/>
        </a:lt1>
        <a:dk2>
          <a:srgbClr val="002E63"/>
        </a:dk2>
        <a:lt2>
          <a:srgbClr val="ADA194"/>
        </a:lt2>
        <a:accent1>
          <a:srgbClr val="00A6D6"/>
        </a:accent1>
        <a:accent2>
          <a:srgbClr val="6B8F00"/>
        </a:accent2>
        <a:accent3>
          <a:srgbClr val="FFFFFF"/>
        </a:accent3>
        <a:accent4>
          <a:srgbClr val="002653"/>
        </a:accent4>
        <a:accent5>
          <a:srgbClr val="AAD0E8"/>
        </a:accent5>
        <a:accent6>
          <a:srgbClr val="608100"/>
        </a:accent6>
        <a:hlink>
          <a:srgbClr val="E0AD12"/>
        </a:hlink>
        <a:folHlink>
          <a:srgbClr val="BA5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untaliitto suomenkielinen">
  <a:themeElements>
    <a:clrScheme name="Kuntaliitto">
      <a:dk1>
        <a:srgbClr val="002E63"/>
      </a:dk1>
      <a:lt1>
        <a:sysClr val="window" lastClr="FFFFFF"/>
      </a:lt1>
      <a:dk2>
        <a:srgbClr val="000000"/>
      </a:dk2>
      <a:lt2>
        <a:srgbClr val="EEECE1"/>
      </a:lt2>
      <a:accent1>
        <a:srgbClr val="002E63"/>
      </a:accent1>
      <a:accent2>
        <a:srgbClr val="00A6D6"/>
      </a:accent2>
      <a:accent3>
        <a:srgbClr val="6B8F00"/>
      </a:accent3>
      <a:accent4>
        <a:srgbClr val="B5BA05"/>
      </a:accent4>
      <a:accent5>
        <a:srgbClr val="F25900"/>
      </a:accent5>
      <a:accent6>
        <a:srgbClr val="E0AD12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14194</TotalTime>
  <Words>780</Words>
  <Application>Microsoft Office PowerPoint</Application>
  <PresentationFormat>Laajakuva</PresentationFormat>
  <Paragraphs>160</Paragraphs>
  <Slides>8</Slides>
  <Notes>2</Notes>
  <HiddenSlides>0</HiddenSlides>
  <MMClips>0</MMClips>
  <ScaleCrop>false</ScaleCrop>
  <HeadingPairs>
    <vt:vector size="8" baseType="variant">
      <vt:variant>
        <vt:lpstr>Käytetyt fontit</vt:lpstr>
      </vt:variant>
      <vt:variant>
        <vt:i4>3</vt:i4>
      </vt:variant>
      <vt:variant>
        <vt:lpstr>Teema</vt:lpstr>
      </vt:variant>
      <vt:variant>
        <vt:i4>3</vt:i4>
      </vt:variant>
      <vt:variant>
        <vt:lpstr>Upotetut OLE-palvelimet</vt:lpstr>
      </vt:variant>
      <vt:variant>
        <vt:i4>2</vt:i4>
      </vt:variant>
      <vt:variant>
        <vt:lpstr>Dian otsikot</vt:lpstr>
      </vt:variant>
      <vt:variant>
        <vt:i4>8</vt:i4>
      </vt:variant>
    </vt:vector>
  </HeadingPairs>
  <TitlesOfParts>
    <vt:vector size="16" baseType="lpstr">
      <vt:lpstr>Arial</vt:lpstr>
      <vt:lpstr>Times New Roman</vt:lpstr>
      <vt:lpstr>Verdana</vt:lpstr>
      <vt:lpstr>Kopio (1) Kuntaliitto</vt:lpstr>
      <vt:lpstr>3_Default Design</vt:lpstr>
      <vt:lpstr>Kuntaliitto suomenkielinen</vt:lpstr>
      <vt:lpstr>Worksheet</vt:lpstr>
      <vt:lpstr>Kaavio</vt:lpstr>
      <vt:lpstr>PowerPoint-esitys</vt:lpstr>
      <vt:lpstr>PowerPoint-esitys</vt:lpstr>
      <vt:lpstr>Kuntien ja kuntayhtymien talous, mrd. € (painelaskelman mukaan)</vt:lpstr>
      <vt:lpstr>Kuntien ja kuntayhtymien vuosikate, poistot sekä investoinnit1) 1991-2022, mrd. € (käyvin hinnoin) (arviot painelaskelman mukaan)</vt:lpstr>
      <vt:lpstr>PowerPoint-esitys</vt:lpstr>
      <vt:lpstr>Kuntien ja kuntayhtymien lainakanta sekä rahavarat 1991-2022, mrd. € (käyvin hinnoin) (arviot painelaskelman mukaan)</vt:lpstr>
      <vt:lpstr>PowerPoint-esitys</vt:lpstr>
      <vt:lpstr>Kuntien ja kuntayhtymien talous nyt ja tulevaisuudessa </vt:lpstr>
    </vt:vector>
  </TitlesOfParts>
  <Company>Suomen Kuntaliitto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Kuntatalouden kehitys vuoteen 2015</dc:title>
  <dc:creator>Heikki Pukki</dc:creator>
  <cp:lastModifiedBy>Nevasola Riitta</cp:lastModifiedBy>
  <cp:revision>708</cp:revision>
  <cp:lastPrinted>2017-04-28T09:41:10Z</cp:lastPrinted>
  <dcterms:created xsi:type="dcterms:W3CDTF">2009-12-23T10:40:04Z</dcterms:created>
  <dcterms:modified xsi:type="dcterms:W3CDTF">2018-04-25T06:35:55Z</dcterms:modified>
</cp:coreProperties>
</file>