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  <p:sldMasterId id="2147484464" r:id="rId4"/>
  </p:sldMasterIdLst>
  <p:notesMasterIdLst>
    <p:notesMasterId r:id="rId13"/>
  </p:notesMasterIdLst>
  <p:handoutMasterIdLst>
    <p:handoutMasterId r:id="rId14"/>
  </p:handoutMasterIdLst>
  <p:sldIdLst>
    <p:sldId id="344" r:id="rId5"/>
    <p:sldId id="350" r:id="rId6"/>
    <p:sldId id="332" r:id="rId7"/>
    <p:sldId id="356" r:id="rId8"/>
    <p:sldId id="333" r:id="rId9"/>
    <p:sldId id="362" r:id="rId10"/>
    <p:sldId id="357" r:id="rId11"/>
    <p:sldId id="361" r:id="rId12"/>
  </p:sldIdLst>
  <p:sldSz cx="12192000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FFA7A7"/>
    <a:srgbClr val="BEC305"/>
    <a:srgbClr val="B3B705"/>
    <a:srgbClr val="FF5D5D"/>
    <a:srgbClr val="0E03EB"/>
    <a:srgbClr val="C1C606"/>
    <a:srgbClr val="CFD406"/>
    <a:srgbClr val="D7DC06"/>
    <a:srgbClr val="FF6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5108" autoAdjust="0"/>
  </p:normalViewPr>
  <p:slideViewPr>
    <p:cSldViewPr>
      <p:cViewPr varScale="1">
        <p:scale>
          <a:sx n="83" d="100"/>
          <a:sy n="83" d="100"/>
        </p:scale>
        <p:origin x="64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472032425438"/>
          <c:y val="2.6726038920310995E-2"/>
          <c:w val="0.87193138397427072"/>
          <c:h val="0.88213915723595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3F3F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6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-631</c:v>
                </c:pt>
                <c:pt idx="1">
                  <c:v>-631</c:v>
                </c:pt>
                <c:pt idx="2">
                  <c:v>-756</c:v>
                </c:pt>
                <c:pt idx="3">
                  <c:v>-1118</c:v>
                </c:pt>
                <c:pt idx="4">
                  <c:v>-1354</c:v>
                </c:pt>
                <c:pt idx="5">
                  <c:v>-1394</c:v>
                </c:pt>
                <c:pt idx="6">
                  <c:v>-1444</c:v>
                </c:pt>
                <c:pt idx="7">
                  <c:v>-1444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C-4853-84A1-4DCECE3028BB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11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E57-48A9-8550-A95922741A5D}"/>
                </c:ext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1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E57-48A9-8550-A95922741A5D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1">
                  <c:v>-125</c:v>
                </c:pt>
                <c:pt idx="2">
                  <c:v>-362</c:v>
                </c:pt>
                <c:pt idx="3">
                  <c:v>-236</c:v>
                </c:pt>
                <c:pt idx="4">
                  <c:v>-40</c:v>
                </c:pt>
                <c:pt idx="5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C-4853-84A1-4DCECE3028B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AA3C-4853-84A1-4DCECE3028BB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5-AA3C-4853-84A1-4DCECE3028BB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57-48A9-8550-A95922741A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57-48A9-8550-A95922741A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57-48A9-8550-A95922741A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57-48A9-8550-A95922741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3">
                  <c:v>-40</c:v>
                </c:pt>
                <c:pt idx="4">
                  <c:v>-40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3C-4853-84A1-4DCECE3028B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DFC9EF"/>
            </a:solidFill>
            <a:ln w="6350">
              <a:solidFill>
                <a:schemeClr val="tx2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4">
                  <c:v>-35</c:v>
                </c:pt>
                <c:pt idx="5">
                  <c:v>-35</c:v>
                </c:pt>
                <c:pt idx="6">
                  <c:v>-77</c:v>
                </c:pt>
                <c:pt idx="7">
                  <c:v>-266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3C-4853-84A1-4DCECE3028B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E57-48A9-8550-A95922741A5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5">
                  <c:v>-75</c:v>
                </c:pt>
                <c:pt idx="6">
                  <c:v>-75</c:v>
                </c:pt>
                <c:pt idx="7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3C-4853-84A1-4DCECE3028B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5">
                  <c:v>-364</c:v>
                </c:pt>
                <c:pt idx="6">
                  <c:v>-492</c:v>
                </c:pt>
                <c:pt idx="7">
                  <c:v>-521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3C-4853-84A1-4DCECE3028B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00B050"/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Sheet1!$J$2:$J$9</c:f>
              <c:numCache>
                <c:formatCode>General</c:formatCode>
                <c:ptCount val="8"/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3C-4853-84A1-4DCECE302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34588672"/>
        <c:axId val="134606848"/>
      </c:barChart>
      <c:catAx>
        <c:axId val="134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34606848"/>
        <c:crosses val="autoZero"/>
        <c:auto val="1"/>
        <c:lblAlgn val="ctr"/>
        <c:lblOffset val="100"/>
        <c:noMultiLvlLbl val="0"/>
      </c:catAx>
      <c:valAx>
        <c:axId val="134606848"/>
        <c:scaling>
          <c:orientation val="minMax"/>
          <c:max val="0"/>
          <c:min val="-25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3458867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0.10110538772211167"/>
          <c:w val="0.87954830614805524"/>
          <c:h val="0.808673519873585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7513-4DAF-8F3B-39A26AAFA101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6F50-41A6-9106-450D1A6A996A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1.2490000000000001</c:v>
                </c:pt>
                <c:pt idx="1">
                  <c:v>1.492</c:v>
                </c:pt>
                <c:pt idx="2">
                  <c:v>1.5820000000000001</c:v>
                </c:pt>
                <c:pt idx="3">
                  <c:v>1.698</c:v>
                </c:pt>
                <c:pt idx="4">
                  <c:v>1.9530000000000001</c:v>
                </c:pt>
                <c:pt idx="5">
                  <c:v>2.2629999999999999</c:v>
                </c:pt>
                <c:pt idx="6">
                  <c:v>1.5840000000000001</c:v>
                </c:pt>
                <c:pt idx="7">
                  <c:v>1.44</c:v>
                </c:pt>
                <c:pt idx="8">
                  <c:v>1.4770000000000001</c:v>
                </c:pt>
                <c:pt idx="9">
                  <c:v>2.1040000000000001</c:v>
                </c:pt>
                <c:pt idx="10">
                  <c:v>2.387</c:v>
                </c:pt>
                <c:pt idx="11">
                  <c:v>2.4009999999999998</c:v>
                </c:pt>
                <c:pt idx="12">
                  <c:v>2.306</c:v>
                </c:pt>
                <c:pt idx="13">
                  <c:v>3.0249999999999999</c:v>
                </c:pt>
                <c:pt idx="14">
                  <c:v>2.548</c:v>
                </c:pt>
                <c:pt idx="15">
                  <c:v>1.792</c:v>
                </c:pt>
                <c:pt idx="16">
                  <c:v>2.69</c:v>
                </c:pt>
                <c:pt idx="17">
                  <c:v>2.8750600000000039</c:v>
                </c:pt>
                <c:pt idx="18">
                  <c:v>2.6975540000000087</c:v>
                </c:pt>
                <c:pt idx="19" formatCode="0.0">
                  <c:v>3.4224949999999974</c:v>
                </c:pt>
                <c:pt idx="20" formatCode="0.0">
                  <c:v>3.9302473000863509</c:v>
                </c:pt>
                <c:pt idx="21" formatCode="0.0">
                  <c:v>4.0941782387759602</c:v>
                </c:pt>
                <c:pt idx="22" formatCode="0.0">
                  <c:v>3.6213644846393094</c:v>
                </c:pt>
                <c:pt idx="23" formatCode="0.0">
                  <c:v>4.6022638630331238</c:v>
                </c:pt>
                <c:pt idx="24" formatCode="0.0">
                  <c:v>3.7431875178966969</c:v>
                </c:pt>
                <c:pt idx="25" formatCode="0.0">
                  <c:v>3.6920448326097888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78344576"/>
        <c:axId val="378346112"/>
      </c:barChart>
      <c:barChart>
        <c:barDir val="col"/>
        <c:grouping val="stacked"/>
        <c:varyColors val="0"/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7513-4DAF-8F3B-39A26AAFA101}"/>
              </c:ext>
            </c:extLst>
          </c:dPt>
          <c:dPt>
            <c:idx val="25"/>
            <c:invertIfNegative val="0"/>
            <c:bubble3D val="0"/>
            <c:spPr>
              <a:solidFill>
                <a:srgbClr val="BEC305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F50-41A6-9106-450D1A6A996A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-0.33400000000000002</c:v>
                </c:pt>
                <c:pt idx="1">
                  <c:v>0.56899999999999995</c:v>
                </c:pt>
                <c:pt idx="2">
                  <c:v>0.57799999999999996</c:v>
                </c:pt>
                <c:pt idx="3">
                  <c:v>0.93899999999999995</c:v>
                </c:pt>
                <c:pt idx="4">
                  <c:v>0.68100000000000005</c:v>
                </c:pt>
                <c:pt idx="5">
                  <c:v>1.038</c:v>
                </c:pt>
                <c:pt idx="6">
                  <c:v>0.22500000000000001</c:v>
                </c:pt>
                <c:pt idx="7">
                  <c:v>-0.106</c:v>
                </c:pt>
                <c:pt idx="8">
                  <c:v>5.0000000000000001E-3</c:v>
                </c:pt>
                <c:pt idx="9">
                  <c:v>1.0840000000000001</c:v>
                </c:pt>
                <c:pt idx="10">
                  <c:v>0.78200000000000003</c:v>
                </c:pt>
                <c:pt idx="11">
                  <c:v>0.71799999999999997</c:v>
                </c:pt>
                <c:pt idx="12">
                  <c:v>0.43</c:v>
                </c:pt>
                <c:pt idx="13">
                  <c:v>0.98</c:v>
                </c:pt>
                <c:pt idx="14">
                  <c:v>0.44</c:v>
                </c:pt>
                <c:pt idx="15">
                  <c:v>-0.36099999999999999</c:v>
                </c:pt>
                <c:pt idx="16">
                  <c:v>0.434</c:v>
                </c:pt>
                <c:pt idx="17">
                  <c:v>0.46000000000000019</c:v>
                </c:pt>
                <c:pt idx="18">
                  <c:v>0.36534800000000872</c:v>
                </c:pt>
                <c:pt idx="19" formatCode="0.0">
                  <c:v>1.0791319999999978</c:v>
                </c:pt>
                <c:pt idx="20" formatCode="0.0">
                  <c:v>1.3149503000863512</c:v>
                </c:pt>
                <c:pt idx="21" formatCode="0.0">
                  <c:v>1.3769282387759607</c:v>
                </c:pt>
                <c:pt idx="22" formatCode="0.0">
                  <c:v>0.80411448463930968</c:v>
                </c:pt>
                <c:pt idx="23" formatCode="0.0">
                  <c:v>2.0231864344774619</c:v>
                </c:pt>
                <c:pt idx="24" formatCode="0.0">
                  <c:v>1.0641100893410351</c:v>
                </c:pt>
                <c:pt idx="25" formatCode="0.0">
                  <c:v>0.91296740405412702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C1-48B2-8469-1439D92752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Tilikauden tulos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26"/>
                <c:pt idx="13">
                  <c:v>0.95</c:v>
                </c:pt>
                <c:pt idx="1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378364288"/>
        <c:axId val="378365824"/>
      </c:barChart>
      <c:catAx>
        <c:axId val="378344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4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8346112"/>
        <c:scaling>
          <c:orientation val="minMax"/>
          <c:max val="5"/>
          <c:min val="-0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44576"/>
        <c:crosses val="autoZero"/>
        <c:crossBetween val="between"/>
        <c:majorUnit val="0.5"/>
        <c:minorUnit val="0.1"/>
      </c:valAx>
      <c:catAx>
        <c:axId val="37836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365824"/>
        <c:crosses val="autoZero"/>
        <c:auto val="0"/>
        <c:lblAlgn val="ctr"/>
        <c:lblOffset val="100"/>
        <c:noMultiLvlLbl val="0"/>
      </c:catAx>
      <c:valAx>
        <c:axId val="378365824"/>
        <c:scaling>
          <c:orientation val="minMax"/>
          <c:max val="5"/>
          <c:min val="-0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64288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41579224528502E-2"/>
          <c:y val="0.20565557891644243"/>
          <c:w val="0.24849501876179417"/>
          <c:h val="0.10300070082660816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80552070263483E-2"/>
          <c:y val="3.6468330134356998E-2"/>
          <c:w val="0.87954830614805524"/>
          <c:h val="0.879930729529235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Lainakanta</c:v>
                </c:pt>
              </c:strCache>
            </c:strRef>
          </c:tx>
          <c:spPr>
            <a:solidFill>
              <a:srgbClr val="FF5D5D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EE-4A86-B9AB-143027B68FD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EE-4A86-B9AB-143027B68FD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EE-4A86-B9AB-143027B68FD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EE-4A86-B9AB-143027B68FDD}"/>
              </c:ext>
            </c:extLst>
          </c:dPt>
          <c:dPt>
            <c:idx val="26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5EE-4A86-B9AB-143027B68FDD}"/>
              </c:ext>
            </c:extLst>
          </c:dPt>
          <c:dPt>
            <c:idx val="27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5EE-4A86-B9AB-143027B68FDD}"/>
              </c:ext>
            </c:extLst>
          </c:dPt>
          <c:dPt>
            <c:idx val="28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5EE-4A86-B9AB-143027B68FDD}"/>
              </c:ext>
            </c:extLst>
          </c:dPt>
          <c:dPt>
            <c:idx val="29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5EE-4A86-B9AB-143027B68FDD}"/>
              </c:ext>
            </c:extLst>
          </c:dPt>
          <c:dPt>
            <c:idx val="30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5765-47D8-8B2B-C28197B18F6C}"/>
              </c:ext>
            </c:extLst>
          </c:dPt>
          <c:dPt>
            <c:idx val="31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4FB-4E88-B44B-27BB3BD2B580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4.3899999999999997</c:v>
                </c:pt>
                <c:pt idx="1">
                  <c:v>5.23</c:v>
                </c:pt>
                <c:pt idx="2">
                  <c:v>5.47</c:v>
                </c:pt>
                <c:pt idx="3">
                  <c:v>4.99</c:v>
                </c:pt>
                <c:pt idx="4">
                  <c:v>4.5199999999999996</c:v>
                </c:pt>
                <c:pt idx="5">
                  <c:v>3.97</c:v>
                </c:pt>
                <c:pt idx="6">
                  <c:v>4.0999999999999996</c:v>
                </c:pt>
                <c:pt idx="7">
                  <c:v>4.09</c:v>
                </c:pt>
                <c:pt idx="8">
                  <c:v>3.87</c:v>
                </c:pt>
                <c:pt idx="9">
                  <c:v>4.03</c:v>
                </c:pt>
                <c:pt idx="10">
                  <c:v>4.3150000000000004</c:v>
                </c:pt>
                <c:pt idx="11">
                  <c:v>4.8330000000000002</c:v>
                </c:pt>
                <c:pt idx="12">
                  <c:v>5.6040000000000001</c:v>
                </c:pt>
                <c:pt idx="13">
                  <c:v>6.6230000000000002</c:v>
                </c:pt>
                <c:pt idx="14">
                  <c:v>7.7050000000000001</c:v>
                </c:pt>
                <c:pt idx="15">
                  <c:v>8.4079999999999995</c:v>
                </c:pt>
                <c:pt idx="16">
                  <c:v>9.0109999999999992</c:v>
                </c:pt>
                <c:pt idx="17">
                  <c:v>9.5950000000000006</c:v>
                </c:pt>
                <c:pt idx="18">
                  <c:v>10.882999999999999</c:v>
                </c:pt>
                <c:pt idx="19">
                  <c:v>11.67</c:v>
                </c:pt>
                <c:pt idx="20">
                  <c:v>12.29</c:v>
                </c:pt>
                <c:pt idx="21">
                  <c:v>13.81</c:v>
                </c:pt>
                <c:pt idx="22">
                  <c:v>15.55</c:v>
                </c:pt>
                <c:pt idx="23">
                  <c:v>16.53</c:v>
                </c:pt>
                <c:pt idx="24">
                  <c:v>17.395272999999996</c:v>
                </c:pt>
                <c:pt idx="25" formatCode="0.0">
                  <c:v>18.097279999999998</c:v>
                </c:pt>
                <c:pt idx="26" formatCode="0.00">
                  <c:v>18.251666</c:v>
                </c:pt>
                <c:pt idx="27" formatCode="0.00">
                  <c:v>18.300666</c:v>
                </c:pt>
                <c:pt idx="28" formatCode="0.0">
                  <c:v>18.892666000000002</c:v>
                </c:pt>
                <c:pt idx="29" formatCode="0.0">
                  <c:v>14.771666000000002</c:v>
                </c:pt>
                <c:pt idx="30" formatCode="0.0">
                  <c:v>14.468666000000001</c:v>
                </c:pt>
                <c:pt idx="31" formatCode="0.0">
                  <c:v>14.369666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748160"/>
        <c:axId val="38274969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Rahavarat</c:v>
                </c:pt>
              </c:strCache>
            </c:strRef>
          </c:tx>
          <c:spPr>
            <a:ln w="22225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95EE-4A86-B9AB-143027B68FDD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F-95EE-4A86-B9AB-143027B68FDD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0-95EE-4A86-B9AB-143027B68FDD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2-95EE-4A86-B9AB-143027B68FDD}"/>
              </c:ext>
            </c:extLst>
          </c:dPt>
          <c:dPt>
            <c:idx val="26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95EE-4A86-B9AB-143027B68FDD}"/>
              </c:ext>
            </c:extLst>
          </c:dPt>
          <c:dPt>
            <c:idx val="27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95EE-4A86-B9AB-143027B68FDD}"/>
              </c:ext>
            </c:extLst>
          </c:dPt>
          <c:dPt>
            <c:idx val="28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95EE-4A86-B9AB-143027B68FDD}"/>
              </c:ext>
            </c:extLst>
          </c:dPt>
          <c:dPt>
            <c:idx val="29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5EE-4A86-B9AB-143027B68FDD}"/>
              </c:ext>
            </c:extLst>
          </c:dPt>
          <c:dPt>
            <c:idx val="30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5765-47D8-8B2B-C28197B18F6C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1.37</c:v>
                </c:pt>
                <c:pt idx="1">
                  <c:v>1.67</c:v>
                </c:pt>
                <c:pt idx="2">
                  <c:v>2.0699999999999998</c:v>
                </c:pt>
                <c:pt idx="3">
                  <c:v>3.12</c:v>
                </c:pt>
                <c:pt idx="4">
                  <c:v>3.19</c:v>
                </c:pt>
                <c:pt idx="5">
                  <c:v>3.16</c:v>
                </c:pt>
                <c:pt idx="6">
                  <c:v>2.64</c:v>
                </c:pt>
                <c:pt idx="7">
                  <c:v>2.54</c:v>
                </c:pt>
                <c:pt idx="8">
                  <c:v>2.69</c:v>
                </c:pt>
                <c:pt idx="9">
                  <c:v>3.1560000000000001</c:v>
                </c:pt>
                <c:pt idx="10">
                  <c:v>3.077</c:v>
                </c:pt>
                <c:pt idx="11">
                  <c:v>3.339</c:v>
                </c:pt>
                <c:pt idx="12">
                  <c:v>3.31</c:v>
                </c:pt>
                <c:pt idx="13">
                  <c:v>3.2250000000000001</c:v>
                </c:pt>
                <c:pt idx="14">
                  <c:v>3.1869999999999998</c:v>
                </c:pt>
                <c:pt idx="15">
                  <c:v>4.1219999999999999</c:v>
                </c:pt>
                <c:pt idx="16">
                  <c:v>4.3019999999999996</c:v>
                </c:pt>
                <c:pt idx="17">
                  <c:v>4.0430000000000001</c:v>
                </c:pt>
                <c:pt idx="18">
                  <c:v>4.2210000000000001</c:v>
                </c:pt>
                <c:pt idx="19">
                  <c:v>4.76</c:v>
                </c:pt>
                <c:pt idx="20">
                  <c:v>4.53</c:v>
                </c:pt>
                <c:pt idx="21">
                  <c:v>4.2</c:v>
                </c:pt>
                <c:pt idx="22">
                  <c:v>5.1609999999999996</c:v>
                </c:pt>
                <c:pt idx="23">
                  <c:v>5.3</c:v>
                </c:pt>
                <c:pt idx="24">
                  <c:v>5.1079999999999997</c:v>
                </c:pt>
                <c:pt idx="25" formatCode="0.0">
                  <c:v>5.6790010000000004</c:v>
                </c:pt>
                <c:pt idx="26" formatCode="0.0">
                  <c:v>5.784692999999999</c:v>
                </c:pt>
                <c:pt idx="27" formatCode="0.0">
                  <c:v>5.9843808296759597</c:v>
                </c:pt>
                <c:pt idx="28" formatCode="0.0">
                  <c:v>6.1839719004423692</c:v>
                </c:pt>
                <c:pt idx="29" formatCode="0.0">
                  <c:v>6.3558704256025944</c:v>
                </c:pt>
                <c:pt idx="30" formatCode="0.0">
                  <c:v>6.3559872785038243</c:v>
                </c:pt>
                <c:pt idx="31" formatCode="0.0">
                  <c:v>6.3560264711632684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55584"/>
        <c:axId val="382757120"/>
      </c:lineChart>
      <c:catAx>
        <c:axId val="382748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4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2749696"/>
        <c:scaling>
          <c:orientation val="minMax"/>
          <c:max val="22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5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48160"/>
        <c:crosses val="autoZero"/>
        <c:crossBetween val="between"/>
        <c:majorUnit val="2"/>
        <c:minorUnit val="0.5"/>
      </c:valAx>
      <c:catAx>
        <c:axId val="38275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757120"/>
        <c:crosses val="autoZero"/>
        <c:auto val="0"/>
        <c:lblAlgn val="ctr"/>
        <c:lblOffset val="100"/>
        <c:noMultiLvlLbl val="0"/>
      </c:catAx>
      <c:valAx>
        <c:axId val="382757120"/>
        <c:scaling>
          <c:orientation val="minMax"/>
          <c:max val="22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55584"/>
        <c:crosses val="max"/>
        <c:crossBetween val="between"/>
        <c:majorUnit val="2"/>
        <c:minorUnit val="0.5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530787968050757"/>
          <c:y val="0.14391970671267559"/>
          <c:w val="0.18770249807634543"/>
          <c:h val="0.11944987980315064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0.32511</cdr:x>
      <cdr:y>0.43426</cdr:y>
    </cdr:from>
    <cdr:to>
      <cdr:x>0.43875</cdr:x>
      <cdr:y>0.49759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304256" y="2037646"/>
          <a:ext cx="80544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0.12068</cdr:x>
      <cdr:y>0.25517</cdr:y>
    </cdr:from>
    <cdr:to>
      <cdr:x>0.21159</cdr:x>
      <cdr:y>0.3185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55335" y="1197324"/>
          <a:ext cx="644343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0.77036</cdr:x>
      <cdr:y>0.77652</cdr:y>
    </cdr:from>
    <cdr:to>
      <cdr:x>0.88399</cdr:x>
      <cdr:y>0.83985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5460049" y="3643583"/>
          <a:ext cx="805375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-2 128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0.4375</cdr:x>
      <cdr:y>0.53861</cdr:y>
    </cdr:from>
    <cdr:to>
      <cdr:x>0.5625</cdr:x>
      <cdr:y>0.60193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100869" y="2527263"/>
          <a:ext cx="885962" cy="297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-1 394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0.54304</cdr:x>
      <cdr:y>0.56365</cdr:y>
    </cdr:from>
    <cdr:to>
      <cdr:x>0.66003</cdr:x>
      <cdr:y>0.62698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3848931" y="2644747"/>
          <a:ext cx="829190" cy="297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-1 469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0.22351</cdr:x>
      <cdr:y>0.29592</cdr:y>
    </cdr:from>
    <cdr:to>
      <cdr:x>0.31442</cdr:x>
      <cdr:y>0.34497</cdr:y>
    </cdr:to>
    <cdr:sp macro="" textlink="">
      <cdr:nvSpPr>
        <cdr:cNvPr id="10" name="Tekstiruutu 1"/>
        <cdr:cNvSpPr txBox="1"/>
      </cdr:nvSpPr>
      <cdr:spPr>
        <a:xfrm xmlns:a="http://schemas.openxmlformats.org/drawingml/2006/main">
          <a:off x="1584176" y="1388513"/>
          <a:ext cx="644343" cy="230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0.88008</cdr:x>
      <cdr:y>0.86294</cdr:y>
    </cdr:from>
    <cdr:to>
      <cdr:x>0.99371</cdr:x>
      <cdr:y>0.92627</cdr:y>
    </cdr:to>
    <cdr:sp macro="" textlink="">
      <cdr:nvSpPr>
        <cdr:cNvPr id="12" name="Tekstiruutu 1"/>
        <cdr:cNvSpPr txBox="1"/>
      </cdr:nvSpPr>
      <cdr:spPr>
        <a:xfrm xmlns:a="http://schemas.openxmlformats.org/drawingml/2006/main">
          <a:off x="6237745" y="4049101"/>
          <a:ext cx="80537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-2 405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0.66061</cdr:x>
      <cdr:y>0.7157</cdr:y>
    </cdr:from>
    <cdr:to>
      <cdr:x>0.77424</cdr:x>
      <cdr:y>0.77903</cdr:y>
    </cdr:to>
    <cdr:sp macro="" textlink="">
      <cdr:nvSpPr>
        <cdr:cNvPr id="13" name="Tekstiruutu 1"/>
        <cdr:cNvSpPr txBox="1"/>
      </cdr:nvSpPr>
      <cdr:spPr>
        <a:xfrm xmlns:a="http://schemas.openxmlformats.org/drawingml/2006/main">
          <a:off x="4682215" y="3358229"/>
          <a:ext cx="80537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-1 958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41BD1A-D191-4B8C-80EE-43F97212C3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05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5" y="4686459"/>
            <a:ext cx="5389239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618604-08C2-471C-AF07-3F7FBC102F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8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98" indent="-2856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67" indent="-22855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73" indent="-22855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979" indent="-22855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08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193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300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40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796CAD98-5F12-4D04-ADC1-94744B37E0E5}" type="slidenum">
              <a:rPr lang="fi-FI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</a:t>
            </a:fld>
            <a:endParaRPr lang="fi-FI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1777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1" y="755650"/>
            <a:ext cx="11950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33376"/>
            <a:ext cx="33570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3682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05D2-E6B0-40CA-808F-138CAAAE14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64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6EC2-56EF-4445-969A-2E363C53D8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51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2F65-3B27-4B04-BF24-E920C11EE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55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9E0C-3AB6-467E-8EDE-E24B3B4878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87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CBF9-47A9-4A6B-A931-5A825FE4E6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20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105F-C8E0-4A03-904C-BEC9ECEA39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4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7A6F-F09E-4220-A72E-308C372B91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88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6E3-F4DD-420A-AE0E-FDA3FD1477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69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A17-4E33-476E-9941-023A4C46E2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97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D143-F9FB-47A4-8E71-BDD6D7BE3B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8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F3E6-5807-4EA1-BEB6-9E3600D6B6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19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825B-69FC-44EF-9E54-763F4883CF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46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FB36-6380-4DFA-B6B3-B2732AB5D0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85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A4A4-A709-41A1-BD62-2ED4E0DB3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46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6708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10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038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06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8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65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2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E766-35C5-40D3-BDB8-6C1067FDA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41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602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159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694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018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417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05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743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1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5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31FB-9A63-4DFF-B286-54539AFF01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728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3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90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 sz="110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002E63"/>
                </a:solidFill>
                <a:latin typeface="Verdana"/>
                <a:cs typeface="+mn-cs"/>
              </a:rPr>
              <a:t>etunimi sukunimi Titteli | 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412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498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fld id="{5A16302A-134D-4F0D-BFF6-7F4615CE2139}" type="datetime1">
              <a:rPr lang="fi-FI" smtClean="0">
                <a:solidFill>
                  <a:srgbClr val="002E63"/>
                </a:solidFill>
                <a:latin typeface="Verdana"/>
                <a:cs typeface="+mn-cs"/>
              </a:rPr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t>25.4.2018</a:t>
            </a:fld>
            <a:endParaRPr lang="fi-FI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fld id="{529BDC67-9A7E-42C8-BC4E-FBA2E376B5B6}" type="slidenum">
              <a:rPr lang="fi-FI" smtClean="0">
                <a:solidFill>
                  <a:srgbClr val="002E63"/>
                </a:solidFill>
                <a:latin typeface="Verdana"/>
                <a:cs typeface="+mn-cs"/>
              </a:rPr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i-FI">
              <a:solidFill>
                <a:srgbClr val="002E63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B946-A585-403A-9A0B-CBFC171DBF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2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206D-FC4B-4059-8055-31B22B02B0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2EE1-3FFD-46C5-B346-1166A2AFE0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0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F0DF-2C26-4375-9D3F-7CF53EAC43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9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9EF9-80C9-4B7E-A34C-60FBBB7576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18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1328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876925"/>
            <a:ext cx="32300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10A5B1B9-6741-4B0B-8564-73CAE57447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5876925"/>
            <a:ext cx="322368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B50ACE7-0156-4B2D-907A-5D73D47003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" y="6057605"/>
            <a:ext cx="2385600" cy="7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00" y="274637"/>
            <a:ext cx="103728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00" y="1602000"/>
            <a:ext cx="103728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2000" y="6451200"/>
            <a:ext cx="12048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3BAD2E68-A551-4894-92EB-F1DDE06E7B9F}" type="datetime1">
              <a:rPr lang="fi-FI" smtClean="0">
                <a:solidFill>
                  <a:srgbClr val="002E63"/>
                </a:solidFill>
              </a:rPr>
              <a:t>25.4.2018</a:t>
            </a:fld>
            <a:endParaRPr lang="fi-FI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5600" y="6451200"/>
            <a:ext cx="4128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fi-FI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4000" y="6451200"/>
            <a:ext cx="5232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>
              <a:solidFill>
                <a:srgbClr val="002E63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722536"/>
            <a:ext cx="12192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54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742" indent="-2303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1920" indent="-2303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098" indent="-230389" algn="l" defTabSz="914354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158" indent="-230389" algn="l" defTabSz="914354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4958" indent="-230389" algn="l" defTabSz="914354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056" indent="-230389" algn="l" defTabSz="914354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744" indent="-230389" algn="l" defTabSz="914354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4624"/>
            <a:ext cx="7910512" cy="72027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kern="0" spc="0" dirty="0">
                <a:solidFill>
                  <a:sysClr val="windowText" lastClr="000000"/>
                </a:solidFill>
                <a:ea typeface="+mj-ea"/>
              </a:rPr>
              <a:t>Kuntien ja kuntayhtymien talous, mrd. €</a:t>
            </a:r>
            <a:br>
              <a:rPr lang="fi-FI" sz="2600" kern="0" spc="0" dirty="0">
                <a:solidFill>
                  <a:sysClr val="windowText" lastClr="000000"/>
                </a:solidFill>
                <a:ea typeface="+mj-ea"/>
              </a:rPr>
            </a:br>
            <a:r>
              <a:rPr lang="fi-FI" sz="2200" b="0" kern="0" spc="0" dirty="0">
                <a:solidFill>
                  <a:srgbClr val="FF0000"/>
                </a:solidFill>
                <a:ea typeface="+mj-ea"/>
              </a:rPr>
              <a:t>(painelaskelman mukaan)</a:t>
            </a: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8544273" y="6284307"/>
            <a:ext cx="3600400" cy="45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Vuosi 2016 ja vuosien 2017-2021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100" kern="0" dirty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788995" cy="265113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186" name="Text Box 59"/>
          <p:cNvSpPr txBox="1">
            <a:spLocks noChangeArrowheads="1"/>
          </p:cNvSpPr>
          <p:nvPr/>
        </p:nvSpPr>
        <p:spPr bwMode="auto">
          <a:xfrm>
            <a:off x="1199456" y="5517232"/>
            <a:ext cx="10729192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1) Talouden paraneminen vuonna 2020 johtuu pääosin siitä, että veroprosenttien ja yhteisöveron jako-osuuden leikkauksista huolimatta kunnille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    tilitetään vielä aiempien verovuosien veroja aiempien vuosien korkeampien veroprosenttien ja jako-osuuksien perusteella.</a:t>
            </a:r>
            <a:endParaRPr lang="fi-FI" sz="1150" kern="0" dirty="0"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199456" y="5974293"/>
            <a:ext cx="7551815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2) </a:t>
            </a:r>
            <a:r>
              <a:rPr lang="fi-FI" sz="1150" kern="0" dirty="0">
                <a:cs typeface="+mn-cs"/>
              </a:rPr>
              <a:t>Rahoitusjäämä = Toiminnan ja investointien rahavirta = Tulorahoitus + investoinnit, netto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    Tulorahoitus = Vuosikate + satunnaiset erät, netto + tulorahoituksen korjauserät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24614"/>
              </p:ext>
            </p:extLst>
          </p:nvPr>
        </p:nvGraphicFramePr>
        <p:xfrm>
          <a:off x="1343025" y="776288"/>
          <a:ext cx="93853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Worksheet" r:id="rId3" imgW="9121122" imgH="4465320" progId="Excel.Sheet.12">
                  <p:embed/>
                </p:oleObj>
              </mc:Choice>
              <mc:Fallback>
                <p:oleObj name="Worksheet" r:id="rId3" imgW="9121122" imgH="4465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776288"/>
                        <a:ext cx="9385300" cy="459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/>
          </p:nvPr>
        </p:nvGraphicFramePr>
        <p:xfrm>
          <a:off x="2034034" y="107200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4" y="107200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/>
          </p:nvPr>
        </p:nvGraphicFramePr>
        <p:xfrm>
          <a:off x="2034034" y="107200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4" y="107200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79499"/>
              </p:ext>
            </p:extLst>
          </p:nvPr>
        </p:nvGraphicFramePr>
        <p:xfrm>
          <a:off x="1199456" y="908721"/>
          <a:ext cx="7087700" cy="469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725115" y="188641"/>
            <a:ext cx="871296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2E63"/>
                </a:solidFill>
              </a:rPr>
              <a:t>Vuosien </a:t>
            </a:r>
            <a:r>
              <a:rPr lang="fi-FI" sz="2400" dirty="0" smtClean="0">
                <a:solidFill>
                  <a:srgbClr val="002E63"/>
                </a:solidFill>
              </a:rPr>
              <a:t>2012-2019 </a:t>
            </a:r>
            <a:r>
              <a:rPr lang="fi-FI" sz="2400" dirty="0">
                <a:solidFill>
                  <a:srgbClr val="002E63"/>
                </a:solidFill>
              </a:rPr>
              <a:t>leikkausten vaikutus kuntien </a:t>
            </a:r>
            <a:r>
              <a:rPr lang="fi-FI" sz="2400" b="1" dirty="0" smtClean="0">
                <a:solidFill>
                  <a:srgbClr val="002E63"/>
                </a:solidFill>
              </a:rPr>
              <a:t>peruspalvelujen </a:t>
            </a:r>
            <a:r>
              <a:rPr lang="fi-FI" sz="2400" b="1" dirty="0">
                <a:solidFill>
                  <a:srgbClr val="002E63"/>
                </a:solidFill>
              </a:rPr>
              <a:t>valtionosuuteen</a:t>
            </a:r>
            <a:r>
              <a:rPr lang="fi-FI" sz="2400" dirty="0">
                <a:solidFill>
                  <a:srgbClr val="002E63"/>
                </a:solidFill>
              </a:rPr>
              <a:t>, milj. €</a:t>
            </a:r>
            <a:endParaRPr lang="fi-FI" sz="2400" dirty="0">
              <a:solidFill>
                <a:srgbClr val="0083D7"/>
              </a:solidFill>
            </a:endParaRPr>
          </a:p>
        </p:txBody>
      </p:sp>
      <p:sp>
        <p:nvSpPr>
          <p:cNvPr id="17" name="Alatunnisteen paikkamerkki 27"/>
          <p:cNvSpPr txBox="1">
            <a:spLocks/>
          </p:cNvSpPr>
          <p:nvPr/>
        </p:nvSpPr>
        <p:spPr>
          <a:xfrm>
            <a:off x="5171031" y="6520834"/>
            <a:ext cx="1717057" cy="29254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/>
              <a:t>13.4.2018/</a:t>
            </a:r>
            <a:r>
              <a:rPr lang="en-US" sz="900" dirty="0" err="1" smtClean="0"/>
              <a:t>sl</a:t>
            </a:r>
            <a:r>
              <a:rPr lang="en-US" sz="900" dirty="0" smtClean="0"/>
              <a:t>, </a:t>
            </a:r>
            <a:r>
              <a:rPr lang="en-US" sz="900" dirty="0" err="1" smtClean="0"/>
              <a:t>mp</a:t>
            </a:r>
            <a:r>
              <a:rPr lang="en-US" sz="900" dirty="0" smtClean="0"/>
              <a:t> &amp; mm</a:t>
            </a:r>
            <a:endParaRPr lang="fi-FI" sz="900" dirty="0"/>
          </a:p>
        </p:txBody>
      </p:sp>
      <p:sp>
        <p:nvSpPr>
          <p:cNvPr id="47" name="Suorakulmio 46"/>
          <p:cNvSpPr/>
          <p:nvPr/>
        </p:nvSpPr>
        <p:spPr>
          <a:xfrm>
            <a:off x="8544272" y="1821788"/>
            <a:ext cx="467992" cy="216000"/>
          </a:xfrm>
          <a:prstGeom prst="rect">
            <a:avLst/>
          </a:prstGeom>
          <a:solidFill>
            <a:srgbClr val="FF3F3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9026393" y="2236218"/>
            <a:ext cx="252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Sosiaali- ja terveystoimen maksukorotusten (40 milj. €) 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leikkaaminen kunnilta valtionosuutta vähentämällä.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9003375" y="1693450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Aikaisempien leikkausten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 kumulatiivinen summa</a:t>
            </a:r>
          </a:p>
        </p:txBody>
      </p:sp>
      <p:sp>
        <p:nvSpPr>
          <p:cNvPr id="50" name="Suorakulmio 49"/>
          <p:cNvSpPr/>
          <p:nvPr/>
        </p:nvSpPr>
        <p:spPr>
          <a:xfrm>
            <a:off x="8535381" y="2364479"/>
            <a:ext cx="467992" cy="2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1" name="Suorakulmio 50"/>
          <p:cNvSpPr/>
          <p:nvPr/>
        </p:nvSpPr>
        <p:spPr>
          <a:xfrm>
            <a:off x="8544272" y="3824653"/>
            <a:ext cx="467992" cy="216000"/>
          </a:xfrm>
          <a:prstGeom prst="rect">
            <a:avLst/>
          </a:prstGeom>
          <a:solidFill>
            <a:srgbClr val="61A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9067604" y="3682381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Indeksisidonnaisten menojen 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75 milj. euron lisäleikkaus</a:t>
            </a:r>
          </a:p>
        </p:txBody>
      </p:sp>
      <p:sp>
        <p:nvSpPr>
          <p:cNvPr id="53" name="Suorakulmio 52"/>
          <p:cNvSpPr/>
          <p:nvPr/>
        </p:nvSpPr>
        <p:spPr>
          <a:xfrm>
            <a:off x="8544272" y="1356448"/>
            <a:ext cx="467992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9003373" y="1216497"/>
            <a:ext cx="177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Ko. vuoden uusi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valtionosuusleikkaus</a:t>
            </a:r>
          </a:p>
        </p:txBody>
      </p:sp>
      <p:sp>
        <p:nvSpPr>
          <p:cNvPr id="55" name="Suorakulmio 54"/>
          <p:cNvSpPr/>
          <p:nvPr/>
        </p:nvSpPr>
        <p:spPr>
          <a:xfrm>
            <a:off x="8544272" y="3247041"/>
            <a:ext cx="467992" cy="216000"/>
          </a:xfrm>
          <a:prstGeom prst="rect">
            <a:avLst/>
          </a:prstGeom>
          <a:solidFill>
            <a:srgbClr val="DFC9E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9090450" y="3107092"/>
            <a:ext cx="286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Indeksikorotusten jäädyttämisestä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johtuva leikkaus</a:t>
            </a:r>
          </a:p>
        </p:txBody>
      </p:sp>
      <p:sp>
        <p:nvSpPr>
          <p:cNvPr id="57" name="Suorakulmio 56"/>
          <p:cNvSpPr/>
          <p:nvPr/>
        </p:nvSpPr>
        <p:spPr>
          <a:xfrm>
            <a:off x="8544272" y="4324647"/>
            <a:ext cx="467992" cy="2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9071770" y="4184697"/>
            <a:ext cx="24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 err="1">
                <a:solidFill>
                  <a:srgbClr val="002E63"/>
                </a:solidFill>
                <a:latin typeface="Verdana"/>
                <a:cs typeface="+mn-cs"/>
              </a:rPr>
              <a:t>Kiky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-sopimukseen perustuva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leikkaus + ”Lex Lindström”</a:t>
            </a:r>
          </a:p>
        </p:txBody>
      </p:sp>
      <p:sp>
        <p:nvSpPr>
          <p:cNvPr id="59" name="Suorakulmio 58"/>
          <p:cNvSpPr/>
          <p:nvPr/>
        </p:nvSpPr>
        <p:spPr>
          <a:xfrm>
            <a:off x="8544272" y="4824641"/>
            <a:ext cx="467992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9079015" y="4764620"/>
            <a:ext cx="291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1200" dirty="0"/>
              <a:t>Kustannustenjaon tarkistuksen ylimääräinen </a:t>
            </a:r>
            <a:r>
              <a:rPr lang="fi-FI" sz="1200" dirty="0" err="1"/>
              <a:t>kiky</a:t>
            </a:r>
            <a:r>
              <a:rPr lang="fi-FI" sz="1200" dirty="0"/>
              <a:t>-leikkaus </a:t>
            </a:r>
            <a:r>
              <a:rPr lang="fi-FI" sz="1200" dirty="0" smtClean="0"/>
              <a:t>(59 milj. €)</a:t>
            </a:r>
            <a:endParaRPr lang="fi-FI" sz="12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36419"/>
              </p:ext>
            </p:extLst>
          </p:nvPr>
        </p:nvGraphicFramePr>
        <p:xfrm>
          <a:off x="1271464" y="620689"/>
          <a:ext cx="9865095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800940" cy="285537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79152" y="116633"/>
            <a:ext cx="8748713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300" dirty="0">
                <a:solidFill>
                  <a:schemeClr val="accent1"/>
                </a:solidFill>
              </a:rPr>
              <a:t>Kuntasektorin vuosikate sekä tilikauden tulos</a:t>
            </a:r>
          </a:p>
          <a:p>
            <a:pPr algn="ctr">
              <a:lnSpc>
                <a:spcPct val="95000"/>
              </a:lnSpc>
            </a:pPr>
            <a:r>
              <a:rPr lang="fi-FI" sz="2300" dirty="0">
                <a:solidFill>
                  <a:schemeClr val="accent1"/>
                </a:solidFill>
              </a:rPr>
              <a:t> vuosina </a:t>
            </a:r>
            <a:r>
              <a:rPr lang="fi-FI" sz="2300" dirty="0" smtClean="0">
                <a:solidFill>
                  <a:schemeClr val="accent1"/>
                </a:solidFill>
              </a:rPr>
              <a:t>1997-2022, </a:t>
            </a:r>
            <a:r>
              <a:rPr lang="fi-FI" sz="2300" dirty="0">
                <a:solidFill>
                  <a:schemeClr val="accent1"/>
                </a:solidFill>
              </a:rPr>
              <a:t>mrd. €</a:t>
            </a:r>
          </a:p>
          <a:p>
            <a:pPr algn="ctr">
              <a:lnSpc>
                <a:spcPct val="95000"/>
              </a:lnSpc>
            </a:pPr>
            <a:r>
              <a:rPr lang="fi-FI" sz="1800" dirty="0">
                <a:solidFill>
                  <a:srgbClr val="FF0000"/>
                </a:solidFill>
              </a:rPr>
              <a:t>(arviot painelaskelman mukaan)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16280" y="6306251"/>
            <a:ext cx="35570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1997-2016 </a:t>
            </a:r>
            <a:r>
              <a:rPr lang="fi-FI" sz="1050" kern="0" dirty="0">
                <a:solidFill>
                  <a:srgbClr val="002E63"/>
                </a:solidFill>
                <a:cs typeface="+mn-cs"/>
              </a:rPr>
              <a:t>Tilastokeskus.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Vuosien 2017-2021 </a:t>
            </a:r>
            <a:r>
              <a:rPr lang="fi-FI" sz="105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05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911424" y="5373216"/>
            <a:ext cx="1116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Vuonna </a:t>
            </a:r>
            <a:r>
              <a:rPr lang="fi-FI" sz="1200" dirty="0">
                <a:solidFill>
                  <a:srgbClr val="002060"/>
                </a:solidFill>
              </a:rPr>
              <a:t>2010 tilikauden tulos sisältää </a:t>
            </a:r>
            <a:r>
              <a:rPr lang="fi-FI" sz="1200" dirty="0" err="1">
                <a:solidFill>
                  <a:srgbClr val="002060"/>
                </a:solidFill>
              </a:rPr>
              <a:t>HSY:n</a:t>
            </a:r>
            <a:r>
              <a:rPr lang="fi-FI" sz="1200" dirty="0">
                <a:solidFill>
                  <a:srgbClr val="002060"/>
                </a:solidFill>
              </a:rPr>
              <a:t> perustamisesta johtuvaa pääkaupunkiseudun kuntien </a:t>
            </a:r>
            <a:r>
              <a:rPr lang="fi-FI" sz="1200" dirty="0" smtClean="0">
                <a:solidFill>
                  <a:srgbClr val="002060"/>
                </a:solidFill>
              </a:rPr>
              <a:t>saamaa kirjanpidollista</a:t>
            </a:r>
          </a:p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myyntivoittoa </a:t>
            </a:r>
            <a:r>
              <a:rPr lang="fi-FI" sz="1200" dirty="0">
                <a:solidFill>
                  <a:srgbClr val="002060"/>
                </a:solidFill>
              </a:rPr>
              <a:t>noin 0,95 mrd. euroa.</a:t>
            </a:r>
          </a:p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Vuonna </a:t>
            </a:r>
            <a:r>
              <a:rPr lang="fi-FI" sz="1200" dirty="0">
                <a:solidFill>
                  <a:srgbClr val="002060"/>
                </a:solidFill>
              </a:rPr>
              <a:t>2014 kunnallisten liikelaitosten yhtiöittäminen paransi tilikauden tulosta noin 1,7 mrd. euroa</a:t>
            </a:r>
            <a:r>
              <a:rPr lang="fi-FI" sz="1200" dirty="0" smtClean="0">
                <a:solidFill>
                  <a:srgbClr val="002060"/>
                </a:solidFill>
              </a:rPr>
              <a:t>.</a:t>
            </a:r>
            <a:endParaRPr lang="fi-FI" sz="1200" dirty="0">
              <a:solidFill>
                <a:srgbClr val="002060"/>
              </a:solidFill>
            </a:endParaRPr>
          </a:p>
          <a:p>
            <a:r>
              <a:rPr lang="fi-FI" sz="1200" kern="0" dirty="0">
                <a:solidFill>
                  <a:srgbClr val="002060"/>
                </a:solidFill>
              </a:rPr>
              <a:t>Vuosikatteen </a:t>
            </a:r>
            <a:r>
              <a:rPr lang="fi-FI" sz="1200" kern="0" dirty="0" smtClean="0">
                <a:solidFill>
                  <a:srgbClr val="002060"/>
                </a:solidFill>
              </a:rPr>
              <a:t>ja tuloksen paraneminen </a:t>
            </a:r>
            <a:r>
              <a:rPr lang="fi-FI" sz="1200" kern="0" dirty="0">
                <a:solidFill>
                  <a:srgbClr val="002060"/>
                </a:solidFill>
              </a:rPr>
              <a:t>vuonna </a:t>
            </a:r>
            <a:r>
              <a:rPr lang="fi-FI" sz="1200" kern="0" dirty="0" smtClean="0">
                <a:solidFill>
                  <a:srgbClr val="002060"/>
                </a:solidFill>
              </a:rPr>
              <a:t>2020 johtuu pääosin </a:t>
            </a:r>
            <a:r>
              <a:rPr lang="fi-FI" sz="1200" kern="0" dirty="0">
                <a:solidFill>
                  <a:srgbClr val="002060"/>
                </a:solidFill>
              </a:rPr>
              <a:t>siitä, että veroprosenttien ja yhteisöveron jako-osuuden leikkauksista huolimatta kunnille tilitetään vielä aiempien </a:t>
            </a:r>
            <a:r>
              <a:rPr lang="fi-FI" sz="1200" kern="0" dirty="0" smtClean="0">
                <a:solidFill>
                  <a:srgbClr val="002060"/>
                </a:solidFill>
              </a:rPr>
              <a:t>verovuosien </a:t>
            </a:r>
            <a:r>
              <a:rPr lang="fi-FI" sz="1200" kern="0" dirty="0">
                <a:solidFill>
                  <a:srgbClr val="002060"/>
                </a:solidFill>
              </a:rPr>
              <a:t>veroja aiempien vuosien korkeampien veroprosenttien ja jako-osuuksien perusteella</a:t>
            </a:r>
            <a:r>
              <a:rPr lang="fi-FI" sz="1200" kern="0" dirty="0" smtClean="0">
                <a:solidFill>
                  <a:srgbClr val="002060"/>
                </a:solidFill>
              </a:rPr>
              <a:t>.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828025" y="1268759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Liikelaitosten</a:t>
            </a:r>
          </a:p>
          <a:p>
            <a:r>
              <a:rPr lang="fi-FI" sz="1100" dirty="0"/>
              <a:t>yhtiöittäminen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883809" y="1268760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/>
              <a:t>HSY:n</a:t>
            </a:r>
            <a:r>
              <a:rPr lang="fi-FI" sz="1100" dirty="0"/>
              <a:t> perustaminen</a:t>
            </a:r>
          </a:p>
        </p:txBody>
      </p:sp>
      <p:cxnSp>
        <p:nvCxnSpPr>
          <p:cNvPr id="10" name="Suora nuoliyhdysviiva 9"/>
          <p:cNvCxnSpPr/>
          <p:nvPr/>
        </p:nvCxnSpPr>
        <p:spPr>
          <a:xfrm>
            <a:off x="7434120" y="1738844"/>
            <a:ext cx="246056" cy="82606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>
            <a:off x="6023992" y="1578060"/>
            <a:ext cx="259273" cy="842828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g174780" descr="9a4784c1-2831-4da2-a54f-d7d3ada747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8" cy="67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7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16632"/>
            <a:ext cx="8604250" cy="1080120"/>
          </a:xfrm>
        </p:spPr>
        <p:txBody>
          <a:bodyPr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0" kern="0" spc="0" dirty="0">
                <a:ea typeface="+mj-ea"/>
              </a:rPr>
              <a:t>Kuntien ja kuntayhtymien lainakanta sekä rahavarat</a:t>
            </a:r>
            <a:br>
              <a:rPr lang="fi-FI" sz="2400" b="0" kern="0" spc="0" dirty="0">
                <a:ea typeface="+mj-ea"/>
              </a:rPr>
            </a:br>
            <a:r>
              <a:rPr lang="fi-FI" sz="2400" b="0" kern="0" spc="0" dirty="0" smtClean="0">
                <a:ea typeface="+mj-ea"/>
              </a:rPr>
              <a:t>1991-2022, </a:t>
            </a:r>
            <a:r>
              <a:rPr lang="fi-FI" sz="2400" b="0" kern="0" spc="0" dirty="0">
                <a:ea typeface="+mj-ea"/>
              </a:rPr>
              <a:t>mrd. € (käyvin hinnoin)</a:t>
            </a:r>
            <a:br>
              <a:rPr lang="fi-FI" sz="2400" b="0" kern="0" spc="0" dirty="0">
                <a:ea typeface="+mj-ea"/>
              </a:rPr>
            </a:br>
            <a:r>
              <a:rPr lang="fi-FI" sz="1800" b="0" kern="0" spc="0" dirty="0">
                <a:solidFill>
                  <a:srgbClr val="FF0000"/>
                </a:solidFill>
                <a:ea typeface="+mj-ea"/>
              </a:rPr>
              <a:t>(arviot painelaskelman mukaan)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48955"/>
              </p:ext>
            </p:extLst>
          </p:nvPr>
        </p:nvGraphicFramePr>
        <p:xfrm>
          <a:off x="983432" y="1031226"/>
          <a:ext cx="10153128" cy="50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28248" y="6310481"/>
            <a:ext cx="367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1991-2016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Tilastokeskus.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           Vuosien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2017-2022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1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500963" cy="289767"/>
          </a:xfrm>
        </p:spPr>
        <p:txBody>
          <a:bodyPr/>
          <a:lstStyle/>
          <a:p>
            <a:pPr>
              <a:defRPr/>
            </a:pPr>
            <a:r>
              <a:rPr lang="en-US" sz="950" dirty="0" smtClean="0"/>
              <a:t>13.4.2018/mm</a:t>
            </a:r>
            <a:endParaRPr lang="fi-FI" sz="950" dirty="0"/>
          </a:p>
        </p:txBody>
      </p:sp>
      <p:sp>
        <p:nvSpPr>
          <p:cNvPr id="6" name="Tekstiruutu 5"/>
          <p:cNvSpPr txBox="1"/>
          <p:nvPr/>
        </p:nvSpPr>
        <p:spPr>
          <a:xfrm>
            <a:off x="1542992" y="5995010"/>
            <a:ext cx="67504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Maakuntasektorille siirtyy myös sairaanhoitopiirien velat, joiden arvioidaan kuntatalouden kehitysarviossa olevan 3,5 mrd. vuoden 2020 tasossa.</a:t>
            </a:r>
            <a:endParaRPr lang="fi-FI" sz="2800" dirty="0">
              <a:solidFill>
                <a:srgbClr val="FF0000"/>
              </a:solidFill>
            </a:endParaRPr>
          </a:p>
          <a:p>
            <a:endParaRPr lang="fi-FI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fld id="{1A9FA517-05E4-4265-86D1-0F93BDB045D4}" type="datetime1">
              <a:rPr lang="fi-FI">
                <a:solidFill>
                  <a:srgbClr val="002E63"/>
                </a:solidFill>
                <a:latin typeface="Verdana"/>
                <a:cs typeface="+mn-cs"/>
              </a:rPr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t>25.4.2018</a:t>
            </a:fld>
            <a:endParaRPr lang="fi-FI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55440" y="43187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rgbClr val="002E63"/>
                </a:solidFill>
                <a:latin typeface="Verdana"/>
                <a:cs typeface="+mn-cs"/>
              </a:rPr>
              <a:t>Työllisyyden edistäminen </a:t>
            </a:r>
            <a:r>
              <a:rPr lang="fi-FI" sz="2400" b="1" dirty="0" smtClean="0">
                <a:solidFill>
                  <a:srgbClr val="002E63"/>
                </a:solidFill>
                <a:latin typeface="Verdana"/>
                <a:cs typeface="+mn-cs"/>
              </a:rPr>
              <a:t>kunnissa ja maakunnissa </a:t>
            </a:r>
            <a:endParaRPr lang="fi-FI" sz="2400" b="1" dirty="0">
              <a:solidFill>
                <a:srgbClr val="002E63"/>
              </a:solidFill>
              <a:latin typeface="Verdana"/>
              <a:cs typeface="+mn-cs"/>
            </a:endParaRPr>
          </a:p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grpSp>
        <p:nvGrpSpPr>
          <p:cNvPr id="39" name="Ryhmä 38"/>
          <p:cNvGrpSpPr/>
          <p:nvPr/>
        </p:nvGrpSpPr>
        <p:grpSpPr>
          <a:xfrm>
            <a:off x="1871531" y="1028735"/>
            <a:ext cx="8551216" cy="4851260"/>
            <a:chOff x="195493" y="901789"/>
            <a:chExt cx="8551216" cy="3638445"/>
          </a:xfrm>
        </p:grpSpPr>
        <p:sp>
          <p:nvSpPr>
            <p:cNvPr id="8" name="Ellipsi 7"/>
            <p:cNvSpPr/>
            <p:nvPr/>
          </p:nvSpPr>
          <p:spPr>
            <a:xfrm>
              <a:off x="2928471" y="1754888"/>
              <a:ext cx="2274165" cy="208892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229209" y="901789"/>
              <a:ext cx="8471021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800" dirty="0">
                  <a:solidFill>
                    <a:srgbClr val="002E63"/>
                  </a:solidFill>
                  <a:latin typeface="Verdana"/>
                  <a:cs typeface="+mn-cs"/>
                </a:rPr>
                <a:t>		            </a:t>
              </a:r>
              <a:r>
                <a:rPr lang="fi-FI" sz="1800" b="1" dirty="0">
                  <a:solidFill>
                    <a:srgbClr val="002E63"/>
                  </a:solidFill>
                  <a:latin typeface="Verdana"/>
                  <a:cs typeface="+mn-cs"/>
                </a:rPr>
                <a:t>MAAKUNTA  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244054" y="3002186"/>
              <a:ext cx="1897279" cy="3924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400" b="1" dirty="0">
                  <a:solidFill>
                    <a:srgbClr val="002E63"/>
                  </a:solidFill>
                  <a:latin typeface="Verdana"/>
                  <a:cs typeface="+mn-cs"/>
                </a:rPr>
                <a:t>TYP-palvelukeskus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23474" y="1968344"/>
              <a:ext cx="1901907" cy="3924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400" b="1" dirty="0">
                  <a:solidFill>
                    <a:srgbClr val="002E63"/>
                  </a:solidFill>
                  <a:latin typeface="Verdana"/>
                  <a:cs typeface="+mn-cs"/>
                </a:rPr>
                <a:t>Maakunnan </a:t>
              </a:r>
            </a:p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400" b="1" dirty="0" err="1">
                  <a:solidFill>
                    <a:srgbClr val="002E63"/>
                  </a:solidFill>
                  <a:latin typeface="Verdana"/>
                  <a:cs typeface="+mn-cs"/>
                </a:rPr>
                <a:t>sote</a:t>
              </a:r>
              <a:r>
                <a:rPr lang="fi-FI" sz="1400" b="1" dirty="0">
                  <a:solidFill>
                    <a:srgbClr val="002E63"/>
                  </a:solidFill>
                  <a:latin typeface="Verdana"/>
                  <a:cs typeface="+mn-cs"/>
                </a:rPr>
                <a:t>-liikelaitos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7328622" y="1952591"/>
              <a:ext cx="1371608" cy="2539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b="1" dirty="0">
                  <a:solidFill>
                    <a:srgbClr val="002E63"/>
                  </a:solidFill>
                  <a:latin typeface="Verdana"/>
                  <a:cs typeface="+mn-cs"/>
                </a:rPr>
                <a:t>Yhtiö 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3172528" y="2198963"/>
              <a:ext cx="1840400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dirty="0">
                <a:solidFill>
                  <a:srgbClr val="C00000"/>
                </a:solidFill>
                <a:latin typeface="Verdana"/>
                <a:cs typeface="+mn-cs"/>
              </a:endParaRPr>
            </a:p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b="1" dirty="0">
                  <a:solidFill>
                    <a:srgbClr val="000000"/>
                  </a:solidFill>
                  <a:latin typeface="Verdana"/>
                  <a:cs typeface="+mn-cs"/>
                </a:rPr>
                <a:t>Maakunta ja kunta sopivat vastuista ja työnjaosta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195493" y="4209510"/>
              <a:ext cx="6224664" cy="27699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800" dirty="0">
                  <a:solidFill>
                    <a:srgbClr val="002E63"/>
                  </a:solidFill>
                  <a:latin typeface="Verdana"/>
                  <a:cs typeface="+mn-cs"/>
                </a:rPr>
                <a:t>             </a:t>
              </a:r>
              <a:r>
                <a:rPr lang="fi-FI" sz="1800" b="1" dirty="0">
                  <a:solidFill>
                    <a:srgbClr val="002E63"/>
                  </a:solidFill>
                  <a:latin typeface="Verdana"/>
                  <a:cs typeface="+mn-cs"/>
                </a:rPr>
                <a:t>Kunnat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7328622" y="1523333"/>
              <a:ext cx="1371608" cy="2539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b="1" dirty="0">
                  <a:solidFill>
                    <a:srgbClr val="002E63"/>
                  </a:solidFill>
                  <a:latin typeface="Verdana"/>
                  <a:cs typeface="+mn-cs"/>
                </a:rPr>
                <a:t> Yhtiö 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7054640" y="3670373"/>
              <a:ext cx="1645591" cy="2539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dirty="0">
                  <a:solidFill>
                    <a:srgbClr val="002E63"/>
                  </a:solidFill>
                  <a:latin typeface="Verdana"/>
                  <a:cs typeface="+mn-cs"/>
                </a:rPr>
                <a:t>Oppilaitokset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6877874" y="4286318"/>
              <a:ext cx="1868835" cy="25391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dirty="0">
                  <a:solidFill>
                    <a:srgbClr val="002E63"/>
                  </a:solidFill>
                  <a:latin typeface="Verdana"/>
                  <a:cs typeface="+mn-cs"/>
                </a:rPr>
                <a:t>Kolmas sektori</a:t>
              </a: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7328622" y="2452731"/>
              <a:ext cx="1371608" cy="2539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1600" b="1" dirty="0">
                  <a:solidFill>
                    <a:srgbClr val="002E63"/>
                  </a:solidFill>
                  <a:latin typeface="Verdana"/>
                  <a:cs typeface="+mn-cs"/>
                </a:rPr>
                <a:t>Yhtiö </a:t>
              </a:r>
            </a:p>
          </p:txBody>
        </p:sp>
        <p:cxnSp>
          <p:nvCxnSpPr>
            <p:cNvPr id="60" name="Suora nuoliyhdysviiva 59"/>
            <p:cNvCxnSpPr>
              <a:endCxn id="25" idx="1"/>
            </p:cNvCxnSpPr>
            <p:nvPr/>
          </p:nvCxnSpPr>
          <p:spPr>
            <a:xfrm flipV="1">
              <a:off x="6406094" y="3797331"/>
              <a:ext cx="648546" cy="41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uora nuoliyhdysviiva 70"/>
            <p:cNvCxnSpPr>
              <a:stCxn id="18" idx="3"/>
            </p:cNvCxnSpPr>
            <p:nvPr/>
          </p:nvCxnSpPr>
          <p:spPr>
            <a:xfrm>
              <a:off x="6420157" y="4348010"/>
              <a:ext cx="471781" cy="67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nuoliyhdysviiva 80"/>
            <p:cNvCxnSpPr>
              <a:endCxn id="15" idx="1"/>
            </p:cNvCxnSpPr>
            <p:nvPr/>
          </p:nvCxnSpPr>
          <p:spPr>
            <a:xfrm flipV="1">
              <a:off x="5382574" y="1650290"/>
              <a:ext cx="1946048" cy="2524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uora nuoliyhdysviiva 84"/>
            <p:cNvCxnSpPr>
              <a:endCxn id="12" idx="1"/>
            </p:cNvCxnSpPr>
            <p:nvPr/>
          </p:nvCxnSpPr>
          <p:spPr>
            <a:xfrm flipV="1">
              <a:off x="5671112" y="2079548"/>
              <a:ext cx="1657510" cy="2129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uora nuoliyhdysviiva 87"/>
            <p:cNvCxnSpPr>
              <a:endCxn id="27" idx="1"/>
            </p:cNvCxnSpPr>
            <p:nvPr/>
          </p:nvCxnSpPr>
          <p:spPr>
            <a:xfrm flipV="1">
              <a:off x="6046219" y="2579689"/>
              <a:ext cx="1282403" cy="16298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uora nuoliyhdysviiva 8"/>
            <p:cNvCxnSpPr>
              <a:stCxn id="5" idx="2"/>
              <a:endCxn id="27" idx="1"/>
            </p:cNvCxnSpPr>
            <p:nvPr/>
          </p:nvCxnSpPr>
          <p:spPr>
            <a:xfrm>
              <a:off x="4464720" y="1178788"/>
              <a:ext cx="2863902" cy="1400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nuoliyhdysviiva 13"/>
            <p:cNvCxnSpPr>
              <a:endCxn id="12" idx="1"/>
            </p:cNvCxnSpPr>
            <p:nvPr/>
          </p:nvCxnSpPr>
          <p:spPr>
            <a:xfrm>
              <a:off x="5202636" y="1178788"/>
              <a:ext cx="2125986" cy="900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nuoliyhdysviiva 19"/>
            <p:cNvCxnSpPr>
              <a:endCxn id="15" idx="1"/>
            </p:cNvCxnSpPr>
            <p:nvPr/>
          </p:nvCxnSpPr>
          <p:spPr>
            <a:xfrm>
              <a:off x="6046219" y="1178788"/>
              <a:ext cx="1282403" cy="471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nuoliyhdysviiva 33"/>
            <p:cNvCxnSpPr/>
            <p:nvPr/>
          </p:nvCxnSpPr>
          <p:spPr>
            <a:xfrm flipV="1">
              <a:off x="2109053" y="1203715"/>
              <a:ext cx="950953" cy="7895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nuoliyhdysviiva 98"/>
            <p:cNvCxnSpPr/>
            <p:nvPr/>
          </p:nvCxnSpPr>
          <p:spPr>
            <a:xfrm>
              <a:off x="2107552" y="3373183"/>
              <a:ext cx="849294" cy="8363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Nuoli ylös ja alas 106"/>
            <p:cNvSpPr/>
            <p:nvPr/>
          </p:nvSpPr>
          <p:spPr>
            <a:xfrm>
              <a:off x="1054580" y="2471705"/>
              <a:ext cx="276226" cy="482260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08" name="Nuoli ylös ja alas 107"/>
            <p:cNvSpPr/>
            <p:nvPr/>
          </p:nvSpPr>
          <p:spPr>
            <a:xfrm>
              <a:off x="1054580" y="3550214"/>
              <a:ext cx="276226" cy="482260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16" name="Nuoli ylös ja alas 115"/>
            <p:cNvSpPr/>
            <p:nvPr/>
          </p:nvSpPr>
          <p:spPr>
            <a:xfrm>
              <a:off x="3905837" y="1341590"/>
              <a:ext cx="262271" cy="391525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17" name="Nuoli ylös ja alas 116"/>
            <p:cNvSpPr/>
            <p:nvPr/>
          </p:nvSpPr>
          <p:spPr>
            <a:xfrm>
              <a:off x="3961836" y="3839491"/>
              <a:ext cx="261784" cy="387885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0">
                <a:solidFill>
                  <a:prstClr val="white"/>
                </a:solidFill>
                <a:latin typeface="Verdana"/>
              </a:endParaRPr>
            </a:p>
          </p:txBody>
        </p:sp>
      </p:grp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fld id="{529BDC67-9A7E-42C8-BC4E-FBA2E376B5B6}" type="slidenum">
              <a:rPr lang="fi-FI">
                <a:solidFill>
                  <a:srgbClr val="002E63"/>
                </a:solidFill>
                <a:latin typeface="Verdana"/>
                <a:cs typeface="+mn-cs"/>
              </a:rPr>
              <a:pPr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i-FI">
              <a:solidFill>
                <a:srgbClr val="002E63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5872" y="505448"/>
            <a:ext cx="11040651" cy="850107"/>
          </a:xfrm>
        </p:spPr>
        <p:txBody>
          <a:bodyPr>
            <a:noAutofit/>
          </a:bodyPr>
          <a:lstStyle/>
          <a:p>
            <a:pPr algn="ctr"/>
            <a:r>
              <a:rPr lang="fi-FI" dirty="0"/>
              <a:t>Alueellisista työllisyyskokeiluista työllisyysalliansseiksi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7087" y="1587641"/>
            <a:ext cx="11364771" cy="4789176"/>
          </a:xfrm>
        </p:spPr>
        <p:txBody>
          <a:bodyPr>
            <a:normAutofit/>
          </a:bodyPr>
          <a:lstStyle/>
          <a:p>
            <a:r>
              <a:rPr lang="fi-FI" dirty="0"/>
              <a:t>Kokeiluissa on yhdistetty kuntien ja TE-toimistojen resurssit ja osaaminen ja niissä rakennetaan kuntien ja maakuntien välisiä yhdyspintoja vuoden 2020 jälkeiseen </a:t>
            </a:r>
            <a:r>
              <a:rPr lang="fi-FI" dirty="0" smtClean="0"/>
              <a:t>tilanteeseen.</a:t>
            </a:r>
            <a:endParaRPr lang="fi-FI" dirty="0"/>
          </a:p>
          <a:p>
            <a:r>
              <a:rPr lang="fi-FI" dirty="0" smtClean="0"/>
              <a:t>Kokeilulaki </a:t>
            </a:r>
            <a:r>
              <a:rPr lang="fi-FI" dirty="0"/>
              <a:t>on edelleen voimassa vain vuoden 2018 loppuun</a:t>
            </a:r>
          </a:p>
          <a:p>
            <a:r>
              <a:rPr lang="fi-FI" b="1" dirty="0"/>
              <a:t>Alueellisten työllisyyskokeilujen muuttaminen työllisyysalliansseiksi olisi järkevää, sillä niiden valmiudet suunnitella, kehittää ja toteuttaa yhdessä on jo olemassa! </a:t>
            </a:r>
          </a:p>
          <a:p>
            <a:pPr marL="0" indent="0">
              <a:buNone/>
            </a:pPr>
            <a:r>
              <a:rPr lang="fi-FI" dirty="0"/>
              <a:t>Julkisen talouden suunnitelman osana oleva kasvupalvelu-uudistuksen tulee mahdollistaa todellinen maakuntien ja kuntien voimavarojen yhdistäminen, mikä olisi sekä kuntien että maakuntien kannalta tarkoituksenmukaista muun muassa alueellisten erityistarpeiden </a:t>
            </a:r>
            <a:r>
              <a:rPr lang="fi-FI" dirty="0" smtClean="0"/>
              <a:t>huomioimiseksi.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40">
              <a:defRPr/>
            </a:pPr>
            <a:fld id="{53A97B76-BCAD-4B7F-8FFE-9FB041DEDEB8}" type="datetime1">
              <a:rPr lang="fi-FI">
                <a:solidFill>
                  <a:srgbClr val="002E63"/>
                </a:solidFill>
                <a:latin typeface="Verdana"/>
              </a:rPr>
              <a:pPr algn="r" defTabSz="1219140">
                <a:defRPr/>
              </a:pPr>
              <a:t>25.4.2018</a:t>
            </a:fld>
            <a:endParaRPr lang="fi-FI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>
              <a:defRPr/>
            </a:pPr>
            <a:fld id="{529BDC67-9A7E-42C8-BC4E-FBA2E376B5B6}" type="slidenum">
              <a:rPr lang="fi-FI">
                <a:solidFill>
                  <a:srgbClr val="002E63"/>
                </a:solidFill>
                <a:latin typeface="Verdana"/>
              </a:rPr>
              <a:pPr defTabSz="1219140">
                <a:defRPr/>
              </a:pPr>
              <a:t>7</a:t>
            </a:fld>
            <a:endParaRPr lang="fi-FI" dirty="0">
              <a:solidFill>
                <a:srgbClr val="002E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90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11.2.2013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9042AF8-A74F-4561-B005-E72923C3EF0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551384" y="1628799"/>
            <a:ext cx="11089232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600" b="1" dirty="0">
                <a:ea typeface="Verdana" panose="020B0604030504040204" pitchFamily="34" charset="0"/>
                <a:cs typeface="Verdana" panose="020B0604030504040204" pitchFamily="34" charset="0"/>
              </a:rPr>
              <a:t>Alueelliset työvoima- ja yrityspalvelukokeilu</a:t>
            </a:r>
            <a:r>
              <a:rPr lang="fi-FI" sz="1400" b="1" dirty="0"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endParaRPr lang="fi-FI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Alueellisia kuntapohjaisia työvoima- ja yrityspalvelukokeiluja tulee jatkaa siten, että niiden toimintamallit mahdollistetaan tarvittavin lainsäädäntömuutoksin osaksi kasvupalveluiden allianssimallia. </a:t>
            </a:r>
            <a:endParaRPr lang="fi-FI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endParaRPr lang="fi-FI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fi-FI" sz="1600" b="1" dirty="0">
                <a:ea typeface="Verdana" panose="020B0604030504040204" pitchFamily="34" charset="0"/>
                <a:cs typeface="Verdana" panose="020B0604030504040204" pitchFamily="34" charset="0"/>
              </a:rPr>
              <a:t>     Kasvupalveluista sopiminen</a:t>
            </a:r>
            <a:endParaRPr lang="fi-FI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Kuntien ja maakuntien on voitava sopia joustavasti työnjaosta ja tehtävistä paikalliset ja alueelliset erityispiirteet huomioiden.</a:t>
            </a:r>
            <a:endParaRPr lang="fi-FI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600" b="1" dirty="0">
                <a:ea typeface="Verdana" panose="020B0604030504040204" pitchFamily="34" charset="0"/>
                <a:cs typeface="Verdana" panose="020B0604030504040204" pitchFamily="34" charset="0"/>
              </a:rPr>
              <a:t>Työllistymistä edistävä monialainen yhteispalvelu - TYP</a:t>
            </a:r>
            <a:endParaRPr lang="fi-FI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18034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Lainsäädännöllä tulee mahdollistaa, että kunnat voisivat toimia - niin sovittaessa - </a:t>
            </a:r>
            <a:r>
              <a:rPr lang="fi-FI" sz="1400" dirty="0" err="1">
                <a:ea typeface="Verdana" panose="020B0604030504040204" pitchFamily="34" charset="0"/>
                <a:cs typeface="Verdana" panose="020B0604030504040204" pitchFamily="34" charset="0"/>
              </a:rPr>
              <a:t>TYP:n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 päävastuullisena toimijana myös jatkossa. </a:t>
            </a:r>
          </a:p>
          <a:p>
            <a:pPr marL="457200" indent="180340">
              <a:lnSpc>
                <a:spcPct val="115000"/>
              </a:lnSpc>
              <a:spcAft>
                <a:spcPts val="0"/>
              </a:spcAft>
            </a:pPr>
            <a:r>
              <a:rPr lang="fi-FI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2783633" y="748617"/>
            <a:ext cx="531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KUNTALIITON NÄKEMYKSIÄ</a:t>
            </a:r>
          </a:p>
        </p:txBody>
      </p:sp>
    </p:spTree>
    <p:extLst>
      <p:ext uri="{BB962C8B-B14F-4D97-AF65-F5344CB8AC3E}">
        <p14:creationId xmlns:p14="http://schemas.microsoft.com/office/powerpoint/2010/main" val="1594354246"/>
      </p:ext>
    </p:extLst>
  </p:cSld>
  <p:clrMapOvr>
    <a:masterClrMapping/>
  </p:clrMapOvr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14205</TotalTime>
  <Words>426</Words>
  <Application>Microsoft Office PowerPoint</Application>
  <PresentationFormat>Laajakuva</PresentationFormat>
  <Paragraphs>87</Paragraphs>
  <Slides>8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Times New Roman</vt:lpstr>
      <vt:lpstr>Verdana</vt:lpstr>
      <vt:lpstr>Kopio (1) Kuntaliitto</vt:lpstr>
      <vt:lpstr>3_Default Design</vt:lpstr>
      <vt:lpstr>Kuntaliitto suomenkielinen</vt:lpstr>
      <vt:lpstr>4_Kuntaliitto suomen- ja ruotsinkielinen</vt:lpstr>
      <vt:lpstr>Worksheet</vt:lpstr>
      <vt:lpstr>Kaavio</vt:lpstr>
      <vt:lpstr>Kuntien ja kuntayhtymien talous, mrd. € (painelaskelman mukaan)</vt:lpstr>
      <vt:lpstr>PowerPoint-esitys</vt:lpstr>
      <vt:lpstr>PowerPoint-esitys</vt:lpstr>
      <vt:lpstr>PowerPoint-esitys</vt:lpstr>
      <vt:lpstr>Kuntien ja kuntayhtymien lainakanta sekä rahavarat 1991-2022, mrd. € (käyvin hinnoin) (arviot painelaskelman mukaan)</vt:lpstr>
      <vt:lpstr>PowerPoint-esitys</vt:lpstr>
      <vt:lpstr>Alueellisista työllisyyskokeiluista työllisyysalliansseiksi</vt:lpstr>
      <vt:lpstr>PowerPoint-esitys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Nevasola Riitta</cp:lastModifiedBy>
  <cp:revision>710</cp:revision>
  <cp:lastPrinted>2017-04-28T09:41:10Z</cp:lastPrinted>
  <dcterms:created xsi:type="dcterms:W3CDTF">2009-12-23T10:40:04Z</dcterms:created>
  <dcterms:modified xsi:type="dcterms:W3CDTF">2018-04-25T07:05:35Z</dcterms:modified>
</cp:coreProperties>
</file>