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28"/>
  </p:notesMasterIdLst>
  <p:sldIdLst>
    <p:sldId id="265" r:id="rId2"/>
    <p:sldId id="264" r:id="rId3"/>
    <p:sldId id="267" r:id="rId4"/>
    <p:sldId id="269" r:id="rId5"/>
    <p:sldId id="291" r:id="rId6"/>
    <p:sldId id="276" r:id="rId7"/>
    <p:sldId id="270" r:id="rId8"/>
    <p:sldId id="271" r:id="rId9"/>
    <p:sldId id="274" r:id="rId10"/>
    <p:sldId id="273" r:id="rId11"/>
    <p:sldId id="275" r:id="rId12"/>
    <p:sldId id="292" r:id="rId13"/>
    <p:sldId id="293" r:id="rId14"/>
    <p:sldId id="277" r:id="rId15"/>
    <p:sldId id="278" r:id="rId16"/>
    <p:sldId id="279" r:id="rId17"/>
    <p:sldId id="280" r:id="rId18"/>
    <p:sldId id="281" r:id="rId19"/>
    <p:sldId id="282" r:id="rId20"/>
    <p:sldId id="283" r:id="rId21"/>
    <p:sldId id="284" r:id="rId22"/>
    <p:sldId id="286" r:id="rId23"/>
    <p:sldId id="287" r:id="rId24"/>
    <p:sldId id="288" r:id="rId25"/>
    <p:sldId id="285" r:id="rId26"/>
    <p:sldId id="289" r:id="rId27"/>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73" autoAdjust="0"/>
  </p:normalViewPr>
  <p:slideViewPr>
    <p:cSldViewPr>
      <p:cViewPr varScale="1">
        <p:scale>
          <a:sx n="152" d="100"/>
          <a:sy n="152" d="100"/>
        </p:scale>
        <p:origin x="366" y="132"/>
      </p:cViewPr>
      <p:guideLst>
        <p:guide orient="horz" pos="3162"/>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ppaja\AppData\Local\Microsoft\Windows\INetCache\Content.Outlook\TVJXR1EM\Asukkaat%20sote-%20ja%20maakuntauudistuksen%20keski&#246;&#246;n%20-%20AKE-kysely%20(tammikuu%202018)_kuvaajat%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pekolma\Desktop\KUNTALAISKYSELY%202017_mps\K26_Kunnan%20toiminnan%20seuraaminen_tietoja\Kuvio_kys26_toiminnan%20seuraaminen%202017-2015-2011-2008.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viestint&#228;kysely\kuntaviestinta%202017_177vastausta_prosent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1" i="0" baseline="0">
                <a:effectLst/>
              </a:rPr>
              <a:t>Maakuntalakiluonnoksen 23 §:ssä on listattu seuraavia keinoja, joilla maakunnan asukkaiden osallistumista ja vaikuttamista voidaan edistää. Valitse näistä keinoista kolme, joita uskot maakuntanne käyttävän eniten?</a:t>
            </a:r>
            <a:endParaRPr lang="fi-FI" sz="1400">
              <a:effectLst/>
            </a:endParaRPr>
          </a:p>
        </c:rich>
      </c:tx>
      <c:layout>
        <c:manualLayout>
          <c:xMode val="edge"/>
          <c:yMode val="edge"/>
          <c:x val="9.5684780988875659E-2"/>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spPr>
            <a:solidFill>
              <a:schemeClr val="accent1"/>
            </a:solidFill>
            <a:ln>
              <a:noFill/>
            </a:ln>
            <a:effectLst/>
          </c:spPr>
          <c:invertIfNegative val="0"/>
          <c:cat>
            <c:strRef>
              <c:f>'Maakuntalakiluonnoksen 23 . (2)'!$A$18:$A$23</c:f>
              <c:strCache>
                <c:ptCount val="6"/>
                <c:pt idx="0">
                  <c:v>järjestämällä keskustelu- ja kuulemistilaisuuksia sekä asukasraateja</c:v>
                </c:pt>
                <c:pt idx="1">
                  <c:v>selvittämällä asukkaiden mielipiteitä ennen päätöksentekoa</c:v>
                </c:pt>
                <c:pt idx="2">
                  <c:v>valitsemalla palvelujen käyttäjien edustajia maakunnan toimielimiin</c:v>
                </c:pt>
                <c:pt idx="3">
                  <c:v>suunnittelemalla ja kehittämällä palveluja yhdessä palvelujen käyttäjien kanssa</c:v>
                </c:pt>
                <c:pt idx="4">
                  <c:v>järjestämällä mahdollisuuksia osallistua maakunnan talouden suunnitteluun</c:v>
                </c:pt>
                <c:pt idx="5">
                  <c:v>tukemalla asukkaiden, järjestöjen ja muiden yhteisöjen oma-aloitteista asioiden suunnittelua ja valmistelua</c:v>
                </c:pt>
              </c:strCache>
            </c:strRef>
          </c:cat>
          <c:val>
            <c:numRef>
              <c:f>'Maakuntalakiluonnoksen 23 . (2)'!$B$18:$B$23</c:f>
              <c:numCache>
                <c:formatCode>0</c:formatCode>
                <c:ptCount val="6"/>
                <c:pt idx="0">
                  <c:v>17</c:v>
                </c:pt>
                <c:pt idx="1">
                  <c:v>9</c:v>
                </c:pt>
                <c:pt idx="2">
                  <c:v>3</c:v>
                </c:pt>
                <c:pt idx="3">
                  <c:v>15</c:v>
                </c:pt>
                <c:pt idx="4">
                  <c:v>0</c:v>
                </c:pt>
                <c:pt idx="5">
                  <c:v>7</c:v>
                </c:pt>
              </c:numCache>
            </c:numRef>
          </c:val>
          <c:extLst>
            <c:ext xmlns:c16="http://schemas.microsoft.com/office/drawing/2014/chart" uri="{C3380CC4-5D6E-409C-BE32-E72D297353CC}">
              <c16:uniqueId val="{00000000-5E1A-4496-8369-53C2564B3A49}"/>
            </c:ext>
          </c:extLst>
        </c:ser>
        <c:dLbls>
          <c:showLegendKey val="0"/>
          <c:showVal val="0"/>
          <c:showCatName val="0"/>
          <c:showSerName val="0"/>
          <c:showPercent val="0"/>
          <c:showBubbleSize val="0"/>
        </c:dLbls>
        <c:gapWidth val="182"/>
        <c:axId val="535151055"/>
        <c:axId val="535158543"/>
      </c:barChart>
      <c:catAx>
        <c:axId val="5351510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5158543"/>
        <c:crosses val="autoZero"/>
        <c:auto val="1"/>
        <c:lblAlgn val="ctr"/>
        <c:lblOffset val="100"/>
        <c:noMultiLvlLbl val="0"/>
      </c:catAx>
      <c:valAx>
        <c:axId val="53515854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5151055"/>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72363976846419"/>
          <c:y val="5.3222633114399787E-3"/>
          <c:w val="0.46560971301789816"/>
          <c:h val="0.84489146204161014"/>
        </c:manualLayout>
      </c:layout>
      <c:barChart>
        <c:barDir val="bar"/>
        <c:grouping val="clustered"/>
        <c:varyColors val="0"/>
        <c:ser>
          <c:idx val="0"/>
          <c:order val="0"/>
          <c:tx>
            <c:strRef>
              <c:f>'2008-2017 pl yhdwww'!$C$4</c:f>
              <c:strCache>
                <c:ptCount val="1"/>
                <c:pt idx="0">
                  <c:v>2017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'2008-2017 pl yhdwww'!$B$5:$B$10</c:f>
              <c:strCache>
                <c:ptCount val="6"/>
                <c:pt idx="0">
                  <c:v>Sosiaalisen median kautta</c:v>
                </c:pt>
                <c:pt idx="1">
                  <c:v>Kunnan www-sivulta</c:v>
                </c:pt>
                <c:pt idx="2">
                  <c:v>Yhdistysten tms tiedotuslehdistä</c:v>
                </c:pt>
                <c:pt idx="3">
                  <c:v>Kunnan omasta tiedotuslehdestä tms</c:v>
                </c:pt>
                <c:pt idx="4">
                  <c:v>Radiosta tai TV:stä</c:v>
                </c:pt>
                <c:pt idx="5">
                  <c:v>Sanomalehdestä*</c:v>
                </c:pt>
              </c:strCache>
            </c:strRef>
          </c:cat>
          <c:val>
            <c:numRef>
              <c:f>'2008-2017 pl yhdwww'!$C$5:$C$10</c:f>
              <c:numCache>
                <c:formatCode>General</c:formatCode>
                <c:ptCount val="6"/>
                <c:pt idx="0">
                  <c:v>27</c:v>
                </c:pt>
                <c:pt idx="1">
                  <c:v>27</c:v>
                </c:pt>
                <c:pt idx="2">
                  <c:v>34</c:v>
                </c:pt>
                <c:pt idx="3">
                  <c:v>59</c:v>
                </c:pt>
                <c:pt idx="4">
                  <c:v>70</c:v>
                </c:pt>
                <c:pt idx="5">
                  <c:v>84</c:v>
                </c:pt>
              </c:numCache>
            </c:numRef>
          </c:val>
          <c:extLst>
            <c:ext xmlns:c16="http://schemas.microsoft.com/office/drawing/2014/chart" uri="{C3380CC4-5D6E-409C-BE32-E72D297353CC}">
              <c16:uniqueId val="{00000000-42BA-46C8-8667-03473A94AC80}"/>
            </c:ext>
          </c:extLst>
        </c:ser>
        <c:ser>
          <c:idx val="1"/>
          <c:order val="1"/>
          <c:tx>
            <c:strRef>
              <c:f>'2008-2017 pl yhdwww'!$D$4</c:f>
              <c:strCache>
                <c:ptCount val="1"/>
                <c:pt idx="0">
                  <c:v>2015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'2008-2017 pl yhdwww'!$B$5:$B$10</c:f>
              <c:strCache>
                <c:ptCount val="6"/>
                <c:pt idx="0">
                  <c:v>Sosiaalisen median kautta</c:v>
                </c:pt>
                <c:pt idx="1">
                  <c:v>Kunnan www-sivulta</c:v>
                </c:pt>
                <c:pt idx="2">
                  <c:v>Yhdistysten tms tiedotuslehdistä</c:v>
                </c:pt>
                <c:pt idx="3">
                  <c:v>Kunnan omasta tiedotuslehdestä tms</c:v>
                </c:pt>
                <c:pt idx="4">
                  <c:v>Radiosta tai TV:stä</c:v>
                </c:pt>
                <c:pt idx="5">
                  <c:v>Sanomalehdestä*</c:v>
                </c:pt>
              </c:strCache>
            </c:strRef>
          </c:cat>
          <c:val>
            <c:numRef>
              <c:f>'2008-2017 pl yhdwww'!$D$5:$D$10</c:f>
              <c:numCache>
                <c:formatCode>General</c:formatCode>
                <c:ptCount val="6"/>
                <c:pt idx="0">
                  <c:v>21</c:v>
                </c:pt>
                <c:pt idx="1">
                  <c:v>27</c:v>
                </c:pt>
                <c:pt idx="2">
                  <c:v>41</c:v>
                </c:pt>
                <c:pt idx="3">
                  <c:v>66</c:v>
                </c:pt>
                <c:pt idx="4">
                  <c:v>69</c:v>
                </c:pt>
                <c:pt idx="5">
                  <c:v>84</c:v>
                </c:pt>
              </c:numCache>
            </c:numRef>
          </c:val>
          <c:extLst>
            <c:ext xmlns:c16="http://schemas.microsoft.com/office/drawing/2014/chart" uri="{C3380CC4-5D6E-409C-BE32-E72D297353CC}">
              <c16:uniqueId val="{00000001-42BA-46C8-8667-03473A94AC80}"/>
            </c:ext>
          </c:extLst>
        </c:ser>
        <c:ser>
          <c:idx val="2"/>
          <c:order val="2"/>
          <c:tx>
            <c:strRef>
              <c:f>'2008-2017 pl yhdwww'!$E$4</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'2008-2017 pl yhdwww'!$B$5:$B$10</c:f>
              <c:strCache>
                <c:ptCount val="6"/>
                <c:pt idx="0">
                  <c:v>Sosiaalisen median kautta</c:v>
                </c:pt>
                <c:pt idx="1">
                  <c:v>Kunnan www-sivulta</c:v>
                </c:pt>
                <c:pt idx="2">
                  <c:v>Yhdistysten tms tiedotuslehdistä</c:v>
                </c:pt>
                <c:pt idx="3">
                  <c:v>Kunnan omasta tiedotuslehdestä tms</c:v>
                </c:pt>
                <c:pt idx="4">
                  <c:v>Radiosta tai TV:stä</c:v>
                </c:pt>
                <c:pt idx="5">
                  <c:v>Sanomalehdestä*</c:v>
                </c:pt>
              </c:strCache>
            </c:strRef>
          </c:cat>
          <c:val>
            <c:numRef>
              <c:f>'2008-2017 pl yhdwww'!$E$5:$E$10</c:f>
              <c:numCache>
                <c:formatCode>General</c:formatCode>
                <c:ptCount val="6"/>
                <c:pt idx="0">
                  <c:v>11</c:v>
                </c:pt>
                <c:pt idx="1">
                  <c:v>32</c:v>
                </c:pt>
                <c:pt idx="2">
                  <c:v>45</c:v>
                </c:pt>
                <c:pt idx="3">
                  <c:v>70</c:v>
                </c:pt>
                <c:pt idx="4">
                  <c:v>68</c:v>
                </c:pt>
                <c:pt idx="5">
                  <c:v>91</c:v>
                </c:pt>
              </c:numCache>
            </c:numRef>
          </c:val>
          <c:extLst>
            <c:ext xmlns:c16="http://schemas.microsoft.com/office/drawing/2014/chart" uri="{C3380CC4-5D6E-409C-BE32-E72D297353CC}">
              <c16:uniqueId val="{00000002-42BA-46C8-8667-03473A94AC80}"/>
            </c:ext>
          </c:extLst>
        </c:ser>
        <c:ser>
          <c:idx val="3"/>
          <c:order val="3"/>
          <c:tx>
            <c:strRef>
              <c:f>'2008-2017 pl yhdwww'!$F$4</c:f>
              <c:strCache>
                <c:ptCount val="1"/>
                <c:pt idx="0">
                  <c:v>2008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'2008-2017 pl yhdwww'!$B$5:$B$10</c:f>
              <c:strCache>
                <c:ptCount val="6"/>
                <c:pt idx="0">
                  <c:v>Sosiaalisen median kautta</c:v>
                </c:pt>
                <c:pt idx="1">
                  <c:v>Kunnan www-sivulta</c:v>
                </c:pt>
                <c:pt idx="2">
                  <c:v>Yhdistysten tms tiedotuslehdistä</c:v>
                </c:pt>
                <c:pt idx="3">
                  <c:v>Kunnan omasta tiedotuslehdestä tms</c:v>
                </c:pt>
                <c:pt idx="4">
                  <c:v>Radiosta tai TV:stä</c:v>
                </c:pt>
                <c:pt idx="5">
                  <c:v>Sanomalehdestä*</c:v>
                </c:pt>
              </c:strCache>
            </c:strRef>
          </c:cat>
          <c:val>
            <c:numRef>
              <c:f>'2008-2017 pl yhdwww'!$F$5:$F$10</c:f>
              <c:numCache>
                <c:formatCode>General</c:formatCode>
                <c:ptCount val="6"/>
                <c:pt idx="1">
                  <c:v>29</c:v>
                </c:pt>
                <c:pt idx="2">
                  <c:v>46</c:v>
                </c:pt>
                <c:pt idx="3">
                  <c:v>71</c:v>
                </c:pt>
                <c:pt idx="4">
                  <c:v>69</c:v>
                </c:pt>
                <c:pt idx="5">
                  <c:v>88</c:v>
                </c:pt>
              </c:numCache>
            </c:numRef>
          </c:val>
          <c:extLst>
            <c:ext xmlns:c16="http://schemas.microsoft.com/office/drawing/2014/chart" uri="{C3380CC4-5D6E-409C-BE32-E72D297353CC}">
              <c16:uniqueId val="{00000003-42BA-46C8-8667-03473A94AC80}"/>
            </c:ext>
          </c:extLst>
        </c:ser>
        <c:dLbls>
          <c:showLegendKey val="0"/>
          <c:showVal val="0"/>
          <c:showCatName val="0"/>
          <c:showSerName val="0"/>
          <c:showPercent val="0"/>
          <c:showBubbleSize val="0"/>
        </c:dLbls>
        <c:gapWidth val="150"/>
        <c:overlap val="-30"/>
        <c:axId val="132339280"/>
        <c:axId val="1"/>
      </c:barChart>
      <c:catAx>
        <c:axId val="132339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i-FI"/>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fi-FI"/>
          </a:p>
        </c:txPr>
        <c:crossAx val="132339280"/>
        <c:crosses val="autoZero"/>
        <c:crossBetween val="between"/>
        <c:majorUnit val="10"/>
      </c:valAx>
      <c:spPr>
        <a:noFill/>
        <a:ln w="25400">
          <a:noFill/>
        </a:ln>
      </c:spPr>
    </c:plotArea>
    <c:legend>
      <c:legendPos val="b"/>
      <c:layout>
        <c:manualLayout>
          <c:xMode val="edge"/>
          <c:yMode val="edge"/>
          <c:x val="0.67633804577269196"/>
          <c:y val="0.93243212264067765"/>
          <c:w val="0.32366195422730809"/>
          <c:h val="6.14449768845918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'Kuinka tärkeitä seuraavat '!$C$83</c:f>
              <c:strCache>
                <c:ptCount val="1"/>
                <c:pt idx="0">
                  <c:v>2013 (N=154)</c:v>
                </c:pt>
              </c:strCache>
            </c:strRef>
          </c:tx>
          <c:spPr>
            <a:solidFill>
              <a:srgbClr val="002E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'Kuinka tärkeitä seuraavat '!$A$84:$A$98</c:f>
              <c:strCache>
                <c:ptCount val="15"/>
                <c:pt idx="0">
                  <c:v>Televisio</c:v>
                </c:pt>
                <c:pt idx="1">
                  <c:v>Sähköiset uutiskirjeet</c:v>
                </c:pt>
                <c:pt idx="2">
                  <c:v>Radio</c:v>
                </c:pt>
                <c:pt idx="3">
                  <c:v>Mobiilipalvelut</c:v>
                </c:pt>
                <c:pt idx="4">
                  <c:v>Julkaisut ja raportit</c:v>
                </c:pt>
                <c:pt idx="5">
                  <c:v>Kunnan oma tiedotuslehti tai tiedotuslehti osana jotain muuta lehteä</c:v>
                </c:pt>
                <c:pt idx="6">
                  <c:v>Messut ja tapahtumat</c:v>
                </c:pt>
                <c:pt idx="7">
                  <c:v>Infopisteet</c:v>
                </c:pt>
                <c:pt idx="8">
                  <c:v>Maksulliset lehti-ilmoitukset tai mainokset</c:v>
                </c:pt>
                <c:pt idx="9">
                  <c:v>Tiedotteet ja esitteet kuntalaisille ja muille kohderyhmille</c:v>
                </c:pt>
                <c:pt idx="10">
                  <c:v>Sähköposti</c:v>
                </c:pt>
                <c:pt idx="11">
                  <c:v>Suora viestintä asukastilaisuuksissa</c:v>
                </c:pt>
                <c:pt idx="12">
                  <c:v>Mediaviestintä</c:v>
                </c:pt>
                <c:pt idx="13">
                  <c:v>Sosiaalinen media (esim. Facebook, Twitter)</c:v>
                </c:pt>
                <c:pt idx="14">
                  <c:v>Kunnan omat internet-sivut</c:v>
                </c:pt>
              </c:strCache>
            </c:strRef>
          </c:cat>
          <c:val>
            <c:numRef>
              <c:f>'Kuinka tärkeitä seuraavat '!$C$84:$C$98</c:f>
              <c:numCache>
                <c:formatCode>0.00</c:formatCode>
                <c:ptCount val="15"/>
                <c:pt idx="0">
                  <c:v>1.2684563758389262</c:v>
                </c:pt>
                <c:pt idx="1">
                  <c:v>1.2635135135135136</c:v>
                </c:pt>
                <c:pt idx="2">
                  <c:v>2.1610738255033559</c:v>
                </c:pt>
                <c:pt idx="3">
                  <c:v>1.9662162162162165</c:v>
                </c:pt>
                <c:pt idx="4">
                  <c:v>2.2770270270270272</c:v>
                </c:pt>
                <c:pt idx="5">
                  <c:v>2.2119205298013247</c:v>
                </c:pt>
                <c:pt idx="7">
                  <c:v>3.3733333333333335</c:v>
                </c:pt>
                <c:pt idx="8">
                  <c:v>3.0198675496688741</c:v>
                </c:pt>
                <c:pt idx="9">
                  <c:v>2.7947019867549669</c:v>
                </c:pt>
                <c:pt idx="10">
                  <c:v>3.54</c:v>
                </c:pt>
                <c:pt idx="11">
                  <c:v>3.6732026143790848</c:v>
                </c:pt>
                <c:pt idx="12">
                  <c:v>3.701986754966887</c:v>
                </c:pt>
                <c:pt idx="13">
                  <c:v>2.9802631578947367</c:v>
                </c:pt>
                <c:pt idx="14">
                  <c:v>4.779220779220779</c:v>
                </c:pt>
              </c:numCache>
            </c:numRef>
          </c:val>
          <c:extLst>
            <c:ext xmlns:c16="http://schemas.microsoft.com/office/drawing/2014/chart" uri="{C3380CC4-5D6E-409C-BE32-E72D297353CC}">
              <c16:uniqueId val="{00000000-5B78-42F6-A10F-FDD92D4AC671}"/>
            </c:ext>
          </c:extLst>
        </c:ser>
        <c:ser>
          <c:idx val="0"/>
          <c:order val="1"/>
          <c:tx>
            <c:strRef>
              <c:f>'Kuinka tärkeitä seuraavat '!$B$83</c:f>
              <c:strCache>
                <c:ptCount val="1"/>
                <c:pt idx="0">
                  <c:v>2017 (N=177)</c:v>
                </c:pt>
              </c:strCache>
            </c:strRef>
          </c:tx>
          <c:spPr>
            <a:solidFill>
              <a:srgbClr val="00A6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'Kuinka tärkeitä seuraavat '!$A$84:$A$98</c:f>
              <c:strCache>
                <c:ptCount val="15"/>
                <c:pt idx="0">
                  <c:v>Televisio</c:v>
                </c:pt>
                <c:pt idx="1">
                  <c:v>Sähköiset uutiskirjeet</c:v>
                </c:pt>
                <c:pt idx="2">
                  <c:v>Radio</c:v>
                </c:pt>
                <c:pt idx="3">
                  <c:v>Mobiilipalvelut</c:v>
                </c:pt>
                <c:pt idx="4">
                  <c:v>Julkaisut ja raportit</c:v>
                </c:pt>
                <c:pt idx="5">
                  <c:v>Kunnan oma tiedotuslehti tai tiedotuslehti osana jotain muuta lehteä</c:v>
                </c:pt>
                <c:pt idx="6">
                  <c:v>Messut ja tapahtumat</c:v>
                </c:pt>
                <c:pt idx="7">
                  <c:v>Infopisteet</c:v>
                </c:pt>
                <c:pt idx="8">
                  <c:v>Maksulliset lehti-ilmoitukset tai mainokset</c:v>
                </c:pt>
                <c:pt idx="9">
                  <c:v>Tiedotteet ja esitteet kuntalaisille ja muille kohderyhmille</c:v>
                </c:pt>
                <c:pt idx="10">
                  <c:v>Sähköposti</c:v>
                </c:pt>
                <c:pt idx="11">
                  <c:v>Suora viestintä asukastilaisuuksissa</c:v>
                </c:pt>
                <c:pt idx="12">
                  <c:v>Mediaviestintä</c:v>
                </c:pt>
                <c:pt idx="13">
                  <c:v>Sosiaalinen media (esim. Facebook, Twitter)</c:v>
                </c:pt>
                <c:pt idx="14">
                  <c:v>Kunnan omat internet-sivut</c:v>
                </c:pt>
              </c:strCache>
            </c:strRef>
          </c:cat>
          <c:val>
            <c:numRef>
              <c:f>'Kuinka tärkeitä seuraavat '!$B$84:$B$98</c:f>
              <c:numCache>
                <c:formatCode>0.00</c:formatCode>
                <c:ptCount val="15"/>
                <c:pt idx="0">
                  <c:v>1.32</c:v>
                </c:pt>
                <c:pt idx="1">
                  <c:v>1.7485714285714287</c:v>
                </c:pt>
                <c:pt idx="2">
                  <c:v>1.9715909090909092</c:v>
                </c:pt>
                <c:pt idx="3">
                  <c:v>2.2215909090909092</c:v>
                </c:pt>
                <c:pt idx="4">
                  <c:v>2.4046242774566475</c:v>
                </c:pt>
                <c:pt idx="5">
                  <c:v>2.6285714285714286</c:v>
                </c:pt>
                <c:pt idx="6">
                  <c:v>2.7657142857142856</c:v>
                </c:pt>
                <c:pt idx="7">
                  <c:v>3.0116279069767442</c:v>
                </c:pt>
                <c:pt idx="8">
                  <c:v>3.0171428571428573</c:v>
                </c:pt>
                <c:pt idx="9">
                  <c:v>3.3409090909090908</c:v>
                </c:pt>
                <c:pt idx="10">
                  <c:v>3.3409090909090908</c:v>
                </c:pt>
                <c:pt idx="11">
                  <c:v>3.6420454545454546</c:v>
                </c:pt>
                <c:pt idx="12">
                  <c:v>3.9318181818181817</c:v>
                </c:pt>
                <c:pt idx="13">
                  <c:v>4.27683615819209</c:v>
                </c:pt>
                <c:pt idx="14">
                  <c:v>4.7942857142857145</c:v>
                </c:pt>
              </c:numCache>
            </c:numRef>
          </c:val>
          <c:extLst>
            <c:ext xmlns:c16="http://schemas.microsoft.com/office/drawing/2014/chart" uri="{C3380CC4-5D6E-409C-BE32-E72D297353CC}">
              <c16:uniqueId val="{00000001-5B78-42F6-A10F-FDD92D4AC671}"/>
            </c:ext>
          </c:extLst>
        </c:ser>
        <c:dLbls>
          <c:dLblPos val="outEnd"/>
          <c:showLegendKey val="0"/>
          <c:showVal val="1"/>
          <c:showCatName val="0"/>
          <c:showSerName val="0"/>
          <c:showPercent val="0"/>
          <c:showBubbleSize val="0"/>
        </c:dLbls>
        <c:gapWidth val="182"/>
        <c:axId val="234074047"/>
        <c:axId val="234067807"/>
      </c:barChart>
      <c:catAx>
        <c:axId val="234074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4067807"/>
        <c:crosses val="autoZero"/>
        <c:auto val="1"/>
        <c:lblAlgn val="ctr"/>
        <c:lblOffset val="100"/>
        <c:noMultiLvlLbl val="0"/>
      </c:catAx>
      <c:valAx>
        <c:axId val="234067807"/>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34074047"/>
        <c:crosses val="autoZero"/>
        <c:crossBetween val="between"/>
      </c:valAx>
      <c:spPr>
        <a:noFill/>
        <a:ln>
          <a:noFill/>
        </a:ln>
        <a:effectLst/>
      </c:spPr>
    </c:plotArea>
    <c:legend>
      <c:legendPos val="l"/>
      <c:layout>
        <c:manualLayout>
          <c:xMode val="edge"/>
          <c:yMode val="edge"/>
          <c:x val="2.1909573840753E-2"/>
          <c:y val="0.66089585512036464"/>
          <c:w val="0.13064395013462546"/>
          <c:h val="9.34242434678139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FA15B-FE45-45FE-A5C1-2286D62DBEA0}" type="datetimeFigureOut">
              <a:rPr lang="fi-FI" smtClean="0"/>
              <a:t>19.4.2018</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smtClean="0"/>
          </a:p>
        </p:txBody>
      </p:sp>
      <p:sp>
        <p:nvSpPr>
          <p:cNvPr id="4" name="Dian numeron paikkamerkki 3"/>
          <p:cNvSpPr>
            <a:spLocks noGrp="1"/>
          </p:cNvSpPr>
          <p:nvPr>
            <p:ph type="sldNum" sz="quarter" idx="10"/>
          </p:nvPr>
        </p:nvSpPr>
        <p:spPr/>
        <p:txBody>
          <a:bodyPr/>
          <a:lstStyle/>
          <a:p>
            <a:fld id="{2A854123-5E41-2E41-BD47-C370B56BAA5B}" type="slidenum">
              <a:rPr lang="fi-FI" smtClean="0">
                <a:solidFill>
                  <a:prstClr val="black"/>
                </a:solidFill>
              </a:rPr>
              <a:pPr/>
              <a:t>4</a:t>
            </a:fld>
            <a:endParaRPr lang="fi-FI">
              <a:solidFill>
                <a:prstClr val="black"/>
              </a:solidFill>
            </a:endParaRPr>
          </a:p>
        </p:txBody>
      </p:sp>
    </p:spTree>
    <p:extLst>
      <p:ext uri="{BB962C8B-B14F-4D97-AF65-F5344CB8AC3E}">
        <p14:creationId xmlns:p14="http://schemas.microsoft.com/office/powerpoint/2010/main" val="295999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i="1" dirty="0" smtClean="0"/>
              <a:t>29 § Viestintä</a:t>
            </a:r>
          </a:p>
          <a:p>
            <a:endParaRPr lang="fi-FI" i="1" dirty="0" smtClean="0"/>
          </a:p>
          <a:p>
            <a:r>
              <a:rPr lang="fi-FI" i="1" dirty="0" smtClean="0"/>
              <a:t>Kunnan toiminnasta on tiedotettava asukkaille, palvelujen käyttäjille, järjestöille ja muille yhteisöille. Kunnan tulee antaa riittävästi tietoja kunnan järjestämistä palveluista, taloudesta, kunnassa valmistelussa olevista asioista, niitä koskevista suunnitelmista, asioiden käsittelystä, tehdyistä päätöksistä ja päätösten vaikutuksista. Kunnan on tiedotettava, millä tavoin päätösten valmisteluun voi osallistua ja vaikuttaa.</a:t>
            </a:r>
          </a:p>
          <a:p>
            <a:endParaRPr lang="fi-FI" i="1" dirty="0" smtClean="0"/>
          </a:p>
          <a:p>
            <a:r>
              <a:rPr lang="fi-FI" i="1" dirty="0" smtClean="0"/>
              <a:t>Kunnan on huolehdittava, että toimielinten käsittelyyn tulevien asioiden valmistelusta annetaan esityslistan valmistuttua yleisen tiedonsaannin kannalta tarpeellisia tietoja yleisessä tietoverkossa. Kunnan on verkkoviestinnässään huolehdittava, että salassa pidettäviä tietoja ei viedä yleiseen tietoverkkoon ja että yksityisyyden suoja henkilötietojen käsittelyssä toteutuu.</a:t>
            </a:r>
          </a:p>
          <a:p>
            <a:endParaRPr lang="fi-FI" i="1" dirty="0" smtClean="0"/>
          </a:p>
          <a:p>
            <a:r>
              <a:rPr lang="fi-FI" i="1" dirty="0" smtClean="0"/>
              <a:t>Viestinnässä on käytettävä selkeää ja ymmärrettävää kieltä ja otettava huomioon kunnan eri asukasryhmien tarpeet.</a:t>
            </a:r>
          </a:p>
          <a:p>
            <a:endParaRPr lang="fi-FI" dirty="0"/>
          </a:p>
        </p:txBody>
      </p:sp>
      <p:sp>
        <p:nvSpPr>
          <p:cNvPr id="4" name="Dian numeron paikkamerkki 3"/>
          <p:cNvSpPr>
            <a:spLocks noGrp="1"/>
          </p:cNvSpPr>
          <p:nvPr>
            <p:ph type="sldNum" sz="quarter" idx="10"/>
          </p:nvPr>
        </p:nvSpPr>
        <p:spPr/>
        <p:txBody>
          <a:bodyPr/>
          <a:lstStyle/>
          <a:p>
            <a:fld id="{1BAE36A8-0A76-4C63-8941-B39E4C045E49}" type="slidenum">
              <a:rPr lang="fi-FI" smtClean="0"/>
              <a:t>7</a:t>
            </a:fld>
            <a:endParaRPr lang="fi-FI"/>
          </a:p>
        </p:txBody>
      </p:sp>
    </p:spTree>
    <p:extLst>
      <p:ext uri="{BB962C8B-B14F-4D97-AF65-F5344CB8AC3E}">
        <p14:creationId xmlns:p14="http://schemas.microsoft.com/office/powerpoint/2010/main" val="3236718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rotWithShape="1">
          <a:blip r:embed="rId2" cstate="screen">
            <a:extLst>
              <a:ext uri="{28A0092B-C50C-407E-A947-70E740481C1C}">
                <a14:useLocalDpi xmlns:a14="http://schemas.microsoft.com/office/drawing/2010/main"/>
              </a:ext>
            </a:extLst>
          </a:blip>
          <a:srcRect l="-1238" r="1238" b="16001"/>
          <a:stretch/>
        </p:blipFill>
        <p:spPr>
          <a:xfrm>
            <a:off x="6474616" y="2983260"/>
            <a:ext cx="2666766" cy="216024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8" name="Rectangle 9"/>
          <p:cNvSpPr/>
          <p:nvPr userDrawn="1"/>
        </p:nvSpPr>
        <p:spPr>
          <a:xfrm>
            <a:off x="0" y="771550"/>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p:cNvSpPr/>
          <p:nvPr userDrawn="1"/>
        </p:nvSpPr>
        <p:spPr>
          <a:xfrm>
            <a:off x="604463" y="287598"/>
            <a:ext cx="7935074" cy="400110"/>
          </a:xfrm>
          <a:prstGeom prst="rect">
            <a:avLst/>
          </a:prstGeom>
        </p:spPr>
        <p:txBody>
          <a:bodyPr wrap="square">
            <a:spAutoFit/>
          </a:bodyPr>
          <a:lstStyle/>
          <a:p>
            <a:pPr algn="r"/>
            <a:r>
              <a:rPr lang="sv-SE" sz="1000" dirty="0" smtClean="0">
                <a:solidFill>
                  <a:schemeClr val="accent2"/>
                </a:solidFill>
              </a:rPr>
              <a:t>Onnistuva Suomi </a:t>
            </a:r>
            <a:r>
              <a:rPr lang="sv-SE" sz="1000" dirty="0" err="1" smtClean="0">
                <a:solidFill>
                  <a:schemeClr val="accent2"/>
                </a:solidFill>
              </a:rPr>
              <a:t>tehdään</a:t>
            </a:r>
            <a:r>
              <a:rPr lang="sv-SE" sz="1000" dirty="0" smtClean="0">
                <a:solidFill>
                  <a:schemeClr val="accent2"/>
                </a:solidFill>
              </a:rPr>
              <a:t> </a:t>
            </a:r>
            <a:r>
              <a:rPr lang="sv-SE" sz="1000" dirty="0" err="1" smtClean="0">
                <a:solidFill>
                  <a:schemeClr val="accent2"/>
                </a:solidFill>
              </a:rPr>
              <a:t>lähellä</a:t>
            </a:r>
            <a:endParaRPr lang="sv-SE" sz="1000" dirty="0" smtClean="0">
              <a:solidFill>
                <a:schemeClr val="accent2"/>
              </a:solidFill>
            </a:endParaRPr>
          </a:p>
          <a:p>
            <a:pPr algn="r"/>
            <a:r>
              <a:rPr lang="sv-SE" sz="1000" dirty="0" smtClean="0">
                <a:solidFill>
                  <a:schemeClr val="accent2"/>
                </a:solidFill>
              </a:rPr>
              <a:t>Finlands framgång skapas lokalt </a:t>
            </a:r>
            <a:endParaRPr lang="fi-FI" sz="1000" b="0" dirty="0">
              <a:solidFill>
                <a:schemeClr val="accent2"/>
              </a:solidFill>
              <a:latin typeface="+mn-lt"/>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67" y="161777"/>
            <a:ext cx="1958409" cy="465286"/>
          </a:xfrm>
          <a:prstGeom prst="rect">
            <a:avLst/>
          </a:prstGeom>
        </p:spPr>
      </p:pic>
    </p:spTree>
    <p:extLst>
      <p:ext uri="{BB962C8B-B14F-4D97-AF65-F5344CB8AC3E}">
        <p14:creationId xmlns:p14="http://schemas.microsoft.com/office/powerpoint/2010/main" val="3938378044"/>
      </p:ext>
    </p:extLst>
  </p:cSld>
  <p:clrMapOvr>
    <a:masterClrMapping/>
  </p:clrMapOvr>
  <p:extLst mod="1">
    <p:ext uri="{DCECCB84-F9BA-43D5-87BE-67443E8EF086}">
      <p15:sldGuideLst xmlns:p15="http://schemas.microsoft.com/office/powerpoint/2012/main">
        <p15:guide id="1" orient="horz" pos="39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93185524-546A-4883-8235-424F2875EBD1}"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5957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4297142-51D6-463C-8CFD-FBE6D81AE969}"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6291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C84B7927-737E-4777-BD1C-06E1896DCBF4}"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96445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pPr algn="r"/>
            <a:fld id="{7C79F721-CC69-4E71-A743-8EB8BEF21958}" type="datetime1">
              <a:rPr lang="fi-FI" smtClean="0"/>
              <a:t>19.4.2018</a:t>
            </a:fld>
            <a:endParaRPr lang="fi-FI" dirty="0"/>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pPr algn="r"/>
            <a:fld id="{12BD7E2F-D51D-427F-8E06-A2AF30EACADC}"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a:xfrm>
            <a:off x="680400" y="1203598"/>
            <a:ext cx="7779600" cy="33939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pPr algn="r"/>
            <a:fld id="{5E6DC98A-6258-4AB0-B6E1-3934EC140010}" type="datetime1">
              <a:rPr lang="fi-FI" smtClean="0"/>
              <a:t>19.4.2018</a:t>
            </a:fld>
            <a:endParaRPr lang="fi-FI" dirty="0"/>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dirty="0"/>
          </a:p>
        </p:txBody>
      </p:sp>
    </p:spTree>
    <p:extLst>
      <p:ext uri="{BB962C8B-B14F-4D97-AF65-F5344CB8AC3E}">
        <p14:creationId xmlns:p14="http://schemas.microsoft.com/office/powerpoint/2010/main" val="2306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0898454-8BE6-47A6-996E-4BFE51C73A93}"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81C7ACA-D24B-468A-BC18-1CB3E9A50761}"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2663183"/>
          </a:xfrm>
          <a:prstGeom prst="rect">
            <a:avLst/>
          </a:prstGeom>
        </p:spPr>
      </p:pic>
    </p:spTree>
    <p:extLst>
      <p:ext uri="{BB962C8B-B14F-4D97-AF65-F5344CB8AC3E}">
        <p14:creationId xmlns:p14="http://schemas.microsoft.com/office/powerpoint/2010/main" val="317580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E98ABA4C-2FD8-4A6E-98BB-6BA067C2707D}"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6680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698EFAB1-2668-4DEB-89B3-0FDEA1299E3E}"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7"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01169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EB0CB22E-EF00-48C2-9E13-F1F6F51E9586}"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881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4422C67-5686-4299-80C0-BA1D4F603AAF}"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3892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8F1DFB00-9CC7-4FD5-AF7F-957A4A7E799E}" type="datetime1">
              <a:rPr lang="fi-FI" smtClean="0"/>
              <a:t>19.4.2018</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14032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dirty="0" smtClean="0"/>
              <a:t>Muokkaa </a:t>
            </a:r>
            <a:r>
              <a:rPr lang="fi-FI" noProof="0" dirty="0" err="1" smtClean="0"/>
              <a:t>perustyyl</a:t>
            </a:r>
            <a:r>
              <a:rPr lang="fi-FI" noProof="0" dirty="0" smtClean="0"/>
              <a:t>. </a:t>
            </a:r>
            <a:r>
              <a:rPr lang="fi-FI" noProof="0" dirty="0" err="1" smtClean="0"/>
              <a:t>napsautt</a:t>
            </a:r>
            <a:r>
              <a:rPr lang="fi-FI" noProof="0" dirty="0" smtClean="0"/>
              <a:t>.</a:t>
            </a:r>
            <a:endParaRPr lang="fi-FI" noProof="0" dirty="0"/>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dirty="0" smtClean="0"/>
              <a:t>Muokkaa tekstin perustyylejä napsauttamalla</a:t>
            </a:r>
          </a:p>
          <a:p>
            <a:pPr lvl="1"/>
            <a:r>
              <a:rPr lang="fi-FI" noProof="0" dirty="0" smtClean="0"/>
              <a:t>toinen taso</a:t>
            </a:r>
          </a:p>
          <a:p>
            <a:pPr lvl="2"/>
            <a:r>
              <a:rPr lang="fi-FI" noProof="0" dirty="0" smtClean="0"/>
              <a:t>kolmas taso</a:t>
            </a:r>
          </a:p>
          <a:p>
            <a:pPr lvl="3"/>
            <a:r>
              <a:rPr lang="fi-FI" noProof="0" dirty="0" smtClean="0"/>
              <a:t>neljäs taso</a:t>
            </a:r>
          </a:p>
          <a:p>
            <a:pPr lvl="4"/>
            <a:r>
              <a:rPr lang="fi-FI" noProof="0" dirty="0" smtClean="0"/>
              <a:t>viides taso</a:t>
            </a:r>
            <a:endParaRPr lang="fi-FI" noProof="0" dirty="0"/>
          </a:p>
        </p:txBody>
      </p:sp>
      <p:sp>
        <p:nvSpPr>
          <p:cNvPr id="4" name="Date Placeholder 3"/>
          <p:cNvSpPr>
            <a:spLocks noGrp="1"/>
          </p:cNvSpPr>
          <p:nvPr>
            <p:ph type="dt" sz="half" idx="2"/>
          </p:nvPr>
        </p:nvSpPr>
        <p:spPr>
          <a:xfrm>
            <a:off x="7956376" y="4869645"/>
            <a:ext cx="903600" cy="199800"/>
          </a:xfrm>
          <a:prstGeom prst="rect">
            <a:avLst/>
          </a:prstGeom>
        </p:spPr>
        <p:txBody>
          <a:bodyPr vert="horz" lIns="0" tIns="0" rIns="0" bIns="0" rtlCol="0" anchor="ctr" anchorCtr="0"/>
          <a:lstStyle>
            <a:lvl1pPr algn="ctr">
              <a:defRPr sz="900">
                <a:solidFill>
                  <a:schemeClr val="tx1"/>
                </a:solidFill>
              </a:defRPr>
            </a:lvl1pPr>
          </a:lstStyle>
          <a:p>
            <a:pPr algn="r"/>
            <a:fld id="{FA337B8E-5FF6-49F4-B01F-DBA6611D5498}" type="datetime1">
              <a:rPr lang="fi-FI" smtClean="0"/>
              <a:t>19.4.2018</a:t>
            </a:fld>
            <a:endParaRPr lang="fi-FI" dirty="0"/>
          </a:p>
        </p:txBody>
      </p:sp>
      <p:sp>
        <p:nvSpPr>
          <p:cNvPr id="6" name="Slide Number Placeholder 5"/>
          <p:cNvSpPr>
            <a:spLocks noGrp="1"/>
          </p:cNvSpPr>
          <p:nvPr>
            <p:ph type="sldNum" sz="quarter" idx="4"/>
          </p:nvPr>
        </p:nvSpPr>
        <p:spPr>
          <a:xfrm>
            <a:off x="8467576" y="4695580"/>
            <a:ext cx="392400" cy="199800"/>
          </a:xfrm>
          <a:prstGeom prst="rect">
            <a:avLst/>
          </a:prstGeom>
        </p:spPr>
        <p:txBody>
          <a:bodyPr vert="horz" lIns="0" tIns="0" rIns="0" bIns="0" rtlCol="0" anchor="ctr"/>
          <a:lstStyle>
            <a:lvl1pPr algn="r">
              <a:defRPr sz="900">
                <a:solidFill>
                  <a:schemeClr val="tx1"/>
                </a:solidFill>
              </a:defRPr>
            </a:lvl1pPr>
          </a:lstStyle>
          <a:p>
            <a:fld id="{529BDC67-9A7E-42C8-BC4E-FBA2E376B5B6}" type="slidenum">
              <a:rPr lang="fi-FI" smtClean="0"/>
              <a:pPr/>
              <a:t>‹#›</a:t>
            </a:fld>
            <a:endParaRPr lang="fi-FI" dirty="0"/>
          </a:p>
        </p:txBody>
      </p:sp>
      <p:sp>
        <p:nvSpPr>
          <p:cNvPr id="9" name="Rectangle 6"/>
          <p:cNvSpPr/>
          <p:nvPr userDrawn="1"/>
        </p:nvSpPr>
        <p:spPr>
          <a:xfrm>
            <a:off x="0" y="4614263"/>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
        <p:nvSpPr>
          <p:cNvPr id="11" name="Suorakulmio 10"/>
          <p:cNvSpPr/>
          <p:nvPr userDrawn="1"/>
        </p:nvSpPr>
        <p:spPr>
          <a:xfrm>
            <a:off x="1763688" y="4753476"/>
            <a:ext cx="5976664" cy="338554"/>
          </a:xfrm>
          <a:prstGeom prst="rect">
            <a:avLst/>
          </a:prstGeom>
        </p:spPr>
        <p:txBody>
          <a:bodyPr wrap="square">
            <a:spAutoFit/>
          </a:bodyPr>
          <a:lstStyle/>
          <a:p>
            <a:r>
              <a:rPr lang="fi-FI" sz="800" b="0" dirty="0" smtClean="0">
                <a:solidFill>
                  <a:schemeClr val="accent2"/>
                </a:solidFill>
              </a:rPr>
              <a:t>Onnistuva Suomi tehdään lähellä      </a:t>
            </a:r>
            <a:br>
              <a:rPr lang="fi-FI" sz="800" b="0" dirty="0" smtClean="0">
                <a:solidFill>
                  <a:schemeClr val="accent2"/>
                </a:solidFill>
              </a:rPr>
            </a:br>
            <a:r>
              <a:rPr lang="sv-SE" sz="800" b="0" dirty="0" smtClean="0">
                <a:solidFill>
                  <a:schemeClr val="accent2"/>
                </a:solidFill>
              </a:rPr>
              <a:t>Finlands framgång skapas lokalt </a:t>
            </a:r>
            <a:endParaRPr lang="fi-FI" sz="800" b="0" dirty="0">
              <a:solidFill>
                <a:schemeClr val="accent2"/>
              </a:solidFill>
            </a:endParaRPr>
          </a:p>
        </p:txBody>
      </p:sp>
      <p:pic>
        <p:nvPicPr>
          <p:cNvPr id="5" name="Kuva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512" y="4716064"/>
            <a:ext cx="1318604" cy="313279"/>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9"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797" r:id="rId13"/>
    <p:sldLayoutId id="2147483801" r:id="rId14"/>
  </p:sldLayoutIdLst>
  <p:hf hdr="0"/>
  <p:txStyles>
    <p:titleStyle>
      <a:lvl1pPr algn="l" defTabSz="914400" rtl="0" eaLnBrk="1" latinLnBrk="0" hangingPunct="1">
        <a:spcBef>
          <a:spcPct val="0"/>
        </a:spcBef>
        <a:buNone/>
        <a:defRPr sz="3200" b="0"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www.finlex.fi/fi/esitykset/he/2017/20170015#idp45934390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inlex.fi/fi/esitykset/he/2017/20170015#idp459380032" TargetMode="External"/><Relationship Id="rId5" Type="http://schemas.openxmlformats.org/officeDocument/2006/relationships/hyperlink" Target="https://www.finlex.fi/fi/esitykset/he/2017/20170015#idp459370864" TargetMode="External"/><Relationship Id="rId4" Type="http://schemas.openxmlformats.org/officeDocument/2006/relationships/hyperlink" Target="https://www.finlex.fi/fi/esitykset/he/2017/20170015#idp45935182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Viestinnän työpaja</a:t>
            </a:r>
            <a:endParaRPr lang="fi-FI" dirty="0"/>
          </a:p>
        </p:txBody>
      </p:sp>
      <p:sp>
        <p:nvSpPr>
          <p:cNvPr id="3" name="Alaotsikko 2"/>
          <p:cNvSpPr>
            <a:spLocks noGrp="1"/>
          </p:cNvSpPr>
          <p:nvPr>
            <p:ph type="subTitle" idx="1"/>
          </p:nvPr>
        </p:nvSpPr>
        <p:spPr/>
        <p:txBody>
          <a:bodyPr/>
          <a:lstStyle/>
          <a:p>
            <a:r>
              <a:rPr lang="fi-FI" dirty="0" smtClean="0"/>
              <a:t>Asukkaat maakuntauudistuksen keskiöön (AKE)</a:t>
            </a:r>
            <a:endParaRPr lang="fi-FI" dirty="0"/>
          </a:p>
        </p:txBody>
      </p:sp>
      <p:sp>
        <p:nvSpPr>
          <p:cNvPr id="5" name="Tekstiruutu 4"/>
          <p:cNvSpPr txBox="1"/>
          <p:nvPr/>
        </p:nvSpPr>
        <p:spPr>
          <a:xfrm>
            <a:off x="539552" y="3867894"/>
            <a:ext cx="3315536" cy="954107"/>
          </a:xfrm>
          <a:prstGeom prst="rect">
            <a:avLst/>
          </a:prstGeom>
          <a:noFill/>
        </p:spPr>
        <p:txBody>
          <a:bodyPr wrap="square" rtlCol="0">
            <a:spAutoFit/>
          </a:bodyPr>
          <a:lstStyle/>
          <a:p>
            <a:r>
              <a:rPr lang="fi-FI" sz="1400" dirty="0" smtClean="0"/>
              <a:t>Rovaniemi 23.4.2018</a:t>
            </a:r>
          </a:p>
          <a:p>
            <a:r>
              <a:rPr lang="fi-FI" sz="1400" dirty="0" smtClean="0"/>
              <a:t>Jari Seppälä</a:t>
            </a:r>
          </a:p>
          <a:p>
            <a:r>
              <a:rPr lang="fi-FI" sz="1400" dirty="0" smtClean="0"/>
              <a:t>Jenni Lintula</a:t>
            </a:r>
          </a:p>
          <a:p>
            <a:r>
              <a:rPr lang="fi-FI" sz="1400" dirty="0" smtClean="0"/>
              <a:t>Jukka Hakola</a:t>
            </a:r>
            <a:endParaRPr lang="fi-FI" sz="1400" dirty="0"/>
          </a:p>
        </p:txBody>
      </p:sp>
    </p:spTree>
    <p:extLst>
      <p:ext uri="{BB962C8B-B14F-4D97-AF65-F5344CB8AC3E}">
        <p14:creationId xmlns:p14="http://schemas.microsoft.com/office/powerpoint/2010/main" val="70167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4294967295"/>
          </p:nvPr>
        </p:nvSpPr>
        <p:spPr/>
        <p:txBody>
          <a:bodyPr/>
          <a:lstStyle/>
          <a:p>
            <a:pPr algn="r"/>
            <a:r>
              <a:rPr lang="fi-FI" smtClean="0"/>
              <a:t>12.10.2017</a:t>
            </a:r>
            <a:endParaRPr lang="fi-FI" dirty="0"/>
          </a:p>
        </p:txBody>
      </p:sp>
      <p:sp>
        <p:nvSpPr>
          <p:cNvPr id="3" name="Dian numeron paikkamerkki 2"/>
          <p:cNvSpPr>
            <a:spLocks noGrp="1"/>
          </p:cNvSpPr>
          <p:nvPr>
            <p:ph type="sldNum" sz="quarter" idx="4294967295"/>
          </p:nvPr>
        </p:nvSpPr>
        <p:spPr/>
        <p:txBody>
          <a:bodyPr/>
          <a:lstStyle/>
          <a:p>
            <a:fld id="{529BDC67-9A7E-42C8-BC4E-FBA2E376B5B6}" type="slidenum">
              <a:rPr lang="fi-FI" smtClean="0"/>
              <a:t>10</a:t>
            </a:fld>
            <a:endParaRPr lang="fi-FI"/>
          </a:p>
        </p:txBody>
      </p:sp>
      <p:sp>
        <p:nvSpPr>
          <p:cNvPr id="4" name="Otsikko 3"/>
          <p:cNvSpPr>
            <a:spLocks noGrp="1"/>
          </p:cNvSpPr>
          <p:nvPr>
            <p:ph type="title"/>
          </p:nvPr>
        </p:nvSpPr>
        <p:spPr>
          <a:xfrm>
            <a:off x="539552" y="2499742"/>
            <a:ext cx="3099512" cy="45719"/>
          </a:xfrm>
        </p:spPr>
        <p:txBody>
          <a:bodyPr>
            <a:normAutofit fontScale="90000"/>
          </a:bodyPr>
          <a:lstStyle/>
          <a:p>
            <a:r>
              <a:rPr lang="fi-FI" sz="2200" dirty="0">
                <a:solidFill>
                  <a:schemeClr val="tx1"/>
                </a:solidFill>
                <a:latin typeface="Verdana" panose="020B0604030504040204" pitchFamily="34" charset="0"/>
                <a:ea typeface="Verdana" panose="020B0604030504040204" pitchFamily="34" charset="0"/>
                <a:cs typeface="Verdana" panose="020B0604030504040204" pitchFamily="34" charset="0"/>
              </a:rPr>
              <a:t>Kuinka tärkeitä seuraavat välineet ovat kuntasi viestinnässä? </a:t>
            </a:r>
            <a:r>
              <a:rPr lang="fi-FI"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fi-FI"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fi-FI"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0 </a:t>
            </a:r>
            <a:r>
              <a:rPr lang="fi-FI" sz="1800" dirty="0">
                <a:solidFill>
                  <a:schemeClr val="tx1"/>
                </a:solidFill>
                <a:latin typeface="Verdana" panose="020B0604030504040204" pitchFamily="34" charset="0"/>
                <a:ea typeface="Verdana" panose="020B0604030504040204" pitchFamily="34" charset="0"/>
                <a:cs typeface="Verdana" panose="020B0604030504040204" pitchFamily="34" charset="0"/>
              </a:rPr>
              <a:t>= Ei käytössä, </a:t>
            </a:r>
            <a:r>
              <a:rPr lang="fi-FI"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fi-FI"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fi-FI"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 </a:t>
            </a:r>
            <a:r>
              <a:rPr lang="fi-FI" sz="1800" dirty="0">
                <a:solidFill>
                  <a:schemeClr val="tx1"/>
                </a:solidFill>
                <a:latin typeface="Verdana" panose="020B0604030504040204" pitchFamily="34" charset="0"/>
                <a:ea typeface="Verdana" panose="020B0604030504040204" pitchFamily="34" charset="0"/>
                <a:cs typeface="Verdana" panose="020B0604030504040204" pitchFamily="34" charset="0"/>
              </a:rPr>
              <a:t>= Ei kovin tärkeä... </a:t>
            </a:r>
            <a:r>
              <a:rPr lang="fi-FI"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fi-FI"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fi-FI"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5 </a:t>
            </a:r>
            <a:r>
              <a:rPr lang="fi-FI" sz="1800" dirty="0">
                <a:solidFill>
                  <a:schemeClr val="tx1"/>
                </a:solidFill>
                <a:latin typeface="Verdana" panose="020B0604030504040204" pitchFamily="34" charset="0"/>
                <a:ea typeface="Verdana" panose="020B0604030504040204" pitchFamily="34" charset="0"/>
                <a:cs typeface="Verdana" panose="020B0604030504040204" pitchFamily="34" charset="0"/>
              </a:rPr>
              <a:t>= Hyvin </a:t>
            </a:r>
            <a:r>
              <a:rPr lang="fi-FI"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tärkeä</a:t>
            </a:r>
            <a:endParaRPr lang="fi-FI" dirty="0">
              <a:solidFill>
                <a:schemeClr val="tx1"/>
              </a:solidFill>
            </a:endParaRPr>
          </a:p>
        </p:txBody>
      </p:sp>
      <p:graphicFrame>
        <p:nvGraphicFramePr>
          <p:cNvPr id="5" name="Kaavio 4"/>
          <p:cNvGraphicFramePr>
            <a:graphicFrameLocks/>
          </p:cNvGraphicFramePr>
          <p:nvPr>
            <p:extLst/>
          </p:nvPr>
        </p:nvGraphicFramePr>
        <p:xfrm>
          <a:off x="2483768" y="-13951"/>
          <a:ext cx="6376208" cy="458797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86382" y="156382"/>
            <a:ext cx="1740991" cy="27700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200" dirty="0" smtClean="0"/>
              <a:t>Kuntaviestintä 2017</a:t>
            </a:r>
            <a:endParaRPr lang="fi-FI" sz="1200" dirty="0"/>
          </a:p>
        </p:txBody>
      </p:sp>
    </p:spTree>
    <p:extLst>
      <p:ext uri="{BB962C8B-B14F-4D97-AF65-F5344CB8AC3E}">
        <p14:creationId xmlns:p14="http://schemas.microsoft.com/office/powerpoint/2010/main" val="2220551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576" y="92936"/>
            <a:ext cx="7779600" cy="857250"/>
          </a:xfrm>
        </p:spPr>
        <p:txBody>
          <a:bodyPr>
            <a:normAutofit/>
          </a:bodyPr>
          <a:lstStyle/>
          <a:p>
            <a:r>
              <a:rPr lang="fi-FI" b="1" dirty="0" smtClean="0"/>
              <a:t>40 % kunnanjohtajista </a:t>
            </a:r>
            <a:r>
              <a:rPr lang="fi-FI" b="1" dirty="0" err="1" smtClean="0"/>
              <a:t>somessa</a:t>
            </a:r>
            <a:endParaRPr lang="fi-FI" dirty="0"/>
          </a:p>
        </p:txBody>
      </p:sp>
      <p:sp>
        <p:nvSpPr>
          <p:cNvPr id="3" name="Sisällön paikkamerkki 2"/>
          <p:cNvSpPr>
            <a:spLocks noGrp="1"/>
          </p:cNvSpPr>
          <p:nvPr>
            <p:ph idx="1"/>
          </p:nvPr>
        </p:nvSpPr>
        <p:spPr>
          <a:xfrm>
            <a:off x="683568" y="1275606"/>
            <a:ext cx="2112426" cy="2736304"/>
          </a:xfrm>
        </p:spPr>
        <p:txBody>
          <a:bodyPr>
            <a:normAutofit fontScale="70000" lnSpcReduction="20000"/>
          </a:bodyPr>
          <a:lstStyle/>
          <a:p>
            <a:pPr marL="0" indent="0">
              <a:buNone/>
            </a:pPr>
            <a:r>
              <a:rPr lang="fi-FI" dirty="0"/>
              <a:t>Onko kunnanjohtajanne työroolissaan esillä sosiaalisen median palveluissa</a:t>
            </a:r>
            <a:r>
              <a:rPr lang="fi-FI" dirty="0" smtClean="0"/>
              <a:t>?</a:t>
            </a:r>
          </a:p>
          <a:p>
            <a:pPr marL="0" indent="0">
              <a:buNone/>
            </a:pPr>
            <a:endParaRPr lang="fi-FI" dirty="0"/>
          </a:p>
          <a:p>
            <a:pPr marL="0" indent="0">
              <a:buNone/>
            </a:pPr>
            <a:r>
              <a:rPr lang="fi-FI" smtClean="0"/>
              <a:t>N= 140</a:t>
            </a:r>
            <a:endParaRPr lang="fi-FI" dirty="0" smtClean="0"/>
          </a:p>
          <a:p>
            <a:pPr marL="0" indent="0">
              <a:buNone/>
            </a:pPr>
            <a:r>
              <a:rPr lang="fi-FI" dirty="0" smtClean="0"/>
              <a:t>2016: 156 </a:t>
            </a:r>
          </a:p>
          <a:p>
            <a:pPr marL="0" indent="0">
              <a:buNone/>
            </a:pPr>
            <a:r>
              <a:rPr lang="fi-FI" dirty="0" smtClean="0"/>
              <a:t>2014: 162 </a:t>
            </a:r>
          </a:p>
          <a:p>
            <a:pPr marL="0" indent="0">
              <a:buNone/>
            </a:pPr>
            <a:r>
              <a:rPr lang="fi-FI" dirty="0" smtClean="0"/>
              <a:t>2013: 131</a:t>
            </a:r>
          </a:p>
          <a:p>
            <a:pPr marL="0" indent="0">
              <a:buNone/>
            </a:pPr>
            <a:r>
              <a:rPr lang="fi-FI" dirty="0" smtClean="0"/>
              <a:t>2011: 130</a:t>
            </a:r>
            <a:endParaRPr lang="fi-FI" dirty="0"/>
          </a:p>
        </p:txBody>
      </p:sp>
      <p:sp>
        <p:nvSpPr>
          <p:cNvPr id="4" name="Päivämäärän paikkamerkki 3"/>
          <p:cNvSpPr>
            <a:spLocks noGrp="1"/>
          </p:cNvSpPr>
          <p:nvPr>
            <p:ph type="dt" sz="half" idx="10"/>
          </p:nvPr>
        </p:nvSpPr>
        <p:spPr/>
        <p:txBody>
          <a:bodyPr/>
          <a:lstStyle/>
          <a:p>
            <a:pPr algn="r"/>
            <a:r>
              <a:rPr lang="fi-FI" dirty="0" smtClean="0"/>
              <a:t>11.8.2017</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11</a:t>
            </a:fld>
            <a:endParaRPr lang="fi-FI" dirty="0"/>
          </a:p>
        </p:txBody>
      </p:sp>
      <p:pic>
        <p:nvPicPr>
          <p:cNvPr id="8" name="Kuva 7"/>
          <p:cNvPicPr>
            <a:picLocks noChangeAspect="1"/>
          </p:cNvPicPr>
          <p:nvPr/>
        </p:nvPicPr>
        <p:blipFill>
          <a:blip r:embed="rId2"/>
          <a:stretch>
            <a:fillRect/>
          </a:stretch>
        </p:blipFill>
        <p:spPr>
          <a:xfrm>
            <a:off x="2795994" y="1140812"/>
            <a:ext cx="6214205" cy="2880915"/>
          </a:xfrm>
          <a:prstGeom prst="rect">
            <a:avLst/>
          </a:prstGeom>
        </p:spPr>
      </p:pic>
    </p:spTree>
    <p:extLst>
      <p:ext uri="{BB962C8B-B14F-4D97-AF65-F5344CB8AC3E}">
        <p14:creationId xmlns:p14="http://schemas.microsoft.com/office/powerpoint/2010/main" val="1417580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19.4.2018</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12</a:t>
            </a:fld>
            <a:endParaRPr lang="fi-FI"/>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4212447" cy="5143500"/>
          </a:xfrm>
          <a:prstGeom prst="rect">
            <a:avLst/>
          </a:prstGeom>
        </p:spPr>
      </p:pic>
      <p:pic>
        <p:nvPicPr>
          <p:cNvPr id="8" name="Kuva 7"/>
          <p:cNvPicPr>
            <a:picLocks noChangeAspect="1"/>
          </p:cNvPicPr>
          <p:nvPr/>
        </p:nvPicPr>
        <p:blipFill>
          <a:blip r:embed="rId3"/>
          <a:stretch>
            <a:fillRect/>
          </a:stretch>
        </p:blipFill>
        <p:spPr>
          <a:xfrm>
            <a:off x="1619672" y="1059582"/>
            <a:ext cx="2232248" cy="3312368"/>
          </a:xfrm>
          <a:prstGeom prst="rect">
            <a:avLst/>
          </a:prstGeom>
        </p:spPr>
      </p:pic>
      <p:pic>
        <p:nvPicPr>
          <p:cNvPr id="9" name="Kuv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635646"/>
            <a:ext cx="3672408" cy="2448272"/>
          </a:xfrm>
          <a:prstGeom prst="rect">
            <a:avLst/>
          </a:prstGeom>
        </p:spPr>
      </p:pic>
      <p:sp>
        <p:nvSpPr>
          <p:cNvPr id="10" name="Tekstiruutu 9"/>
          <p:cNvSpPr txBox="1"/>
          <p:nvPr/>
        </p:nvSpPr>
        <p:spPr>
          <a:xfrm>
            <a:off x="4860032" y="413251"/>
            <a:ext cx="3306521" cy="646331"/>
          </a:xfrm>
          <a:prstGeom prst="rect">
            <a:avLst/>
          </a:prstGeom>
          <a:noFill/>
        </p:spPr>
        <p:txBody>
          <a:bodyPr wrap="square" rtlCol="0">
            <a:spAutoFit/>
          </a:bodyPr>
          <a:lstStyle/>
          <a:p>
            <a:r>
              <a:rPr lang="fi-FI" dirty="0" smtClean="0"/>
              <a:t>Lahden porukka-sovellus ja mainostaulut</a:t>
            </a:r>
          </a:p>
        </p:txBody>
      </p:sp>
    </p:spTree>
    <p:extLst>
      <p:ext uri="{BB962C8B-B14F-4D97-AF65-F5344CB8AC3E}">
        <p14:creationId xmlns:p14="http://schemas.microsoft.com/office/powerpoint/2010/main" val="145057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19.4.2018</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13</a:t>
            </a:fld>
            <a:endParaRPr lang="fi-FI"/>
          </a:p>
        </p:txBody>
      </p:sp>
      <p:sp>
        <p:nvSpPr>
          <p:cNvPr id="4" name="Otsikko 3"/>
          <p:cNvSpPr>
            <a:spLocks noGrp="1"/>
          </p:cNvSpPr>
          <p:nvPr>
            <p:ph type="title"/>
          </p:nvPr>
        </p:nvSpPr>
        <p:spPr>
          <a:xfrm>
            <a:off x="4572000" y="439074"/>
            <a:ext cx="3599968" cy="857250"/>
          </a:xfrm>
        </p:spPr>
        <p:txBody>
          <a:bodyPr>
            <a:normAutofit fontScale="90000"/>
          </a:bodyPr>
          <a:lstStyle/>
          <a:p>
            <a:r>
              <a:rPr lang="fi-FI" dirty="0" smtClean="0"/>
              <a:t>Twitter, videot, verkostot…</a:t>
            </a:r>
            <a:endParaRPr lang="fi-FI" dirty="0"/>
          </a:p>
        </p:txBody>
      </p:sp>
      <p:pic>
        <p:nvPicPr>
          <p:cNvPr id="5" name="Kuva 4"/>
          <p:cNvPicPr>
            <a:picLocks noChangeAspect="1"/>
          </p:cNvPicPr>
          <p:nvPr/>
        </p:nvPicPr>
        <p:blipFill>
          <a:blip r:embed="rId2"/>
          <a:stretch>
            <a:fillRect/>
          </a:stretch>
        </p:blipFill>
        <p:spPr>
          <a:xfrm>
            <a:off x="395536" y="699542"/>
            <a:ext cx="3779326" cy="3491458"/>
          </a:xfrm>
          <a:prstGeom prst="rect">
            <a:avLst/>
          </a:prstGeom>
        </p:spPr>
      </p:pic>
      <p:pic>
        <p:nvPicPr>
          <p:cNvPr id="6" name="Kuva 5"/>
          <p:cNvPicPr>
            <a:picLocks noChangeAspect="1"/>
          </p:cNvPicPr>
          <p:nvPr/>
        </p:nvPicPr>
        <p:blipFill>
          <a:blip r:embed="rId3"/>
          <a:stretch>
            <a:fillRect/>
          </a:stretch>
        </p:blipFill>
        <p:spPr>
          <a:xfrm>
            <a:off x="4308418" y="1635646"/>
            <a:ext cx="4366649" cy="2555354"/>
          </a:xfrm>
          <a:prstGeom prst="rect">
            <a:avLst/>
          </a:prstGeom>
        </p:spPr>
      </p:pic>
    </p:spTree>
    <p:extLst>
      <p:ext uri="{BB962C8B-B14F-4D97-AF65-F5344CB8AC3E}">
        <p14:creationId xmlns:p14="http://schemas.microsoft.com/office/powerpoint/2010/main" val="1236320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p:cNvPicPr>
            <a:picLocks noChangeAspect="1"/>
          </p:cNvPicPr>
          <p:nvPr/>
        </p:nvPicPr>
        <p:blipFill>
          <a:blip r:embed="rId2"/>
          <a:stretch>
            <a:fillRect/>
          </a:stretch>
        </p:blipFill>
        <p:spPr>
          <a:xfrm>
            <a:off x="3563888" y="84214"/>
            <a:ext cx="5410200" cy="2000250"/>
          </a:xfrm>
          <a:prstGeom prst="rect">
            <a:avLst/>
          </a:prstGeom>
        </p:spPr>
      </p:pic>
      <p:sp>
        <p:nvSpPr>
          <p:cNvPr id="4" name="Päivämäärän paikkamerkki 3"/>
          <p:cNvSpPr>
            <a:spLocks noGrp="1"/>
          </p:cNvSpPr>
          <p:nvPr>
            <p:ph type="dt" sz="half" idx="10"/>
          </p:nvPr>
        </p:nvSpPr>
        <p:spPr/>
        <p:txBody>
          <a:bodyPr/>
          <a:lstStyle/>
          <a:p>
            <a:pPr algn="r"/>
            <a:fld id="{5E6DC98A-6258-4AB0-B6E1-3934EC140010}" type="datetime1">
              <a:rPr lang="fi-FI" smtClean="0"/>
              <a:t>19.4.2018</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14</a:t>
            </a:fld>
            <a:endParaRPr lang="fi-FI" dirty="0"/>
          </a:p>
        </p:txBody>
      </p:sp>
      <p:pic>
        <p:nvPicPr>
          <p:cNvPr id="9" name="Kuva 8"/>
          <p:cNvPicPr>
            <a:picLocks noChangeAspect="1"/>
          </p:cNvPicPr>
          <p:nvPr/>
        </p:nvPicPr>
        <p:blipFill>
          <a:blip r:embed="rId3"/>
          <a:stretch>
            <a:fillRect/>
          </a:stretch>
        </p:blipFill>
        <p:spPr>
          <a:xfrm rot="413958">
            <a:off x="66803" y="1538881"/>
            <a:ext cx="8076406" cy="1599069"/>
          </a:xfrm>
          <a:prstGeom prst="rect">
            <a:avLst/>
          </a:prstGeom>
        </p:spPr>
      </p:pic>
      <p:pic>
        <p:nvPicPr>
          <p:cNvPr id="3" name="Kuva 2"/>
          <p:cNvPicPr>
            <a:picLocks noChangeAspect="1"/>
          </p:cNvPicPr>
          <p:nvPr/>
        </p:nvPicPr>
        <p:blipFill>
          <a:blip r:embed="rId4"/>
          <a:stretch>
            <a:fillRect/>
          </a:stretch>
        </p:blipFill>
        <p:spPr>
          <a:xfrm>
            <a:off x="971600" y="2850928"/>
            <a:ext cx="4402460" cy="1954692"/>
          </a:xfrm>
          <a:prstGeom prst="rect">
            <a:avLst/>
          </a:prstGeom>
        </p:spPr>
      </p:pic>
    </p:spTree>
    <p:extLst>
      <p:ext uri="{BB962C8B-B14F-4D97-AF65-F5344CB8AC3E}">
        <p14:creationId xmlns:p14="http://schemas.microsoft.com/office/powerpoint/2010/main" val="137616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641030" y="-173791"/>
            <a:ext cx="6051048" cy="857250"/>
          </a:xfrm>
        </p:spPr>
        <p:txBody>
          <a:bodyPr>
            <a:normAutofit/>
          </a:bodyPr>
          <a:lstStyle/>
          <a:p>
            <a:r>
              <a:rPr lang="fi-FI" dirty="0" smtClean="0"/>
              <a:t>Millaisia jo käytössä?</a:t>
            </a:r>
            <a:endParaRPr lang="fi-FI" dirty="0"/>
          </a:p>
        </p:txBody>
      </p:sp>
      <p:sp>
        <p:nvSpPr>
          <p:cNvPr id="5" name="Sisällön paikkamerkki 4"/>
          <p:cNvSpPr>
            <a:spLocks noGrp="1"/>
          </p:cNvSpPr>
          <p:nvPr>
            <p:ph idx="1"/>
          </p:nvPr>
        </p:nvSpPr>
        <p:spPr>
          <a:xfrm>
            <a:off x="1653300" y="937731"/>
            <a:ext cx="6038778" cy="3796927"/>
          </a:xfrm>
        </p:spPr>
        <p:txBody>
          <a:bodyPr>
            <a:normAutofit fontScale="40000" lnSpcReduction="20000"/>
          </a:bodyPr>
          <a:lstStyle/>
          <a:p>
            <a:pPr marL="0" indent="0">
              <a:buNone/>
            </a:pPr>
            <a:r>
              <a:rPr lang="fi-FI" dirty="0" smtClean="0"/>
              <a:t>Lähinnä kunnat järjestäneet </a:t>
            </a:r>
          </a:p>
          <a:p>
            <a:pPr marL="0" indent="0">
              <a:buNone/>
            </a:pPr>
            <a:r>
              <a:rPr lang="fi-FI" dirty="0" smtClean="0"/>
              <a:t>- </a:t>
            </a:r>
            <a:r>
              <a:rPr lang="fi-FI" dirty="0"/>
              <a:t>neuvostot, raadit, kehittäjäryhmät, </a:t>
            </a:r>
            <a:r>
              <a:rPr lang="fi-FI" dirty="0" smtClean="0"/>
              <a:t>kokemusasiantuntijat, asiakaspalaute</a:t>
            </a:r>
            <a:endParaRPr lang="fi-FI" dirty="0"/>
          </a:p>
          <a:p>
            <a:pPr marL="0" indent="0">
              <a:buNone/>
            </a:pPr>
            <a:r>
              <a:rPr lang="fi-FI" dirty="0" smtClean="0"/>
              <a:t>- </a:t>
            </a:r>
            <a:r>
              <a:rPr lang="fi-FI" dirty="0"/>
              <a:t>avoimet </a:t>
            </a:r>
            <a:r>
              <a:rPr lang="fi-FI" dirty="0" err="1"/>
              <a:t>kuntalais</a:t>
            </a:r>
            <a:r>
              <a:rPr lang="fi-FI" dirty="0"/>
              <a:t>- ja </a:t>
            </a:r>
            <a:r>
              <a:rPr lang="fi-FI" dirty="0" smtClean="0"/>
              <a:t>vaikuttamistilaisuudet, tapahtumat </a:t>
            </a:r>
            <a:r>
              <a:rPr lang="fi-FI" dirty="0"/>
              <a:t>ja messut</a:t>
            </a:r>
          </a:p>
          <a:p>
            <a:pPr marL="0" indent="0">
              <a:buNone/>
            </a:pPr>
            <a:r>
              <a:rPr lang="fi-FI" dirty="0" smtClean="0"/>
              <a:t>- </a:t>
            </a:r>
            <a:r>
              <a:rPr lang="fi-FI" dirty="0"/>
              <a:t>yhdistysten yhteistilaisuudet</a:t>
            </a:r>
          </a:p>
          <a:p>
            <a:pPr marL="0" indent="0">
              <a:buNone/>
            </a:pPr>
            <a:r>
              <a:rPr lang="fi-FI" dirty="0" smtClean="0"/>
              <a:t>- </a:t>
            </a:r>
            <a:r>
              <a:rPr lang="fi-FI" dirty="0"/>
              <a:t>sosiaalisen median </a:t>
            </a:r>
            <a:r>
              <a:rPr lang="fi-FI" dirty="0" smtClean="0"/>
              <a:t>kanavat, verkko- </a:t>
            </a:r>
            <a:r>
              <a:rPr lang="fi-FI" dirty="0"/>
              <a:t>ja mobiilisovellukset</a:t>
            </a:r>
          </a:p>
          <a:p>
            <a:pPr marL="0" indent="0">
              <a:buNone/>
            </a:pPr>
            <a:r>
              <a:rPr lang="fi-FI" dirty="0" smtClean="0"/>
              <a:t>- otakantaa.fi</a:t>
            </a:r>
            <a:r>
              <a:rPr lang="fi-FI" dirty="0"/>
              <a:t>, </a:t>
            </a:r>
            <a:r>
              <a:rPr lang="fi-FI" dirty="0" smtClean="0"/>
              <a:t>kuntalaisaloite.fi</a:t>
            </a:r>
          </a:p>
          <a:p>
            <a:pPr marL="0" indent="0">
              <a:buNone/>
            </a:pPr>
            <a:endParaRPr lang="fi-FI" dirty="0"/>
          </a:p>
          <a:p>
            <a:pPr marL="0" indent="0">
              <a:buNone/>
            </a:pPr>
            <a:r>
              <a:rPr lang="fi-FI" dirty="0" smtClean="0"/>
              <a:t>Maakunnan liiton strategiaprosessi</a:t>
            </a:r>
          </a:p>
          <a:p>
            <a:pPr marL="0" indent="0">
              <a:buNone/>
            </a:pPr>
            <a:r>
              <a:rPr lang="fi-FI" dirty="0" err="1" smtClean="0"/>
              <a:t>ELY:n</a:t>
            </a:r>
            <a:r>
              <a:rPr lang="fi-FI" dirty="0" smtClean="0"/>
              <a:t> ja TE-toimiston yhteistoiminta </a:t>
            </a:r>
            <a:r>
              <a:rPr lang="fi-FI" dirty="0"/>
              <a:t>asukkaiden </a:t>
            </a:r>
            <a:r>
              <a:rPr lang="fi-FI" dirty="0" smtClean="0"/>
              <a:t>kanssa</a:t>
            </a:r>
          </a:p>
          <a:p>
            <a:pPr marL="0" indent="0">
              <a:buNone/>
            </a:pPr>
            <a:r>
              <a:rPr lang="fi-FI" dirty="0" err="1" smtClean="0"/>
              <a:t>Sote</a:t>
            </a:r>
            <a:r>
              <a:rPr lang="fi-FI" dirty="0" smtClean="0"/>
              <a:t>-kuntayhtymien asiakaspaneeleja ja palautekanavia</a:t>
            </a:r>
          </a:p>
          <a:p>
            <a:pPr marL="0" indent="0">
              <a:buNone/>
            </a:pPr>
            <a:endParaRPr lang="fi-FI" dirty="0" smtClean="0"/>
          </a:p>
          <a:p>
            <a:pPr marL="0" indent="0">
              <a:buNone/>
            </a:pPr>
            <a:r>
              <a:rPr lang="fi-FI" dirty="0" smtClean="0"/>
              <a:t>Muutosprosessissa:</a:t>
            </a:r>
          </a:p>
          <a:p>
            <a:pPr marL="0" indent="0">
              <a:buNone/>
            </a:pPr>
            <a:r>
              <a:rPr lang="fi-FI" dirty="0" smtClean="0"/>
              <a:t>- asukastilaisuuksia </a:t>
            </a:r>
            <a:r>
              <a:rPr lang="fi-FI" dirty="0"/>
              <a:t>laajalti ympäri </a:t>
            </a:r>
            <a:r>
              <a:rPr lang="fi-FI" dirty="0" smtClean="0"/>
              <a:t>maakuntaa</a:t>
            </a:r>
          </a:p>
          <a:p>
            <a:pPr marL="0" indent="0">
              <a:buNone/>
            </a:pPr>
            <a:r>
              <a:rPr lang="fi-FI" dirty="0" smtClean="0"/>
              <a:t>- kuntakierros </a:t>
            </a:r>
            <a:r>
              <a:rPr lang="fi-FI" dirty="0"/>
              <a:t>ja </a:t>
            </a:r>
            <a:r>
              <a:rPr lang="fi-FI" dirty="0" smtClean="0"/>
              <a:t>seututapaamiset</a:t>
            </a:r>
          </a:p>
          <a:p>
            <a:pPr marL="0" indent="0">
              <a:buNone/>
            </a:pPr>
            <a:r>
              <a:rPr lang="fi-FI" dirty="0" smtClean="0"/>
              <a:t>- osallistavat </a:t>
            </a:r>
            <a:r>
              <a:rPr lang="fi-FI" dirty="0"/>
              <a:t>strategiaprosessit, </a:t>
            </a:r>
            <a:r>
              <a:rPr lang="fi-FI" dirty="0" smtClean="0"/>
              <a:t>valmisteluprosessit</a:t>
            </a:r>
          </a:p>
          <a:p>
            <a:pPr marL="0" indent="0">
              <a:buNone/>
            </a:pPr>
            <a:endParaRPr lang="fi-FI" dirty="0" smtClean="0"/>
          </a:p>
          <a:p>
            <a:pPr marL="0" indent="0">
              <a:buNone/>
            </a:pPr>
            <a:r>
              <a:rPr lang="fi-FI" dirty="0" smtClean="0"/>
              <a:t>Järjestöasian </a:t>
            </a:r>
            <a:r>
              <a:rPr lang="fi-FI" dirty="0"/>
              <a:t>neuvottelukunta: järjestöjen ääni päätöksenteossa</a:t>
            </a:r>
          </a:p>
          <a:p>
            <a:pPr marL="0" indent="0">
              <a:buNone/>
            </a:pPr>
            <a:r>
              <a:rPr lang="fi-FI" dirty="0" smtClean="0"/>
              <a:t>Osallisuusyhteyshenkilöverkosto, koulutusta ym.</a:t>
            </a:r>
          </a:p>
          <a:p>
            <a:pPr marL="0" indent="0">
              <a:buNone/>
            </a:pPr>
            <a:r>
              <a:rPr lang="fi-FI" dirty="0"/>
              <a:t>K</a:t>
            </a:r>
            <a:r>
              <a:rPr lang="fi-FI" dirty="0" smtClean="0"/>
              <a:t>äyttäjälähtöistä </a:t>
            </a:r>
            <a:r>
              <a:rPr lang="fi-FI" dirty="0"/>
              <a:t>palvelujen kehittämistä </a:t>
            </a:r>
            <a:endParaRPr lang="fi-FI" dirty="0" smtClean="0"/>
          </a:p>
          <a:p>
            <a:pPr marL="0" indent="0">
              <a:buNone/>
            </a:pPr>
            <a:r>
              <a:rPr lang="fi-FI" dirty="0"/>
              <a:t>K</a:t>
            </a:r>
            <a:r>
              <a:rPr lang="fi-FI" dirty="0" smtClean="0"/>
              <a:t>oulutustilaisuuksia </a:t>
            </a:r>
            <a:r>
              <a:rPr lang="fi-FI" dirty="0"/>
              <a:t>maakunnan asukkaille</a:t>
            </a:r>
          </a:p>
          <a:p>
            <a:pPr marL="0" indent="0">
              <a:buNone/>
            </a:pPr>
            <a:r>
              <a:rPr lang="fi-FI" dirty="0" smtClean="0"/>
              <a:t>IVA-arviointi (Ihmisiin kohdistuvien vaikutusten arviointi, </a:t>
            </a:r>
            <a:r>
              <a:rPr lang="fi-FI" dirty="0"/>
              <a:t>joihin kuuluu kansalaisten </a:t>
            </a:r>
            <a:r>
              <a:rPr lang="fi-FI" dirty="0" smtClean="0"/>
              <a:t>kuuleminen)</a:t>
            </a:r>
            <a:endParaRPr lang="fi-FI" dirty="0"/>
          </a:p>
          <a:p>
            <a:pPr marL="0" indent="0">
              <a:buNone/>
            </a:pPr>
            <a:r>
              <a:rPr lang="fi-FI" dirty="0"/>
              <a:t>Pohjois-Suomen sosiaalialan kehittämiskeskuksella on ollut tärkeä koordinoiva rooli.</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413065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641030" y="-173791"/>
            <a:ext cx="6051048" cy="857250"/>
          </a:xfrm>
        </p:spPr>
        <p:txBody>
          <a:bodyPr>
            <a:normAutofit/>
          </a:bodyPr>
          <a:lstStyle/>
          <a:p>
            <a:r>
              <a:rPr lang="fi-FI" dirty="0" smtClean="0"/>
              <a:t>Millaisia on suunniteltu?</a:t>
            </a:r>
            <a:endParaRPr lang="fi-FI" dirty="0"/>
          </a:p>
        </p:txBody>
      </p:sp>
      <p:sp>
        <p:nvSpPr>
          <p:cNvPr id="5" name="Sisällön paikkamerkki 4"/>
          <p:cNvSpPr>
            <a:spLocks noGrp="1"/>
          </p:cNvSpPr>
          <p:nvPr>
            <p:ph idx="1"/>
          </p:nvPr>
        </p:nvSpPr>
        <p:spPr>
          <a:xfrm>
            <a:off x="1653300" y="937731"/>
            <a:ext cx="6038778" cy="3584496"/>
          </a:xfrm>
        </p:spPr>
        <p:txBody>
          <a:bodyPr>
            <a:normAutofit fontScale="32500" lnSpcReduction="20000"/>
          </a:bodyPr>
          <a:lstStyle/>
          <a:p>
            <a:pPr marL="0" indent="0">
              <a:buNone/>
            </a:pPr>
            <a:r>
              <a:rPr lang="fi-FI" dirty="0" smtClean="0"/>
              <a:t>Kansalaisten osallisuussuunnitelma / osallisuus- </a:t>
            </a:r>
            <a:r>
              <a:rPr lang="fi-FI" dirty="0"/>
              <a:t>ja </a:t>
            </a:r>
            <a:r>
              <a:rPr lang="fi-FI" dirty="0" smtClean="0"/>
              <a:t>vuorovaikutusmalli</a:t>
            </a:r>
          </a:p>
          <a:p>
            <a:pPr marL="0" indent="0">
              <a:buNone/>
            </a:pPr>
            <a:r>
              <a:rPr lang="fi-FI" dirty="0" smtClean="0"/>
              <a:t>Osallistuminen-teemaryhmä </a:t>
            </a:r>
            <a:r>
              <a:rPr lang="fi-FI" dirty="0"/>
              <a:t>selvittää </a:t>
            </a:r>
            <a:r>
              <a:rPr lang="fi-FI" dirty="0" smtClean="0"/>
              <a:t>keinoja</a:t>
            </a:r>
          </a:p>
          <a:p>
            <a:pPr marL="0" indent="0">
              <a:buNone/>
            </a:pPr>
            <a:r>
              <a:rPr lang="fi-FI" dirty="0" smtClean="0"/>
              <a:t>Käyttäjälähtöisen </a:t>
            </a:r>
            <a:r>
              <a:rPr lang="fi-FI" dirty="0"/>
              <a:t>toiminnan edellytysten </a:t>
            </a:r>
            <a:r>
              <a:rPr lang="fi-FI" dirty="0" smtClean="0"/>
              <a:t>luominen, palvelumuotoilun työkalujen hyödyntäminen</a:t>
            </a:r>
            <a:endParaRPr lang="fi-FI" dirty="0"/>
          </a:p>
          <a:p>
            <a:pPr marL="0" indent="0">
              <a:buNone/>
            </a:pPr>
            <a:endParaRPr lang="fi-FI" dirty="0"/>
          </a:p>
          <a:p>
            <a:pPr marL="0" indent="0">
              <a:buNone/>
            </a:pPr>
            <a:r>
              <a:rPr lang="fi-FI" dirty="0"/>
              <a:t>Kainuussa käynnistyy keväällä muutosfoorumitoiminta, joka kytkee yhteen digitaaliset ja </a:t>
            </a:r>
            <a:r>
              <a:rPr lang="fi-FI" dirty="0" err="1"/>
              <a:t>kasvokkaiset</a:t>
            </a:r>
            <a:r>
              <a:rPr lang="fi-FI" dirty="0"/>
              <a:t> osallistumismahdollisuudet. Muutosfoorumin perusteella on tarkoitus luoda pysyvä osallistamisen malli.</a:t>
            </a:r>
          </a:p>
          <a:p>
            <a:pPr marL="0" indent="0">
              <a:buNone/>
            </a:pPr>
            <a:endParaRPr lang="fi-FI" dirty="0" smtClean="0"/>
          </a:p>
          <a:p>
            <a:pPr marL="0" indent="0">
              <a:buNone/>
            </a:pPr>
            <a:r>
              <a:rPr lang="fi-FI" dirty="0"/>
              <a:t>Asukaskysely, sidosryhmäkysely sekä maakunnallisten foorumeiden hyödyntäminen </a:t>
            </a:r>
          </a:p>
          <a:p>
            <a:pPr marL="0" indent="0">
              <a:buNone/>
            </a:pPr>
            <a:r>
              <a:rPr lang="fi-FI" dirty="0"/>
              <a:t>Keskustelutilaisuudet maakunnan eri </a:t>
            </a:r>
            <a:r>
              <a:rPr lang="fi-FI" dirty="0" smtClean="0"/>
              <a:t>kunnissa</a:t>
            </a:r>
          </a:p>
          <a:p>
            <a:pPr marL="0" indent="0">
              <a:buNone/>
            </a:pPr>
            <a:r>
              <a:rPr lang="fi-FI" dirty="0" err="1"/>
              <a:t>Sote</a:t>
            </a:r>
            <a:r>
              <a:rPr lang="fi-FI" dirty="0"/>
              <a:t>- ja maakuntauudistuksen Kimpassa2019 -kiertue Varsinais-Suomessa</a:t>
            </a:r>
          </a:p>
          <a:p>
            <a:pPr marL="0" indent="0">
              <a:buNone/>
            </a:pPr>
            <a:r>
              <a:rPr lang="fi-FI" dirty="0"/>
              <a:t>Kohdennetut </a:t>
            </a:r>
            <a:r>
              <a:rPr lang="fi-FI" dirty="0" smtClean="0"/>
              <a:t>asiakastapaamiset</a:t>
            </a:r>
            <a:r>
              <a:rPr lang="fi-FI" dirty="0"/>
              <a:t>, </a:t>
            </a:r>
            <a:r>
              <a:rPr lang="fi-FI" dirty="0" smtClean="0"/>
              <a:t>kuulemistilaisuudet, avoimet </a:t>
            </a:r>
            <a:r>
              <a:rPr lang="fi-FI" dirty="0"/>
              <a:t>muutosfoorumit</a:t>
            </a:r>
          </a:p>
          <a:p>
            <a:pPr marL="0" indent="0">
              <a:buNone/>
            </a:pPr>
            <a:r>
              <a:rPr lang="fi-FI" dirty="0" smtClean="0"/>
              <a:t>Maakunnalliset asiakasraadit</a:t>
            </a:r>
            <a:endParaRPr lang="fi-FI" dirty="0"/>
          </a:p>
          <a:p>
            <a:pPr marL="0" indent="0">
              <a:buNone/>
            </a:pPr>
            <a:endParaRPr lang="fi-FI" dirty="0"/>
          </a:p>
          <a:p>
            <a:pPr marL="0" indent="0">
              <a:buNone/>
            </a:pPr>
            <a:r>
              <a:rPr lang="fi-FI" dirty="0" smtClean="0"/>
              <a:t>Sähköiset, vuorovaikutteiset alustat</a:t>
            </a:r>
          </a:p>
          <a:p>
            <a:pPr marL="0" indent="0">
              <a:buNone/>
            </a:pPr>
            <a:r>
              <a:rPr lang="fi-FI" dirty="0"/>
              <a:t>- sosiaalinen intranet henkilöstölle ja valmistelijoille</a:t>
            </a:r>
          </a:p>
          <a:p>
            <a:pPr marL="0" indent="0">
              <a:buNone/>
            </a:pPr>
            <a:r>
              <a:rPr lang="fi-FI" dirty="0" smtClean="0"/>
              <a:t>- aloitekanava</a:t>
            </a:r>
            <a:endParaRPr lang="fi-FI" dirty="0"/>
          </a:p>
          <a:p>
            <a:pPr marL="0" indent="0">
              <a:buNone/>
            </a:pPr>
            <a:r>
              <a:rPr lang="fi-FI" dirty="0" smtClean="0"/>
              <a:t>- </a:t>
            </a:r>
            <a:r>
              <a:rPr lang="fi-FI" dirty="0"/>
              <a:t>vuorovaikutteinen verkkosivu: helposti ja nopeasti, mobiililla, tarvelähtöisesti, </a:t>
            </a:r>
            <a:r>
              <a:rPr lang="fi-FI" dirty="0" smtClean="0"/>
              <a:t>reaaliaikaisesti</a:t>
            </a:r>
            <a:r>
              <a:rPr lang="fi-FI" dirty="0"/>
              <a:t>, omalla sähköisen asioinnin tilillä jne.</a:t>
            </a:r>
          </a:p>
          <a:p>
            <a:pPr marL="0" indent="0">
              <a:buNone/>
            </a:pPr>
            <a:r>
              <a:rPr lang="fi-FI" dirty="0"/>
              <a:t>- </a:t>
            </a:r>
            <a:r>
              <a:rPr lang="fi-FI" dirty="0" err="1"/>
              <a:t>pelillistäminen</a:t>
            </a:r>
            <a:r>
              <a:rPr lang="fi-FI" dirty="0"/>
              <a:t>, tekoäly, avoin data jne.</a:t>
            </a:r>
          </a:p>
          <a:p>
            <a:pPr marL="0" indent="0">
              <a:buNone/>
            </a:pPr>
            <a:endParaRPr lang="fi-FI" dirty="0" smtClean="0"/>
          </a:p>
          <a:p>
            <a:pPr marL="0" indent="0">
              <a:buNone/>
            </a:pPr>
            <a:r>
              <a:rPr lang="fi-FI" dirty="0" smtClean="0"/>
              <a:t>Erityisryhmät </a:t>
            </a:r>
            <a:r>
              <a:rPr lang="fi-FI" dirty="0"/>
              <a:t>on tunnistettu ja heitä on </a:t>
            </a:r>
            <a:r>
              <a:rPr lang="fi-FI" dirty="0" err="1"/>
              <a:t>kontaktoitu</a:t>
            </a:r>
            <a:r>
              <a:rPr lang="fi-FI" dirty="0"/>
              <a:t> sekä sovittu, miten he ovat mukana palvelujen suunnittelussa. Lisäksi on määritelty keskeiset sidosryhmät, joita erityisesti halutaan kuulla valmistelun eri vaiheissa.</a:t>
            </a:r>
          </a:p>
        </p:txBody>
      </p:sp>
    </p:spTree>
    <p:extLst>
      <p:ext uri="{BB962C8B-B14F-4D97-AF65-F5344CB8AC3E}">
        <p14:creationId xmlns:p14="http://schemas.microsoft.com/office/powerpoint/2010/main" val="236495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095674" y="195486"/>
            <a:ext cx="7076726" cy="857250"/>
          </a:xfrm>
        </p:spPr>
        <p:txBody>
          <a:bodyPr>
            <a:normAutofit/>
          </a:bodyPr>
          <a:lstStyle/>
          <a:p>
            <a:r>
              <a:rPr lang="fi-FI" dirty="0" smtClean="0"/>
              <a:t>Henkilöstöviestinnän suunnitelmat</a:t>
            </a:r>
            <a:endParaRPr lang="fi-FI" dirty="0"/>
          </a:p>
        </p:txBody>
      </p:sp>
      <p:sp>
        <p:nvSpPr>
          <p:cNvPr id="5" name="Sisällön paikkamerkki 4"/>
          <p:cNvSpPr>
            <a:spLocks noGrp="1"/>
          </p:cNvSpPr>
          <p:nvPr>
            <p:ph idx="1"/>
          </p:nvPr>
        </p:nvSpPr>
        <p:spPr>
          <a:xfrm>
            <a:off x="1115616" y="1207632"/>
            <a:ext cx="7416824" cy="3956539"/>
          </a:xfrm>
        </p:spPr>
        <p:txBody>
          <a:bodyPr>
            <a:normAutofit fontScale="32500" lnSpcReduction="20000"/>
          </a:bodyPr>
          <a:lstStyle/>
          <a:p>
            <a:pPr marL="0" indent="0">
              <a:buNone/>
            </a:pPr>
            <a:r>
              <a:rPr lang="fi-FI" dirty="0"/>
              <a:t>Hyödynnetään vahvasti olemassa olevia toimintatapoja</a:t>
            </a:r>
          </a:p>
          <a:p>
            <a:pPr marL="0" indent="0">
              <a:buNone/>
            </a:pPr>
            <a:r>
              <a:rPr lang="fi-FI" dirty="0"/>
              <a:t>H</a:t>
            </a:r>
            <a:r>
              <a:rPr lang="fi-FI" dirty="0" smtClean="0"/>
              <a:t>enkilöstön </a:t>
            </a:r>
            <a:r>
              <a:rPr lang="fi-FI" dirty="0"/>
              <a:t>osallistuminen </a:t>
            </a:r>
            <a:r>
              <a:rPr lang="fi-FI" dirty="0" smtClean="0"/>
              <a:t>valmisteluun työryhmissä. Nykytilan </a:t>
            </a:r>
            <a:r>
              <a:rPr lang="fi-FI" dirty="0"/>
              <a:t>kuvaukset tehdään eri organisaatioiden ja niiden henkilöstön </a:t>
            </a:r>
            <a:r>
              <a:rPr lang="fi-FI" dirty="0" smtClean="0"/>
              <a:t>yhteistyönä.</a:t>
            </a:r>
          </a:p>
          <a:p>
            <a:pPr marL="0" indent="0">
              <a:buNone/>
            </a:pPr>
            <a:endParaRPr lang="fi-FI" dirty="0" smtClean="0"/>
          </a:p>
          <a:p>
            <a:pPr marL="0" indent="0">
              <a:buNone/>
            </a:pPr>
            <a:r>
              <a:rPr lang="fi-FI" dirty="0"/>
              <a:t>Viestintäsuunnitelma laadittu</a:t>
            </a:r>
          </a:p>
          <a:p>
            <a:pPr marL="0" indent="0">
              <a:buNone/>
            </a:pPr>
            <a:endParaRPr lang="fi-FI" dirty="0" smtClean="0"/>
          </a:p>
          <a:p>
            <a:pPr marL="0" indent="0">
              <a:buNone/>
            </a:pPr>
            <a:r>
              <a:rPr lang="fi-FI" dirty="0" smtClean="0"/>
              <a:t>Kyselyjä, </a:t>
            </a:r>
            <a:r>
              <a:rPr lang="fi-FI" dirty="0"/>
              <a:t>avoin ehdotus/idean </a:t>
            </a:r>
            <a:r>
              <a:rPr lang="fi-FI" dirty="0" smtClean="0"/>
              <a:t>esitysmahdollisuus, </a:t>
            </a:r>
            <a:r>
              <a:rPr lang="fi-FI" dirty="0"/>
              <a:t>virtuaalikahvitilaisuuksia</a:t>
            </a:r>
          </a:p>
          <a:p>
            <a:pPr marL="0" indent="0">
              <a:buNone/>
            </a:pPr>
            <a:r>
              <a:rPr lang="fi-FI" dirty="0" smtClean="0"/>
              <a:t>Henkilöstön kuntakierros</a:t>
            </a:r>
          </a:p>
          <a:p>
            <a:pPr marL="0" indent="0">
              <a:buNone/>
            </a:pPr>
            <a:r>
              <a:rPr lang="fi-FI" dirty="0"/>
              <a:t>K</a:t>
            </a:r>
            <a:r>
              <a:rPr lang="fi-FI" dirty="0" smtClean="0"/>
              <a:t>uukausittain </a:t>
            </a:r>
            <a:r>
              <a:rPr lang="fi-FI" dirty="0"/>
              <a:t>keskustelua henkilöstöjärjestöjen, HR-työryhmän ja muutosjohtajan </a:t>
            </a:r>
            <a:r>
              <a:rPr lang="fi-FI" dirty="0" smtClean="0"/>
              <a:t>välillä</a:t>
            </a:r>
            <a:endParaRPr lang="fi-FI" dirty="0"/>
          </a:p>
          <a:p>
            <a:pPr marL="0" indent="0">
              <a:buNone/>
            </a:pPr>
            <a:r>
              <a:rPr lang="fi-FI" dirty="0" smtClean="0"/>
              <a:t>Johdon </a:t>
            </a:r>
            <a:r>
              <a:rPr lang="fi-FI" dirty="0"/>
              <a:t>tilannekatsaus koko henkilöstölle vähintään kerran </a:t>
            </a:r>
            <a:r>
              <a:rPr lang="fi-FI" dirty="0" smtClean="0"/>
              <a:t>kuukaudessa</a:t>
            </a:r>
            <a:endParaRPr lang="fi-FI" dirty="0"/>
          </a:p>
          <a:p>
            <a:pPr marL="0" indent="0">
              <a:buNone/>
            </a:pPr>
            <a:r>
              <a:rPr lang="fi-FI" dirty="0" smtClean="0"/>
              <a:t>Henkilöstöinfon </a:t>
            </a:r>
            <a:r>
              <a:rPr lang="fi-FI" dirty="0"/>
              <a:t>keskiössä organisaatioiden esimiehet, joiden tehtävänä välittää tietoa </a:t>
            </a:r>
            <a:r>
              <a:rPr lang="fi-FI" dirty="0" smtClean="0"/>
              <a:t>eteenpäin</a:t>
            </a:r>
          </a:p>
          <a:p>
            <a:pPr marL="0" indent="0">
              <a:buNone/>
            </a:pPr>
            <a:r>
              <a:rPr lang="fi-FI" dirty="0"/>
              <a:t>Kuntien viestijöille </a:t>
            </a:r>
            <a:r>
              <a:rPr lang="fi-FI" dirty="0" smtClean="0"/>
              <a:t>tapaaminen, henkilöstöteema ja muutosviestintä</a:t>
            </a:r>
            <a:endParaRPr lang="fi-FI" dirty="0"/>
          </a:p>
          <a:p>
            <a:pPr marL="0" indent="0">
              <a:buNone/>
            </a:pPr>
            <a:endParaRPr lang="fi-FI" dirty="0" smtClean="0"/>
          </a:p>
          <a:p>
            <a:pPr marL="0" indent="0">
              <a:buNone/>
            </a:pPr>
            <a:r>
              <a:rPr lang="fi-FI" dirty="0"/>
              <a:t>Henkilöstötiedote / uutiskirje (esim. kuukausittain) </a:t>
            </a:r>
          </a:p>
          <a:p>
            <a:pPr marL="0" indent="0">
              <a:buNone/>
            </a:pPr>
            <a:r>
              <a:rPr lang="fi-FI" dirty="0"/>
              <a:t>Valmiita viestintämateriaaleja (maakunnalliset ja alueuudistus.fi)</a:t>
            </a:r>
          </a:p>
          <a:p>
            <a:pPr marL="0" indent="0">
              <a:buNone/>
            </a:pPr>
            <a:r>
              <a:rPr lang="fi-FI" dirty="0" smtClean="0"/>
              <a:t>Muutosjohtamisen </a:t>
            </a:r>
            <a:r>
              <a:rPr lang="fi-FI" dirty="0"/>
              <a:t>työkalupakki: esimiesten asenteita ja osaamista kehittävää valmennusta, vertaistukea muilta </a:t>
            </a:r>
            <a:r>
              <a:rPr lang="fi-FI" dirty="0" smtClean="0"/>
              <a:t>esimiehiltä, </a:t>
            </a:r>
            <a:r>
              <a:rPr lang="fi-FI" dirty="0"/>
              <a:t>johdon jatkuvaa tukea </a:t>
            </a:r>
            <a:r>
              <a:rPr lang="fi-FI" dirty="0" smtClean="0"/>
              <a:t>esimiehille</a:t>
            </a:r>
            <a:endParaRPr lang="fi-FI" dirty="0"/>
          </a:p>
          <a:p>
            <a:pPr marL="0" indent="0">
              <a:buNone/>
            </a:pPr>
            <a:r>
              <a:rPr lang="fi-FI" dirty="0"/>
              <a:t>Henkilöstökoulutusta, muutostuen hankkeita eri palveluissa</a:t>
            </a:r>
          </a:p>
          <a:p>
            <a:pPr marL="0" indent="0">
              <a:buNone/>
            </a:pPr>
            <a:r>
              <a:rPr lang="fi-FI" dirty="0" smtClean="0"/>
              <a:t>YT-prosessin </a:t>
            </a:r>
            <a:r>
              <a:rPr lang="fi-FI" dirty="0"/>
              <a:t>aloitus </a:t>
            </a:r>
            <a:endParaRPr lang="fi-FI" dirty="0" smtClean="0"/>
          </a:p>
          <a:p>
            <a:pPr marL="0" indent="0">
              <a:buNone/>
            </a:pPr>
            <a:endParaRPr lang="fi-FI" dirty="0" smtClean="0"/>
          </a:p>
          <a:p>
            <a:pPr marL="0" indent="0">
              <a:buNone/>
            </a:pPr>
            <a:r>
              <a:rPr lang="fi-FI" dirty="0" err="1" smtClean="0"/>
              <a:t>Soten</a:t>
            </a:r>
            <a:r>
              <a:rPr lang="fi-FI" dirty="0" smtClean="0"/>
              <a:t> </a:t>
            </a:r>
            <a:r>
              <a:rPr lang="fi-FI" dirty="0"/>
              <a:t>ja liiton </a:t>
            </a:r>
            <a:r>
              <a:rPr lang="fi-FI" dirty="0" smtClean="0"/>
              <a:t>yhteinen intra </a:t>
            </a:r>
            <a:endParaRPr lang="fi-FI" dirty="0"/>
          </a:p>
          <a:p>
            <a:pPr marL="0" indent="0">
              <a:buNone/>
            </a:pPr>
            <a:r>
              <a:rPr lang="fi-FI" dirty="0" err="1" smtClean="0"/>
              <a:t>Some</a:t>
            </a:r>
            <a:r>
              <a:rPr lang="fi-FI" dirty="0" smtClean="0"/>
              <a:t>, blogikirjoitukset</a:t>
            </a:r>
          </a:p>
          <a:p>
            <a:pPr marL="0" indent="0">
              <a:buNone/>
            </a:pPr>
            <a:r>
              <a:rPr lang="fi-FI" dirty="0"/>
              <a:t>Sähköisiä </a:t>
            </a:r>
            <a:r>
              <a:rPr lang="fi-FI" dirty="0" smtClean="0"/>
              <a:t>alustoja, videotuotantoa, </a:t>
            </a:r>
            <a:r>
              <a:rPr lang="fi-FI" dirty="0" err="1" smtClean="0"/>
              <a:t>Yammer</a:t>
            </a:r>
            <a:endParaRPr lang="fi-FI" dirty="0"/>
          </a:p>
          <a:p>
            <a:pPr marL="0" indent="0">
              <a:buNone/>
            </a:pPr>
            <a:endParaRPr lang="fi-FI" dirty="0" smtClean="0"/>
          </a:p>
          <a:p>
            <a:pPr marL="0" indent="0">
              <a:buNone/>
            </a:pPr>
            <a:r>
              <a:rPr lang="fi-FI" dirty="0" smtClean="0"/>
              <a:t>Julkiset verkkosivut: uutisia, videoita, livelähetyksiä, Henkilöstölle-osio</a:t>
            </a:r>
            <a:r>
              <a:rPr lang="fi-FI" dirty="0"/>
              <a:t>, jossa </a:t>
            </a:r>
            <a:r>
              <a:rPr lang="fi-FI" dirty="0" smtClean="0"/>
              <a:t>kysymyksiä nimettömänä</a:t>
            </a:r>
            <a:endParaRPr lang="fi-FI" dirty="0"/>
          </a:p>
          <a:p>
            <a:pPr marL="0" indent="0">
              <a:buNone/>
            </a:pPr>
            <a:r>
              <a:rPr lang="fi-FI" dirty="0" smtClean="0"/>
              <a:t>Juttusarja maakuntalehteen</a:t>
            </a:r>
          </a:p>
          <a:p>
            <a:pPr marL="0" indent="0">
              <a:buNone/>
            </a:pPr>
            <a:r>
              <a:rPr lang="fi-FI" dirty="0" smtClean="0"/>
              <a:t>Alueen </a:t>
            </a:r>
            <a:r>
              <a:rPr lang="fi-FI" dirty="0"/>
              <a:t>muutosjohtajien </a:t>
            </a:r>
            <a:r>
              <a:rPr lang="fi-FI" dirty="0" smtClean="0"/>
              <a:t>kirje</a:t>
            </a:r>
            <a:endParaRPr lang="fi-FI" dirty="0"/>
          </a:p>
        </p:txBody>
      </p:sp>
    </p:spTree>
    <p:extLst>
      <p:ext uri="{BB962C8B-B14F-4D97-AF65-F5344CB8AC3E}">
        <p14:creationId xmlns:p14="http://schemas.microsoft.com/office/powerpoint/2010/main" val="3297888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641030" y="91329"/>
            <a:ext cx="6051048" cy="857250"/>
          </a:xfrm>
        </p:spPr>
        <p:txBody>
          <a:bodyPr>
            <a:normAutofit fontScale="90000"/>
          </a:bodyPr>
          <a:lstStyle/>
          <a:p>
            <a:r>
              <a:rPr lang="fi-FI" dirty="0" smtClean="0"/>
              <a:t>Väliaikaishallinnon viestintä ja osallistuminen?</a:t>
            </a:r>
            <a:endParaRPr lang="fi-FI" dirty="0"/>
          </a:p>
        </p:txBody>
      </p:sp>
      <p:sp>
        <p:nvSpPr>
          <p:cNvPr id="5" name="Sisällön paikkamerkki 4"/>
          <p:cNvSpPr>
            <a:spLocks noGrp="1"/>
          </p:cNvSpPr>
          <p:nvPr>
            <p:ph idx="1"/>
          </p:nvPr>
        </p:nvSpPr>
        <p:spPr>
          <a:xfrm>
            <a:off x="1653300" y="1069616"/>
            <a:ext cx="6038778" cy="3584496"/>
          </a:xfrm>
        </p:spPr>
        <p:txBody>
          <a:bodyPr>
            <a:normAutofit fontScale="47500" lnSpcReduction="20000"/>
          </a:bodyPr>
          <a:lstStyle/>
          <a:p>
            <a:pPr marL="0" indent="0">
              <a:buNone/>
            </a:pPr>
            <a:r>
              <a:rPr lang="fi-FI" dirty="0"/>
              <a:t>Suunnittelu on kesken</a:t>
            </a:r>
            <a:r>
              <a:rPr lang="fi-FI" dirty="0" smtClean="0"/>
              <a:t>.</a:t>
            </a:r>
            <a:r>
              <a:rPr lang="fi-FI" dirty="0"/>
              <a:t> </a:t>
            </a:r>
            <a:r>
              <a:rPr lang="fi-FI" dirty="0" smtClean="0"/>
              <a:t>Viestintäryhmä valmistelee. </a:t>
            </a:r>
          </a:p>
          <a:p>
            <a:pPr marL="0" indent="0">
              <a:buNone/>
            </a:pPr>
            <a:r>
              <a:rPr lang="fi-FI" dirty="0"/>
              <a:t>Viestintäsuunnitelma kattaa koko maakuntauudistuksen eli se tulee myös väliaikaishallinnon käyttöön</a:t>
            </a:r>
            <a:r>
              <a:rPr lang="fi-FI" dirty="0" smtClean="0"/>
              <a:t>.</a:t>
            </a:r>
          </a:p>
          <a:p>
            <a:pPr marL="0" indent="0">
              <a:buNone/>
            </a:pPr>
            <a:endParaRPr lang="fi-FI" dirty="0" smtClean="0"/>
          </a:p>
          <a:p>
            <a:pPr marL="0" indent="0">
              <a:buNone/>
            </a:pPr>
            <a:r>
              <a:rPr lang="fi-FI" dirty="0" smtClean="0"/>
              <a:t>Laaja-alainen </a:t>
            </a:r>
            <a:r>
              <a:rPr lang="fi-FI" dirty="0"/>
              <a:t>viestintätyöryhmä jatkaa yhteistyötä uudistuksen ajan. Kuntien viestintävastaavien kanssa sovitaan, miten ja millaista viestinnällistä yhteistyötä voidaan tehdä vuorovaikutuksen parantamiseksi.</a:t>
            </a:r>
          </a:p>
          <a:p>
            <a:pPr marL="0" indent="0">
              <a:buNone/>
            </a:pPr>
            <a:endParaRPr lang="fi-FI" dirty="0" smtClean="0"/>
          </a:p>
          <a:p>
            <a:pPr marL="0" indent="0">
              <a:buNone/>
            </a:pPr>
            <a:r>
              <a:rPr lang="fi-FI" dirty="0" smtClean="0"/>
              <a:t>Selkeä </a:t>
            </a:r>
            <a:r>
              <a:rPr lang="fi-FI" dirty="0"/>
              <a:t>vaiheittainen tiedotus maakunnan perustamisen tiedottamisesta. Esivalmistelu, väliaikaishallinto ja maakunnan käynnistyminen on yhtenäinen prosessi. </a:t>
            </a:r>
          </a:p>
          <a:p>
            <a:pPr marL="0" indent="0">
              <a:buNone/>
            </a:pPr>
            <a:endParaRPr lang="fi-FI" dirty="0"/>
          </a:p>
          <a:p>
            <a:pPr marL="0" indent="0">
              <a:buNone/>
            </a:pPr>
            <a:r>
              <a:rPr lang="fi-FI" dirty="0" err="1" smtClean="0"/>
              <a:t>Sote</a:t>
            </a:r>
            <a:r>
              <a:rPr lang="fi-FI" dirty="0" smtClean="0"/>
              <a:t>- ja maku-uudistuksen </a:t>
            </a:r>
            <a:r>
              <a:rPr lang="fi-FI" dirty="0"/>
              <a:t>viestintäryhmät </a:t>
            </a:r>
            <a:r>
              <a:rPr lang="fi-FI" dirty="0" smtClean="0"/>
              <a:t>viedään </a:t>
            </a:r>
            <a:r>
              <a:rPr lang="fi-FI" dirty="0"/>
              <a:t>pikaisella aikataululla yhteen. </a:t>
            </a:r>
            <a:endParaRPr lang="fi-FI" dirty="0" smtClean="0"/>
          </a:p>
          <a:p>
            <a:pPr marL="0" indent="0">
              <a:buNone/>
            </a:pPr>
            <a:r>
              <a:rPr lang="fi-FI" dirty="0" smtClean="0"/>
              <a:t>Viestintäsihteeri on palkattu </a:t>
            </a:r>
            <a:r>
              <a:rPr lang="fi-FI" dirty="0"/>
              <a:t>operatiivisen </a:t>
            </a:r>
            <a:r>
              <a:rPr lang="fi-FI" dirty="0" smtClean="0"/>
              <a:t>viestintään. </a:t>
            </a:r>
            <a:endParaRPr lang="fi-FI" dirty="0"/>
          </a:p>
          <a:p>
            <a:pPr marL="0" indent="0">
              <a:buNone/>
            </a:pPr>
            <a:endParaRPr lang="fi-FI" dirty="0" smtClean="0"/>
          </a:p>
          <a:p>
            <a:pPr marL="0" indent="0">
              <a:buNone/>
            </a:pPr>
            <a:r>
              <a:rPr lang="fi-FI" dirty="0" smtClean="0"/>
              <a:t>Maakuntakierroksia, </a:t>
            </a:r>
            <a:r>
              <a:rPr lang="fi-FI" dirty="0"/>
              <a:t>digitaalisia </a:t>
            </a:r>
            <a:r>
              <a:rPr lang="fi-FI" dirty="0" smtClean="0"/>
              <a:t>alustoja, </a:t>
            </a:r>
            <a:r>
              <a:rPr lang="fi-FI" dirty="0"/>
              <a:t>maksettua </a:t>
            </a:r>
            <a:r>
              <a:rPr lang="fi-FI" dirty="0" smtClean="0"/>
              <a:t>markkinointiviestintää</a:t>
            </a:r>
          </a:p>
          <a:p>
            <a:pPr marL="0" indent="0">
              <a:buNone/>
            </a:pPr>
            <a:r>
              <a:rPr lang="fi-FI" dirty="0" smtClean="0"/>
              <a:t>Sidosryhmien </a:t>
            </a:r>
            <a:r>
              <a:rPr lang="fi-FI" dirty="0"/>
              <a:t>ja asukkaiden </a:t>
            </a:r>
            <a:r>
              <a:rPr lang="fi-FI" dirty="0" smtClean="0"/>
              <a:t>osallistuminen, </a:t>
            </a:r>
            <a:r>
              <a:rPr lang="fi-FI" dirty="0"/>
              <a:t>keskustelu- ja kuulemistilaisuudet</a:t>
            </a:r>
          </a:p>
          <a:p>
            <a:pPr marL="0" indent="0">
              <a:buNone/>
            </a:pPr>
            <a:r>
              <a:rPr lang="fi-FI" dirty="0" smtClean="0"/>
              <a:t>Muutosfoorumien </a:t>
            </a:r>
            <a:r>
              <a:rPr lang="fi-FI" dirty="0"/>
              <a:t>toiminta </a:t>
            </a:r>
            <a:r>
              <a:rPr lang="fi-FI" dirty="0" smtClean="0"/>
              <a:t>käynnissä</a:t>
            </a:r>
          </a:p>
          <a:p>
            <a:pPr marL="0" indent="0">
              <a:buNone/>
            </a:pPr>
            <a:r>
              <a:rPr lang="fi-FI" dirty="0"/>
              <a:t>S</a:t>
            </a:r>
            <a:r>
              <a:rPr lang="fi-FI" dirty="0" smtClean="0"/>
              <a:t>osiaalisen </a:t>
            </a:r>
            <a:r>
              <a:rPr lang="fi-FI" dirty="0"/>
              <a:t>median käyttöönotto</a:t>
            </a:r>
          </a:p>
          <a:p>
            <a:pPr marL="0" indent="0">
              <a:buNone/>
            </a:pPr>
            <a:endParaRPr lang="fi-FI" dirty="0"/>
          </a:p>
          <a:p>
            <a:pPr marL="0" indent="0">
              <a:buNone/>
            </a:pPr>
            <a:r>
              <a:rPr lang="fi-FI" dirty="0" smtClean="0"/>
              <a:t>Maakuntavaalit </a:t>
            </a:r>
            <a:r>
              <a:rPr lang="fi-FI" dirty="0"/>
              <a:t>ovat yksi keskeinen asukasinformaation prosessi</a:t>
            </a:r>
            <a:r>
              <a:rPr lang="fi-FI" dirty="0" smtClean="0"/>
              <a:t>.</a:t>
            </a:r>
          </a:p>
        </p:txBody>
      </p:sp>
    </p:spTree>
    <p:extLst>
      <p:ext uri="{BB962C8B-B14F-4D97-AF65-F5344CB8AC3E}">
        <p14:creationId xmlns:p14="http://schemas.microsoft.com/office/powerpoint/2010/main" val="1673596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Lappi</a:t>
            </a:r>
            <a:endParaRPr lang="fi-FI" dirty="0"/>
          </a:p>
        </p:txBody>
      </p:sp>
      <p:sp>
        <p:nvSpPr>
          <p:cNvPr id="3" name="Sisällön paikkamerkki 2"/>
          <p:cNvSpPr>
            <a:spLocks noGrp="1"/>
          </p:cNvSpPr>
          <p:nvPr>
            <p:ph idx="1"/>
          </p:nvPr>
        </p:nvSpPr>
        <p:spPr>
          <a:xfrm>
            <a:off x="1652587" y="1200151"/>
            <a:ext cx="6117244" cy="3394472"/>
          </a:xfrm>
        </p:spPr>
        <p:txBody>
          <a:bodyPr>
            <a:normAutofit fontScale="55000" lnSpcReduction="20000"/>
          </a:bodyPr>
          <a:lstStyle/>
          <a:p>
            <a:r>
              <a:rPr lang="fi-FI" dirty="0"/>
              <a:t>Kunnissa on </a:t>
            </a:r>
            <a:r>
              <a:rPr lang="fi-FI" dirty="0" smtClean="0"/>
              <a:t>ollut erilaisia </a:t>
            </a:r>
            <a:r>
              <a:rPr lang="fi-FI" b="1" dirty="0"/>
              <a:t>informaatio- ja </a:t>
            </a:r>
            <a:r>
              <a:rPr lang="fi-FI" b="1" dirty="0" smtClean="0"/>
              <a:t>keskustelutilaisuuksia ja </a:t>
            </a:r>
            <a:r>
              <a:rPr lang="fi-FI" b="1" dirty="0"/>
              <a:t>kansalaiskuulemisia</a:t>
            </a:r>
            <a:r>
              <a:rPr lang="fi-FI" dirty="0"/>
              <a:t>. </a:t>
            </a:r>
          </a:p>
          <a:p>
            <a:r>
              <a:rPr lang="fi-FI" dirty="0" smtClean="0"/>
              <a:t>On </a:t>
            </a:r>
            <a:r>
              <a:rPr lang="fi-FI" dirty="0"/>
              <a:t>hyödynnetty </a:t>
            </a:r>
            <a:r>
              <a:rPr lang="fi-FI" b="1" dirty="0" err="1"/>
              <a:t>kokemusasiakkuuksia</a:t>
            </a:r>
            <a:r>
              <a:rPr lang="fi-FI" b="1" dirty="0"/>
              <a:t>, asiakasraateja ja palvelumuotoilun menetelmiä</a:t>
            </a:r>
            <a:r>
              <a:rPr lang="fi-FI" dirty="0"/>
              <a:t> palvelujen kehittämisessä. </a:t>
            </a:r>
            <a:endParaRPr lang="fi-FI" dirty="0" smtClean="0"/>
          </a:p>
          <a:p>
            <a:r>
              <a:rPr lang="fi-FI" dirty="0" smtClean="0"/>
              <a:t>Kehittämistyössä </a:t>
            </a:r>
            <a:r>
              <a:rPr lang="fi-FI" dirty="0"/>
              <a:t>Pohjois-Suomen sosiaalialan kehittämiskeskuksella on ollut tärkeä koordinoiva rooli</a:t>
            </a:r>
            <a:r>
              <a:rPr lang="fi-FI" dirty="0" smtClean="0"/>
              <a:t>.</a:t>
            </a:r>
          </a:p>
          <a:p>
            <a:r>
              <a:rPr lang="fi-FI" b="1" dirty="0"/>
              <a:t>Palvelumuotoilu</a:t>
            </a:r>
            <a:r>
              <a:rPr lang="fi-FI" dirty="0"/>
              <a:t>n erilaisten työkalujen </a:t>
            </a:r>
            <a:r>
              <a:rPr lang="fi-FI" dirty="0" smtClean="0"/>
              <a:t>hyödyntäminen.</a:t>
            </a:r>
          </a:p>
          <a:p>
            <a:r>
              <a:rPr lang="fi-FI" dirty="0" smtClean="0"/>
              <a:t>Järjestetään </a:t>
            </a:r>
            <a:r>
              <a:rPr lang="fi-FI" dirty="0"/>
              <a:t>erilaisia </a:t>
            </a:r>
            <a:r>
              <a:rPr lang="fi-FI" b="1" dirty="0" err="1"/>
              <a:t>kuulemis</a:t>
            </a:r>
            <a:r>
              <a:rPr lang="fi-FI" b="1" dirty="0"/>
              <a:t>- ja keskustelutilaisuuksia</a:t>
            </a:r>
            <a:r>
              <a:rPr lang="fi-FI" dirty="0"/>
              <a:t>. </a:t>
            </a:r>
            <a:endParaRPr lang="fi-FI" dirty="0" smtClean="0"/>
          </a:p>
          <a:p>
            <a:r>
              <a:rPr lang="fi-FI" dirty="0" smtClean="0"/>
              <a:t>Suorat </a:t>
            </a:r>
            <a:r>
              <a:rPr lang="fi-FI" dirty="0"/>
              <a:t>vaikuttamismahdollisuudet </a:t>
            </a:r>
            <a:r>
              <a:rPr lang="fi-FI" b="1" dirty="0"/>
              <a:t>ota kantaa.fi </a:t>
            </a:r>
            <a:r>
              <a:rPr lang="fi-FI" dirty="0"/>
              <a:t>-palvelun kautta. </a:t>
            </a:r>
            <a:endParaRPr lang="fi-FI" dirty="0" smtClean="0"/>
          </a:p>
          <a:p>
            <a:r>
              <a:rPr lang="fi-FI" b="1" dirty="0" smtClean="0"/>
              <a:t>Erityisryhmät </a:t>
            </a:r>
            <a:r>
              <a:rPr lang="fi-FI" b="1" dirty="0"/>
              <a:t>on tunnistettu </a:t>
            </a:r>
            <a:r>
              <a:rPr lang="fi-FI" dirty="0"/>
              <a:t>ja heitä on </a:t>
            </a:r>
            <a:r>
              <a:rPr lang="fi-FI" dirty="0" err="1"/>
              <a:t>kontaktoitu</a:t>
            </a:r>
            <a:r>
              <a:rPr lang="fi-FI" dirty="0"/>
              <a:t> sekä sovittu, miten he ovat mukana palvelujen </a:t>
            </a:r>
            <a:r>
              <a:rPr lang="fi-FI" dirty="0" smtClean="0"/>
              <a:t>suunnittelussa.</a:t>
            </a:r>
          </a:p>
          <a:p>
            <a:r>
              <a:rPr lang="fi-FI" b="1" dirty="0" smtClean="0"/>
              <a:t>On </a:t>
            </a:r>
            <a:r>
              <a:rPr lang="fi-FI" b="1" dirty="0"/>
              <a:t>määritelty keskeiset sidosryhmät</a:t>
            </a:r>
            <a:r>
              <a:rPr lang="fi-FI" dirty="0"/>
              <a:t>, joita erityisesti halutaan kuulla valmistelun eri vaiheissa.</a:t>
            </a:r>
          </a:p>
        </p:txBody>
      </p:sp>
      <p:sp>
        <p:nvSpPr>
          <p:cNvPr id="4" name="Päivämäärän paikkamerkki 3"/>
          <p:cNvSpPr>
            <a:spLocks noGrp="1"/>
          </p:cNvSpPr>
          <p:nvPr>
            <p:ph type="dt" sz="half" idx="10"/>
          </p:nvPr>
        </p:nvSpPr>
        <p:spPr/>
        <p:txBody>
          <a:bodyPr/>
          <a:lstStyle/>
          <a:p>
            <a:fld id="{277D3675-63C6-4234-AC56-C80C2F8E3768}" type="datetime1">
              <a:rPr lang="fi-FI" noProof="0" smtClean="0"/>
              <a:t>19.4.2018</a:t>
            </a:fld>
            <a:endParaRPr lang="fi-FI" noProof="0"/>
          </a:p>
        </p:txBody>
      </p:sp>
      <p:sp>
        <p:nvSpPr>
          <p:cNvPr id="5" name="Alatunnisteen paikkamerkki 4"/>
          <p:cNvSpPr>
            <a:spLocks noGrp="1"/>
          </p:cNvSpPr>
          <p:nvPr>
            <p:ph type="ftr" sz="quarter" idx="4294967295"/>
          </p:nvPr>
        </p:nvSpPr>
        <p:spPr/>
        <p:txBody>
          <a:bodyPr/>
          <a:lstStyle/>
          <a:p>
            <a:r>
              <a:rPr lang="en-US" noProof="0" smtClean="0"/>
              <a:t>etunimi sukunimi Titteli | Tapahtuma</a:t>
            </a:r>
            <a:endParaRPr lang="fi-FI" noProof="0" dirty="0" smtClean="0"/>
          </a:p>
        </p:txBody>
      </p:sp>
      <p:sp>
        <p:nvSpPr>
          <p:cNvPr id="6" name="Dian numeron paikkamerkki 5"/>
          <p:cNvSpPr>
            <a:spLocks noGrp="1"/>
          </p:cNvSpPr>
          <p:nvPr>
            <p:ph type="sldNum" sz="quarter" idx="12"/>
          </p:nvPr>
        </p:nvSpPr>
        <p:spPr/>
        <p:txBody>
          <a:bodyPr/>
          <a:lstStyle/>
          <a:p>
            <a:endParaRPr lang="fi-FI" noProof="0" dirty="0"/>
          </a:p>
        </p:txBody>
      </p:sp>
    </p:spTree>
    <p:extLst>
      <p:ext uri="{BB962C8B-B14F-4D97-AF65-F5344CB8AC3E}">
        <p14:creationId xmlns:p14="http://schemas.microsoft.com/office/powerpoint/2010/main" val="3078446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40399" y="75004"/>
            <a:ext cx="7779600" cy="857250"/>
          </a:xfrm>
        </p:spPr>
        <p:txBody>
          <a:bodyPr/>
          <a:lstStyle/>
          <a:p>
            <a:r>
              <a:rPr lang="fi-FI" dirty="0" smtClean="0"/>
              <a:t>Työpajan teema</a:t>
            </a:r>
            <a:endParaRPr lang="fi-FI" dirty="0"/>
          </a:p>
        </p:txBody>
      </p:sp>
      <p:sp>
        <p:nvSpPr>
          <p:cNvPr id="3" name="Sisällön paikkamerkki 2"/>
          <p:cNvSpPr>
            <a:spLocks noGrp="1"/>
          </p:cNvSpPr>
          <p:nvPr>
            <p:ph idx="1"/>
          </p:nvPr>
        </p:nvSpPr>
        <p:spPr/>
        <p:txBody>
          <a:bodyPr>
            <a:normAutofit fontScale="70000" lnSpcReduction="20000"/>
          </a:bodyPr>
          <a:lstStyle/>
          <a:p>
            <a:pPr marL="0" indent="0">
              <a:buNone/>
            </a:pPr>
            <a:r>
              <a:rPr lang="fi-FI" b="1" dirty="0"/>
              <a:t>Viestintä osallisuuden tukena</a:t>
            </a:r>
          </a:p>
          <a:p>
            <a:pPr lvl="0"/>
            <a:r>
              <a:rPr lang="fi-FI" dirty="0">
                <a:hlinkClick r:id="rId2" action="ppaction://hlinksldjump"/>
              </a:rPr>
              <a:t>Miten asukkaat tavoitetaan</a:t>
            </a:r>
            <a:r>
              <a:rPr lang="fi-FI" dirty="0"/>
              <a:t>, miten viestinnällä motivoidaan osallistumaan</a:t>
            </a:r>
            <a:r>
              <a:rPr lang="fi-FI" dirty="0" smtClean="0"/>
              <a:t>? </a:t>
            </a:r>
            <a:endParaRPr lang="fi-FI" dirty="0"/>
          </a:p>
          <a:p>
            <a:pPr lvl="0"/>
            <a:r>
              <a:rPr lang="fi-FI" dirty="0"/>
              <a:t>Viestintä on myös osallistumisen muoto - miten vastaamme siihen?</a:t>
            </a:r>
          </a:p>
          <a:p>
            <a:pPr lvl="0"/>
            <a:r>
              <a:rPr lang="fi-FI" dirty="0"/>
              <a:t>Viestintä on vuorovaikutusta - </a:t>
            </a:r>
            <a:r>
              <a:rPr lang="fi-FI" dirty="0">
                <a:hlinkClick r:id="rId3" action="ppaction://hlinksldjump"/>
              </a:rPr>
              <a:t>miten viestimme osallisuuden vaikutuksista</a:t>
            </a:r>
            <a:r>
              <a:rPr lang="fi-FI" dirty="0" smtClean="0"/>
              <a:t>?</a:t>
            </a:r>
          </a:p>
          <a:p>
            <a:pPr lvl="0"/>
            <a:endParaRPr lang="fi-FI" dirty="0"/>
          </a:p>
          <a:p>
            <a:r>
              <a:rPr lang="fi-FI" dirty="0"/>
              <a:t>Millä välineillä tavoitamme asukkaat?</a:t>
            </a:r>
          </a:p>
          <a:p>
            <a:r>
              <a:rPr lang="fi-FI" dirty="0"/>
              <a:t>Millä keinoilla motivoimme osallistumaan?</a:t>
            </a:r>
          </a:p>
          <a:p>
            <a:r>
              <a:rPr lang="fi-FI" dirty="0"/>
              <a:t>Miten järjestämme vuoropuhelun?</a:t>
            </a:r>
          </a:p>
          <a:p>
            <a:r>
              <a:rPr lang="fi-FI" dirty="0"/>
              <a:t>Miten vuoropuhelu ja vaikuttaminen viestitään niin, että se kannustaa edelleen osallistumaan?</a:t>
            </a:r>
          </a:p>
          <a:p>
            <a:r>
              <a:rPr lang="fi-FI" dirty="0">
                <a:hlinkClick r:id="rId4" action="ppaction://hlinksldjump"/>
              </a:rPr>
              <a:t>Miten </a:t>
            </a:r>
            <a:r>
              <a:rPr lang="fi-FI" dirty="0" smtClean="0">
                <a:hlinkClick r:id="rId4" action="ppaction://hlinksldjump"/>
              </a:rPr>
              <a:t>viestimme hankalista asioista</a:t>
            </a:r>
            <a:r>
              <a:rPr lang="fi-FI" dirty="0" smtClean="0"/>
              <a:t>?</a:t>
            </a:r>
            <a:endParaRPr lang="fi-FI" dirty="0"/>
          </a:p>
          <a:p>
            <a:pPr lvl="0"/>
            <a:endParaRPr lang="fi-FI" dirty="0" smtClean="0"/>
          </a:p>
          <a:p>
            <a:pPr lvl="0"/>
            <a:endParaRPr lang="fi-FI" dirty="0"/>
          </a:p>
          <a:p>
            <a:endParaRPr lang="fi-FI" dirty="0"/>
          </a:p>
        </p:txBody>
      </p:sp>
      <p:sp>
        <p:nvSpPr>
          <p:cNvPr id="4" name="Päivämäärän paikkamerkki 3"/>
          <p:cNvSpPr>
            <a:spLocks noGrp="1"/>
          </p:cNvSpPr>
          <p:nvPr>
            <p:ph type="dt" sz="half" idx="10"/>
          </p:nvPr>
        </p:nvSpPr>
        <p:spPr/>
        <p:txBody>
          <a:bodyPr/>
          <a:lstStyle/>
          <a:p>
            <a:pPr algn="r"/>
            <a:fld id="{D06F09DB-8ADA-4316-97F8-734F284116ED}" type="datetime1">
              <a:rPr lang="fi-FI" smtClean="0"/>
              <a:t>19.4.2018</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a:t>
            </a:fld>
            <a:endParaRPr lang="fi-FI" dirty="0"/>
          </a:p>
        </p:txBody>
      </p:sp>
    </p:spTree>
    <p:extLst>
      <p:ext uri="{BB962C8B-B14F-4D97-AF65-F5344CB8AC3E}">
        <p14:creationId xmlns:p14="http://schemas.microsoft.com/office/powerpoint/2010/main" val="119818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Lappi (viestintä)</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a:t>Nykytilan kuvaukset tehdään eri organisaatioiden ja niiden henkilöstön yhteistyönä (ei työryhmiä</a:t>
            </a:r>
            <a:r>
              <a:rPr lang="fi-FI" dirty="0" smtClean="0"/>
              <a:t>).</a:t>
            </a:r>
          </a:p>
          <a:p>
            <a:r>
              <a:rPr lang="fi-FI" dirty="0" smtClean="0"/>
              <a:t>Henkilöstölle </a:t>
            </a:r>
            <a:r>
              <a:rPr lang="fi-FI" dirty="0"/>
              <a:t>on järjestetty erilaisia kyselyjä ja virtuaalikahvitilaisuuksia. </a:t>
            </a:r>
            <a:endParaRPr lang="fi-FI" dirty="0" smtClean="0"/>
          </a:p>
          <a:p>
            <a:r>
              <a:rPr lang="fi-FI" dirty="0" smtClean="0"/>
              <a:t>Henkilöstölle </a:t>
            </a:r>
            <a:r>
              <a:rPr lang="fi-FI" dirty="0"/>
              <a:t>julkaistaan </a:t>
            </a:r>
            <a:r>
              <a:rPr lang="fi-FI" dirty="0" smtClean="0"/>
              <a:t>uutiskirjettä.</a:t>
            </a:r>
          </a:p>
          <a:p>
            <a:r>
              <a:rPr lang="fi-FI" dirty="0" smtClean="0"/>
              <a:t>Uudistuksen </a:t>
            </a:r>
            <a:r>
              <a:rPr lang="fi-FI" dirty="0"/>
              <a:t>valmistelulla on omat nettisivut ja olemme sosiaalisessa mediassa (Twitter ja Facebook). </a:t>
            </a:r>
            <a:endParaRPr lang="fi-FI" dirty="0" smtClean="0"/>
          </a:p>
          <a:p>
            <a:r>
              <a:rPr lang="fi-FI" dirty="0" smtClean="0"/>
              <a:t>On </a:t>
            </a:r>
            <a:r>
              <a:rPr lang="fi-FI" dirty="0"/>
              <a:t>pidetty </a:t>
            </a:r>
            <a:r>
              <a:rPr lang="fi-FI" dirty="0" smtClean="0"/>
              <a:t>keskustelu- </a:t>
            </a:r>
            <a:r>
              <a:rPr lang="fi-FI" dirty="0"/>
              <a:t>ja informaatiotilaisuuksia erikseen sovitusti sekä järjestetty henkilöstöjärjestöille aamukahvitilaisuuksia.</a:t>
            </a:r>
          </a:p>
        </p:txBody>
      </p:sp>
      <p:sp>
        <p:nvSpPr>
          <p:cNvPr id="4" name="Päivämäärän paikkamerkki 3"/>
          <p:cNvSpPr>
            <a:spLocks noGrp="1"/>
          </p:cNvSpPr>
          <p:nvPr>
            <p:ph type="dt" sz="half" idx="10"/>
          </p:nvPr>
        </p:nvSpPr>
        <p:spPr/>
        <p:txBody>
          <a:bodyPr/>
          <a:lstStyle/>
          <a:p>
            <a:fld id="{277D3675-63C6-4234-AC56-C80C2F8E3768}" type="datetime1">
              <a:rPr lang="fi-FI" noProof="0" smtClean="0"/>
              <a:t>19.4.2018</a:t>
            </a:fld>
            <a:endParaRPr lang="fi-FI" noProof="0"/>
          </a:p>
        </p:txBody>
      </p:sp>
      <p:sp>
        <p:nvSpPr>
          <p:cNvPr id="5" name="Alatunnisteen paikkamerkki 4"/>
          <p:cNvSpPr>
            <a:spLocks noGrp="1"/>
          </p:cNvSpPr>
          <p:nvPr>
            <p:ph type="ftr" sz="quarter" idx="4294967295"/>
          </p:nvPr>
        </p:nvSpPr>
        <p:spPr/>
        <p:txBody>
          <a:bodyPr/>
          <a:lstStyle/>
          <a:p>
            <a:r>
              <a:rPr lang="en-US" noProof="0" smtClean="0"/>
              <a:t>etunimi sukunimi Titteli | Tapahtuma</a:t>
            </a:r>
            <a:endParaRPr lang="fi-FI" noProof="0" dirty="0" smtClean="0"/>
          </a:p>
        </p:txBody>
      </p:sp>
      <p:sp>
        <p:nvSpPr>
          <p:cNvPr id="6" name="Dian numeron paikkamerkki 5"/>
          <p:cNvSpPr>
            <a:spLocks noGrp="1"/>
          </p:cNvSpPr>
          <p:nvPr>
            <p:ph type="sldNum" sz="quarter" idx="12"/>
          </p:nvPr>
        </p:nvSpPr>
        <p:spPr/>
        <p:txBody>
          <a:bodyPr/>
          <a:lstStyle/>
          <a:p>
            <a:endParaRPr lang="fi-FI" noProof="0" dirty="0"/>
          </a:p>
        </p:txBody>
      </p:sp>
    </p:spTree>
    <p:extLst>
      <p:ext uri="{BB962C8B-B14F-4D97-AF65-F5344CB8AC3E}">
        <p14:creationId xmlns:p14="http://schemas.microsoft.com/office/powerpoint/2010/main" val="3239171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Kainuu</a:t>
            </a:r>
            <a:endParaRPr lang="fi-FI" dirty="0"/>
          </a:p>
        </p:txBody>
      </p:sp>
      <p:sp>
        <p:nvSpPr>
          <p:cNvPr id="3" name="Sisällön paikkamerkki 2"/>
          <p:cNvSpPr>
            <a:spLocks noGrp="1"/>
          </p:cNvSpPr>
          <p:nvPr>
            <p:ph idx="1"/>
          </p:nvPr>
        </p:nvSpPr>
        <p:spPr>
          <a:xfrm>
            <a:off x="1420403" y="1302250"/>
            <a:ext cx="6495836" cy="3444411"/>
          </a:xfrm>
        </p:spPr>
        <p:txBody>
          <a:bodyPr>
            <a:normAutofit fontScale="62500" lnSpcReduction="20000"/>
          </a:bodyPr>
          <a:lstStyle/>
          <a:p>
            <a:r>
              <a:rPr lang="fi-FI" dirty="0" err="1" smtClean="0"/>
              <a:t>Sotessa</a:t>
            </a:r>
            <a:r>
              <a:rPr lang="fi-FI" dirty="0" smtClean="0"/>
              <a:t> </a:t>
            </a:r>
            <a:r>
              <a:rPr lang="fi-FI" dirty="0"/>
              <a:t>on jo vuosia tehty </a:t>
            </a:r>
            <a:r>
              <a:rPr lang="fi-FI" b="1" dirty="0"/>
              <a:t>IVA-arviointeja</a:t>
            </a:r>
            <a:r>
              <a:rPr lang="fi-FI" dirty="0"/>
              <a:t>, joihin kuuluu kansalaisten </a:t>
            </a:r>
            <a:r>
              <a:rPr lang="fi-FI" dirty="0" smtClean="0"/>
              <a:t>kuuleminen.</a:t>
            </a:r>
          </a:p>
          <a:p>
            <a:r>
              <a:rPr lang="fi-FI" dirty="0" err="1" smtClean="0"/>
              <a:t>Sotessa</a:t>
            </a:r>
            <a:r>
              <a:rPr lang="fi-FI" dirty="0" smtClean="0"/>
              <a:t> </a:t>
            </a:r>
            <a:r>
              <a:rPr lang="fi-FI" dirty="0"/>
              <a:t>on aloitettu </a:t>
            </a:r>
            <a:r>
              <a:rPr lang="fi-FI" b="1" dirty="0"/>
              <a:t>Otakantaa.fi</a:t>
            </a:r>
            <a:r>
              <a:rPr lang="fi-FI" dirty="0"/>
              <a:t> -palvelun käyttö</a:t>
            </a:r>
            <a:r>
              <a:rPr lang="fi-FI" dirty="0" smtClean="0"/>
              <a:t>.</a:t>
            </a:r>
          </a:p>
          <a:p>
            <a:r>
              <a:rPr lang="fi-FI" dirty="0" smtClean="0"/>
              <a:t>Keväällä käynnistyy </a:t>
            </a:r>
            <a:r>
              <a:rPr lang="fi-FI" b="1" dirty="0" smtClean="0"/>
              <a:t>muutosfoorumitoiminta</a:t>
            </a:r>
            <a:r>
              <a:rPr lang="fi-FI" dirty="0"/>
              <a:t>, joka kytkee yhteen digitaaliset ja </a:t>
            </a:r>
            <a:r>
              <a:rPr lang="fi-FI" dirty="0" err="1"/>
              <a:t>kasvokkaiset</a:t>
            </a:r>
            <a:r>
              <a:rPr lang="fi-FI" dirty="0"/>
              <a:t> osallistumismahdollisuudet. </a:t>
            </a:r>
            <a:endParaRPr lang="fi-FI" dirty="0" smtClean="0"/>
          </a:p>
          <a:p>
            <a:r>
              <a:rPr lang="fi-FI" dirty="0" smtClean="0"/>
              <a:t>Muutosfoorumin </a:t>
            </a:r>
            <a:r>
              <a:rPr lang="fi-FI" dirty="0"/>
              <a:t>perusteella on tarkoitus luoda </a:t>
            </a:r>
            <a:r>
              <a:rPr lang="fi-FI" b="1" dirty="0"/>
              <a:t>pysyvä osallistamisen malli</a:t>
            </a:r>
            <a:r>
              <a:rPr lang="fi-FI" dirty="0" smtClean="0"/>
              <a:t>.</a:t>
            </a:r>
          </a:p>
          <a:p>
            <a:r>
              <a:rPr lang="fi-FI" dirty="0"/>
              <a:t>Viestintäryhmässä on linjattu, että sekä kaikissa muutosorganisaatioissa että kaikissa kunnissa pyritään pitämään </a:t>
            </a:r>
            <a:r>
              <a:rPr lang="fi-FI" b="1" dirty="0"/>
              <a:t>johdon tilannekatsaus koko henkilöstölle vähintään kerran kuukaudessa</a:t>
            </a:r>
            <a:r>
              <a:rPr lang="fi-FI" dirty="0"/>
              <a:t>. </a:t>
            </a:r>
            <a:endParaRPr lang="fi-FI" dirty="0" smtClean="0"/>
          </a:p>
          <a:p>
            <a:r>
              <a:rPr lang="fi-FI" dirty="0" smtClean="0"/>
              <a:t>Lisäksi </a:t>
            </a:r>
            <a:r>
              <a:rPr lang="fi-FI" dirty="0" err="1"/>
              <a:t>sotessa</a:t>
            </a:r>
            <a:r>
              <a:rPr lang="fi-FI" dirty="0"/>
              <a:t> järjestetään esimiehille </a:t>
            </a:r>
            <a:r>
              <a:rPr lang="fi-FI" b="1" dirty="0"/>
              <a:t>muutosviestintäkoulutusta</a:t>
            </a:r>
            <a:r>
              <a:rPr lang="fi-FI" dirty="0"/>
              <a:t>. </a:t>
            </a:r>
            <a:endParaRPr lang="fi-FI" dirty="0" smtClean="0"/>
          </a:p>
          <a:p>
            <a:r>
              <a:rPr lang="fi-FI" dirty="0" err="1" smtClean="0"/>
              <a:t>Soten</a:t>
            </a:r>
            <a:r>
              <a:rPr lang="fi-FI" dirty="0" smtClean="0"/>
              <a:t> </a:t>
            </a:r>
            <a:r>
              <a:rPr lang="fi-FI" dirty="0"/>
              <a:t>ja liiton yhteiseen </a:t>
            </a:r>
            <a:r>
              <a:rPr lang="fi-FI" b="1" dirty="0"/>
              <a:t>intraan tulee oma muutosviestintäosio</a:t>
            </a:r>
            <a:r>
              <a:rPr lang="fi-FI" dirty="0"/>
              <a:t>, jonne kootaan </a:t>
            </a:r>
            <a:r>
              <a:rPr lang="fi-FI" dirty="0" err="1"/>
              <a:t>ukk</a:t>
            </a:r>
            <a:r>
              <a:rPr lang="fi-FI" dirty="0"/>
              <a:t>.</a:t>
            </a:r>
          </a:p>
        </p:txBody>
      </p:sp>
      <p:sp>
        <p:nvSpPr>
          <p:cNvPr id="4" name="Päivämäärän paikkamerkki 3"/>
          <p:cNvSpPr>
            <a:spLocks noGrp="1"/>
          </p:cNvSpPr>
          <p:nvPr>
            <p:ph type="dt" sz="half" idx="10"/>
          </p:nvPr>
        </p:nvSpPr>
        <p:spPr/>
        <p:txBody>
          <a:bodyPr/>
          <a:lstStyle/>
          <a:p>
            <a:fld id="{277D3675-63C6-4234-AC56-C80C2F8E3768}" type="datetime1">
              <a:rPr lang="fi-FI" noProof="0" smtClean="0"/>
              <a:t>19.4.2018</a:t>
            </a:fld>
            <a:endParaRPr lang="fi-FI" noProof="0"/>
          </a:p>
        </p:txBody>
      </p:sp>
      <p:sp>
        <p:nvSpPr>
          <p:cNvPr id="5" name="Alatunnisteen paikkamerkki 4"/>
          <p:cNvSpPr>
            <a:spLocks noGrp="1"/>
          </p:cNvSpPr>
          <p:nvPr>
            <p:ph type="ftr" sz="quarter" idx="4294967295"/>
          </p:nvPr>
        </p:nvSpPr>
        <p:spPr/>
        <p:txBody>
          <a:bodyPr/>
          <a:lstStyle/>
          <a:p>
            <a:endParaRPr lang="fi-FI" noProof="0" dirty="0" smtClean="0"/>
          </a:p>
        </p:txBody>
      </p:sp>
      <p:sp>
        <p:nvSpPr>
          <p:cNvPr id="6" name="Dian numeron paikkamerkki 5"/>
          <p:cNvSpPr>
            <a:spLocks noGrp="1"/>
          </p:cNvSpPr>
          <p:nvPr>
            <p:ph type="sldNum" sz="quarter" idx="12"/>
          </p:nvPr>
        </p:nvSpPr>
        <p:spPr/>
        <p:txBody>
          <a:bodyPr/>
          <a:lstStyle/>
          <a:p>
            <a:endParaRPr lang="fi-FI" noProof="0" dirty="0"/>
          </a:p>
        </p:txBody>
      </p:sp>
    </p:spTree>
    <p:extLst>
      <p:ext uri="{BB962C8B-B14F-4D97-AF65-F5344CB8AC3E}">
        <p14:creationId xmlns:p14="http://schemas.microsoft.com/office/powerpoint/2010/main" val="3116097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39225" y="-320494"/>
            <a:ext cx="5834063" cy="857250"/>
          </a:xfrm>
        </p:spPr>
        <p:txBody>
          <a:bodyPr/>
          <a:lstStyle/>
          <a:p>
            <a:r>
              <a:rPr lang="fi-FI" dirty="0" smtClean="0"/>
              <a:t>Satakunta</a:t>
            </a:r>
            <a:endParaRPr lang="fi-FI" dirty="0"/>
          </a:p>
        </p:txBody>
      </p:sp>
      <p:sp>
        <p:nvSpPr>
          <p:cNvPr id="3" name="Sisällön paikkamerkki 2"/>
          <p:cNvSpPr>
            <a:spLocks noGrp="1"/>
          </p:cNvSpPr>
          <p:nvPr>
            <p:ph idx="1"/>
          </p:nvPr>
        </p:nvSpPr>
        <p:spPr>
          <a:xfrm>
            <a:off x="1454727" y="644236"/>
            <a:ext cx="6470073" cy="4163291"/>
          </a:xfrm>
        </p:spPr>
        <p:txBody>
          <a:bodyPr>
            <a:normAutofit fontScale="47500" lnSpcReduction="20000"/>
          </a:bodyPr>
          <a:lstStyle/>
          <a:p>
            <a:pPr>
              <a:buFont typeface="Arial" panose="020B0604020202020204" pitchFamily="34" charset="0"/>
              <a:buChar char="•"/>
            </a:pPr>
            <a:r>
              <a:rPr lang="fi-FI" b="1" dirty="0" smtClean="0"/>
              <a:t>Neuvostot</a:t>
            </a:r>
            <a:r>
              <a:rPr lang="fi-FI" b="1" dirty="0"/>
              <a:t>, raadit, kehittäjäryhmät, </a:t>
            </a:r>
            <a:r>
              <a:rPr lang="fi-FI" b="1" dirty="0" smtClean="0"/>
              <a:t>kokemusasiantuntijat, avoimet </a:t>
            </a:r>
            <a:r>
              <a:rPr lang="fi-FI" b="1" dirty="0" err="1"/>
              <a:t>kuntalais</a:t>
            </a:r>
            <a:r>
              <a:rPr lang="fi-FI" b="1" dirty="0"/>
              <a:t>- ja </a:t>
            </a:r>
            <a:r>
              <a:rPr lang="fi-FI" b="1" dirty="0" smtClean="0"/>
              <a:t>vaikuttamistilaisuudet, tiedotus/info/luentotilaisuudet, yhdistysten yhteistilaisuudet, - </a:t>
            </a:r>
            <a:r>
              <a:rPr lang="fi-FI" b="1" dirty="0"/>
              <a:t>tapahtumat ja </a:t>
            </a:r>
            <a:r>
              <a:rPr lang="fi-FI" b="1" dirty="0" smtClean="0"/>
              <a:t>messut, sosiaalisen </a:t>
            </a:r>
            <a:r>
              <a:rPr lang="fi-FI" b="1" dirty="0"/>
              <a:t>median </a:t>
            </a:r>
            <a:r>
              <a:rPr lang="fi-FI" b="1" dirty="0" smtClean="0"/>
              <a:t>kanavat, </a:t>
            </a:r>
            <a:r>
              <a:rPr lang="fi-FI" b="1" dirty="0" err="1" smtClean="0"/>
              <a:t>kasvokkaisviestintä</a:t>
            </a:r>
            <a:r>
              <a:rPr lang="fi-FI" b="1" dirty="0" smtClean="0"/>
              <a:t>, asiakaspalautteen </a:t>
            </a:r>
            <a:r>
              <a:rPr lang="fi-FI" b="1" dirty="0"/>
              <a:t>kerääminen (kirjallinen ja sähköinen</a:t>
            </a:r>
            <a:r>
              <a:rPr lang="fi-FI" b="1" dirty="0" smtClean="0"/>
              <a:t>), selkokieli</a:t>
            </a:r>
            <a:r>
              <a:rPr lang="fi-FI" b="1" dirty="0"/>
              <a:t>, mm. selkomukautettu </a:t>
            </a:r>
            <a:r>
              <a:rPr lang="fi-FI" b="1" dirty="0" smtClean="0"/>
              <a:t>asiakasohjeistus, otakantaa.fi</a:t>
            </a:r>
            <a:r>
              <a:rPr lang="fi-FI" b="1" dirty="0"/>
              <a:t>, </a:t>
            </a:r>
            <a:r>
              <a:rPr lang="fi-FI" b="1" dirty="0" smtClean="0"/>
              <a:t>kuntalaisaloite.fi,  </a:t>
            </a:r>
            <a:r>
              <a:rPr lang="fi-FI" b="1" dirty="0"/>
              <a:t>verkkosivujen </a:t>
            </a:r>
            <a:r>
              <a:rPr lang="fi-FI" b="1" dirty="0" smtClean="0"/>
              <a:t>Kysymystori</a:t>
            </a:r>
          </a:p>
          <a:p>
            <a:pPr>
              <a:buFont typeface="Arial" panose="020B0604020202020204" pitchFamily="34" charset="0"/>
              <a:buChar char="•"/>
            </a:pPr>
            <a:endParaRPr lang="fi-FI" dirty="0"/>
          </a:p>
          <a:p>
            <a:r>
              <a:rPr lang="fi-FI" dirty="0" smtClean="0"/>
              <a:t>Satasote </a:t>
            </a:r>
            <a:r>
              <a:rPr lang="fi-FI" dirty="0"/>
              <a:t>toteutti syksyllä 2016 </a:t>
            </a:r>
            <a:r>
              <a:rPr lang="fi-FI" b="1" dirty="0"/>
              <a:t>kuntakierroksen</a:t>
            </a:r>
            <a:r>
              <a:rPr lang="fi-FI" dirty="0"/>
              <a:t> terveys- ja hyvinvointimessut -tyyppisesti. Se pysähtyi kaikissa (17) valmistelussa mukana olevassa kunnassa. Kierroksen aikana ei pidetty luentoja tms., vaan keskusteltiin toiminnan ohessa aidosti asukkaiden peloista, toiveista ym. Keskustelut kirjattiin ylös ja ne raportoidaan takaisin maakuntaan alkuvuodesta 2017.</a:t>
            </a:r>
          </a:p>
          <a:p>
            <a:endParaRPr lang="fi-FI" dirty="0" smtClean="0"/>
          </a:p>
          <a:p>
            <a:r>
              <a:rPr lang="fi-FI" b="1" dirty="0" smtClean="0"/>
              <a:t>Verkkosivut</a:t>
            </a:r>
            <a:r>
              <a:rPr lang="fi-FI" dirty="0" smtClean="0"/>
              <a:t> </a:t>
            </a:r>
            <a:r>
              <a:rPr lang="fi-FI" dirty="0"/>
              <a:t>(usein kysytyt kysymykset, mahdollisuus jättää palautetta)</a:t>
            </a:r>
          </a:p>
          <a:p>
            <a:r>
              <a:rPr lang="fi-FI" b="1" dirty="0" err="1" smtClean="0"/>
              <a:t>Some</a:t>
            </a:r>
            <a:r>
              <a:rPr lang="fi-FI" b="1" dirty="0" smtClean="0"/>
              <a:t>-kanavat</a:t>
            </a:r>
            <a:r>
              <a:rPr lang="fi-FI" dirty="0" smtClean="0"/>
              <a:t> </a:t>
            </a:r>
            <a:r>
              <a:rPr lang="fi-FI" dirty="0"/>
              <a:t>Facebook ja Twitter, </a:t>
            </a:r>
            <a:r>
              <a:rPr lang="fi-FI" b="1" dirty="0"/>
              <a:t>live-tv-lähetykset, keskustelu aihetunnisteella #</a:t>
            </a:r>
            <a:r>
              <a:rPr lang="fi-FI" b="1" dirty="0" smtClean="0"/>
              <a:t>satasote</a:t>
            </a:r>
            <a:endParaRPr lang="fi-FI" b="1" dirty="0"/>
          </a:p>
          <a:p>
            <a:endParaRPr lang="fi-FI" dirty="0"/>
          </a:p>
          <a:p>
            <a:r>
              <a:rPr lang="fi-FI" dirty="0"/>
              <a:t>Porin kaupunki valmistelee osana </a:t>
            </a:r>
            <a:r>
              <a:rPr lang="fi-FI" dirty="0" smtClean="0"/>
              <a:t>organisaatiouudistustaan </a:t>
            </a:r>
            <a:r>
              <a:rPr lang="fi-FI" b="1" dirty="0" smtClean="0"/>
              <a:t>osallisuus- </a:t>
            </a:r>
            <a:r>
              <a:rPr lang="fi-FI" b="1" dirty="0"/>
              <a:t>ja vuorovaikutusmallia</a:t>
            </a:r>
            <a:r>
              <a:rPr lang="fi-FI" dirty="0"/>
              <a:t>. Työn tavoitteena on luoda malli siitä, kuinka asukkaat saadaan proaktiivisesti otettua mukaan palveluiden kehittämiseen ja toiminnan järjestämiseen</a:t>
            </a:r>
            <a:r>
              <a:rPr lang="fi-FI" dirty="0" smtClean="0"/>
              <a:t>.</a:t>
            </a:r>
          </a:p>
          <a:p>
            <a:r>
              <a:rPr lang="fi-FI" dirty="0" smtClean="0"/>
              <a:t>Osana </a:t>
            </a:r>
            <a:r>
              <a:rPr lang="fi-FI" dirty="0"/>
              <a:t>kuntalaisten osallistumistapojen kehittämistä tutkitaan myös </a:t>
            </a:r>
            <a:r>
              <a:rPr lang="fi-FI" b="1" dirty="0"/>
              <a:t>kaupunginosakoordinaattorien, vuorovaikutussuunnittelijoiden </a:t>
            </a:r>
            <a:r>
              <a:rPr lang="fi-FI" dirty="0"/>
              <a:t>tms. roolin mahdollisuuksia linkkinä kaupunkilaisten ja kaupungin palvelunkehityksen välillä</a:t>
            </a:r>
            <a:r>
              <a:rPr lang="fi-FI" dirty="0" smtClean="0"/>
              <a:t>.</a:t>
            </a:r>
          </a:p>
          <a:p>
            <a:r>
              <a:rPr lang="fi-FI" dirty="0" smtClean="0"/>
              <a:t>Osallisuus-prosessin </a:t>
            </a:r>
            <a:r>
              <a:rPr lang="fi-FI" dirty="0"/>
              <a:t>omistajuus on tarkoitus keskittää viestintäyksikköön.</a:t>
            </a:r>
          </a:p>
          <a:p>
            <a:endParaRPr lang="fi-FI" dirty="0"/>
          </a:p>
        </p:txBody>
      </p:sp>
    </p:spTree>
    <p:extLst>
      <p:ext uri="{BB962C8B-B14F-4D97-AF65-F5344CB8AC3E}">
        <p14:creationId xmlns:p14="http://schemas.microsoft.com/office/powerpoint/2010/main" val="43368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Satakunta</a:t>
            </a:r>
            <a:endParaRPr lang="fi-FI" dirty="0"/>
          </a:p>
        </p:txBody>
      </p:sp>
      <p:sp>
        <p:nvSpPr>
          <p:cNvPr id="3" name="Sisällön paikkamerkki 2"/>
          <p:cNvSpPr>
            <a:spLocks noGrp="1"/>
          </p:cNvSpPr>
          <p:nvPr>
            <p:ph idx="1"/>
          </p:nvPr>
        </p:nvSpPr>
        <p:spPr/>
        <p:txBody>
          <a:bodyPr>
            <a:normAutofit fontScale="70000" lnSpcReduction="20000"/>
          </a:bodyPr>
          <a:lstStyle/>
          <a:p>
            <a:r>
              <a:rPr lang="fi-FI" dirty="0" err="1"/>
              <a:t>Satasoten</a:t>
            </a:r>
            <a:r>
              <a:rPr lang="fi-FI" dirty="0"/>
              <a:t> ja Satakunnan maakuntauudistuksen valmistelut viedään yhteen kevään aikana. Yhdistyvää valmistelua on tarkoitus viedä eteenpäin vahvasti </a:t>
            </a:r>
            <a:r>
              <a:rPr lang="fi-FI" dirty="0" err="1"/>
              <a:t>osallistaen</a:t>
            </a:r>
            <a:r>
              <a:rPr lang="fi-FI" dirty="0"/>
              <a:t>. Ylipäätään asukkaat ja asiakkaat on nostettu keskiöön.</a:t>
            </a:r>
          </a:p>
          <a:p>
            <a:endParaRPr lang="fi-FI" dirty="0"/>
          </a:p>
          <a:p>
            <a:r>
              <a:rPr lang="fi-FI" dirty="0"/>
              <a:t>Mitä uutta suunniteltu/selvitetty:</a:t>
            </a:r>
          </a:p>
          <a:p>
            <a:r>
              <a:rPr lang="fi-FI" b="1" dirty="0"/>
              <a:t>- osallisuus- ja vuorovaikutusmallin </a:t>
            </a:r>
            <a:r>
              <a:rPr lang="fi-FI" b="1" dirty="0" smtClean="0"/>
              <a:t>luonti</a:t>
            </a:r>
            <a:endParaRPr lang="fi-FI" b="1" dirty="0"/>
          </a:p>
          <a:p>
            <a:r>
              <a:rPr lang="fi-FI" b="1" dirty="0"/>
              <a:t>- selkovideot</a:t>
            </a:r>
          </a:p>
          <a:p>
            <a:r>
              <a:rPr lang="fi-FI" b="1" dirty="0"/>
              <a:t>- vuorovaikutteinen verkkosivu</a:t>
            </a:r>
            <a:r>
              <a:rPr lang="fi-FI" dirty="0"/>
              <a:t>: helposti ja nopeasti, mobiililla, tarvelähtöisesti, vuorovaikutteisesti, reaaliaikaisesti, omalla sähköisen asioinnin tilillä jne.</a:t>
            </a:r>
          </a:p>
          <a:p>
            <a:r>
              <a:rPr lang="fi-FI" b="1" dirty="0"/>
              <a:t>- </a:t>
            </a:r>
            <a:r>
              <a:rPr lang="fi-FI" b="1" dirty="0" err="1"/>
              <a:t>pelillistäminen</a:t>
            </a:r>
            <a:r>
              <a:rPr lang="fi-FI" b="1" dirty="0"/>
              <a:t>, tekoäly, avoin data jne.</a:t>
            </a:r>
          </a:p>
          <a:p>
            <a:r>
              <a:rPr lang="fi-FI" b="1" dirty="0"/>
              <a:t>- sosiaalinen intranet</a:t>
            </a:r>
            <a:r>
              <a:rPr lang="fi-FI" dirty="0"/>
              <a:t> henkilöstölle ja valmistelijoille</a:t>
            </a:r>
          </a:p>
          <a:p>
            <a:endParaRPr lang="fi-FI" dirty="0"/>
          </a:p>
        </p:txBody>
      </p:sp>
      <p:sp>
        <p:nvSpPr>
          <p:cNvPr id="4" name="Päivämäärän paikkamerkki 3"/>
          <p:cNvSpPr>
            <a:spLocks noGrp="1"/>
          </p:cNvSpPr>
          <p:nvPr>
            <p:ph type="dt" sz="half" idx="10"/>
          </p:nvPr>
        </p:nvSpPr>
        <p:spPr/>
        <p:txBody>
          <a:bodyPr/>
          <a:lstStyle/>
          <a:p>
            <a:fld id="{277D3675-63C6-4234-AC56-C80C2F8E3768}" type="datetime1">
              <a:rPr lang="fi-FI" noProof="0" smtClean="0"/>
              <a:t>19.4.2018</a:t>
            </a:fld>
            <a:endParaRPr lang="fi-FI" noProof="0"/>
          </a:p>
        </p:txBody>
      </p:sp>
      <p:sp>
        <p:nvSpPr>
          <p:cNvPr id="5" name="Alatunnisteen paikkamerkki 4"/>
          <p:cNvSpPr>
            <a:spLocks noGrp="1"/>
          </p:cNvSpPr>
          <p:nvPr>
            <p:ph type="ftr" sz="quarter" idx="4294967295"/>
          </p:nvPr>
        </p:nvSpPr>
        <p:spPr/>
        <p:txBody>
          <a:bodyPr/>
          <a:lstStyle/>
          <a:p>
            <a:r>
              <a:rPr lang="en-US" noProof="0" smtClean="0"/>
              <a:t>etunimi sukunimi Titteli | Tapahtuma</a:t>
            </a:r>
            <a:endParaRPr lang="fi-FI" noProof="0" dirty="0" smtClean="0"/>
          </a:p>
        </p:txBody>
      </p:sp>
      <p:sp>
        <p:nvSpPr>
          <p:cNvPr id="6" name="Dian numeron paikkamerkki 5"/>
          <p:cNvSpPr>
            <a:spLocks noGrp="1"/>
          </p:cNvSpPr>
          <p:nvPr>
            <p:ph type="sldNum" sz="quarter" idx="12"/>
          </p:nvPr>
        </p:nvSpPr>
        <p:spPr/>
        <p:txBody>
          <a:bodyPr/>
          <a:lstStyle/>
          <a:p>
            <a:endParaRPr lang="fi-FI" noProof="0" dirty="0"/>
          </a:p>
        </p:txBody>
      </p:sp>
    </p:spTree>
    <p:extLst>
      <p:ext uri="{BB962C8B-B14F-4D97-AF65-F5344CB8AC3E}">
        <p14:creationId xmlns:p14="http://schemas.microsoft.com/office/powerpoint/2010/main" val="4145827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Satakunta (viestintä)</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a:t>Keväällä vuorossa on </a:t>
            </a:r>
            <a:r>
              <a:rPr lang="fi-FI" b="1" dirty="0"/>
              <a:t>henkilöstön kuntakierros</a:t>
            </a:r>
            <a:r>
              <a:rPr lang="fi-FI" dirty="0"/>
              <a:t>. Mietinnässä on, josko se toteutettaisiin </a:t>
            </a:r>
            <a:r>
              <a:rPr lang="fi-FI" b="1" dirty="0"/>
              <a:t>digitaalisesti</a:t>
            </a:r>
            <a:r>
              <a:rPr lang="fi-FI" dirty="0"/>
              <a:t>.</a:t>
            </a:r>
          </a:p>
          <a:p>
            <a:r>
              <a:rPr lang="fi-FI" b="1" dirty="0" smtClean="0"/>
              <a:t>Muutosjohtamisen </a:t>
            </a:r>
            <a:r>
              <a:rPr lang="fi-FI" b="1" dirty="0"/>
              <a:t>työkalupakki</a:t>
            </a:r>
            <a:r>
              <a:rPr lang="fi-FI" dirty="0"/>
              <a:t>: esimiesten asenteita ja osaamista kehittävää valmennusta, vertaistukea muilta esimiehiltä (kokemusten ja hyvien käytäntöjen oppimista muilta), johdon jatkuvaa tukea esimiehille, valmiita viestintämateriaaleja (esim. uutiskirjeet, tiedotteet, esitykset, kaaviot ja kuvaajat, </a:t>
            </a:r>
            <a:r>
              <a:rPr lang="fi-FI" dirty="0" err="1"/>
              <a:t>videoklipit</a:t>
            </a:r>
            <a:r>
              <a:rPr lang="fi-FI" dirty="0"/>
              <a:t> jne</a:t>
            </a:r>
            <a:r>
              <a:rPr lang="fi-FI" dirty="0" smtClean="0"/>
              <a:t>.).</a:t>
            </a:r>
            <a:endParaRPr lang="fi-FI" dirty="0"/>
          </a:p>
          <a:p>
            <a:r>
              <a:rPr lang="fi-FI" b="1" dirty="0" err="1" smtClean="0"/>
              <a:t>yt</a:t>
            </a:r>
            <a:r>
              <a:rPr lang="fi-FI" b="1" dirty="0" smtClean="0"/>
              <a:t>-prosessin </a:t>
            </a:r>
            <a:r>
              <a:rPr lang="fi-FI" b="1" dirty="0"/>
              <a:t>aloitus </a:t>
            </a:r>
            <a:r>
              <a:rPr lang="fi-FI" dirty="0"/>
              <a:t>(kytkentä muutosjohtamisen työkalupakkiin</a:t>
            </a:r>
            <a:r>
              <a:rPr lang="fi-FI" dirty="0" smtClean="0"/>
              <a:t>).</a:t>
            </a:r>
            <a:endParaRPr lang="fi-FI" dirty="0"/>
          </a:p>
          <a:p>
            <a:r>
              <a:rPr lang="fi-FI" dirty="0" smtClean="0"/>
              <a:t>kaikissa </a:t>
            </a:r>
            <a:r>
              <a:rPr lang="fi-FI" dirty="0"/>
              <a:t>valmisteluryhmissä mukana henkilöstön </a:t>
            </a:r>
            <a:r>
              <a:rPr lang="fi-FI" dirty="0" smtClean="0"/>
              <a:t>edustus.</a:t>
            </a:r>
          </a:p>
          <a:p>
            <a:r>
              <a:rPr lang="fi-FI" dirty="0"/>
              <a:t>Sekä </a:t>
            </a:r>
            <a:r>
              <a:rPr lang="fi-FI" dirty="0" err="1"/>
              <a:t>sote</a:t>
            </a:r>
            <a:r>
              <a:rPr lang="fi-FI" dirty="0"/>
              <a:t>- että maku-uudistuksessa on omat nimetyt </a:t>
            </a:r>
            <a:r>
              <a:rPr lang="fi-FI" dirty="0" smtClean="0"/>
              <a:t>viestintäryhmät.</a:t>
            </a:r>
            <a:endParaRPr lang="fi-FI" dirty="0"/>
          </a:p>
          <a:p>
            <a:endParaRPr lang="fi-FI" dirty="0"/>
          </a:p>
        </p:txBody>
      </p:sp>
      <p:sp>
        <p:nvSpPr>
          <p:cNvPr id="4" name="Päivämäärän paikkamerkki 3"/>
          <p:cNvSpPr>
            <a:spLocks noGrp="1"/>
          </p:cNvSpPr>
          <p:nvPr>
            <p:ph type="dt" sz="half" idx="10"/>
          </p:nvPr>
        </p:nvSpPr>
        <p:spPr/>
        <p:txBody>
          <a:bodyPr/>
          <a:lstStyle/>
          <a:p>
            <a:fld id="{277D3675-63C6-4234-AC56-C80C2F8E3768}" type="datetime1">
              <a:rPr lang="fi-FI" noProof="0" smtClean="0"/>
              <a:t>19.4.2018</a:t>
            </a:fld>
            <a:endParaRPr lang="fi-FI" noProof="0"/>
          </a:p>
        </p:txBody>
      </p:sp>
      <p:sp>
        <p:nvSpPr>
          <p:cNvPr id="5" name="Alatunnisteen paikkamerkki 4"/>
          <p:cNvSpPr>
            <a:spLocks noGrp="1"/>
          </p:cNvSpPr>
          <p:nvPr>
            <p:ph type="ftr" sz="quarter" idx="4294967295"/>
          </p:nvPr>
        </p:nvSpPr>
        <p:spPr/>
        <p:txBody>
          <a:bodyPr/>
          <a:lstStyle/>
          <a:p>
            <a:r>
              <a:rPr lang="en-US" noProof="0" smtClean="0"/>
              <a:t>etunimi sukunimi Titteli | Tapahtuma</a:t>
            </a:r>
            <a:endParaRPr lang="fi-FI" noProof="0" dirty="0" smtClean="0"/>
          </a:p>
        </p:txBody>
      </p:sp>
      <p:sp>
        <p:nvSpPr>
          <p:cNvPr id="6" name="Dian numeron paikkamerkki 5"/>
          <p:cNvSpPr>
            <a:spLocks noGrp="1"/>
          </p:cNvSpPr>
          <p:nvPr>
            <p:ph type="sldNum" sz="quarter" idx="12"/>
          </p:nvPr>
        </p:nvSpPr>
        <p:spPr/>
        <p:txBody>
          <a:bodyPr/>
          <a:lstStyle/>
          <a:p>
            <a:endParaRPr lang="fi-FI" noProof="0" dirty="0"/>
          </a:p>
        </p:txBody>
      </p:sp>
    </p:spTree>
    <p:extLst>
      <p:ext uri="{BB962C8B-B14F-4D97-AF65-F5344CB8AC3E}">
        <p14:creationId xmlns:p14="http://schemas.microsoft.com/office/powerpoint/2010/main" val="1610218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Keski</a:t>
            </a:r>
            <a:r>
              <a:rPr lang="fi-FI" dirty="0" smtClean="0"/>
              <a:t>-Pohjanmaa</a:t>
            </a:r>
            <a:endParaRPr lang="fi-FI" dirty="0"/>
          </a:p>
        </p:txBody>
      </p:sp>
      <p:sp>
        <p:nvSpPr>
          <p:cNvPr id="3" name="Sisällön paikkamerkki 2"/>
          <p:cNvSpPr>
            <a:spLocks noGrp="1"/>
          </p:cNvSpPr>
          <p:nvPr>
            <p:ph idx="1"/>
          </p:nvPr>
        </p:nvSpPr>
        <p:spPr/>
        <p:txBody>
          <a:bodyPr>
            <a:normAutofit fontScale="85000" lnSpcReduction="20000"/>
          </a:bodyPr>
          <a:lstStyle/>
          <a:p>
            <a:r>
              <a:rPr lang="fi-FI" b="1" dirty="0"/>
              <a:t>Asiakas- ja </a:t>
            </a:r>
            <a:r>
              <a:rPr lang="fi-FI" b="1" dirty="0" smtClean="0"/>
              <a:t>asukasraadit</a:t>
            </a:r>
          </a:p>
          <a:p>
            <a:r>
              <a:rPr lang="fi-FI" b="1" dirty="0" smtClean="0"/>
              <a:t>Osallistavat tilaisuudet</a:t>
            </a:r>
          </a:p>
          <a:p>
            <a:r>
              <a:rPr lang="fi-FI" dirty="0"/>
              <a:t>Otetaan käyttöön </a:t>
            </a:r>
            <a:r>
              <a:rPr lang="fi-FI" b="1" dirty="0"/>
              <a:t>uusia osallistamisen menetelmiä</a:t>
            </a:r>
            <a:r>
              <a:rPr lang="fi-FI" dirty="0"/>
              <a:t>.</a:t>
            </a:r>
          </a:p>
          <a:p>
            <a:r>
              <a:rPr lang="fi-FI" b="1" dirty="0"/>
              <a:t>Osallisuus- ja vaikuttamissuunnitelman </a:t>
            </a:r>
            <a:r>
              <a:rPr lang="fi-FI" b="1" dirty="0" smtClean="0"/>
              <a:t>laadinta</a:t>
            </a:r>
            <a:r>
              <a:rPr lang="fi-FI" dirty="0" smtClean="0"/>
              <a:t>.</a:t>
            </a:r>
          </a:p>
          <a:p>
            <a:r>
              <a:rPr lang="fi-FI" b="1" dirty="0" smtClean="0"/>
              <a:t>Keskustelutilaisuudet</a:t>
            </a:r>
            <a:r>
              <a:rPr lang="fi-FI" dirty="0" smtClean="0"/>
              <a:t> </a:t>
            </a:r>
            <a:r>
              <a:rPr lang="fi-FI" dirty="0"/>
              <a:t>maakunnan eri kunnissa törmäyttämällä eri teemoilla ihmisiä keskusteluun</a:t>
            </a:r>
            <a:r>
              <a:rPr lang="fi-FI" dirty="0" smtClean="0"/>
              <a:t>.</a:t>
            </a:r>
          </a:p>
          <a:p>
            <a:r>
              <a:rPr lang="fi-FI" dirty="0"/>
              <a:t>Viestintäryhmässä kaikkien siirtyvien organisaatioiden ja kuntien edustus. </a:t>
            </a:r>
            <a:endParaRPr lang="fi-FI" dirty="0" smtClean="0"/>
          </a:p>
          <a:p>
            <a:r>
              <a:rPr lang="fi-FI" b="1" dirty="0" smtClean="0"/>
              <a:t>Viestintäsuunnitelma </a:t>
            </a:r>
            <a:r>
              <a:rPr lang="fi-FI" b="1" dirty="0"/>
              <a:t>laadittu</a:t>
            </a:r>
            <a:r>
              <a:rPr lang="fi-FI" dirty="0"/>
              <a:t>. </a:t>
            </a:r>
            <a:endParaRPr lang="fi-FI" dirty="0" smtClean="0"/>
          </a:p>
          <a:p>
            <a:r>
              <a:rPr lang="fi-FI" b="1" dirty="0" smtClean="0"/>
              <a:t>Ajankohtaisinfot </a:t>
            </a:r>
            <a:r>
              <a:rPr lang="fi-FI" b="1" dirty="0"/>
              <a:t>uutiskirjeinä ja kp2019.fi sivustolla uutisointia, videointia ja livelähetyksiä</a:t>
            </a:r>
            <a:r>
              <a:rPr lang="fi-FI" dirty="0"/>
              <a:t>.</a:t>
            </a:r>
          </a:p>
          <a:p>
            <a:endParaRPr lang="fi-FI" dirty="0"/>
          </a:p>
        </p:txBody>
      </p:sp>
      <p:sp>
        <p:nvSpPr>
          <p:cNvPr id="4" name="Päivämäärän paikkamerkki 3"/>
          <p:cNvSpPr>
            <a:spLocks noGrp="1"/>
          </p:cNvSpPr>
          <p:nvPr>
            <p:ph type="dt" sz="half" idx="10"/>
          </p:nvPr>
        </p:nvSpPr>
        <p:spPr/>
        <p:txBody>
          <a:bodyPr/>
          <a:lstStyle/>
          <a:p>
            <a:fld id="{277D3675-63C6-4234-AC56-C80C2F8E3768}" type="datetime1">
              <a:rPr lang="fi-FI" noProof="0" smtClean="0"/>
              <a:t>19.4.2018</a:t>
            </a:fld>
            <a:endParaRPr lang="fi-FI" noProof="0"/>
          </a:p>
        </p:txBody>
      </p:sp>
      <p:sp>
        <p:nvSpPr>
          <p:cNvPr id="5" name="Alatunnisteen paikkamerkki 4"/>
          <p:cNvSpPr>
            <a:spLocks noGrp="1"/>
          </p:cNvSpPr>
          <p:nvPr>
            <p:ph type="ftr" sz="quarter" idx="4294967295"/>
          </p:nvPr>
        </p:nvSpPr>
        <p:spPr/>
        <p:txBody>
          <a:bodyPr/>
          <a:lstStyle/>
          <a:p>
            <a:r>
              <a:rPr lang="en-US" noProof="0" smtClean="0"/>
              <a:t>etunimi sukunimi Titteli | Tapahtuma</a:t>
            </a:r>
            <a:endParaRPr lang="fi-FI" noProof="0" dirty="0" smtClean="0"/>
          </a:p>
        </p:txBody>
      </p:sp>
      <p:sp>
        <p:nvSpPr>
          <p:cNvPr id="6" name="Dian numeron paikkamerkki 5"/>
          <p:cNvSpPr>
            <a:spLocks noGrp="1"/>
          </p:cNvSpPr>
          <p:nvPr>
            <p:ph type="sldNum" sz="quarter" idx="12"/>
          </p:nvPr>
        </p:nvSpPr>
        <p:spPr/>
        <p:txBody>
          <a:bodyPr/>
          <a:lstStyle/>
          <a:p>
            <a:endParaRPr lang="fi-FI" noProof="0" dirty="0"/>
          </a:p>
        </p:txBody>
      </p:sp>
    </p:spTree>
    <p:extLst>
      <p:ext uri="{BB962C8B-B14F-4D97-AF65-F5344CB8AC3E}">
        <p14:creationId xmlns:p14="http://schemas.microsoft.com/office/powerpoint/2010/main" val="855070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Etelä-Karjala</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a:t>Erityisesti </a:t>
            </a:r>
            <a:r>
              <a:rPr lang="fi-FI" b="1" dirty="0" err="1"/>
              <a:t>Eksote</a:t>
            </a:r>
            <a:r>
              <a:rPr lang="fi-FI" dirty="0"/>
              <a:t> on kehittänyt </a:t>
            </a:r>
            <a:r>
              <a:rPr lang="fi-FI" b="1" dirty="0"/>
              <a:t>asiakaslähtöistä toimintatapaa</a:t>
            </a:r>
            <a:r>
              <a:rPr lang="fi-FI" dirty="0"/>
              <a:t>, mutta myös </a:t>
            </a:r>
            <a:r>
              <a:rPr lang="fi-FI" dirty="0" err="1"/>
              <a:t>ELYllä</a:t>
            </a:r>
            <a:r>
              <a:rPr lang="fi-FI" dirty="0"/>
              <a:t> ja TE-toimistolla sekä kunnilla on monimuotoista yhteistoimintaa asukkaiden kanssa</a:t>
            </a:r>
            <a:r>
              <a:rPr lang="fi-FI" dirty="0" smtClean="0"/>
              <a:t>.</a:t>
            </a:r>
          </a:p>
          <a:p>
            <a:r>
              <a:rPr lang="fi-FI" b="1" dirty="0"/>
              <a:t>Asukaskysely, </a:t>
            </a:r>
            <a:r>
              <a:rPr lang="fi-FI" b="1" dirty="0" smtClean="0"/>
              <a:t>sidosryhmäkysely, henkilöstökysely</a:t>
            </a:r>
          </a:p>
          <a:p>
            <a:r>
              <a:rPr lang="fi-FI" b="1" dirty="0" smtClean="0"/>
              <a:t>Maakunnallisten </a:t>
            </a:r>
            <a:r>
              <a:rPr lang="fi-FI" b="1" dirty="0"/>
              <a:t>foorumeiden </a:t>
            </a:r>
            <a:r>
              <a:rPr lang="fi-FI" b="1" dirty="0" smtClean="0"/>
              <a:t>hyödyntäminen</a:t>
            </a:r>
          </a:p>
          <a:p>
            <a:r>
              <a:rPr lang="fi-FI" dirty="0" smtClean="0"/>
              <a:t>Osallisuustyöryhmä </a:t>
            </a:r>
            <a:r>
              <a:rPr lang="fi-FI" dirty="0"/>
              <a:t>valmistelee </a:t>
            </a:r>
            <a:r>
              <a:rPr lang="fi-FI" b="1" dirty="0"/>
              <a:t>osallisuussuunnitelma</a:t>
            </a:r>
            <a:r>
              <a:rPr lang="fi-FI" dirty="0"/>
              <a:t>n luonnosta maakunnalle</a:t>
            </a:r>
            <a:r>
              <a:rPr lang="fi-FI" dirty="0" smtClean="0"/>
              <a:t>.</a:t>
            </a:r>
          </a:p>
          <a:p>
            <a:r>
              <a:rPr lang="fi-FI" dirty="0" smtClean="0"/>
              <a:t>Henkilöstöviestinnässä hyödynnetään </a:t>
            </a:r>
            <a:r>
              <a:rPr lang="fi-FI" dirty="0"/>
              <a:t>vahvasti olemassa olevia </a:t>
            </a:r>
            <a:r>
              <a:rPr lang="fi-FI" dirty="0" smtClean="0"/>
              <a:t>toimintatapoja.</a:t>
            </a:r>
          </a:p>
          <a:p>
            <a:r>
              <a:rPr lang="fi-FI" dirty="0"/>
              <a:t>Jatkamme kevään aikana täsmennetyn suunnitelman ja hyvien käytäntöjen hyödyntämisen </a:t>
            </a:r>
            <a:r>
              <a:rPr lang="fi-FI" dirty="0" smtClean="0"/>
              <a:t>pohjalta.</a:t>
            </a:r>
            <a:endParaRPr lang="fi-FI" dirty="0"/>
          </a:p>
        </p:txBody>
      </p:sp>
      <p:sp>
        <p:nvSpPr>
          <p:cNvPr id="4" name="Päivämäärän paikkamerkki 3"/>
          <p:cNvSpPr>
            <a:spLocks noGrp="1"/>
          </p:cNvSpPr>
          <p:nvPr>
            <p:ph type="dt" sz="half" idx="10"/>
          </p:nvPr>
        </p:nvSpPr>
        <p:spPr/>
        <p:txBody>
          <a:bodyPr/>
          <a:lstStyle/>
          <a:p>
            <a:fld id="{277D3675-63C6-4234-AC56-C80C2F8E3768}" type="datetime1">
              <a:rPr lang="fi-FI" noProof="0" smtClean="0"/>
              <a:t>19.4.2018</a:t>
            </a:fld>
            <a:endParaRPr lang="fi-FI" noProof="0"/>
          </a:p>
        </p:txBody>
      </p:sp>
      <p:sp>
        <p:nvSpPr>
          <p:cNvPr id="5" name="Alatunnisteen paikkamerkki 4"/>
          <p:cNvSpPr>
            <a:spLocks noGrp="1"/>
          </p:cNvSpPr>
          <p:nvPr>
            <p:ph type="ftr" sz="quarter" idx="4294967295"/>
          </p:nvPr>
        </p:nvSpPr>
        <p:spPr/>
        <p:txBody>
          <a:bodyPr/>
          <a:lstStyle/>
          <a:p>
            <a:r>
              <a:rPr lang="en-US" noProof="0" smtClean="0"/>
              <a:t>etunimi sukunimi Titteli | Tapahtuma</a:t>
            </a:r>
            <a:endParaRPr lang="fi-FI" noProof="0" dirty="0" smtClean="0"/>
          </a:p>
        </p:txBody>
      </p:sp>
      <p:sp>
        <p:nvSpPr>
          <p:cNvPr id="6" name="Dian numeron paikkamerkki 5"/>
          <p:cNvSpPr>
            <a:spLocks noGrp="1"/>
          </p:cNvSpPr>
          <p:nvPr>
            <p:ph type="sldNum" sz="quarter" idx="12"/>
          </p:nvPr>
        </p:nvSpPr>
        <p:spPr/>
        <p:txBody>
          <a:bodyPr/>
          <a:lstStyle/>
          <a:p>
            <a:endParaRPr lang="fi-FI" noProof="0" dirty="0"/>
          </a:p>
        </p:txBody>
      </p:sp>
    </p:spTree>
    <p:extLst>
      <p:ext uri="{BB962C8B-B14F-4D97-AF65-F5344CB8AC3E}">
        <p14:creationId xmlns:p14="http://schemas.microsoft.com/office/powerpoint/2010/main" val="3801061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fld id="{D06F09DB-8ADA-4316-97F8-734F284116ED}" type="datetime1">
              <a:rPr lang="fi-FI" smtClean="0"/>
              <a:t>19.4.2018</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3</a:t>
            </a:fld>
            <a:endParaRPr lang="fi-FI" dirty="0"/>
          </a:p>
        </p:txBody>
      </p:sp>
      <p:pic>
        <p:nvPicPr>
          <p:cNvPr id="6" name="Kuva 5"/>
          <p:cNvPicPr>
            <a:picLocks noChangeAspect="1"/>
          </p:cNvPicPr>
          <p:nvPr/>
        </p:nvPicPr>
        <p:blipFill>
          <a:blip r:embed="rId2"/>
          <a:stretch>
            <a:fillRect/>
          </a:stretch>
        </p:blipFill>
        <p:spPr>
          <a:xfrm>
            <a:off x="1187624" y="123478"/>
            <a:ext cx="6408712" cy="4365879"/>
          </a:xfrm>
          <a:prstGeom prst="rect">
            <a:avLst/>
          </a:prstGeom>
        </p:spPr>
      </p:pic>
      <p:pic>
        <p:nvPicPr>
          <p:cNvPr id="7" name="Kuva 6"/>
          <p:cNvPicPr>
            <a:picLocks noChangeAspect="1"/>
          </p:cNvPicPr>
          <p:nvPr/>
        </p:nvPicPr>
        <p:blipFill>
          <a:blip r:embed="rId3"/>
          <a:stretch>
            <a:fillRect/>
          </a:stretch>
        </p:blipFill>
        <p:spPr>
          <a:xfrm>
            <a:off x="5148064" y="3651870"/>
            <a:ext cx="2448272" cy="443653"/>
          </a:xfrm>
          <a:prstGeom prst="rect">
            <a:avLst/>
          </a:prstGeom>
        </p:spPr>
      </p:pic>
      <p:pic>
        <p:nvPicPr>
          <p:cNvPr id="8" name="Kuva 7"/>
          <p:cNvPicPr>
            <a:picLocks noChangeAspect="1"/>
          </p:cNvPicPr>
          <p:nvPr/>
        </p:nvPicPr>
        <p:blipFill>
          <a:blip r:embed="rId4"/>
          <a:stretch>
            <a:fillRect/>
          </a:stretch>
        </p:blipFill>
        <p:spPr>
          <a:xfrm>
            <a:off x="5140053" y="4034781"/>
            <a:ext cx="2600300" cy="478828"/>
          </a:xfrm>
          <a:prstGeom prst="rect">
            <a:avLst/>
          </a:prstGeom>
        </p:spPr>
      </p:pic>
      <p:pic>
        <p:nvPicPr>
          <p:cNvPr id="9" name="Kuva 8"/>
          <p:cNvPicPr>
            <a:picLocks noChangeAspect="1"/>
          </p:cNvPicPr>
          <p:nvPr/>
        </p:nvPicPr>
        <p:blipFill>
          <a:blip r:embed="rId5"/>
          <a:stretch>
            <a:fillRect/>
          </a:stretch>
        </p:blipFill>
        <p:spPr>
          <a:xfrm>
            <a:off x="5220072" y="3684231"/>
            <a:ext cx="2031099" cy="350550"/>
          </a:xfrm>
          <a:prstGeom prst="rect">
            <a:avLst/>
          </a:prstGeom>
        </p:spPr>
      </p:pic>
      <p:pic>
        <p:nvPicPr>
          <p:cNvPr id="13" name="Kuva 12"/>
          <p:cNvPicPr>
            <a:picLocks noChangeAspect="1"/>
          </p:cNvPicPr>
          <p:nvPr/>
        </p:nvPicPr>
        <p:blipFill>
          <a:blip r:embed="rId6"/>
          <a:stretch>
            <a:fillRect/>
          </a:stretch>
        </p:blipFill>
        <p:spPr>
          <a:xfrm>
            <a:off x="5415326" y="3665895"/>
            <a:ext cx="1843856" cy="381571"/>
          </a:xfrm>
          <a:prstGeom prst="rect">
            <a:avLst/>
          </a:prstGeom>
        </p:spPr>
      </p:pic>
      <p:pic>
        <p:nvPicPr>
          <p:cNvPr id="14" name="Kuva 13"/>
          <p:cNvPicPr>
            <a:picLocks noChangeAspect="1"/>
          </p:cNvPicPr>
          <p:nvPr/>
        </p:nvPicPr>
        <p:blipFill>
          <a:blip r:embed="rId7"/>
          <a:stretch>
            <a:fillRect/>
          </a:stretch>
        </p:blipFill>
        <p:spPr>
          <a:xfrm>
            <a:off x="7230619" y="3670926"/>
            <a:ext cx="704988" cy="738164"/>
          </a:xfrm>
          <a:prstGeom prst="rect">
            <a:avLst/>
          </a:prstGeom>
        </p:spPr>
      </p:pic>
    </p:spTree>
    <p:extLst>
      <p:ext uri="{BB962C8B-B14F-4D97-AF65-F5344CB8AC3E}">
        <p14:creationId xmlns:p14="http://schemas.microsoft.com/office/powerpoint/2010/main" val="289808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5800" y="205977"/>
            <a:ext cx="8062664" cy="994173"/>
          </a:xfrm>
        </p:spPr>
        <p:txBody>
          <a:bodyPr>
            <a:noAutofit/>
          </a:bodyPr>
          <a:lstStyle/>
          <a:p>
            <a:r>
              <a:rPr lang="fi-FI" sz="2400" b="1" dirty="0"/>
              <a:t>Asukkaiden ja palvelujen käyttäjien osallistuminen ja vaikuttaminen </a:t>
            </a:r>
            <a:r>
              <a:rPr lang="fi-FI" sz="1600" dirty="0" smtClean="0"/>
              <a:t>(</a:t>
            </a:r>
            <a:r>
              <a:rPr lang="fi-FI" sz="1600" dirty="0" smtClean="0">
                <a:hlinkClick r:id="rId3"/>
              </a:rPr>
              <a:t>maakuntalaki 5. </a:t>
            </a:r>
            <a:r>
              <a:rPr lang="fi-FI" sz="1600" dirty="0">
                <a:hlinkClick r:id="rId3"/>
              </a:rPr>
              <a:t>luku</a:t>
            </a:r>
            <a:r>
              <a:rPr lang="fi-FI" sz="1600" dirty="0"/>
              <a:t>)</a:t>
            </a:r>
          </a:p>
        </p:txBody>
      </p:sp>
      <p:sp>
        <p:nvSpPr>
          <p:cNvPr id="3" name="Sisällön paikkamerkki 2"/>
          <p:cNvSpPr>
            <a:spLocks noGrp="1"/>
          </p:cNvSpPr>
          <p:nvPr>
            <p:ph idx="1"/>
          </p:nvPr>
        </p:nvSpPr>
        <p:spPr>
          <a:xfrm>
            <a:off x="685800" y="1323975"/>
            <a:ext cx="7774632" cy="3462020"/>
          </a:xfrm>
        </p:spPr>
        <p:txBody>
          <a:bodyPr>
            <a:normAutofit fontScale="92500" lnSpcReduction="20000"/>
          </a:bodyPr>
          <a:lstStyle/>
          <a:p>
            <a:r>
              <a:rPr lang="fi-FI" sz="1800" dirty="0"/>
              <a:t>Maakuntastrategiassa tulee ottaa huomioon kunnan asukkaiden </a:t>
            </a:r>
            <a:r>
              <a:rPr lang="fi-FI" sz="1800" dirty="0" err="1"/>
              <a:t>osallistumis</a:t>
            </a:r>
            <a:r>
              <a:rPr lang="fi-FI" sz="1800" dirty="0"/>
              <a:t>- ja </a:t>
            </a:r>
            <a:r>
              <a:rPr lang="fi-FI" sz="1800" dirty="0" smtClean="0"/>
              <a:t>vaikuttamismahdollisuudet: </a:t>
            </a:r>
            <a:r>
              <a:rPr lang="fi-FI" sz="1800" dirty="0" smtClean="0">
                <a:hlinkClick r:id="rId3"/>
              </a:rPr>
              <a:t>35 §</a:t>
            </a:r>
            <a:r>
              <a:rPr lang="fi-FI" sz="1800" dirty="0" smtClean="0"/>
              <a:t>.</a:t>
            </a:r>
            <a:endParaRPr lang="fi-FI" sz="1800" dirty="0"/>
          </a:p>
          <a:p>
            <a:endParaRPr lang="fi-FI" sz="800" dirty="0"/>
          </a:p>
          <a:p>
            <a:r>
              <a:rPr lang="fi-FI" sz="1800" dirty="0" smtClean="0"/>
              <a:t>Asenteet </a:t>
            </a:r>
            <a:r>
              <a:rPr lang="fi-FI" sz="1800" dirty="0"/>
              <a:t>ja toimintatavat ratkaisevat, </a:t>
            </a:r>
            <a:r>
              <a:rPr lang="fi-FI" sz="1800" dirty="0" smtClean="0"/>
              <a:t>laki </a:t>
            </a:r>
            <a:r>
              <a:rPr lang="fi-FI" sz="1800" dirty="0"/>
              <a:t>luo edellytyksiä ja </a:t>
            </a:r>
            <a:r>
              <a:rPr lang="fi-FI" sz="1800" dirty="0" smtClean="0"/>
              <a:t>kannustaa ”vaikuttaviin osallistumisen mahdollisuuksiin”. Erityisesti käytettävät tavat: </a:t>
            </a:r>
            <a:r>
              <a:rPr lang="fi-FI" sz="1800" dirty="0" smtClean="0">
                <a:hlinkClick r:id="rId4"/>
              </a:rPr>
              <a:t>23 §</a:t>
            </a:r>
            <a:r>
              <a:rPr lang="fi-FI" sz="1800" dirty="0" smtClean="0"/>
              <a:t>.</a:t>
            </a:r>
            <a:endParaRPr lang="fi-FI" sz="1800" dirty="0" smtClean="0"/>
          </a:p>
          <a:p>
            <a:endParaRPr lang="fi-FI" sz="800" dirty="0"/>
          </a:p>
          <a:p>
            <a:r>
              <a:rPr lang="fi-FI" sz="1800" dirty="0" smtClean="0"/>
              <a:t>Vaikuttamistoimielimet: nuoret, vanhukset, vammaiset, kielivähemmistöt: </a:t>
            </a:r>
            <a:r>
              <a:rPr lang="fi-FI" sz="1800" dirty="0" smtClean="0">
                <a:hlinkClick r:id="rId5"/>
              </a:rPr>
              <a:t>26 §</a:t>
            </a:r>
            <a:r>
              <a:rPr lang="fi-FI" sz="1800" dirty="0" smtClean="0"/>
              <a:t>.</a:t>
            </a:r>
          </a:p>
          <a:p>
            <a:endParaRPr lang="fi-FI" sz="800" dirty="0"/>
          </a:p>
          <a:p>
            <a:r>
              <a:rPr lang="fi-FI" sz="1800" dirty="0" smtClean="0"/>
              <a:t>Aktiivinen </a:t>
            </a:r>
            <a:r>
              <a:rPr lang="fi-FI" sz="1800" dirty="0"/>
              <a:t>ote viestintään, verkkoviestintä keskiössä, päätöksenteon valmistelun avaaminen </a:t>
            </a:r>
            <a:r>
              <a:rPr lang="fi-FI" sz="1800" dirty="0" smtClean="0"/>
              <a:t>verkkosivuilla, osallistumismahdollisuuksista tiedottaminen: </a:t>
            </a:r>
            <a:r>
              <a:rPr lang="fi-FI" sz="1800" dirty="0" smtClean="0">
                <a:hlinkClick r:id="rId6"/>
              </a:rPr>
              <a:t>28 §</a:t>
            </a:r>
            <a:r>
              <a:rPr lang="fi-FI" sz="1800" dirty="0" smtClean="0"/>
              <a:t>.</a:t>
            </a:r>
            <a:endParaRPr lang="fi-FI" sz="1800" dirty="0" smtClean="0"/>
          </a:p>
          <a:p>
            <a:endParaRPr lang="fi-FI" sz="800" dirty="0" smtClean="0"/>
          </a:p>
          <a:p>
            <a:r>
              <a:rPr lang="fi-FI" sz="1600" dirty="0" smtClean="0"/>
              <a:t>Samat osallisuuden ja viestinnän velvoitteet myös palveluntuottajille (23 ja 28 §).</a:t>
            </a:r>
            <a:endParaRPr lang="fi-FI" sz="1600" dirty="0"/>
          </a:p>
        </p:txBody>
      </p:sp>
      <p:sp>
        <p:nvSpPr>
          <p:cNvPr id="6" name="Dian numeron paikkamerkki 5"/>
          <p:cNvSpPr>
            <a:spLocks noGrp="1"/>
          </p:cNvSpPr>
          <p:nvPr>
            <p:ph type="sldNum" sz="quarter" idx="12"/>
          </p:nvPr>
        </p:nvSpPr>
        <p:spPr>
          <a:xfrm>
            <a:off x="2789802" y="4785996"/>
            <a:ext cx="294300" cy="199800"/>
          </a:xfrm>
        </p:spPr>
        <p:txBody>
          <a:bodyPr/>
          <a:lstStyle/>
          <a:p>
            <a:fld id="{17D8A475-CFB4-4B3D-A53C-B6027173D958}" type="slidenum">
              <a:rPr lang="fi-FI" smtClean="0">
                <a:solidFill>
                  <a:srgbClr val="002E63"/>
                </a:solidFill>
              </a:rPr>
              <a:pPr/>
              <a:t>4</a:t>
            </a:fld>
            <a:endParaRPr lang="fi-FI" dirty="0">
              <a:solidFill>
                <a:srgbClr val="002E63"/>
              </a:solidFill>
            </a:endParaRPr>
          </a:p>
        </p:txBody>
      </p:sp>
    </p:spTree>
    <p:extLst>
      <p:ext uri="{BB962C8B-B14F-4D97-AF65-F5344CB8AC3E}">
        <p14:creationId xmlns:p14="http://schemas.microsoft.com/office/powerpoint/2010/main" val="2193549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fld id="{5E6DC98A-6258-4AB0-B6E1-3934EC140010}" type="datetime1">
              <a:rPr lang="fi-FI" smtClean="0"/>
              <a:t>19.4.2018</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5</a:t>
            </a:fld>
            <a:endParaRPr lang="fi-FI" dirty="0"/>
          </a:p>
        </p:txBody>
      </p:sp>
      <p:pic>
        <p:nvPicPr>
          <p:cNvPr id="7" name="Kuva 6"/>
          <p:cNvPicPr>
            <a:picLocks noChangeAspect="1"/>
          </p:cNvPicPr>
          <p:nvPr/>
        </p:nvPicPr>
        <p:blipFill>
          <a:blip r:embed="rId2"/>
          <a:stretch>
            <a:fillRect/>
          </a:stretch>
        </p:blipFill>
        <p:spPr>
          <a:xfrm>
            <a:off x="185446" y="212222"/>
            <a:ext cx="8697323" cy="4828882"/>
          </a:xfrm>
          <a:prstGeom prst="rect">
            <a:avLst/>
          </a:prstGeom>
        </p:spPr>
      </p:pic>
    </p:spTree>
    <p:extLst>
      <p:ext uri="{BB962C8B-B14F-4D97-AF65-F5344CB8AC3E}">
        <p14:creationId xmlns:p14="http://schemas.microsoft.com/office/powerpoint/2010/main" val="323277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fld id="{D06F09DB-8ADA-4316-97F8-734F284116ED}" type="datetime1">
              <a:rPr lang="fi-FI" smtClean="0"/>
              <a:t>19.4.2018</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6</a:t>
            </a:fld>
            <a:endParaRPr lang="fi-FI" dirty="0"/>
          </a:p>
        </p:txBody>
      </p:sp>
      <p:graphicFrame>
        <p:nvGraphicFramePr>
          <p:cNvPr id="9" name="Kaavio 8"/>
          <p:cNvGraphicFramePr>
            <a:graphicFrameLocks/>
          </p:cNvGraphicFramePr>
          <p:nvPr>
            <p:extLst/>
          </p:nvPr>
        </p:nvGraphicFramePr>
        <p:xfrm>
          <a:off x="467544" y="339502"/>
          <a:ext cx="8208912"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926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205978"/>
            <a:ext cx="7779600" cy="558168"/>
          </a:xfrm>
        </p:spPr>
        <p:txBody>
          <a:bodyPr>
            <a:normAutofit fontScale="90000"/>
          </a:bodyPr>
          <a:lstStyle/>
          <a:p>
            <a:r>
              <a:rPr lang="fi-FI" dirty="0" smtClean="0"/>
              <a:t>Viestintä  - maakuntalakiluonnos 28 §</a:t>
            </a:r>
            <a:endParaRPr lang="fi-FI" dirty="0"/>
          </a:p>
        </p:txBody>
      </p:sp>
      <p:sp>
        <p:nvSpPr>
          <p:cNvPr id="7" name="Päivämäärän paikkamerkki 6"/>
          <p:cNvSpPr>
            <a:spLocks noGrp="1"/>
          </p:cNvSpPr>
          <p:nvPr>
            <p:ph type="dt" sz="half" idx="10"/>
          </p:nvPr>
        </p:nvSpPr>
        <p:spPr/>
        <p:txBody>
          <a:bodyPr/>
          <a:lstStyle/>
          <a:p>
            <a:fld id="{29695922-12FB-4636-AF49-4FA0715AA096}" type="datetime1">
              <a:rPr lang="fi-FI" smtClean="0"/>
              <a:t>19.4.2018</a:t>
            </a:fld>
            <a:endParaRPr lang="fi-FI" dirty="0"/>
          </a:p>
        </p:txBody>
      </p:sp>
      <p:sp>
        <p:nvSpPr>
          <p:cNvPr id="9" name="Dian numeron paikkamerkki 8"/>
          <p:cNvSpPr>
            <a:spLocks noGrp="1"/>
          </p:cNvSpPr>
          <p:nvPr>
            <p:ph type="sldNum" sz="quarter" idx="12"/>
          </p:nvPr>
        </p:nvSpPr>
        <p:spPr/>
        <p:txBody>
          <a:bodyPr/>
          <a:lstStyle/>
          <a:p>
            <a:fld id="{529BDC67-9A7E-42C8-BC4E-FBA2E376B5B6}" type="slidenum">
              <a:rPr lang="fi-FI" smtClean="0"/>
              <a:t>7</a:t>
            </a:fld>
            <a:endParaRPr lang="fi-FI"/>
          </a:p>
        </p:txBody>
      </p:sp>
      <p:sp>
        <p:nvSpPr>
          <p:cNvPr id="5" name="Sisällön paikkamerkki 4"/>
          <p:cNvSpPr>
            <a:spLocks noGrp="1"/>
          </p:cNvSpPr>
          <p:nvPr>
            <p:ph idx="1"/>
          </p:nvPr>
        </p:nvSpPr>
        <p:spPr>
          <a:xfrm>
            <a:off x="454044" y="870308"/>
            <a:ext cx="8013532" cy="3925172"/>
          </a:xfrm>
        </p:spPr>
        <p:txBody>
          <a:bodyPr>
            <a:normAutofit fontScale="62500" lnSpcReduction="20000"/>
          </a:bodyPr>
          <a:lstStyle/>
          <a:p>
            <a:r>
              <a:rPr lang="fi-FI" sz="2000" dirty="0" smtClean="0"/>
              <a:t>Maakunnan </a:t>
            </a:r>
            <a:r>
              <a:rPr lang="fi-FI" sz="2000" dirty="0"/>
              <a:t>toiminnasta on tiedotettava asukkaille, palvelujen käyttäjille, järjestöille ja muille yhteisöille. Maakunnan tulee antaa riittävästi tietoja maakunnan järjestämistä palveluista, taloudesta, maakunnan hallinnossa valmistelussa olevista asioista ja niitä koskevista suunnitelmista, asioiden käsittelystä, tehdyistä päätöksistä ja päätösten vaikutuksista. </a:t>
            </a:r>
            <a:r>
              <a:rPr lang="fi-FI" sz="2000" dirty="0">
                <a:solidFill>
                  <a:srgbClr val="FF0000"/>
                </a:solidFill>
              </a:rPr>
              <a:t>Maakunnan on tiedotettava siitä, millä tavoin päätösten valmisteluun voi osallistua ja vaikuttaa</a:t>
            </a:r>
            <a:r>
              <a:rPr lang="fi-FI" sz="2000" dirty="0" smtClean="0">
                <a:solidFill>
                  <a:srgbClr val="FF0000"/>
                </a:solidFill>
              </a:rPr>
              <a:t>.</a:t>
            </a:r>
          </a:p>
          <a:p>
            <a:endParaRPr lang="fi-FI" sz="2000" dirty="0">
              <a:solidFill>
                <a:srgbClr val="FF0000"/>
              </a:solidFill>
            </a:endParaRPr>
          </a:p>
          <a:p>
            <a:r>
              <a:rPr lang="fi-FI" sz="2000" dirty="0" smtClean="0"/>
              <a:t>Maakunnan </a:t>
            </a:r>
            <a:r>
              <a:rPr lang="fi-FI" sz="2000" dirty="0"/>
              <a:t>on huolehdittava, että toimielinten käsittelyyn tulevien asioiden </a:t>
            </a:r>
            <a:r>
              <a:rPr lang="fi-FI" sz="2000" dirty="0">
                <a:solidFill>
                  <a:srgbClr val="FF0000"/>
                </a:solidFill>
              </a:rPr>
              <a:t>valmistelusta annetaan </a:t>
            </a:r>
            <a:r>
              <a:rPr lang="fi-FI" sz="2000" dirty="0"/>
              <a:t>esityslistan valmistuttua yleisen tiedonsaannin kannalta tarpeellisia </a:t>
            </a:r>
            <a:r>
              <a:rPr lang="fi-FI" sz="2000" dirty="0">
                <a:solidFill>
                  <a:srgbClr val="FF0000"/>
                </a:solidFill>
              </a:rPr>
              <a:t>tietoja yleisessä tietoverkossa</a:t>
            </a:r>
            <a:r>
              <a:rPr lang="fi-FI" sz="2000" dirty="0"/>
              <a:t>. Maakunnan on verkkoviestinnässään huolehdittava, että salassa pidettäviä tietoja ei viedä yleiseen tietoverkkoon ja että yksityiselämän ja henkilötietojen suoja viestinnässä toteutuu</a:t>
            </a:r>
            <a:r>
              <a:rPr lang="fi-FI" sz="2000" dirty="0" smtClean="0"/>
              <a:t>.</a:t>
            </a:r>
          </a:p>
          <a:p>
            <a:endParaRPr lang="fi-FI" sz="2000" dirty="0"/>
          </a:p>
          <a:p>
            <a:r>
              <a:rPr lang="fi-FI" sz="2000" dirty="0"/>
              <a:t>Maakunnan on sisällytettävä 1 momentissa tarkoitettujen oikeuksien toteuttamisen turvaavia seikkoja koskevat velvollisuudet järjestämisvastuulleen kuuluvia palveluja tuottavien yhteisöjen ja säätiöiden kanssa tekemiinsä sopimuksiin sekä liikelaitoksen osalta hallintosääntöönsä. Näiden </a:t>
            </a:r>
            <a:r>
              <a:rPr lang="fi-FI" sz="2000" dirty="0">
                <a:solidFill>
                  <a:srgbClr val="FF0000"/>
                </a:solidFill>
              </a:rPr>
              <a:t>palveluntuottajien on huolehdittava toiminnassaan viestinnän toteuttamisesta</a:t>
            </a:r>
            <a:r>
              <a:rPr lang="fi-FI" sz="2000" dirty="0" smtClean="0"/>
              <a:t>.</a:t>
            </a:r>
          </a:p>
          <a:p>
            <a:endParaRPr lang="fi-FI" sz="2000" dirty="0"/>
          </a:p>
          <a:p>
            <a:r>
              <a:rPr lang="fi-FI" sz="2000" dirty="0"/>
              <a:t>Viestinnässä on käytettävä selkeää ja ymmärrettävää kieltä ja otettava huomioon maakunnan </a:t>
            </a:r>
            <a:r>
              <a:rPr lang="fi-FI" sz="2000" dirty="0">
                <a:solidFill>
                  <a:srgbClr val="FF0000"/>
                </a:solidFill>
              </a:rPr>
              <a:t>eri asukasryhmien tarpeet</a:t>
            </a:r>
            <a:r>
              <a:rPr lang="fi-FI" sz="2000" dirty="0"/>
              <a:t>.</a:t>
            </a:r>
          </a:p>
        </p:txBody>
      </p:sp>
    </p:spTree>
    <p:extLst>
      <p:ext uri="{BB962C8B-B14F-4D97-AF65-F5344CB8AC3E}">
        <p14:creationId xmlns:p14="http://schemas.microsoft.com/office/powerpoint/2010/main" val="159294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ulukko 6"/>
          <p:cNvGraphicFramePr>
            <a:graphicFrameLocks noGrp="1"/>
          </p:cNvGraphicFramePr>
          <p:nvPr>
            <p:extLst/>
          </p:nvPr>
        </p:nvGraphicFramePr>
        <p:xfrm>
          <a:off x="1738993" y="146957"/>
          <a:ext cx="5788479" cy="4285706"/>
        </p:xfrm>
        <a:graphic>
          <a:graphicData uri="http://schemas.openxmlformats.org/drawingml/2006/table">
            <a:tbl>
              <a:tblPr firstRow="1" bandRow="1">
                <a:tableStyleId>{5C22544A-7EE6-4342-B048-85BDC9FD1C3A}</a:tableStyleId>
              </a:tblPr>
              <a:tblGrid>
                <a:gridCol w="1929493">
                  <a:extLst>
                    <a:ext uri="{9D8B030D-6E8A-4147-A177-3AD203B41FA5}">
                      <a16:colId xmlns:a16="http://schemas.microsoft.com/office/drawing/2014/main" val="20000"/>
                    </a:ext>
                  </a:extLst>
                </a:gridCol>
                <a:gridCol w="1929493">
                  <a:extLst>
                    <a:ext uri="{9D8B030D-6E8A-4147-A177-3AD203B41FA5}">
                      <a16:colId xmlns:a16="http://schemas.microsoft.com/office/drawing/2014/main" val="20001"/>
                    </a:ext>
                  </a:extLst>
                </a:gridCol>
                <a:gridCol w="1929493">
                  <a:extLst>
                    <a:ext uri="{9D8B030D-6E8A-4147-A177-3AD203B41FA5}">
                      <a16:colId xmlns:a16="http://schemas.microsoft.com/office/drawing/2014/main" val="20002"/>
                    </a:ext>
                  </a:extLst>
                </a:gridCol>
              </a:tblGrid>
              <a:tr h="473529">
                <a:tc>
                  <a:txBody>
                    <a:bodyPr/>
                    <a:lstStyle/>
                    <a:p>
                      <a:r>
                        <a:rPr lang="fi-FI" sz="1400" dirty="0" smtClean="0"/>
                        <a:t>Julkisuus, </a:t>
                      </a:r>
                      <a:endParaRPr lang="fi-FI" sz="1400" dirty="0"/>
                    </a:p>
                  </a:txBody>
                  <a:tcPr marL="68580" marR="68580" marT="34290" marB="34290"/>
                </a:tc>
                <a:tc>
                  <a:txBody>
                    <a:bodyPr/>
                    <a:lstStyle/>
                    <a:p>
                      <a:r>
                        <a:rPr lang="fi-FI" sz="1400" dirty="0" smtClean="0"/>
                        <a:t>informaatio vai</a:t>
                      </a:r>
                      <a:endParaRPr lang="fi-FI" sz="1400" dirty="0"/>
                    </a:p>
                  </a:txBody>
                  <a:tcPr marL="68580" marR="68580" marT="34290" marB="34290"/>
                </a:tc>
                <a:tc>
                  <a:txBody>
                    <a:bodyPr/>
                    <a:lstStyle/>
                    <a:p>
                      <a:r>
                        <a:rPr lang="fi-FI" sz="1400" dirty="0" smtClean="0"/>
                        <a:t>vuorovaikutus? </a:t>
                      </a:r>
                      <a:endParaRPr lang="fi-FI" sz="1400" dirty="0"/>
                    </a:p>
                  </a:txBody>
                  <a:tcPr marL="68580" marR="68580" marT="34290" marB="34290"/>
                </a:tc>
                <a:extLst>
                  <a:ext uri="{0D108BD9-81ED-4DB2-BD59-A6C34878D82A}">
                    <a16:rowId xmlns:a16="http://schemas.microsoft.com/office/drawing/2014/main" val="10000"/>
                  </a:ext>
                </a:extLst>
              </a:tr>
              <a:tr h="12001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400" dirty="0" smtClean="0"/>
                        <a:t>Onko viestinnän tarkoitus täyttää viranomaisen velvollisuudet,</a:t>
                      </a:r>
                      <a:endParaRPr lang="fi-FI" sz="1400" dirty="0"/>
                    </a:p>
                  </a:txBody>
                  <a:tcPr marL="68580" marR="68580" marT="34290" marB="34290"/>
                </a:tc>
                <a:tc>
                  <a:txBody>
                    <a:bodyPr/>
                    <a:lstStyle/>
                    <a:p>
                      <a:r>
                        <a:rPr lang="fi-FI" sz="1400" dirty="0" smtClean="0"/>
                        <a:t>vaikuttaa kuntalaisen toimintaan vai</a:t>
                      </a:r>
                      <a:endParaRPr lang="fi-FI"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400" dirty="0" smtClean="0"/>
                        <a:t>aktivoida kuntalaista?</a:t>
                      </a:r>
                    </a:p>
                    <a:p>
                      <a:endParaRPr lang="fi-FI" sz="1400" dirty="0"/>
                    </a:p>
                  </a:txBody>
                  <a:tcPr marL="68580" marR="68580" marT="34290" marB="34290"/>
                </a:tc>
                <a:extLst>
                  <a:ext uri="{0D108BD9-81ED-4DB2-BD59-A6C34878D82A}">
                    <a16:rowId xmlns:a16="http://schemas.microsoft.com/office/drawing/2014/main" val="10001"/>
                  </a:ext>
                </a:extLst>
              </a:tr>
              <a:tr h="7429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400" dirty="0" smtClean="0"/>
                        <a:t>Onko kuntalainen alamainen, </a:t>
                      </a:r>
                      <a:endParaRPr lang="fi-FI"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400" dirty="0" smtClean="0"/>
                        <a:t>asiakas vai</a:t>
                      </a:r>
                    </a:p>
                    <a:p>
                      <a:endParaRPr lang="fi-FI" sz="1400" dirty="0"/>
                    </a:p>
                  </a:txBody>
                  <a:tcPr marL="68580" marR="68580" marT="34290" marB="34290"/>
                </a:tc>
                <a:tc>
                  <a:txBody>
                    <a:bodyPr/>
                    <a:lstStyle/>
                    <a:p>
                      <a:r>
                        <a:rPr lang="fi-FI" sz="1400" dirty="0" smtClean="0"/>
                        <a:t>asiantuntija?</a:t>
                      </a:r>
                      <a:endParaRPr lang="fi-FI" sz="1400" dirty="0"/>
                    </a:p>
                  </a:txBody>
                  <a:tcPr marL="68580" marR="68580" marT="34290" marB="34290"/>
                </a:tc>
                <a:extLst>
                  <a:ext uri="{0D108BD9-81ED-4DB2-BD59-A6C34878D82A}">
                    <a16:rowId xmlns:a16="http://schemas.microsoft.com/office/drawing/2014/main" val="10002"/>
                  </a:ext>
                </a:extLst>
              </a:tr>
              <a:tr h="8409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400" dirty="0" smtClean="0"/>
                        <a:t>Onko viestintä lakisääteinen pakko, </a:t>
                      </a:r>
                    </a:p>
                    <a:p>
                      <a:endParaRPr lang="fi-FI" sz="1400" dirty="0"/>
                    </a:p>
                  </a:txBody>
                  <a:tcPr marL="68580" marR="68580" marT="34290" marB="34290"/>
                </a:tc>
                <a:tc>
                  <a:txBody>
                    <a:bodyPr/>
                    <a:lstStyle/>
                    <a:p>
                      <a:r>
                        <a:rPr lang="fi-FI" sz="1400" dirty="0" smtClean="0"/>
                        <a:t>palvelun apuväline vai</a:t>
                      </a:r>
                      <a:endParaRPr lang="fi-FI"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400" dirty="0" smtClean="0"/>
                        <a:t>osa palvelun kehittämistä?</a:t>
                      </a:r>
                    </a:p>
                    <a:p>
                      <a:endParaRPr lang="fi-FI" sz="1400" dirty="0"/>
                    </a:p>
                  </a:txBody>
                  <a:tcPr marL="68580" marR="68580" marT="34290" marB="34290"/>
                </a:tc>
                <a:extLst>
                  <a:ext uri="{0D108BD9-81ED-4DB2-BD59-A6C34878D82A}">
                    <a16:rowId xmlns:a16="http://schemas.microsoft.com/office/drawing/2014/main" val="10003"/>
                  </a:ext>
                </a:extLst>
              </a:tr>
              <a:tr h="9470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400" dirty="0" smtClean="0"/>
                        <a:t>Kuka määrittelee viestinnän tarpeen: viranomainen, </a:t>
                      </a:r>
                      <a:endParaRPr lang="fi-FI"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400" dirty="0" smtClean="0"/>
                        <a:t>palveluorganisaatio vai</a:t>
                      </a:r>
                      <a:endParaRPr lang="fi-FI"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400" dirty="0" smtClean="0"/>
                        <a:t>kuntalainen?</a:t>
                      </a:r>
                    </a:p>
                    <a:p>
                      <a:endParaRPr lang="fi-FI" sz="1400" dirty="0"/>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2062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0" y="195486"/>
            <a:ext cx="8608456" cy="846816"/>
          </a:xfrm>
        </p:spPr>
        <p:txBody>
          <a:bodyPr>
            <a:noAutofit/>
          </a:bodyPr>
          <a:lstStyle/>
          <a:p>
            <a:pPr algn="ctr"/>
            <a:r>
              <a:rPr lang="fi-FI" sz="2000" b="1"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fi-FI" sz="2000"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fi-FI"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Kuntalaiset </a:t>
            </a:r>
            <a:r>
              <a:rPr lang="fi-FI" sz="1800" b="1" dirty="0">
                <a:solidFill>
                  <a:srgbClr val="002060"/>
                </a:solidFill>
                <a:latin typeface="Verdana" panose="020B0604030504040204" pitchFamily="34" charset="0"/>
                <a:ea typeface="Verdana" panose="020B0604030504040204" pitchFamily="34" charset="0"/>
                <a:cs typeface="Verdana" panose="020B0604030504040204" pitchFamily="34" charset="0"/>
              </a:rPr>
              <a:t>kunnan toiminnan ja päätöksenteon seuraajina </a:t>
            </a:r>
            <a:r>
              <a:rPr lang="fi-FI"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fi-FI"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fi-FI" sz="1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2008 – 2017</a:t>
            </a:r>
            <a:br>
              <a:rPr lang="fi-FI" sz="1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fi-FI" sz="1000"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fi-FI" sz="1000"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fi-FI" sz="1000" dirty="0">
                <a:solidFill>
                  <a:srgbClr val="002060"/>
                </a:solidFill>
                <a:latin typeface="Verdana" panose="020B0604030504040204" pitchFamily="34" charset="0"/>
                <a:ea typeface="Verdana" panose="020B0604030504040204" pitchFamily="34" charset="0"/>
                <a:cs typeface="Verdana" panose="020B0604030504040204" pitchFamily="34" charset="0"/>
              </a:rPr>
              <a:t>Niiden vastaajien osuus, jotka seuraavat </a:t>
            </a:r>
            <a:r>
              <a:rPr lang="fi-FI" sz="1000" u="sng" dirty="0">
                <a:solidFill>
                  <a:srgbClr val="002060"/>
                </a:solidFill>
                <a:latin typeface="Verdana" panose="020B0604030504040204" pitchFamily="34" charset="0"/>
                <a:ea typeface="Verdana" panose="020B0604030504040204" pitchFamily="34" charset="0"/>
                <a:cs typeface="Verdana" panose="020B0604030504040204" pitchFamily="34" charset="0"/>
              </a:rPr>
              <a:t>usein tai silloin tällöin </a:t>
            </a:r>
            <a:r>
              <a:rPr lang="fi-FI" sz="1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
        <p:nvSpPr>
          <p:cNvPr id="4" name="Päivämäärän paikkamerkki 3"/>
          <p:cNvSpPr>
            <a:spLocks noGrp="1"/>
          </p:cNvSpPr>
          <p:nvPr>
            <p:ph type="dt" sz="half" idx="10"/>
          </p:nvPr>
        </p:nvSpPr>
        <p:spPr>
          <a:xfrm>
            <a:off x="6671460" y="4815474"/>
            <a:ext cx="903600" cy="199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2E63"/>
                </a:solidFill>
                <a:effectLst/>
                <a:uLnTx/>
                <a:uFillTx/>
                <a:latin typeface="Verdana"/>
                <a:ea typeface="+mn-ea"/>
                <a:cs typeface="+mn-cs"/>
              </a:rPr>
              <a:t>MPS 14.9.2017</a:t>
            </a: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BDC67-9A7E-42C8-BC4E-FBA2E376B5B6}" type="slidenum">
              <a:rPr kumimoji="0" lang="fi-FI" sz="900" b="0" i="0" u="none" strike="noStrike" kern="1200" cap="none" spc="0" normalizeH="0" baseline="0" noProof="0" smtClean="0">
                <a:ln>
                  <a:noFill/>
                </a:ln>
                <a:solidFill>
                  <a:srgbClr val="002E63"/>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900" b="0" i="0" u="none" strike="noStrike" kern="1200" cap="none" spc="0" normalizeH="0" baseline="0" noProof="0" dirty="0">
              <a:ln>
                <a:noFill/>
              </a:ln>
              <a:solidFill>
                <a:srgbClr val="002E63"/>
              </a:solidFill>
              <a:effectLst/>
              <a:uLnTx/>
              <a:uFillTx/>
              <a:latin typeface="Verdana"/>
              <a:ea typeface="+mn-ea"/>
              <a:cs typeface="+mn-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577" y="4717643"/>
            <a:ext cx="1370351" cy="35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Kaavio 7"/>
          <p:cNvGraphicFramePr>
            <a:graphicFrameLocks/>
          </p:cNvGraphicFramePr>
          <p:nvPr>
            <p:extLst/>
          </p:nvPr>
        </p:nvGraphicFramePr>
        <p:xfrm>
          <a:off x="67004" y="1042302"/>
          <a:ext cx="8352928" cy="3545672"/>
        </p:xfrm>
        <a:graphic>
          <a:graphicData uri="http://schemas.openxmlformats.org/drawingml/2006/chart">
            <c:chart xmlns:c="http://schemas.openxmlformats.org/drawingml/2006/chart" xmlns:r="http://schemas.openxmlformats.org/officeDocument/2006/relationships" r:id="rId3"/>
          </a:graphicData>
        </a:graphic>
      </p:graphicFrame>
      <p:sp>
        <p:nvSpPr>
          <p:cNvPr id="9" name="Päivämäärän paikkamerkki 3"/>
          <p:cNvSpPr txBox="1">
            <a:spLocks/>
          </p:cNvSpPr>
          <p:nvPr/>
        </p:nvSpPr>
        <p:spPr>
          <a:xfrm>
            <a:off x="107504" y="4227934"/>
            <a:ext cx="4608512" cy="194765"/>
          </a:xfrm>
          <a:prstGeom prst="rect">
            <a:avLst/>
          </a:prstGeom>
        </p:spPr>
        <p:txBody>
          <a:bodyPr vert="horz" lIns="0" tIns="0" rIns="0" bIns="0" rtlCol="0" anchor="ctr" anchorCtr="0"/>
          <a:lstStyle>
            <a:defPPr>
              <a:defRPr lang="fi-FI"/>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Verdana"/>
                <a:ea typeface="+mn-ea"/>
                <a:cs typeface="+mn-cs"/>
              </a:rPr>
              <a:t>* Maakunnallisesta tai paikallisesta sanomalehdestä, ilmaisjakelulehdestä tms.</a:t>
            </a:r>
          </a:p>
        </p:txBody>
      </p:sp>
      <p:pic>
        <p:nvPicPr>
          <p:cNvPr id="3" name="Kuv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4577" y="2427734"/>
            <a:ext cx="1430711" cy="1362851"/>
          </a:xfrm>
          <a:prstGeom prst="rect">
            <a:avLst/>
          </a:prstGeom>
        </p:spPr>
      </p:pic>
      <p:sp>
        <p:nvSpPr>
          <p:cNvPr id="6" name="Suorakulmio 5"/>
          <p:cNvSpPr/>
          <p:nvPr/>
        </p:nvSpPr>
        <p:spPr>
          <a:xfrm>
            <a:off x="3656173" y="4761486"/>
            <a:ext cx="237917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N-2017</a:t>
            </a:r>
            <a:r>
              <a:rPr kumimoji="0" lang="fi-FI" sz="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10 997–11 531; </a:t>
            </a:r>
            <a:r>
              <a:rPr kumimoji="0" lang="fi-FI" sz="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N-2015</a:t>
            </a:r>
            <a:r>
              <a:rPr kumimoji="0" lang="fi-FI" sz="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11 092 – 11 666;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N-2011</a:t>
            </a:r>
            <a:r>
              <a:rPr kumimoji="0" lang="fi-FI" sz="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10 446 – 11 011; </a:t>
            </a:r>
            <a:r>
              <a:rPr kumimoji="0" lang="fi-FI" sz="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N-2008</a:t>
            </a:r>
            <a:r>
              <a:rPr kumimoji="0" lang="fi-FI" sz="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12 184 – 12 798</a:t>
            </a:r>
            <a:endParaRPr kumimoji="0" lang="fi-FI" sz="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367771838"/>
      </p:ext>
    </p:extLst>
  </p:cSld>
  <p:clrMapOvr>
    <a:masterClrMapping/>
  </p:clrMapOvr>
</p:sld>
</file>

<file path=ppt/theme/theme1.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extLst>
    <a:ext uri="{05A4C25C-085E-4340-85A3-A5531E510DB2}">
      <thm15:themeFamily xmlns:thm15="http://schemas.microsoft.com/office/thememl/2012/main" name="Kuntaliitto_OnnistuvaSuomi_suomiruotsi2017.potx" id="{13E821BA-D3ED-4889-9C49-636FBF760B63}" vid="{3356D7EC-DB7F-4093-AE8F-B732685FBEF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Kuntaliitto Onnistuva Suomi Suomi-Ruotsi 2017</Template>
  <TotalTime>511</TotalTime>
  <Words>1819</Words>
  <Application>Microsoft Office PowerPoint</Application>
  <PresentationFormat>Näytössä katseltava esitys (16:9)</PresentationFormat>
  <Paragraphs>264</Paragraphs>
  <Slides>26</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26</vt:i4>
      </vt:variant>
    </vt:vector>
  </HeadingPairs>
  <TitlesOfParts>
    <vt:vector size="30" baseType="lpstr">
      <vt:lpstr>Arial</vt:lpstr>
      <vt:lpstr>Calibri</vt:lpstr>
      <vt:lpstr>Verdana</vt:lpstr>
      <vt:lpstr>Kuntaliitto suomenkielinen</vt:lpstr>
      <vt:lpstr>Viestinnän työpaja</vt:lpstr>
      <vt:lpstr>Työpajan teema</vt:lpstr>
      <vt:lpstr>PowerPoint-esitys</vt:lpstr>
      <vt:lpstr>Asukkaiden ja palvelujen käyttäjien osallistuminen ja vaikuttaminen (maakuntalaki 5. luku)</vt:lpstr>
      <vt:lpstr>PowerPoint-esitys</vt:lpstr>
      <vt:lpstr>PowerPoint-esitys</vt:lpstr>
      <vt:lpstr>Viestintä  - maakuntalakiluonnos 28 §</vt:lpstr>
      <vt:lpstr>PowerPoint-esitys</vt:lpstr>
      <vt:lpstr> Kuntalaiset kunnan toiminnan ja päätöksenteon seuraajina  2008 – 2017  Niiden vastaajien osuus, jotka seuraavat usein tai silloin tällöin (%)</vt:lpstr>
      <vt:lpstr>Kuinka tärkeitä seuraavat välineet ovat kuntasi viestinnässä?  0 = Ei käytössä,  1 = Ei kovin tärkeä...  5 = Hyvin tärkeä</vt:lpstr>
      <vt:lpstr>40 % kunnanjohtajista somessa</vt:lpstr>
      <vt:lpstr>PowerPoint-esitys</vt:lpstr>
      <vt:lpstr>Twitter, videot, verkostot…</vt:lpstr>
      <vt:lpstr>PowerPoint-esitys</vt:lpstr>
      <vt:lpstr>Millaisia jo käytössä?</vt:lpstr>
      <vt:lpstr>Millaisia on suunniteltu?</vt:lpstr>
      <vt:lpstr>Henkilöstöviestinnän suunnitelmat</vt:lpstr>
      <vt:lpstr>Väliaikaishallinnon viestintä ja osallistuminen?</vt:lpstr>
      <vt:lpstr>Lappi</vt:lpstr>
      <vt:lpstr>Lappi (viestintä)</vt:lpstr>
      <vt:lpstr>Kainuu</vt:lpstr>
      <vt:lpstr>Satakunta</vt:lpstr>
      <vt:lpstr>Satakunta</vt:lpstr>
      <vt:lpstr>Satakunta (viestintä)</vt:lpstr>
      <vt:lpstr>Keski-Pohjanmaa</vt:lpstr>
      <vt:lpstr>Etelä-Karjala</vt:lpstr>
    </vt:vector>
  </TitlesOfParts>
  <Company>KL-FCG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Viestinnän työpaja</dc:title>
  <dc:creator>Seppälä Jari</dc:creator>
  <cp:lastModifiedBy>Seppälä Jari</cp:lastModifiedBy>
  <cp:revision>20</cp:revision>
  <dcterms:created xsi:type="dcterms:W3CDTF">2018-02-06T06:34:48Z</dcterms:created>
  <dcterms:modified xsi:type="dcterms:W3CDTF">2018-04-19T11:01:33Z</dcterms:modified>
</cp:coreProperties>
</file>