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102"/>
  </p:notesMasterIdLst>
  <p:sldIdLst>
    <p:sldId id="368" r:id="rId2"/>
    <p:sldId id="369" r:id="rId3"/>
    <p:sldId id="267" r:id="rId4"/>
    <p:sldId id="268" r:id="rId5"/>
    <p:sldId id="269" r:id="rId6"/>
    <p:sldId id="270" r:id="rId7"/>
    <p:sldId id="271" r:id="rId8"/>
    <p:sldId id="273" r:id="rId9"/>
    <p:sldId id="274" r:id="rId10"/>
    <p:sldId id="275" r:id="rId11"/>
    <p:sldId id="276"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370"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71" r:id="rId61"/>
    <p:sldId id="325" r:id="rId62"/>
    <p:sldId id="326" r:id="rId63"/>
    <p:sldId id="327"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72"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4673" autoAdjust="0"/>
  </p:normalViewPr>
  <p:slideViewPr>
    <p:cSldViewPr>
      <p:cViewPr varScale="1">
        <p:scale>
          <a:sx n="88" d="100"/>
          <a:sy n="88" d="100"/>
        </p:scale>
        <p:origin x="579" y="51"/>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13.12.2017</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a:solidFill>
                  <a:schemeClr val="accent2"/>
                </a:solidFill>
              </a:rPr>
              <a:t>Onnistuva Suomi </a:t>
            </a:r>
            <a:r>
              <a:rPr lang="sv-SE" sz="1000" dirty="0" err="1">
                <a:solidFill>
                  <a:schemeClr val="accent2"/>
                </a:solidFill>
              </a:rPr>
              <a:t>tehdään</a:t>
            </a:r>
            <a:r>
              <a:rPr lang="sv-SE" sz="1000" dirty="0">
                <a:solidFill>
                  <a:schemeClr val="accent2"/>
                </a:solidFill>
              </a:rPr>
              <a:t> </a:t>
            </a:r>
            <a:r>
              <a:rPr lang="sv-SE" sz="1000" dirty="0" err="1">
                <a:solidFill>
                  <a:schemeClr val="accent2"/>
                </a:solidFill>
              </a:rPr>
              <a:t>lähellä</a:t>
            </a:r>
            <a:endParaRPr lang="sv-SE" sz="1000" dirty="0">
              <a:solidFill>
                <a:schemeClr val="accent2"/>
              </a:solidFill>
            </a:endParaRPr>
          </a:p>
          <a:p>
            <a:pPr algn="r"/>
            <a:r>
              <a:rPr lang="sv-SE" sz="1000" dirty="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93185524-546A-4883-8235-424F2875EBD1}"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297142-51D6-463C-8CFD-FBE6D81AE969}"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C84B7927-737E-4777-BD1C-06E1896DCBF4}"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pPr algn="r"/>
            <a:fld id="{7C79F721-CC69-4E71-A743-8EB8BEF21958}" type="datetime1">
              <a:rPr lang="fi-FI" smtClean="0"/>
              <a:t>13.12.2017</a:t>
            </a:fld>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Date Placeholder 1"/>
          <p:cNvSpPr>
            <a:spLocks noGrp="1"/>
          </p:cNvSpPr>
          <p:nvPr>
            <p:ph type="dt" sz="half" idx="10"/>
          </p:nvPr>
        </p:nvSpPr>
        <p:spPr/>
        <p:txBody>
          <a:bodyPr/>
          <a:lstStyle/>
          <a:p>
            <a:pPr algn="r"/>
            <a:fld id="{12BD7E2F-D51D-427F-8E06-A2AF30EACADC}"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pPr algn="r"/>
            <a:fld id="{5E6DC98A-6258-4AB0-B6E1-3934EC140010}" type="datetime1">
              <a:rPr lang="fi-FI" smtClean="0"/>
              <a:t>13.12.2017</a:t>
            </a:fld>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81C7ACA-D24B-468A-BC18-1CB3E9A50761}"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98ABA4C-2FD8-4A6E-98BB-6BA067C2707D}"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698EFAB1-2668-4DEB-89B3-0FDEA1299E3E}"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B0CB22E-EF00-48C2-9E13-F1F6F51E9586}"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422C67-5686-4299-80C0-BA1D4F603AAF}"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8F1DFB00-9CC7-4FD5-AF7F-957A4A7E799E}"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fld id="{FA337B8E-5FF6-49F4-B01F-DBA6611D5498}" type="datetime1">
              <a:rPr lang="fi-FI" smtClean="0"/>
              <a:t>13.12.2017</a:t>
            </a:fld>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a:solidFill>
                  <a:schemeClr val="accent2"/>
                </a:solidFill>
              </a:rPr>
              <a:t>Onnistuva Suomi tehdään lähellä      </a:t>
            </a:r>
            <a:br>
              <a:rPr lang="fi-FI" sz="800" b="0" dirty="0">
                <a:solidFill>
                  <a:schemeClr val="accent2"/>
                </a:solidFill>
              </a:rPr>
            </a:br>
            <a:r>
              <a:rPr lang="sv-SE" sz="800" b="0" dirty="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hop.kunnat.net/product_details.php?p=3354" TargetMode="External"/><Relationship Id="rId2" Type="http://schemas.openxmlformats.org/officeDocument/2006/relationships/hyperlink" Target="http://alueuudistus.fi/documents/1477425/4064731/ICT-sopimukset+ja+hankinnat+ohje.pdf/7ba694db-6a12-4817-891f-2ad6000b936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kanta.fi/documents/12105/4495882/Kanta-palvelujen+yhteyksien+jatkuvuuden+varmistaminen+organisaation+muutostilanteissa/3574c7e9-a61d-423d-9640-b70461705886" TargetMode="External"/><Relationship Id="rId2" Type="http://schemas.openxmlformats.org/officeDocument/2006/relationships/hyperlink" Target="https://www.thl.fi/fi/web/tiedonhallinta-sosiaali-ja-terveysalalla/ajankohtaista/tapahtumia-ja-koulutuksia/koulutuksen-tukimateriaalit" TargetMode="External"/><Relationship Id="rId1" Type="http://schemas.openxmlformats.org/officeDocument/2006/relationships/slideLayout" Target="../slideLayouts/slideLayout3.xml"/><Relationship Id="rId4" Type="http://schemas.openxmlformats.org/officeDocument/2006/relationships/hyperlink" Target="http://www.kanta.fi/fi/web/ammattilaisille/sosiaalihuollon-asikastiedon-arkiston-maarittely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kanta.fi/documents/12105/4495882/Kanta-palvelujen+yhteyksien+jatkuvuuden+varmistaminen+organisaation+muutostilanteissa/3574c7e9-a61d-423d-9640-b70461705886" TargetMode="External"/><Relationship Id="rId2" Type="http://schemas.openxmlformats.org/officeDocument/2006/relationships/hyperlink" Target="https://www.thl.fi/fi/web/tiedonhallinta-sosiaali-ja-terveysalalla/ajankohtaista/tapahtumia-ja-koulutuksia/koulutuksen-tukimateriaalit" TargetMode="External"/><Relationship Id="rId1" Type="http://schemas.openxmlformats.org/officeDocument/2006/relationships/slideLayout" Target="../slideLayouts/slideLayout3.xml"/><Relationship Id="rId4" Type="http://schemas.openxmlformats.org/officeDocument/2006/relationships/hyperlink" Target="http://www.kanta.fi/fi/web/ammattilaisille/sosiaalihuollon-asikastiedon-arkiston-maarittely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thl.fi/fi/web/tiedonhallinta-sosiaali-ja-terveysalalla/ajankohtaista/tapahtumia-ja-koulutuksia/koulutuksen-tukimateriaalit" TargetMode="External"/><Relationship Id="rId2" Type="http://schemas.openxmlformats.org/officeDocument/2006/relationships/hyperlink" Target="http://www.kanta.fi/documents/12105/4355428/Julkaisusuunnitelma+2016-2017-2018/2f4d0fdb-d03a-4779-8a83-d724b2a0c8d1" TargetMode="External"/><Relationship Id="rId1" Type="http://schemas.openxmlformats.org/officeDocument/2006/relationships/slideLayout" Target="../slideLayouts/slideLayout3.xml"/><Relationship Id="rId5" Type="http://schemas.openxmlformats.org/officeDocument/2006/relationships/hyperlink" Target="http://www.kanta.fi/fi/web/ammattilaisille/sosiaalihuollon-asikastiedon-arkiston-maarittelyt" TargetMode="External"/><Relationship Id="rId4" Type="http://schemas.openxmlformats.org/officeDocument/2006/relationships/hyperlink" Target="http://www.kanta.fi/documents/12105/4495882/Kanta-palvelujen+yhteyksien+jatkuvuuden+varmistaminen+organisaation+muutostilanteissa/3574c7e9-a61d-423d-9640-b70461705886"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virtuaalisairaala2.fi/fi/etusivu" TargetMode="External"/><Relationship Id="rId2" Type="http://schemas.openxmlformats.org/officeDocument/2006/relationships/hyperlink" Target="https://www.kuntaliitto.fi/asiantuntijapalvelut/sosiaali-ja-terveysasiat/akusti/akusti-projektit/od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E29F1-0191-4D1E-9A56-0F7B91BCB886}"/>
              </a:ext>
            </a:extLst>
          </p:cNvPr>
          <p:cNvSpPr>
            <a:spLocks noGrp="1"/>
          </p:cNvSpPr>
          <p:nvPr>
            <p:ph type="ctrTitle"/>
          </p:nvPr>
        </p:nvSpPr>
        <p:spPr/>
        <p:txBody>
          <a:bodyPr/>
          <a:lstStyle/>
          <a:p>
            <a:r>
              <a:rPr lang="fi-FI" dirty="0"/>
              <a:t>Maakuntien ICT-muutokset ja muutosten tukitoimet -projekti</a:t>
            </a:r>
          </a:p>
        </p:txBody>
      </p:sp>
      <p:sp>
        <p:nvSpPr>
          <p:cNvPr id="3" name="Alaotsikko 2">
            <a:extLst>
              <a:ext uri="{FF2B5EF4-FFF2-40B4-BE49-F238E27FC236}">
                <a16:creationId xmlns:a16="http://schemas.microsoft.com/office/drawing/2014/main" id="{408961E4-8336-4774-A107-ECBDAE24392F}"/>
              </a:ext>
            </a:extLst>
          </p:cNvPr>
          <p:cNvSpPr>
            <a:spLocks noGrp="1"/>
          </p:cNvSpPr>
          <p:nvPr>
            <p:ph type="subTitle" idx="1"/>
          </p:nvPr>
        </p:nvSpPr>
        <p:spPr/>
        <p:txBody>
          <a:bodyPr/>
          <a:lstStyle/>
          <a:p>
            <a:r>
              <a:rPr lang="fi-FI" dirty="0"/>
              <a:t>Asiakas- ja potilastietojärjestelmät, tehtäväluettelo</a:t>
            </a:r>
          </a:p>
        </p:txBody>
      </p:sp>
    </p:spTree>
    <p:extLst>
      <p:ext uri="{BB962C8B-B14F-4D97-AF65-F5344CB8AC3E}">
        <p14:creationId xmlns:p14="http://schemas.microsoft.com/office/powerpoint/2010/main" val="369530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ICT-tukipalvelujen nykytilan selvitys (tuottajat)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5874151"/>
              </p:ext>
            </p:extLst>
          </p:nvPr>
        </p:nvGraphicFramePr>
        <p:xfrm>
          <a:off x="467544" y="1201739"/>
          <a:ext cx="8280920" cy="31702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ICT-tukipalvelujen nykytilan selvitys (tuottajat)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Selvitetään järjestelmien nykyiset ylläpitomallit ja tehtäviin osallistuvat organisaatiot.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Prosessikaavio ja vastuumatriisit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 ja ICT-palvelujen tuottajat (in-house tai muut)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Toimintaympäristön tuntemus ICT-palveluntuottajista ja malleista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79028">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Vastuut monessa paikassa hajautettuja, joten tärkeä kuvata mahdollisimman tarkalla tasolla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318624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päättäminen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79501265"/>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päättäminen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 hyväksyy viimeisessä kokouksessa projektin tuotoksen ja loppuraportin ja projekti päätetään.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Ohjausryhmän muistio ja hyväksytty 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ja ohjausryhmä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807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84207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ja toimittajien selvitys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92533028"/>
              </p:ext>
            </p:extLst>
          </p:nvPr>
        </p:nvGraphicFramePr>
        <p:xfrm>
          <a:off x="467544" y="1201739"/>
          <a:ext cx="8280920" cy="329060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ja toimittajien 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Selvitetään nykyisten asiakas- ja potilastietojärjestelmien järjestelmätoimittajat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Listaus toimittajineen ja yhteystietoineen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Luettelo järjestelmistä ja sovelluksista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JHS179_Liite5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Sovellusvastaavat / pääkäyttäjät / palveluntuottajat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Tuntemus sote-tietojärjestelmistä ja toimittajista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1570">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Sovellukset / organisaatio, huomioitava myös sähköisen asioinnin sovellukset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9108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9184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sopimusten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56795847"/>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sopimusten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Kartoitetaan siirtyvät ja harmonisoitavat tietojärjestelmäsopimukset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Sopimuslista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3691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sopimusten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80357988"/>
              </p:ext>
            </p:extLst>
          </p:nvPr>
        </p:nvGraphicFramePr>
        <p:xfrm>
          <a:off x="467544" y="1201739"/>
          <a:ext cx="8280920" cy="18042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Listaus myös sopimuksista ja niiden omistajista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ICT-sopimukset ja hankinnat -ohje: </a:t>
                      </a:r>
                      <a:r>
                        <a:rPr lang="fi-FI" sz="1200" b="0" i="0" u="none" strike="noStrike" dirty="0">
                          <a:solidFill>
                            <a:srgbClr val="000000"/>
                          </a:solidFill>
                          <a:effectLst/>
                          <a:latin typeface="Verdana" panose="020B0604030504040204" pitchFamily="34" charset="0"/>
                          <a:hlinkClick r:id="rId2"/>
                        </a:rPr>
                        <a:t>http://alueuudistus.fi/documents/1477425/4064731/ICT-sopimukset+ja+hankinnat+ohje.pdf/7ba694db-6a12-4817-891f-2ad6000b9367</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2. Sopimusten siirto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 ja maku-uudistuksessa: </a:t>
                      </a:r>
                      <a:r>
                        <a:rPr lang="fi-FI" sz="1200" b="0" i="0" u="none" strike="noStrike" dirty="0">
                          <a:solidFill>
                            <a:srgbClr val="000000"/>
                          </a:solidFill>
                          <a:effectLst/>
                          <a:latin typeface="Verdana" panose="020B0604030504040204" pitchFamily="34" charset="0"/>
                          <a:hlinkClick r:id="rId3"/>
                        </a:rPr>
                        <a:t>http://shop.kunnat.net/product_details.php?p=3354</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1339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Muiden tietojärjestelmien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74244686"/>
              </p:ext>
            </p:extLst>
          </p:nvPr>
        </p:nvGraphicFramePr>
        <p:xfrm>
          <a:off x="467544" y="1201739"/>
          <a:ext cx="8280920" cy="289515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Muiden tietojärjestelmien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 tietojärjestelmät, joihin liittymät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Tietojärjestelmäkartta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JHS179_Liite 5 mukaiset kuvaukset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Sovellusvastaavat / pääkäyttäjät / palveluntuottajat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Järjestelmäarkkitehdit,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59579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Muiden tietojärjestelmien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78326277"/>
              </p:ext>
            </p:extLst>
          </p:nvPr>
        </p:nvGraphicFramePr>
        <p:xfrm>
          <a:off x="467544" y="1201739"/>
          <a:ext cx="8280920" cy="13514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Huomioitava myös laskutuksen ja raportoinnin järjestelmät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Toimittajien yhteystiedot. Karkean tason arkkitehtuuri kuvattava, mitä muutosta ollaan tekemässä.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10588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Vanhojen </a:t>
            </a:r>
            <a:r>
              <a:rPr lang="fi-FI" dirty="0" err="1"/>
              <a:t>APTJ:ien</a:t>
            </a:r>
            <a:r>
              <a:rPr lang="fi-FI" dirty="0"/>
              <a:t>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41394335"/>
              </p:ext>
            </p:extLst>
          </p:nvPr>
        </p:nvGraphicFramePr>
        <p:xfrm>
          <a:off x="467544" y="1201739"/>
          <a:ext cx="8280920" cy="288217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Vanhojen </a:t>
                      </a:r>
                      <a:r>
                        <a:rPr lang="fi-FI" sz="1200" b="1" i="0" u="none" strike="noStrike" dirty="0" err="1">
                          <a:solidFill>
                            <a:srgbClr val="000000"/>
                          </a:solidFill>
                          <a:effectLst/>
                          <a:latin typeface="Verdana" panose="020B0604030504040204" pitchFamily="34" charset="0"/>
                        </a:rPr>
                        <a:t>APTJ:ien</a:t>
                      </a:r>
                      <a:r>
                        <a:rPr lang="fi-FI" sz="1200" b="1" i="0" u="none" strike="noStrike" dirty="0">
                          <a:solidFill>
                            <a:srgbClr val="000000"/>
                          </a:solidFill>
                          <a:effectLst/>
                          <a:latin typeface="Verdana" panose="020B0604030504040204" pitchFamily="34" charset="0"/>
                        </a:rPr>
                        <a:t>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Aktiivikäytöstä poistetut, katselun omaavat vanhat APTJ:t kartoitettu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ja selitteet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osaaminen ja järjestelmätuntemus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Datan sisältö ja säilytysajat kuvattava. Miten katselu toteutettu?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6716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7155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Liittymien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72235296"/>
              </p:ext>
            </p:extLst>
          </p:nvPr>
        </p:nvGraphicFramePr>
        <p:xfrm>
          <a:off x="467544" y="1201739"/>
          <a:ext cx="8280920" cy="31702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Liittymien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Luettelo liittymistä: mistä mihin ja millainen rajapinta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integraatioista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Projektipäällikkö,tekniset asiantuntijat,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osaaminen ja järjestelmätuntemus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Toimittajien yhteystiedot ja riittävän ajoissa tietoa muutoksista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Liittymien suunnat ja käyttötarkoitus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2705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5870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Tietotekninen ympäristö</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83879410"/>
              </p:ext>
            </p:extLst>
          </p:nvPr>
        </p:nvGraphicFramePr>
        <p:xfrm>
          <a:off x="467544" y="1201739"/>
          <a:ext cx="8280920" cy="324572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Tietotekninen ympäristö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Kartoitus konesalista, palvelimista, tietoverkoista, AD,  työasemista ja oheislaitteista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45503">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T6,T7,T8,T9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Arkkitehtuurikuvaus selitteineen</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Tekninen arkkitehtuurikuva ja listaus eri osa-alueista ja niiden palveluntuottajista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3599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Tekniset asiantuntijat, pääkäyttäjät, ICT-palveluntuottajat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 ja järjestelmätuntemus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952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86799">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6293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Samanaikaisten projektien kartoitus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00738997"/>
              </p:ext>
            </p:extLst>
          </p:nvPr>
        </p:nvGraphicFramePr>
        <p:xfrm>
          <a:off x="467544" y="1201739"/>
          <a:ext cx="8280920" cy="322895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Samanaikaisten projektien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 samanaikaiset projektit tunnistettu</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Tunnistetaan muiden hankkeiden  ja palveluntuottajien mahdolliset vaikutukset APTJ-hankkeisiin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Analyysidokumentti muiden hankkeiden vaikutuksesta APTJ-hankkeeseen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Soten</a:t>
                      </a:r>
                      <a:r>
                        <a:rPr lang="fi-FI" sz="1200" b="0" i="0" u="none" strike="noStrike" dirty="0">
                          <a:solidFill>
                            <a:srgbClr val="000000"/>
                          </a:solidFill>
                          <a:effectLst/>
                          <a:latin typeface="Verdana" panose="020B0604030504040204" pitchFamily="34" charset="0"/>
                        </a:rPr>
                        <a:t> toiminnan kehittäjät, järjestelmäarkkitehtuurin 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5931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fld id="{5E6DC98A-6258-4AB0-B6E1-3934EC140010}" type="datetime1">
              <a:rPr lang="fi-FI" smtClean="0"/>
              <a:t>13.12.2017</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
        <p:nvSpPr>
          <p:cNvPr id="7" name="Otsikko 6"/>
          <p:cNvSpPr>
            <a:spLocks noGrp="1"/>
          </p:cNvSpPr>
          <p:nvPr>
            <p:ph type="title"/>
          </p:nvPr>
        </p:nvSpPr>
        <p:spPr/>
        <p:txBody>
          <a:bodyPr/>
          <a:lstStyle/>
          <a:p>
            <a:r>
              <a:rPr lang="fi-FI" dirty="0" smtClean="0"/>
              <a:t>Valmistelu- ja esiselvitysvaihe</a:t>
            </a:r>
            <a:endParaRPr lang="fi-FI" dirty="0"/>
          </a:p>
        </p:txBody>
      </p:sp>
    </p:spTree>
    <p:extLst>
      <p:ext uri="{BB962C8B-B14F-4D97-AF65-F5344CB8AC3E}">
        <p14:creationId xmlns:p14="http://schemas.microsoft.com/office/powerpoint/2010/main" val="415578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Samanaikaisten projektien kartoitus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08975911"/>
              </p:ext>
            </p:extLst>
          </p:nvPr>
        </p:nvGraphicFramePr>
        <p:xfrm>
          <a:off x="467544" y="1201739"/>
          <a:ext cx="8280920" cy="312801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Kansallisen (UNA,ODA, Virtuaalisairaala, Kvarkki, Sosiaalihuollon kanta-palvelut, SOUTU-hanke) ja paikallinen kehittäminen otettava huomioon (nykyisissä organisaatioissa meneillään olevat hankkeet) sekä Vimanan ja </a:t>
                      </a:r>
                      <a:r>
                        <a:rPr lang="fi-FI" sz="1200" b="0" i="0" u="none" strike="noStrike" dirty="0" err="1">
                          <a:solidFill>
                            <a:srgbClr val="000000"/>
                          </a:solidFill>
                          <a:effectLst/>
                          <a:latin typeface="Verdana" panose="020B0604030504040204" pitchFamily="34" charset="0"/>
                        </a:rPr>
                        <a:t>SoteDigin</a:t>
                      </a:r>
                      <a:r>
                        <a:rPr lang="fi-FI" sz="1200" b="0" i="0" u="none" strike="noStrike" dirty="0">
                          <a:solidFill>
                            <a:srgbClr val="000000"/>
                          </a:solidFill>
                          <a:effectLst/>
                          <a:latin typeface="Verdana" panose="020B0604030504040204" pitchFamily="34" charset="0"/>
                        </a:rPr>
                        <a:t> tuomat muutokset.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6. Kanta-koulutuksen tukimateriaali: </a:t>
                      </a:r>
                      <a:r>
                        <a:rPr lang="fi-FI" sz="1200" b="0" i="0" u="none" strike="noStrike" dirty="0">
                          <a:solidFill>
                            <a:srgbClr val="000000"/>
                          </a:solidFill>
                          <a:effectLst/>
                          <a:latin typeface="Verdana" panose="020B0604030504040204" pitchFamily="34" charset="0"/>
                          <a:hlinkClick r:id="rId2"/>
                        </a:rPr>
                        <a:t>https://www.thl.fi/fi/web/tiedonhallinta-sosiaali-ja-terveysalalla/ajankohtaista/tapahtumia-ja-koulutuksia/koulutuksen-tukimateriaalit</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7. Kanta-palveluiden yhteyksien jatkuvuuden varmistaminen organisaation muutostilanteissa: </a:t>
                      </a:r>
                      <a:r>
                        <a:rPr lang="fi-FI" sz="1200" b="0" i="0" u="none" strike="noStrike" dirty="0">
                          <a:solidFill>
                            <a:srgbClr val="000000"/>
                          </a:solidFill>
                          <a:effectLst/>
                          <a:latin typeface="Verdana" panose="020B0604030504040204" pitchFamily="34" charset="0"/>
                          <a:hlinkClick r:id="rId3"/>
                        </a:rPr>
                        <a:t>http://www.kanta.fi/documents/12105/4495882/Kanta-palvelujen+yhteyksien+jatkuvuuden+varmistaminen+organisaation+muutostilanteissa/3574c7e9-a61d-423d-9640-b70461705886</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8. Vaiheistusasetuksen kautta tulevat muutokset tallennukseen Kanta-palveluihin: </a:t>
                      </a:r>
                      <a:r>
                        <a:rPr lang="fi-FI" sz="1200" b="0" i="0" u="none" strike="noStrike" dirty="0">
                          <a:solidFill>
                            <a:srgbClr val="000000"/>
                          </a:solidFill>
                          <a:effectLst/>
                          <a:latin typeface="Verdana" panose="020B0604030504040204" pitchFamily="34" charset="0"/>
                          <a:hlinkClick r:id="rId4"/>
                        </a:rPr>
                        <a:t>http://www.kanta.fi/fi/web/ammattilaisille/sosiaalihuollon-asikastiedon-arkiston-maarittelyt</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02291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Samanaikaisten projektien kartoitus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73773467"/>
              </p:ext>
            </p:extLst>
          </p:nvPr>
        </p:nvGraphicFramePr>
        <p:xfrm>
          <a:off x="467544" y="1201739"/>
          <a:ext cx="8280920" cy="201168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610422">
                <a:tc>
                  <a:txBody>
                    <a:bodyPr/>
                    <a:lstStyle/>
                    <a:p>
                      <a:pPr algn="l" fontAlgn="b"/>
                      <a:r>
                        <a:rPr lang="fi-FI" sz="1200" b="1" i="0" u="none" strike="noStrike" dirty="0">
                          <a:solidFill>
                            <a:srgbClr val="FFFFFF"/>
                          </a:solidFill>
                          <a:effectLst/>
                          <a:latin typeface="Verdana" panose="020B0604030504040204" pitchFamily="34" charset="0"/>
                        </a:rPr>
                        <a:t>Liitteet ym.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6. Kanta-koulutuksen tukimateriaali: </a:t>
                      </a:r>
                      <a:r>
                        <a:rPr lang="fi-FI" sz="1200" b="0" i="0" u="none" strike="noStrike" dirty="0">
                          <a:solidFill>
                            <a:srgbClr val="000000"/>
                          </a:solidFill>
                          <a:effectLst/>
                          <a:latin typeface="Verdana" panose="020B0604030504040204" pitchFamily="34" charset="0"/>
                          <a:hlinkClick r:id="rId2"/>
                        </a:rPr>
                        <a:t>https://www.thl.fi/fi/web/tiedonhallinta-sosiaali-ja-terveysalalla/ajankohtaista/tapahtumia-ja-koulutuksia/koulutuksen-tukimateriaalit</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7. Kanta-palveluiden yhteyksien jatkuvuuden varmistaminen organisaation muutostilanteissa: </a:t>
                      </a:r>
                      <a:r>
                        <a:rPr lang="fi-FI" sz="1200" b="0" i="0" u="none" strike="noStrike" dirty="0">
                          <a:solidFill>
                            <a:srgbClr val="000000"/>
                          </a:solidFill>
                          <a:effectLst/>
                          <a:latin typeface="Verdana" panose="020B0604030504040204" pitchFamily="34" charset="0"/>
                          <a:hlinkClick r:id="rId3"/>
                        </a:rPr>
                        <a:t>http://www.kanta.fi/documents/12105/4495882/Kanta-palvelujen+yhteyksien+jatkuvuuden+varmistaminen+organisaation+muutostilanteissa/3574c7e9-a61d-423d-9640-b70461705886</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8. Vaiheistusasetuksen kautta tulevat muutokset tallennukseen Kanta-palveluihin: </a:t>
                      </a:r>
                      <a:r>
                        <a:rPr lang="fi-FI" sz="1200" b="0" i="0" u="none" strike="noStrike" dirty="0">
                          <a:solidFill>
                            <a:srgbClr val="000000"/>
                          </a:solidFill>
                          <a:effectLst/>
                          <a:latin typeface="Verdana" panose="020B0604030504040204" pitchFamily="34" charset="0"/>
                          <a:hlinkClick r:id="rId4"/>
                        </a:rPr>
                        <a:t>http://www.kanta.fi/fi/web/ammattilaisille/sosiaalihuollon-asikastiedon-arkiston-maarittelyt</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99876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tavoitteiden ja hyötyjen kuvaus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61483510"/>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tavoitteiden ja hyötyjen kuvaus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Päätöksentekoa varten tunnistettava hankkeen tavoitteet ja hyödyt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Esitys hankkeen vaikutuksista eri näkökulmista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edustajat ja pääkäyttäjät ja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Substanssin tuntemus, kustannuslaskennan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2755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hyödyt (ROI) ja ICT-ratkaisujen ja tukipalveluiden edut(tämä vähemmällä panoksella)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2830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58746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kustannusten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42196173"/>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kustannusten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Nykyisten APTJ:ien kustannukset yhteenlaskettuna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Kustannustaulukko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tietohallinnon edustajat, talousyksiköt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Substanssin tuntemus, kustannuslaskennan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33265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kustannusten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56216992"/>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Sovellusten vuosittaiset tukimaksut (lisenssi), teknisten käyttöympäristöjen vuosikustannukset ja teknisten tukipalveluiden kustannukset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Kustannusvertailu ja selkeät muutoksen aiheuttamat vaikutukset, jos kaikki organisaatiot eivät lähdekään mukaan tai joku organisaatio irtaantuu yhteisistä ratkaisuista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4395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Alustava projektisuunnittelu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41069215"/>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Alustava projektisuunnittelu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Päätöksentekoa varten laskelma projektin kustannuksista, työt, tehtävät ja vaiheet karkealla tasolla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Alustava projektisuunnitelma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Järjestelmätuntemus, substanssin tuntemus, kustannuslaskennan osaaminen, projektiosaaminen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9628">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Investointi / työt, sovellusten lisenssit sekä vuosikustannukset tuki- ja ylläpidosta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7821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26</a:t>
            </a:fld>
            <a:endParaRPr lang="fi-FI"/>
          </a:p>
        </p:txBody>
      </p:sp>
      <p:sp>
        <p:nvSpPr>
          <p:cNvPr id="5" name="Otsikko 4"/>
          <p:cNvSpPr>
            <a:spLocks noGrp="1"/>
          </p:cNvSpPr>
          <p:nvPr>
            <p:ph type="title"/>
          </p:nvPr>
        </p:nvSpPr>
        <p:spPr/>
        <p:txBody>
          <a:bodyPr/>
          <a:lstStyle/>
          <a:p>
            <a:r>
              <a:rPr lang="fi-FI" dirty="0" smtClean="0"/>
              <a:t>Suunnittelu- ja määrittelyvaihe</a:t>
            </a:r>
            <a:endParaRPr lang="fi-FI" dirty="0"/>
          </a:p>
        </p:txBody>
      </p:sp>
    </p:spTree>
    <p:extLst>
      <p:ext uri="{BB962C8B-B14F-4D97-AF65-F5344CB8AC3E}">
        <p14:creationId xmlns:p14="http://schemas.microsoft.com/office/powerpoint/2010/main" val="56579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projektin aloittamisesta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807177893"/>
              </p:ext>
            </p:extLst>
          </p:nvPr>
        </p:nvGraphicFramePr>
        <p:xfrm>
          <a:off x="467544" y="1201739"/>
          <a:ext cx="8280920" cy="288866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projektin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Osapuolet päättävät yhdessä aloittamisesta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Päätöspöytäkirja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57262">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Päätösvaltaiset johtajat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678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Kaikki ovat sitoutuneet yhteiseen päätökseen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66826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omistajan ja ohjausryhmän nimeäminen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83839474"/>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omistajan ja ohjausryhmän nimeäminen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Projektille on nimetty omistaja (yksi henkilö) ja ohjausryhmä, joka määrittelee tavoitteet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Projektiorganisaation kuvaus ja henkilölistat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"Pikapäätöselin" määritelty.</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Kuka omistaa ratkaisun ja kuka tilaa sovellustoimittajilta uuden ja kuka purkaa vanhat sopimukset.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2705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15250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-organisaation määrittely - palvelujen tuottajat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26348595"/>
              </p:ext>
            </p:extLst>
          </p:nvPr>
        </p:nvGraphicFramePr>
        <p:xfrm>
          <a:off x="467544" y="1201739"/>
          <a:ext cx="8280920" cy="267990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-organisaation määrittely - palvelujen 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APTJ:n</a:t>
                      </a:r>
                      <a:r>
                        <a:rPr lang="fi-FI" sz="1200" b="0" i="0" u="none" strike="noStrike" dirty="0">
                          <a:solidFill>
                            <a:srgbClr val="000000"/>
                          </a:solidFill>
                          <a:effectLst/>
                          <a:latin typeface="Verdana" panose="020B0604030504040204" pitchFamily="34" charset="0"/>
                        </a:rPr>
                        <a:t> rakentamista varten tarvitaan organisaation nimi, tulosalueet, tulosyksiköt ja suorituspaikat ja niiden OID koodit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45503">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Organisaatiokaavio ja listaus sekä henkilöstön sijoittuminen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8437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 Kela ja THL</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0603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Projektiin osallistujien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71641730"/>
              </p:ext>
            </p:extLst>
          </p:nvPr>
        </p:nvGraphicFramePr>
        <p:xfrm>
          <a:off x="467544" y="1201739"/>
          <a:ext cx="8280920" cy="30026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Projektiin osallistujien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Maakunnan sisällä kartoitetaan, mitkä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-organisaatiot osallistuvat yhteiseen APTJ-hankkeeseen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"Kuntakierrosten" päätökset. Projektin organisointirakenne on erittäin tärkeä hankkeen päätöksenteon kannalta.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Maakunnissa käytävä läpi tarvitaanko hallinnollinen päätös valmsitelun aloittamisesta tässä vaiheessa.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Maakunnan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635896"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202738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-organisaation määrittely - palvelujen tuottajat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155430329"/>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-organisaation rakenne ajoissa työn alle. Tietojärjestelmän sisältöä ei voida alkaa rakentamaan ilman tätä tietoa (TÄRKEÄ). Ei välttämättä osa tätä projektia, mutta saatava tähän tiedoksi. HUOM. miten yksityiset palvelujen tuottajat integroidaan osaksi palvelutuotantoa?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53845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Järjestäjän tietojärjestelmätarpeiden määrittely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74834126"/>
              </p:ext>
            </p:extLst>
          </p:nvPr>
        </p:nvGraphicFramePr>
        <p:xfrm>
          <a:off x="467544" y="1201739"/>
          <a:ext cx="8280920" cy="33870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Järjestäjän tietojärjestelmätarpeiden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34491">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-palvelujen järjestäjän rooli, tietojärjestelmien ja integraatioiden tarvemäärittely</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Järjestäjällä on esim. tarvetta asiakkaiden ohjaukseen sekä raportointiin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39783">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90047">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Raportoinnin ja asiakkaiden ohjauksen määrittely - tietojärjestelmäratkaisut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7865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järjestäjät, tietohallinto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4057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Tietoja järjestejälle tulee niin julkisilta kuin ykistyisiltä palveluntuottajilta ja tarvitaan myös sellaista dataa, jota ei Kanta-palveluista saada.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8131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1874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-prosessien omistajien nimeäminen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91694972"/>
              </p:ext>
            </p:extLst>
          </p:nvPr>
        </p:nvGraphicFramePr>
        <p:xfrm>
          <a:off x="467544" y="1201739"/>
          <a:ext cx="8280920" cy="295280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-prosessien omistajien nimeäminen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Ylätason sote-prosesseille omistajat, jotka tekevät päätöksiä prosesseihin liittyen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66040">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Organisaatiokaavio (sekä prosessien omistajat) ja listaus sekä henkilöstön sijoittuminen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0716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7083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organisointi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64099824"/>
              </p:ext>
            </p:extLst>
          </p:nvPr>
        </p:nvGraphicFramePr>
        <p:xfrm>
          <a:off x="467544" y="1201739"/>
          <a:ext cx="8280920" cy="304420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organisointi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Projektiorganisaation luominen, projektipäällikön nimittäminen ja  muut projektityöntekijät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Projektiorganisaation kuvaus ja henkilölistat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630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Projektiorganisaatioon tasapuolisesti henkilöitä osallistuvista organisaatioista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8662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01418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tavoitteiden tarkentaminen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09169543"/>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tavoitteiden tarkentaminen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Ohjausryhmän asettamien tavoitteiden tarkentaminen toiminnan tasolle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 ja ohjausryhmän muistiot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554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Seurattava tiiviisti projektin aikana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354373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Projektin vaiheistus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15628657"/>
              </p:ext>
            </p:extLst>
          </p:nvPr>
        </p:nvGraphicFramePr>
        <p:xfrm>
          <a:off x="467544" y="1201739"/>
          <a:ext cx="8280920" cy="31309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Projektin vaiheistus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vaiheistetaan ja tarvittaessa tehdään aliprojekteja, kuvataan riippuvuudet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 alustavat tehtävät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 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 projektipäällikkö,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7916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47966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Toiminnallisten työryhmien määrittely ja resurssisuunnitelma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840937582"/>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Toiminnallisten työryhmien määrittely ja resurssisuunnitelma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Toiminnalliset työryhmät määritellään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60040">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 ryhmille kuvattuna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Listaus työryhmistä ja osallistujista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8535">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 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Työryhmien osallistujilla tuntemus omasta alueesta ja työaikaa osallistua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29218">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Työryhmillä on puheenjohtajat ja jäsenet, jotka sopivat säännölliset kokoontumiset etukäteen, esimiehen kanssa sovittu projektityön ajasta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41965">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34314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vaatimusten huomiointi </a:t>
            </a:r>
            <a:r>
              <a:rPr lang="fi-FI" dirty="0" err="1"/>
              <a:t>soten</a:t>
            </a:r>
            <a:r>
              <a:rPr lang="fi-FI" dirty="0"/>
              <a:t> toimintaprosesseissa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0535309"/>
              </p:ext>
            </p:extLst>
          </p:nvPr>
        </p:nvGraphicFramePr>
        <p:xfrm>
          <a:off x="467544" y="1201739"/>
          <a:ext cx="8280920" cy="287271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Järjestelmien vaatimusten huomiointi </a:t>
                      </a:r>
                      <a:r>
                        <a:rPr lang="fi-FI" sz="1200" b="1" i="0" u="none" strike="noStrike" dirty="0" err="1">
                          <a:solidFill>
                            <a:srgbClr val="000000"/>
                          </a:solidFill>
                          <a:effectLst/>
                          <a:latin typeface="Verdana" panose="020B0604030504040204" pitchFamily="34" charset="0"/>
                        </a:rPr>
                        <a:t>soten</a:t>
                      </a:r>
                      <a:r>
                        <a:rPr lang="fi-FI" sz="1200" b="1" i="0" u="none" strike="noStrike" dirty="0">
                          <a:solidFill>
                            <a:srgbClr val="000000"/>
                          </a:solidFill>
                          <a:effectLst/>
                          <a:latin typeface="Verdana" panose="020B0604030504040204" pitchFamily="34" charset="0"/>
                        </a:rPr>
                        <a:t> toimintaprosesseissa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miten toiminnallisten työryhmien työskentelyssä huomioidaan tietojärjestelmän vaatimukset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Tavoite ryhmille kuvattuna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Substanssiosaaminen, järjestelmäarkkitehdit,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Toimalan</a:t>
                      </a:r>
                      <a:r>
                        <a:rPr lang="fi-FI" sz="1200" b="0" i="0" u="none" strike="noStrike" dirty="0">
                          <a:solidFill>
                            <a:srgbClr val="000000"/>
                          </a:solidFill>
                          <a:effectLst/>
                          <a:latin typeface="Verdana" panose="020B0604030504040204" pitchFamily="34" charset="0"/>
                        </a:rPr>
                        <a:t> asiantuntija, pääkäyttäjät, järjestelmäarkkitehdit, toimittajan sovellusasiantuntijat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891312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vaatimusten huomiointi </a:t>
            </a:r>
            <a:r>
              <a:rPr lang="fi-FI" dirty="0" err="1"/>
              <a:t>soten</a:t>
            </a:r>
            <a:r>
              <a:rPr lang="fi-FI" dirty="0"/>
              <a:t> toimintaprosesseissa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23305075"/>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Kiinteä yhteistyö  työryhmien ja pääkäyttäjien välillä, jotta </a:t>
                      </a:r>
                      <a:r>
                        <a:rPr lang="fi-FI" sz="1200" b="0" i="0" u="none" strike="noStrike" dirty="0" err="1">
                          <a:solidFill>
                            <a:srgbClr val="000000"/>
                          </a:solidFill>
                          <a:effectLst/>
                          <a:latin typeface="Verdana" panose="020B0604030504040204" pitchFamily="34" charset="0"/>
                        </a:rPr>
                        <a:t>APTJ:stä</a:t>
                      </a:r>
                      <a:r>
                        <a:rPr lang="fi-FI" sz="1200" b="0" i="0" u="none" strike="noStrike" dirty="0">
                          <a:solidFill>
                            <a:srgbClr val="000000"/>
                          </a:solidFill>
                          <a:effectLst/>
                          <a:latin typeface="Verdana" panose="020B0604030504040204" pitchFamily="34" charset="0"/>
                        </a:rPr>
                        <a:t> tulee hyvä työväline ja tukee toimintaa, yhteistyö myös työryhmien välillä (esim. laskutus ja raportointi).</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559011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 toimintaprosessien harmonisointi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4939757"/>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 toimintaprosessien harmonisointi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Soten toimintaprosessityöryhmille ohjeistus ja työväline prosessien ja työnkulkujen kuvaukseen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QPR tai muut prosessikuvaukset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Toimialan asiantuntijat,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Toimalan eri työnkulkujen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Prosessien kuvauksia hyödynnetään koulutuksissa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75511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Projektiin osallistujien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027325597"/>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Päätösvaltaiset johtajat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Varattava riittävästi aikaa.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Pitäisi olla myös selvillä ICT-palvelujen tuottaja projektin käyttöönotolle ja ylläpidolle.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Aiesopimukset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725731"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64290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Tietosuojan ja tietoturvan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76319898"/>
              </p:ext>
            </p:extLst>
          </p:nvPr>
        </p:nvGraphicFramePr>
        <p:xfrm>
          <a:off x="467544" y="1201739"/>
          <a:ext cx="8280920" cy="303613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Tietosuojan ja tietoturvan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tietosuojaan liittyvät asiat sekä tekniseen tietoturvaan liittyvät, asiakirjanhallinta, arkistointisuunnitelma, rekisterinpitorajat?? GDPR otettava huomioon.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Lain ja EU:n tietosuoja-asetuksen ( GPDR) mukaiset kuvaukset.</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Listaus tarvittavista dokumenteista: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-Rekisteriseloste</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-Arkistointisuunnitelma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-Tietosuojaohjeistukset</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-Teknisen ratkaisun tietoturvakatselmointi</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-ym.</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14634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Tietosuojan ja tietoturvan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811745043"/>
              </p:ext>
            </p:extLst>
          </p:nvPr>
        </p:nvGraphicFramePr>
        <p:xfrm>
          <a:off x="467544" y="1201739"/>
          <a:ext cx="8280920" cy="200592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162992">
                <a:tc>
                  <a:txBody>
                    <a:bodyPr/>
                    <a:lstStyle/>
                    <a:p>
                      <a:pPr algn="l" fontAlgn="b"/>
                      <a:r>
                        <a:rPr lang="fi-FI" sz="1200" b="1" i="0" u="none" strike="noStrike" dirty="0">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Tietosuojavastaava, tietoturva-asiantuntijat, arkistovastaavat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Tietosuoja, tietoturva, arkistointisäädökset, rekisterinpitoasiat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143346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Tarvittavien tietojen konvertoinnin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26110924"/>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Tarvittavien tietojen konvertoinnin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mitä tietoja nykyisistä APTJ:stä halutaan / voidaan konvertoida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Listataan siirrettävät tiedot ja kuvataan tehtävät joissa manuaalista työtä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 substanssiedustjat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83559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Tarvittavien tietojen konvertoinnin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5621602"/>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Huomioitava, mitkä tiedot oleellista ja arvioitava hyödyt / kustannukset, manuaalisen työn määrän arviointi, tarvitaanko versioiden päivitystä ennen kopiointia?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Voidaanko robotiikkaa hyödyntää?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795529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Testaussuunnitelman laatiminen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88133663"/>
              </p:ext>
            </p:extLst>
          </p:nvPr>
        </p:nvGraphicFramePr>
        <p:xfrm>
          <a:off x="467544" y="1201739"/>
          <a:ext cx="8280920" cy="311730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Testaussuunnitelman laatiminen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testaussuunnitelmat APTJ-järjestelmille ja myös integraatioiden osalta liitännäisjärjestelmiin.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Testaussuunnitelma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Substanssiosaaminen, järjestelmäarkkitehdit,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tuntemus yhdistettynä tietojärjestelmiin + liitännäisjärjestelmiin (integraatiot).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6950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Pitää olla uuden organisaation toimintamallit ja prosessit tiedossa suunnitelmaa varten.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7330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07298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Laskutuksen, tilastoinnin ja raportoinnin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36563030"/>
              </p:ext>
            </p:extLst>
          </p:nvPr>
        </p:nvGraphicFramePr>
        <p:xfrm>
          <a:off x="467544" y="1201739"/>
          <a:ext cx="8280920" cy="3098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Laskutuksen, tilastoinnin ja raportoinnin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laskutuksen, tilastoinnin ja raportoinnin suunnittelu huomioiden käyttöönoton ajankohta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laskutuksesta, tilastoinnista ja raportoinnista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Organisaation johto, pääkäyttäjät, laskuttajat, raportoinnn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Tiedolla johtaminen, sovelluksen osaaminen, taloushallinnon ja tilastoinnin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5347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Sovittava, mitä tilastotietoa vanhasta tarvitaan maakunnan toimintaan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36879">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506194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Kehittämistarpeiden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83951521"/>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Kehittämistarpeiden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mitä voidaan tehdä hankkeen aikana ja mikä kehittäminen tapahtuu hankkeen jälkeen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Listataan kehittämistarpeet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 substanssin edustajat,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Arkkitehtuuriosaaminen ja kansallisten hankkeiden tilanteen 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926546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Teknisen ympäristön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89748262"/>
              </p:ext>
            </p:extLst>
          </p:nvPr>
        </p:nvGraphicFramePr>
        <p:xfrm>
          <a:off x="467544" y="1201739"/>
          <a:ext cx="8280920" cy="30026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Teknisen ympäristön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sote-käyttöympäristön suunnittelu,  tietoverkot, konesali, palvelimet, työasemat, oheislaitteet, yhteinen AD, käyttäjätunnukset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Tavoitetila uuden maakunnan APTJ-ympäristöstä sekä kokonaisuudesta, mihin tekniseen alustaan APTJ asennetaan. Tekninen arkkitehtuuri ja tarvittavat muutostyöt.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Tekniset arkkitehdit,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976396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Teknisen ympäristön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89544424"/>
              </p:ext>
            </p:extLst>
          </p:nvPr>
        </p:nvGraphicFramePr>
        <p:xfrm>
          <a:off x="467544" y="1201739"/>
          <a:ext cx="8280920" cy="11685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Kapasiteetin riittävyys, skaalautuvuus</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80211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Sovellusten harmonisoinnin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87731996"/>
              </p:ext>
            </p:extLst>
          </p:nvPr>
        </p:nvGraphicFramePr>
        <p:xfrm>
          <a:off x="467544" y="1201739"/>
          <a:ext cx="8280920" cy="3104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Sovellusten harmonisoinnin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Päätöksentekoon suunnitelma, mitkä ovat soten käyttöön tulevat sovellukset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Suunitelma tietojärjestelmistä, joita tullaan käyttämään eri sote-palveluprosesseissa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 substanssin edustajat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Arkkitehtuuriosaaminen ja substanssituntemus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554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Miten muutokset onnistuvat hankintalain puitteissa?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4278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64312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tietohallintostrategian luominen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91501972"/>
              </p:ext>
            </p:extLst>
          </p:nvPr>
        </p:nvGraphicFramePr>
        <p:xfrm>
          <a:off x="467544" y="1201739"/>
          <a:ext cx="8280920" cy="322895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Maakunnan tietohallintostrategian luominen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Lyhyen ja pitkän aikavälin tavoitetilan luominen APTJ- ja koko tietojärjestelmäkenttään. Kuvataan, millaista tietojärjestelmäratkaisua maakunnan alueella tavoitellaan lyhyellä aikavälillä vuoteen 2020 ja pitkällä aikavälillä 2020-2025. Kuvataan myös sähköisen asioinnin strategia.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Tavoitetilan kuvaus lyhyelle ja pitkälle aikavälille siten, että lyhyen aikavälin ratkaisu palvelee mahdollisimman hyvin pitkän tähtäimen tavoitetta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edustajat, pääkäyttäjät ja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712946"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20397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Liittymien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97901433"/>
              </p:ext>
            </p:extLst>
          </p:nvPr>
        </p:nvGraphicFramePr>
        <p:xfrm>
          <a:off x="467544" y="1201739"/>
          <a:ext cx="8280920" cy="30266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Liittymien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Soten APTJ:iin tulevat liittymät ja niiden suunnittelu.</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Listataan, mitä muutoksia harmonisoinnilla on liitännäisjärjestelmiin (esim. laboratorio, kuvantaminen, sairaalan lähete-palaute).</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Järjestelmän Kanta-yhteensopivuus ja liityntäpisteasiat.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Listaus integraatioista tarkalla teknisellä tasolla (suunta, lähde-kohde IP, portit, siirtotapa, siirtointervalli ym.)</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Kanta-liityntäpiste</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Kansallisen palveluväylän liityntäpisteet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Suunnitellaan tarvittavat muutokset liitännäisjärjestelmiin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42325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Liittymien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59729607"/>
              </p:ext>
            </p:extLst>
          </p:nvPr>
        </p:nvGraphicFramePr>
        <p:xfrm>
          <a:off x="467544" y="1201739"/>
          <a:ext cx="8280920" cy="219832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Integraatioasiantuntijat,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Arkkitehtuuriosaaminen, integraatio-osaaminen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49185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APTJ tietojen katselun ja tietokantojen siirron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72380464"/>
              </p:ext>
            </p:extLst>
          </p:nvPr>
        </p:nvGraphicFramePr>
        <p:xfrm>
          <a:off x="467544" y="1201739"/>
          <a:ext cx="8280920" cy="316365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Vanhojen APTJ tietojen katselun ja tietokantojen siirron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Lakisääteisten tietojen katselu vanhoista </a:t>
                      </a:r>
                      <a:r>
                        <a:rPr lang="fi-FI" sz="1200" b="0" i="0" u="none" strike="noStrike" dirty="0" err="1">
                          <a:solidFill>
                            <a:srgbClr val="000000"/>
                          </a:solidFill>
                          <a:effectLst/>
                          <a:latin typeface="Verdana" panose="020B0604030504040204" pitchFamily="34" charset="0"/>
                        </a:rPr>
                        <a:t>APTJ:stä</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suunittelu paikallisen arkiston tai Kanta-arkistoinnin järjestelmistä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9311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Otettava huomioon aikataulu, jolla vanhat sähköiset potilastiedot saadaan vietyä potilastiedon arkistoon (Kanta). Luovuttavien (kunnat, kuntayhtymät) organisaatioiden tulee varmistaa, että arkistot ovat luovutuskelpoisia ja ajantasaisia.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543338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APTJ tietojen katselun ja tietokantojen siirron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39318077"/>
              </p:ext>
            </p:extLst>
          </p:nvPr>
        </p:nvGraphicFramePr>
        <p:xfrm>
          <a:off x="467544" y="1506944"/>
          <a:ext cx="8280920" cy="256984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Kanta julkaisusuunnitelma: </a:t>
                      </a:r>
                      <a:r>
                        <a:rPr lang="fi-FI" sz="1200" b="0" i="0" u="none" strike="noStrike" dirty="0">
                          <a:solidFill>
                            <a:srgbClr val="000000"/>
                          </a:solidFill>
                          <a:effectLst/>
                          <a:latin typeface="Verdana" panose="020B0604030504040204" pitchFamily="34" charset="0"/>
                          <a:hlinkClick r:id="rId2"/>
                        </a:rPr>
                        <a:t>http://www.kanta.fi/documents/12105/4355428/Julkaisusuunnitelma+2016-2017-2018/2f4d0fdb-d03a-4779-8a83-d724b2a0c8d1</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2. Kanta-koulutuksen tukimateriaali: </a:t>
                      </a:r>
                      <a:r>
                        <a:rPr lang="fi-FI" sz="1200" b="0" i="0" u="none" strike="noStrike" dirty="0">
                          <a:solidFill>
                            <a:srgbClr val="000000"/>
                          </a:solidFill>
                          <a:effectLst/>
                          <a:latin typeface="Verdana" panose="020B0604030504040204" pitchFamily="34" charset="0"/>
                          <a:hlinkClick r:id="rId3"/>
                        </a:rPr>
                        <a:t>https://www.thl.fi/fi/web/tiedonhallinta-sosiaali-ja-terveysalalla/ajankohtaista/tapahtumia-ja-koulutuksia/koulutuksen-tukimateriaalit</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3. Kanta-palveluiden yhteyksien jatkuvuuden varmistaminen organisaation muutostilanteissa: </a:t>
                      </a:r>
                      <a:r>
                        <a:rPr lang="fi-FI" sz="1200" b="0" i="0" u="none" strike="noStrike" dirty="0">
                          <a:solidFill>
                            <a:srgbClr val="000000"/>
                          </a:solidFill>
                          <a:effectLst/>
                          <a:latin typeface="Verdana" panose="020B0604030504040204" pitchFamily="34" charset="0"/>
                          <a:hlinkClick r:id="rId4"/>
                        </a:rPr>
                        <a:t>http://www.kanta.fi/documents/12105/4495882/Kanta-palvelujen+yhteyksien+jatkuvuuden+varmistaminen+organisaation+muutostilanteissa/3574c7e9-a61d-423d-9640-b70461705886</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4. Vaiheistusasetuksen kautta tulevat muutokset tallennukseen Kanta-palveluihin: </a:t>
                      </a:r>
                      <a:r>
                        <a:rPr lang="fi-FI" sz="1200" b="0" i="0" u="none" strike="noStrike" dirty="0">
                          <a:solidFill>
                            <a:srgbClr val="000000"/>
                          </a:solidFill>
                          <a:effectLst/>
                          <a:latin typeface="Verdana" panose="020B0604030504040204" pitchFamily="34" charset="0"/>
                          <a:hlinkClick r:id="rId5"/>
                        </a:rPr>
                        <a:t>http://www.kanta.fi/fi/web/ammattilaisille/sosiaalihuollon-asikastiedon-arkiston-maarittelyt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43699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Koulutusten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172084642"/>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Koulutusten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 vastuu- ja loppukäyttäjien koulutuksen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Esimiehet, pääkäyttäjät,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Sovelluksen sisältötuntemus, arkkitehtuuriosaaminen, pedagoginen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298248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Koulutusten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886147240"/>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Täytyy kouluttaa myös toimintaprosessi </a:t>
                      </a:r>
                      <a:r>
                        <a:rPr lang="fi-FI" sz="1200" b="0" i="0" u="none" strike="noStrike" dirty="0" err="1">
                          <a:solidFill>
                            <a:srgbClr val="000000"/>
                          </a:solidFill>
                          <a:effectLst/>
                          <a:latin typeface="Verdana" panose="020B0604030504040204" pitchFamily="34" charset="0"/>
                        </a:rPr>
                        <a:t>APTJ:n</a:t>
                      </a:r>
                      <a:r>
                        <a:rPr lang="fi-FI" sz="1200" b="0" i="0" u="none" strike="noStrike" dirty="0">
                          <a:solidFill>
                            <a:srgbClr val="000000"/>
                          </a:solidFill>
                          <a:effectLst/>
                          <a:latin typeface="Verdana" panose="020B0604030504040204" pitchFamily="34" charset="0"/>
                        </a:rPr>
                        <a:t> lisäksi tulevan teknisen ympäristön perustietoja (AD, laitteet, tukipalvelut). Täytyy sopia myös luovuttavien organisaatioiden kanssa henkilöstön käynnistä uuden organisaation (maakunta) koulutuksissa ja työvuorosuunnittelusta koulutusten aikana.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89952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Tiedotuksen ja viestinnän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81900614"/>
              </p:ext>
            </p:extLst>
          </p:nvPr>
        </p:nvGraphicFramePr>
        <p:xfrm>
          <a:off x="467544" y="1201739"/>
          <a:ext cx="8280920" cy="332073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Tiedotuksen ja viestinnän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Tehdään tiedotus- ja viestintäsuunnitelma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-ammattilaisille ja kansalaisille viestintään.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Mitä tapahtuu ja miten asia vaikuttaa SOTE-ammattilaisiin ja kansalaisiin.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0914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Viestintäsuunnitelma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776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Tiedottaja, järjestelmäarkkitehti, substanssiosaaminen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Viestintäosaaminen, tietojärjestelmä- ja substanssiosaaminen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Kohderyhmät, sisältö, mediakanavat (perinteiset + some), aikataulu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33585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Muiden hankkeiden huomiointi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97395035"/>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Muiden hankkeiden huomiointi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APTJ-hankkeeseen liityvien kansallisten ja muiden hankkeiden huomiointi (esim MAKU-TAHE)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Projektisuunnitelmassa kuvattu, miten hankkeet vaikuttavat APTJ-hankkeeseen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Arkkitehtuuriosaaminen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807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Kansallisten hankkeiden aikataulu osattava peilata alueelliseen tekemiseen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197607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a:t>
            </a:r>
            <a:r>
              <a:rPr lang="fi-FI" dirty="0" err="1"/>
              <a:t>sote</a:t>
            </a:r>
            <a:r>
              <a:rPr lang="fi-FI" dirty="0"/>
              <a:t>-järjestelmien tuen ja ylläpidon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58129435"/>
              </p:ext>
            </p:extLst>
          </p:nvPr>
        </p:nvGraphicFramePr>
        <p:xfrm>
          <a:off x="467544" y="1201739"/>
          <a:ext cx="8280920" cy="30122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Maakunnan </a:t>
                      </a:r>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-järjestelmien tuen ja ylläpidon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Kuvattava ja sovittava alueellinen malli: tukiprosessi, palvelukuvaukset ja kustannusten tarkennukset, sopimusmallit.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Kuvattava ja sovittava alueellinen malli: tukiprosessi, palvelukuvaukset ja kustannusten tarkennukset, sopimusmallit. Maakunnan tukipalvelut sähköiselle asioinnille.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ICT-palvelun tuottaminen ja sen kuvaaminen sekä tuotteistaminen (palvelun sisältö, kustannuslaskenta, hinnoittelu)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260188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a:t>
            </a:r>
            <a:r>
              <a:rPr lang="fi-FI" dirty="0" err="1"/>
              <a:t>sote</a:t>
            </a:r>
            <a:r>
              <a:rPr lang="fi-FI" dirty="0"/>
              <a:t>-järjestelmien tuen ja ylläpidon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95805587"/>
              </p:ext>
            </p:extLst>
          </p:nvPr>
        </p:nvGraphicFramePr>
        <p:xfrm>
          <a:off x="467544" y="1201739"/>
          <a:ext cx="8280920" cy="129921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Oltava valmiina ennen käyttöönottoprojektia. Oltava selvillä ketkä tekevät sopimukset keskenään. Huomioitava tukipalvelut myös kansalaisille sähköisen asioinnin osalta (ODA, Virtuaalisairaala, etävastaanotot ym.)</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ODA: </a:t>
                      </a:r>
                      <a:r>
                        <a:rPr lang="fi-FI" sz="1200" b="0" i="0" u="none" strike="noStrike" dirty="0">
                          <a:solidFill>
                            <a:srgbClr val="000000"/>
                          </a:solidFill>
                          <a:effectLst/>
                          <a:latin typeface="Verdana" panose="020B0604030504040204" pitchFamily="34" charset="0"/>
                          <a:hlinkClick r:id="rId2"/>
                        </a:rPr>
                        <a:t>https://www.kuntaliitto.fi/asiantuntijapalvelut/sosiaali-ja-terveysasiat/akusti/akusti-projektit/oda</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2. Virtuaalisairaala: </a:t>
                      </a:r>
                      <a:r>
                        <a:rPr lang="fi-FI" sz="1200" b="0" i="0" u="none" strike="noStrike" dirty="0">
                          <a:solidFill>
                            <a:srgbClr val="000000"/>
                          </a:solidFill>
                          <a:effectLst/>
                          <a:latin typeface="Verdana" panose="020B0604030504040204" pitchFamily="34" charset="0"/>
                          <a:hlinkClick r:id="rId3"/>
                        </a:rPr>
                        <a:t>http://www.virtuaalisairaala2.fi/fi/etusivu</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83358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tietohallintostrategian luominen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93026720"/>
              </p:ext>
            </p:extLst>
          </p:nvPr>
        </p:nvGraphicFramePr>
        <p:xfrm>
          <a:off x="467544" y="1201739"/>
          <a:ext cx="8280920" cy="281450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Tulee kuvata tahtotila: lähdetäänkö </a:t>
                      </a:r>
                      <a:r>
                        <a:rPr lang="fi-FI" sz="1200" b="0" i="0" u="none" strike="noStrike" dirty="0" err="1">
                          <a:solidFill>
                            <a:srgbClr val="000000"/>
                          </a:solidFill>
                          <a:effectLst/>
                          <a:latin typeface="Verdana" panose="020B0604030504040204" pitchFamily="34" charset="0"/>
                        </a:rPr>
                        <a:t>konsolidoimaan</a:t>
                      </a:r>
                      <a:r>
                        <a:rPr lang="fi-FI" sz="1200" b="0" i="0" u="none" strike="noStrike" dirty="0">
                          <a:solidFill>
                            <a:srgbClr val="000000"/>
                          </a:solidFill>
                          <a:effectLst/>
                          <a:latin typeface="Verdana" panose="020B0604030504040204" pitchFamily="34" charset="0"/>
                        </a:rPr>
                        <a:t>, siirrytäänkö yhteen järjestelmään vai lähdetäänkö kilpailuttamaan uutta ja miten hyödynnetään Kanta-palveluita.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osa-alue, että ei tehdä suuria investointeja lyhyelle aikavälille, jos isompi muutos tulee vuoden 2020 jälkeen nopeasti vastaan.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Tässä aiheessa kuvattaisiin maakunnan tietohallintostrategia peilaamaan koko maakunnan toimintastrategiaa ja hyödynnettäisiin kokonaisarkkitehtuurimallia kuvauksissa.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Ohjeistukseen on lisättävä </a:t>
                      </a:r>
                      <a:r>
                        <a:rPr lang="fi-FI" sz="1200" b="0" i="0" u="none" strike="noStrike" dirty="0" err="1">
                          <a:solidFill>
                            <a:srgbClr val="000000"/>
                          </a:solidFill>
                          <a:effectLst/>
                          <a:latin typeface="Verdana" panose="020B0604030504040204" pitchFamily="34" charset="0"/>
                        </a:rPr>
                        <a:t>kriteeristö</a:t>
                      </a:r>
                      <a:r>
                        <a:rPr lang="fi-FI" sz="1200" b="0" i="0" u="none" strike="noStrike" dirty="0">
                          <a:solidFill>
                            <a:srgbClr val="000000"/>
                          </a:solidFill>
                          <a:effectLst/>
                          <a:latin typeface="Verdana" panose="020B0604030504040204" pitchFamily="34" charset="0"/>
                        </a:rPr>
                        <a:t>, millä kriteereillä tehdään päätös lyhyen tähtäimen toteutuksesta maakunnan alueella.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53902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60</a:t>
            </a:fld>
            <a:endParaRPr lang="fi-FI"/>
          </a:p>
        </p:txBody>
      </p:sp>
      <p:sp>
        <p:nvSpPr>
          <p:cNvPr id="5" name="Otsikko 4"/>
          <p:cNvSpPr>
            <a:spLocks noGrp="1"/>
          </p:cNvSpPr>
          <p:nvPr>
            <p:ph type="title"/>
          </p:nvPr>
        </p:nvSpPr>
        <p:spPr/>
        <p:txBody>
          <a:bodyPr/>
          <a:lstStyle/>
          <a:p>
            <a:r>
              <a:rPr lang="fi-FI" dirty="0" smtClean="0"/>
              <a:t>Toteutusvaihe</a:t>
            </a:r>
            <a:endParaRPr lang="fi-FI" dirty="0"/>
          </a:p>
        </p:txBody>
      </p:sp>
    </p:spTree>
    <p:extLst>
      <p:ext uri="{BB962C8B-B14F-4D97-AF65-F5344CB8AC3E}">
        <p14:creationId xmlns:p14="http://schemas.microsoft.com/office/powerpoint/2010/main" val="1421977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Projektisuunnitelman tarkennukset ja tehtävät listaus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86633680"/>
              </p:ext>
            </p:extLst>
          </p:nvPr>
        </p:nvGraphicFramePr>
        <p:xfrm>
          <a:off x="467544" y="1201739"/>
          <a:ext cx="8280920" cy="31702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Projektisuunnitelman tarkennukset ja tehtävät listaus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sisällön ja kustannusarvion tarkennukset, aikataulu ja resurssit kiinnitetty ja tehtävät listattu vaiheittain /osaprojekteittain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Projektisuunnitelmasta ehdotus 1.0 , tehtävälistaus vaiheittain koko projektille ja omat tehtävälistaukset osaprojekteille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osaprojektien projektipäällikköt, työryhmien puheenjohtajat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Sidosryhmät ja toimittajat konktaktoitu ja sovittu aikataulusta ja tehtävistä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Tehtävälistaus - mallipohja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22551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1800" dirty="0"/>
              <a:t>Käytössä olevien </a:t>
            </a:r>
            <a:r>
              <a:rPr lang="fi-FI" sz="1800" dirty="0" err="1"/>
              <a:t>APTJ:ien</a:t>
            </a:r>
            <a:r>
              <a:rPr lang="fi-FI" sz="1800" dirty="0"/>
              <a:t> tietohuoltoselvitys ja -korjaukset</a:t>
            </a:r>
            <a:br>
              <a:rPr lang="fi-FI" sz="1800" dirty="0"/>
            </a:br>
            <a:r>
              <a:rPr lang="fi-FI" sz="1800" dirty="0"/>
              <a:t>Tietohuoltoselvitykset käytössä olevissa </a:t>
            </a:r>
            <a:r>
              <a:rPr lang="fi-FI" sz="1800" dirty="0" err="1"/>
              <a:t>APTJ:ssa</a:t>
            </a:r>
            <a:r>
              <a:rPr lang="fi-FI" sz="1800" dirty="0"/>
              <a:t>, jos versio vaihtuu sekä korjaustoimenpiteet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01586477"/>
              </p:ext>
            </p:extLst>
          </p:nvPr>
        </p:nvGraphicFramePr>
        <p:xfrm>
          <a:off x="467544" y="1201739"/>
          <a:ext cx="8280920" cy="286319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Käytössä olevien </a:t>
                      </a:r>
                      <a:r>
                        <a:rPr lang="fi-FI" sz="1200" b="1" i="0" u="none" strike="noStrike" dirty="0" err="1">
                          <a:solidFill>
                            <a:srgbClr val="000000"/>
                          </a:solidFill>
                          <a:effectLst/>
                          <a:latin typeface="Verdana" panose="020B0604030504040204" pitchFamily="34" charset="0"/>
                        </a:rPr>
                        <a:t>APTJ:ien</a:t>
                      </a:r>
                      <a:r>
                        <a:rPr lang="fi-FI" sz="1200" b="1" i="0" u="none" strike="noStrike" dirty="0">
                          <a:solidFill>
                            <a:srgbClr val="000000"/>
                          </a:solidFill>
                          <a:effectLst/>
                          <a:latin typeface="Verdana" panose="020B0604030504040204" pitchFamily="34" charset="0"/>
                        </a:rPr>
                        <a:t> tietohuoltoselvitys ja -korjaukset</a:t>
                      </a:r>
                      <a:br>
                        <a:rPr lang="fi-FI" sz="1200" b="1" i="0" u="none" strike="noStrike" dirty="0">
                          <a:solidFill>
                            <a:srgbClr val="000000"/>
                          </a:solidFill>
                          <a:effectLst/>
                          <a:latin typeface="Verdana" panose="020B0604030504040204" pitchFamily="34" charset="0"/>
                        </a:rPr>
                      </a:br>
                      <a:r>
                        <a:rPr lang="fi-FI" sz="1200" b="1" i="0" u="none" strike="noStrike" dirty="0">
                          <a:solidFill>
                            <a:srgbClr val="000000"/>
                          </a:solidFill>
                          <a:effectLst/>
                          <a:latin typeface="Verdana" panose="020B0604030504040204" pitchFamily="34" charset="0"/>
                        </a:rPr>
                        <a:t>Tietohuoltoselvitykset käytössä olevissa </a:t>
                      </a:r>
                      <a:r>
                        <a:rPr lang="fi-FI" sz="1200" b="1" i="0" u="none" strike="noStrike" dirty="0" err="1">
                          <a:solidFill>
                            <a:srgbClr val="000000"/>
                          </a:solidFill>
                          <a:effectLst/>
                          <a:latin typeface="Verdana" panose="020B0604030504040204" pitchFamily="34" charset="0"/>
                        </a:rPr>
                        <a:t>APTJ:ssa</a:t>
                      </a:r>
                      <a:r>
                        <a:rPr lang="fi-FI" sz="1200" b="1" i="0" u="none" strike="noStrike" dirty="0">
                          <a:solidFill>
                            <a:srgbClr val="000000"/>
                          </a:solidFill>
                          <a:effectLst/>
                          <a:latin typeface="Verdana" panose="020B0604030504040204" pitchFamily="34" charset="0"/>
                        </a:rPr>
                        <a:t>, jos versio vaihtuu sekä korjaustoimenpiteet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Sovelluksen toimittajan kanssa tehty selvitys APTJ:n versioiden yhteensopivuudesta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Tarpeettomat lähetteet poistettu, palautteet luettu kertomukseen, jonot siivottu, tarpeettomat auki jääneet määräykset poistettu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toiminnasta päättävät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957216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1800" dirty="0"/>
              <a:t>Käytössä olevien </a:t>
            </a:r>
            <a:r>
              <a:rPr lang="fi-FI" sz="1800" dirty="0" err="1"/>
              <a:t>APTJ:ien</a:t>
            </a:r>
            <a:r>
              <a:rPr lang="fi-FI" sz="1800" dirty="0"/>
              <a:t> tietohuoltoselvitys ja -korjaukset</a:t>
            </a:r>
            <a:br>
              <a:rPr lang="fi-FI" sz="1800" dirty="0"/>
            </a:br>
            <a:r>
              <a:rPr lang="fi-FI" sz="1800" dirty="0"/>
              <a:t>Tietohuoltoselvitykset käytössä olevissa </a:t>
            </a:r>
            <a:r>
              <a:rPr lang="fi-FI" sz="1800" dirty="0" err="1"/>
              <a:t>APTJ:ssa</a:t>
            </a:r>
            <a:r>
              <a:rPr lang="fi-FI" sz="1800" dirty="0"/>
              <a:t>, jos versio vaihtuu sekä korjaustoimenpiteet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89473212"/>
              </p:ext>
            </p:extLst>
          </p:nvPr>
        </p:nvGraphicFramePr>
        <p:xfrm>
          <a:off x="467544" y="1201739"/>
          <a:ext cx="8280920" cy="149072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Sovellusosaaminen, toiminnan tunteminen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Suunnittelu, miten automaattisesti tehtävissä mahdollisimman paljon, ohjeistettava ja seurattava ettei siivottavaa tule lisää projektin aikana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263735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Alueellisen ICT-infran rakentaminen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49330428"/>
              </p:ext>
            </p:extLst>
          </p:nvPr>
        </p:nvGraphicFramePr>
        <p:xfrm>
          <a:off x="467544" y="1201739"/>
          <a:ext cx="8280920" cy="30985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Alueellisen ICT-infran rakentaminen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Ei varsinaninen APTJ-projektin osa, mutta alueellinen ICT-infran tausta (konesalit, verkot, AD, työasemat ja oheislaitteet, käyttäjähallinta, tukipalvelut) tulee olla sovittu ja valmiina ennen APTJ-projektia. Vimanan ja SoteDigin tuomat muutokset.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Alueellinen yhteinen tekninen ympäristö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ICT-asiantuntijat, Vimana ja SoteDigi, maakuntavalmistelu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ICT-arkkitehtuuri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627325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Alueellisen ICT-infran rakentaminen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06076261"/>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Sovittava, voiko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-järjestäjä ja -palveluntuottaja käyttää samaa infraa ja ympäristöä ja millä tasolla?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Huomioitava </a:t>
                      </a:r>
                      <a:r>
                        <a:rPr lang="fi-FI" sz="1200" b="0" i="0" u="none" strike="noStrike" dirty="0" err="1">
                          <a:solidFill>
                            <a:srgbClr val="000000"/>
                          </a:solidFill>
                          <a:effectLst/>
                          <a:latin typeface="Verdana" panose="020B0604030504040204" pitchFamily="34" charset="0"/>
                        </a:rPr>
                        <a:t>Vimana</a:t>
                      </a:r>
                      <a:r>
                        <a:rPr lang="fi-FI" sz="1200" b="0" i="0" u="none" strike="noStrike" dirty="0">
                          <a:solidFill>
                            <a:srgbClr val="000000"/>
                          </a:solidFill>
                          <a:effectLst/>
                          <a:latin typeface="Verdana" panose="020B0604030504040204" pitchFamily="34" charset="0"/>
                        </a:rPr>
                        <a:t> </a:t>
                      </a:r>
                      <a:r>
                        <a:rPr lang="fi-FI" sz="1200" b="0" i="0" u="none" strike="noStrike" dirty="0" err="1">
                          <a:solidFill>
                            <a:srgbClr val="000000"/>
                          </a:solidFill>
                          <a:effectLst/>
                          <a:latin typeface="Verdana" panose="020B0604030504040204" pitchFamily="34" charset="0"/>
                        </a:rPr>
                        <a:t>OY:n</a:t>
                      </a:r>
                      <a:r>
                        <a:rPr lang="fi-FI" sz="1200" b="0" i="0" u="none" strike="noStrike" dirty="0">
                          <a:solidFill>
                            <a:srgbClr val="000000"/>
                          </a:solidFill>
                          <a:effectLst/>
                          <a:latin typeface="Verdana" panose="020B0604030504040204" pitchFamily="34" charset="0"/>
                        </a:rPr>
                        <a:t> palvelut ja sieltä käyttövelvoitteen piiriin tulevat osiot.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676765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virallinen aloitus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5318173"/>
              </p:ext>
            </p:extLst>
          </p:nvPr>
        </p:nvGraphicFramePr>
        <p:xfrm>
          <a:off x="467544" y="1201739"/>
          <a:ext cx="8280920" cy="296641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virallinen aloitus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 hyväksyy 1. kokouksessa projektisuunnitelman ja ohajusmallin, kick- off osallistujille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Hyväksytty projektisuunnitelma, kick-off pidetty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ohry ja projektiin osallistujat; maakuntavalmistelu ja Vimana Oy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10829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Viestintäsuunnitelman ja koulutussuunnitelman tarkennus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92946193"/>
              </p:ext>
            </p:extLst>
          </p:nvPr>
        </p:nvGraphicFramePr>
        <p:xfrm>
          <a:off x="467544" y="1201739"/>
          <a:ext cx="8280920" cy="290894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Viestintäsuunnitelman ja koulutussuunnitelman tarkennus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aikataulut ja tehtävät viestintään ja koulutuksiin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Koulutussuunnitelma ja viestintäsuunnitelma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Viestintä, koulutus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77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Huomioitava viestinnässä eri kohderyhmät (johto, käyttäjät, asiakkaat)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0116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73903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Testiympäristön pystytys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88901498"/>
              </p:ext>
            </p:extLst>
          </p:nvPr>
        </p:nvGraphicFramePr>
        <p:xfrm>
          <a:off x="467544" y="1201739"/>
          <a:ext cx="8280920" cy="29911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Testiympäristön pystytys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Uuden sote-testiympäristön pystytys: palvelimet, tietokanta, verkot, tietoliikenne, sovellukset, testitunnukset.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-organisaatiorakenne (toimipisteet, suorituspaikat, OID, käyttäjätunnukset ym.)</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Testiympäristö käytettävissä projektiin osallistuvilla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tietojärjestelmien toimittajat, infratoimittajat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Arkkitehtuurin ja järjestelmien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47206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Soten</a:t>
            </a:r>
            <a:r>
              <a:rPr lang="fi-FI" dirty="0"/>
              <a:t> toimintaprosessien kuvaus ja päätöksenteko</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39781896"/>
              </p:ext>
            </p:extLst>
          </p:nvPr>
        </p:nvGraphicFramePr>
        <p:xfrm>
          <a:off x="467544" y="1201739"/>
          <a:ext cx="8280920" cy="32803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Soten</a:t>
                      </a:r>
                      <a:r>
                        <a:rPr lang="fi-FI" sz="1200" b="1" i="0" u="none" strike="noStrike" dirty="0">
                          <a:solidFill>
                            <a:srgbClr val="000000"/>
                          </a:solidFill>
                          <a:effectLst/>
                          <a:latin typeface="Verdana" panose="020B0604030504040204" pitchFamily="34" charset="0"/>
                        </a:rPr>
                        <a:t> toimintaprosessien kuvaus ja päätöksenteko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Työryhmissä toimialueittain on kuvattu uusi sotetoiminta  ja  huomioitu asiakkaan polun kautta tulevat toimialueiden rajapinnat, sovittu miten tehdään päätökset (esim. kirjaamis- / toimintataparyhmä)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76005">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Prosessikuvaukset toimialueittain ja asiakassegmenteittäin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64617">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Toimialuiden osaajat ja vastuulliset yhdessä,  pääkäyttäjät, projektiryhmä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Nykyisen toiminnan tuntemus, soten toimintaprosessien ymmärrys, sovellusten mahdollisuudet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8901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Soten</a:t>
                      </a:r>
                      <a:r>
                        <a:rPr lang="fi-FI" sz="1200" b="0" i="0" u="none" strike="noStrike" dirty="0">
                          <a:solidFill>
                            <a:srgbClr val="000000"/>
                          </a:solidFill>
                          <a:effectLst/>
                          <a:latin typeface="Verdana" panose="020B0604030504040204" pitchFamily="34" charset="0"/>
                        </a:rPr>
                        <a:t> </a:t>
                      </a:r>
                      <a:r>
                        <a:rPr lang="fi-FI" sz="1200" b="0" i="0" u="none" strike="noStrike" dirty="0" err="1">
                          <a:solidFill>
                            <a:srgbClr val="000000"/>
                          </a:solidFill>
                          <a:effectLst/>
                          <a:latin typeface="Verdana" panose="020B0604030504040204" pitchFamily="34" charset="0"/>
                        </a:rPr>
                        <a:t>APTJ:n</a:t>
                      </a:r>
                      <a:r>
                        <a:rPr lang="fi-FI" sz="1200" b="0" i="0" u="none" strike="noStrike" dirty="0">
                          <a:solidFill>
                            <a:srgbClr val="000000"/>
                          </a:solidFill>
                          <a:effectLst/>
                          <a:latin typeface="Verdana" panose="020B0604030504040204" pitchFamily="34" charset="0"/>
                        </a:rPr>
                        <a:t> mahdollisuuksien hyödyntäminen ja rajoitteet, sovittava, mikä ryhmä tekee </a:t>
                      </a:r>
                      <a:r>
                        <a:rPr lang="fi-FI" sz="1200" b="0" i="0" u="none" strike="noStrike" dirty="0" err="1">
                          <a:solidFill>
                            <a:srgbClr val="000000"/>
                          </a:solidFill>
                          <a:effectLst/>
                          <a:latin typeface="Verdana" panose="020B0604030504040204" pitchFamily="34" charset="0"/>
                        </a:rPr>
                        <a:t>soten</a:t>
                      </a:r>
                      <a:r>
                        <a:rPr lang="fi-FI" sz="1200" b="0" i="0" u="none" strike="noStrike" dirty="0">
                          <a:solidFill>
                            <a:srgbClr val="000000"/>
                          </a:solidFill>
                          <a:effectLst/>
                          <a:latin typeface="Verdana" panose="020B0604030504040204" pitchFamily="34" charset="0"/>
                        </a:rPr>
                        <a:t> päätökset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5425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94488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Rahoituksen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17812346"/>
              </p:ext>
            </p:extLst>
          </p:nvPr>
        </p:nvGraphicFramePr>
        <p:xfrm>
          <a:off x="467544" y="1201739"/>
          <a:ext cx="8280920" cy="287056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Rahoituksen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Rahoituksen suunnittelu ja mahdollisten rahoitushakemusten teko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Rahoitussuunnitelma, rahoitushakemukset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Määritellyt vastuuhenkilöt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Projektiosaaminen, rahoitushakemusten teon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5549">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Projektirahoitusten aikataulut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66246001"/>
                  </a:ext>
                </a:extLst>
              </a:tr>
              <a:tr h="18883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Ks.VM ym. rahoitus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631534125"/>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969012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APTJ taustojen rakentaminen ja testaus testiympäristössä</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16457553"/>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APTJ taustojen rakentaminen ja testaus testiympäristössä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Sovellusten tarvittavien taustatietojen toteutus suunnitelman mukaisesti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Sovellusten harmonisointisuunnitelma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Testiympäristön taustat tehty ja toimivat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Toimintaprosessien ja sovellusten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084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Tarvittavien tietojen konvertointi ja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049642573"/>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Tarvittavien tietojen konvertointi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Suunnitelman mukaisesti konvertoidaan tarvittavat tiedot APT-järjestelmään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T27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Kopioidut/siirretyt tiedot muuttumattomina käytettävissä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Työmäärä riippuvainen kopioitavien tietojen määrästä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toimittajat, testaajat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Mahdollinen robotiikan hyödyntäminen esim. kasvukäyrät, rokotetiedot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828834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Manuaalinen tietojen siirto</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8997291"/>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Manuaalinen tietojen siirto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Suunnitelman mukaisesti manuaalisesti siirretään tiedot lähdejärjestelmistä kohdejärjestelmään (esim. laskutukseen vaikuttavat tiedot, ajanvaraukset)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Manuaalisesti siirretyt tiedot muuttumattomina käytettävissä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Työmäärä riippuvainen siirrettävien tietojen määrästä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sihteerit, hoitajat, laskuttajat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ja sovellusten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Manuaalinen työmäärä on mahdollisimman pieni. Sovittava projektissa, kuka tekee.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609543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Roolien ja käyttöoikeuksien määrittely</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42802599"/>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Roolien ja käyttöoikeuksien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144724">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Soten roolien määrittely ja käyttöoikeuksien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Käyttöoikeudet ja näkymät roolien mukaiset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5201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 esimiehet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ja sovellusten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Huomioitava keskitetyssä käyttäjähallinnassa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9">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63282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Koulutusympäristön rakentaminen ja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62361038"/>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Koulutusympäristön rakentaminen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Testiympäristön kopiointi kouluympäristöksi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Kouluympäristö valmis koulutuksia varten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kouluttajat, tekniikka, integraatio-osaajat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5316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Jos tehdään vielä kouluympäristöön muutoksia, niin samat muutokset tulee tehdä testiympäristöön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65916">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50534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Koulutus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33578577"/>
              </p:ext>
            </p:extLst>
          </p:nvPr>
        </p:nvGraphicFramePr>
        <p:xfrm>
          <a:off x="467544" y="1201739"/>
          <a:ext cx="8280920" cy="286319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Koulutus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Pääkäyttäjien koulutuksen toteutus, loppukäyttäjien toteutus, ohjeet ja materiaalit tehty ja saatavilla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koulutettu, loppukäyttäjät koulutettu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Substanssiosaaminen, esimiehet, pääkäyttäjät, kouluttajat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897439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Koulutus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06875967"/>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Toimittajan oppimisympäristön hyödyntäminen, asiakkaan omat videot ja muu materiaali. Täytyy olla lähellä tuotantokäyttöönottoa ja täytyy suunnitella hyvin toiminnan jatkuvuuden koulutusten aikana.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83958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Tuotannon ylläpidon ja tuen vastuiden tarkennus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97574954"/>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Tuotannon ylläpidon ja tuen vastuiden tarkennus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Kuvataan ylläpitoon liittyvien tahojen vastuut ja määritellään tukiprosessit eri toimijoiden kesken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Palvelukuvaukset ja tarvittavat sopimukset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807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96178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rakentaminen ja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74344644"/>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rakentaminen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Tuotantoympäristön tekninen rakentaminen, sisällöllinen rakentaminen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 valmis konversioita ja tuotantoonottoa varten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8116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54714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H-hetken suunnitelma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56702885"/>
              </p:ext>
            </p:extLst>
          </p:nvPr>
        </p:nvGraphicFramePr>
        <p:xfrm>
          <a:off x="467544" y="1201739"/>
          <a:ext cx="8280920" cy="272328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H-hetken 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Tuotannon aloituksen tarkka toimintasuunnitelma, jossa näkyy tehtävät, aikataulu ja vastuutekijät sekä päätöksentekopisteet, mahdollisen käyttökatkon pituus ja viestintä soten toimialoille, työasemajakelu, katkojen aikainen toimintasuunnitelman, vara- / jatkuvuussuunnitelman päivitys sekä tarvittavat toimenpiteet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H-hetken suunnitelma, kaikilla projektin osapuolilla sekä toimialoilla tiedossa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94650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Organisaatioiden nykytilan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23415975"/>
              </p:ext>
            </p:extLst>
          </p:nvPr>
        </p:nvGraphicFramePr>
        <p:xfrm>
          <a:off x="467544" y="1201739"/>
          <a:ext cx="8280920" cy="304144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Organisaatioiden nykytilan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Osallistuvien organisaatioiden nykytilan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JHS179_Liite 5 mukaiset kuvaukset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Toimintaympäristön tuntemus: sote-toimijat, tietojärjestelmät, sovellustoimittajat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43548">
                <a:tc>
                  <a:txBody>
                    <a:bodyPr/>
                    <a:lstStyle/>
                    <a:p>
                      <a:pPr algn="l" fontAlgn="b"/>
                      <a:r>
                        <a:rPr lang="fi-FI" sz="1200" b="1" i="0" u="none" strike="noStrike" dirty="0" smtClean="0">
                          <a:solidFill>
                            <a:srgbClr val="FFFFFF"/>
                          </a:solidFill>
                          <a:effectLst/>
                          <a:latin typeface="Verdana" panose="020B0604030504040204" pitchFamily="34" charset="0"/>
                        </a:rPr>
                        <a:t>Huomioitavaa</a:t>
                      </a:r>
                      <a:endParaRPr lang="fi-FI" sz="1200" b="1" i="0" u="none" strike="noStrike" dirty="0">
                        <a:solidFill>
                          <a:srgbClr val="FFFFFF"/>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Tuleva projektipäällikkö kartoituksen tekijänä, jos mahdollista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36004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Esiselvityksen raporttipohja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JHS179_Liite5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0503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H-hetken suunnitelma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70116580"/>
              </p:ext>
            </p:extLst>
          </p:nvPr>
        </p:nvGraphicFramePr>
        <p:xfrm>
          <a:off x="467544" y="1201739"/>
          <a:ext cx="8280920" cy="18135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Projektipäälliköt, pääkäyttäjät ja esimiehet, projektin ohjausryhmä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Projektinhallinta, poikkeustilanteessa toimiminen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Muut mahdolliset käyttöönotot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Huom. viestintäjärjestelmien on toimittava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2553879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Käyttökatkon aloitus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42325282"/>
              </p:ext>
            </p:extLst>
          </p:nvPr>
        </p:nvGraphicFramePr>
        <p:xfrm>
          <a:off x="467544" y="1201739"/>
          <a:ext cx="8280920" cy="302052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Käyttökatkon aloitus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APTJ ajetaan alas, mahdolliset katselukannat käyttöön, viestintä toimialoille katkosta ja sen pituudesta, vara- / jatkuvuussuunnitelma käyttöön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86877">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Tietotekninen osaaminen, 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630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638894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käyttöönoton valmistelu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81133061"/>
              </p:ext>
            </p:extLst>
          </p:nvPr>
        </p:nvGraphicFramePr>
        <p:xfrm>
          <a:off x="467544" y="1201739"/>
          <a:ext cx="8280920" cy="320714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käyttöönoton valmistelu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 päivitetään tai kopioidaan suunnitelman mukaisesti, sovitut integraatiot tehdään toimittajien kanssa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86877">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 on toiminnassa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754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Tietotekninen osaaminen, 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2002326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Tuotantoympäristön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47287246"/>
              </p:ext>
            </p:extLst>
          </p:nvPr>
        </p:nvGraphicFramePr>
        <p:xfrm>
          <a:off x="467544" y="1201739"/>
          <a:ext cx="8280920" cy="3098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Toimittajat testaavat, että sovellukset ja integraatiot toimivat sovitusti, pääkäyttäjät ja sote-testaajat tekevät asiakastestauksen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Tuotantotestaus hyväksytty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testaajat, 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Testausosaaminen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7008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73989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Manuaaliset asiakkaan tehtävät ennen tuotannon aloitusta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50146862"/>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Manuaaliset asiakkaan tehtävät ennen tuotannon aloitusta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Esim sähköisen asioininin käynnistykset tai muut järjestelmän palveluiden käynnistykset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63262">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861050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tuotannon aloittamisesta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82823794"/>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tuotannon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Sote-organisaation vastuulliset yhdessä projektipäälliköiden kanssa hyväksyvät tuotannon aloituksen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Kaikki edelliset tehtävät on tehty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Tuotantokäyttö alkaa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ja vastuulliset, pääkäyttäjät, 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 riskienhallinta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41805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Viestintä</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373845889"/>
              </p:ext>
            </p:extLst>
          </p:nvPr>
        </p:nvGraphicFramePr>
        <p:xfrm>
          <a:off x="467544" y="1201739"/>
          <a:ext cx="8280920" cy="318243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Viestintä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Info käyttäjille ja projektin osapuolille katkon päättymisestä ja lyhyt kuvaus tilanteesta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tuotannon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viestintä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08779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Tuotannon aloituksen valmistelut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99356702"/>
              </p:ext>
            </p:extLst>
          </p:nvPr>
        </p:nvGraphicFramePr>
        <p:xfrm>
          <a:off x="467544" y="1201739"/>
          <a:ext cx="8280920" cy="3098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Tuotannon aloituksen valmistelut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Clientien jakelu työasemille ja sovellusvirtualisointien päivitys  ja tiedotus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tuotannon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Tuotantokäyttö mahdollistettu kaikille käyttäjille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osaaminen, 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9956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Käyttäjille jaettava ohjeistus miten vikatilanteissa tulee toimia ja yhteydenottokanavat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76031">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384038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88</a:t>
            </a:fld>
            <a:endParaRPr lang="fi-FI"/>
          </a:p>
        </p:txBody>
      </p:sp>
      <p:sp>
        <p:nvSpPr>
          <p:cNvPr id="5" name="Otsikko 4"/>
          <p:cNvSpPr>
            <a:spLocks noGrp="1"/>
          </p:cNvSpPr>
          <p:nvPr>
            <p:ph type="title"/>
          </p:nvPr>
        </p:nvSpPr>
        <p:spPr/>
        <p:txBody>
          <a:bodyPr/>
          <a:lstStyle/>
          <a:p>
            <a:r>
              <a:rPr lang="fi-FI" dirty="0" smtClean="0"/>
              <a:t>Jälkiseuranta- </a:t>
            </a:r>
            <a:r>
              <a:rPr lang="fi-FI" smtClean="0"/>
              <a:t>ja ylläpitovaihe</a:t>
            </a:r>
            <a:endParaRPr lang="fi-FI" dirty="0"/>
          </a:p>
        </p:txBody>
      </p:sp>
    </p:spTree>
    <p:extLst>
      <p:ext uri="{BB962C8B-B14F-4D97-AF65-F5344CB8AC3E}">
        <p14:creationId xmlns:p14="http://schemas.microsoft.com/office/powerpoint/2010/main" val="1504141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Tehostettu tuki tuotannon aloituksen jälkeen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12657633"/>
              </p:ext>
            </p:extLst>
          </p:nvPr>
        </p:nvGraphicFramePr>
        <p:xfrm>
          <a:off x="467544" y="1201739"/>
          <a:ext cx="8280920" cy="286319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Tehostettu tuki tuotannon aloituksen jälkeen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Kaikki toimijat ovat tehostetulla miehityksellä valmiudessa tekemään tarvittavia korjauksia ja muutoksia tekniseen ympäristöön tai järjestelmän sisältöön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Korjaukset ja muokkaukset, jotka mahdollistavat järjestelmän paremman käytön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 projektinhallinta, 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82997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Toimintaprosessien nykytilan kuvaus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97921425"/>
              </p:ext>
            </p:extLst>
          </p:nvPr>
        </p:nvGraphicFramePr>
        <p:xfrm>
          <a:off x="467544" y="1201739"/>
          <a:ext cx="8280920" cy="288217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Toimintaprosessien nykytilan kuvaus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Kuvaus per organisaatio toiminnasta ja sen eroista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Ylätason palveluntuottamiskaavio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-toiminnan osalta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63262">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Sote-toiminnan edustajat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Sote-substanssin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70C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52877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Tehostettu tuki tuotannon aloituksen jälkeen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01021534"/>
              </p:ext>
            </p:extLst>
          </p:nvPr>
        </p:nvGraphicFramePr>
        <p:xfrm>
          <a:off x="467544" y="1201739"/>
          <a:ext cx="8280920" cy="13514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Täytyy olla lähellä tuotantoa ja helposti saatavilla muutaman viikon ajan kunnes todettu, että tilanne käyttäjien osalta on normalisoitunut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241803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Mahdolliset korjaukset esim. taustoissa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05900038"/>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Mahdolliset korjaukset esim. taustoissa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65386">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tai toimittajat voivat tehdä mahdollisia sisältömuutoksia sovellukseen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Korjaukset ja muokkaukset, jotka mahdollistavat järjestelmän paremman käytön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5201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650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336842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2800" dirty="0"/>
              <a:t>Käyttökatkon aikaisten tietojen kirjaus oikean rekisterinpitäjän järjestelmään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2244990"/>
              </p:ext>
            </p:extLst>
          </p:nvPr>
        </p:nvGraphicFramePr>
        <p:xfrm>
          <a:off x="467544" y="1201739"/>
          <a:ext cx="8280920" cy="286319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Käyttökatkon aikaisten tietojen kirjaus oikean rekisterinpitäjän 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Kirjataan järjestelmän käyttöönotton littyvän käyttökatkon (esim. 31.12.) aikaiset tiedot oikean rekisterinpitäjän järjestelmään: vanhan rekisterinpitäjän nimiin vanhaan järjestelmään ja uuden organisaation tiedot uuteen 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Kirjatut tiedot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-ammattilaiset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78152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2800" dirty="0"/>
              <a:t>Käyttökatkon aikaisten tietojen kirjaus oikean rekisterinpitäjän järjestelmään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54576993"/>
              </p:ext>
            </p:extLst>
          </p:nvPr>
        </p:nvGraphicFramePr>
        <p:xfrm>
          <a:off x="467544" y="1201739"/>
          <a:ext cx="8280920" cy="149072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Oltava tarkkana, että kumman organisaation rekisteriin tiedot kirjataan - ohjeistus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792958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Kehitettävien asioiden sopiminen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279753184"/>
              </p:ext>
            </p:extLst>
          </p:nvPr>
        </p:nvGraphicFramePr>
        <p:xfrm>
          <a:off x="467544" y="1201739"/>
          <a:ext cx="8280920" cy="254040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Kehitettävien asioiden sopiminen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Sovitaan projektin nimissä korjattavat ja muokattavat asiat sekä sovitaan projektin jälkeiseen ylläpitoon siirretävät kehitettävät asiat, mm. vanhojen sote-tietojen arkistointi Kantaan ja maakunnalliseen pitkäaikaikaisarkistoon (tiedot, jotka eivät mene Kantaan ja paperidokumentit).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Kehityslistaus projektin puitteissa hoidettaville asioille ja kehityslistaus ylläpidon piirissä kehitettävistä asioista ja tarvittavien osa-alueiden projektisointi.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556501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Kehitettävien asioiden sopiminen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17000133"/>
              </p:ext>
            </p:extLst>
          </p:nvPr>
        </p:nvGraphicFramePr>
        <p:xfrm>
          <a:off x="467544" y="1201739"/>
          <a:ext cx="8280920" cy="185713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tietojärjestelmien 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 projektinhallinta, 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Peilataan vaatimusmäärittelyyn ja tavoitteeseen. Jos tavoitteen mukaiset asiat on toteutettu, niin muut kehitysaihiot siirtyvät jatkokehitykseen ja muutoksenhallintaan.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15433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Tuen ja ylläpidon aloitus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75829942"/>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Tuen ja ylläpidon aloitus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Ylläpito sujuu sovittujen vastuiden ja prosessien mukaisesti. Palvelun laadun seurannan ja kehittämisen työryhmät käyntiin.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Sovelluksen tukiprosssikuvaukset ja hallintamallin kuvausten jalkautus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Tietojärjestelmien toimittajat, pääkäyttäjät, tietohallintojen edustajat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Tietojärjestelmäosaaminen, toimialaosaaminen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siirtää asian ylläpitoon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876284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Kokemusten ja palautteen keruu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029624194"/>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Kokemusten ja palautteen keruu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Kerätään projektin osallistuneilta ja sidosryhmiltä palaute projektin onnistumisesta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arviointi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Palautteen kerääminen ja analysointi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8866074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Laskutuksen ja raportoinnin toimenpiteet vanhan organisaation osalta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55818431"/>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Laskutuksen ja raportoinnin toimenpiteet vanhan organisaation osalta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Vanhassa järjestelmässä laskutukset ja raportoinnit tehdään sovitusti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63398">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Vanhan organisaation laskutus, kirjanpito ja raportointi tehty ja saadaan suljettua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Laskuttajat, pääkäyttäjät, esimiehet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Laskutuksen ja raportoinnin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Käyttöönoton ajankohdasta riippuen tulee tietojen siirtyä uuteen 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3816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6539124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Loppuraportti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63828984"/>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projektista 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15556">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024821963"/>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_suomiruotsi2017.potx" id="{13E821BA-D3ED-4889-9C49-636FBF760B63}" vid="{3356D7EC-DB7F-4093-AE8F-B732685FBE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Onnistuva Suomi Suomi-Ruotsi 2017</Template>
  <TotalTime>373</TotalTime>
  <Words>5639</Words>
  <Application>Microsoft Office PowerPoint</Application>
  <PresentationFormat>Näytössä katseltava esitys (16:9)</PresentationFormat>
  <Paragraphs>2133</Paragraphs>
  <Slides>100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100</vt:i4>
      </vt:variant>
    </vt:vector>
  </HeadingPairs>
  <TitlesOfParts>
    <vt:vector size="104" baseType="lpstr">
      <vt:lpstr>Arial</vt:lpstr>
      <vt:lpstr>Calibri</vt:lpstr>
      <vt:lpstr>Verdana</vt:lpstr>
      <vt:lpstr>Kuntaliitto suomenkielinen</vt:lpstr>
      <vt:lpstr>Maakuntien ICT-muutokset ja muutosten tukitoimet -projekti</vt:lpstr>
      <vt:lpstr>Valmistelu- ja esiselvitysvaihe</vt:lpstr>
      <vt:lpstr>Projektiin osallistujien kartoitus 1/2</vt:lpstr>
      <vt:lpstr>Projektiin osallistujien kartoitus 2/2</vt:lpstr>
      <vt:lpstr>Maakunnan tietohallintostrategian luominen 1/2</vt:lpstr>
      <vt:lpstr>Maakunnan tietohallintostrategian luominen 2/2</vt:lpstr>
      <vt:lpstr>Rahoituksen suunnittelu</vt:lpstr>
      <vt:lpstr>Organisaatioiden nykytilan kartoitus</vt:lpstr>
      <vt:lpstr>Toimintaprosessien nykytilan kuvaus</vt:lpstr>
      <vt:lpstr>ICT-tukipalvelujen nykytilan selvitys (tuottajat)</vt:lpstr>
      <vt:lpstr>Nykyisten järjestelmien ja toimittajien selvitys</vt:lpstr>
      <vt:lpstr>Nykyisten järjestelmien sopimusten kartoitus 1/2</vt:lpstr>
      <vt:lpstr>Nykyisten järjestelmien sopimusten kartoitus 2/2</vt:lpstr>
      <vt:lpstr>Muiden tietojärjestelmien kartoitus 1/2</vt:lpstr>
      <vt:lpstr>Muiden tietojärjestelmien kartoitus 2/2</vt:lpstr>
      <vt:lpstr>Vanhojen APTJ:ien kartoitus</vt:lpstr>
      <vt:lpstr>Liittymien kartoitus</vt:lpstr>
      <vt:lpstr>Tietotekninen ympäristö</vt:lpstr>
      <vt:lpstr>Samanaikaisten projektien kartoitus 1/3</vt:lpstr>
      <vt:lpstr>Samanaikaisten projektien kartoitus 2/3</vt:lpstr>
      <vt:lpstr>Samanaikaisten projektien kartoitus 3/3</vt:lpstr>
      <vt:lpstr>Projektin tavoitteiden ja hyötyjen kuvaus</vt:lpstr>
      <vt:lpstr>Nykyisten järjestelmien kustannusten kartoitus 1/2</vt:lpstr>
      <vt:lpstr>Nykyisten järjestelmien kustannusten kartoitus 2/2</vt:lpstr>
      <vt:lpstr>Alustava projektisuunnittelu</vt:lpstr>
      <vt:lpstr>Suunnittelu- ja määrittelyvaihe</vt:lpstr>
      <vt:lpstr>Päätös projektin aloittamisesta</vt:lpstr>
      <vt:lpstr>Projektin omistajan ja ohjausryhmän nimeäminen</vt:lpstr>
      <vt:lpstr>Sote-organisaation määrittely - palvelujen tuottajat 1/2</vt:lpstr>
      <vt:lpstr>Sote-organisaation määrittely - palvelujen tuottajat 2/2</vt:lpstr>
      <vt:lpstr>Järjestäjän tietojärjestelmätarpeiden määrittely </vt:lpstr>
      <vt:lpstr>Sote-prosessien omistajien nimeäminen</vt:lpstr>
      <vt:lpstr>Projektin organisointi</vt:lpstr>
      <vt:lpstr>Projektin tavoitteiden tarkentaminen</vt:lpstr>
      <vt:lpstr>Projektin vaiheistus</vt:lpstr>
      <vt:lpstr>Toiminnallisten työryhmien määrittely ja resurssisuunnitelma</vt:lpstr>
      <vt:lpstr>Järjestelmien vaatimusten huomiointi soten toimintaprosesseissa 1/2</vt:lpstr>
      <vt:lpstr>Järjestelmien vaatimusten huomiointi soten toimintaprosesseissa 2/2</vt:lpstr>
      <vt:lpstr>Sote toimintaprosessien harmonisointi </vt:lpstr>
      <vt:lpstr>Tietosuojan ja tietoturvan suunnittelu 1/2</vt:lpstr>
      <vt:lpstr>Tietosuojan ja tietoturvan suunnittelu 2/2</vt:lpstr>
      <vt:lpstr>Tarvittavien tietojen konvertoinnin suunnittelu 1/2</vt:lpstr>
      <vt:lpstr>Tarvittavien tietojen konvertoinnin suunnittelu 2/2</vt:lpstr>
      <vt:lpstr>Testaussuunnitelman laatiminen</vt:lpstr>
      <vt:lpstr>Laskutuksen, tilastoinnin ja raportoinnin suunnittelu</vt:lpstr>
      <vt:lpstr>Kehittämistarpeiden kartoitus</vt:lpstr>
      <vt:lpstr>Teknisen ympäristön suunnittelu 1/2</vt:lpstr>
      <vt:lpstr>Teknisen ympäristön suunnittelu 2/2</vt:lpstr>
      <vt:lpstr>Sovellusten harmonisoinnin suunnittelu</vt:lpstr>
      <vt:lpstr>Liittymien suunnittelu 1/2</vt:lpstr>
      <vt:lpstr>Liittymien suunnittelu 2/2</vt:lpstr>
      <vt:lpstr>Vanhojen APTJ tietojen katselun ja tietokantojen siirron suunnittelu 1/2</vt:lpstr>
      <vt:lpstr>Vanhojen APTJ tietojen katselun ja tietokantojen siirron suunnittelu 2/2</vt:lpstr>
      <vt:lpstr>Koulutusten suunnittelu 1/2</vt:lpstr>
      <vt:lpstr>Koulutusten suunnittelu 2/2</vt:lpstr>
      <vt:lpstr>Tiedotuksen ja viestinnän suunnittelu</vt:lpstr>
      <vt:lpstr>Muiden hankkeiden huomiointi</vt:lpstr>
      <vt:lpstr>Maakunnan sote-järjestelmien tuen ja ylläpidon suunnittelu 1/2</vt:lpstr>
      <vt:lpstr>Maakunnan sote-järjestelmien tuen ja ylläpidon suunnittelu 2/2</vt:lpstr>
      <vt:lpstr>Toteutusvaihe</vt:lpstr>
      <vt:lpstr>Projektisuunnitelman tarkennukset ja tehtävät listaus</vt:lpstr>
      <vt:lpstr>Käytössä olevien APTJ:ien tietohuoltoselvitys ja -korjaukset Tietohuoltoselvitykset käytössä olevissa APTJ:ssa, jos versio vaihtuu sekä korjaustoimenpiteet 1/2</vt:lpstr>
      <vt:lpstr>Käytössä olevien APTJ:ien tietohuoltoselvitys ja -korjaukset Tietohuoltoselvitykset käytössä olevissa APTJ:ssa, jos versio vaihtuu sekä korjaustoimenpiteet 2/2</vt:lpstr>
      <vt:lpstr>Alueellisen ICT-infran rakentaminen 1/2</vt:lpstr>
      <vt:lpstr>Alueellisen ICT-infran rakentaminen 2/2</vt:lpstr>
      <vt:lpstr>Projektin virallinen aloitus</vt:lpstr>
      <vt:lpstr>Viestintäsuunnitelman ja koulutussuunnitelman tarkennus</vt:lpstr>
      <vt:lpstr>Testiympäristön pystytys</vt:lpstr>
      <vt:lpstr>Soten toimintaprosessien kuvaus ja päätöksenteko</vt:lpstr>
      <vt:lpstr>APTJ taustojen rakentaminen ja testaus testiympäristössä</vt:lpstr>
      <vt:lpstr>Tarvittavien tietojen konvertointi ja testaus</vt:lpstr>
      <vt:lpstr>Manuaalinen tietojen siirto</vt:lpstr>
      <vt:lpstr>Roolien ja käyttöoikeuksien määrittely</vt:lpstr>
      <vt:lpstr>Koulutusympäristön rakentaminen ja testaus</vt:lpstr>
      <vt:lpstr>Koulutus 1/2</vt:lpstr>
      <vt:lpstr>Koulutus 2/2</vt:lpstr>
      <vt:lpstr>Tuotannon ylläpidon ja tuen vastuiden tarkennus</vt:lpstr>
      <vt:lpstr>Tuotantoympäristön rakentaminen ja testaus</vt:lpstr>
      <vt:lpstr>H-hetken suunnitelma 1/2</vt:lpstr>
      <vt:lpstr>H-hetken suunnitelma 2/2</vt:lpstr>
      <vt:lpstr>Käyttökatkon aloitus</vt:lpstr>
      <vt:lpstr>Tuotantoympäristön käyttöönoton valmistelu</vt:lpstr>
      <vt:lpstr>Tuotantoympäristön testaus</vt:lpstr>
      <vt:lpstr>Manuaaliset asiakkaan tehtävät ennen tuotannon aloitusta</vt:lpstr>
      <vt:lpstr>Päätös tuotannon aloittamisesta</vt:lpstr>
      <vt:lpstr>Viestintä</vt:lpstr>
      <vt:lpstr>Tuotannon aloituksen valmistelut</vt:lpstr>
      <vt:lpstr>Jälkiseuranta- ja ylläpitovaihe</vt:lpstr>
      <vt:lpstr>Tehostettu tuki tuotannon aloituksen jälkeen 1/2</vt:lpstr>
      <vt:lpstr>Tehostettu tuki tuotannon aloituksen jälkeen 2/2</vt:lpstr>
      <vt:lpstr>Mahdolliset korjaukset esim. taustoissa</vt:lpstr>
      <vt:lpstr>Käyttökatkon aikaisten tietojen kirjaus oikean rekisterinpitäjän järjestelmään 1/2</vt:lpstr>
      <vt:lpstr>Käyttökatkon aikaisten tietojen kirjaus oikean rekisterinpitäjän järjestelmään 2/2</vt:lpstr>
      <vt:lpstr>Kehitettävien asioiden sopiminen 1/2</vt:lpstr>
      <vt:lpstr>Kehitettävien asioiden sopiminen 2/2</vt:lpstr>
      <vt:lpstr>Tuen ja ylläpidon aloitus</vt:lpstr>
      <vt:lpstr>Kokemusten ja palautteen keruu</vt:lpstr>
      <vt:lpstr>Laskutuksen ja raportoinnin toimenpiteet vanhan organisaation osalta</vt:lpstr>
      <vt:lpstr>Loppuraportti</vt:lpstr>
      <vt:lpstr>Projektin päättäminen </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Menna Hanna</dc:creator>
  <cp:lastModifiedBy>Menna Hanna</cp:lastModifiedBy>
  <cp:revision>30</cp:revision>
  <dcterms:created xsi:type="dcterms:W3CDTF">2017-12-07T07:46:26Z</dcterms:created>
  <dcterms:modified xsi:type="dcterms:W3CDTF">2017-12-13T07:45:35Z</dcterms:modified>
</cp:coreProperties>
</file>