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4" r:id="rId4"/>
  </p:sldMasterIdLst>
  <p:notesMasterIdLst>
    <p:notesMasterId r:id="rId104"/>
  </p:notesMasterIdLst>
  <p:sldIdLst>
    <p:sldId id="368" r:id="rId5"/>
    <p:sldId id="369" r:id="rId6"/>
    <p:sldId id="267" r:id="rId7"/>
    <p:sldId id="268" r:id="rId8"/>
    <p:sldId id="269" r:id="rId9"/>
    <p:sldId id="270" r:id="rId10"/>
    <p:sldId id="271" r:id="rId11"/>
    <p:sldId id="273" r:id="rId12"/>
    <p:sldId id="274" r:id="rId13"/>
    <p:sldId id="275" r:id="rId14"/>
    <p:sldId id="276" r:id="rId15"/>
    <p:sldId id="277" r:id="rId16"/>
    <p:sldId id="279" r:id="rId17"/>
    <p:sldId id="280" r:id="rId18"/>
    <p:sldId id="281" r:id="rId19"/>
    <p:sldId id="282" r:id="rId20"/>
    <p:sldId id="283" r:id="rId21"/>
    <p:sldId id="284" r:id="rId22"/>
    <p:sldId id="285" r:id="rId23"/>
    <p:sldId id="286" r:id="rId24"/>
    <p:sldId id="288" r:id="rId25"/>
    <p:sldId id="289" r:id="rId26"/>
    <p:sldId id="290" r:id="rId27"/>
    <p:sldId id="291" r:id="rId28"/>
    <p:sldId id="370"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71" r:id="rId63"/>
    <p:sldId id="325" r:id="rId64"/>
    <p:sldId id="326" r:id="rId65"/>
    <p:sldId id="327" r:id="rId66"/>
    <p:sldId id="332" r:id="rId67"/>
    <p:sldId id="333" r:id="rId68"/>
    <p:sldId id="334" r:id="rId69"/>
    <p:sldId id="335" r:id="rId70"/>
    <p:sldId id="336" r:id="rId71"/>
    <p:sldId id="337" r:id="rId72"/>
    <p:sldId id="338" r:id="rId73"/>
    <p:sldId id="339" r:id="rId74"/>
    <p:sldId id="340" r:id="rId75"/>
    <p:sldId id="341"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55" r:id="rId90"/>
    <p:sldId id="372"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73" autoAdjust="0"/>
  </p:normalViewPr>
  <p:slideViewPr>
    <p:cSldViewPr>
      <p:cViewPr>
        <p:scale>
          <a:sx n="100" d="100"/>
          <a:sy n="100" d="100"/>
        </p:scale>
        <p:origin x="896" y="712"/>
      </p:cViewPr>
      <p:guideLst>
        <p:guide orient="horz" pos="3162"/>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theme" Target="theme/theme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microsoft.com/office/2015/10/relationships/revisionInfo" Target="revisionInfo.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DFA15B-FE45-45FE-A5C1-2286D62DBEA0}" type="datetimeFigureOut">
              <a:rPr lang="fi-FI" smtClean="0"/>
              <a:t>6.3.2019</a:t>
            </a:fld>
            <a:endParaRPr lang="fi-FI"/>
          </a:p>
        </p:txBody>
      </p:sp>
      <p:sp>
        <p:nvSpPr>
          <p:cNvPr id="4" name="Dian kuvan paikkamerkki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rotWithShape="1">
          <a:blip r:embed="rId2" cstate="screen">
            <a:extLst>
              <a:ext uri="{28A0092B-C50C-407E-A947-70E740481C1C}">
                <a14:useLocalDpi xmlns:a14="http://schemas.microsoft.com/office/drawing/2010/main"/>
              </a:ext>
            </a:extLst>
          </a:blip>
          <a:srcRect l="-1238" r="1238" b="16001"/>
          <a:stretch/>
        </p:blipFill>
        <p:spPr>
          <a:xfrm>
            <a:off x="6474616" y="2983260"/>
            <a:ext cx="2666766" cy="2160240"/>
          </a:xfrm>
          <a:prstGeom prst="rect">
            <a:avLst/>
          </a:prstGeom>
        </p:spPr>
      </p:pic>
      <p:sp>
        <p:nvSpPr>
          <p:cNvPr id="2" name="Title 1"/>
          <p:cNvSpPr>
            <a:spLocks noGrp="1"/>
          </p:cNvSpPr>
          <p:nvPr>
            <p:ph type="ctrTitle"/>
          </p:nvPr>
        </p:nvSpPr>
        <p:spPr>
          <a:xfrm>
            <a:off x="680400" y="1368900"/>
            <a:ext cx="7297200" cy="1101600"/>
          </a:xfrm>
        </p:spPr>
        <p:txBody>
          <a:bodyPr rIns="90000"/>
          <a:lstStyle/>
          <a:p>
            <a:r>
              <a:rPr lang="fi-FI"/>
              <a:t>Muokkaa perustyyl. napsautt.</a:t>
            </a:r>
            <a:endParaRPr lang="fi-FI" dirty="0"/>
          </a:p>
        </p:txBody>
      </p:sp>
      <p:sp>
        <p:nvSpPr>
          <p:cNvPr id="3" name="Subtitle 2"/>
          <p:cNvSpPr>
            <a:spLocks noGrp="1"/>
          </p:cNvSpPr>
          <p:nvPr>
            <p:ph type="subTitle" idx="1"/>
          </p:nvPr>
        </p:nvSpPr>
        <p:spPr>
          <a:xfrm>
            <a:off x="680400" y="2475900"/>
            <a:ext cx="6102000" cy="12285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8" name="Rectangle 9"/>
          <p:cNvSpPr/>
          <p:nvPr userDrawn="1"/>
        </p:nvSpPr>
        <p:spPr>
          <a:xfrm>
            <a:off x="0" y="771550"/>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Suorakulmio 9"/>
          <p:cNvSpPr/>
          <p:nvPr userDrawn="1"/>
        </p:nvSpPr>
        <p:spPr>
          <a:xfrm>
            <a:off x="604463" y="287598"/>
            <a:ext cx="7935074" cy="400110"/>
          </a:xfrm>
          <a:prstGeom prst="rect">
            <a:avLst/>
          </a:prstGeom>
        </p:spPr>
        <p:txBody>
          <a:bodyPr wrap="square">
            <a:spAutoFit/>
          </a:bodyPr>
          <a:lstStyle/>
          <a:p>
            <a:pPr algn="r"/>
            <a:r>
              <a:rPr lang="sv-SE" sz="1000" dirty="0">
                <a:solidFill>
                  <a:schemeClr val="accent2"/>
                </a:solidFill>
              </a:rPr>
              <a:t>Onnistuva Suomi </a:t>
            </a:r>
            <a:r>
              <a:rPr lang="sv-SE" sz="1000" dirty="0" err="1">
                <a:solidFill>
                  <a:schemeClr val="accent2"/>
                </a:solidFill>
              </a:rPr>
              <a:t>tehdään</a:t>
            </a:r>
            <a:r>
              <a:rPr lang="sv-SE" sz="1000" dirty="0">
                <a:solidFill>
                  <a:schemeClr val="accent2"/>
                </a:solidFill>
              </a:rPr>
              <a:t> </a:t>
            </a:r>
            <a:r>
              <a:rPr lang="sv-SE" sz="1000" dirty="0" err="1">
                <a:solidFill>
                  <a:schemeClr val="accent2"/>
                </a:solidFill>
              </a:rPr>
              <a:t>lähellä</a:t>
            </a:r>
            <a:endParaRPr lang="sv-SE" sz="1000" dirty="0">
              <a:solidFill>
                <a:schemeClr val="accent2"/>
              </a:solidFill>
            </a:endParaRPr>
          </a:p>
          <a:p>
            <a:pPr algn="r"/>
            <a:r>
              <a:rPr lang="sv-SE" sz="1000" dirty="0">
                <a:solidFill>
                  <a:schemeClr val="accent2"/>
                </a:solidFill>
              </a:rPr>
              <a:t>Finlands framgång skapas lokalt </a:t>
            </a:r>
            <a:endParaRPr lang="fi-FI" sz="1000" b="0" dirty="0">
              <a:solidFill>
                <a:schemeClr val="accent2"/>
              </a:solidFill>
              <a:latin typeface="+mn-lt"/>
            </a:endParaRPr>
          </a:p>
        </p:txBody>
      </p:sp>
      <p:pic>
        <p:nvPicPr>
          <p:cNvPr id="5" name="Kuva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6267" y="161777"/>
            <a:ext cx="1958409" cy="465286"/>
          </a:xfrm>
          <a:prstGeom prst="rect">
            <a:avLst/>
          </a:prstGeom>
        </p:spPr>
      </p:pic>
    </p:spTree>
    <p:extLst>
      <p:ext uri="{BB962C8B-B14F-4D97-AF65-F5344CB8AC3E}">
        <p14:creationId xmlns:p14="http://schemas.microsoft.com/office/powerpoint/2010/main" val="3938378044"/>
      </p:ext>
    </p:extLst>
  </p:cSld>
  <p:clrMapOvr>
    <a:masterClrMapping/>
  </p:clrMapOvr>
  <p:extLst mod="1">
    <p:ext uri="{DCECCB84-F9BA-43D5-87BE-67443E8EF086}">
      <p15:sldGuideLst xmlns:p15="http://schemas.microsoft.com/office/powerpoint/2012/main">
        <p15:guide id="1" orient="horz" pos="395"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7">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93185524-546A-4883-8235-424F2875EBD1}"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59579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8">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297142-51D6-463C-8CFD-FBE6D81AE969}"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62914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9">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C84B7927-737E-4777-BD1C-06E1896DCBF4}"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964453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05978"/>
            <a:ext cx="7779600" cy="857250"/>
          </a:xfrm>
        </p:spPr>
        <p:txBody>
          <a:bodyPr rIns="90000"/>
          <a:lstStyle/>
          <a:p>
            <a:r>
              <a:rPr lang="fi-FI"/>
              <a:t>Muokkaa perustyyl. napsautt.</a:t>
            </a:r>
            <a:endParaRPr lang="fi-FI" dirty="0"/>
          </a:p>
        </p:txBody>
      </p:sp>
      <p:sp>
        <p:nvSpPr>
          <p:cNvPr id="3" name="Content Placeholder 2"/>
          <p:cNvSpPr>
            <a:spLocks noGrp="1"/>
          </p:cNvSpPr>
          <p:nvPr>
            <p:ph sz="half" idx="1"/>
          </p:nvPr>
        </p:nvSpPr>
        <p:spPr>
          <a:xfrm>
            <a:off x="6804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p:cNvSpPr>
            <a:spLocks noGrp="1"/>
          </p:cNvSpPr>
          <p:nvPr>
            <p:ph sz="half" idx="2"/>
          </p:nvPr>
        </p:nvSpPr>
        <p:spPr>
          <a:xfrm>
            <a:off x="4647600" y="1201500"/>
            <a:ext cx="3816000" cy="33939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Date Placeholder 4"/>
          <p:cNvSpPr>
            <a:spLocks noGrp="1"/>
          </p:cNvSpPr>
          <p:nvPr>
            <p:ph type="dt" sz="half" idx="10"/>
          </p:nvPr>
        </p:nvSpPr>
        <p:spPr/>
        <p:txBody>
          <a:bodyPr/>
          <a:lstStyle/>
          <a:p>
            <a:pPr algn="r"/>
            <a:fld id="{7C79F721-CC69-4E71-A743-8EB8BEF21958}" type="datetime1">
              <a:rPr lang="fi-FI" smtClean="0"/>
              <a:t>6.3.2019</a:t>
            </a:fld>
            <a:endParaRPr lang="fi-FI" dirty="0"/>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05200"/>
            <a:ext cx="2970000" cy="8721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a:t>Muokkaa tekstin perustyylejä</a:t>
            </a:r>
          </a:p>
        </p:txBody>
      </p:sp>
      <p:sp>
        <p:nvSpPr>
          <p:cNvPr id="8" name="Tekstin paikkamerkki 7"/>
          <p:cNvSpPr>
            <a:spLocks noGrp="1"/>
          </p:cNvSpPr>
          <p:nvPr>
            <p:ph type="body" sz="quarter" idx="14"/>
          </p:nvPr>
        </p:nvSpPr>
        <p:spPr>
          <a:xfrm>
            <a:off x="680400" y="1077300"/>
            <a:ext cx="2970000" cy="35181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a:t>Muokkaa tekstin perustyylejä</a:t>
            </a:r>
          </a:p>
        </p:txBody>
      </p:sp>
      <p:sp>
        <p:nvSpPr>
          <p:cNvPr id="10" name="Sisällön paikkamerkki 9"/>
          <p:cNvSpPr>
            <a:spLocks noGrp="1"/>
          </p:cNvSpPr>
          <p:nvPr>
            <p:ph sz="quarter" idx="15"/>
          </p:nvPr>
        </p:nvSpPr>
        <p:spPr>
          <a:xfrm>
            <a:off x="3747600" y="205199"/>
            <a:ext cx="4712400" cy="43902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Date Placeholder 1"/>
          <p:cNvSpPr>
            <a:spLocks noGrp="1"/>
          </p:cNvSpPr>
          <p:nvPr>
            <p:ph type="dt" sz="half" idx="10"/>
          </p:nvPr>
        </p:nvSpPr>
        <p:spPr/>
        <p:txBody>
          <a:bodyPr/>
          <a:lstStyle/>
          <a:p>
            <a:pPr algn="r"/>
            <a:fld id="{12BD7E2F-D51D-427F-8E06-A2AF30EACADC}"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fi-FI" dirty="0"/>
          </a:p>
        </p:txBody>
      </p:sp>
      <p:sp>
        <p:nvSpPr>
          <p:cNvPr id="3" name="Content Placeholder 2"/>
          <p:cNvSpPr>
            <a:spLocks noGrp="1"/>
          </p:cNvSpPr>
          <p:nvPr>
            <p:ph idx="1"/>
          </p:nvPr>
        </p:nvSpPr>
        <p:spPr>
          <a:xfrm>
            <a:off x="680400" y="1203598"/>
            <a:ext cx="7779600" cy="33939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p>
            <a:pPr algn="r"/>
            <a:fld id="{5E6DC98A-6258-4AB0-B6E1-3934EC140010}" type="datetime1">
              <a:rPr lang="fi-FI" smtClean="0"/>
              <a:t>6.3.2019</a:t>
            </a:fld>
            <a:endParaRPr lang="fi-FI" dirty="0"/>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dirty="0"/>
          </a:p>
        </p:txBody>
      </p:sp>
    </p:spTree>
    <p:extLst>
      <p:ext uri="{BB962C8B-B14F-4D97-AF65-F5344CB8AC3E}">
        <p14:creationId xmlns:p14="http://schemas.microsoft.com/office/powerpoint/2010/main" val="230631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81C7ACA-D24B-468A-BC18-1CB3E9A50761}"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538"/>
            <a:ext cx="9144000" cy="2663183"/>
          </a:xfrm>
          <a:prstGeom prst="rect">
            <a:avLst/>
          </a:prstGeom>
        </p:spPr>
      </p:pic>
    </p:spTree>
    <p:extLst>
      <p:ext uri="{BB962C8B-B14F-4D97-AF65-F5344CB8AC3E}">
        <p14:creationId xmlns:p14="http://schemas.microsoft.com/office/powerpoint/2010/main" val="3175803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98ABA4C-2FD8-4A6E-98BB-6BA067C2707D}"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66805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3">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698EFAB1-2668-4DEB-89B3-0FDEA1299E3E}"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7"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01169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4">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EB0CB22E-EF00-48C2-9E13-F1F6F51E9586}"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6"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88198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5">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44422C67-5686-4299-80C0-BA1D4F603AAF}"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663183"/>
          </a:xfrm>
          <a:prstGeom prst="rect">
            <a:avLst/>
          </a:prstGeom>
        </p:spPr>
      </p:pic>
    </p:spTree>
    <p:extLst>
      <p:ext uri="{BB962C8B-B14F-4D97-AF65-F5344CB8AC3E}">
        <p14:creationId xmlns:p14="http://schemas.microsoft.com/office/powerpoint/2010/main" val="2389261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6">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8F1DFB00-9CC7-4FD5-AF7F-957A4A7E799E}" type="datetime1">
              <a:rPr lang="fi-FI" smtClean="0"/>
              <a:t>6.3.2019</a:t>
            </a:fld>
            <a:endParaRPr lang="fi-FI" dirty="0"/>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a:xfrm>
            <a:off x="680832" y="2794620"/>
            <a:ext cx="7779600" cy="857250"/>
          </a:xfrm>
        </p:spPr>
        <p:txBody>
          <a:bodyPr>
            <a:normAutofit/>
          </a:bodyPr>
          <a:lstStyle>
            <a:lvl1pPr>
              <a:defRPr sz="2800"/>
            </a:lvl1pPr>
          </a:lstStyle>
          <a:p>
            <a:r>
              <a:rPr lang="fi-FI"/>
              <a:t>Muokkaa perustyyl. napsautt.</a:t>
            </a:r>
            <a:endParaRPr lang="fi-FI" dirty="0"/>
          </a:p>
        </p:txBody>
      </p:sp>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68" y="0"/>
            <a:ext cx="9144000" cy="2663183"/>
          </a:xfrm>
          <a:prstGeom prst="rect">
            <a:avLst/>
          </a:prstGeom>
        </p:spPr>
      </p:pic>
    </p:spTree>
    <p:extLst>
      <p:ext uri="{BB962C8B-B14F-4D97-AF65-F5344CB8AC3E}">
        <p14:creationId xmlns:p14="http://schemas.microsoft.com/office/powerpoint/2010/main" val="114032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05978"/>
            <a:ext cx="7779600" cy="857250"/>
          </a:xfrm>
          <a:prstGeom prst="rect">
            <a:avLst/>
          </a:prstGeom>
        </p:spPr>
        <p:txBody>
          <a:bodyPr vert="horz" lIns="0" tIns="45720" rIns="0" bIns="45720" rtlCol="0" anchor="b" anchorCtr="0">
            <a:normAutofit/>
          </a:bodyPr>
          <a:lstStyle/>
          <a:p>
            <a:r>
              <a:rPr lang="fi-FI" noProof="0" dirty="0"/>
              <a:t>Muokkaa </a:t>
            </a:r>
            <a:r>
              <a:rPr lang="fi-FI" noProof="0" dirty="0" err="1"/>
              <a:t>perustyyl</a:t>
            </a:r>
            <a:r>
              <a:rPr lang="fi-FI" noProof="0" dirty="0"/>
              <a:t>. </a:t>
            </a:r>
            <a:r>
              <a:rPr lang="fi-FI" noProof="0" dirty="0" err="1"/>
              <a:t>napsautt</a:t>
            </a:r>
            <a:r>
              <a:rPr lang="fi-FI" noProof="0" dirty="0"/>
              <a:t>.</a:t>
            </a:r>
          </a:p>
        </p:txBody>
      </p:sp>
      <p:sp>
        <p:nvSpPr>
          <p:cNvPr id="3" name="Text Placeholder 2"/>
          <p:cNvSpPr>
            <a:spLocks noGrp="1"/>
          </p:cNvSpPr>
          <p:nvPr>
            <p:ph type="body" idx="1"/>
          </p:nvPr>
        </p:nvSpPr>
        <p:spPr>
          <a:xfrm>
            <a:off x="680400" y="1201500"/>
            <a:ext cx="7779600" cy="3393900"/>
          </a:xfrm>
          <a:prstGeom prst="rect">
            <a:avLst/>
          </a:prstGeom>
        </p:spPr>
        <p:txBody>
          <a:bodyPr vert="horz" lIns="0" tIns="45720" rIns="0" bIns="4572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Date Placeholder 3"/>
          <p:cNvSpPr>
            <a:spLocks noGrp="1"/>
          </p:cNvSpPr>
          <p:nvPr>
            <p:ph type="dt" sz="half" idx="2"/>
          </p:nvPr>
        </p:nvSpPr>
        <p:spPr>
          <a:xfrm>
            <a:off x="7956376" y="4869645"/>
            <a:ext cx="903600" cy="199800"/>
          </a:xfrm>
          <a:prstGeom prst="rect">
            <a:avLst/>
          </a:prstGeom>
        </p:spPr>
        <p:txBody>
          <a:bodyPr vert="horz" lIns="0" tIns="0" rIns="0" bIns="0" rtlCol="0" anchor="ctr" anchorCtr="0"/>
          <a:lstStyle>
            <a:lvl1pPr algn="ctr">
              <a:defRPr sz="900">
                <a:solidFill>
                  <a:schemeClr val="tx1"/>
                </a:solidFill>
              </a:defRPr>
            </a:lvl1pPr>
          </a:lstStyle>
          <a:p>
            <a:pPr algn="r"/>
            <a:fld id="{FA337B8E-5FF6-49F4-B01F-DBA6611D5498}" type="datetime1">
              <a:rPr lang="fi-FI" smtClean="0"/>
              <a:t>6.3.2019</a:t>
            </a:fld>
            <a:endParaRPr lang="fi-FI" dirty="0"/>
          </a:p>
        </p:txBody>
      </p:sp>
      <p:sp>
        <p:nvSpPr>
          <p:cNvPr id="6" name="Slide Number Placeholder 5"/>
          <p:cNvSpPr>
            <a:spLocks noGrp="1"/>
          </p:cNvSpPr>
          <p:nvPr>
            <p:ph type="sldNum" sz="quarter" idx="4"/>
          </p:nvPr>
        </p:nvSpPr>
        <p:spPr>
          <a:xfrm>
            <a:off x="8467576" y="4695580"/>
            <a:ext cx="392400" cy="199800"/>
          </a:xfrm>
          <a:prstGeom prst="rect">
            <a:avLst/>
          </a:prstGeom>
        </p:spPr>
        <p:txBody>
          <a:bodyPr vert="horz" lIns="0" tIns="0" rIns="0" bIns="0" rtlCol="0" anchor="ctr"/>
          <a:lstStyle>
            <a:lvl1pPr algn="r">
              <a:defRPr sz="900">
                <a:solidFill>
                  <a:schemeClr val="tx1"/>
                </a:solidFill>
              </a:defRPr>
            </a:lvl1pPr>
          </a:lstStyle>
          <a:p>
            <a:fld id="{529BDC67-9A7E-42C8-BC4E-FBA2E376B5B6}" type="slidenum">
              <a:rPr lang="fi-FI" smtClean="0"/>
              <a:pPr/>
              <a:t>‹#›</a:t>
            </a:fld>
            <a:endParaRPr lang="fi-FI" dirty="0"/>
          </a:p>
        </p:txBody>
      </p:sp>
      <p:sp>
        <p:nvSpPr>
          <p:cNvPr id="9" name="Rectangle 6"/>
          <p:cNvSpPr/>
          <p:nvPr userDrawn="1"/>
        </p:nvSpPr>
        <p:spPr>
          <a:xfrm>
            <a:off x="0" y="4614263"/>
            <a:ext cx="9144000" cy="45719"/>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sp>
        <p:nvSpPr>
          <p:cNvPr id="11" name="Suorakulmio 10"/>
          <p:cNvSpPr/>
          <p:nvPr userDrawn="1"/>
        </p:nvSpPr>
        <p:spPr>
          <a:xfrm>
            <a:off x="1763688" y="4753476"/>
            <a:ext cx="5976664" cy="338554"/>
          </a:xfrm>
          <a:prstGeom prst="rect">
            <a:avLst/>
          </a:prstGeom>
        </p:spPr>
        <p:txBody>
          <a:bodyPr wrap="square">
            <a:spAutoFit/>
          </a:bodyPr>
          <a:lstStyle/>
          <a:p>
            <a:r>
              <a:rPr lang="fi-FI" sz="800" b="0" dirty="0">
                <a:solidFill>
                  <a:schemeClr val="accent2"/>
                </a:solidFill>
              </a:rPr>
              <a:t>Onnistuva Suomi tehdään lähellä      </a:t>
            </a:r>
            <a:br>
              <a:rPr lang="fi-FI" sz="800" b="0" dirty="0">
                <a:solidFill>
                  <a:schemeClr val="accent2"/>
                </a:solidFill>
              </a:rPr>
            </a:br>
            <a:r>
              <a:rPr lang="sv-SE" sz="800" b="0" dirty="0">
                <a:solidFill>
                  <a:schemeClr val="accent2"/>
                </a:solidFill>
              </a:rPr>
              <a:t>Finlands framgång skapas lokalt </a:t>
            </a:r>
            <a:endParaRPr lang="fi-FI" sz="800" b="0" dirty="0">
              <a:solidFill>
                <a:schemeClr val="accent2"/>
              </a:solidFill>
            </a:endParaRPr>
          </a:p>
        </p:txBody>
      </p:sp>
      <p:pic>
        <p:nvPicPr>
          <p:cNvPr id="5" name="Kuva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9512" y="4716064"/>
            <a:ext cx="1318604" cy="313279"/>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99" r:id="rId3"/>
    <p:sldLayoutId id="2147483800"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797" r:id="rId13"/>
    <p:sldLayoutId id="2147483801" r:id="rId14"/>
  </p:sldLayoutIdLst>
  <p:hf hdr="0"/>
  <p:txStyles>
    <p:titleStyle>
      <a:lvl1pPr algn="l" defTabSz="914400" rtl="0" eaLnBrk="1" latinLnBrk="0" hangingPunct="1">
        <a:spcBef>
          <a:spcPct val="0"/>
        </a:spcBef>
        <a:buNone/>
        <a:defRPr sz="3200" b="0"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62"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jhs-suositukset.fi/suomi/jhs179"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hop.kunnat.net/product_details.php?p=3354" TargetMode="External"/><Relationship Id="rId2" Type="http://schemas.openxmlformats.org/officeDocument/2006/relationships/hyperlink" Target="http://alueuudistus.fi/documents/1477425/4064731/ICT-sopimukset+ja+hankinnat+ohje.pdf/7ba694db-6a12-4817-891f-2ad6000b9367"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jhs-suositukset.fi/suomi/jhs179"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kanta.fi/documents/12105/4495882/Kanta-palvelujen+yhteyksien+jatkuvuuden+varmistaminen+organisaation+muutostilanteissa/3574c7e9-a61d-423d-9640-b70461705886" TargetMode="External"/><Relationship Id="rId2" Type="http://schemas.openxmlformats.org/officeDocument/2006/relationships/hyperlink" Target="https://www.thl.fi/fi/web/tiedonhallinta-sosiaali-ja-terveysalalla/ajankohtaista/tapahtumia-ja-koulutuksia/koulutuksen-tukimateriaalit" TargetMode="External"/><Relationship Id="rId1" Type="http://schemas.openxmlformats.org/officeDocument/2006/relationships/slideLayout" Target="../slideLayouts/slideLayout3.xml"/><Relationship Id="rId4" Type="http://schemas.openxmlformats.org/officeDocument/2006/relationships/hyperlink" Target="http://www.kanta.fi/fi/web/ammattilaisille/sosiaalihuollon-asikastiedon-arkiston-maarittely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www.kuntaliitto.fi/sites/default/files/media/file/Tilanneraportti_Liikennevalot.xlsx"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hyperlink" Target="https://www.kuntaliitto.fi/sites/default/files/media/file/toimivaltakartta_270219_1.0.pdf"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kuntaliitto.fi/sites/default/files/media/file/toimivaltakartta_270219_1.0.pdf"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thl.fi/fi/web/tiedonhallinta-sosiaali-ja-terveysalalla/ajankohtaista/tapahtumia-ja-koulutuksia/koulutuksen-tukimateriaalit" TargetMode="External"/><Relationship Id="rId2" Type="http://schemas.openxmlformats.org/officeDocument/2006/relationships/hyperlink" Target="http://www.kanta.fi/documents/12105/4355428/Julkaisusuunnitelma+2016-2017-2018/2f4d0fdb-d03a-4779-8a83-d724b2a0c8d1" TargetMode="External"/><Relationship Id="rId1" Type="http://schemas.openxmlformats.org/officeDocument/2006/relationships/slideLayout" Target="../slideLayouts/slideLayout3.xml"/><Relationship Id="rId5" Type="http://schemas.openxmlformats.org/officeDocument/2006/relationships/hyperlink" Target="http://www.kanta.fi/fi/web/ammattilaisille/sosiaalihuollon-asikastiedon-arkiston-maarittelyt" TargetMode="External"/><Relationship Id="rId4" Type="http://schemas.openxmlformats.org/officeDocument/2006/relationships/hyperlink" Target="http://www.kanta.fi/documents/12105/4495882/Kanta-palvelujen+yhteyksien+jatkuvuuden+varmistaminen+organisaation+muutostilanteissa/3574c7e9-a61d-423d-9640-b70461705886"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www.kuntaliitto.fi/sites/default/files/media/file/SIIKA-aptj-koulutusopas2019.pdf"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s://www.kuntaliitto.fi/sites/default/files/media/file/Viestinn%C3%A4n_diat.pptx" TargetMode="External"/><Relationship Id="rId2" Type="http://schemas.openxmlformats.org/officeDocument/2006/relationships/hyperlink" Target="https://www.kuntaliitto.fi/sites/default/files/media/file/Viestinta_julkaisu.pdf" TargetMode="External"/><Relationship Id="rId1" Type="http://schemas.openxmlformats.org/officeDocument/2006/relationships/slideLayout" Target="../slideLayouts/slideLayout3.xml"/><Relationship Id="rId4" Type="http://schemas.openxmlformats.org/officeDocument/2006/relationships/hyperlink" Target="https://www.kuntaliitto.fi/sites/default/files/media/file/Viestinn%C3%A4n%20tuloskortti%20ja%20muutosloki.xlsx"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virtuaalisairaala2.fi/fi/etusivu" TargetMode="External"/><Relationship Id="rId2" Type="http://schemas.openxmlformats.org/officeDocument/2006/relationships/hyperlink" Target="https://www.kuntaliitto.fi/asiantuntijapalvelut/sosiaali-ja-terveysasiat/akusti/akusti-projektit/oda"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mailto:akusti@kuntaliitto.fi" TargetMode="Externa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hyperlink" Target="https://www.kuntaliitto.fi/sites/default/files/media/file/SIIKA-aptj-koulutusopas2019.pdf"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jhs-suositukset.fi/suomi/jhs179" TargetMode="Externa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0E29F1-0191-4D1E-9A56-0F7B91BCB886}"/>
              </a:ext>
            </a:extLst>
          </p:cNvPr>
          <p:cNvSpPr>
            <a:spLocks noGrp="1"/>
          </p:cNvSpPr>
          <p:nvPr>
            <p:ph type="ctrTitle"/>
          </p:nvPr>
        </p:nvSpPr>
        <p:spPr/>
        <p:txBody>
          <a:bodyPr/>
          <a:lstStyle/>
          <a:p>
            <a:r>
              <a:rPr lang="fi-FI" dirty="0"/>
              <a:t>Maakuntien ICT-muutokset ja muutosten tukitoimet -projekti</a:t>
            </a:r>
          </a:p>
        </p:txBody>
      </p:sp>
      <p:sp>
        <p:nvSpPr>
          <p:cNvPr id="3" name="Alaotsikko 2">
            <a:extLst>
              <a:ext uri="{FF2B5EF4-FFF2-40B4-BE49-F238E27FC236}">
                <a16:creationId xmlns:a16="http://schemas.microsoft.com/office/drawing/2014/main" id="{408961E4-8336-4774-A107-ECBDAE24392F}"/>
              </a:ext>
            </a:extLst>
          </p:cNvPr>
          <p:cNvSpPr>
            <a:spLocks noGrp="1"/>
          </p:cNvSpPr>
          <p:nvPr>
            <p:ph type="subTitle" idx="1"/>
          </p:nvPr>
        </p:nvSpPr>
        <p:spPr/>
        <p:txBody>
          <a:bodyPr>
            <a:normAutofit fontScale="77500" lnSpcReduction="20000"/>
          </a:bodyPr>
          <a:lstStyle/>
          <a:p>
            <a:r>
              <a:rPr lang="fi-FI" dirty="0"/>
              <a:t>Asiakas- ja potilastietojärjestelmät, </a:t>
            </a:r>
            <a:r>
              <a:rPr lang="fi-FI" dirty="0" smtClean="0"/>
              <a:t>tehtäväluettelo</a:t>
            </a:r>
          </a:p>
          <a:p>
            <a:endParaRPr lang="fi-FI" dirty="0"/>
          </a:p>
          <a:p>
            <a:r>
              <a:rPr lang="fi-FI" dirty="0" smtClean="0"/>
              <a:t>Täydennetty versio 1.2. 5.3.2019</a:t>
            </a:r>
            <a:endParaRPr lang="fi-FI" dirty="0"/>
          </a:p>
        </p:txBody>
      </p:sp>
    </p:spTree>
    <p:extLst>
      <p:ext uri="{BB962C8B-B14F-4D97-AF65-F5344CB8AC3E}">
        <p14:creationId xmlns:p14="http://schemas.microsoft.com/office/powerpoint/2010/main" val="369530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ICT-tukipalvelujen nykytilan selvitys (tuottajat)</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5874151"/>
              </p:ext>
            </p:extLst>
          </p:nvPr>
        </p:nvGraphicFramePr>
        <p:xfrm>
          <a:off x="467544" y="1201739"/>
          <a:ext cx="8280920" cy="317021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ICT-tukipalvelujen nykytilan selvitys (tuottajat)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Selvitetään järjestelmien nykyiset ylläpitomallit ja tehtäviin osallistuvat organisaatiot.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Prosessikaavio ja vastuumatriisit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pääkäyttäjät ja ICT-palvelujen tuottajat (in-house tai muut)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Toimintaympäristön tuntemus ICT-palveluntuottajista ja malleista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79028">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Vastuut monessa paikassa hajautettuja, joten tärkeä kuvata mahdollisimman tarkalla tasolla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5109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3186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ja toimittajien selvitys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531759759"/>
              </p:ext>
            </p:extLst>
          </p:nvPr>
        </p:nvGraphicFramePr>
        <p:xfrm>
          <a:off x="467544" y="1201739"/>
          <a:ext cx="8280920" cy="3290608"/>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Nykyisten järjestelmien ja toimittajien 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Selvitetään nykyisten asiakas- ja potilastietojärjestelmien järjestelmätoimittajat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Listaus toimittajineen ja yhteystietoineen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Luettelo järjestelmistä ja sovelluksista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hlinkClick r:id="rId2"/>
                        </a:rPr>
                        <a:t>JHS179_Liite5</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Sovellusvastaavat / pääkäyttäjät / palveluntuottajat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Tuntemus sote-tietojärjestelmistä ja toimittajista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1570">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Sovellukset / organisaatio, huomioitava myös sähköisen asioinnin sovellukset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9108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91845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sopimusten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20402506"/>
              </p:ext>
            </p:extLst>
          </p:nvPr>
        </p:nvGraphicFramePr>
        <p:xfrm>
          <a:off x="467544" y="1201739"/>
          <a:ext cx="8280920" cy="28426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Nykyisten järjestelmien sopimusten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Kartoitetaan siirtyvät ja harmonisoitavat tietojärjestelmäsopimukset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Sopimuslista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3691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sopimusten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80357988"/>
              </p:ext>
            </p:extLst>
          </p:nvPr>
        </p:nvGraphicFramePr>
        <p:xfrm>
          <a:off x="467544" y="1201739"/>
          <a:ext cx="8280920" cy="180422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Listaus myös sopimuksista ja niiden omistajista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Linkit: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1. ICT-sopimukset ja hankinnat -ohje: </a:t>
                      </a:r>
                      <a:r>
                        <a:rPr lang="fi-FI" sz="1200" b="0" i="0" u="none" strike="noStrike" dirty="0">
                          <a:solidFill>
                            <a:srgbClr val="000000"/>
                          </a:solidFill>
                          <a:effectLst/>
                          <a:latin typeface="Verdana" panose="020B0604030504040204" pitchFamily="34" charset="0"/>
                          <a:hlinkClick r:id="rId2"/>
                        </a:rPr>
                        <a:t>http://alueuudistus.fi/documents/1477425/4064731/ICT-sopimukset+ja+hankinnat+ohje.pdf/7ba694db-6a12-4817-891f-2ad6000b9367</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2. Sopimusten siirto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 ja maku-uudistuksessa: </a:t>
                      </a:r>
                      <a:r>
                        <a:rPr lang="fi-FI" sz="1200" b="0" i="0" u="none" strike="noStrike" dirty="0">
                          <a:solidFill>
                            <a:srgbClr val="000000"/>
                          </a:solidFill>
                          <a:effectLst/>
                          <a:latin typeface="Verdana" panose="020B0604030504040204" pitchFamily="34" charset="0"/>
                          <a:hlinkClick r:id="rId3"/>
                        </a:rPr>
                        <a:t>http://shop.kunnat.net/product_details.php?p=3354</a:t>
                      </a:r>
                      <a:endParaRPr lang="fi-FI" sz="1200" b="0" i="0" u="none" strike="noStrike" dirty="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13394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Muiden tietojärjestelmien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19114114"/>
              </p:ext>
            </p:extLst>
          </p:nvPr>
        </p:nvGraphicFramePr>
        <p:xfrm>
          <a:off x="467544" y="1201739"/>
          <a:ext cx="8280920" cy="289515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Muiden tietojärjestelmien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Muut tietojärjestelmät, joihin liittymät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Tietojärjestelmäkartta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hlinkClick r:id="rId2"/>
                        </a:rPr>
                        <a:t>JHS179_Liite 5 </a:t>
                      </a:r>
                      <a:r>
                        <a:rPr lang="fi-FI" sz="1200" b="0" i="0" u="none" strike="noStrike" dirty="0">
                          <a:solidFill>
                            <a:srgbClr val="000000"/>
                          </a:solidFill>
                          <a:effectLst/>
                          <a:latin typeface="Verdana" panose="020B0604030504040204" pitchFamily="34" charset="0"/>
                        </a:rPr>
                        <a:t>mukaiset kuvaukset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Sovellusvastaavat / pääkäyttäjät / palveluntuottajat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Järjestelmäarkkitehdit,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59579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Muiden tietojärjestelmien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24807194"/>
              </p:ext>
            </p:extLst>
          </p:nvPr>
        </p:nvGraphicFramePr>
        <p:xfrm>
          <a:off x="467544" y="1201739"/>
          <a:ext cx="8280920" cy="135146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Huomioitava myös laskutuksen ja raportoinnin järjestelmät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Toimittajien yhteystiedot. Karkean tason arkkitehtuuri kuvattava, mitä muutosta ollaan tekemässä.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projektin riippuvuusmatriisi</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105880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Vanhojen </a:t>
            </a:r>
            <a:r>
              <a:rPr lang="fi-FI" dirty="0" err="1"/>
              <a:t>APTJ:ien</a:t>
            </a:r>
            <a:r>
              <a:rPr lang="fi-FI" dirty="0"/>
              <a:t> kartoitus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041394335"/>
              </p:ext>
            </p:extLst>
          </p:nvPr>
        </p:nvGraphicFramePr>
        <p:xfrm>
          <a:off x="467544" y="1201739"/>
          <a:ext cx="8280920" cy="2882179"/>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Vanhojen </a:t>
                      </a:r>
                      <a:r>
                        <a:rPr lang="fi-FI" sz="1200" b="1" i="0" u="none" strike="noStrike" dirty="0" err="1">
                          <a:solidFill>
                            <a:srgbClr val="000000"/>
                          </a:solidFill>
                          <a:effectLst/>
                          <a:latin typeface="Verdana" panose="020B0604030504040204" pitchFamily="34" charset="0"/>
                        </a:rPr>
                        <a:t>APTJ:ien</a:t>
                      </a:r>
                      <a:r>
                        <a:rPr lang="fi-FI" sz="1200" b="1" i="0" u="none" strike="noStrike" dirty="0">
                          <a:solidFill>
                            <a:srgbClr val="000000"/>
                          </a:solidFill>
                          <a:effectLst/>
                          <a:latin typeface="Verdana" panose="020B0604030504040204" pitchFamily="34" charset="0"/>
                        </a:rPr>
                        <a:t>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Aktiivikäytöstä poistetut, katselun omaavat vanhat APTJ:t kartoitettu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ja selitteet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pääkäyttäjät, tekniset 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Tekninen osaaminen ja järjestelmätuntemus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Datan sisältö ja säilytysajat kuvattava. Miten katselu toteutettu?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6716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7155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Liittymien kartoitus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272235296"/>
              </p:ext>
            </p:extLst>
          </p:nvPr>
        </p:nvGraphicFramePr>
        <p:xfrm>
          <a:off x="467544" y="1201739"/>
          <a:ext cx="8280920" cy="317021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Liittymien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Luettelo liittymistä: mistä mihin ja millainen rajapinta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Listaus integraatioista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Projektipäällikkö,tekniset asiantuntijat,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Tekninen osaaminen ja järjestelmätuntemus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Toimittajien yhteystiedot ja riittävän ajoissa tietoa muutoksista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Liittymien suunnat ja käyttötarkoitus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2705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458705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Tietotekninen ympäristö</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683879410"/>
              </p:ext>
            </p:extLst>
          </p:nvPr>
        </p:nvGraphicFramePr>
        <p:xfrm>
          <a:off x="467544" y="1201739"/>
          <a:ext cx="8280920" cy="3245728"/>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Tietotekninen ympäristö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Kartoitus konesalista, palvelimista, tietoverkoista, AD,  työasemista ja oheislaitteista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45503">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T6,T7,T8,T9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Arkkitehtuurikuvaus selitteineen</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Tekninen arkkitehtuurikuva ja listaus eri osa-alueista ja niiden palveluntuottajista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35990">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Tekniset asiantuntijat, pääkäyttäjät, ICT-palveluntuottajat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Tekninen osaaminen ja järjestelmätuntemus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952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86799">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26293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19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Samanaikaisten projektien kartoitus 1/3</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200738997"/>
              </p:ext>
            </p:extLst>
          </p:nvPr>
        </p:nvGraphicFramePr>
        <p:xfrm>
          <a:off x="467544" y="1201739"/>
          <a:ext cx="8280920" cy="322895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Samanaikaisten projektien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Muut samanaikaiset projektit tunnistettu</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Tunnistetaan muiden hankkeiden  ja palveluntuottajien mahdolliset vaikutukset APTJ-hankkeisiin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Analyysidokumentti muiden hankkeiden vaikutuksesta APTJ-hankkeeseen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Soten</a:t>
                      </a:r>
                      <a:r>
                        <a:rPr lang="fi-FI" sz="1200" b="0" i="0" u="none" strike="noStrike" dirty="0">
                          <a:solidFill>
                            <a:srgbClr val="000000"/>
                          </a:solidFill>
                          <a:effectLst/>
                          <a:latin typeface="Verdana" panose="020B0604030504040204" pitchFamily="34" charset="0"/>
                        </a:rPr>
                        <a:t> toiminnan kehittäjät, järjestelmäarkkitehtuurin 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759317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pPr algn="r"/>
            <a:fld id="{5E6DC98A-6258-4AB0-B6E1-3934EC140010}" type="datetime1">
              <a:rPr lang="fi-FI" smtClean="0"/>
              <a:t>6.3.2019</a:t>
            </a:fld>
            <a:endParaRPr lang="fi-FI" dirty="0"/>
          </a:p>
        </p:txBody>
      </p:sp>
      <p:sp>
        <p:nvSpPr>
          <p:cNvPr id="5" name="Dian numeron paikkamerkki 4"/>
          <p:cNvSpPr>
            <a:spLocks noGrp="1"/>
          </p:cNvSpPr>
          <p:nvPr>
            <p:ph type="sldNum" sz="quarter" idx="12"/>
          </p:nvPr>
        </p:nvSpPr>
        <p:spPr/>
        <p:txBody>
          <a:bodyPr/>
          <a:lstStyle/>
          <a:p>
            <a:fld id="{529BDC67-9A7E-42C8-BC4E-FBA2E376B5B6}" type="slidenum">
              <a:rPr lang="fi-FI" smtClean="0"/>
              <a:t>2</a:t>
            </a:fld>
            <a:endParaRPr lang="fi-FI" dirty="0"/>
          </a:p>
        </p:txBody>
      </p:sp>
      <p:sp>
        <p:nvSpPr>
          <p:cNvPr id="7" name="Otsikko 6"/>
          <p:cNvSpPr>
            <a:spLocks noGrp="1"/>
          </p:cNvSpPr>
          <p:nvPr>
            <p:ph type="title"/>
          </p:nvPr>
        </p:nvSpPr>
        <p:spPr/>
        <p:txBody>
          <a:bodyPr/>
          <a:lstStyle/>
          <a:p>
            <a:r>
              <a:rPr lang="fi-FI" dirty="0" smtClean="0"/>
              <a:t>Valmistelu- ja esiselvitysvaihe</a:t>
            </a:r>
            <a:endParaRPr lang="fi-FI" dirty="0"/>
          </a:p>
        </p:txBody>
      </p:sp>
    </p:spTree>
    <p:extLst>
      <p:ext uri="{BB962C8B-B14F-4D97-AF65-F5344CB8AC3E}">
        <p14:creationId xmlns:p14="http://schemas.microsoft.com/office/powerpoint/2010/main" val="4155788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Samanaikaisten projektien kartoitus </a:t>
            </a:r>
            <a:r>
              <a:rPr lang="fi-FI" dirty="0" smtClean="0"/>
              <a:t>2/2</a:t>
            </a:r>
            <a:endParaRPr lang="fi-FI" dirty="0"/>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835577921"/>
              </p:ext>
            </p:extLst>
          </p:nvPr>
        </p:nvGraphicFramePr>
        <p:xfrm>
          <a:off x="467544" y="1201739"/>
          <a:ext cx="8280920" cy="312801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Kansallisen (UNA,ODA, Virtuaalisairaala, Kvarkki, Sosiaalihuollon kanta-palvelut, SOUTU-hanke) ja paikallinen kehittäminen otettava huomioon (nykyisissä organisaatioissa meneillään olevat hankkeet) sekä Vimanan ja </a:t>
                      </a:r>
                      <a:r>
                        <a:rPr lang="fi-FI" sz="1200" b="0" i="0" u="none" strike="noStrike" dirty="0" err="1">
                          <a:solidFill>
                            <a:srgbClr val="000000"/>
                          </a:solidFill>
                          <a:effectLst/>
                          <a:latin typeface="Verdana" panose="020B0604030504040204" pitchFamily="34" charset="0"/>
                        </a:rPr>
                        <a:t>SoteDigin</a:t>
                      </a:r>
                      <a:r>
                        <a:rPr lang="fi-FI" sz="1200" b="0" i="0" u="none" strike="noStrike" dirty="0">
                          <a:solidFill>
                            <a:srgbClr val="000000"/>
                          </a:solidFill>
                          <a:effectLst/>
                          <a:latin typeface="Verdana" panose="020B0604030504040204" pitchFamily="34" charset="0"/>
                        </a:rPr>
                        <a:t> tuomat muutokset.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6. Kanta-koulutuksen tukimateriaali: </a:t>
                      </a:r>
                      <a:r>
                        <a:rPr lang="fi-FI" sz="1200" b="0" i="0" u="none" strike="noStrike" dirty="0">
                          <a:solidFill>
                            <a:srgbClr val="000000"/>
                          </a:solidFill>
                          <a:effectLst/>
                          <a:latin typeface="Verdana" panose="020B0604030504040204" pitchFamily="34" charset="0"/>
                          <a:hlinkClick r:id="rId2"/>
                        </a:rPr>
                        <a:t>https://www.thl.fi/fi/web/tiedonhallinta-sosiaali-ja-terveysalalla/ajankohtaista/tapahtumia-ja-koulutuksia/koulutuksen-tukimateriaalit</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7. Kanta-palveluiden yhteyksien jatkuvuuden varmistaminen organisaation muutostilanteissa: </a:t>
                      </a:r>
                      <a:r>
                        <a:rPr lang="fi-FI" sz="1200" b="0" i="0" u="none" strike="noStrike" dirty="0">
                          <a:solidFill>
                            <a:srgbClr val="000000"/>
                          </a:solidFill>
                          <a:effectLst/>
                          <a:latin typeface="Verdana" panose="020B0604030504040204" pitchFamily="34" charset="0"/>
                          <a:hlinkClick r:id="rId3"/>
                        </a:rPr>
                        <a:t>http://www.kanta.fi/documents/12105/4495882/Kanta-palvelujen+yhteyksien+jatkuvuuden+varmistaminen+organisaation+muutostilanteissa/3574c7e9-a61d-423d-9640-b70461705886</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8. Vaiheistusasetuksen kautta tulevat muutokset tallennukseen Kanta-palveluihin: </a:t>
                      </a:r>
                      <a:r>
                        <a:rPr lang="fi-FI" sz="1200" b="0" i="0" u="none" strike="noStrike" dirty="0">
                          <a:solidFill>
                            <a:srgbClr val="000000"/>
                          </a:solidFill>
                          <a:effectLst/>
                          <a:latin typeface="Verdana" panose="020B0604030504040204" pitchFamily="34" charset="0"/>
                          <a:hlinkClick r:id="rId4"/>
                        </a:rPr>
                        <a:t>http://www.kanta.fi/fi/web/ammattilaisille/sosiaalihuollon-asikastiedon-arkiston-maarittelyt</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smtClean="0">
                          <a:solidFill>
                            <a:srgbClr val="000000"/>
                          </a:solidFill>
                          <a:effectLst/>
                          <a:latin typeface="Verdana" panose="020B0604030504040204" pitchFamily="34" charset="0"/>
                        </a:rPr>
                        <a:t>Projektin</a:t>
                      </a:r>
                      <a:r>
                        <a:rPr lang="fi-FI" sz="1200" b="0" i="0" u="none" strike="noStrike" baseline="0" dirty="0" smtClean="0">
                          <a:solidFill>
                            <a:srgbClr val="000000"/>
                          </a:solidFill>
                          <a:effectLst/>
                          <a:latin typeface="Verdana" panose="020B0604030504040204" pitchFamily="34" charset="0"/>
                        </a:rPr>
                        <a:t> riippuvuusmatriisi</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022911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Projektin tavoitteiden ja hyötyjen kuvaus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154298860"/>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tavoitteiden ja hyötyjen kuvaus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Päätöksentekoa varten tunnistettava hankkeen tavoitteet ja hyödyt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Esitys hankkeen vaikutuksista eri näkökulmista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edustajat ja pääkäyttäjät ja tekniset 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Substanssin tuntemus, kustannuslaskennan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2755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hyödyt (ROI) ja ICT-ratkaisujen ja tukipalveluiden edut(tämä vähemmällä panoksella)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2830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smtClean="0">
                          <a:solidFill>
                            <a:srgbClr val="000000"/>
                          </a:solidFill>
                          <a:effectLst/>
                          <a:latin typeface="Verdana" panose="020B0604030504040204" pitchFamily="34" charset="0"/>
                        </a:rPr>
                        <a:t>AKUSTIn</a:t>
                      </a:r>
                      <a:r>
                        <a:rPr lang="fi-FI" sz="1200" b="0" i="0" u="none" strike="noStrike" baseline="0" dirty="0" smtClean="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KUHA- kustannus- ja hyötyanalyysipohjamateriaali</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58746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kustannusten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42196173"/>
              </p:ext>
            </p:extLst>
          </p:nvPr>
        </p:nvGraphicFramePr>
        <p:xfrm>
          <a:off x="467544" y="1201739"/>
          <a:ext cx="8280920" cy="28426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Nykyisten järjestelmien kustannusten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Nykyisten APTJ:ien kustannukset yhteenlaskettuna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Kustannustaulukko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tietohallinnon edustajat, talousyksiköt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Substanssin tuntemus, kustannuslaskennan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33265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Nykyisten järjestelmien kustannusten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81448167"/>
              </p:ext>
            </p:extLst>
          </p:nvPr>
        </p:nvGraphicFramePr>
        <p:xfrm>
          <a:off x="467544" y="1201739"/>
          <a:ext cx="8280920" cy="1717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Sovellusten vuosittaiset tukimaksut (lisenssi), teknisten käyttöympäristöjen vuosikustannukset ja teknisten tukipalveluiden kustannukset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Kustannusvertailu ja selkeät muutoksen aiheuttamat vaikutukset, jos kaikki organisaatiot eivät lähdekään mukaan tai joku organisaatio irtaantuu yhteisistä ratkaisuista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smtClean="0">
                          <a:solidFill>
                            <a:srgbClr val="000000"/>
                          </a:solidFill>
                          <a:effectLst/>
                          <a:latin typeface="Verdana" panose="020B0604030504040204" pitchFamily="34" charset="0"/>
                        </a:rPr>
                        <a:t>AKUSTIn</a:t>
                      </a:r>
                      <a:r>
                        <a:rPr lang="fi-FI" sz="1200" b="0" i="0" u="none" strike="noStrike" baseline="0" dirty="0" smtClean="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KUHA- kustannus- ja hyötyanalyysipohjamateriaali</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43955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Alustava projektisuunnittelu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522323232"/>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Alustava projektisuunnittelu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Päätöksentekoa varten laskelma projektin kustannuksista, työt, tehtävät ja vaiheet karkealla tasolla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Alustava projektisuunnitelma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pääkäyttäjät,järjestelmäarkkitehdit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Järjestelmätuntemus, substanssin tuntemus, kustannuslaskennan osaaminen, projektiosaaminen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99628">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Investointi / työt, sovellusten lisenssit sekä vuosikustannukset tuki- ja ylläpidosta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hlinkClick r:id="rId2"/>
                        </a:rPr>
                        <a:t>Projektin tilanteen seurantanäkymä</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778214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25</a:t>
            </a:fld>
            <a:endParaRPr lang="fi-FI"/>
          </a:p>
        </p:txBody>
      </p:sp>
      <p:sp>
        <p:nvSpPr>
          <p:cNvPr id="5" name="Otsikko 4"/>
          <p:cNvSpPr>
            <a:spLocks noGrp="1"/>
          </p:cNvSpPr>
          <p:nvPr>
            <p:ph type="title"/>
          </p:nvPr>
        </p:nvSpPr>
        <p:spPr/>
        <p:txBody>
          <a:bodyPr/>
          <a:lstStyle/>
          <a:p>
            <a:r>
              <a:rPr lang="fi-FI" dirty="0" smtClean="0"/>
              <a:t>Suunnittelu- ja määrittelyvaihe</a:t>
            </a:r>
            <a:endParaRPr lang="fi-FI" dirty="0"/>
          </a:p>
        </p:txBody>
      </p:sp>
    </p:spTree>
    <p:extLst>
      <p:ext uri="{BB962C8B-B14F-4D97-AF65-F5344CB8AC3E}">
        <p14:creationId xmlns:p14="http://schemas.microsoft.com/office/powerpoint/2010/main" val="565790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Päätös projektin aloittamisesta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089916884"/>
              </p:ext>
            </p:extLst>
          </p:nvPr>
        </p:nvGraphicFramePr>
        <p:xfrm>
          <a:off x="467544" y="1201739"/>
          <a:ext cx="8280920" cy="288866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Päätös projektin aloittamisesta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Osapuolet päättävät yhdessä aloittamisesta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Päätöspöytäkirja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57262">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Päätösvaltaiset johtajat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6785">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Kaikki ovat sitoutuneet yhteiseen päätökseen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hlinkClick r:id="rId2"/>
                        </a:rPr>
                        <a:t>Toimivaltakartta ja päätöksenteon muistilista</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668261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Projektin omistajan ja ohjausryhmän nimeäminen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83839474"/>
              </p:ext>
            </p:extLst>
          </p:nvPr>
        </p:nvGraphicFramePr>
        <p:xfrm>
          <a:off x="467544" y="1201739"/>
          <a:ext cx="8280920" cy="3314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omistajan ja ohjausryhmän nimeäminen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Projektille on nimetty omistaja (yksi henkilö) ja ohjausryhmä, joka määrittelee tavoitteet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Projektiorganisaation kuvaus ja henkilölistat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"Pikapäätöselin" määritelty.</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Kuka omistaa ratkaisun ja kuka tilaa sovellustoimittajilta uuden ja kuka purkaa vanhat sopimukset.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2705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1525053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a:t>
            </a:r>
            <a:r>
              <a:rPr lang="fi-FI" dirty="0"/>
              <a:t>-organisaation määrittely - palvelujen tuottajat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26348595"/>
              </p:ext>
            </p:extLst>
          </p:nvPr>
        </p:nvGraphicFramePr>
        <p:xfrm>
          <a:off x="467544" y="1201739"/>
          <a:ext cx="8280920" cy="267990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Sote</a:t>
                      </a:r>
                      <a:r>
                        <a:rPr lang="fi-FI" sz="1200" b="1" i="0" u="none" strike="noStrike" dirty="0">
                          <a:solidFill>
                            <a:srgbClr val="000000"/>
                          </a:solidFill>
                          <a:effectLst/>
                          <a:latin typeface="Verdana" panose="020B0604030504040204" pitchFamily="34" charset="0"/>
                        </a:rPr>
                        <a:t>-organisaation määrittely - palvelujen tuottajat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APTJ:n</a:t>
                      </a:r>
                      <a:r>
                        <a:rPr lang="fi-FI" sz="1200" b="0" i="0" u="none" strike="noStrike" dirty="0">
                          <a:solidFill>
                            <a:srgbClr val="000000"/>
                          </a:solidFill>
                          <a:effectLst/>
                          <a:latin typeface="Verdana" panose="020B0604030504040204" pitchFamily="34" charset="0"/>
                        </a:rPr>
                        <a:t> rakentamista varten tarvitaan organisaation nimi, tulosalueet, tulosyksiköt ja suorituspaikat ja niiden OID koodit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45503">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Organisaatiokaavio ja listaus sekä henkilöstön sijoittuminen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8437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 Kela ja THL</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06033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29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a:t>
            </a:r>
            <a:r>
              <a:rPr lang="fi-FI" dirty="0"/>
              <a:t>-organisaation määrittely - palvelujen tuottajat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155430329"/>
              </p:ext>
            </p:extLst>
          </p:nvPr>
        </p:nvGraphicFramePr>
        <p:xfrm>
          <a:off x="467544" y="1201739"/>
          <a:ext cx="8280920" cy="1717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-organisaation rakenne ajoissa työn alle. Tietojärjestelmän sisältöä ei voida alkaa rakentamaan ilman tätä tietoa (TÄRKEÄ). Ei välttämättä osa tätä projektia, mutta saatava tähän tiedoksi. HUOM. miten yksityiset palvelujen tuottajat integroidaan osaksi palvelutuotantoa?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538456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Projektiin osallistujien kartoitus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132094781"/>
              </p:ext>
            </p:extLst>
          </p:nvPr>
        </p:nvGraphicFramePr>
        <p:xfrm>
          <a:off x="467544" y="1201739"/>
          <a:ext cx="8280920" cy="300269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Projektiin osallistujien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Maakunnan sisällä kartoitetaan, mitkä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-organisaatiot osallistuvat yhteiseen APTJ-hankkeeseen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"Kuntakierrosten" päätökset. Projektin organisointirakenne on erittäin tärkeä hankkeen päätöksenteon kannalta.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Maakunnissa käytävä läpi tarvitaanko hallinnollinen päätös </a:t>
                      </a:r>
                      <a:r>
                        <a:rPr lang="fi-FI" sz="1200" b="0" i="0" u="none" strike="noStrike" dirty="0" smtClean="0">
                          <a:solidFill>
                            <a:srgbClr val="000000"/>
                          </a:solidFill>
                          <a:effectLst/>
                          <a:latin typeface="Verdana" panose="020B0604030504040204" pitchFamily="34" charset="0"/>
                        </a:rPr>
                        <a:t>valmistelun </a:t>
                      </a:r>
                      <a:r>
                        <a:rPr lang="fi-FI" sz="1200" b="0" i="0" u="none" strike="noStrike" dirty="0">
                          <a:solidFill>
                            <a:srgbClr val="000000"/>
                          </a:solidFill>
                          <a:effectLst/>
                          <a:latin typeface="Verdana" panose="020B0604030504040204" pitchFamily="34" charset="0"/>
                        </a:rPr>
                        <a:t>aloittamisesta tässä vaiheessa.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Maakunnan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635896" y="4710714"/>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202738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Järjestäjän tietojärjestelmätarpeiden määrittely </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14037705"/>
              </p:ext>
            </p:extLst>
          </p:nvPr>
        </p:nvGraphicFramePr>
        <p:xfrm>
          <a:off x="467544" y="1201739"/>
          <a:ext cx="8280920" cy="338709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Järjestäjän tietojärjestelmätarpeiden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34491">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-palvelujen järjestäjän rooli, tietojärjestelmien ja integraatioiden tarvemäärittely</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Järjestäjällä on esim. tarvetta asiakkaiden ohjaukseen sekä raportointiin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39783">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90047">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Raportoinnin ja asiakkaiden ohjauksen määrittely - tietojärjestelmäratkaisut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7865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järjestäjät, tietohallinto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4057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Tietoja </a:t>
                      </a:r>
                      <a:r>
                        <a:rPr lang="fi-FI" sz="1200" b="0" i="0" u="none" strike="noStrike" dirty="0" smtClean="0">
                          <a:solidFill>
                            <a:srgbClr val="000000"/>
                          </a:solidFill>
                          <a:effectLst/>
                          <a:latin typeface="Verdana" panose="020B0604030504040204" pitchFamily="34" charset="0"/>
                        </a:rPr>
                        <a:t>järjestäjälle </a:t>
                      </a:r>
                      <a:r>
                        <a:rPr lang="fi-FI" sz="1200" b="0" i="0" u="none" strike="noStrike" dirty="0">
                          <a:solidFill>
                            <a:srgbClr val="000000"/>
                          </a:solidFill>
                          <a:effectLst/>
                          <a:latin typeface="Verdana" panose="020B0604030504040204" pitchFamily="34" charset="0"/>
                        </a:rPr>
                        <a:t>tulee niin julkisilta kuin </a:t>
                      </a:r>
                      <a:r>
                        <a:rPr lang="fi-FI" sz="1200" b="0" i="0" u="none" strike="noStrike" dirty="0" smtClean="0">
                          <a:solidFill>
                            <a:srgbClr val="000000"/>
                          </a:solidFill>
                          <a:effectLst/>
                          <a:latin typeface="Verdana" panose="020B0604030504040204" pitchFamily="34" charset="0"/>
                        </a:rPr>
                        <a:t>yksityisiltä </a:t>
                      </a:r>
                      <a:r>
                        <a:rPr lang="fi-FI" sz="1200" b="0" i="0" u="none" strike="noStrike" dirty="0">
                          <a:solidFill>
                            <a:srgbClr val="000000"/>
                          </a:solidFill>
                          <a:effectLst/>
                          <a:latin typeface="Verdana" panose="020B0604030504040204" pitchFamily="34" charset="0"/>
                        </a:rPr>
                        <a:t>palveluntuottajilta ja tarvitaan myös sellaista dataa, jota ei Kanta-palveluista saada.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8131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18745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a:t>
            </a:r>
            <a:r>
              <a:rPr lang="fi-FI" dirty="0"/>
              <a:t>-prosessien omistajien nimeäminen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91694972"/>
              </p:ext>
            </p:extLst>
          </p:nvPr>
        </p:nvGraphicFramePr>
        <p:xfrm>
          <a:off x="467544" y="1201739"/>
          <a:ext cx="8280920" cy="295280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Sote</a:t>
                      </a:r>
                      <a:r>
                        <a:rPr lang="fi-FI" sz="1200" b="1" i="0" u="none" strike="noStrike" dirty="0">
                          <a:solidFill>
                            <a:srgbClr val="000000"/>
                          </a:solidFill>
                          <a:effectLst/>
                          <a:latin typeface="Verdana" panose="020B0604030504040204" pitchFamily="34" charset="0"/>
                        </a:rPr>
                        <a:t>-prosessien omistajien nimeäminen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Ylätason sote-prosesseille omistajat, jotka tekevät päätöksiä prosesseihin liittyen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66040">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Organisaatiokaavio (sekä prosessien omistajat) ja listaus sekä henkilöstön sijoittuminen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07160">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70835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organisointi</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64099824"/>
              </p:ext>
            </p:extLst>
          </p:nvPr>
        </p:nvGraphicFramePr>
        <p:xfrm>
          <a:off x="467544" y="1201739"/>
          <a:ext cx="8280920" cy="304420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organisointi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Projektiorganisaation luominen, projektipäällikön nimittäminen ja  muut projektityöntekijät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Projektiorganisaation kuvaus ja henkilölistat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630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Projektiorganisaatioon tasapuolisesti henkilöitä osallistuvista organisaatioista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8662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014188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tavoitteiden tarkentaminen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09169543"/>
              </p:ext>
            </p:extLst>
          </p:nvPr>
        </p:nvGraphicFramePr>
        <p:xfrm>
          <a:off x="467544" y="1201739"/>
          <a:ext cx="8280920" cy="3314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tavoitteiden tarkentaminen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Ohjausryhmän asettamien tavoitteiden tarkentaminen toiminnan tasolle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Projektisuunnitelma ja ohjausryhmän muistiot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5554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Seurattava tiiviisti projektin aikana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354373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Projektin vaiheistus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15628657"/>
              </p:ext>
            </p:extLst>
          </p:nvPr>
        </p:nvGraphicFramePr>
        <p:xfrm>
          <a:off x="467544" y="1201739"/>
          <a:ext cx="8280920" cy="313096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Projektin vaiheistus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 vaiheistetaan ja tarvittaessa tehdään aliprojekteja, kuvataan riippuvuudet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Projektisuunnitelma, alustavat tehtävät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 projektipäällikkö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Substanssiosaajat, projektipäällikkö, tekniset 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79168">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479665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Toiminnallisten työryhmien määrittely ja resurssisuunnitelma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840937582"/>
              </p:ext>
            </p:extLst>
          </p:nvPr>
        </p:nvGraphicFramePr>
        <p:xfrm>
          <a:off x="467544" y="1201739"/>
          <a:ext cx="8280920" cy="3314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Toiminnallisten työryhmien määrittely ja resurssisuunnitelma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Toiminnalliset työryhmät määritellään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360040">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Tavoite ryhmille kuvattuna</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Listaus työryhmistä ja osallistujista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8535">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toiminnan edustajat, päättäjät, projektipäällikkö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Työryhmien osallistujilla tuntemus omasta alueesta ja työaikaa osallistua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29218">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Työryhmillä on puheenjohtajat ja jäsenet, jotka sopivat säännölliset kokoontumiset etukäteen, esimiehen kanssa sovittu projektityön ajasta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41965">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34314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Järjestelmien vaatimusten huomiointi </a:t>
            </a:r>
            <a:r>
              <a:rPr lang="fi-FI" dirty="0" err="1"/>
              <a:t>soten</a:t>
            </a:r>
            <a:r>
              <a:rPr lang="fi-FI" dirty="0"/>
              <a:t> toimintaprosesseissa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362256951"/>
              </p:ext>
            </p:extLst>
          </p:nvPr>
        </p:nvGraphicFramePr>
        <p:xfrm>
          <a:off x="467544" y="1201739"/>
          <a:ext cx="8280920" cy="287271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Järjestelmien vaatimusten huomiointi </a:t>
                      </a:r>
                      <a:r>
                        <a:rPr lang="fi-FI" sz="1200" b="1" i="0" u="none" strike="noStrike" dirty="0" err="1">
                          <a:solidFill>
                            <a:srgbClr val="000000"/>
                          </a:solidFill>
                          <a:effectLst/>
                          <a:latin typeface="Verdana" panose="020B0604030504040204" pitchFamily="34" charset="0"/>
                        </a:rPr>
                        <a:t>soten</a:t>
                      </a:r>
                      <a:r>
                        <a:rPr lang="fi-FI" sz="1200" b="1" i="0" u="none" strike="noStrike" dirty="0">
                          <a:solidFill>
                            <a:srgbClr val="000000"/>
                          </a:solidFill>
                          <a:effectLst/>
                          <a:latin typeface="Verdana" panose="020B0604030504040204" pitchFamily="34" charset="0"/>
                        </a:rPr>
                        <a:t> toimintaprosesseissa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miten toiminnallisten työryhmien työskentelyssä huomioidaan tietojärjestelmän vaatimukset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Tavoite ryhmille kuvattuna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Substanssiosaaminen, järjestelmäarkkitehdit,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smtClean="0">
                          <a:solidFill>
                            <a:srgbClr val="000000"/>
                          </a:solidFill>
                          <a:effectLst/>
                          <a:latin typeface="Verdana" panose="020B0604030504040204" pitchFamily="34" charset="0"/>
                        </a:rPr>
                        <a:t>Toimialan </a:t>
                      </a:r>
                      <a:r>
                        <a:rPr lang="fi-FI" sz="1200" b="0" i="0" u="none" strike="noStrike" dirty="0">
                          <a:solidFill>
                            <a:srgbClr val="000000"/>
                          </a:solidFill>
                          <a:effectLst/>
                          <a:latin typeface="Verdana" panose="020B0604030504040204" pitchFamily="34" charset="0"/>
                        </a:rPr>
                        <a:t>asiantuntija, pääkäyttäjät, järjestelmäarkkitehdit, toimittajan sovellusasiantuntijat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891312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Järjestelmien vaatimusten huomiointi </a:t>
            </a:r>
            <a:r>
              <a:rPr lang="fi-FI" dirty="0" err="1"/>
              <a:t>soten</a:t>
            </a:r>
            <a:r>
              <a:rPr lang="fi-FI" dirty="0"/>
              <a:t> toimintaprosesseissa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718382738"/>
              </p:ext>
            </p:extLst>
          </p:nvPr>
        </p:nvGraphicFramePr>
        <p:xfrm>
          <a:off x="467544" y="1201739"/>
          <a:ext cx="8280920" cy="153434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Kiinteä yhteistyö  työryhmien ja pääkäyttäjien välillä, jotta </a:t>
                      </a:r>
                      <a:r>
                        <a:rPr lang="fi-FI" sz="1200" b="0" i="0" u="none" strike="noStrike" dirty="0" err="1">
                          <a:solidFill>
                            <a:srgbClr val="000000"/>
                          </a:solidFill>
                          <a:effectLst/>
                          <a:latin typeface="Verdana" panose="020B0604030504040204" pitchFamily="34" charset="0"/>
                        </a:rPr>
                        <a:t>APTJ:stä</a:t>
                      </a:r>
                      <a:r>
                        <a:rPr lang="fi-FI" sz="1200" b="0" i="0" u="none" strike="noStrike" dirty="0">
                          <a:solidFill>
                            <a:srgbClr val="000000"/>
                          </a:solidFill>
                          <a:effectLst/>
                          <a:latin typeface="Verdana" panose="020B0604030504040204" pitchFamily="34" charset="0"/>
                        </a:rPr>
                        <a:t> tulee hyvä työväline ja tukee toimintaa, yhteistyö myös työryhmien välillä (esim. laskutus ja raportointi).</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Hyödynnä opasta toiminnan kuvauksista</a:t>
                      </a:r>
                      <a:r>
                        <a:rPr lang="fi-FI" sz="1200" b="0" i="0" u="none" strike="noStrike" baseline="0" dirty="0" smtClean="0">
                          <a:solidFill>
                            <a:srgbClr val="000000"/>
                          </a:solidFill>
                          <a:effectLst/>
                          <a:latin typeface="Verdana" panose="020B0604030504040204" pitchFamily="34" charset="0"/>
                        </a:rPr>
                        <a:t> </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559011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a:t>
            </a:r>
            <a:r>
              <a:rPr lang="fi-FI" dirty="0"/>
              <a:t> toimintaprosessien harmonisointi </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873439113"/>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Sote</a:t>
                      </a:r>
                      <a:r>
                        <a:rPr lang="fi-FI" sz="1200" b="1" i="0" u="none" strike="noStrike" dirty="0">
                          <a:solidFill>
                            <a:srgbClr val="000000"/>
                          </a:solidFill>
                          <a:effectLst/>
                          <a:latin typeface="Verdana" panose="020B0604030504040204" pitchFamily="34" charset="0"/>
                        </a:rPr>
                        <a:t> toimintaprosessien harmonisointi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Soten toimintaprosessityöryhmille ohjeistus ja työväline prosessien ja työnkulkujen kuvaukseen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smtClean="0">
                          <a:solidFill>
                            <a:srgbClr val="000000"/>
                          </a:solidFill>
                          <a:effectLst/>
                          <a:latin typeface="Verdana" panose="020B0604030504040204" pitchFamily="34" charset="0"/>
                        </a:rPr>
                        <a:t>QPR, IMS </a:t>
                      </a:r>
                      <a:r>
                        <a:rPr lang="fi-FI" sz="1200" b="0" i="0" u="none" strike="noStrike" dirty="0">
                          <a:solidFill>
                            <a:srgbClr val="000000"/>
                          </a:solidFill>
                          <a:effectLst/>
                          <a:latin typeface="Verdana" panose="020B0604030504040204" pitchFamily="34" charset="0"/>
                        </a:rPr>
                        <a:t>tai muut prosessikuvaukset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Toimialan asiantuntijat,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Toimalan eri työnkulkujen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Prosessien kuvauksia hyödynnetään koulutuksissa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5109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755116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39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Tietosuojan ja tietoturvan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17698610"/>
              </p:ext>
            </p:extLst>
          </p:nvPr>
        </p:nvGraphicFramePr>
        <p:xfrm>
          <a:off x="467544" y="1201739"/>
          <a:ext cx="8280920" cy="303613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Tietosuojan ja tietoturvan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Suunnitellaan tietosuojaan liittyvät asiat sekä tekniseen tietoturvaan liittyvät, asiakirjanhallinta, arkistointisuunnitelma, </a:t>
                      </a:r>
                      <a:r>
                        <a:rPr lang="fi-FI" sz="1200" b="0" i="0" u="none" strike="noStrike" dirty="0" smtClean="0">
                          <a:solidFill>
                            <a:srgbClr val="000000"/>
                          </a:solidFill>
                          <a:effectLst/>
                          <a:latin typeface="Verdana" panose="020B0604030504040204" pitchFamily="34" charset="0"/>
                        </a:rPr>
                        <a:t>rekisterinpitorajat? </a:t>
                      </a:r>
                      <a:r>
                        <a:rPr lang="fi-FI" sz="1200" b="0" i="0" u="none" strike="noStrike" dirty="0">
                          <a:solidFill>
                            <a:srgbClr val="000000"/>
                          </a:solidFill>
                          <a:effectLst/>
                          <a:latin typeface="Verdana" panose="020B0604030504040204" pitchFamily="34" charset="0"/>
                        </a:rPr>
                        <a:t>GDPR otettava huomioon.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Lain ja EU:n tietosuoja-asetuksen </a:t>
                      </a:r>
                      <a:r>
                        <a:rPr lang="fi-FI" sz="1200" b="0" i="0" u="none" strike="noStrike" smtClean="0">
                          <a:solidFill>
                            <a:srgbClr val="000000"/>
                          </a:solidFill>
                          <a:effectLst/>
                          <a:latin typeface="Verdana" panose="020B0604030504040204" pitchFamily="34" charset="0"/>
                        </a:rPr>
                        <a:t>(GPDR</a:t>
                      </a:r>
                      <a:r>
                        <a:rPr lang="fi-FI" sz="1200" b="0" i="0" u="none" strike="noStrike">
                          <a:solidFill>
                            <a:srgbClr val="000000"/>
                          </a:solidFill>
                          <a:effectLst/>
                          <a:latin typeface="Verdana" panose="020B0604030504040204" pitchFamily="34" charset="0"/>
                        </a:rPr>
                        <a:t>) mukaiset kuvaukset.</a:t>
                      </a:r>
                      <a:br>
                        <a:rPr lang="fi-FI" sz="1200" b="0" i="0" u="none" strike="noStrike">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Listaus tarvittavista dokumenteista: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-Rekisteriseloste</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-Arkistointisuunnitelma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-Tietosuojaohjeistukset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-Teknisen ratkaisun tietoturvakatselmointi</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-ym.</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dirty="0">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14634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Projektiin osallistujien kartoitus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663470357"/>
              </p:ext>
            </p:extLst>
          </p:nvPr>
        </p:nvGraphicFramePr>
        <p:xfrm>
          <a:off x="467544" y="1201739"/>
          <a:ext cx="8280920" cy="153434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Päätösvaltaiset johtajat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Varattava riittävästi aikaa.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Pitäisi olla myös selvillä ICT-palvelujen tuottaja projektin käyttöönotolle ja ylläpidolle.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smtClean="0">
                          <a:solidFill>
                            <a:srgbClr val="000000"/>
                          </a:solidFill>
                          <a:effectLst/>
                          <a:latin typeface="Verdana" panose="020B0604030504040204" pitchFamily="34" charset="0"/>
                        </a:rPr>
                        <a:t>Aiesopimukset, apuna</a:t>
                      </a:r>
                      <a:r>
                        <a:rPr lang="fi-FI" sz="1200" b="0" i="0" u="none" strike="noStrike" baseline="0" dirty="0" smtClean="0">
                          <a:solidFill>
                            <a:srgbClr val="000000"/>
                          </a:solidFill>
                          <a:effectLst/>
                          <a:latin typeface="Verdana" panose="020B0604030504040204" pitchFamily="34" charset="0"/>
                        </a:rPr>
                        <a:t> voi hyödyntää maakunta- ja </a:t>
                      </a:r>
                      <a:r>
                        <a:rPr lang="fi-FI" sz="1200" b="0" i="0" u="none" strike="noStrike" baseline="0" dirty="0" err="1" smtClean="0">
                          <a:solidFill>
                            <a:srgbClr val="000000"/>
                          </a:solidFill>
                          <a:effectLst/>
                          <a:latin typeface="Verdana" panose="020B0604030504040204" pitchFamily="34" charset="0"/>
                        </a:rPr>
                        <a:t>sote</a:t>
                      </a:r>
                      <a:r>
                        <a:rPr lang="fi-FI" sz="1200" b="0" i="0" u="none" strike="noStrike" baseline="0" dirty="0" smtClean="0">
                          <a:solidFill>
                            <a:srgbClr val="000000"/>
                          </a:solidFill>
                          <a:effectLst/>
                          <a:latin typeface="Verdana" panose="020B0604030504040204" pitchFamily="34" charset="0"/>
                        </a:rPr>
                        <a:t>-uudistukseen suunnattua </a:t>
                      </a:r>
                      <a:r>
                        <a:rPr lang="fi-FI" sz="1200" b="0" i="0" u="none" strike="noStrike" baseline="0" dirty="0" smtClean="0">
                          <a:solidFill>
                            <a:srgbClr val="000000"/>
                          </a:solidFill>
                          <a:effectLst/>
                          <a:latin typeface="Verdana" panose="020B0604030504040204" pitchFamily="34" charset="0"/>
                          <a:hlinkClick r:id="rId2"/>
                        </a:rPr>
                        <a:t>toimivaltakarttaa ja päätöksenteon muistilistaa</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725731" y="4710714"/>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64290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Tietosuojan ja tietoturvan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750372899"/>
              </p:ext>
            </p:extLst>
          </p:nvPr>
        </p:nvGraphicFramePr>
        <p:xfrm>
          <a:off x="467544" y="1201739"/>
          <a:ext cx="8280920" cy="200592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162992">
                <a:tc>
                  <a:txBody>
                    <a:bodyPr/>
                    <a:lstStyle/>
                    <a:p>
                      <a:pPr algn="l" fontAlgn="b"/>
                      <a:r>
                        <a:rPr lang="fi-FI" sz="1200" b="1" i="0" u="none" strike="noStrike" dirty="0">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Tietosuojavastaava, tietoturva-asiantuntijat, arkistovastaavat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Tietosuoja, tietoturva, arkistointisäädökset, rekisterinpitoasiat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GDPR</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143346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Tarvittavien tietojen konvertoinnin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426110924"/>
              </p:ext>
            </p:extLst>
          </p:nvPr>
        </p:nvGraphicFramePr>
        <p:xfrm>
          <a:off x="467544" y="1201739"/>
          <a:ext cx="8280920" cy="28426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Tarvittavien tietojen konvertoinnin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mitä tietoja nykyisistä APTJ:stä halutaan / voidaan konvertoida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Listataan siirrettävät tiedot ja kuvataan tehtävät joissa manuaalista työtä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Järjestelmäarkkitehdit, substanssiedustjat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Pääkäyttäjät,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83559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Tarvittavien tietojen konvertoinnin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55687739"/>
              </p:ext>
            </p:extLst>
          </p:nvPr>
        </p:nvGraphicFramePr>
        <p:xfrm>
          <a:off x="467544" y="1201739"/>
          <a:ext cx="8280920" cy="153434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Huomioitava, mitkä tiedot oleellista ja arvioitava hyödyt / kustannukset, manuaalisen työn määrän arviointi, tarvitaanko versioiden päivitystä ennen kopiointia</a:t>
                      </a:r>
                      <a:r>
                        <a:rPr lang="fi-FI" sz="1200" b="0" i="0" u="none" strike="noStrike" dirty="0" smtClean="0">
                          <a:solidFill>
                            <a:srgbClr val="000000"/>
                          </a:solidFill>
                          <a:effectLst/>
                          <a:latin typeface="Verdana" panose="020B0604030504040204" pitchFamily="34" charset="0"/>
                        </a:rPr>
                        <a:t>? Voidaanko hyödyntää Kanta-palveluista</a:t>
                      </a:r>
                      <a:r>
                        <a:rPr lang="fi-FI" sz="1200" b="0" i="0" u="none" strike="noStrike" baseline="0" dirty="0" smtClean="0">
                          <a:solidFill>
                            <a:srgbClr val="000000"/>
                          </a:solidFill>
                          <a:effectLst/>
                          <a:latin typeface="Verdana" panose="020B0604030504040204" pitchFamily="34" charset="0"/>
                        </a:rPr>
                        <a:t> saatavia tietoja?</a:t>
                      </a: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Voidaanko robotiikkaa hyödyntää?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795529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Testaussuunnitelman laatiminen</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503000699"/>
              </p:ext>
            </p:extLst>
          </p:nvPr>
        </p:nvGraphicFramePr>
        <p:xfrm>
          <a:off x="467544" y="1201739"/>
          <a:ext cx="8280920" cy="311730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Testaussuunnitelman laatiminen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Tehdään testaussuunnitelmat APTJ-järjestelmille ja myös integraatioiden osalta liitännäisjärjestelmiin.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Testaussuunnitelma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Substanssiosaaminen, järjestelmäarkkitehdit,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tuntemus yhdistettynä tietojärjestelmiin + liitännäisjärjestelmiin (integraatiot).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6950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Pitää olla uuden organisaation toimintamallit ja prosessit tiedossa suunnitelmaa varten</a:t>
                      </a:r>
                      <a:r>
                        <a:rPr lang="fi-FI" sz="1200" b="0" i="0" u="none" strike="noStrike" dirty="0" smtClean="0">
                          <a:solidFill>
                            <a:srgbClr val="000000"/>
                          </a:solidFill>
                          <a:effectLst/>
                          <a:latin typeface="Verdana" panose="020B0604030504040204" pitchFamily="34" charset="0"/>
                        </a:rPr>
                        <a:t>. Projektin</a:t>
                      </a:r>
                      <a:r>
                        <a:rPr lang="fi-FI" sz="1200" b="0" i="0" u="none" strike="noStrike" baseline="0" dirty="0" smtClean="0">
                          <a:solidFill>
                            <a:srgbClr val="000000"/>
                          </a:solidFill>
                          <a:effectLst/>
                          <a:latin typeface="Verdana" panose="020B0604030504040204" pitchFamily="34" charset="0"/>
                        </a:rPr>
                        <a:t> alussa</a:t>
                      </a:r>
                      <a:r>
                        <a:rPr lang="fi-FI" sz="1200" b="0" i="0" u="none" strike="noStrike" dirty="0" smtClean="0">
                          <a:solidFill>
                            <a:srgbClr val="000000"/>
                          </a:solidFill>
                          <a:effectLst/>
                          <a:latin typeface="Verdana" panose="020B0604030504040204" pitchFamily="34" charset="0"/>
                        </a:rPr>
                        <a:t> tehty nykytilan ja tavoitetilan kuvaus helpottaa testausta.</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73307">
                <a:tc>
                  <a:txBody>
                    <a:bodyPr/>
                    <a:lstStyle/>
                    <a:p>
                      <a:pPr algn="l" fontAlgn="b"/>
                      <a:r>
                        <a:rPr lang="fi-FI" sz="1200" b="1" i="0" u="none" strike="noStrike" dirty="0" smtClean="0">
                          <a:solidFill>
                            <a:srgbClr val="FFFFFF"/>
                          </a:solidFill>
                          <a:effectLst/>
                          <a:latin typeface="Verdana" panose="020B0604030504040204" pitchFamily="34" charset="0"/>
                        </a:rPr>
                        <a:t>Liitteet ym.</a:t>
                      </a:r>
                      <a:endParaRPr lang="fi-FI" sz="1200" b="1" i="0" u="none" strike="noStrike" dirty="0">
                        <a:solidFill>
                          <a:srgbClr val="FFFFFF"/>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07298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Laskutuksen, tilastoinnin ja raportoinnin 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21119474"/>
              </p:ext>
            </p:extLst>
          </p:nvPr>
        </p:nvGraphicFramePr>
        <p:xfrm>
          <a:off x="467544" y="1201739"/>
          <a:ext cx="8280920" cy="30982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Laskutuksen, tilastoinnin ja raportoinnin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laskutuksen, tilastoinnin ja raportoinnin suunnittelu huomioiden käyttöönoton ajankohta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smtClean="0">
                          <a:solidFill>
                            <a:srgbClr val="000000"/>
                          </a:solidFill>
                          <a:effectLst/>
                          <a:latin typeface="Verdana" panose="020B0604030504040204" pitchFamily="34" charset="0"/>
                        </a:rPr>
                        <a:t>Suunnitelma </a:t>
                      </a:r>
                      <a:r>
                        <a:rPr lang="fi-FI" sz="1200" b="0" i="0" u="none" strike="noStrike" dirty="0">
                          <a:solidFill>
                            <a:srgbClr val="000000"/>
                          </a:solidFill>
                          <a:effectLst/>
                          <a:latin typeface="Verdana" panose="020B0604030504040204" pitchFamily="34" charset="0"/>
                        </a:rPr>
                        <a:t>laskutuksesta, tilastoinnista ja raportoinnista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Organisaation johto, pääkäyttäjät, laskuttajat, </a:t>
                      </a:r>
                      <a:r>
                        <a:rPr lang="fi-FI" sz="1200" b="0" i="0" u="none" strike="noStrike" dirty="0" smtClean="0">
                          <a:solidFill>
                            <a:srgbClr val="000000"/>
                          </a:solidFill>
                          <a:effectLst/>
                          <a:latin typeface="Verdana" panose="020B0604030504040204" pitchFamily="34" charset="0"/>
                        </a:rPr>
                        <a:t>raportoinnin </a:t>
                      </a:r>
                      <a:r>
                        <a:rPr lang="fi-FI" sz="1200" b="0" i="0" u="none" strike="noStrike" dirty="0">
                          <a:solidFill>
                            <a:srgbClr val="000000"/>
                          </a:solidFill>
                          <a:effectLst/>
                          <a:latin typeface="Verdana" panose="020B0604030504040204" pitchFamily="34" charset="0"/>
                        </a:rPr>
                        <a:t>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Tiedolla johtaminen, sovelluksen osaaminen, taloushallinnon ja tilastoinnin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5347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Sovittava, mitä tilastotietoa vanhasta tarvitaan maakunnan toimintaan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36879">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506194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Kehittämistarpeiden kartoitus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883951521"/>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Kehittämistarpeiden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 mitä voidaan tehdä hankkeen aikana ja mikä kehittäminen tapahtuu hankkeen jälkeen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Listataan kehittämistarpeet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Järjestelmäarkkitehdit, substanssin edustajat,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Arkkitehtuuriosaaminen ja kansallisten hankkeiden tilanteen 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926546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Teknisen ympäristön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489748262"/>
              </p:ext>
            </p:extLst>
          </p:nvPr>
        </p:nvGraphicFramePr>
        <p:xfrm>
          <a:off x="467544" y="1201739"/>
          <a:ext cx="8280920" cy="300269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Teknisen ympäristön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Maakunnan sote-käyttöympäristön suunnittelu,  tietoverkot, konesali, palvelimet, työasemat, oheislaitteet, yhteinen AD, käyttäjätunnukset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Tavoitetila uuden maakunnan APTJ-ympäristöstä sekä kokonaisuudesta, mihin tekniseen alustaan APTJ asennetaan. Tekninen arkkitehtuuri ja tarvittavat muutostyöt.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Tekniset arkkitehdit,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Tekninen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976396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Teknisen ympäristön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504368723"/>
              </p:ext>
            </p:extLst>
          </p:nvPr>
        </p:nvGraphicFramePr>
        <p:xfrm>
          <a:off x="467544" y="1201739"/>
          <a:ext cx="8280920" cy="11685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Kapasiteetin riittävyys, </a:t>
                      </a:r>
                      <a:r>
                        <a:rPr lang="fi-FI" sz="1200" b="0" i="0" u="none" strike="noStrike" dirty="0" smtClean="0">
                          <a:solidFill>
                            <a:srgbClr val="000000"/>
                          </a:solidFill>
                          <a:effectLst/>
                          <a:latin typeface="Verdana" panose="020B0604030504040204" pitchFamily="34" charset="0"/>
                        </a:rPr>
                        <a:t>skaalautuvuus</a:t>
                      </a:r>
                      <a:r>
                        <a:rPr lang="fi-FI" sz="1200" b="0" i="0" u="none" strike="noStrike" baseline="0" dirty="0" smtClean="0">
                          <a:solidFill>
                            <a:srgbClr val="000000"/>
                          </a:solidFill>
                          <a:effectLst/>
                          <a:latin typeface="Verdana" panose="020B0604030504040204" pitchFamily="34" charset="0"/>
                        </a:rPr>
                        <a:t> ja</a:t>
                      </a:r>
                      <a:r>
                        <a:rPr lang="fi-FI" sz="1200" b="0" i="0" u="none" strike="noStrike" dirty="0" smtClean="0">
                          <a:solidFill>
                            <a:srgbClr val="000000"/>
                          </a:solidFill>
                          <a:effectLst/>
                          <a:latin typeface="Verdana" panose="020B0604030504040204" pitchFamily="34" charset="0"/>
                        </a:rPr>
                        <a:t> palvelimien sijainti.</a:t>
                      </a: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802110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Sovellusten harmonisoinnin 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55114022"/>
              </p:ext>
            </p:extLst>
          </p:nvPr>
        </p:nvGraphicFramePr>
        <p:xfrm>
          <a:off x="467544" y="1201739"/>
          <a:ext cx="8280920" cy="31042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Sovellusten harmonisoinnin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Päätöksentekoon suunnitelma, mitkä ovat soten käyttöön tulevat sovellukset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smtClean="0">
                          <a:solidFill>
                            <a:srgbClr val="000000"/>
                          </a:solidFill>
                          <a:effectLst/>
                          <a:latin typeface="Verdana" panose="020B0604030504040204" pitchFamily="34" charset="0"/>
                        </a:rPr>
                        <a:t>Suunnitelma </a:t>
                      </a:r>
                      <a:r>
                        <a:rPr lang="fi-FI" sz="1200" b="0" i="0" u="none" strike="noStrike" dirty="0">
                          <a:solidFill>
                            <a:srgbClr val="000000"/>
                          </a:solidFill>
                          <a:effectLst/>
                          <a:latin typeface="Verdana" panose="020B0604030504040204" pitchFamily="34" charset="0"/>
                        </a:rPr>
                        <a:t>tietojärjestelmistä, joita tullaan käyttämään eri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-palveluprosesseissa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Järjestelmäarkkitehdit, substanssin edustajat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Arkkitehtuuriosaaminen ja substanssituntemus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5554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Miten muutokset onnistuvat hankintalain puitteissa?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4278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643126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49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Liittymien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317506258"/>
              </p:ext>
            </p:extLst>
          </p:nvPr>
        </p:nvGraphicFramePr>
        <p:xfrm>
          <a:off x="467544" y="1201739"/>
          <a:ext cx="8280920" cy="302661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Liittymien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Soten APTJ:iin tulevat liittymät ja niiden suunnittelu.</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Listataan, mitä muutoksia harmonisoinnilla on liitännäisjärjestelmiin (esim. laboratorio, kuvantaminen, sairaalan lähete-palaute).</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Järjestelmän Kanta-yhteensopivuus ja liityntäpisteasiat.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Listaus integraatioista tarkalla teknisellä tasolla (suunta, lähde-kohde IP, portit, siirtotapa, </a:t>
                      </a:r>
                      <a:r>
                        <a:rPr lang="fi-FI" sz="1200" b="0" i="0" u="none" strike="noStrike" dirty="0" smtClean="0">
                          <a:solidFill>
                            <a:srgbClr val="000000"/>
                          </a:solidFill>
                          <a:effectLst/>
                          <a:latin typeface="Verdana" panose="020B0604030504040204" pitchFamily="34" charset="0"/>
                        </a:rPr>
                        <a:t>siirtointervalli, sanomien</a:t>
                      </a:r>
                      <a:r>
                        <a:rPr lang="fi-FI" sz="1200" b="0" i="0" u="none" strike="noStrike" baseline="0" dirty="0" smtClean="0">
                          <a:solidFill>
                            <a:srgbClr val="000000"/>
                          </a:solidFill>
                          <a:effectLst/>
                          <a:latin typeface="Verdana" panose="020B0604030504040204" pitchFamily="34" charset="0"/>
                        </a:rPr>
                        <a:t> muoto</a:t>
                      </a:r>
                      <a:r>
                        <a:rPr lang="fi-FI" sz="1200" b="0" i="0" u="none" strike="noStrike" dirty="0" smtClean="0">
                          <a:solidFill>
                            <a:srgbClr val="000000"/>
                          </a:solidFill>
                          <a:effectLst/>
                          <a:latin typeface="Verdana" panose="020B0604030504040204" pitchFamily="34" charset="0"/>
                        </a:rPr>
                        <a:t> </a:t>
                      </a:r>
                      <a:r>
                        <a:rPr lang="fi-FI" sz="1200" b="0" i="0" u="none" strike="noStrike" dirty="0">
                          <a:solidFill>
                            <a:srgbClr val="000000"/>
                          </a:solidFill>
                          <a:effectLst/>
                          <a:latin typeface="Verdana" panose="020B0604030504040204" pitchFamily="34" charset="0"/>
                        </a:rPr>
                        <a:t>ym.)</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Kanta-liityntäpiste</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Kansallisen palveluväylän liityntäpisteet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Suunnitellaan tarvittavat muutokset liitännäisjärjestelmiin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42325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Maakunnan tietohallintostrategian luominen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791501972"/>
              </p:ext>
            </p:extLst>
          </p:nvPr>
        </p:nvGraphicFramePr>
        <p:xfrm>
          <a:off x="467544" y="1201739"/>
          <a:ext cx="8280920" cy="322895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Maakunnan tietohallintostrategian luominen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Lyhyen ja pitkän aikavälin tavoitetilan luominen APTJ- ja koko tietojärjestelmäkenttään. Kuvataan, millaista tietojärjestelmäratkaisua maakunnan alueella tavoitellaan lyhyellä aikavälillä vuoteen 2020 ja pitkällä aikavälillä 2020-2025. Kuvataan myös sähköisen asioinnin strategia.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Tavoitetilan kuvaus lyhyelle ja pitkälle aikavälille siten, että lyhyen aikavälin ratkaisu palvelee mahdollisimman hyvin pitkän tähtäimen tavoitetta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edustajat, pääkäyttäjät ja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712946" y="4710714"/>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20397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Liittymien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859729607"/>
              </p:ext>
            </p:extLst>
          </p:nvPr>
        </p:nvGraphicFramePr>
        <p:xfrm>
          <a:off x="467544" y="1201739"/>
          <a:ext cx="8280920" cy="219832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Integraatioasiantuntijat,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Arkkitehtuuriosaaminen, integraatio-osaaminen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491853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Vanhojen APTJ tietojen katselun ja tietokantojen siirron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72380464"/>
              </p:ext>
            </p:extLst>
          </p:nvPr>
        </p:nvGraphicFramePr>
        <p:xfrm>
          <a:off x="467544" y="1201739"/>
          <a:ext cx="8280920" cy="316365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Vanhojen APTJ tietojen katselun ja tietokantojen siirron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Lakisääteisten tietojen katselu vanhoista </a:t>
                      </a:r>
                      <a:r>
                        <a:rPr lang="fi-FI" sz="1200" b="0" i="0" u="none" strike="noStrike" dirty="0" err="1">
                          <a:solidFill>
                            <a:srgbClr val="000000"/>
                          </a:solidFill>
                          <a:effectLst/>
                          <a:latin typeface="Verdana" panose="020B0604030504040204" pitchFamily="34" charset="0"/>
                        </a:rPr>
                        <a:t>APTJ:stä</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Tekninen suunittelu paikallisen arkiston tai Kanta-arkistoinnin järjestelmistä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9311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Otettava huomioon aikataulu, jolla vanhat sähköiset potilastiedot saadaan vietyä potilastiedon arkistoon (Kanta). Luovuttavien (kunnat, kuntayhtymät) organisaatioiden tulee varmistaa, että arkistot ovat luovutuskelpoisia ja ajantasaisia.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543338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Vanhojen APTJ tietojen katselun ja tietokantojen siirron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39318077"/>
              </p:ext>
            </p:extLst>
          </p:nvPr>
        </p:nvGraphicFramePr>
        <p:xfrm>
          <a:off x="467544" y="1506944"/>
          <a:ext cx="8280920" cy="256984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Linkit: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1. Kanta julkaisusuunnitelma: </a:t>
                      </a:r>
                      <a:r>
                        <a:rPr lang="fi-FI" sz="1200" b="0" i="0" u="none" strike="noStrike" dirty="0">
                          <a:solidFill>
                            <a:srgbClr val="000000"/>
                          </a:solidFill>
                          <a:effectLst/>
                          <a:latin typeface="Verdana" panose="020B0604030504040204" pitchFamily="34" charset="0"/>
                          <a:hlinkClick r:id="rId2"/>
                        </a:rPr>
                        <a:t>http://www.kanta.fi/documents/12105/4355428/Julkaisusuunnitelma+2016-2017-2018/2f4d0fdb-d03a-4779-8a83-d724b2a0c8d1</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2. Kanta-koulutuksen tukimateriaali: </a:t>
                      </a:r>
                      <a:r>
                        <a:rPr lang="fi-FI" sz="1200" b="0" i="0" u="none" strike="noStrike" dirty="0">
                          <a:solidFill>
                            <a:srgbClr val="000000"/>
                          </a:solidFill>
                          <a:effectLst/>
                          <a:latin typeface="Verdana" panose="020B0604030504040204" pitchFamily="34" charset="0"/>
                          <a:hlinkClick r:id="rId3"/>
                        </a:rPr>
                        <a:t>https://www.thl.fi/fi/web/tiedonhallinta-sosiaali-ja-terveysalalla/ajankohtaista/tapahtumia-ja-koulutuksia/koulutuksen-tukimateriaalit</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3. Kanta-palveluiden yhteyksien jatkuvuuden varmistaminen organisaation muutostilanteissa: </a:t>
                      </a:r>
                      <a:r>
                        <a:rPr lang="fi-FI" sz="1200" b="0" i="0" u="none" strike="noStrike" dirty="0">
                          <a:solidFill>
                            <a:srgbClr val="000000"/>
                          </a:solidFill>
                          <a:effectLst/>
                          <a:latin typeface="Verdana" panose="020B0604030504040204" pitchFamily="34" charset="0"/>
                          <a:hlinkClick r:id="rId4"/>
                        </a:rPr>
                        <a:t>http://www.kanta.fi/documents/12105/4495882/Kanta-palvelujen+yhteyksien+jatkuvuuden+varmistaminen+organisaation+muutostilanteissa/3574c7e9-a61d-423d-9640-b70461705886</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4. Vaiheistusasetuksen kautta tulevat muutokset tallennukseen Kanta-palveluihin: </a:t>
                      </a:r>
                      <a:r>
                        <a:rPr lang="fi-FI" sz="1200" b="0" i="0" u="none" strike="noStrike" dirty="0">
                          <a:solidFill>
                            <a:srgbClr val="000000"/>
                          </a:solidFill>
                          <a:effectLst/>
                          <a:latin typeface="Verdana" panose="020B0604030504040204" pitchFamily="34" charset="0"/>
                          <a:hlinkClick r:id="rId5"/>
                        </a:rPr>
                        <a:t>http://www.kanta.fi/fi/web/ammattilaisille/sosiaalihuollon-asikastiedon-arkiston-maarittelyt</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243699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Koulutusten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447136878"/>
              </p:ext>
            </p:extLst>
          </p:nvPr>
        </p:nvGraphicFramePr>
        <p:xfrm>
          <a:off x="467544" y="1201739"/>
          <a:ext cx="8280920" cy="284265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Koulutusten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 vastuu- ja loppukäyttäjien koulutuksen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Koulutussuunnitelma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Esimiehet, </a:t>
                      </a:r>
                      <a:r>
                        <a:rPr lang="fi-FI" sz="1200" b="0" i="0" u="none" strike="noStrike" dirty="0" smtClean="0">
                          <a:solidFill>
                            <a:srgbClr val="000000"/>
                          </a:solidFill>
                          <a:effectLst/>
                          <a:latin typeface="Verdana" panose="020B0604030504040204" pitchFamily="34" charset="0"/>
                        </a:rPr>
                        <a:t>pääkäyttäjät, kouluttajat, valmentajat</a:t>
                      </a:r>
                      <a:r>
                        <a:rPr lang="fi-FI" sz="1200" b="0" i="0" u="none" strike="noStrike" baseline="0" dirty="0" smtClean="0">
                          <a:solidFill>
                            <a:srgbClr val="000000"/>
                          </a:solidFill>
                          <a:effectLst/>
                          <a:latin typeface="Verdana" panose="020B0604030504040204" pitchFamily="34" charset="0"/>
                        </a:rPr>
                        <a:t> ja koulutuskoordinaattorit</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smtClean="0">
                          <a:solidFill>
                            <a:srgbClr val="000000"/>
                          </a:solidFill>
                          <a:effectLst/>
                          <a:latin typeface="Verdana" panose="020B0604030504040204" pitchFamily="34" charset="0"/>
                        </a:rPr>
                        <a:t>Uuden organisaation tiedot, sovelluksen </a:t>
                      </a:r>
                      <a:r>
                        <a:rPr lang="fi-FI" sz="1200" b="0" i="0" u="none" strike="noStrike" dirty="0">
                          <a:solidFill>
                            <a:srgbClr val="000000"/>
                          </a:solidFill>
                          <a:effectLst/>
                          <a:latin typeface="Verdana" panose="020B0604030504040204" pitchFamily="34" charset="0"/>
                        </a:rPr>
                        <a:t>sisältötuntemus, </a:t>
                      </a:r>
                      <a:r>
                        <a:rPr lang="fi-FI" sz="1200" b="0" i="0" u="none" strike="noStrike" dirty="0" smtClean="0">
                          <a:solidFill>
                            <a:srgbClr val="000000"/>
                          </a:solidFill>
                          <a:effectLst/>
                          <a:latin typeface="Verdana" panose="020B0604030504040204" pitchFamily="34" charset="0"/>
                        </a:rPr>
                        <a:t>pedagoginen </a:t>
                      </a:r>
                      <a:r>
                        <a:rPr lang="fi-FI" sz="1200" b="0" i="0" u="none" strike="noStrike" dirty="0">
                          <a:solidFill>
                            <a:srgbClr val="000000"/>
                          </a:solidFill>
                          <a:effectLst/>
                          <a:latin typeface="Verdana" panose="020B0604030504040204" pitchFamily="34" charset="0"/>
                        </a:rPr>
                        <a:t>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2982488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Koulutusten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799200"/>
              </p:ext>
            </p:extLst>
          </p:nvPr>
        </p:nvGraphicFramePr>
        <p:xfrm>
          <a:off x="467544" y="1201739"/>
          <a:ext cx="8280920" cy="20829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a:solidFill>
                            <a:srgbClr val="000000"/>
                          </a:solidFill>
                          <a:effectLst/>
                          <a:latin typeface="Verdana" panose="020B0604030504040204" pitchFamily="34" charset="0"/>
                        </a:rPr>
                        <a:t>Täytyy kouluttaa myös </a:t>
                      </a:r>
                      <a:r>
                        <a:rPr lang="fi-FI" sz="1200" b="0" i="0" u="none" strike="noStrike" dirty="0" smtClean="0">
                          <a:solidFill>
                            <a:srgbClr val="000000"/>
                          </a:solidFill>
                          <a:effectLst/>
                          <a:latin typeface="Verdana" panose="020B0604030504040204" pitchFamily="34" charset="0"/>
                        </a:rPr>
                        <a:t>yhteinen toimintaprosessi </a:t>
                      </a:r>
                      <a:r>
                        <a:rPr lang="fi-FI" sz="1200" b="0" i="0" u="none" strike="noStrike" dirty="0" err="1">
                          <a:solidFill>
                            <a:srgbClr val="000000"/>
                          </a:solidFill>
                          <a:effectLst/>
                          <a:latin typeface="Verdana" panose="020B0604030504040204" pitchFamily="34" charset="0"/>
                        </a:rPr>
                        <a:t>APTJ:n</a:t>
                      </a:r>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lisäksi.</a:t>
                      </a:r>
                      <a:r>
                        <a:rPr lang="fi-FI" sz="1200" b="0" i="0" u="none" strike="noStrike" baseline="0" dirty="0" smtClean="0">
                          <a:solidFill>
                            <a:srgbClr val="000000"/>
                          </a:solidFill>
                          <a:effectLst/>
                          <a:latin typeface="Verdana" panose="020B0604030504040204" pitchFamily="34" charset="0"/>
                        </a:rPr>
                        <a:t> Samoin </a:t>
                      </a:r>
                      <a:r>
                        <a:rPr lang="fi-FI" sz="1200" b="0" i="0" u="none" strike="noStrike" dirty="0" smtClean="0">
                          <a:solidFill>
                            <a:srgbClr val="000000"/>
                          </a:solidFill>
                          <a:effectLst/>
                          <a:latin typeface="Verdana" panose="020B0604030504040204" pitchFamily="34" charset="0"/>
                        </a:rPr>
                        <a:t>tulevan </a:t>
                      </a:r>
                      <a:r>
                        <a:rPr lang="fi-FI" sz="1200" b="0" i="0" u="none" strike="noStrike" dirty="0">
                          <a:solidFill>
                            <a:srgbClr val="000000"/>
                          </a:solidFill>
                          <a:effectLst/>
                          <a:latin typeface="Verdana" panose="020B0604030504040204" pitchFamily="34" charset="0"/>
                        </a:rPr>
                        <a:t>teknisen ympäristön perustietoja (AD, laitteet, tukipalvelut). Täytyy sopia myös luovuttavien organisaatioiden kanssa henkilöstön käynnistä uuden organisaation (maakunta) koulutuksissa ja työvuorosuunnittelusta koulutusten aikana</a:t>
                      </a:r>
                      <a:r>
                        <a:rPr lang="fi-FI" sz="1200" b="0" i="0" u="none" strike="noStrike" dirty="0" smtClean="0">
                          <a:solidFill>
                            <a:srgbClr val="000000"/>
                          </a:solidFill>
                          <a:effectLst/>
                          <a:latin typeface="Verdana" panose="020B0604030504040204" pitchFamily="34" charset="0"/>
                        </a:rPr>
                        <a:t>. Alueellisen koulutuksen materiaalipankin muodostaminen</a:t>
                      </a:r>
                      <a:r>
                        <a:rPr lang="fi-FI" sz="1200" b="0" i="0" u="none" strike="noStrike" baseline="0" dirty="0" smtClean="0">
                          <a:solidFill>
                            <a:srgbClr val="000000"/>
                          </a:solidFill>
                          <a:effectLst/>
                          <a:latin typeface="Verdana" panose="020B0604030504040204" pitchFamily="34" charset="0"/>
                        </a:rPr>
                        <a:t>. Suositeltavaa on toteuttaa oma erillinen koulutusympäristö (jota ei käytetä testaukseen).</a:t>
                      </a:r>
                      <a:endParaRPr lang="fi-FI" sz="1200" b="0" i="0" u="none" strike="noStrike" dirty="0" smtClean="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err="1" smtClean="0">
                          <a:solidFill>
                            <a:srgbClr val="000000"/>
                          </a:solidFill>
                          <a:effectLst/>
                          <a:latin typeface="Verdana" panose="020B0604030504040204" pitchFamily="34" charset="0"/>
                          <a:hlinkClick r:id="rId2"/>
                        </a:rPr>
                        <a:t>Sote</a:t>
                      </a:r>
                      <a:r>
                        <a:rPr lang="fi-FI" sz="1200" b="0" i="0" u="none" strike="noStrike" dirty="0" smtClean="0">
                          <a:solidFill>
                            <a:srgbClr val="000000"/>
                          </a:solidFill>
                          <a:effectLst/>
                          <a:latin typeface="Verdana" panose="020B0604030504040204" pitchFamily="34" charset="0"/>
                          <a:hlinkClick r:id="rId2"/>
                        </a:rPr>
                        <a:t>-tietojärjestelmien käyttöönottokoulutukset – Opas</a:t>
                      </a:r>
                      <a:r>
                        <a:rPr lang="fi-FI" sz="1200" b="0" i="0" u="none" strike="noStrike" baseline="0" dirty="0" smtClean="0">
                          <a:solidFill>
                            <a:srgbClr val="000000"/>
                          </a:solidFill>
                          <a:effectLst/>
                          <a:latin typeface="Verdana" panose="020B0604030504040204" pitchFamily="34" charset="0"/>
                          <a:hlinkClick r:id="rId2"/>
                        </a:rPr>
                        <a:t> koulutuksen suunnitteluun</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789952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Tiedotuksen ja viestinnän 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06374697"/>
              </p:ext>
            </p:extLst>
          </p:nvPr>
        </p:nvGraphicFramePr>
        <p:xfrm>
          <a:off x="539552" y="1115334"/>
          <a:ext cx="8280920" cy="34799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Tiedotuksen ja viestinnän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Tehdään tiedotus- ja viestintäsuunnitelma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-ammattilaisille ja kansalaisille viestintään.</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Mitä tapahtuu ja miten asia vaikuttaa SOTE-ammattilaisiin ja kansalaisiin.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0914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Viestintäsuunnitelma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776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Tiedottaja, järjestelmäarkkitehti, substanssiosaaminen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Viestintäosaaminen, tietojärjestelmä- ja substanssiosaaminen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Kohderyhmät, sisältö, mediakanavat (perinteiset + some), aikataulu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smtClean="0">
                          <a:solidFill>
                            <a:srgbClr val="000000"/>
                          </a:solidFill>
                          <a:effectLst/>
                          <a:latin typeface="Verdana" panose="020B0604030504040204" pitchFamily="34" charset="0"/>
                          <a:hlinkClick r:id="rId2"/>
                        </a:rPr>
                        <a:t>Sote</a:t>
                      </a:r>
                      <a:r>
                        <a:rPr lang="fi-FI" sz="1200" b="0" i="0" u="none" strike="noStrike" dirty="0" smtClean="0">
                          <a:solidFill>
                            <a:srgbClr val="000000"/>
                          </a:solidFill>
                          <a:effectLst/>
                          <a:latin typeface="Verdana" panose="020B0604030504040204" pitchFamily="34" charset="0"/>
                          <a:hlinkClick r:id="rId2"/>
                        </a:rPr>
                        <a:t>-käyttöönottoprojektin viestinnän suunnittelu</a:t>
                      </a:r>
                      <a:r>
                        <a:rPr lang="fi-FI" sz="1200" b="0" i="0" u="none" strike="noStrike" baseline="0" dirty="0" smtClean="0">
                          <a:solidFill>
                            <a:srgbClr val="000000"/>
                          </a:solidFill>
                          <a:effectLst/>
                          <a:latin typeface="Verdana" panose="020B0604030504040204" pitchFamily="34" charset="0"/>
                          <a:hlinkClick r:id="rId2"/>
                        </a:rPr>
                        <a:t> –opas</a:t>
                      </a:r>
                      <a:r>
                        <a:rPr lang="fi-FI" sz="1200" b="0" i="0" u="none" strike="noStrike" baseline="0" dirty="0" smtClean="0">
                          <a:solidFill>
                            <a:srgbClr val="000000"/>
                          </a:solidFill>
                          <a:effectLst/>
                          <a:latin typeface="Verdana" panose="020B0604030504040204" pitchFamily="34" charset="0"/>
                        </a:rPr>
                        <a:t>, </a:t>
                      </a:r>
                      <a:r>
                        <a:rPr lang="fi-FI" sz="1200" b="0" i="0" u="none" strike="noStrike" baseline="0" dirty="0" smtClean="0">
                          <a:solidFill>
                            <a:srgbClr val="000000"/>
                          </a:solidFill>
                          <a:effectLst/>
                          <a:latin typeface="Verdana" panose="020B0604030504040204" pitchFamily="34" charset="0"/>
                          <a:hlinkClick r:id="rId3"/>
                        </a:rPr>
                        <a:t>diat</a:t>
                      </a:r>
                      <a:r>
                        <a:rPr lang="fi-FI" sz="1200" b="0" i="0" u="none" strike="noStrike" baseline="0" dirty="0" smtClean="0">
                          <a:solidFill>
                            <a:srgbClr val="000000"/>
                          </a:solidFill>
                          <a:effectLst/>
                          <a:latin typeface="Verdana" panose="020B0604030504040204" pitchFamily="34" charset="0"/>
                        </a:rPr>
                        <a:t> sekä </a:t>
                      </a:r>
                      <a:r>
                        <a:rPr lang="fi-FI" sz="1200" b="0" i="0" u="none" strike="noStrike" baseline="0" dirty="0" smtClean="0">
                          <a:solidFill>
                            <a:srgbClr val="000000"/>
                          </a:solidFill>
                          <a:effectLst/>
                          <a:latin typeface="Verdana" panose="020B0604030504040204" pitchFamily="34" charset="0"/>
                          <a:hlinkClick r:id="rId4"/>
                        </a:rPr>
                        <a:t>tuloskortti ja muutosloki</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335855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Muiden hankkeiden huomiointi</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97395035"/>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Muiden hankkeiden huomiointi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APTJ-hankkeeseen liityvien kansallisten ja muiden hankkeiden huomiointi (esim MAKU-TAHE)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Projektisuunnitelmassa kuvattu, miten hankkeet vaikuttavat APTJ-hankkeeseen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Järjestelmäarkkitehti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Arkkitehtuuriosaaminen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9807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Kansallisten hankkeiden aikataulu osattava peilata alueelliseen tekemiseen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1976074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Maakunnan </a:t>
            </a:r>
            <a:r>
              <a:rPr lang="fi-FI" dirty="0" err="1"/>
              <a:t>sote</a:t>
            </a:r>
            <a:r>
              <a:rPr lang="fi-FI" dirty="0"/>
              <a:t>-järjestelmien tuen ja ylläpidon suunnittelu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258129435"/>
              </p:ext>
            </p:extLst>
          </p:nvPr>
        </p:nvGraphicFramePr>
        <p:xfrm>
          <a:off x="467544" y="1201739"/>
          <a:ext cx="8280920" cy="301221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Suunnittelu ja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Maakunnan </a:t>
                      </a:r>
                      <a:r>
                        <a:rPr lang="fi-FI" sz="1200" b="1" i="0" u="none" strike="noStrike" dirty="0" err="1">
                          <a:solidFill>
                            <a:srgbClr val="000000"/>
                          </a:solidFill>
                          <a:effectLst/>
                          <a:latin typeface="Verdana" panose="020B0604030504040204" pitchFamily="34" charset="0"/>
                        </a:rPr>
                        <a:t>sote</a:t>
                      </a:r>
                      <a:r>
                        <a:rPr lang="fi-FI" sz="1200" b="1" i="0" u="none" strike="noStrike" dirty="0">
                          <a:solidFill>
                            <a:srgbClr val="000000"/>
                          </a:solidFill>
                          <a:effectLst/>
                          <a:latin typeface="Verdana" panose="020B0604030504040204" pitchFamily="34" charset="0"/>
                        </a:rPr>
                        <a:t>-järjestelmien tuen ja ylläpidon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Kuvattava ja sovittava alueellinen malli: tukiprosessi, palvelukuvaukset ja kustannusten tarkennukset, sopimusmallit.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Kuvattava ja sovittava alueellinen malli: tukiprosessi, palvelukuvaukset ja kustannusten tarkennukset, sopimusmallit. Maakunnan tukipalvelut sähköiselle asioinnille.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järjestelmäarkkitehdit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ICT-palvelun tuottaminen ja sen kuvaaminen sekä tuotteistaminen (palvelun sisältö, kustannuslaskenta, hinnoittelu)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2601881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58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Maakunnan </a:t>
            </a:r>
            <a:r>
              <a:rPr lang="fi-FI" dirty="0" err="1"/>
              <a:t>sote</a:t>
            </a:r>
            <a:r>
              <a:rPr lang="fi-FI" dirty="0"/>
              <a:t>-järjestelmien tuen ja ylläpidon suunnittelu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673125119"/>
              </p:ext>
            </p:extLst>
          </p:nvPr>
        </p:nvGraphicFramePr>
        <p:xfrm>
          <a:off x="467544" y="1201739"/>
          <a:ext cx="8280920" cy="148209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Oltava valmiina ennen käyttöönottoprojektia. Oltava selvillä ketkä tekevät sopimukset keskenään. Huomioitava tukipalvelut myös kansalaisille sähköisen asioinnin osalta (ODA, Virtuaalisairaala, etävastaanotot ym.)</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Linkit: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1. ODA: </a:t>
                      </a:r>
                      <a:r>
                        <a:rPr lang="fi-FI" sz="1200" b="0" i="0" u="none" strike="noStrike" dirty="0">
                          <a:solidFill>
                            <a:srgbClr val="000000"/>
                          </a:solidFill>
                          <a:effectLst/>
                          <a:latin typeface="Verdana" panose="020B0604030504040204" pitchFamily="34" charset="0"/>
                          <a:hlinkClick r:id="rId2"/>
                        </a:rPr>
                        <a:t>https://www.kuntaliitto.fi/asiantuntijapalvelut/sosiaali-ja-terveysasiat/akusti/akusti-projektit/oda</a:t>
                      </a:r>
                      <a:endParaRPr lang="fi-FI" sz="1200" b="0" i="0" u="none" strike="noStrike" dirty="0">
                        <a:solidFill>
                          <a:srgbClr val="000000"/>
                        </a:solidFill>
                        <a:effectLst/>
                        <a:latin typeface="Verdana" panose="020B0604030504040204" pitchFamily="34" charset="0"/>
                      </a:endParaRPr>
                    </a:p>
                    <a:p>
                      <a:pPr algn="l" fontAlgn="b"/>
                      <a:r>
                        <a:rPr lang="fi-FI" sz="1200" b="0" i="0" u="none" strike="noStrike" dirty="0">
                          <a:solidFill>
                            <a:srgbClr val="000000"/>
                          </a:solidFill>
                          <a:effectLst/>
                          <a:latin typeface="Verdana" panose="020B0604030504040204" pitchFamily="34" charset="0"/>
                        </a:rPr>
                        <a:t>2. Virtuaalisairaala: </a:t>
                      </a:r>
                      <a:r>
                        <a:rPr lang="fi-FI" sz="1200" b="0" i="0" u="none" strike="noStrike" dirty="0">
                          <a:solidFill>
                            <a:srgbClr val="000000"/>
                          </a:solidFill>
                          <a:effectLst/>
                          <a:latin typeface="Verdana" panose="020B0604030504040204" pitchFamily="34" charset="0"/>
                          <a:hlinkClick r:id="rId3"/>
                        </a:rPr>
                        <a:t>http://</a:t>
                      </a:r>
                      <a:r>
                        <a:rPr lang="fi-FI" sz="1200" b="0" i="0" u="none" strike="noStrike" dirty="0" smtClean="0">
                          <a:solidFill>
                            <a:srgbClr val="000000"/>
                          </a:solidFill>
                          <a:effectLst/>
                          <a:latin typeface="Verdana" panose="020B0604030504040204" pitchFamily="34" charset="0"/>
                          <a:hlinkClick r:id="rId3"/>
                        </a:rPr>
                        <a:t>www.virtuaalisairaala2.fi/fi/etusivu</a:t>
                      </a:r>
                      <a:endParaRPr lang="fi-FI" sz="1200" b="0" i="0" u="none" strike="noStrike" dirty="0" smtClean="0">
                        <a:solidFill>
                          <a:srgbClr val="000000"/>
                        </a:solidFill>
                        <a:effectLst/>
                        <a:latin typeface="Verdana" panose="020B0604030504040204" pitchFamily="34" charset="0"/>
                      </a:endParaRPr>
                    </a:p>
                    <a:p>
                      <a:pPr algn="l" fontAlgn="b"/>
                      <a:r>
                        <a:rPr lang="fi-FI" sz="1200" b="0" i="0" u="none" strike="noStrike" dirty="0" smtClean="0">
                          <a:solidFill>
                            <a:srgbClr val="000000"/>
                          </a:solidFill>
                          <a:effectLst/>
                          <a:latin typeface="Verdana" panose="020B0604030504040204" pitchFamily="34" charset="0"/>
                        </a:rPr>
                        <a:t>Tukipalveluiden valmistelun tukimateriaali</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8335893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59</a:t>
            </a:fld>
            <a:endParaRPr lang="fi-FI"/>
          </a:p>
        </p:txBody>
      </p:sp>
      <p:sp>
        <p:nvSpPr>
          <p:cNvPr id="5" name="Otsikko 4"/>
          <p:cNvSpPr>
            <a:spLocks noGrp="1"/>
          </p:cNvSpPr>
          <p:nvPr>
            <p:ph type="title"/>
          </p:nvPr>
        </p:nvSpPr>
        <p:spPr/>
        <p:txBody>
          <a:bodyPr/>
          <a:lstStyle/>
          <a:p>
            <a:r>
              <a:rPr lang="fi-FI" dirty="0" smtClean="0"/>
              <a:t>Toteutusvaihe</a:t>
            </a:r>
            <a:endParaRPr lang="fi-FI" dirty="0"/>
          </a:p>
        </p:txBody>
      </p:sp>
    </p:spTree>
    <p:extLst>
      <p:ext uri="{BB962C8B-B14F-4D97-AF65-F5344CB8AC3E}">
        <p14:creationId xmlns:p14="http://schemas.microsoft.com/office/powerpoint/2010/main" val="1421977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Maakunnan tietohallintostrategian luominen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304044895"/>
              </p:ext>
            </p:extLst>
          </p:nvPr>
        </p:nvGraphicFramePr>
        <p:xfrm>
          <a:off x="467544" y="1201739"/>
          <a:ext cx="8280920" cy="281450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Tulee kuvata tahtotila: lähdetäänkö </a:t>
                      </a:r>
                      <a:r>
                        <a:rPr lang="fi-FI" sz="1200" b="0" i="0" u="none" strike="noStrike" dirty="0" err="1">
                          <a:solidFill>
                            <a:srgbClr val="000000"/>
                          </a:solidFill>
                          <a:effectLst/>
                          <a:latin typeface="Verdana" panose="020B0604030504040204" pitchFamily="34" charset="0"/>
                        </a:rPr>
                        <a:t>konsolidoimaan</a:t>
                      </a:r>
                      <a:r>
                        <a:rPr lang="fi-FI" sz="1200" b="0" i="0" u="none" strike="noStrike" dirty="0">
                          <a:solidFill>
                            <a:srgbClr val="000000"/>
                          </a:solidFill>
                          <a:effectLst/>
                          <a:latin typeface="Verdana" panose="020B0604030504040204" pitchFamily="34" charset="0"/>
                        </a:rPr>
                        <a:t>, siirrytäänkö yhteen järjestelmään vai lähdetäänkö kilpailuttamaan uutta ja miten hyödynnetään Kanta-palveluita.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osa-alue, että ei tehdä suuria investointeja lyhyelle aikavälille, jos isompi muutos tulee vuoden 2020 jälkeen nopeasti vastaan.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Tässä aiheessa kuvattaisiin maakunnan tietohallintostrategia peilaamaan koko maakunnan toimintastrategiaa ja hyödynnettäisiin kokonaisarkkitehtuurimallia kuvauksissa.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Ohjeistukseen on lisättävä </a:t>
                      </a:r>
                      <a:r>
                        <a:rPr lang="fi-FI" sz="1200" b="0" i="0" u="none" strike="noStrike" dirty="0" err="1">
                          <a:solidFill>
                            <a:srgbClr val="000000"/>
                          </a:solidFill>
                          <a:effectLst/>
                          <a:latin typeface="Verdana" panose="020B0604030504040204" pitchFamily="34" charset="0"/>
                        </a:rPr>
                        <a:t>kriteeristö</a:t>
                      </a:r>
                      <a:r>
                        <a:rPr lang="fi-FI" sz="1200" b="0" i="0" u="none" strike="noStrike" dirty="0">
                          <a:solidFill>
                            <a:srgbClr val="000000"/>
                          </a:solidFill>
                          <a:effectLst/>
                          <a:latin typeface="Verdana" panose="020B0604030504040204" pitchFamily="34" charset="0"/>
                        </a:rPr>
                        <a:t>, millä kriteereillä tehdään päätös lyhyen tähtäimen toteutuksesta maakunnan alueella.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TIKOLAKI- selvitys</a:t>
                      </a:r>
                      <a:r>
                        <a:rPr lang="fi-FI" sz="1200" b="0" i="0" u="none" strike="noStrike" baseline="0" dirty="0" smtClean="0">
                          <a:solidFill>
                            <a:srgbClr val="000000"/>
                          </a:solidFill>
                          <a:effectLst/>
                          <a:latin typeface="Verdana" panose="020B0604030504040204" pitchFamily="34" charset="0"/>
                        </a:rPr>
                        <a:t> </a:t>
                      </a:r>
                      <a:r>
                        <a:rPr lang="fi-FI" sz="1200" b="0" i="0" u="none" strike="noStrike" baseline="0" dirty="0" smtClean="0">
                          <a:solidFill>
                            <a:srgbClr val="000000"/>
                          </a:solidFill>
                          <a:effectLst/>
                          <a:latin typeface="Verdana" panose="020B0604030504040204" pitchFamily="34" charset="0"/>
                          <a:hlinkClick r:id="rId2"/>
                        </a:rPr>
                        <a:t>akusti@kuntaliitto.fi</a:t>
                      </a:r>
                      <a:r>
                        <a:rPr lang="fi-FI" sz="1200" b="0" i="0" u="none" strike="noStrike" baseline="0" dirty="0" smtClean="0">
                          <a:solidFill>
                            <a:srgbClr val="000000"/>
                          </a:solidFill>
                          <a:effectLst/>
                          <a:latin typeface="Verdana" panose="020B0604030504040204" pitchFamily="34" charset="0"/>
                        </a:rPr>
                        <a:t> , KUHA (kustannus- ja hyötyanalyysin mallit)</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10714"/>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539023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Projektisuunnitelman tarkennukset ja tehtävät listaus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986633680"/>
              </p:ext>
            </p:extLst>
          </p:nvPr>
        </p:nvGraphicFramePr>
        <p:xfrm>
          <a:off x="467544" y="1201739"/>
          <a:ext cx="8280920" cy="317021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Projektisuunnitelman tarkennukset ja tehtävät listaus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sisällön ja kustannusarvion tarkennukset, aikataulu ja resurssit kiinnitetty ja tehtävät listattu vaiheittain /osaprojekteittain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Projektisuunnitelmasta ehdotus 1.0 , tehtävälistaus vaiheittain koko projektille ja omat tehtävälistaukset osaprojekteille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osaprojektien projektipäällikköt, työryhmien puheenjohtajat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Projektinhallinta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Sidosryhmät ja toimittajat konktaktoitu ja sovittu aikataulusta ja tehtävistä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Tehtävälistaus - mallipohja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225512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Autofit/>
          </a:bodyPr>
          <a:lstStyle/>
          <a:p>
            <a:r>
              <a:rPr lang="fi-FI" sz="1800" dirty="0"/>
              <a:t>Käytössä olevien </a:t>
            </a:r>
            <a:r>
              <a:rPr lang="fi-FI" sz="1800" dirty="0" err="1"/>
              <a:t>APTJ:ien</a:t>
            </a:r>
            <a:r>
              <a:rPr lang="fi-FI" sz="1800" dirty="0"/>
              <a:t> tietohuoltoselvitys ja -korjaukset</a:t>
            </a:r>
            <a:br>
              <a:rPr lang="fi-FI" sz="1800" dirty="0"/>
            </a:br>
            <a:r>
              <a:rPr lang="fi-FI" sz="1800" dirty="0"/>
              <a:t>Tietohuoltoselvitykset käytössä olevissa </a:t>
            </a:r>
            <a:r>
              <a:rPr lang="fi-FI" sz="1800" dirty="0" err="1"/>
              <a:t>APTJ:ssa</a:t>
            </a:r>
            <a:r>
              <a:rPr lang="fi-FI" sz="1800" dirty="0"/>
              <a:t>, jos versio vaihtuu sekä korjaustoimenpiteet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33471247"/>
              </p:ext>
            </p:extLst>
          </p:nvPr>
        </p:nvGraphicFramePr>
        <p:xfrm>
          <a:off x="467544" y="1201739"/>
          <a:ext cx="8280920" cy="300269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Käytössä olevien </a:t>
                      </a:r>
                      <a:r>
                        <a:rPr lang="fi-FI" sz="1200" b="1" i="0" u="none" strike="noStrike" dirty="0" err="1">
                          <a:solidFill>
                            <a:srgbClr val="000000"/>
                          </a:solidFill>
                          <a:effectLst/>
                          <a:latin typeface="Verdana" panose="020B0604030504040204" pitchFamily="34" charset="0"/>
                        </a:rPr>
                        <a:t>APTJ:ien</a:t>
                      </a:r>
                      <a:r>
                        <a:rPr lang="fi-FI" sz="1200" b="1" i="0" u="none" strike="noStrike" dirty="0">
                          <a:solidFill>
                            <a:srgbClr val="000000"/>
                          </a:solidFill>
                          <a:effectLst/>
                          <a:latin typeface="Verdana" panose="020B0604030504040204" pitchFamily="34" charset="0"/>
                        </a:rPr>
                        <a:t> tietohuoltoselvitys ja -korjaukset</a:t>
                      </a:r>
                      <a:br>
                        <a:rPr lang="fi-FI" sz="1200" b="1" i="0" u="none" strike="noStrike" dirty="0">
                          <a:solidFill>
                            <a:srgbClr val="000000"/>
                          </a:solidFill>
                          <a:effectLst/>
                          <a:latin typeface="Verdana" panose="020B0604030504040204" pitchFamily="34" charset="0"/>
                        </a:rPr>
                      </a:br>
                      <a:r>
                        <a:rPr lang="fi-FI" sz="1200" b="1" i="0" u="none" strike="noStrike" dirty="0">
                          <a:solidFill>
                            <a:srgbClr val="000000"/>
                          </a:solidFill>
                          <a:effectLst/>
                          <a:latin typeface="Verdana" panose="020B0604030504040204" pitchFamily="34" charset="0"/>
                        </a:rPr>
                        <a:t>Tietohuoltoselvitykset käytössä olevissa </a:t>
                      </a:r>
                      <a:r>
                        <a:rPr lang="fi-FI" sz="1200" b="1" i="0" u="none" strike="noStrike" dirty="0" err="1">
                          <a:solidFill>
                            <a:srgbClr val="000000"/>
                          </a:solidFill>
                          <a:effectLst/>
                          <a:latin typeface="Verdana" panose="020B0604030504040204" pitchFamily="34" charset="0"/>
                        </a:rPr>
                        <a:t>APTJ:ssa</a:t>
                      </a:r>
                      <a:r>
                        <a:rPr lang="fi-FI" sz="1200" b="1" i="0" u="none" strike="noStrike" dirty="0">
                          <a:solidFill>
                            <a:srgbClr val="000000"/>
                          </a:solidFill>
                          <a:effectLst/>
                          <a:latin typeface="Verdana" panose="020B0604030504040204" pitchFamily="34" charset="0"/>
                        </a:rPr>
                        <a:t>, jos versio vaihtuu sekä korjaustoimenpiteet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Sovelluksen toimittajan kanssa tehty selvitys APTJ:n versioiden yhteensopivuudesta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Tarpeettomat lähetteet poistettu, palautteet luettu kertomukseen, jonot siivottu, tarpeettomat auki jääneet määräykset </a:t>
                      </a:r>
                      <a:r>
                        <a:rPr lang="fi-FI" sz="1200" b="0" i="0" u="none" strike="noStrike" dirty="0" smtClean="0">
                          <a:solidFill>
                            <a:srgbClr val="000000"/>
                          </a:solidFill>
                          <a:effectLst/>
                          <a:latin typeface="Verdana" panose="020B0604030504040204" pitchFamily="34" charset="0"/>
                        </a:rPr>
                        <a:t>poistettu,</a:t>
                      </a:r>
                      <a:r>
                        <a:rPr lang="fi-FI" sz="1200" b="0" i="0" u="none" strike="noStrike" baseline="0" dirty="0" smtClean="0">
                          <a:solidFill>
                            <a:srgbClr val="000000"/>
                          </a:solidFill>
                          <a:effectLst/>
                          <a:latin typeface="Verdana" panose="020B0604030504040204" pitchFamily="34" charset="0"/>
                        </a:rPr>
                        <a:t> opiskelijoiden tuottamien kertomustekstien hyväksymiset.</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Pääkäyttäjät, toiminnasta päättävät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9572166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Autofit/>
          </a:bodyPr>
          <a:lstStyle/>
          <a:p>
            <a:r>
              <a:rPr lang="fi-FI" sz="1800" dirty="0"/>
              <a:t>Käytössä olevien </a:t>
            </a:r>
            <a:r>
              <a:rPr lang="fi-FI" sz="1800" dirty="0" err="1"/>
              <a:t>APTJ:ien</a:t>
            </a:r>
            <a:r>
              <a:rPr lang="fi-FI" sz="1800" dirty="0"/>
              <a:t> tietohuoltoselvitys ja -korjaukset</a:t>
            </a:r>
            <a:br>
              <a:rPr lang="fi-FI" sz="1800" dirty="0"/>
            </a:br>
            <a:r>
              <a:rPr lang="fi-FI" sz="1800" dirty="0"/>
              <a:t>Tietohuoltoselvitykset käytössä olevissa </a:t>
            </a:r>
            <a:r>
              <a:rPr lang="fi-FI" sz="1800" dirty="0" err="1"/>
              <a:t>APTJ:ssa</a:t>
            </a:r>
            <a:r>
              <a:rPr lang="fi-FI" sz="1800" dirty="0"/>
              <a:t>, jos versio vaihtuu sekä korjaustoimenpiteet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089473212"/>
              </p:ext>
            </p:extLst>
          </p:nvPr>
        </p:nvGraphicFramePr>
        <p:xfrm>
          <a:off x="467544" y="1201739"/>
          <a:ext cx="8280920" cy="149072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Sovellusosaaminen, toiminnan tunteminen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Suunnittelu, miten automaattisesti tehtävissä mahdollisimman paljon, ohjeistettava ja seurattava ettei siivottavaa tule lisää projektin aikana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2637353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Alueellisen ICT-infran rakentaminen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49330428"/>
              </p:ext>
            </p:extLst>
          </p:nvPr>
        </p:nvGraphicFramePr>
        <p:xfrm>
          <a:off x="467544" y="1201739"/>
          <a:ext cx="8280920" cy="309856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Alueellisen ICT-infran rakentaminen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Ei varsinaninen APTJ-projektin osa, mutta alueellinen ICT-infran tausta (konesalit, verkot, AD, työasemat ja oheislaitteet, käyttäjähallinta, tukipalvelut) tulee olla sovittu ja valmiina ennen APTJ-projektia. Vimanan ja SoteDigin tuomat muutokset.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Alueellinen yhteinen tekninen ympäristö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br>
                        <a:rPr lang="fi-FI" sz="1200" b="0" i="0" u="none" strike="noStrike">
                          <a:solidFill>
                            <a:srgbClr val="000000"/>
                          </a:solidFill>
                          <a:effectLst/>
                          <a:latin typeface="Verdana" panose="020B0604030504040204" pitchFamily="34" charset="0"/>
                        </a:rPr>
                      </a:br>
                      <a:r>
                        <a:rPr lang="fi-FI" sz="1200" b="0" i="0" u="none" strike="noStrike">
                          <a:solidFill>
                            <a:srgbClr val="000000"/>
                          </a:solidFill>
                          <a:effectLst/>
                          <a:latin typeface="Verdana" panose="020B0604030504040204" pitchFamily="34" charset="0"/>
                        </a:rPr>
                        <a:t>ICT-asiantuntijat, Vimana ja SoteDigi, maakuntavalmistelu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ICT-arkkitehtuuri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627325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Alueellisen ICT-infran rakentaminen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43515534"/>
              </p:ext>
            </p:extLst>
          </p:nvPr>
        </p:nvGraphicFramePr>
        <p:xfrm>
          <a:off x="467544" y="1201739"/>
          <a:ext cx="8280920" cy="171722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Sovittava, voiko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-järjestäjä ja -palveluntuottaja käyttää samaa infraa ja ympäristöä ja millä tasolla?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Huomioitava </a:t>
                      </a:r>
                      <a:r>
                        <a:rPr lang="fi-FI" sz="1200" b="0" i="0" u="none" strike="noStrike" dirty="0" err="1">
                          <a:solidFill>
                            <a:srgbClr val="000000"/>
                          </a:solidFill>
                          <a:effectLst/>
                          <a:latin typeface="Verdana" panose="020B0604030504040204" pitchFamily="34" charset="0"/>
                        </a:rPr>
                        <a:t>Vimana</a:t>
                      </a:r>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Oy:n </a:t>
                      </a:r>
                      <a:r>
                        <a:rPr lang="fi-FI" sz="1200" b="0" i="0" u="none" strike="noStrike" dirty="0">
                          <a:solidFill>
                            <a:srgbClr val="000000"/>
                          </a:solidFill>
                          <a:effectLst/>
                          <a:latin typeface="Verdana" panose="020B0604030504040204" pitchFamily="34" charset="0"/>
                        </a:rPr>
                        <a:t>palvelut ja sieltä käyttövelvoitteen piiriin tulevat osiot.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6767654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virallinen aloitus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590718942"/>
              </p:ext>
            </p:extLst>
          </p:nvPr>
        </p:nvGraphicFramePr>
        <p:xfrm>
          <a:off x="467544" y="1201739"/>
          <a:ext cx="8280920" cy="2966414"/>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virallinen aloitus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Ohjausryhmä hyväksyy 1. kokouksessa projektisuunnitelman ja </a:t>
                      </a:r>
                      <a:r>
                        <a:rPr lang="fi-FI" sz="1200" b="0" i="0" u="none" strike="noStrike" dirty="0" smtClean="0">
                          <a:solidFill>
                            <a:srgbClr val="000000"/>
                          </a:solidFill>
                          <a:effectLst/>
                          <a:latin typeface="Verdana" panose="020B0604030504040204" pitchFamily="34" charset="0"/>
                        </a:rPr>
                        <a:t>ohjausmallin</a:t>
                      </a:r>
                      <a:r>
                        <a:rPr lang="fi-FI" sz="1200" b="0" i="0" u="none" strike="noStrike" dirty="0">
                          <a:solidFill>
                            <a:srgbClr val="000000"/>
                          </a:solidFill>
                          <a:effectLst/>
                          <a:latin typeface="Verdana" panose="020B0604030504040204" pitchFamily="34" charset="0"/>
                        </a:rPr>
                        <a:t>, </a:t>
                      </a:r>
                      <a:r>
                        <a:rPr lang="fi-FI" sz="1200" b="0" i="0" u="none" strike="noStrike" dirty="0" err="1">
                          <a:solidFill>
                            <a:srgbClr val="000000"/>
                          </a:solidFill>
                          <a:effectLst/>
                          <a:latin typeface="Verdana" panose="020B0604030504040204" pitchFamily="34" charset="0"/>
                        </a:rPr>
                        <a:t>kick</a:t>
                      </a:r>
                      <a:r>
                        <a:rPr lang="fi-FI" sz="1200" b="0" i="0" u="none" strike="noStrike" dirty="0">
                          <a:solidFill>
                            <a:srgbClr val="000000"/>
                          </a:solidFill>
                          <a:effectLst/>
                          <a:latin typeface="Verdana" panose="020B0604030504040204" pitchFamily="34" charset="0"/>
                        </a:rPr>
                        <a:t>- </a:t>
                      </a:r>
                      <a:r>
                        <a:rPr lang="fi-FI" sz="1200" b="0" i="0" u="none" strike="noStrike" dirty="0" err="1">
                          <a:solidFill>
                            <a:srgbClr val="000000"/>
                          </a:solidFill>
                          <a:effectLst/>
                          <a:latin typeface="Verdana" panose="020B0604030504040204" pitchFamily="34" charset="0"/>
                        </a:rPr>
                        <a:t>off</a:t>
                      </a:r>
                      <a:r>
                        <a:rPr lang="fi-FI" sz="1200" b="0" i="0" u="none" strike="noStrike" dirty="0">
                          <a:solidFill>
                            <a:srgbClr val="000000"/>
                          </a:solidFill>
                          <a:effectLst/>
                          <a:latin typeface="Verdana" panose="020B0604030504040204" pitchFamily="34" charset="0"/>
                        </a:rPr>
                        <a:t> osallistujille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Hyväksytty projektisuunnitelma, kick-off pidetty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ohry ja projektiin osallistujat; maakuntavalmistelu ja Vimana Oy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Projektinhallinta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108295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Viestintäsuunnitelman ja koulutussuunnitelman tarkennus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546163796"/>
              </p:ext>
            </p:extLst>
          </p:nvPr>
        </p:nvGraphicFramePr>
        <p:xfrm>
          <a:off x="467544" y="1201739"/>
          <a:ext cx="8280920" cy="290894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Viestintäsuunnitelman ja koulutussuunnitelman tarkennus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Suunnitellaan aikataulut ja tehtävät viestintään ja koulutuksiin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Koulutussuunnitelma ja viestintäsuunnitelma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Viestintä, koulutus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77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Huomioitava viestinnässä eri kohderyhmät (johto, käyttäjät, asiakkaat)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01160">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Oppaat</a:t>
                      </a:r>
                      <a:r>
                        <a:rPr lang="fi-FI" sz="1200" b="0" i="0" u="none" strike="noStrike" baseline="0" dirty="0" smtClean="0">
                          <a:solidFill>
                            <a:srgbClr val="000000"/>
                          </a:solidFill>
                          <a:effectLst/>
                          <a:latin typeface="Verdana" panose="020B0604030504040204" pitchFamily="34" charset="0"/>
                        </a:rPr>
                        <a:t> (kts. Aiemmat tehtävät nro. 37 &amp; 38)</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739032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Testiympäristön pystytys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24296933"/>
              </p:ext>
            </p:extLst>
          </p:nvPr>
        </p:nvGraphicFramePr>
        <p:xfrm>
          <a:off x="467544" y="1201739"/>
          <a:ext cx="8280920" cy="31313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Testiympäristön pystytys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Uuden sote-testiympäristön pystytys: palvelimet, tietokanta, verkot, tietoliikenne, sovellukset, testitunnukset.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-organisaatiorakenne (toimipisteet, suorituspaikat, OID, käyttäjätunnukset ym.)</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Testiympäristö käytettävissä projektiin osallistuvilla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Projektipäällikkö, tietojärjestelmien toimittajat, infratoimittajat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Arkkitehtuurin ja järjestelmien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smtClean="0">
                          <a:solidFill>
                            <a:srgbClr val="000000"/>
                          </a:solidFill>
                          <a:effectLst/>
                          <a:latin typeface="Verdana" panose="020B0604030504040204" pitchFamily="34" charset="0"/>
                        </a:rPr>
                        <a:t>Testiympäristöä</a:t>
                      </a:r>
                      <a:r>
                        <a:rPr lang="fi-FI" sz="1200" b="0" i="0" u="none" strike="noStrike" baseline="0" dirty="0" smtClean="0">
                          <a:solidFill>
                            <a:srgbClr val="000000"/>
                          </a:solidFill>
                          <a:effectLst/>
                          <a:latin typeface="Verdana" panose="020B0604030504040204" pitchFamily="34" charset="0"/>
                        </a:rPr>
                        <a:t> ei voi käyttää koulutusympäristönä. Suositeltavaa on toteuttaa oma erillinen koulutusympäristö.</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247206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err="1"/>
              <a:t>Soten</a:t>
            </a:r>
            <a:r>
              <a:rPr lang="fi-FI" dirty="0"/>
              <a:t> toimintaprosessien kuvaus ja päätöksenteko</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39781896"/>
              </p:ext>
            </p:extLst>
          </p:nvPr>
        </p:nvGraphicFramePr>
        <p:xfrm>
          <a:off x="467544" y="1201739"/>
          <a:ext cx="8280920" cy="32803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err="1">
                          <a:solidFill>
                            <a:srgbClr val="000000"/>
                          </a:solidFill>
                          <a:effectLst/>
                          <a:latin typeface="Verdana" panose="020B0604030504040204" pitchFamily="34" charset="0"/>
                        </a:rPr>
                        <a:t>Soten</a:t>
                      </a:r>
                      <a:r>
                        <a:rPr lang="fi-FI" sz="1200" b="1" i="0" u="none" strike="noStrike" dirty="0">
                          <a:solidFill>
                            <a:srgbClr val="000000"/>
                          </a:solidFill>
                          <a:effectLst/>
                          <a:latin typeface="Verdana" panose="020B0604030504040204" pitchFamily="34" charset="0"/>
                        </a:rPr>
                        <a:t> toimintaprosessien kuvaus ja päätöksenteko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Työryhmissä toimialueittain on kuvattu uusi sotetoiminta  ja  huomioitu asiakkaan polun kautta tulevat toimialueiden rajapinnat, sovittu miten tehdään päätökset (esim. kirjaamis- / toimintataparyhmä)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76005">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Prosessikuvaukset toimialueittain ja asiakassegmenteittäin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64617">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Toimialuiden osaajat ja vastuulliset yhdessä,  pääkäyttäjät, projektiryhmä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Nykyisen toiminnan tuntemus, soten toimintaprosessien ymmärrys, sovellusten mahdollisuudet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89015">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Soten</a:t>
                      </a:r>
                      <a:r>
                        <a:rPr lang="fi-FI" sz="1200" b="0" i="0" u="none" strike="noStrike" dirty="0">
                          <a:solidFill>
                            <a:srgbClr val="000000"/>
                          </a:solidFill>
                          <a:effectLst/>
                          <a:latin typeface="Verdana" panose="020B0604030504040204" pitchFamily="34" charset="0"/>
                        </a:rPr>
                        <a:t> </a:t>
                      </a:r>
                      <a:r>
                        <a:rPr lang="fi-FI" sz="1200" b="0" i="0" u="none" strike="noStrike" dirty="0" err="1">
                          <a:solidFill>
                            <a:srgbClr val="000000"/>
                          </a:solidFill>
                          <a:effectLst/>
                          <a:latin typeface="Verdana" panose="020B0604030504040204" pitchFamily="34" charset="0"/>
                        </a:rPr>
                        <a:t>APTJ:n</a:t>
                      </a:r>
                      <a:r>
                        <a:rPr lang="fi-FI" sz="1200" b="0" i="0" u="none" strike="noStrike" dirty="0">
                          <a:solidFill>
                            <a:srgbClr val="000000"/>
                          </a:solidFill>
                          <a:effectLst/>
                          <a:latin typeface="Verdana" panose="020B0604030504040204" pitchFamily="34" charset="0"/>
                        </a:rPr>
                        <a:t> mahdollisuuksien hyödyntäminen ja rajoitteet, sovittava, mikä ryhmä tekee </a:t>
                      </a:r>
                      <a:r>
                        <a:rPr lang="fi-FI" sz="1200" b="0" i="0" u="none" strike="noStrike" dirty="0" err="1">
                          <a:solidFill>
                            <a:srgbClr val="000000"/>
                          </a:solidFill>
                          <a:effectLst/>
                          <a:latin typeface="Verdana" panose="020B0604030504040204" pitchFamily="34" charset="0"/>
                        </a:rPr>
                        <a:t>soten</a:t>
                      </a:r>
                      <a:r>
                        <a:rPr lang="fi-FI" sz="1200" b="0" i="0" u="none" strike="noStrike" dirty="0">
                          <a:solidFill>
                            <a:srgbClr val="000000"/>
                          </a:solidFill>
                          <a:effectLst/>
                          <a:latin typeface="Verdana" panose="020B0604030504040204" pitchFamily="34" charset="0"/>
                        </a:rPr>
                        <a:t> päätökset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15425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9448856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69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APTJ taustojen rakentaminen ja testaus testiympäristössä</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516457553"/>
              </p:ext>
            </p:extLst>
          </p:nvPr>
        </p:nvGraphicFramePr>
        <p:xfrm>
          <a:off x="467544" y="1201739"/>
          <a:ext cx="8280920" cy="28101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APTJ taustojen rakentaminen ja testaus testiympäristössä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Sovellusten tarvittavien taustatietojen toteutus suunnitelman mukaisesti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Sovellusten harmonisointisuunnitelma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Testiympäristön taustat tehty ja toimivat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Toimintaprosessien ja sovellusten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084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Rahoituksen suunnittelu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584148661"/>
              </p:ext>
            </p:extLst>
          </p:nvPr>
        </p:nvGraphicFramePr>
        <p:xfrm>
          <a:off x="467544" y="1201739"/>
          <a:ext cx="8280920" cy="287056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Rahoituksen suunnittelu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Rahoituksen suunnittelu ja mahdollisten rahoitushakemusten teko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Rahoitussuunnitelma, rahoitushakemukset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Määritellyt vastuuhenkilöt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Projektiosaaminen, rahoitushakemusten teon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55549">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Projektirahoitusten aikataulut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66246001"/>
                  </a:ext>
                </a:extLst>
              </a:tr>
              <a:tr h="188833">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Ks.VM ym. </a:t>
                      </a:r>
                      <a:r>
                        <a:rPr lang="fi-FI" sz="1200" b="0" i="0" u="none" strike="noStrike" dirty="0" smtClean="0">
                          <a:solidFill>
                            <a:srgbClr val="000000"/>
                          </a:solidFill>
                          <a:effectLst/>
                          <a:latin typeface="Verdana" panose="020B0604030504040204" pitchFamily="34" charset="0"/>
                        </a:rPr>
                        <a:t>Rahoitus ja </a:t>
                      </a:r>
                      <a:r>
                        <a:rPr lang="fi-FI" sz="1200" b="0" i="0" u="none" strike="noStrike" dirty="0" err="1" smtClean="0">
                          <a:solidFill>
                            <a:srgbClr val="000000"/>
                          </a:solidFill>
                          <a:effectLst/>
                          <a:latin typeface="Verdana" panose="020B0604030504040204" pitchFamily="34" charset="0"/>
                        </a:rPr>
                        <a:t>Akustin</a:t>
                      </a:r>
                      <a:r>
                        <a:rPr lang="fi-FI" sz="1200" b="0" i="0" u="none" strike="noStrike" dirty="0" smtClean="0">
                          <a:solidFill>
                            <a:srgbClr val="000000"/>
                          </a:solidFill>
                          <a:effectLst/>
                          <a:latin typeface="Verdana" panose="020B0604030504040204" pitchFamily="34" charset="0"/>
                        </a:rPr>
                        <a:t> KUHA-selvitys</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631534125"/>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9690122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Tarvittavien tietojen konvertointi ja testaus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38708728"/>
              </p:ext>
            </p:extLst>
          </p:nvPr>
        </p:nvGraphicFramePr>
        <p:xfrm>
          <a:off x="467544" y="1201739"/>
          <a:ext cx="8280920" cy="29763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Tarvittavien tietojen konvertointi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Suunnitelman mukaisesti konvertoidaan tarvittavat tiedot APT-järjestelmään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T27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Kopioidut/siirretyt tiedot muuttumattomina käytettävissä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Työmäärä riippuvainen kopioitavien tietojen määrästä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toimittajat, testaajat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Mahdollinen robotiikan hyödyntäminen esim. kasvukäyrät, </a:t>
                      </a:r>
                      <a:r>
                        <a:rPr lang="fi-FI" sz="1200" b="0" i="0" u="none" strike="noStrike" dirty="0" smtClean="0">
                          <a:solidFill>
                            <a:srgbClr val="000000"/>
                          </a:solidFill>
                          <a:effectLst/>
                          <a:latin typeface="Verdana" panose="020B0604030504040204" pitchFamily="34" charset="0"/>
                        </a:rPr>
                        <a:t>rokotetiedot, ajanvarauskirjat</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8288347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Manuaalinen tietojen siirto</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68997291"/>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Manuaalinen tietojen siirto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Suunnitelman mukaisesti manuaalisesti siirretään tiedot lähdejärjestelmistä kohdejärjestelmään (esim. laskutukseen vaikuttavat tiedot, ajanvaraukset)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Manuaalisesti siirretyt tiedot muuttumattomina käytettävissä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Työmäärä riippuvainen siirrettävien tietojen määrästä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sihteerit, hoitajat, laskuttajat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ja sovellusten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Manuaalinen työmäärä on mahdollisimman pieni. Sovittava projektissa, kuka tekee.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609543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Roolien ja käyttöoikeuksien määrittely</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42802599"/>
              </p:ext>
            </p:extLst>
          </p:nvPr>
        </p:nvGraphicFramePr>
        <p:xfrm>
          <a:off x="467544" y="1201739"/>
          <a:ext cx="8280920" cy="28101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Roolien ja käyttöoikeuksien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144724">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Soten roolien määrittely ja käyttöoikeuksien määrittely</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Käyttöoikeudet ja näkymät roolien mukaiset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Kohtalainen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52010">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 esimiehet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Toiminnan ja sovellusten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Huomioitava keskitetyssä käyttäjähallinnassa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51099">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632821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Koulutusympäristön rakentaminen ja testaus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136700874"/>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Koulutusympäristön rakentaminen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Testiympäristön kopiointi kouluympäristöksi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Kouluympäristö valmis koulutuksia varten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Pääkäyttäjät, kouluttajat</a:t>
                      </a:r>
                      <a:r>
                        <a:rPr lang="fi-FI" sz="1200" b="0" i="0" u="none" strike="noStrike" dirty="0" smtClean="0">
                          <a:solidFill>
                            <a:srgbClr val="000000"/>
                          </a:solidFill>
                          <a:effectLst/>
                          <a:latin typeface="Verdana" panose="020B0604030504040204" pitchFamily="34" charset="0"/>
                        </a:rPr>
                        <a:t>, valmentajat, </a:t>
                      </a:r>
                      <a:r>
                        <a:rPr lang="fi-FI" sz="1200" b="0" i="0" u="none" strike="noStrike" dirty="0">
                          <a:solidFill>
                            <a:srgbClr val="000000"/>
                          </a:solidFill>
                          <a:effectLst/>
                          <a:latin typeface="Verdana" panose="020B0604030504040204" pitchFamily="34" charset="0"/>
                        </a:rPr>
                        <a:t>tekniikka, integraatio-osaajat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53169">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Jos tehdään vielä kouluympäristöön muutoksia, niin samat muutokset tulee tehdä testiympäristöön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65916">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kts. Tehtävä 37</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4505341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Koulutus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770538274"/>
              </p:ext>
            </p:extLst>
          </p:nvPr>
        </p:nvGraphicFramePr>
        <p:xfrm>
          <a:off x="467544" y="1201739"/>
          <a:ext cx="8280920" cy="292521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Koulutus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Pääkäyttäjien koulutuksen toteutus, loppukäyttäjien toteutus, ohjeet ja materiaalit tehty ja saatavilla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koulutettu, loppukäyttäjät koulutettu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Substanssiosaaminen, esimiehet, pääkäyttäjät, </a:t>
                      </a:r>
                      <a:r>
                        <a:rPr lang="fi-FI" sz="1200" b="0" i="0" u="none" strike="noStrike" dirty="0" smtClean="0">
                          <a:solidFill>
                            <a:srgbClr val="000000"/>
                          </a:solidFill>
                          <a:effectLst/>
                          <a:latin typeface="Verdana" panose="020B0604030504040204" pitchFamily="34" charset="0"/>
                        </a:rPr>
                        <a:t>kouluttajat,</a:t>
                      </a:r>
                      <a:r>
                        <a:rPr lang="fi-FI" sz="1200" b="0" i="0" u="none" strike="noStrike" baseline="0" dirty="0" smtClean="0">
                          <a:solidFill>
                            <a:srgbClr val="000000"/>
                          </a:solidFill>
                          <a:effectLst/>
                          <a:latin typeface="Verdana" panose="020B0604030504040204" pitchFamily="34" charset="0"/>
                        </a:rPr>
                        <a:t> valmentajat ja koulutuskoordinaattorit</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i-FI" sz="1200" b="0" i="0" u="none" strike="noStrike" dirty="0" err="1" smtClean="0">
                          <a:solidFill>
                            <a:srgbClr val="000000"/>
                          </a:solidFill>
                          <a:effectLst/>
                          <a:latin typeface="Verdana" panose="020B0604030504040204" pitchFamily="34" charset="0"/>
                          <a:hlinkClick r:id="rId2"/>
                        </a:rPr>
                        <a:t>Sote</a:t>
                      </a:r>
                      <a:r>
                        <a:rPr lang="fi-FI" sz="1200" b="0" i="0" u="none" strike="noStrike" dirty="0" smtClean="0">
                          <a:solidFill>
                            <a:srgbClr val="000000"/>
                          </a:solidFill>
                          <a:effectLst/>
                          <a:latin typeface="Verdana" panose="020B0604030504040204" pitchFamily="34" charset="0"/>
                          <a:hlinkClick r:id="rId2"/>
                        </a:rPr>
                        <a:t>-tietojärjestelmien käyttöönottokoulutukset – Opas</a:t>
                      </a:r>
                      <a:r>
                        <a:rPr lang="fi-FI" sz="1200" b="0" i="0" u="none" strike="noStrike" baseline="0" dirty="0" smtClean="0">
                          <a:solidFill>
                            <a:srgbClr val="000000"/>
                          </a:solidFill>
                          <a:effectLst/>
                          <a:latin typeface="Verdana" panose="020B0604030504040204" pitchFamily="34" charset="0"/>
                          <a:hlinkClick r:id="rId2"/>
                        </a:rPr>
                        <a:t> koulutuksen suunnitteluun</a:t>
                      </a:r>
                      <a:endParaRPr lang="fi-FI" sz="1200" b="0" i="0" u="none" strike="noStrike" dirty="0" smtClean="0">
                        <a:solidFill>
                          <a:srgbClr val="000000"/>
                        </a:solidFill>
                        <a:effectLst/>
                        <a:latin typeface="Verdana" panose="020B0604030504040204" pitchFamily="34" charset="0"/>
                      </a:endParaRPr>
                    </a:p>
                    <a:p>
                      <a:pPr algn="l" fontAlgn="b"/>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8974393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Koulutus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265705008"/>
              </p:ext>
            </p:extLst>
          </p:nvPr>
        </p:nvGraphicFramePr>
        <p:xfrm>
          <a:off x="467544" y="1201739"/>
          <a:ext cx="8280920" cy="190010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smtClean="0">
                          <a:solidFill>
                            <a:srgbClr val="000000"/>
                          </a:solidFill>
                          <a:effectLst/>
                          <a:latin typeface="Verdana" panose="020B0604030504040204" pitchFamily="34" charset="0"/>
                        </a:rPr>
                        <a:t>Sähköisen oppimisympäristön hyödyntäminen (kuten</a:t>
                      </a:r>
                      <a:r>
                        <a:rPr lang="fi-FI" sz="1200" b="0" i="0" u="none" strike="noStrike" baseline="0" dirty="0" smtClean="0">
                          <a:solidFill>
                            <a:srgbClr val="000000"/>
                          </a:solidFill>
                          <a:effectLst/>
                          <a:latin typeface="Verdana" panose="020B0604030504040204" pitchFamily="34" charset="0"/>
                        </a:rPr>
                        <a:t> lääkehoidon osaamisen varmistamisen Moodle-ympäristö)</a:t>
                      </a:r>
                      <a:r>
                        <a:rPr lang="fi-FI" sz="1200" b="0" i="0" u="none" strike="noStrike" dirty="0" smtClean="0">
                          <a:solidFill>
                            <a:srgbClr val="000000"/>
                          </a:solidFill>
                          <a:effectLst/>
                          <a:latin typeface="Verdana" panose="020B0604030504040204" pitchFamily="34" charset="0"/>
                        </a:rPr>
                        <a:t>, videoiden</a:t>
                      </a:r>
                      <a:r>
                        <a:rPr lang="fi-FI" sz="1200" b="0" i="0" u="none" strike="noStrike" baseline="0" dirty="0" smtClean="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ja muun materiaalin tuottaminen. Koulutukset täytyy toteuttaa</a:t>
                      </a:r>
                      <a:r>
                        <a:rPr lang="fi-FI" sz="1200" b="0" i="0" u="none" strike="noStrike" baseline="0" dirty="0" smtClean="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lähellä tuotantokäyttöönottoa</a:t>
                      </a:r>
                      <a:r>
                        <a:rPr lang="fi-FI" sz="1200" b="0" i="0" u="none" strike="noStrike" baseline="0" dirty="0" smtClean="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ja </a:t>
                      </a:r>
                      <a:r>
                        <a:rPr lang="fi-FI" sz="1200" b="0" i="0" u="none" strike="noStrike" dirty="0">
                          <a:solidFill>
                            <a:srgbClr val="000000"/>
                          </a:solidFill>
                          <a:effectLst/>
                          <a:latin typeface="Verdana" panose="020B0604030504040204" pitchFamily="34" charset="0"/>
                        </a:rPr>
                        <a:t>täytyy suunnitella hyvin toiminnan </a:t>
                      </a:r>
                      <a:r>
                        <a:rPr lang="fi-FI" sz="1200" b="0" i="0" u="none" strike="noStrike" dirty="0" smtClean="0">
                          <a:solidFill>
                            <a:srgbClr val="000000"/>
                          </a:solidFill>
                          <a:effectLst/>
                          <a:latin typeface="Verdana" panose="020B0604030504040204" pitchFamily="34" charset="0"/>
                        </a:rPr>
                        <a:t>jatkuvuus </a:t>
                      </a:r>
                      <a:r>
                        <a:rPr lang="fi-FI" sz="1200" b="0" i="0" u="none" strike="noStrike" dirty="0">
                          <a:solidFill>
                            <a:srgbClr val="000000"/>
                          </a:solidFill>
                          <a:effectLst/>
                          <a:latin typeface="Verdana" panose="020B0604030504040204" pitchFamily="34" charset="0"/>
                        </a:rPr>
                        <a:t>koulutusten aikana</a:t>
                      </a:r>
                      <a:r>
                        <a:rPr lang="fi-FI" sz="1200" b="0" i="0" u="none" strike="noStrike" dirty="0" smtClean="0">
                          <a:solidFill>
                            <a:srgbClr val="000000"/>
                          </a:solidFill>
                          <a:effectLst/>
                          <a:latin typeface="Verdana" panose="020B0604030504040204" pitchFamily="34" charset="0"/>
                        </a:rPr>
                        <a:t>. Jatkuvan koulutuksen</a:t>
                      </a:r>
                      <a:r>
                        <a:rPr lang="fi-FI" sz="1200" b="0" i="0" u="none" strike="noStrike" baseline="0" dirty="0" smtClean="0">
                          <a:solidFill>
                            <a:srgbClr val="000000"/>
                          </a:solidFill>
                          <a:effectLst/>
                          <a:latin typeface="Verdana" panose="020B0604030504040204" pitchFamily="34" charset="0"/>
                        </a:rPr>
                        <a:t> materiaalin koostaminen alueelliseen materiaalipankkiin.</a:t>
                      </a: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 JA PITKÄKESTOINEN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Kts. tehtävä 37</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4839581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Tuotannon ylläpidon ja tuen vastuiden tarkennus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67757923"/>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Tuotannon ylläpidon ja tuen vastuiden tarkennus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Kuvataan ylläpitoon liittyvien tahojen vastuut ja määritellään tukiprosessit eri toimijoiden kesken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Palvelukuvaukset ja tarvittavat sopimukset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infratoimittajat,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9807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Kts. Tehtävä 40</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961789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Tuotantoympäristön rakentaminen ja testaus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74344644"/>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rakentaminen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Tuotantoympäristön tekninen rakentaminen, sisällöllinen rakentaminen ja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Tuotantoympäristö valmis konversioita ja tuotantoonottoa varten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infratoimittajat,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8116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0547141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H-hetken suunnitelma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56702885"/>
              </p:ext>
            </p:extLst>
          </p:nvPr>
        </p:nvGraphicFramePr>
        <p:xfrm>
          <a:off x="467544" y="1201739"/>
          <a:ext cx="8280920" cy="272328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H-hetken suunnitelma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Tuotannon aloituksen tarkka toimintasuunnitelma, jossa näkyy tehtävät, aikataulu ja vastuutekijät sekä päätöksentekopisteet, mahdollisen käyttökatkon pituus ja viestintä soten toimialoille, työasemajakelu, katkojen aikainen toimintasuunnitelman, vara- / jatkuvuussuunnitelman päivitys sekä tarvittavat toimenpiteet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H-hetken suunnitelma, kaikilla projektin osapuolilla sekä toimialoilla tiedossa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9465081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79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H-hetken suunnitelma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870116580"/>
              </p:ext>
            </p:extLst>
          </p:nvPr>
        </p:nvGraphicFramePr>
        <p:xfrm>
          <a:off x="467544" y="1201739"/>
          <a:ext cx="8280920" cy="181351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22789">
                <a:tc>
                  <a:txBody>
                    <a:bodyPr/>
                    <a:lstStyle/>
                    <a:p>
                      <a:pPr algn="l" fontAlgn="b"/>
                      <a:r>
                        <a:rPr lang="fi-FI" sz="1200" b="1" i="0" u="none" strike="noStrike" dirty="0">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Projektipäälliköt, pääkäyttäjät ja esimiehet, projektin ohjausryhmä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Projektinhallinta, poikkeustilanteessa toimiminen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Muut mahdolliset käyttöönotot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Huom. viestintäjärjestelmien on toimittava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255387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Organisaatioiden nykytilan kartoitus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948441451"/>
              </p:ext>
            </p:extLst>
          </p:nvPr>
        </p:nvGraphicFramePr>
        <p:xfrm>
          <a:off x="467544" y="1201739"/>
          <a:ext cx="8280920" cy="304144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Organisaatioiden nykytilan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Osallistuvien organisaatioiden nykytilan kartoitus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JHS179_Liite 5 mukaiset kuvaukset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Toimintaympäristön tuntemus: sote-toimijat, tietojärjestelmät, sovellustoimittajat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43548">
                <a:tc>
                  <a:txBody>
                    <a:bodyPr/>
                    <a:lstStyle/>
                    <a:p>
                      <a:pPr algn="l" fontAlgn="b"/>
                      <a:r>
                        <a:rPr lang="fi-FI" sz="1200" b="1" i="0" u="none" strike="noStrike" dirty="0" smtClean="0">
                          <a:solidFill>
                            <a:srgbClr val="FFFFFF"/>
                          </a:solidFill>
                          <a:effectLst/>
                          <a:latin typeface="Verdana" panose="020B0604030504040204" pitchFamily="34" charset="0"/>
                        </a:rPr>
                        <a:t>Huomioitavaa</a:t>
                      </a:r>
                      <a:endParaRPr lang="fi-FI" sz="1200" b="1" i="0" u="none" strike="noStrike" dirty="0">
                        <a:solidFill>
                          <a:srgbClr val="FFFFFF"/>
                        </a:solidFill>
                        <a:effectLst/>
                        <a:latin typeface="Verdana" panose="020B0604030504040204" pitchFamily="34" charset="0"/>
                      </a:endParaRP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Tuleva projektipäällikkö kartoituksen tekijänä, jos mahdollista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360040">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Esiselvityksen raporttipohja</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hlinkClick r:id="rId2"/>
                        </a:rPr>
                        <a:t>JHS179_Liite5</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00503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Käyttökatkon aloitus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942325282"/>
              </p:ext>
            </p:extLst>
          </p:nvPr>
        </p:nvGraphicFramePr>
        <p:xfrm>
          <a:off x="467544" y="1201739"/>
          <a:ext cx="8280920" cy="302052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Käyttökatkon aloitus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APTJ ajetaan alas, mahdolliset katselukannat käyttöön, viestintä toimialoille katkosta ja sen pituudesta, vara- / jatkuvuussuunnitelma käyttöön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86877">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infratoimittajat,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Tietotekninen osaaminen, projektinhallinta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630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6388941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Tuotantoympäristön käyttöönoton valmistelu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81133061"/>
              </p:ext>
            </p:extLst>
          </p:nvPr>
        </p:nvGraphicFramePr>
        <p:xfrm>
          <a:off x="467544" y="1201739"/>
          <a:ext cx="8280920" cy="320714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käyttöönoton valmistelu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Tuotantoympäristö päivitetään tai kopioidaan suunnitelman mukaisesti, sovitut integraatiot tehdään toimittajien kanssa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86877">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Tuotantoympäristö on toiminnassa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754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Tietotekninen osaaminen, projektinhallinta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200232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Tuotantoympäristön testaus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47287246"/>
              </p:ext>
            </p:extLst>
          </p:nvPr>
        </p:nvGraphicFramePr>
        <p:xfrm>
          <a:off x="467544" y="1201739"/>
          <a:ext cx="8280920" cy="30982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Tuotantoympäristön testaus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Toimittajat testaavat, että sovellukset ja integraatiot toimivat sovitusti, pääkäyttäjät ja sote-testaajat tekevät asiakastestauksen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Tuotantotestaus hyväksytty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Pääkäyttäjät, testaajat, 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Testausosaaminen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70085">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3739893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Manuaaliset asiakkaan tehtävät ennen tuotannon aloitusta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950146862"/>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Manuaaliset asiakkaan tehtävät ennen tuotannon aloitusta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Esim sähköisen asioininin käynnistykset tai muut järjestelmän palveluiden käynnistykset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63262">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8610500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Päätös tuotannon aloittamisesta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382823794"/>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Päätös tuotannon aloittamisesta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Sote-organisaation vastuulliset yhdessä projektipäälliköiden kanssa hyväksyvät tuotannon aloituksen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Kaikki edelliset tehtävät on tehty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Tuotantokäyttö alkaa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ja vastuulliset, pääkäyttäjät, toimittajat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Projektinhallinta, riskienhallinta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41805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lstStyle/>
          <a:p>
            <a:r>
              <a:rPr lang="fi-FI" dirty="0"/>
              <a:t>Viestintä</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531513899"/>
              </p:ext>
            </p:extLst>
          </p:nvPr>
        </p:nvGraphicFramePr>
        <p:xfrm>
          <a:off x="467544" y="1201739"/>
          <a:ext cx="8280920" cy="3182438"/>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Viestintä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Info käyttäjille ja projektin osapuolille katkon päättymisestä ja lyhyt kuvaus tilanteesta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 tuotannon aloittamisesta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Tiedote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viestintä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kts.</a:t>
                      </a:r>
                      <a:r>
                        <a:rPr lang="fi-FI" sz="1200" b="0" i="0" u="none" strike="noStrike" baseline="0" dirty="0" smtClean="0">
                          <a:solidFill>
                            <a:srgbClr val="000000"/>
                          </a:solidFill>
                          <a:effectLst/>
                          <a:latin typeface="Verdana" panose="020B0604030504040204" pitchFamily="34" charset="0"/>
                        </a:rPr>
                        <a:t> Tehtävä 38</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708779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Tuotannon aloituksen valmistelut</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646846338"/>
              </p:ext>
            </p:extLst>
          </p:nvPr>
        </p:nvGraphicFramePr>
        <p:xfrm>
          <a:off x="467544" y="1201739"/>
          <a:ext cx="8280920" cy="3098203"/>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63</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Toteutus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Tuotannon aloituksen valmistelut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Clientien jakelu työasemille ja sovellusvirtualisointien päivitys </a:t>
                      </a:r>
                      <a:r>
                        <a:rPr lang="fi-FI" sz="1200" b="0" i="0" u="none" strike="noStrike" dirty="0" smtClean="0">
                          <a:solidFill>
                            <a:srgbClr val="000000"/>
                          </a:solidFill>
                          <a:effectLst/>
                          <a:latin typeface="Verdana" panose="020B0604030504040204" pitchFamily="34" charset="0"/>
                        </a:rPr>
                        <a:t>ja </a:t>
                      </a:r>
                      <a:r>
                        <a:rPr lang="fi-FI" sz="1200" b="0" i="0" u="none" strike="noStrike" dirty="0">
                          <a:solidFill>
                            <a:srgbClr val="000000"/>
                          </a:solidFill>
                          <a:effectLst/>
                          <a:latin typeface="Verdana" panose="020B0604030504040204" pitchFamily="34" charset="0"/>
                        </a:rPr>
                        <a:t>tiedotus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Päätös tuotannon aloittamisesta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Tuotantokäyttö mahdollistettu kaikille käyttäjille</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Projektipäällikkö, tekniset asiantuntijat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Tekninen osaaminen, projektinhallinta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99565">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Käyttäjille jaettava ohjeistus miten vikatilanteissa tulee toimia ja yhteydenottokanavat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76031">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3840385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p:cNvSpPr>
            <a:spLocks noGrp="1"/>
          </p:cNvSpPr>
          <p:nvPr>
            <p:ph type="sldNum" sz="quarter" idx="12"/>
          </p:nvPr>
        </p:nvSpPr>
        <p:spPr/>
        <p:txBody>
          <a:bodyPr/>
          <a:lstStyle/>
          <a:p>
            <a:fld id="{529BDC67-9A7E-42C8-BC4E-FBA2E376B5B6}" type="slidenum">
              <a:rPr lang="fi-FI" smtClean="0"/>
              <a:t>87</a:t>
            </a:fld>
            <a:endParaRPr lang="fi-FI"/>
          </a:p>
        </p:txBody>
      </p:sp>
      <p:sp>
        <p:nvSpPr>
          <p:cNvPr id="5" name="Otsikko 4"/>
          <p:cNvSpPr>
            <a:spLocks noGrp="1"/>
          </p:cNvSpPr>
          <p:nvPr>
            <p:ph type="title"/>
          </p:nvPr>
        </p:nvSpPr>
        <p:spPr/>
        <p:txBody>
          <a:bodyPr/>
          <a:lstStyle/>
          <a:p>
            <a:r>
              <a:rPr lang="fi-FI" dirty="0" smtClean="0"/>
              <a:t>Jälkiseuranta- </a:t>
            </a:r>
            <a:r>
              <a:rPr lang="fi-FI" smtClean="0"/>
              <a:t>ja ylläpitovaihe</a:t>
            </a:r>
            <a:endParaRPr lang="fi-FI" dirty="0"/>
          </a:p>
        </p:txBody>
      </p:sp>
    </p:spTree>
    <p:extLst>
      <p:ext uri="{BB962C8B-B14F-4D97-AF65-F5344CB8AC3E}">
        <p14:creationId xmlns:p14="http://schemas.microsoft.com/office/powerpoint/2010/main" val="15041412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Tehostettu tuki tuotannon aloituksen jälkeen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51095993"/>
              </p:ext>
            </p:extLst>
          </p:nvPr>
        </p:nvGraphicFramePr>
        <p:xfrm>
          <a:off x="467544" y="1201739"/>
          <a:ext cx="8280920" cy="29156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64</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Tehostettu tuki tuotannon aloituksen jälkeen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Kaikki toimijat ovat tehostetulla miehityksellä valmiudessa tekemään tarvittavia korjauksia ja muutoksia tekniseen ympäristöön tai järjestelmän sisältöön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Korjaukset ja muokkaukset, jotka mahdollistavat järjestelmän paremman käytön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Projektipäällikkö, tietojärjestelmien toimittajat, infratoimittajat, </a:t>
                      </a:r>
                      <a:r>
                        <a:rPr lang="fi-FI" sz="1200" b="0" i="0" u="none" strike="noStrike" dirty="0" smtClean="0">
                          <a:solidFill>
                            <a:srgbClr val="000000"/>
                          </a:solidFill>
                          <a:effectLst/>
                          <a:latin typeface="Verdana" panose="020B0604030504040204" pitchFamily="34" charset="0"/>
                        </a:rPr>
                        <a:t>pääkäyttäjät, valmentajat</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Tekninen osaaminen, projektinhallinta, järjestelmäosaaminen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829977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89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Tehostettu tuki tuotannon aloituksen jälkeen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202144503"/>
              </p:ext>
            </p:extLst>
          </p:nvPr>
        </p:nvGraphicFramePr>
        <p:xfrm>
          <a:off x="467544" y="1201739"/>
          <a:ext cx="8280920" cy="135146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514544">
                <a:tc>
                  <a:txBody>
                    <a:bodyPr/>
                    <a:lstStyle/>
                    <a:p>
                      <a:pPr algn="l" fontAlgn="b"/>
                      <a:r>
                        <a:rPr lang="fi-FI" sz="1200" b="1" i="0" u="none" strike="noStrike" dirty="0">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Täytyy olla lähellä tuotantoa ja helposti saatavilla muutaman viikon ajan kunnes todettu, että tilanne käyttäjien osalta on normalisoitunut</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
                      </a:r>
                      <a:br>
                        <a:rPr lang="fi-FI" sz="1200" b="0" i="0" u="none" strike="noStrike" dirty="0">
                          <a:solidFill>
                            <a:srgbClr val="000000"/>
                          </a:solidFill>
                          <a:effectLst/>
                          <a:latin typeface="Verdana" panose="020B0604030504040204" pitchFamily="34" charset="0"/>
                        </a:rPr>
                      </a:br>
                      <a:r>
                        <a:rPr lang="fi-FI" sz="1200" b="0" i="0" u="none" strike="noStrike" dirty="0">
                          <a:solidFill>
                            <a:srgbClr val="000000"/>
                          </a:solidFill>
                          <a:effectLst/>
                          <a:latin typeface="Verdana" panose="020B0604030504040204" pitchFamily="34" charset="0"/>
                        </a:rPr>
                        <a:t>TÄRKEÄ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Kts. Tehtävä 40</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24180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Toimintaprosessien nykytilan kuvaus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55677758"/>
              </p:ext>
            </p:extLst>
          </p:nvPr>
        </p:nvGraphicFramePr>
        <p:xfrm>
          <a:off x="467544" y="1201739"/>
          <a:ext cx="8280920" cy="3047160"/>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Valmistelu ja esiselvitys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Toimintaprosessien nykytilan kuvaus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Kuvaus per organisaatio toiminnasta ja sen eroista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Ylätason palveluntuottamiskaavio </a:t>
                      </a:r>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-toiminnan osalta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63262">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Sote-toiminnan edustajat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-substanssin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1030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baseline="0" dirty="0" smtClean="0">
                          <a:solidFill>
                            <a:srgbClr val="000000"/>
                          </a:solidFill>
                          <a:effectLst/>
                          <a:latin typeface="Verdana" panose="020B0604030504040204" pitchFamily="34" charset="0"/>
                        </a:rPr>
                        <a:t>Tämä työ tulee tehdä huolella, jotta se palvelee myös uuden tietojärjestelmän käyttöönottovaiheen testausta.</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70C0"/>
                          </a:solidFill>
                          <a:effectLst/>
                          <a:latin typeface="Verdana" panose="020B0604030504040204" pitchFamily="34" charset="0"/>
                        </a:rPr>
                        <a:t> </a:t>
                      </a:r>
                      <a:r>
                        <a:rPr lang="fi-FI" sz="1200" b="0" i="0" u="none" strike="noStrike" dirty="0" smtClean="0">
                          <a:solidFill>
                            <a:srgbClr val="0070C0"/>
                          </a:solidFill>
                          <a:effectLst/>
                          <a:latin typeface="Verdana" panose="020B0604030504040204" pitchFamily="34" charset="0"/>
                        </a:rPr>
                        <a:t>Opas</a:t>
                      </a:r>
                      <a:r>
                        <a:rPr lang="fi-FI" sz="1200" b="0" i="0" u="none" strike="noStrike" baseline="0" dirty="0" smtClean="0">
                          <a:solidFill>
                            <a:srgbClr val="0070C0"/>
                          </a:solidFill>
                          <a:effectLst/>
                          <a:latin typeface="Verdana" panose="020B0604030504040204" pitchFamily="34" charset="0"/>
                        </a:rPr>
                        <a:t> toiminnan kuvauksista liitteineen</a:t>
                      </a:r>
                      <a:endParaRPr lang="fi-FI" sz="1200" b="0" i="0" u="none" strike="noStrike" dirty="0">
                        <a:solidFill>
                          <a:srgbClr val="0070C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4528771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90</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Mahdolliset korjaukset esim. taustoissa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705900038"/>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65</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Mahdolliset korjaukset esim. taustoissa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65386">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Pääkäyttäjät tai toimittajat voivat tehdä mahdollisia sisältömuutoksia sovellukseen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Korjaukset ja muokkaukset, jotka mahdollistavat järjestelmän paremman käytön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52010">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Järjestelmäosaaminen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2650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7336842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91</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Autofit/>
          </a:bodyPr>
          <a:lstStyle/>
          <a:p>
            <a:r>
              <a:rPr lang="fi-FI" sz="2800" dirty="0"/>
              <a:t>Käyttökatkon aikaisten tietojen kirjaus oikean rekisterinpitäjän järjestelmään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12244990"/>
              </p:ext>
            </p:extLst>
          </p:nvPr>
        </p:nvGraphicFramePr>
        <p:xfrm>
          <a:off x="467544" y="1201739"/>
          <a:ext cx="8280920" cy="286319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66</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Käyttökatkon aikaisten tietojen kirjaus oikean rekisterinpitäjän järjestelmään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Kirjataan järjestelmän käyttöönotton littyvän käyttökatkon (esim. 31.12.) aikaiset tiedot oikean rekisterinpitäjän järjestelmään: vanhan rekisterinpitäjän nimiin vanhaan järjestelmään ja uuden organisaation tiedot uuteen järjestelmään.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Kirjatut tiedot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322789">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err="1">
                          <a:solidFill>
                            <a:srgbClr val="000000"/>
                          </a:solidFill>
                          <a:effectLst/>
                          <a:latin typeface="Verdana" panose="020B0604030504040204" pitchFamily="34" charset="0"/>
                        </a:rPr>
                        <a:t>Sote</a:t>
                      </a:r>
                      <a:r>
                        <a:rPr lang="fi-FI" sz="1200" b="0" i="0" u="none" strike="noStrike" dirty="0">
                          <a:solidFill>
                            <a:srgbClr val="000000"/>
                          </a:solidFill>
                          <a:effectLst/>
                          <a:latin typeface="Verdana" panose="020B0604030504040204" pitchFamily="34" charset="0"/>
                        </a:rPr>
                        <a:t>-ammattilaiset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7781526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92</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Autofit/>
          </a:bodyPr>
          <a:lstStyle/>
          <a:p>
            <a:r>
              <a:rPr lang="fi-FI" sz="2800" dirty="0"/>
              <a:t>Käyttökatkon aikaisten tietojen kirjaus oikean rekisterinpitäjän järjestelmään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2954576993"/>
              </p:ext>
            </p:extLst>
          </p:nvPr>
        </p:nvGraphicFramePr>
        <p:xfrm>
          <a:off x="467544" y="1201739"/>
          <a:ext cx="8280920" cy="149072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4748">
                <a:tc>
                  <a:txBody>
                    <a:bodyPr/>
                    <a:lstStyle/>
                    <a:p>
                      <a:pPr algn="l" fontAlgn="b"/>
                      <a:r>
                        <a:rPr lang="fi-FI" sz="1200" b="1" i="0" u="none" strike="noStrike" dirty="0">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Oltava tarkkana, että kumman organisaation rekisteriin tiedot kirjataan - ohjeistus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42792958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93</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Kehitettävien asioiden sopiminen 1/2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4279753184"/>
              </p:ext>
            </p:extLst>
          </p:nvPr>
        </p:nvGraphicFramePr>
        <p:xfrm>
          <a:off x="467544" y="1201739"/>
          <a:ext cx="8280920" cy="2540402"/>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dirty="0">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67</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Kehitettävien asioiden sopiminen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Sovitaan projektin nimissä korjattavat ja muokattavat asiat sekä sovitaan projektin jälkeiseen ylläpitoon siirretävät kehitettävät asiat, mm. vanhojen sote-tietojen arkistointi Kantaan ja maakunnalliseen pitkäaikaikaisarkistoon (tiedot, jotka eivät mene Kantaan ja paperidokumentit).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41866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Kehityslistaus projektin puitteissa hoidettaville asioille ja kehityslistaus ylläpidon piirissä kehitettävistä asioista ja tarvittavien osa-alueiden projektisointi.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5565013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94</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Kehitettävien asioiden sopiminen 2/2</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417000133"/>
              </p:ext>
            </p:extLst>
          </p:nvPr>
        </p:nvGraphicFramePr>
        <p:xfrm>
          <a:off x="467544" y="1201739"/>
          <a:ext cx="8280920" cy="1857136"/>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22789">
                <a:tc>
                  <a:txBody>
                    <a:bodyPr/>
                    <a:lstStyle/>
                    <a:p>
                      <a:pPr algn="l" fontAlgn="b"/>
                      <a:r>
                        <a:rPr lang="fi-FI" sz="1200" b="1" i="0" u="none" strike="noStrike" dirty="0">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Projektipäällikkö, tietojärjestelmien 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Tekninen osaaminen, projektinhallinta, järjestelmäosaaminen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514544">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Peilataan vaatimusmäärittelyyn ja tavoitteeseen. Jos tavoitteen mukaiset asiat on toteutettu, niin muut kehitysaihiot siirtyvät jatkokehitykseen ja muutoksenhallintaan.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61042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154333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95</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Tuen ja ylläpidon aloitus</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706371847"/>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68</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Tuen ja ylläpidon aloitus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Ylläpito sujuu sovittujen vastuiden ja prosessien mukaisesti. Palvelun laadun seurannan ja kehittämisen työryhmät käyntiin.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Sovelluksen tukiprosssikuvaukset ja hallintamallin kuvausten jalkautus</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Tietojärjestelmien toimittajat, pääkäyttäjät, tietohallintojen edustajat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Tietojärjestelmäosaaminen, toimialaosaaminen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35012">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 siirtää asian ylläpitoon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51097">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r>
                        <a:rPr lang="fi-FI" sz="1200" b="0" i="0" u="none" strike="noStrike" dirty="0" smtClean="0">
                          <a:solidFill>
                            <a:srgbClr val="000000"/>
                          </a:solidFill>
                          <a:effectLst/>
                          <a:latin typeface="Verdana" panose="020B0604030504040204" pitchFamily="34" charset="0"/>
                        </a:rPr>
                        <a:t>kts. Tehtävä</a:t>
                      </a:r>
                      <a:r>
                        <a:rPr lang="fi-FI" sz="1200" b="0" i="0" u="none" strike="noStrike" baseline="0" dirty="0" smtClean="0">
                          <a:solidFill>
                            <a:srgbClr val="000000"/>
                          </a:solidFill>
                          <a:effectLst/>
                          <a:latin typeface="Verdana" panose="020B0604030504040204" pitchFamily="34" charset="0"/>
                        </a:rPr>
                        <a:t> 40</a:t>
                      </a:r>
                      <a:endParaRPr lang="fi-FI" sz="1200" b="0" i="0" u="none" strike="noStrike" dirty="0">
                        <a:solidFill>
                          <a:srgbClr val="000000"/>
                        </a:solidFill>
                        <a:effectLst/>
                        <a:latin typeface="Verdana" panose="020B0604030504040204" pitchFamily="34" charset="0"/>
                      </a:endParaRP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87628456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96</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Kokemusten ja palautteen keruu</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029624194"/>
              </p:ext>
            </p:extLst>
          </p:nvPr>
        </p:nvGraphicFramePr>
        <p:xfrm>
          <a:off x="467544" y="1201739"/>
          <a:ext cx="8280920" cy="28101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69</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Kokemusten ja palautteen keruu</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Kerätään projektin osallistuneilta ja sidosryhmiltä palaute projektin onnistumisesta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29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Projektin arviointi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191254">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Palautteen kerääminen ja analysointi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209153">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8866074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97</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fontScale="90000"/>
          </a:bodyPr>
          <a:lstStyle/>
          <a:p>
            <a:r>
              <a:rPr lang="fi-FI" dirty="0"/>
              <a:t>Laskutuksen ja raportoinnin toimenpiteet vanhan organisaation osalta</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1355818431"/>
              </p:ext>
            </p:extLst>
          </p:nvPr>
        </p:nvGraphicFramePr>
        <p:xfrm>
          <a:off x="467544" y="1201739"/>
          <a:ext cx="8280920" cy="2810171"/>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70</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Laskutuksen ja raportoinnin toimenpiteet vanhan organisaation osalta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Vanhassa järjestelmässä laskutukset ja raportoinnit tehdään sovitusti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163398">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Vanhan organisaation laskutus, kirjanpito ja raportointi tehty ja saadaan suljettua</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Laskuttajat, pääkäyttäjät, esimiehet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Laskutuksen ja raportoinnin  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83541">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Käyttöönoton ajankohdasta riippuen tulee tietojen siirtyä uuteen järjestelmään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38160">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26539124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98</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Loppuraportti</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3963828984"/>
              </p:ext>
            </p:extLst>
          </p:nvPr>
        </p:nvGraphicFramePr>
        <p:xfrm>
          <a:off x="467544" y="1201739"/>
          <a:ext cx="8280920" cy="3026195"/>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71</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Loppuraportti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216732">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Tehdään projektista loppuraportti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35406">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Loppuraportti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Keskisuuri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24018">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tietojärjestelmien toimittajat, pääkäyttäjät</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Projektiosaaminen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315556">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88032">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10248219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CEE0E5F-3B80-4F03-A118-FB15EA4E444E}"/>
              </a:ext>
            </a:extLst>
          </p:cNvPr>
          <p:cNvSpPr>
            <a:spLocks noGrp="1"/>
          </p:cNvSpPr>
          <p:nvPr>
            <p:ph type="dt" sz="half" idx="10"/>
          </p:nvPr>
        </p:nvSpPr>
        <p:spPr/>
        <p:txBody>
          <a:bodyPr/>
          <a:lstStyle/>
          <a:p>
            <a:pPr algn="r"/>
            <a:fld id="{40898454-8BE6-47A6-996E-4BFE51C73A93}" type="datetime1">
              <a:rPr lang="fi-FI" smtClean="0"/>
              <a:t>6.3.2019</a:t>
            </a:fld>
            <a:endParaRPr lang="fi-FI" dirty="0"/>
          </a:p>
        </p:txBody>
      </p:sp>
      <p:sp>
        <p:nvSpPr>
          <p:cNvPr id="3" name="Dian numeron paikkamerkki 2">
            <a:extLst>
              <a:ext uri="{FF2B5EF4-FFF2-40B4-BE49-F238E27FC236}">
                <a16:creationId xmlns:a16="http://schemas.microsoft.com/office/drawing/2014/main" id="{62CC28D9-F3F3-4176-9559-2991A0EE6714}"/>
              </a:ext>
            </a:extLst>
          </p:cNvPr>
          <p:cNvSpPr>
            <a:spLocks noGrp="1"/>
          </p:cNvSpPr>
          <p:nvPr>
            <p:ph type="sldNum" sz="quarter" idx="12"/>
          </p:nvPr>
        </p:nvSpPr>
        <p:spPr/>
        <p:txBody>
          <a:bodyPr/>
          <a:lstStyle/>
          <a:p>
            <a:fld id="{529BDC67-9A7E-42C8-BC4E-FBA2E376B5B6}" type="slidenum">
              <a:rPr lang="fi-FI" smtClean="0"/>
              <a:t>99</a:t>
            </a:fld>
            <a:endParaRPr lang="fi-FI"/>
          </a:p>
        </p:txBody>
      </p:sp>
      <p:sp>
        <p:nvSpPr>
          <p:cNvPr id="4" name="Otsikko 3">
            <a:extLst>
              <a:ext uri="{FF2B5EF4-FFF2-40B4-BE49-F238E27FC236}">
                <a16:creationId xmlns:a16="http://schemas.microsoft.com/office/drawing/2014/main" id="{E01C5205-F1D8-4A29-BF65-E4908BC13C0B}"/>
              </a:ext>
            </a:extLst>
          </p:cNvPr>
          <p:cNvSpPr>
            <a:spLocks noGrp="1"/>
          </p:cNvSpPr>
          <p:nvPr>
            <p:ph type="title"/>
          </p:nvPr>
        </p:nvSpPr>
        <p:spPr/>
        <p:txBody>
          <a:bodyPr>
            <a:normAutofit/>
          </a:bodyPr>
          <a:lstStyle/>
          <a:p>
            <a:r>
              <a:rPr lang="fi-FI" dirty="0"/>
              <a:t>Projektin päättäminen </a:t>
            </a:r>
          </a:p>
        </p:txBody>
      </p:sp>
      <p:graphicFrame>
        <p:nvGraphicFramePr>
          <p:cNvPr id="5" name="Taulukko 4">
            <a:extLst>
              <a:ext uri="{FF2B5EF4-FFF2-40B4-BE49-F238E27FC236}">
                <a16:creationId xmlns:a16="http://schemas.microsoft.com/office/drawing/2014/main" id="{90AEE7FB-4E7A-49DF-9D2B-79FB95445E53}"/>
              </a:ext>
            </a:extLst>
          </p:cNvPr>
          <p:cNvGraphicFramePr>
            <a:graphicFrameLocks noGrp="1"/>
          </p:cNvGraphicFramePr>
          <p:nvPr>
            <p:extLst>
              <p:ext uri="{D42A27DB-BD31-4B8C-83A1-F6EECF244321}">
                <p14:modId xmlns:p14="http://schemas.microsoft.com/office/powerpoint/2010/main" val="979501265"/>
              </p:ext>
            </p:extLst>
          </p:nvPr>
        </p:nvGraphicFramePr>
        <p:xfrm>
          <a:off x="467544" y="1201739"/>
          <a:ext cx="8280920" cy="2954187"/>
        </p:xfrm>
        <a:graphic>
          <a:graphicData uri="http://schemas.openxmlformats.org/drawingml/2006/table">
            <a:tbl>
              <a:tblPr/>
              <a:tblGrid>
                <a:gridCol w="1800200">
                  <a:extLst>
                    <a:ext uri="{9D8B030D-6E8A-4147-A177-3AD203B41FA5}">
                      <a16:colId xmlns:a16="http://schemas.microsoft.com/office/drawing/2014/main" val="741844356"/>
                    </a:ext>
                  </a:extLst>
                </a:gridCol>
                <a:gridCol w="6480720">
                  <a:extLst>
                    <a:ext uri="{9D8B030D-6E8A-4147-A177-3AD203B41FA5}">
                      <a16:colId xmlns:a16="http://schemas.microsoft.com/office/drawing/2014/main" val="702351198"/>
                    </a:ext>
                  </a:extLst>
                </a:gridCol>
              </a:tblGrid>
              <a:tr h="35155">
                <a:tc>
                  <a:txBody>
                    <a:bodyPr/>
                    <a:lstStyle/>
                    <a:p>
                      <a:pPr algn="l" fontAlgn="b"/>
                      <a:r>
                        <a:rPr lang="fi-FI" sz="1200" b="1" i="0" u="none" strike="noStrike">
                          <a:solidFill>
                            <a:srgbClr val="FFFFFF"/>
                          </a:solidFill>
                          <a:effectLst/>
                          <a:latin typeface="Verdana" panose="020B0604030504040204" pitchFamily="34" charset="0"/>
                        </a:rPr>
                        <a:t>Tehtävän numero</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72</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35217619"/>
                  </a:ext>
                </a:extLst>
              </a:tr>
              <a:tr h="35155">
                <a:tc>
                  <a:txBody>
                    <a:bodyPr/>
                    <a:lstStyle/>
                    <a:p>
                      <a:pPr algn="l" fontAlgn="b"/>
                      <a:r>
                        <a:rPr lang="fi-FI" sz="1200" b="1" i="0" u="none" strike="noStrike">
                          <a:solidFill>
                            <a:srgbClr val="FFFFFF"/>
                          </a:solidFill>
                          <a:effectLst/>
                          <a:latin typeface="Verdana" panose="020B0604030504040204" pitchFamily="34" charset="0"/>
                        </a:rPr>
                        <a:t>Vaihe</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a:solidFill>
                            <a:srgbClr val="000000"/>
                          </a:solidFill>
                          <a:effectLst/>
                          <a:latin typeface="Verdana" panose="020B0604030504040204" pitchFamily="34" charset="0"/>
                        </a:rPr>
                        <a:t>Jälkiseuranta ja ylläpito</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703264316"/>
                  </a:ext>
                </a:extLst>
              </a:tr>
              <a:tr h="131033">
                <a:tc>
                  <a:txBody>
                    <a:bodyPr/>
                    <a:lstStyle/>
                    <a:p>
                      <a:pPr algn="l" fontAlgn="b"/>
                      <a:r>
                        <a:rPr lang="fi-FI" sz="1200" b="1" i="0" u="none" strike="noStrike">
                          <a:solidFill>
                            <a:srgbClr val="FFFFFF"/>
                          </a:solidFill>
                          <a:effectLst/>
                          <a:latin typeface="Verdana" panose="020B0604030504040204" pitchFamily="34" charset="0"/>
                        </a:rPr>
                        <a:t>Tehtävä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1" i="0" u="none" strike="noStrike" dirty="0">
                          <a:solidFill>
                            <a:srgbClr val="000000"/>
                          </a:solidFill>
                          <a:effectLst/>
                          <a:latin typeface="Verdana" panose="020B0604030504040204" pitchFamily="34" charset="0"/>
                        </a:rPr>
                        <a:t>Projektin päättäminen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46802216"/>
                  </a:ext>
                </a:extLst>
              </a:tr>
              <a:tr h="354748">
                <a:tc>
                  <a:txBody>
                    <a:bodyPr/>
                    <a:lstStyle/>
                    <a:p>
                      <a:pPr algn="l" fontAlgn="b"/>
                      <a:r>
                        <a:rPr lang="fi-FI" sz="1200" b="1" i="0" u="none" strike="noStrike">
                          <a:solidFill>
                            <a:srgbClr val="FFFFFF"/>
                          </a:solidFill>
                          <a:effectLst/>
                          <a:latin typeface="Verdana" panose="020B0604030504040204" pitchFamily="34" charset="0"/>
                        </a:rPr>
                        <a:t>Tehtävän kuvaus</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 hyväksyy viimeisessä kokouksessa projektin tuotoksen ja loppuraportin ja projekti päätetään.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95458294"/>
                  </a:ext>
                </a:extLst>
              </a:tr>
              <a:tr h="418666">
                <a:tc>
                  <a:txBody>
                    <a:bodyPr/>
                    <a:lstStyle/>
                    <a:p>
                      <a:pPr algn="l" fontAlgn="b"/>
                      <a:r>
                        <a:rPr lang="fi-FI" sz="1200" b="1" i="0" u="none" strike="noStrike">
                          <a:solidFill>
                            <a:srgbClr val="FFFFFF"/>
                          </a:solidFill>
                          <a:effectLst/>
                          <a:latin typeface="Verdana" panose="020B0604030504040204" pitchFamily="34" charset="0"/>
                        </a:rPr>
                        <a:t>Tehtävän edellytykset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271274406"/>
                  </a:ext>
                </a:extLst>
              </a:tr>
              <a:tr h="214869">
                <a:tc>
                  <a:txBody>
                    <a:bodyPr/>
                    <a:lstStyle/>
                    <a:p>
                      <a:pPr algn="l" fontAlgn="b"/>
                      <a:r>
                        <a:rPr lang="fi-FI" sz="1200" b="1" i="0" u="none" strike="noStrike">
                          <a:solidFill>
                            <a:srgbClr val="FFFFFF"/>
                          </a:solidFill>
                          <a:effectLst/>
                          <a:latin typeface="Verdana" panose="020B0604030504040204" pitchFamily="34" charset="0"/>
                        </a:rPr>
                        <a:t>Tuotokset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Ohjausryhmän muistio ja hyväksytty loppuraportti.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4010992371"/>
                  </a:ext>
                </a:extLst>
              </a:tr>
              <a:tr h="35155">
                <a:tc>
                  <a:txBody>
                    <a:bodyPr/>
                    <a:lstStyle/>
                    <a:p>
                      <a:pPr algn="l" fontAlgn="b"/>
                      <a:r>
                        <a:rPr lang="fi-FI" sz="1200" b="1" i="0" u="none" strike="noStrike">
                          <a:solidFill>
                            <a:srgbClr val="FFFFFF"/>
                          </a:solidFill>
                          <a:effectLst/>
                          <a:latin typeface="Verdana" panose="020B0604030504040204" pitchFamily="34" charset="0"/>
                        </a:rPr>
                        <a:t>Tehtävän kestoaika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Pieni</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086797214"/>
                  </a:ext>
                </a:extLst>
              </a:tr>
              <a:tr h="162992">
                <a:tc>
                  <a:txBody>
                    <a:bodyPr/>
                    <a:lstStyle/>
                    <a:p>
                      <a:pPr algn="l" fontAlgn="b"/>
                      <a:r>
                        <a:rPr lang="fi-FI" sz="1200" b="1" i="0" u="none" strike="noStrike">
                          <a:solidFill>
                            <a:srgbClr val="FFFFFF"/>
                          </a:solidFill>
                          <a:effectLst/>
                          <a:latin typeface="Verdana" panose="020B0604030504040204" pitchFamily="34" charset="0"/>
                        </a:rPr>
                        <a:t>Tehtävän työmäärä</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076988144"/>
                  </a:ext>
                </a:extLst>
              </a:tr>
              <a:tr h="203481">
                <a:tc>
                  <a:txBody>
                    <a:bodyPr/>
                    <a:lstStyle/>
                    <a:p>
                      <a:pPr algn="l" fontAlgn="b"/>
                      <a:r>
                        <a:rPr lang="fi-FI" sz="1200" b="1" i="0" u="none" strike="noStrike">
                          <a:solidFill>
                            <a:srgbClr val="FFFFFF"/>
                          </a:solidFill>
                          <a:effectLst/>
                          <a:latin typeface="Verdana" panose="020B0604030504040204" pitchFamily="34" charset="0"/>
                        </a:rPr>
                        <a:t>Tehtävän roolit</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Projektipäällikkö ja ohjausryhmä</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872370051"/>
                  </a:ext>
                </a:extLst>
              </a:tr>
              <a:tr h="354748">
                <a:tc>
                  <a:txBody>
                    <a:bodyPr/>
                    <a:lstStyle/>
                    <a:p>
                      <a:pPr algn="l" fontAlgn="b"/>
                      <a:r>
                        <a:rPr lang="fi-FI" sz="1200" b="1" i="0" u="none" strike="noStrike">
                          <a:solidFill>
                            <a:srgbClr val="FFFFFF"/>
                          </a:solidFill>
                          <a:effectLst/>
                          <a:latin typeface="Verdana" panose="020B0604030504040204" pitchFamily="34" charset="0"/>
                        </a:rPr>
                        <a:t>Tehtävän vaatima osaaminen</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a:solidFill>
                            <a:srgbClr val="000000"/>
                          </a:solidFill>
                          <a:effectLst/>
                          <a:latin typeface="Verdana" panose="020B0604030504040204" pitchFamily="34" charset="0"/>
                        </a:rPr>
                        <a:t>Projektiosaaminen</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1081728920"/>
                  </a:ext>
                </a:extLst>
              </a:tr>
              <a:tr h="198077">
                <a:tc>
                  <a:txBody>
                    <a:bodyPr/>
                    <a:lstStyle/>
                    <a:p>
                      <a:pPr algn="l" fontAlgn="b"/>
                      <a:r>
                        <a:rPr lang="fi-FI" sz="1200" b="1" i="0" u="none" strike="noStrike">
                          <a:solidFill>
                            <a:srgbClr val="FFFFFF"/>
                          </a:solidFill>
                          <a:effectLst/>
                          <a:latin typeface="Verdana" panose="020B0604030504040204" pitchFamily="34" charset="0"/>
                        </a:rPr>
                        <a:t>Huomioitavaa</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053083817"/>
                  </a:ext>
                </a:extLst>
              </a:tr>
              <a:tr h="216024">
                <a:tc>
                  <a:txBody>
                    <a:bodyPr/>
                    <a:lstStyle/>
                    <a:p>
                      <a:pPr algn="l" fontAlgn="b"/>
                      <a:r>
                        <a:rPr lang="fi-FI" sz="1200" b="1" i="0" u="none" strike="noStrike" dirty="0">
                          <a:solidFill>
                            <a:srgbClr val="FFFFFF"/>
                          </a:solidFill>
                          <a:effectLst/>
                          <a:latin typeface="Verdana" panose="020B0604030504040204" pitchFamily="34" charset="0"/>
                        </a:rPr>
                        <a:t>Liitteet ym.</a:t>
                      </a:r>
                    </a:p>
                  </a:txBody>
                  <a:tcPr marL="0" marR="0" marT="0"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05496"/>
                    </a:solidFill>
                  </a:tcPr>
                </a:tc>
                <a:tc>
                  <a:txBody>
                    <a:bodyPr/>
                    <a:lstStyle/>
                    <a:p>
                      <a:pPr algn="l" fontAlgn="b"/>
                      <a:r>
                        <a:rPr lang="fi-FI" sz="1200" b="0" i="0" u="none" strike="noStrike" dirty="0">
                          <a:solidFill>
                            <a:srgbClr val="000000"/>
                          </a:solidFill>
                          <a:effectLst/>
                          <a:latin typeface="Verdana" panose="020B0604030504040204" pitchFamily="34" charset="0"/>
                        </a:rPr>
                        <a:t> </a:t>
                      </a:r>
                    </a:p>
                  </a:txBody>
                  <a:tcPr marL="9525" marR="9525" marT="9525" marB="0" anchor="b">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948081738"/>
                  </a:ext>
                </a:extLst>
              </a:tr>
            </a:tbl>
          </a:graphicData>
        </a:graphic>
      </p:graphicFrame>
      <p:sp>
        <p:nvSpPr>
          <p:cNvPr id="6" name="Suorakulmio 5"/>
          <p:cNvSpPr/>
          <p:nvPr/>
        </p:nvSpPr>
        <p:spPr>
          <a:xfrm>
            <a:off x="3635896" y="4743726"/>
            <a:ext cx="4230645" cy="369332"/>
          </a:xfrm>
          <a:prstGeom prst="rect">
            <a:avLst/>
          </a:prstGeom>
        </p:spPr>
        <p:txBody>
          <a:bodyPr wrap="none">
            <a:spAutoFit/>
          </a:bodyPr>
          <a:lstStyle/>
          <a:p>
            <a:r>
              <a:rPr lang="fi-FI" dirty="0"/>
              <a:t>Asiakas- ja potilastietojärjestelmät</a:t>
            </a:r>
          </a:p>
        </p:txBody>
      </p:sp>
    </p:spTree>
    <p:extLst>
      <p:ext uri="{BB962C8B-B14F-4D97-AF65-F5344CB8AC3E}">
        <p14:creationId xmlns:p14="http://schemas.microsoft.com/office/powerpoint/2010/main" val="3842075955"/>
      </p:ext>
    </p:extLst>
  </p:cSld>
  <p:clrMapOvr>
    <a:masterClrMapping/>
  </p:clrMapOvr>
</p:sld>
</file>

<file path=ppt/theme/theme1.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extLst>
    <a:ext uri="{05A4C25C-085E-4340-85A3-A5531E510DB2}">
      <thm15:themeFamily xmlns:thm15="http://schemas.microsoft.com/office/thememl/2012/main" name="Kuntaliitto_OnnistuvaSuomi_suomiruotsi2017.potx" id="{13E821BA-D3ED-4889-9C49-636FBF760B63}" vid="{3356D7EC-DB7F-4093-AE8F-B732685FBEF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untaliittoExtranet_PrNimi xmlns="b04da82d-af05-4846-a827-f5ceedeb8196" xsi:nil="true"/>
    <KuntaliittoExtranet_PrPaallikko xmlns="b04da82d-af05-4846-a827-f5ceedeb8196">
      <UserInfo>
        <DisplayName/>
        <AccountId xsi:nil="true"/>
        <AccountType/>
      </UserInfo>
    </KuntaliittoExtranet_PrPaallikko>
    <KuntaliittoExtranet_PrNumero xmlns="b04da82d-af05-4846-a827-f5ceedeb8196" xsi:nil="true"/>
    <TaxCatchAll xmlns="eb1927cc-6c84-44d7-b773-05c31446b72e"/>
    <KuntaliittoExtranet_OrganisaatioTaxHTField0 xmlns="b04da82d-af05-4846-a827-f5ceedeb8196">
      <Terms xmlns="http://schemas.microsoft.com/office/infopath/2007/PartnerControls"/>
    </KuntaliittoExtranet_OrganisaatioTaxHTField0>
    <KuntaliittoExtranet_ProjektiluokkaTaxHTField0 xmlns="b04da82d-af05-4846-a827-f5ceedeb8196">
      <Terms xmlns="http://schemas.microsoft.com/office/infopath/2007/PartnerControls"/>
    </KuntaliittoExtranet_ProjektiluokkaTaxHTField0>
    <KuntaliittoExtranet_ProjektityyppiTaxHTField0 xmlns="b04da82d-af05-4846-a827-f5ceedeb8196">
      <Terms xmlns="http://schemas.microsoft.com/office/infopath/2007/PartnerControls"/>
    </KuntaliittoExtranet_ProjektityyppiTaxHTField0>
    <KuntaliittoExtranet_Kuvaus xmlns="b04da82d-af05-4846-a827-f5ceedeb8196" xsi:nil="true"/>
    <KuntaliittoExtranet_AihealueTaxHTField0 xmlns="b04da82d-af05-4846-a827-f5ceedeb8196">
      <Terms xmlns="http://schemas.microsoft.com/office/infopath/2007/PartnerControls"/>
    </KuntaliittoExtranet_AihealueTaxHTField0>
    <KuntaliittoExtranet_AsiasanatTaxHTField0 xmlns="b04da82d-af05-4846-a827-f5ceedeb8196">
      <Terms xmlns="http://schemas.microsoft.com/office/infopath/2007/PartnerControls"/>
    </KuntaliittoExtranet_AsiasanatTaxHTField0>
    <KuntaliittoExtranet_KieliTaxHTField0 xmlns="b04da82d-af05-4846-a827-f5ceedeb8196">
      <Terms xmlns="http://schemas.microsoft.com/office/infopath/2007/PartnerControls"/>
    </KuntaliittoExtranet_KieliTaxHTField0>
    <KuntaliittoExtranet_Omistaja xmlns="b04da82d-af05-4846-a827-f5ceedeb8196">
      <UserInfo>
        <DisplayName/>
        <AccountId xsi:nil="true"/>
        <AccountType/>
      </UserInfo>
    </KuntaliittoExtranet_Omistaja>
  </documentManagement>
</p:properties>
</file>

<file path=customXml/item3.xml><?xml version="1.0" encoding="utf-8"?>
<ct:contentTypeSchema xmlns:ct="http://schemas.microsoft.com/office/2006/metadata/contentType" xmlns:ma="http://schemas.microsoft.com/office/2006/metadata/properties/metaAttributes" ct:_="" ma:_="" ma:contentTypeName="Projektidokumentti" ma:contentTypeID="0x010100E8ACC973A0D248A3B1D346192BBAD9B800D1772EF1E35F45D49056008712B59DC700450F600EB15CF9448725D9C5AF23D692" ma:contentTypeVersion="0" ma:contentTypeDescription="Kuntaliitto Extranet projektidokumentti" ma:contentTypeScope="" ma:versionID="8a8c67af6becdffc090ad1ce137bc1c4">
  <xsd:schema xmlns:xsd="http://www.w3.org/2001/XMLSchema" xmlns:xs="http://www.w3.org/2001/XMLSchema" xmlns:p="http://schemas.microsoft.com/office/2006/metadata/properties" xmlns:ns2="b04da82d-af05-4846-a827-f5ceedeb8196" xmlns:ns3="eb1927cc-6c84-44d7-b773-05c31446b72e" targetNamespace="http://schemas.microsoft.com/office/2006/metadata/properties" ma:root="true" ma:fieldsID="ba70879e247dfdeae71369a13a7ec442" ns2:_="" ns3:_="">
    <xsd:import namespace="b04da82d-af05-4846-a827-f5ceedeb8196"/>
    <xsd:import namespace="eb1927cc-6c84-44d7-b773-05c31446b72e"/>
    <xsd:element name="properties">
      <xsd:complexType>
        <xsd:sequence>
          <xsd:element name="documentManagement">
            <xsd:complexType>
              <xsd:all>
                <xsd:element ref="ns2:KuntaliittoExtranet_Kuvaus" minOccurs="0"/>
                <xsd:element ref="ns2:KuntaliittoExtranet_Omistaja" minOccurs="0"/>
                <xsd:element ref="ns2:KuntaliittoExtranet_OrganisaatioTaxHTField0" minOccurs="0"/>
                <xsd:element ref="ns2:KuntaliittoExtranet_AihealueTaxHTField0" minOccurs="0"/>
                <xsd:element ref="ns2:KuntaliittoExtranet_AsiasanatTaxHTField0" minOccurs="0"/>
                <xsd:element ref="ns2:KuntaliittoExtranet_PrNimi" minOccurs="0"/>
                <xsd:element ref="ns2:KuntaliittoExtranet_PrNumero" minOccurs="0"/>
                <xsd:element ref="ns2:KuntaliittoExtranet_PrPaallikko" minOccurs="0"/>
                <xsd:element ref="ns2:KuntaliittoExtranet_ProjektiluokkaTaxHTField0" minOccurs="0"/>
                <xsd:element ref="ns2:KuntaliittoExtranet_ProjektityyppiTaxHTField0" minOccurs="0"/>
                <xsd:element ref="ns2:KuntaliittoExtranet_KieliTaxHTField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4da82d-af05-4846-a827-f5ceedeb8196" elementFormDefault="qualified">
    <xsd:import namespace="http://schemas.microsoft.com/office/2006/documentManagement/types"/>
    <xsd:import namespace="http://schemas.microsoft.com/office/infopath/2007/PartnerControls"/>
    <xsd:element name="KuntaliittoExtranet_Kuvaus" ma:index="10" nillable="true" ma:displayName="Kuvaus" ma:description="Kuvaus" ma:internalName="KuntaliittoExtranet_Kuvaus">
      <xsd:simpleType>
        <xsd:restriction base="dms:Note">
          <xsd:maxLength value="255"/>
        </xsd:restriction>
      </xsd:simpleType>
    </xsd:element>
    <xsd:element name="KuntaliittoExtranet_Omistaja" ma:index="11" nillable="true" ma:displayName="Omistaja" ma:description="Omistaja" ma:internalName="KuntaliittoExtranet_Omistaja"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untaliittoExtranet_OrganisaatioTaxHTField0" ma:index="14" nillable="true" ma:taxonomy="true" ma:internalName="KuntaliittoExtranet_OrganisaatioTaxHTField0" ma:taxonomyFieldName="KuntaliittoExtranet_Organisaatio" ma:displayName="Organisaatio" ma:fieldId="{48b599ac-a65a-4871-bae1-6cd17913160a}" ma:sspId="03a7dd70-426b-48b7-90bd-aa4722310113" ma:termSetId="ed4ff657-c98b-46dc-a022-82c934c87ca9" ma:anchorId="00000000-0000-0000-0000-000000000000" ma:open="false" ma:isKeyword="false">
      <xsd:complexType>
        <xsd:sequence>
          <xsd:element ref="pc:Terms" minOccurs="0" maxOccurs="1"/>
        </xsd:sequence>
      </xsd:complexType>
    </xsd:element>
    <xsd:element name="KuntaliittoExtranet_AihealueTaxHTField0" ma:index="16" nillable="true" ma:taxonomy="true" ma:internalName="KuntaliittoExtranet_AihealueTaxHTField0" ma:taxonomyFieldName="KuntaliittoExtranet_Aihealue" ma:displayName="Aihealue" ma:fieldId="{6394d779-aaf1-4567-a0a4-ac0f51ab7000}" ma:sspId="03a7dd70-426b-48b7-90bd-aa4722310113" ma:termSetId="298f69e0-cd49-4af0-b4f3-e204a0bd93ce" ma:anchorId="00000000-0000-0000-0000-000000000000" ma:open="false" ma:isKeyword="false">
      <xsd:complexType>
        <xsd:sequence>
          <xsd:element ref="pc:Terms" minOccurs="0" maxOccurs="1"/>
        </xsd:sequence>
      </xsd:complexType>
    </xsd:element>
    <xsd:element name="KuntaliittoExtranet_AsiasanatTaxHTField0" ma:index="17" nillable="true" ma:taxonomy="true" ma:internalName="KuntaliittoExtranet_AsiasanatTaxHTField0" ma:taxonomyFieldName="KuntaliittoExtranet_Asiasanat" ma:displayName="Asiasanat" ma:fieldId="{05c41558-868e-4444-ab09-e9431c02c828}" ma:sspId="03a7dd70-426b-48b7-90bd-aa4722310113" ma:termSetId="8ba8d9fc-4a17-471c-88a2-0fe6450da3b8" ma:anchorId="00000000-0000-0000-0000-000000000000" ma:open="false" ma:isKeyword="false">
      <xsd:complexType>
        <xsd:sequence>
          <xsd:element ref="pc:Terms" minOccurs="0" maxOccurs="1"/>
        </xsd:sequence>
      </xsd:complexType>
    </xsd:element>
    <xsd:element name="KuntaliittoExtranet_PrNimi" ma:index="18" nillable="true" ma:displayName="Projektin nimi" ma:description="Projektin nimi" ma:internalName="KuntaliittoExtranet_PrNimi">
      <xsd:simpleType>
        <xsd:restriction base="dms:Text"/>
      </xsd:simpleType>
    </xsd:element>
    <xsd:element name="KuntaliittoExtranet_PrNumero" ma:index="19" nillable="true" ma:displayName="Projektinumero" ma:description="Projektinumero" ma:internalName="KuntaliittoExtranet_PrNumero">
      <xsd:simpleType>
        <xsd:restriction base="dms:Number"/>
      </xsd:simpleType>
    </xsd:element>
    <xsd:element name="KuntaliittoExtranet_PrPaallikko" ma:index="20" nillable="true" ma:displayName="Projektipäällikkö" ma:description="Projektipäällikkö" ma:internalName="KuntaliittoExtranet_PrPaallikko"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untaliittoExtranet_ProjektiluokkaTaxHTField0" ma:index="24" nillable="true" ma:taxonomy="true" ma:internalName="KuntaliittoExtranet_ProjektiluokkaTaxHTField0" ma:taxonomyFieldName="KuntaliittoExtranet_Projektiluokka" ma:displayName="Projektiluokka" ma:fieldId="{f01da878-cc2e-48c5-9cc1-34a406f526ff}" ma:sspId="03a7dd70-426b-48b7-90bd-aa4722310113" ma:termSetId="39828750-4a57-4dc0-8f71-bda472e61632" ma:anchorId="00000000-0000-0000-0000-000000000000" ma:open="false" ma:isKeyword="false">
      <xsd:complexType>
        <xsd:sequence>
          <xsd:element ref="pc:Terms" minOccurs="0" maxOccurs="1"/>
        </xsd:sequence>
      </xsd:complexType>
    </xsd:element>
    <xsd:element name="KuntaliittoExtranet_ProjektityyppiTaxHTField0" ma:index="25" nillable="true" ma:taxonomy="true" ma:internalName="KuntaliittoExtranet_ProjektityyppiTaxHTField0" ma:taxonomyFieldName="KuntaliittoExtranet_Projektityyppi" ma:displayName="Projektityyppi" ma:fieldId="{6ff5999a-1583-4a69-bb5d-a9ad032a3440}" ma:sspId="03a7dd70-426b-48b7-90bd-aa4722310113" ma:termSetId="016aeb8f-9fb6-48bf-9a1e-7bd97f5fbbea" ma:anchorId="00000000-0000-0000-0000-000000000000" ma:open="false" ma:isKeyword="false">
      <xsd:complexType>
        <xsd:sequence>
          <xsd:element ref="pc:Terms" minOccurs="0" maxOccurs="1"/>
        </xsd:sequence>
      </xsd:complexType>
    </xsd:element>
    <xsd:element name="KuntaliittoExtranet_KieliTaxHTField0" ma:index="26" nillable="true" ma:taxonomy="true" ma:internalName="KuntaliittoExtranet_KieliTaxHTField0" ma:taxonomyFieldName="KuntaliittoExtranet_Kieli" ma:displayName="Kieli" ma:fieldId="{736a61bd-68cd-4fb3-ad21-90b918b98e9f}" ma:sspId="03a7dd70-426b-48b7-90bd-aa4722310113" ma:termSetId="2fb0dafa-b4a8-45ab-a6c9-e809f7d0085c"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b1927cc-6c84-44d7-b773-05c31446b72e" elementFormDefault="qualified">
    <xsd:import namespace="http://schemas.microsoft.com/office/2006/documentManagement/types"/>
    <xsd:import namespace="http://schemas.microsoft.com/office/infopath/2007/PartnerControls"/>
    <xsd:element name="TaxCatchAll" ma:index="27" nillable="true" ma:displayName="Taxonomy Catch All Column" ma:hidden="true" ma:list="{50684fca-6fb6-478f-b5bf-deae837ffe9c}" ma:internalName="TaxCatchAll" ma:showField="CatchAllData" ma:web="eb1927cc-6c84-44d7-b773-05c31446b72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814D3F-22B9-45F1-98D7-A102BDE9C453}"/>
</file>

<file path=customXml/itemProps2.xml><?xml version="1.0" encoding="utf-8"?>
<ds:datastoreItem xmlns:ds="http://schemas.openxmlformats.org/officeDocument/2006/customXml" ds:itemID="{29519D13-6FBC-4725-8B69-D670E54DF785}"/>
</file>

<file path=customXml/itemProps3.xml><?xml version="1.0" encoding="utf-8"?>
<ds:datastoreItem xmlns:ds="http://schemas.openxmlformats.org/officeDocument/2006/customXml" ds:itemID="{5C742BBF-3764-4E8E-A370-40295D965BE4}"/>
</file>

<file path=docProps/app.xml><?xml version="1.0" encoding="utf-8"?>
<Properties xmlns="http://schemas.openxmlformats.org/officeDocument/2006/extended-properties" xmlns:vt="http://schemas.openxmlformats.org/officeDocument/2006/docPropsVTypes">
  <Template>Kuntaliitto Onnistuva Suomi Suomi-Ruotsi 2017</Template>
  <TotalTime>521</TotalTime>
  <Words>5750</Words>
  <Application>Microsoft Office PowerPoint</Application>
  <PresentationFormat>Näytössä katseltava esitys (16:9)</PresentationFormat>
  <Paragraphs>2130</Paragraphs>
  <Slides>99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99</vt:i4>
      </vt:variant>
    </vt:vector>
  </HeadingPairs>
  <TitlesOfParts>
    <vt:vector size="103" baseType="lpstr">
      <vt:lpstr>Arial</vt:lpstr>
      <vt:lpstr>Calibri</vt:lpstr>
      <vt:lpstr>Verdana</vt:lpstr>
      <vt:lpstr>Kuntaliitto suomenkielinen</vt:lpstr>
      <vt:lpstr>Maakuntien ICT-muutokset ja muutosten tukitoimet -projekti</vt:lpstr>
      <vt:lpstr>Valmistelu- ja esiselvitysvaihe</vt:lpstr>
      <vt:lpstr>Projektiin osallistujien kartoitus 1/2</vt:lpstr>
      <vt:lpstr>Projektiin osallistujien kartoitus 2/2</vt:lpstr>
      <vt:lpstr>Maakunnan tietohallintostrategian luominen 1/2</vt:lpstr>
      <vt:lpstr>Maakunnan tietohallintostrategian luominen 2/2</vt:lpstr>
      <vt:lpstr>Rahoituksen suunnittelu</vt:lpstr>
      <vt:lpstr>Organisaatioiden nykytilan kartoitus</vt:lpstr>
      <vt:lpstr>Toimintaprosessien nykytilan kuvaus</vt:lpstr>
      <vt:lpstr>ICT-tukipalvelujen nykytilan selvitys (tuottajat)</vt:lpstr>
      <vt:lpstr>Nykyisten järjestelmien ja toimittajien selvitys</vt:lpstr>
      <vt:lpstr>Nykyisten järjestelmien sopimusten kartoitus 1/2</vt:lpstr>
      <vt:lpstr>Nykyisten järjestelmien sopimusten kartoitus 2/2</vt:lpstr>
      <vt:lpstr>Muiden tietojärjestelmien kartoitus 1/2</vt:lpstr>
      <vt:lpstr>Muiden tietojärjestelmien kartoitus 2/2</vt:lpstr>
      <vt:lpstr>Vanhojen APTJ:ien kartoitus</vt:lpstr>
      <vt:lpstr>Liittymien kartoitus</vt:lpstr>
      <vt:lpstr>Tietotekninen ympäristö</vt:lpstr>
      <vt:lpstr>Samanaikaisten projektien kartoitus 1/3</vt:lpstr>
      <vt:lpstr>Samanaikaisten projektien kartoitus 2/2</vt:lpstr>
      <vt:lpstr>Projektin tavoitteiden ja hyötyjen kuvaus</vt:lpstr>
      <vt:lpstr>Nykyisten järjestelmien kustannusten kartoitus 1/2</vt:lpstr>
      <vt:lpstr>Nykyisten järjestelmien kustannusten kartoitus 2/2</vt:lpstr>
      <vt:lpstr>Alustava projektisuunnittelu</vt:lpstr>
      <vt:lpstr>Suunnittelu- ja määrittelyvaihe</vt:lpstr>
      <vt:lpstr>Päätös projektin aloittamisesta</vt:lpstr>
      <vt:lpstr>Projektin omistajan ja ohjausryhmän nimeäminen</vt:lpstr>
      <vt:lpstr>Sote-organisaation määrittely - palvelujen tuottajat 1/2</vt:lpstr>
      <vt:lpstr>Sote-organisaation määrittely - palvelujen tuottajat 2/2</vt:lpstr>
      <vt:lpstr>Järjestäjän tietojärjestelmätarpeiden määrittely </vt:lpstr>
      <vt:lpstr>Sote-prosessien omistajien nimeäminen</vt:lpstr>
      <vt:lpstr>Projektin organisointi</vt:lpstr>
      <vt:lpstr>Projektin tavoitteiden tarkentaminen</vt:lpstr>
      <vt:lpstr>Projektin vaiheistus</vt:lpstr>
      <vt:lpstr>Toiminnallisten työryhmien määrittely ja resurssisuunnitelma</vt:lpstr>
      <vt:lpstr>Järjestelmien vaatimusten huomiointi soten toimintaprosesseissa 1/2</vt:lpstr>
      <vt:lpstr>Järjestelmien vaatimusten huomiointi soten toimintaprosesseissa 2/2</vt:lpstr>
      <vt:lpstr>Sote toimintaprosessien harmonisointi </vt:lpstr>
      <vt:lpstr>Tietosuojan ja tietoturvan suunnittelu 1/2</vt:lpstr>
      <vt:lpstr>Tietosuojan ja tietoturvan suunnittelu 2/2</vt:lpstr>
      <vt:lpstr>Tarvittavien tietojen konvertoinnin suunnittelu 1/2</vt:lpstr>
      <vt:lpstr>Tarvittavien tietojen konvertoinnin suunnittelu 2/2</vt:lpstr>
      <vt:lpstr>Testaussuunnitelman laatiminen</vt:lpstr>
      <vt:lpstr>Laskutuksen, tilastoinnin ja raportoinnin suunnittelu</vt:lpstr>
      <vt:lpstr>Kehittämistarpeiden kartoitus</vt:lpstr>
      <vt:lpstr>Teknisen ympäristön suunnittelu 1/2</vt:lpstr>
      <vt:lpstr>Teknisen ympäristön suunnittelu 2/2</vt:lpstr>
      <vt:lpstr>Sovellusten harmonisoinnin suunnittelu</vt:lpstr>
      <vt:lpstr>Liittymien suunnittelu 1/2</vt:lpstr>
      <vt:lpstr>Liittymien suunnittelu 2/2</vt:lpstr>
      <vt:lpstr>Vanhojen APTJ tietojen katselun ja tietokantojen siirron suunnittelu 1/2</vt:lpstr>
      <vt:lpstr>Vanhojen APTJ tietojen katselun ja tietokantojen siirron suunnittelu 2/2</vt:lpstr>
      <vt:lpstr>Koulutusten suunnittelu 1/2</vt:lpstr>
      <vt:lpstr>Koulutusten suunnittelu 2/2</vt:lpstr>
      <vt:lpstr>Tiedotuksen ja viestinnän suunnittelu</vt:lpstr>
      <vt:lpstr>Muiden hankkeiden huomiointi</vt:lpstr>
      <vt:lpstr>Maakunnan sote-järjestelmien tuen ja ylläpidon suunnittelu 1/2</vt:lpstr>
      <vt:lpstr>Maakunnan sote-järjestelmien tuen ja ylläpidon suunnittelu 2/2</vt:lpstr>
      <vt:lpstr>Toteutusvaihe</vt:lpstr>
      <vt:lpstr>Projektisuunnitelman tarkennukset ja tehtävät listaus</vt:lpstr>
      <vt:lpstr>Käytössä olevien APTJ:ien tietohuoltoselvitys ja -korjaukset Tietohuoltoselvitykset käytössä olevissa APTJ:ssa, jos versio vaihtuu sekä korjaustoimenpiteet 1/2</vt:lpstr>
      <vt:lpstr>Käytössä olevien APTJ:ien tietohuoltoselvitys ja -korjaukset Tietohuoltoselvitykset käytössä olevissa APTJ:ssa, jos versio vaihtuu sekä korjaustoimenpiteet 2/2</vt:lpstr>
      <vt:lpstr>Alueellisen ICT-infran rakentaminen 1/2</vt:lpstr>
      <vt:lpstr>Alueellisen ICT-infran rakentaminen 2/2</vt:lpstr>
      <vt:lpstr>Projektin virallinen aloitus</vt:lpstr>
      <vt:lpstr>Viestintäsuunnitelman ja koulutussuunnitelman tarkennus</vt:lpstr>
      <vt:lpstr>Testiympäristön pystytys</vt:lpstr>
      <vt:lpstr>Soten toimintaprosessien kuvaus ja päätöksenteko</vt:lpstr>
      <vt:lpstr>APTJ taustojen rakentaminen ja testaus testiympäristössä</vt:lpstr>
      <vt:lpstr>Tarvittavien tietojen konvertointi ja testaus</vt:lpstr>
      <vt:lpstr>Manuaalinen tietojen siirto</vt:lpstr>
      <vt:lpstr>Roolien ja käyttöoikeuksien määrittely</vt:lpstr>
      <vt:lpstr>Koulutusympäristön rakentaminen ja testaus</vt:lpstr>
      <vt:lpstr>Koulutus 1/2</vt:lpstr>
      <vt:lpstr>Koulutus 2/2</vt:lpstr>
      <vt:lpstr>Tuotannon ylläpidon ja tuen vastuiden tarkennus</vt:lpstr>
      <vt:lpstr>Tuotantoympäristön rakentaminen ja testaus</vt:lpstr>
      <vt:lpstr>H-hetken suunnitelma 1/2</vt:lpstr>
      <vt:lpstr>H-hetken suunnitelma 2/2</vt:lpstr>
      <vt:lpstr>Käyttökatkon aloitus</vt:lpstr>
      <vt:lpstr>Tuotantoympäristön käyttöönoton valmistelu</vt:lpstr>
      <vt:lpstr>Tuotantoympäristön testaus</vt:lpstr>
      <vt:lpstr>Manuaaliset asiakkaan tehtävät ennen tuotannon aloitusta</vt:lpstr>
      <vt:lpstr>Päätös tuotannon aloittamisesta</vt:lpstr>
      <vt:lpstr>Viestintä</vt:lpstr>
      <vt:lpstr>Tuotannon aloituksen valmistelut</vt:lpstr>
      <vt:lpstr>Jälkiseuranta- ja ylläpitovaihe</vt:lpstr>
      <vt:lpstr>Tehostettu tuki tuotannon aloituksen jälkeen 1/2</vt:lpstr>
      <vt:lpstr>Tehostettu tuki tuotannon aloituksen jälkeen 2/2</vt:lpstr>
      <vt:lpstr>Mahdolliset korjaukset esim. taustoissa</vt:lpstr>
      <vt:lpstr>Käyttökatkon aikaisten tietojen kirjaus oikean rekisterinpitäjän järjestelmään 1/2</vt:lpstr>
      <vt:lpstr>Käyttökatkon aikaisten tietojen kirjaus oikean rekisterinpitäjän järjestelmään 2/2</vt:lpstr>
      <vt:lpstr>Kehitettävien asioiden sopiminen 1/2</vt:lpstr>
      <vt:lpstr>Kehitettävien asioiden sopiminen 2/2</vt:lpstr>
      <vt:lpstr>Tuen ja ylläpidon aloitus</vt:lpstr>
      <vt:lpstr>Kokemusten ja palautteen keruu</vt:lpstr>
      <vt:lpstr>Laskutuksen ja raportoinnin toimenpiteet vanhan organisaation osalta</vt:lpstr>
      <vt:lpstr>Loppuraportti</vt:lpstr>
      <vt:lpstr>Projektin päättäminen </vt:lpstr>
    </vt:vector>
  </TitlesOfParts>
  <Company>KL-FCG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Menna Hanna</dc:creator>
  <cp:lastModifiedBy>Timo Ukkola</cp:lastModifiedBy>
  <cp:revision>67</cp:revision>
  <dcterms:created xsi:type="dcterms:W3CDTF">2017-12-07T07:46:26Z</dcterms:created>
  <dcterms:modified xsi:type="dcterms:W3CDTF">2019-03-06T12:23:44Z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0x010100E8ACC973A0D248A3B1D346192BBAD9B800D1772EF1E35F45D49056008712B59DC700450F600EB15CF9448725D9C5AF23D692</vt:lpwstr>
  </property>
  <property fmtid="{D5CDD505-2E9C-101B-9397-08002B2CF9AE}" pid="3" name="AuthorIds_UIVersion_2048">
    <vt:lpwstr>12</vt:lpwstr>
  </property>
</Properties>
</file>