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7.jpg" ContentType="image/jpeg"/>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256" r:id="rId2"/>
    <p:sldId id="3231" r:id="rId3"/>
    <p:sldId id="3232" r:id="rId4"/>
    <p:sldId id="3233" r:id="rId5"/>
    <p:sldId id="3229" r:id="rId6"/>
    <p:sldId id="3214" r:id="rId7"/>
    <p:sldId id="3215" r:id="rId8"/>
    <p:sldId id="3234" r:id="rId9"/>
    <p:sldId id="3219" r:id="rId10"/>
    <p:sldId id="3238" r:id="rId11"/>
    <p:sldId id="3235" r:id="rId12"/>
    <p:sldId id="3236" r:id="rId13"/>
    <p:sldId id="3237" r:id="rId14"/>
    <p:sldId id="288" r:id="rId15"/>
    <p:sldId id="289" r:id="rId16"/>
    <p:sldId id="3189" r:id="rId17"/>
    <p:sldId id="3190" r:id="rId18"/>
    <p:sldId id="3191" r:id="rId19"/>
    <p:sldId id="3201" r:id="rId20"/>
    <p:sldId id="3202" r:id="rId21"/>
    <p:sldId id="3203" r:id="rId22"/>
    <p:sldId id="3204" r:id="rId23"/>
    <p:sldId id="3205" r:id="rId24"/>
    <p:sldId id="3193" r:id="rId25"/>
    <p:sldId id="3194" r:id="rId26"/>
    <p:sldId id="3195" r:id="rId27"/>
    <p:sldId id="3250" r:id="rId28"/>
    <p:sldId id="291" r:id="rId29"/>
    <p:sldId id="3240" r:id="rId30"/>
    <p:sldId id="282" r:id="rId31"/>
  </p:sldIdLst>
  <p:sldSz cx="12192000" cy="6858000"/>
  <p:notesSz cx="12192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A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16030-4A81-124A-97C1-321049C22053}" v="2" dt="2022-04-01T07:53:29.6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94756"/>
  </p:normalViewPr>
  <p:slideViewPr>
    <p:cSldViewPr>
      <p:cViewPr varScale="1">
        <p:scale>
          <a:sx n="85" d="100"/>
          <a:sy n="85" d="100"/>
        </p:scale>
        <p:origin x="592" y="16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8" d="100"/>
          <a:sy n="128" d="100"/>
        </p:scale>
        <p:origin x="85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a Jiménez, Jordi" userId="33f5d9da-1bb7-44c4-b58d-2f9bb5dfed4a" providerId="ADAL" clId="{45C16030-4A81-124A-97C1-321049C22053}"/>
    <pc:docChg chg="undo custSel addSld delSld modSld">
      <pc:chgData name="Piera Jiménez, Jordi" userId="33f5d9da-1bb7-44c4-b58d-2f9bb5dfed4a" providerId="ADAL" clId="{45C16030-4A81-124A-97C1-321049C22053}" dt="2022-04-01T07:53:51.324" v="36" actId="20577"/>
      <pc:docMkLst>
        <pc:docMk/>
      </pc:docMkLst>
      <pc:sldChg chg="modSp mod">
        <pc:chgData name="Piera Jiménez, Jordi" userId="33f5d9da-1bb7-44c4-b58d-2f9bb5dfed4a" providerId="ADAL" clId="{45C16030-4A81-124A-97C1-321049C22053}" dt="2022-04-01T07:44:43.517" v="18" actId="20577"/>
        <pc:sldMkLst>
          <pc:docMk/>
          <pc:sldMk cId="0" sldId="256"/>
        </pc:sldMkLst>
        <pc:spChg chg="mod">
          <ac:chgData name="Piera Jiménez, Jordi" userId="33f5d9da-1bb7-44c4-b58d-2f9bb5dfed4a" providerId="ADAL" clId="{45C16030-4A81-124A-97C1-321049C22053}" dt="2022-04-01T07:44:43.517" v="18" actId="20577"/>
          <ac:spMkLst>
            <pc:docMk/>
            <pc:sldMk cId="0" sldId="256"/>
            <ac:spMk id="14" creationId="{00000000-0000-0000-0000-000000000000}"/>
          </ac:spMkLst>
        </pc:spChg>
      </pc:sldChg>
      <pc:sldChg chg="add del">
        <pc:chgData name="Piera Jiménez, Jordi" userId="33f5d9da-1bb7-44c4-b58d-2f9bb5dfed4a" providerId="ADAL" clId="{45C16030-4A81-124A-97C1-321049C22053}" dt="2022-04-01T07:49:42.470" v="27" actId="2696"/>
        <pc:sldMkLst>
          <pc:docMk/>
          <pc:sldMk cId="0" sldId="260"/>
        </pc:sldMkLst>
      </pc:sldChg>
      <pc:sldChg chg="add del">
        <pc:chgData name="Piera Jiménez, Jordi" userId="33f5d9da-1bb7-44c4-b58d-2f9bb5dfed4a" providerId="ADAL" clId="{45C16030-4A81-124A-97C1-321049C22053}" dt="2022-04-01T07:49:42.992" v="28" actId="2696"/>
        <pc:sldMkLst>
          <pc:docMk/>
          <pc:sldMk cId="760323809" sldId="283"/>
        </pc:sldMkLst>
      </pc:sldChg>
      <pc:sldChg chg="del">
        <pc:chgData name="Piera Jiménez, Jordi" userId="33f5d9da-1bb7-44c4-b58d-2f9bb5dfed4a" providerId="ADAL" clId="{45C16030-4A81-124A-97C1-321049C22053}" dt="2022-04-01T07:49:43.519" v="29" actId="2696"/>
        <pc:sldMkLst>
          <pc:docMk/>
          <pc:sldMk cId="3354722229" sldId="285"/>
        </pc:sldMkLst>
      </pc:sldChg>
      <pc:sldChg chg="del">
        <pc:chgData name="Piera Jiménez, Jordi" userId="33f5d9da-1bb7-44c4-b58d-2f9bb5dfed4a" providerId="ADAL" clId="{45C16030-4A81-124A-97C1-321049C22053}" dt="2022-04-01T07:49:44.042" v="30" actId="2696"/>
        <pc:sldMkLst>
          <pc:docMk/>
          <pc:sldMk cId="1571459947" sldId="286"/>
        </pc:sldMkLst>
      </pc:sldChg>
      <pc:sldChg chg="del">
        <pc:chgData name="Piera Jiménez, Jordi" userId="33f5d9da-1bb7-44c4-b58d-2f9bb5dfed4a" providerId="ADAL" clId="{45C16030-4A81-124A-97C1-321049C22053}" dt="2022-04-01T07:49:44.618" v="31" actId="2696"/>
        <pc:sldMkLst>
          <pc:docMk/>
          <pc:sldMk cId="2333549158" sldId="287"/>
        </pc:sldMkLst>
      </pc:sldChg>
      <pc:sldChg chg="add">
        <pc:chgData name="Piera Jiménez, Jordi" userId="33f5d9da-1bb7-44c4-b58d-2f9bb5dfed4a" providerId="ADAL" clId="{45C16030-4A81-124A-97C1-321049C22053}" dt="2022-04-01T07:53:29.583" v="32"/>
        <pc:sldMkLst>
          <pc:docMk/>
          <pc:sldMk cId="4217791180" sldId="3193"/>
        </pc:sldMkLst>
      </pc:sldChg>
      <pc:sldChg chg="add">
        <pc:chgData name="Piera Jiménez, Jordi" userId="33f5d9da-1bb7-44c4-b58d-2f9bb5dfed4a" providerId="ADAL" clId="{45C16030-4A81-124A-97C1-321049C22053}" dt="2022-04-01T07:53:29.583" v="32"/>
        <pc:sldMkLst>
          <pc:docMk/>
          <pc:sldMk cId="4276306924" sldId="3194"/>
        </pc:sldMkLst>
      </pc:sldChg>
      <pc:sldChg chg="modSp add mod">
        <pc:chgData name="Piera Jiménez, Jordi" userId="33f5d9da-1bb7-44c4-b58d-2f9bb5dfed4a" providerId="ADAL" clId="{45C16030-4A81-124A-97C1-321049C22053}" dt="2022-04-01T07:53:51.324" v="36" actId="20577"/>
        <pc:sldMkLst>
          <pc:docMk/>
          <pc:sldMk cId="2299102559" sldId="3195"/>
        </pc:sldMkLst>
        <pc:spChg chg="mod">
          <ac:chgData name="Piera Jiménez, Jordi" userId="33f5d9da-1bb7-44c4-b58d-2f9bb5dfed4a" providerId="ADAL" clId="{45C16030-4A81-124A-97C1-321049C22053}" dt="2022-04-01T07:53:51.324" v="36" actId="20577"/>
          <ac:spMkLst>
            <pc:docMk/>
            <pc:sldMk cId="2299102559" sldId="3195"/>
            <ac:spMk id="8" creationId="{00000000-0000-0000-0000-000000000000}"/>
          </ac:spMkLst>
        </pc:spChg>
      </pc:sldChg>
      <pc:sldChg chg="mod modShow">
        <pc:chgData name="Piera Jiménez, Jordi" userId="33f5d9da-1bb7-44c4-b58d-2f9bb5dfed4a" providerId="ADAL" clId="{45C16030-4A81-124A-97C1-321049C22053}" dt="2022-04-01T07:49:20.023" v="20" actId="729"/>
        <pc:sldMkLst>
          <pc:docMk/>
          <pc:sldMk cId="2689424379" sldId="3202"/>
        </pc:sldMkLst>
      </pc:sldChg>
      <pc:sldChg chg="mod modShow">
        <pc:chgData name="Piera Jiménez, Jordi" userId="33f5d9da-1bb7-44c4-b58d-2f9bb5dfed4a" providerId="ADAL" clId="{45C16030-4A81-124A-97C1-321049C22053}" dt="2022-04-01T07:49:23.522" v="21" actId="729"/>
        <pc:sldMkLst>
          <pc:docMk/>
          <pc:sldMk cId="2832366366" sldId="3203"/>
        </pc:sldMkLst>
      </pc:sldChg>
      <pc:sldChg chg="add">
        <pc:chgData name="Piera Jiménez, Jordi" userId="33f5d9da-1bb7-44c4-b58d-2f9bb5dfed4a" providerId="ADAL" clId="{45C16030-4A81-124A-97C1-321049C22053}" dt="2022-04-01T07:53:29.583" v="32"/>
        <pc:sldMkLst>
          <pc:docMk/>
          <pc:sldMk cId="1439769909" sldId="3204"/>
        </pc:sldMkLst>
      </pc:sldChg>
      <pc:sldChg chg="add">
        <pc:chgData name="Piera Jiménez, Jordi" userId="33f5d9da-1bb7-44c4-b58d-2f9bb5dfed4a" providerId="ADAL" clId="{45C16030-4A81-124A-97C1-321049C22053}" dt="2022-04-01T07:53:29.583" v="32"/>
        <pc:sldMkLst>
          <pc:docMk/>
          <pc:sldMk cId="3909832115" sldId="3205"/>
        </pc:sldMkLst>
      </pc:sldChg>
      <pc:sldChg chg="add">
        <pc:chgData name="Piera Jiménez, Jordi" userId="33f5d9da-1bb7-44c4-b58d-2f9bb5dfed4a" providerId="ADAL" clId="{45C16030-4A81-124A-97C1-321049C22053}" dt="2022-04-01T07:45:27.664" v="19"/>
        <pc:sldMkLst>
          <pc:docMk/>
          <pc:sldMk cId="1197040606" sldId="3214"/>
        </pc:sldMkLst>
      </pc:sldChg>
      <pc:sldChg chg="del">
        <pc:chgData name="Piera Jiménez, Jordi" userId="33f5d9da-1bb7-44c4-b58d-2f9bb5dfed4a" providerId="ADAL" clId="{45C16030-4A81-124A-97C1-321049C22053}" dt="2022-04-01T07:49:27.533" v="22" actId="2696"/>
        <pc:sldMkLst>
          <pc:docMk/>
          <pc:sldMk cId="3570179317" sldId="32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D7CA252-E059-0D41-AA93-C24D344C7DD7}"/>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07BCB909-C46B-F34A-AA23-C90A95D3E049}"/>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A9D81E4-C684-0549-A63F-3AC1346E6F68}" type="datetimeFigureOut">
              <a:rPr lang="es-ES" smtClean="0"/>
              <a:t>23/4/22</a:t>
            </a:fld>
            <a:endParaRPr lang="es-ES"/>
          </a:p>
        </p:txBody>
      </p:sp>
      <p:sp>
        <p:nvSpPr>
          <p:cNvPr id="4" name="Marcador de pie de página 3">
            <a:extLst>
              <a:ext uri="{FF2B5EF4-FFF2-40B4-BE49-F238E27FC236}">
                <a16:creationId xmlns:a16="http://schemas.microsoft.com/office/drawing/2014/main" id="{9DB6FBE3-98E2-5945-A936-0E2C82BD982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7C4ABC0A-636C-EA49-B4D7-C3995D8F7CB8}"/>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F46959BE-2D47-9F43-9A55-6266BA18374D}" type="slidenum">
              <a:rPr lang="es-ES" smtClean="0"/>
              <a:t>‹Nº›</a:t>
            </a:fld>
            <a:endParaRPr lang="es-ES"/>
          </a:p>
        </p:txBody>
      </p:sp>
    </p:spTree>
    <p:extLst>
      <p:ext uri="{BB962C8B-B14F-4D97-AF65-F5344CB8AC3E}">
        <p14:creationId xmlns:p14="http://schemas.microsoft.com/office/powerpoint/2010/main" val="3676198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AEA80F6-DFB5-A449-8D23-5EECEFC662AF}" type="datetimeFigureOut">
              <a:rPr lang="es-ES" smtClean="0"/>
              <a:t>23/4/22</a:t>
            </a:fld>
            <a:endParaRPr lang="es-E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ADACCE9-B081-4046-AD93-C4D2D406EA26}" type="slidenum">
              <a:rPr lang="es-ES" smtClean="0"/>
              <a:t>‹Nº›</a:t>
            </a:fld>
            <a:endParaRPr lang="es-ES"/>
          </a:p>
        </p:txBody>
      </p:sp>
    </p:spTree>
    <p:extLst>
      <p:ext uri="{BB962C8B-B14F-4D97-AF65-F5344CB8AC3E}">
        <p14:creationId xmlns:p14="http://schemas.microsoft.com/office/powerpoint/2010/main" val="91878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68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09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95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71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21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69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02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253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9028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0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62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126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20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57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400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54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644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7ADACCE9-B081-4046-AD93-C4D2D406EA26}" type="slidenum">
              <a:rPr lang="es-ES" smtClean="0"/>
              <a:t>30</a:t>
            </a:fld>
            <a:endParaRPr lang="es-ES"/>
          </a:p>
        </p:txBody>
      </p:sp>
    </p:spTree>
    <p:extLst>
      <p:ext uri="{BB962C8B-B14F-4D97-AF65-F5344CB8AC3E}">
        <p14:creationId xmlns:p14="http://schemas.microsoft.com/office/powerpoint/2010/main" val="235190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64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89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11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326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155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28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26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7E4DE"/>
          </a:solidFill>
        </p:spPr>
        <p:txBody>
          <a:bodyPr wrap="square" lIns="0" tIns="0" rIns="0" bIns="0" rtlCol="0"/>
          <a:lstStyle/>
          <a:p>
            <a:endParaRPr/>
          </a:p>
        </p:txBody>
      </p:sp>
      <p:sp>
        <p:nvSpPr>
          <p:cNvPr id="2" name="Holder 2"/>
          <p:cNvSpPr>
            <a:spLocks noGrp="1"/>
          </p:cNvSpPr>
          <p:nvPr>
            <p:ph type="ctrTitle"/>
          </p:nvPr>
        </p:nvSpPr>
        <p:spPr>
          <a:xfrm>
            <a:off x="645935" y="172886"/>
            <a:ext cx="6377305" cy="2329180"/>
          </a:xfrm>
          <a:prstGeom prst="rect">
            <a:avLst/>
          </a:prstGeom>
        </p:spPr>
        <p:txBody>
          <a:bodyPr wrap="square" lIns="0" tIns="0" rIns="0" bIns="0">
            <a:spAutoFit/>
          </a:bodyPr>
          <a:lstStyle>
            <a:lvl1pPr>
              <a:defRPr sz="7000" b="0" i="0">
                <a:solidFill>
                  <a:srgbClr val="8EBBF8"/>
                </a:solidFill>
                <a:latin typeface="Arial MT"/>
                <a:cs typeface="Arial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85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4/23/22</a:t>
            </a:fld>
            <a:endParaRPr lang="en-US"/>
          </a:p>
        </p:txBody>
      </p:sp>
      <p:sp>
        <p:nvSpPr>
          <p:cNvPr id="6" name="Holder 6"/>
          <p:cNvSpPr>
            <a:spLocks noGrp="1" noChangeAspect="1"/>
          </p:cNvSpPr>
          <p:nvPr>
            <p:ph type="sldNum" sz="quarter" idx="7"/>
          </p:nvPr>
        </p:nvSpPr>
        <p:spPr>
          <a:xfrm>
            <a:off x="8778240" y="6377940"/>
            <a:ext cx="2649600" cy="324000"/>
          </a:xfrm>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548116" y="6308598"/>
            <a:ext cx="3291077" cy="419861"/>
          </a:xfrm>
          <a:prstGeom prst="rect">
            <a:avLst/>
          </a:prstGeom>
        </p:spPr>
      </p:pic>
      <p:sp>
        <p:nvSpPr>
          <p:cNvPr id="17" name="bg object 17"/>
          <p:cNvSpPr/>
          <p:nvPr/>
        </p:nvSpPr>
        <p:spPr>
          <a:xfrm>
            <a:off x="6753986" y="6170295"/>
            <a:ext cx="5300980" cy="563245"/>
          </a:xfrm>
          <a:custGeom>
            <a:avLst/>
            <a:gdLst/>
            <a:ahLst/>
            <a:cxnLst/>
            <a:rect l="l" t="t" r="r" b="b"/>
            <a:pathLst>
              <a:path w="5300980" h="563245">
                <a:moveTo>
                  <a:pt x="5300472" y="0"/>
                </a:moveTo>
                <a:lnTo>
                  <a:pt x="0" y="0"/>
                </a:lnTo>
                <a:lnTo>
                  <a:pt x="0" y="563117"/>
                </a:lnTo>
                <a:lnTo>
                  <a:pt x="5300472" y="563117"/>
                </a:lnTo>
                <a:lnTo>
                  <a:pt x="5300472"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548116" y="6308598"/>
            <a:ext cx="3291077" cy="419861"/>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Arial MT"/>
                <a:cs typeface="Arial MT"/>
              </a:defRPr>
            </a:lvl1pPr>
          </a:lstStyle>
          <a:p>
            <a:endParaRPr/>
          </a:p>
        </p:txBody>
      </p:sp>
      <p:sp>
        <p:nvSpPr>
          <p:cNvPr id="3" name="Holder 3"/>
          <p:cNvSpPr>
            <a:spLocks noGrp="1"/>
          </p:cNvSpPr>
          <p:nvPr>
            <p:ph sz="half" idx="2"/>
          </p:nvPr>
        </p:nvSpPr>
        <p:spPr>
          <a:xfrm>
            <a:off x="636930" y="1293666"/>
            <a:ext cx="3467735" cy="4688840"/>
          </a:xfrm>
          <a:prstGeom prst="rect">
            <a:avLst/>
          </a:prstGeom>
        </p:spPr>
        <p:txBody>
          <a:bodyPr wrap="square" lIns="0" tIns="0" rIns="0" bIns="0">
            <a:spAutoFit/>
          </a:bodyPr>
          <a:lstStyle>
            <a:lvl1pPr>
              <a:defRPr sz="1800" b="0" i="0">
                <a:solidFill>
                  <a:schemeClr val="tx1"/>
                </a:solidFill>
                <a:latin typeface="Arial MT"/>
                <a:cs typeface="Arial MT"/>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0" y="0"/>
            <a:ext cx="134000" cy="6858000"/>
          </a:xfrm>
          <a:prstGeom prst="rect">
            <a:avLst/>
          </a:prstGeom>
          <a:solidFill>
            <a:srgbClr val="3433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343354"/>
              </a:solidFill>
              <a:effectLst/>
              <a:uLnTx/>
              <a:uFillTx/>
              <a:latin typeface="Arial"/>
              <a:cs typeface="Arial"/>
              <a:sym typeface="Arial"/>
            </a:endParaRPr>
          </a:p>
        </p:txBody>
      </p:sp>
      <p:sp>
        <p:nvSpPr>
          <p:cNvPr id="33" name="Google Shape;33;p6"/>
          <p:cNvSpPr txBox="1">
            <a:spLocks noGrp="1"/>
          </p:cNvSpPr>
          <p:nvPr>
            <p:ph type="title"/>
          </p:nvPr>
        </p:nvSpPr>
        <p:spPr>
          <a:xfrm>
            <a:off x="921600" y="837500"/>
            <a:ext cx="10348800" cy="6580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body" idx="1"/>
          </p:nvPr>
        </p:nvSpPr>
        <p:spPr>
          <a:xfrm>
            <a:off x="921600" y="1857900"/>
            <a:ext cx="5023200"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dirty="0"/>
          </a:p>
        </p:txBody>
      </p:sp>
      <p:sp>
        <p:nvSpPr>
          <p:cNvPr id="35" name="Google Shape;35;p6"/>
          <p:cNvSpPr txBox="1">
            <a:spLocks noGrp="1"/>
          </p:cNvSpPr>
          <p:nvPr>
            <p:ph type="body" idx="2"/>
          </p:nvPr>
        </p:nvSpPr>
        <p:spPr>
          <a:xfrm>
            <a:off x="6247333" y="1857900"/>
            <a:ext cx="5023200"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Tree>
    <p:extLst>
      <p:ext uri="{BB962C8B-B14F-4D97-AF65-F5344CB8AC3E}">
        <p14:creationId xmlns:p14="http://schemas.microsoft.com/office/powerpoint/2010/main" val="96645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a:picLocks noChangeAspect="1"/>
          </p:cNvPicPr>
          <p:nvPr/>
        </p:nvPicPr>
        <p:blipFill>
          <a:blip r:embed="rId8" cstate="print"/>
          <a:stretch>
            <a:fillRect/>
          </a:stretch>
        </p:blipFill>
        <p:spPr>
          <a:xfrm>
            <a:off x="9347529" y="6400800"/>
            <a:ext cx="2539671" cy="324000"/>
          </a:xfrm>
          <a:prstGeom prst="rect">
            <a:avLst/>
          </a:prstGeom>
        </p:spPr>
      </p:pic>
      <p:sp>
        <p:nvSpPr>
          <p:cNvPr id="2" name="Holder 2"/>
          <p:cNvSpPr>
            <a:spLocks noGrp="1"/>
          </p:cNvSpPr>
          <p:nvPr>
            <p:ph type="title"/>
          </p:nvPr>
        </p:nvSpPr>
        <p:spPr>
          <a:xfrm>
            <a:off x="3382951" y="2513869"/>
            <a:ext cx="5335905" cy="574039"/>
          </a:xfrm>
          <a:prstGeom prst="rect">
            <a:avLst/>
          </a:prstGeom>
        </p:spPr>
        <p:txBody>
          <a:bodyPr wrap="square" lIns="0" tIns="0" rIns="0" bIns="0">
            <a:spAutoFit/>
          </a:bodyPr>
          <a:lstStyle>
            <a:lvl1pPr>
              <a:defRPr sz="3600" b="0" i="0">
                <a:solidFill>
                  <a:schemeClr val="bg1"/>
                </a:solidFill>
                <a:latin typeface="Arial MT"/>
                <a:cs typeface="Arial MT"/>
              </a:defRPr>
            </a:lvl1pPr>
          </a:lstStyle>
          <a:p>
            <a:endParaRPr/>
          </a:p>
        </p:txBody>
      </p:sp>
      <p:sp>
        <p:nvSpPr>
          <p:cNvPr id="3" name="Holder 3"/>
          <p:cNvSpPr>
            <a:spLocks noGrp="1"/>
          </p:cNvSpPr>
          <p:nvPr>
            <p:ph type="body" idx="1"/>
          </p:nvPr>
        </p:nvSpPr>
        <p:spPr>
          <a:xfrm>
            <a:off x="928206" y="1602978"/>
            <a:ext cx="10335587" cy="4657725"/>
          </a:xfrm>
          <a:prstGeom prst="rect">
            <a:avLst/>
          </a:prstGeom>
        </p:spPr>
        <p:txBody>
          <a:bodyPr wrap="square" lIns="0" tIns="0" rIns="0" bIns="0">
            <a:spAutoFit/>
          </a:bodyPr>
          <a:lstStyle>
            <a:lvl1pPr>
              <a:defRPr sz="185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753986" y="6170295"/>
            <a:ext cx="5085715" cy="563245"/>
            <a:chOff x="6753986" y="6170295"/>
            <a:chExt cx="5085715" cy="563245"/>
          </a:xfrm>
        </p:grpSpPr>
        <p:sp>
          <p:nvSpPr>
            <p:cNvPr id="3" name="object 3"/>
            <p:cNvSpPr/>
            <p:nvPr/>
          </p:nvSpPr>
          <p:spPr>
            <a:xfrm>
              <a:off x="6753986" y="6170295"/>
              <a:ext cx="2343150" cy="563245"/>
            </a:xfrm>
            <a:custGeom>
              <a:avLst/>
              <a:gdLst/>
              <a:ahLst/>
              <a:cxnLst/>
              <a:rect l="l" t="t" r="r" b="b"/>
              <a:pathLst>
                <a:path w="2343150" h="563245">
                  <a:moveTo>
                    <a:pt x="0" y="563117"/>
                  </a:moveTo>
                  <a:lnTo>
                    <a:pt x="2342769" y="563117"/>
                  </a:lnTo>
                  <a:lnTo>
                    <a:pt x="2342769" y="0"/>
                  </a:lnTo>
                  <a:lnTo>
                    <a:pt x="0" y="0"/>
                  </a:lnTo>
                  <a:lnTo>
                    <a:pt x="0" y="563117"/>
                  </a:lnTo>
                  <a:close/>
                </a:path>
              </a:pathLst>
            </a:custGeom>
            <a:solidFill>
              <a:srgbClr val="FFFFFF"/>
            </a:solidFill>
          </p:spPr>
          <p:txBody>
            <a:bodyPr wrap="square" lIns="0" tIns="0" rIns="0" bIns="0" rtlCol="0"/>
            <a:lstStyle/>
            <a:p>
              <a:endParaRPr lang="en-GB"/>
            </a:p>
          </p:txBody>
        </p:sp>
        <p:pic>
          <p:nvPicPr>
            <p:cNvPr id="4" name="object 4"/>
            <p:cNvPicPr/>
            <p:nvPr/>
          </p:nvPicPr>
          <p:blipFill>
            <a:blip r:embed="rId2" cstate="print"/>
            <a:stretch>
              <a:fillRect/>
            </a:stretch>
          </p:blipFill>
          <p:spPr>
            <a:xfrm>
              <a:off x="8548116" y="6308598"/>
              <a:ext cx="3291077" cy="419861"/>
            </a:xfrm>
            <a:prstGeom prst="rect">
              <a:avLst/>
            </a:prstGeom>
          </p:spPr>
        </p:pic>
      </p:grpSp>
      <p:sp>
        <p:nvSpPr>
          <p:cNvPr id="5" name="object 5"/>
          <p:cNvSpPr txBox="1"/>
          <p:nvPr/>
        </p:nvSpPr>
        <p:spPr>
          <a:xfrm>
            <a:off x="658596" y="6515436"/>
            <a:ext cx="77470" cy="146387"/>
          </a:xfrm>
          <a:prstGeom prst="rect">
            <a:avLst/>
          </a:prstGeom>
        </p:spPr>
        <p:txBody>
          <a:bodyPr vert="horz" wrap="square" lIns="0" tIns="0" rIns="0" bIns="0" rtlCol="0">
            <a:spAutoFit/>
          </a:bodyPr>
          <a:lstStyle/>
          <a:p>
            <a:pPr>
              <a:lnSpc>
                <a:spcPts val="1140"/>
              </a:lnSpc>
            </a:pPr>
            <a:r>
              <a:rPr lang="en-GB" sz="1200">
                <a:solidFill>
                  <a:srgbClr val="888888"/>
                </a:solidFill>
                <a:latin typeface="Calibri"/>
                <a:cs typeface="Calibri"/>
              </a:rPr>
              <a:t>1</a:t>
            </a:r>
            <a:endParaRPr lang="en-GB" sz="1200">
              <a:latin typeface="Calibri"/>
              <a:cs typeface="Calibri"/>
            </a:endParaRPr>
          </a:p>
        </p:txBody>
      </p:sp>
      <p:grpSp>
        <p:nvGrpSpPr>
          <p:cNvPr id="6" name="object 6"/>
          <p:cNvGrpSpPr/>
          <p:nvPr/>
        </p:nvGrpSpPr>
        <p:grpSpPr>
          <a:xfrm>
            <a:off x="-381" y="0"/>
            <a:ext cx="12192381" cy="6858000"/>
            <a:chOff x="0" y="0"/>
            <a:chExt cx="12192381" cy="6858000"/>
          </a:xfrm>
        </p:grpSpPr>
        <p:pic>
          <p:nvPicPr>
            <p:cNvPr id="7" name="object 7"/>
            <p:cNvPicPr/>
            <p:nvPr/>
          </p:nvPicPr>
          <p:blipFill>
            <a:blip r:embed="rId3" cstate="print"/>
            <a:stretch>
              <a:fillRect/>
            </a:stretch>
          </p:blipFill>
          <p:spPr>
            <a:xfrm>
              <a:off x="0" y="0"/>
              <a:ext cx="9171584" cy="6456045"/>
            </a:xfrm>
            <a:prstGeom prst="rect">
              <a:avLst/>
            </a:prstGeom>
          </p:spPr>
        </p:pic>
        <p:sp>
          <p:nvSpPr>
            <p:cNvPr id="8" name="object 8"/>
            <p:cNvSpPr/>
            <p:nvPr/>
          </p:nvSpPr>
          <p:spPr>
            <a:xfrm>
              <a:off x="3808476" y="2282189"/>
              <a:ext cx="5288280" cy="1935480"/>
            </a:xfrm>
            <a:custGeom>
              <a:avLst/>
              <a:gdLst/>
              <a:ahLst/>
              <a:cxnLst/>
              <a:rect l="l" t="t" r="r" b="b"/>
              <a:pathLst>
                <a:path w="5288280" h="1935479">
                  <a:moveTo>
                    <a:pt x="5288280" y="0"/>
                  </a:moveTo>
                  <a:lnTo>
                    <a:pt x="0" y="0"/>
                  </a:lnTo>
                  <a:lnTo>
                    <a:pt x="0" y="1935480"/>
                  </a:lnTo>
                  <a:lnTo>
                    <a:pt x="5288280" y="1935480"/>
                  </a:lnTo>
                  <a:lnTo>
                    <a:pt x="5288280" y="0"/>
                  </a:lnTo>
                  <a:close/>
                </a:path>
              </a:pathLst>
            </a:custGeom>
            <a:solidFill>
              <a:srgbClr val="81AAE0"/>
            </a:solidFill>
          </p:spPr>
          <p:txBody>
            <a:bodyPr wrap="square" lIns="0" tIns="0" rIns="0" bIns="0" rtlCol="0"/>
            <a:lstStyle/>
            <a:p>
              <a:pPr algn="ctr"/>
              <a:endParaRPr lang="en-GB"/>
            </a:p>
          </p:txBody>
        </p:sp>
        <p:pic>
          <p:nvPicPr>
            <p:cNvPr id="9" name="object 9"/>
            <p:cNvPicPr/>
            <p:nvPr/>
          </p:nvPicPr>
          <p:blipFill>
            <a:blip r:embed="rId4" cstate="print"/>
            <a:stretch>
              <a:fillRect/>
            </a:stretch>
          </p:blipFill>
          <p:spPr>
            <a:xfrm>
              <a:off x="0" y="4989576"/>
              <a:ext cx="9171584" cy="1868424"/>
            </a:xfrm>
            <a:prstGeom prst="rect">
              <a:avLst/>
            </a:prstGeom>
          </p:spPr>
        </p:pic>
        <p:sp>
          <p:nvSpPr>
            <p:cNvPr id="10" name="object 10"/>
            <p:cNvSpPr/>
            <p:nvPr/>
          </p:nvSpPr>
          <p:spPr>
            <a:xfrm>
              <a:off x="9096756" y="0"/>
              <a:ext cx="3095625" cy="6858000"/>
            </a:xfrm>
            <a:custGeom>
              <a:avLst/>
              <a:gdLst/>
              <a:ahLst/>
              <a:cxnLst/>
              <a:rect l="l" t="t" r="r" b="b"/>
              <a:pathLst>
                <a:path w="3095625" h="6858000">
                  <a:moveTo>
                    <a:pt x="3095244" y="0"/>
                  </a:moveTo>
                  <a:lnTo>
                    <a:pt x="0" y="0"/>
                  </a:lnTo>
                  <a:lnTo>
                    <a:pt x="0" y="6858000"/>
                  </a:lnTo>
                  <a:lnTo>
                    <a:pt x="3095244" y="6858000"/>
                  </a:lnTo>
                  <a:lnTo>
                    <a:pt x="3095244" y="0"/>
                  </a:lnTo>
                  <a:close/>
                </a:path>
              </a:pathLst>
            </a:custGeom>
            <a:solidFill>
              <a:srgbClr val="81AAE0"/>
            </a:solidFill>
          </p:spPr>
          <p:txBody>
            <a:bodyPr wrap="square" lIns="0" tIns="0" rIns="0" bIns="0" rtlCol="0"/>
            <a:lstStyle/>
            <a:p>
              <a:pPr algn="ctr"/>
              <a:endParaRPr lang="en-GB"/>
            </a:p>
          </p:txBody>
        </p:sp>
        <p:pic>
          <p:nvPicPr>
            <p:cNvPr id="11" name="object 11"/>
            <p:cNvPicPr/>
            <p:nvPr/>
          </p:nvPicPr>
          <p:blipFill>
            <a:blip r:embed="rId5" cstate="print"/>
            <a:stretch>
              <a:fillRect/>
            </a:stretch>
          </p:blipFill>
          <p:spPr>
            <a:xfrm>
              <a:off x="5384291" y="4995671"/>
              <a:ext cx="6807708" cy="1862327"/>
            </a:xfrm>
            <a:prstGeom prst="rect">
              <a:avLst/>
            </a:prstGeom>
          </p:spPr>
        </p:pic>
      </p:grpSp>
      <p:sp>
        <p:nvSpPr>
          <p:cNvPr id="12" name="object 12"/>
          <p:cNvSpPr txBox="1">
            <a:spLocks noGrp="1"/>
          </p:cNvSpPr>
          <p:nvPr>
            <p:ph type="title"/>
          </p:nvPr>
        </p:nvSpPr>
        <p:spPr>
          <a:xfrm>
            <a:off x="3382951" y="2513869"/>
            <a:ext cx="8961449" cy="443711"/>
          </a:xfrm>
          <a:prstGeom prst="rect">
            <a:avLst/>
          </a:prstGeom>
        </p:spPr>
        <p:txBody>
          <a:bodyPr vert="horz" wrap="square" lIns="0" tIns="12700" rIns="0" bIns="0" rtlCol="0">
            <a:spAutoFit/>
          </a:bodyPr>
          <a:lstStyle/>
          <a:p>
            <a:pPr marL="12700">
              <a:lnSpc>
                <a:spcPct val="100000"/>
              </a:lnSpc>
              <a:spcBef>
                <a:spcPts val="100"/>
              </a:spcBef>
            </a:pPr>
            <a:r>
              <a:rPr lang="en-GB" sz="2800" spc="-5" dirty="0"/>
              <a:t>Powering the Catalan Health System</a:t>
            </a:r>
          </a:p>
        </p:txBody>
      </p:sp>
      <p:sp>
        <p:nvSpPr>
          <p:cNvPr id="13" name="object 13"/>
          <p:cNvSpPr txBox="1"/>
          <p:nvPr/>
        </p:nvSpPr>
        <p:spPr>
          <a:xfrm>
            <a:off x="3394645" y="2876523"/>
            <a:ext cx="6050688" cy="1921039"/>
          </a:xfrm>
          <a:prstGeom prst="rect">
            <a:avLst/>
          </a:prstGeom>
        </p:spPr>
        <p:txBody>
          <a:bodyPr vert="horz" wrap="square" lIns="0" tIns="12700" rIns="0" bIns="0" rtlCol="0">
            <a:spAutoFit/>
          </a:bodyPr>
          <a:lstStyle/>
          <a:p>
            <a:pPr marL="12700">
              <a:lnSpc>
                <a:spcPct val="100000"/>
              </a:lnSpc>
              <a:spcBef>
                <a:spcPts val="100"/>
              </a:spcBef>
            </a:pPr>
            <a:r>
              <a:rPr lang="en-GB" sz="2800" dirty="0">
                <a:solidFill>
                  <a:srgbClr val="FFFFFF"/>
                </a:solidFill>
                <a:latin typeface="Arial MT"/>
                <a:cs typeface="Arial MT"/>
              </a:rPr>
              <a:t>transformation</a:t>
            </a:r>
            <a:r>
              <a:rPr lang="en-GB" sz="3600" dirty="0">
                <a:solidFill>
                  <a:srgbClr val="FFFFFF"/>
                </a:solidFill>
                <a:latin typeface="Arial MT"/>
                <a:cs typeface="Arial MT"/>
              </a:rPr>
              <a:t> </a:t>
            </a:r>
            <a:endParaRPr lang="en-GB" sz="3600" dirty="0">
              <a:latin typeface="Arial MT"/>
              <a:cs typeface="Arial MT"/>
            </a:endParaRPr>
          </a:p>
          <a:p>
            <a:pPr marL="12700">
              <a:lnSpc>
                <a:spcPct val="100000"/>
              </a:lnSpc>
            </a:pPr>
            <a:r>
              <a:rPr lang="en-GB" sz="4400" b="1" spc="-5" dirty="0">
                <a:solidFill>
                  <a:srgbClr val="FFFFFF"/>
                </a:solidFill>
                <a:latin typeface="Arial"/>
                <a:cs typeface="Arial"/>
              </a:rPr>
              <a:t>The Digital Health Strategy for Catalonia</a:t>
            </a:r>
            <a:endParaRPr lang="en-GB" sz="4400" dirty="0">
              <a:latin typeface="Arial"/>
              <a:cs typeface="Arial"/>
            </a:endParaRPr>
          </a:p>
        </p:txBody>
      </p:sp>
      <p:sp>
        <p:nvSpPr>
          <p:cNvPr id="14" name="object 14"/>
          <p:cNvSpPr txBox="1"/>
          <p:nvPr/>
        </p:nvSpPr>
        <p:spPr>
          <a:xfrm>
            <a:off x="3394645" y="4824743"/>
            <a:ext cx="6050688" cy="197490"/>
          </a:xfrm>
          <a:prstGeom prst="rect">
            <a:avLst/>
          </a:prstGeom>
        </p:spPr>
        <p:txBody>
          <a:bodyPr vert="horz" wrap="square" lIns="0" tIns="12700" rIns="0" bIns="0" rtlCol="0">
            <a:spAutoFit/>
          </a:bodyPr>
          <a:lstStyle/>
          <a:p>
            <a:pPr marL="12700">
              <a:lnSpc>
                <a:spcPct val="100000"/>
              </a:lnSpc>
              <a:spcBef>
                <a:spcPts val="100"/>
              </a:spcBef>
            </a:pPr>
            <a:endParaRPr lang="en-GB" sz="1200" spc="-5" dirty="0">
              <a:solidFill>
                <a:srgbClr val="FFFFFF"/>
              </a:solidFill>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940368"/>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We are not alone within this journey…</a:t>
            </a:r>
          </a:p>
        </p:txBody>
      </p:sp>
      <p:pic>
        <p:nvPicPr>
          <p:cNvPr id="3" name="Imagen 2" descr="Una persona en bicicleta en la calle&#10;&#10;Descripción generada automáticamente con confianza baja">
            <a:extLst>
              <a:ext uri="{FF2B5EF4-FFF2-40B4-BE49-F238E27FC236}">
                <a16:creationId xmlns:a16="http://schemas.microsoft.com/office/drawing/2014/main" id="{84C7CCA5-3CA0-384F-AA69-286EC2F05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035" y="1516065"/>
            <a:ext cx="3187929" cy="5341935"/>
          </a:xfrm>
          <a:prstGeom prst="rect">
            <a:avLst/>
          </a:prstGeom>
        </p:spPr>
      </p:pic>
    </p:spTree>
    <p:extLst>
      <p:ext uri="{BB962C8B-B14F-4D97-AF65-F5344CB8AC3E}">
        <p14:creationId xmlns:p14="http://schemas.microsoft.com/office/powerpoint/2010/main" val="2561231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n 2"/>
          <p:cNvPicPr>
            <a:picLocks noChangeAspect="1"/>
          </p:cNvPicPr>
          <p:nvPr/>
        </p:nvPicPr>
        <p:blipFill rotWithShape="1">
          <a:blip r:embed="rId3"/>
          <a:srcRect l="47855" t="51101" r="19900" b="10082"/>
          <a:stretch/>
        </p:blipFill>
        <p:spPr>
          <a:xfrm rot="5400000">
            <a:off x="7678418" y="1155859"/>
            <a:ext cx="5896902" cy="3394118"/>
          </a:xfrm>
          <a:prstGeom prst="rect">
            <a:avLst/>
          </a:prstGeom>
        </p:spPr>
      </p:pic>
      <p:sp>
        <p:nvSpPr>
          <p:cNvPr id="8" name="Google Shape;67;p12"/>
          <p:cNvSpPr txBox="1">
            <a:spLocks noGrp="1"/>
          </p:cNvSpPr>
          <p:nvPr>
            <p:ph type="title"/>
          </p:nvPr>
        </p:nvSpPr>
        <p:spPr>
          <a:xfrm>
            <a:off x="921600" y="2852918"/>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dirty="0">
                <a:solidFill>
                  <a:srgbClr val="343354"/>
                </a:solidFill>
                <a:latin typeface="Open Sans" panose="020B0606030504020204" pitchFamily="34" charset="0"/>
                <a:ea typeface="Open Sans" panose="020B0606030504020204" pitchFamily="34" charset="0"/>
                <a:cs typeface="Open Sans" panose="020B0606030504020204" pitchFamily="34" charset="0"/>
              </a:rPr>
              <a:t>Second part: let’s talk about the future</a:t>
            </a: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903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Understanding the digital transformation</a:t>
            </a:r>
          </a:p>
        </p:txBody>
      </p:sp>
      <p:sp>
        <p:nvSpPr>
          <p:cNvPr id="4" name="Content Placeholder 5">
            <a:extLst>
              <a:ext uri="{FF2B5EF4-FFF2-40B4-BE49-F238E27FC236}">
                <a16:creationId xmlns:a16="http://schemas.microsoft.com/office/drawing/2014/main" id="{EFB113AC-795D-B44A-8F82-35F12480AD56}"/>
              </a:ext>
            </a:extLst>
          </p:cNvPr>
          <p:cNvSpPr txBox="1">
            <a:spLocks/>
          </p:cNvSpPr>
          <p:nvPr/>
        </p:nvSpPr>
        <p:spPr>
          <a:xfrm>
            <a:off x="6172200" y="1565753"/>
            <a:ext cx="5181600" cy="461121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457200" indent="-457200">
              <a:buFont typeface="Arial" panose="020B0604020202020204" pitchFamily="34" charset="0"/>
              <a:buChar char="•"/>
            </a:pPr>
            <a:r>
              <a:rPr lang="en-GB" b="1" kern="0"/>
              <a:t>First wavers: </a:t>
            </a:r>
            <a:r>
              <a:rPr lang="en-GB" kern="0"/>
              <a:t>products &amp; services easy transformed to digital (costs of extra unit and distribution almost equal to 0)</a:t>
            </a:r>
          </a:p>
          <a:p>
            <a:pPr marL="457200" indent="-457200">
              <a:buFont typeface="Arial" panose="020B0604020202020204" pitchFamily="34" charset="0"/>
              <a:buChar char="•"/>
            </a:pPr>
            <a:r>
              <a:rPr lang="en-GB" b="1" kern="0"/>
              <a:t>Second wavers: </a:t>
            </a:r>
            <a:r>
              <a:rPr lang="en-GB" kern="0"/>
              <a:t>traditional sectors where physical dimension will be always important</a:t>
            </a:r>
          </a:p>
          <a:p>
            <a:pPr marL="457200" indent="-457200">
              <a:buFont typeface="Arial" panose="020B0604020202020204" pitchFamily="34" charset="0"/>
              <a:buChar char="•"/>
            </a:pPr>
            <a:r>
              <a:rPr lang="en-GB" kern="0"/>
              <a:t>Health ranks within the lowest third of industries in digital maturity</a:t>
            </a:r>
            <a:endParaRPr lang="en-GB" kern="0" dirty="0"/>
          </a:p>
        </p:txBody>
      </p:sp>
      <p:pic>
        <p:nvPicPr>
          <p:cNvPr id="5" name="Marcador de contenido 10" descr="Gráfico&#10;&#10;Descripción generada automáticamente">
            <a:extLst>
              <a:ext uri="{FF2B5EF4-FFF2-40B4-BE49-F238E27FC236}">
                <a16:creationId xmlns:a16="http://schemas.microsoft.com/office/drawing/2014/main" id="{1D346207-27CF-2F45-AFA2-92E854FB4629}"/>
              </a:ext>
            </a:extLst>
          </p:cNvPr>
          <p:cNvPicPr>
            <a:picLocks noChangeAspect="1"/>
          </p:cNvPicPr>
          <p:nvPr/>
        </p:nvPicPr>
        <p:blipFill>
          <a:blip r:embed="rId3"/>
          <a:stretch>
            <a:fillRect/>
          </a:stretch>
        </p:blipFill>
        <p:spPr>
          <a:xfrm>
            <a:off x="337730" y="2388669"/>
            <a:ext cx="5682071" cy="3371362"/>
          </a:xfrm>
          <a:prstGeom prst="rect">
            <a:avLst/>
          </a:prstGeom>
          <a:noFill/>
          <a:ln>
            <a:noFill/>
          </a:ln>
        </p:spPr>
      </p:pic>
    </p:spTree>
    <p:extLst>
      <p:ext uri="{BB962C8B-B14F-4D97-AF65-F5344CB8AC3E}">
        <p14:creationId xmlns:p14="http://schemas.microsoft.com/office/powerpoint/2010/main" val="246705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Barriers towards the adoption of digital health (2)</a:t>
            </a:r>
          </a:p>
        </p:txBody>
      </p:sp>
      <p:sp>
        <p:nvSpPr>
          <p:cNvPr id="10" name="Content Placeholder 4">
            <a:extLst>
              <a:ext uri="{FF2B5EF4-FFF2-40B4-BE49-F238E27FC236}">
                <a16:creationId xmlns:a16="http://schemas.microsoft.com/office/drawing/2014/main" id="{596ACEAB-CAD3-104C-8B16-C8DA746FAB91}"/>
              </a:ext>
            </a:extLst>
          </p:cNvPr>
          <p:cNvSpPr txBox="1">
            <a:spLocks/>
          </p:cNvSpPr>
          <p:nvPr/>
        </p:nvSpPr>
        <p:spPr>
          <a:xfrm>
            <a:off x="838200" y="1948815"/>
            <a:ext cx="5181600" cy="46112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457200" indent="-457200">
              <a:buFont typeface="Arial" panose="020B0604020202020204" pitchFamily="34" charset="0"/>
              <a:buChar char="•"/>
            </a:pPr>
            <a:r>
              <a:rPr lang="en-GB" kern="0" dirty="0"/>
              <a:t>Barriers for the adoption of digital health are non-technological but organizational and cultural</a:t>
            </a:r>
          </a:p>
          <a:p>
            <a:pPr marL="457200" indent="-457200">
              <a:buFont typeface="Arial" panose="020B0604020202020204" pitchFamily="34" charset="0"/>
              <a:buChar char="•"/>
            </a:pPr>
            <a:r>
              <a:rPr lang="en-GB" kern="0" dirty="0"/>
              <a:t>The top ranked barrier is the lack of skills of healthcare professionals (from C-suite to frontline workers) but the 4</a:t>
            </a:r>
            <a:r>
              <a:rPr lang="en-GB" kern="0" baseline="30000" dirty="0"/>
              <a:t>th</a:t>
            </a:r>
            <a:r>
              <a:rPr lang="en-GB" kern="0" dirty="0"/>
              <a:t> are legacy systems!</a:t>
            </a:r>
          </a:p>
        </p:txBody>
      </p:sp>
      <p:pic>
        <p:nvPicPr>
          <p:cNvPr id="11" name="Marcador de contenido 2" descr="Gráfico, Gráfico de barras&#10;&#10;Descripción generada automáticamente">
            <a:extLst>
              <a:ext uri="{FF2B5EF4-FFF2-40B4-BE49-F238E27FC236}">
                <a16:creationId xmlns:a16="http://schemas.microsoft.com/office/drawing/2014/main" id="{271B380E-3D81-2B4A-891D-AEB21F7B64C8}"/>
              </a:ext>
            </a:extLst>
          </p:cNvPr>
          <p:cNvPicPr>
            <a:picLocks noChangeAspect="1"/>
          </p:cNvPicPr>
          <p:nvPr/>
        </p:nvPicPr>
        <p:blipFill>
          <a:blip r:embed="rId3"/>
          <a:stretch>
            <a:fillRect/>
          </a:stretch>
        </p:blipFill>
        <p:spPr>
          <a:xfrm>
            <a:off x="6019800" y="2847953"/>
            <a:ext cx="6109343" cy="3278183"/>
          </a:xfrm>
          <a:prstGeom prst="rect">
            <a:avLst/>
          </a:prstGeom>
          <a:noFill/>
          <a:ln>
            <a:noFill/>
          </a:ln>
        </p:spPr>
      </p:pic>
    </p:spTree>
    <p:extLst>
      <p:ext uri="{BB962C8B-B14F-4D97-AF65-F5344CB8AC3E}">
        <p14:creationId xmlns:p14="http://schemas.microsoft.com/office/powerpoint/2010/main" val="358985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4" name="Imagen 33"/>
          <p:cNvPicPr>
            <a:picLocks noChangeAspect="1"/>
          </p:cNvPicPr>
          <p:nvPr/>
        </p:nvPicPr>
        <p:blipFill>
          <a:blip r:embed="rId3"/>
          <a:stretch>
            <a:fillRect/>
          </a:stretch>
        </p:blipFill>
        <p:spPr>
          <a:xfrm>
            <a:off x="8492795" y="-83541"/>
            <a:ext cx="7800975" cy="4829175"/>
          </a:xfrm>
          <a:prstGeom prst="rect">
            <a:avLst/>
          </a:prstGeom>
        </p:spPr>
      </p:pic>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Limitations of the current</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information systems model</a:t>
            </a:r>
          </a:p>
        </p:txBody>
      </p:sp>
      <p:sp>
        <p:nvSpPr>
          <p:cNvPr id="24" name="Google Shape;394;p28"/>
          <p:cNvSpPr txBox="1">
            <a:spLocks noGrp="1"/>
          </p:cNvSpPr>
          <p:nvPr>
            <p:ph type="body" idx="1"/>
          </p:nvPr>
        </p:nvSpPr>
        <p:spPr>
          <a:xfrm>
            <a:off x="1230845" y="2331047"/>
            <a:ext cx="3087600" cy="1859600"/>
          </a:xfrm>
          <a:prstGeom prst="rect">
            <a:avLst/>
          </a:prstGeom>
        </p:spPr>
        <p:txBody>
          <a:bodyPr spcFirstLastPara="1" wrap="square" lIns="0" tIns="0" rIns="0" bIns="0" anchor="t" anchorCtr="0">
            <a:noAutofit/>
          </a:bodyPr>
          <a:lstStyle/>
          <a:p>
            <a:pPr marL="0" indent="0">
              <a:buNone/>
            </a:pPr>
            <a:r>
              <a:rPr lang="en" sz="26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Broad </a:t>
            </a:r>
            <a:r>
              <a:rPr lang="en" sz="1600" dirty="0">
                <a:solidFill>
                  <a:srgbClr val="52517B"/>
                </a:solidFill>
                <a:latin typeface="Open Sans" panose="020B0606030504020204" pitchFamily="34" charset="0"/>
                <a:ea typeface="Open Sans" panose="020B0606030504020204" pitchFamily="34" charset="0"/>
                <a:cs typeface="Open Sans" panose="020B0606030504020204" pitchFamily="34" charset="0"/>
              </a:rPr>
              <a:t>ecosystem of applications with buried business logic and data models.</a:t>
            </a:r>
          </a:p>
        </p:txBody>
      </p:sp>
      <p:sp>
        <p:nvSpPr>
          <p:cNvPr id="25" name="Google Shape;395;p28"/>
          <p:cNvSpPr txBox="1">
            <a:spLocks noGrp="1"/>
          </p:cNvSpPr>
          <p:nvPr>
            <p:ph type="body" idx="2"/>
          </p:nvPr>
        </p:nvSpPr>
        <p:spPr>
          <a:xfrm>
            <a:off x="4642710" y="2331047"/>
            <a:ext cx="3087600" cy="1859600"/>
          </a:xfrm>
          <a:prstGeom prst="rect">
            <a:avLst/>
          </a:prstGeom>
        </p:spPr>
        <p:txBody>
          <a:bodyPr spcFirstLastPara="1" wrap="square" lIns="0" tIns="0" rIns="0" bIns="0" anchor="t" anchorCtr="0">
            <a:noAutofit/>
          </a:bodyPr>
          <a:lstStyle/>
          <a:p>
            <a:pPr marL="0" indent="0">
              <a:buNone/>
            </a:pPr>
            <a:r>
              <a:rPr lang="en" sz="26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Old-fashioned </a:t>
            </a:r>
            <a:r>
              <a:rPr lang="en" sz="1600" dirty="0">
                <a:solidFill>
                  <a:srgbClr val="52517B"/>
                </a:solidFill>
                <a:latin typeface="Open Sans" panose="020B0606030504020204" pitchFamily="34" charset="0"/>
                <a:ea typeface="Open Sans" panose="020B0606030504020204" pitchFamily="34" charset="0"/>
                <a:cs typeface="Open Sans" panose="020B0606030504020204" pitchFamily="34" charset="0"/>
              </a:rPr>
              <a:t>solutions and a dramatic increase in technical debt.</a:t>
            </a:r>
          </a:p>
        </p:txBody>
      </p:sp>
      <p:sp>
        <p:nvSpPr>
          <p:cNvPr id="26" name="Google Shape;396;p28"/>
          <p:cNvSpPr txBox="1">
            <a:spLocks/>
          </p:cNvSpPr>
          <p:nvPr/>
        </p:nvSpPr>
        <p:spPr>
          <a:xfrm>
            <a:off x="8054574" y="2331047"/>
            <a:ext cx="3087600" cy="185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600" b="1"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Communication </a:t>
            </a:r>
            <a:r>
              <a:rPr lang="en-US" sz="1600"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between service providers and the NHS through static and incoherent interoperability solutions.</a:t>
            </a:r>
          </a:p>
        </p:txBody>
      </p:sp>
      <p:sp>
        <p:nvSpPr>
          <p:cNvPr id="27" name="Google Shape;398;p28"/>
          <p:cNvSpPr txBox="1">
            <a:spLocks/>
          </p:cNvSpPr>
          <p:nvPr/>
        </p:nvSpPr>
        <p:spPr>
          <a:xfrm>
            <a:off x="1230845" y="4464647"/>
            <a:ext cx="3087600" cy="185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0" indent="0">
              <a:buFont typeface="Montserrat"/>
              <a:buNone/>
            </a:pPr>
            <a:r>
              <a:rPr lang="en-US" sz="2600" b="1"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High </a:t>
            </a:r>
            <a:r>
              <a:rPr lang="en-US" sz="1600"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costs for maintenance, corrective and evolutionary development.</a:t>
            </a:r>
          </a:p>
        </p:txBody>
      </p:sp>
      <p:sp>
        <p:nvSpPr>
          <p:cNvPr id="28" name="Google Shape;399;p28"/>
          <p:cNvSpPr txBox="1">
            <a:spLocks/>
          </p:cNvSpPr>
          <p:nvPr/>
        </p:nvSpPr>
        <p:spPr>
          <a:xfrm>
            <a:off x="4642710" y="4464647"/>
            <a:ext cx="3087600" cy="185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0" indent="0">
              <a:buFont typeface="Montserrat"/>
              <a:buNone/>
            </a:pPr>
            <a:r>
              <a:rPr lang="en-US" sz="2600" b="1"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Difficulties </a:t>
            </a:r>
            <a:r>
              <a:rPr lang="en-US" sz="1600"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to scale-up innovations and best practices.</a:t>
            </a:r>
          </a:p>
        </p:txBody>
      </p:sp>
      <p:sp>
        <p:nvSpPr>
          <p:cNvPr id="29" name="Google Shape;400;p28"/>
          <p:cNvSpPr txBox="1">
            <a:spLocks/>
          </p:cNvSpPr>
          <p:nvPr/>
        </p:nvSpPr>
        <p:spPr>
          <a:xfrm>
            <a:off x="8054574" y="4464647"/>
            <a:ext cx="3087600" cy="185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buClrTx/>
            </a:pPr>
            <a:r>
              <a:rPr lang="en-US" sz="2600" b="1"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Rigid </a:t>
            </a:r>
            <a:r>
              <a:rPr lang="en-US" sz="1600" kern="0" dirty="0">
                <a:solidFill>
                  <a:srgbClr val="52517B"/>
                </a:solidFill>
                <a:latin typeface="Open Sans" panose="020B0606030504020204" pitchFamily="34" charset="0"/>
                <a:ea typeface="Open Sans" panose="020B0606030504020204" pitchFamily="34" charset="0"/>
                <a:cs typeface="Open Sans" panose="020B0606030504020204" pitchFamily="34" charset="0"/>
              </a:rPr>
              <a:t>model that does not foster adaptation to change.</a:t>
            </a:r>
          </a:p>
        </p:txBody>
      </p:sp>
    </p:spTree>
    <p:extLst>
      <p:ext uri="{BB962C8B-B14F-4D97-AF65-F5344CB8AC3E}">
        <p14:creationId xmlns:p14="http://schemas.microsoft.com/office/powerpoint/2010/main" val="423253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87969" y="1309537"/>
            <a:ext cx="119320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Catching up the time: </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Digital Health Strategy for Catalonia</a:t>
            </a:r>
          </a:p>
        </p:txBody>
      </p:sp>
      <p:pic>
        <p:nvPicPr>
          <p:cNvPr id="6" name="Imagen 5">
            <a:extLst>
              <a:ext uri="{FF2B5EF4-FFF2-40B4-BE49-F238E27FC236}">
                <a16:creationId xmlns:a16="http://schemas.microsoft.com/office/drawing/2014/main" id="{F70B2C7D-ED28-D149-AD50-F9D6DC176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982" y="2571247"/>
            <a:ext cx="2817197" cy="3851031"/>
          </a:xfrm>
          <a:prstGeom prst="rect">
            <a:avLst/>
          </a:prstGeom>
        </p:spPr>
      </p:pic>
      <p:pic>
        <p:nvPicPr>
          <p:cNvPr id="8" name="Imagen 7" descr="Diagrama&#10;&#10;Descripción generada automáticamente">
            <a:extLst>
              <a:ext uri="{FF2B5EF4-FFF2-40B4-BE49-F238E27FC236}">
                <a16:creationId xmlns:a16="http://schemas.microsoft.com/office/drawing/2014/main" id="{40A45E38-5303-E64A-A0D0-C0FC1178F9A8}"/>
              </a:ext>
            </a:extLst>
          </p:cNvPr>
          <p:cNvPicPr>
            <a:picLocks noChangeAspect="1"/>
          </p:cNvPicPr>
          <p:nvPr/>
        </p:nvPicPr>
        <p:blipFill>
          <a:blip r:embed="rId4"/>
          <a:stretch>
            <a:fillRect/>
          </a:stretch>
        </p:blipFill>
        <p:spPr>
          <a:xfrm>
            <a:off x="1750710" y="2571248"/>
            <a:ext cx="2708900" cy="3851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echa derecha 8">
            <a:extLst>
              <a:ext uri="{FF2B5EF4-FFF2-40B4-BE49-F238E27FC236}">
                <a16:creationId xmlns:a16="http://schemas.microsoft.com/office/drawing/2014/main" id="{59BDEA3E-767A-D340-B2BF-6D5FC8D3C02A}"/>
              </a:ext>
            </a:extLst>
          </p:cNvPr>
          <p:cNvSpPr/>
          <p:nvPr/>
        </p:nvSpPr>
        <p:spPr>
          <a:xfrm>
            <a:off x="5117592" y="4012131"/>
            <a:ext cx="978408" cy="484632"/>
          </a:xfrm>
          <a:prstGeom prst="rightArrow">
            <a:avLst/>
          </a:prstGeom>
          <a:ln>
            <a:solidFill>
              <a:srgbClr val="84B6F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9579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n 2"/>
          <p:cNvPicPr>
            <a:picLocks noChangeAspect="1"/>
          </p:cNvPicPr>
          <p:nvPr/>
        </p:nvPicPr>
        <p:blipFill rotWithShape="1">
          <a:blip r:embed="rId3"/>
          <a:srcRect l="47855" t="51101" r="19900" b="10082"/>
          <a:stretch/>
        </p:blipFill>
        <p:spPr>
          <a:xfrm rot="5400000">
            <a:off x="7678418" y="1155859"/>
            <a:ext cx="5896902" cy="3394118"/>
          </a:xfrm>
          <a:prstGeom prst="rect">
            <a:avLst/>
          </a:prstGeom>
        </p:spPr>
      </p:pic>
      <p:sp>
        <p:nvSpPr>
          <p:cNvPr id="8" name="Google Shape;67;p12"/>
          <p:cNvSpPr txBox="1">
            <a:spLocks noGrp="1"/>
          </p:cNvSpPr>
          <p:nvPr>
            <p:ph type="title"/>
          </p:nvPr>
        </p:nvSpPr>
        <p:spPr>
          <a:xfrm>
            <a:off x="784985"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Master Plan Goals</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73;p2">
            <a:extLst>
              <a:ext uri="{FF2B5EF4-FFF2-40B4-BE49-F238E27FC236}">
                <a16:creationId xmlns:a16="http://schemas.microsoft.com/office/drawing/2014/main" id="{23020F66-834C-E144-BE99-424C9D11C830}"/>
              </a:ext>
            </a:extLst>
          </p:cNvPr>
          <p:cNvSpPr txBox="1">
            <a:spLocks noGrp="1"/>
          </p:cNvSpPr>
          <p:nvPr>
            <p:ph type="body" idx="1"/>
          </p:nvPr>
        </p:nvSpPr>
        <p:spPr>
          <a:xfrm>
            <a:off x="1184245" y="1600201"/>
            <a:ext cx="8229600" cy="4525963"/>
          </a:xfrm>
          <a:prstGeom prst="rect">
            <a:avLst/>
          </a:prstGeom>
          <a:noFill/>
          <a:ln>
            <a:noFill/>
          </a:ln>
        </p:spPr>
        <p:txBody>
          <a:bodyPr spcFirstLastPara="1" vert="horz" wrap="square" lIns="68569" tIns="34275" rIns="68569" bIns="34275" rtlCol="0" anchor="t" anchorCtr="0">
            <a:normAutofit/>
          </a:bodyPr>
          <a:lstStyle/>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p:txBody>
      </p:sp>
      <p:sp>
        <p:nvSpPr>
          <p:cNvPr id="9" name="Marcador de contenido 2">
            <a:extLst>
              <a:ext uri="{FF2B5EF4-FFF2-40B4-BE49-F238E27FC236}">
                <a16:creationId xmlns:a16="http://schemas.microsoft.com/office/drawing/2014/main" id="{6AFFE76F-C32A-864C-8A77-B0C298BC352A}"/>
              </a:ext>
            </a:extLst>
          </p:cNvPr>
          <p:cNvSpPr txBox="1">
            <a:spLocks/>
          </p:cNvSpPr>
          <p:nvPr/>
        </p:nvSpPr>
        <p:spPr>
          <a:xfrm>
            <a:off x="939670" y="1186349"/>
            <a:ext cx="5588578" cy="4939814"/>
          </a:xfrm>
          <a:prstGeom prst="rect">
            <a:avLst/>
          </a:prstGeom>
          <a:solidFill>
            <a:schemeClr val="bg1">
              <a:lumMod val="95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Consolidate a </a:t>
            </a:r>
            <a:r>
              <a:rPr lang="en-GB" sz="2000" b="1"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person-centred model</a:t>
            </a: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 of information systems that enables clinical and managerial decision-making across the care cycle. </a:t>
            </a:r>
          </a:p>
          <a:p>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Establish a </a:t>
            </a:r>
            <a:r>
              <a:rPr lang="en-GB" sz="2000" b="1"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governance model</a:t>
            </a: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 of information systems with a solid community support while ensuring care continuity. </a:t>
            </a:r>
          </a:p>
          <a:p>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Set out a </a:t>
            </a:r>
            <a:r>
              <a:rPr lang="en-GB" sz="2000" b="1"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financing framework</a:t>
            </a: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 to ensure implementation and sustainability over time. </a:t>
            </a:r>
          </a:p>
        </p:txBody>
      </p:sp>
      <p:sp>
        <p:nvSpPr>
          <p:cNvPr id="10" name="Marcador de contenido 2">
            <a:extLst>
              <a:ext uri="{FF2B5EF4-FFF2-40B4-BE49-F238E27FC236}">
                <a16:creationId xmlns:a16="http://schemas.microsoft.com/office/drawing/2014/main" id="{964294A1-A77D-EE4B-A38F-CF34A42415BA}"/>
              </a:ext>
            </a:extLst>
          </p:cNvPr>
          <p:cNvSpPr txBox="1">
            <a:spLocks/>
          </p:cNvSpPr>
          <p:nvPr/>
        </p:nvSpPr>
        <p:spPr>
          <a:xfrm>
            <a:off x="6801977" y="1214924"/>
            <a:ext cx="3726205" cy="4939814"/>
          </a:xfrm>
          <a:prstGeom prst="rect">
            <a:avLst/>
          </a:prstGeom>
          <a:solidFill>
            <a:schemeClr val="bg1">
              <a:lumMod val="9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defTabSz="457200">
              <a:spcBef>
                <a:spcPct val="20000"/>
              </a:spcBef>
            </a:pPr>
            <a:endPar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a:p>
            <a:pPr marL="342900" indent="-342900" defTabSz="457200">
              <a:spcBef>
                <a:spcPct val="20000"/>
              </a:spcBef>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Create environments and opportunities to design and </a:t>
            </a:r>
            <a:r>
              <a:rPr lang="en-GB" sz="20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implement innovative person-centred ICT-based care services</a:t>
            </a: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defTabSz="457200">
              <a:spcBef>
                <a:spcPct val="20000"/>
              </a:spcBef>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Set out an ambitious </a:t>
            </a:r>
            <a:r>
              <a:rPr lang="en-GB" sz="20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roadmap</a:t>
            </a: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 yet realistic, which will allow a long-lasting, successful and safe implementation of the new model. </a:t>
            </a:r>
          </a:p>
          <a:p>
            <a:endParaRPr lang="en-GB" sz="2000" dirty="0">
              <a:latin typeface="Avenir Book" charset="0"/>
              <a:ea typeface="Avenir Book" charset="0"/>
              <a:cs typeface="Avenir Book" charset="0"/>
            </a:endParaRPr>
          </a:p>
        </p:txBody>
      </p:sp>
    </p:spTree>
    <p:extLst>
      <p:ext uri="{BB962C8B-B14F-4D97-AF65-F5344CB8AC3E}">
        <p14:creationId xmlns:p14="http://schemas.microsoft.com/office/powerpoint/2010/main" val="45072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n 2"/>
          <p:cNvPicPr>
            <a:picLocks noChangeAspect="1"/>
          </p:cNvPicPr>
          <p:nvPr/>
        </p:nvPicPr>
        <p:blipFill rotWithShape="1">
          <a:blip r:embed="rId3"/>
          <a:srcRect l="47855" t="51101" r="19900" b="10082"/>
          <a:stretch/>
        </p:blipFill>
        <p:spPr>
          <a:xfrm rot="5400000">
            <a:off x="7678418" y="1155859"/>
            <a:ext cx="5896902" cy="3394118"/>
          </a:xfrm>
          <a:prstGeom prst="rect">
            <a:avLst/>
          </a:prstGeom>
        </p:spPr>
      </p:pic>
      <p:sp>
        <p:nvSpPr>
          <p:cNvPr id="8" name="Google Shape;67;p12"/>
          <p:cNvSpPr txBox="1">
            <a:spLocks noGrp="1"/>
          </p:cNvSpPr>
          <p:nvPr>
            <p:ph type="title"/>
          </p:nvPr>
        </p:nvSpPr>
        <p:spPr>
          <a:xfrm>
            <a:off x="793374" y="177821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Digital Health Strategy for Catalonia</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73;p2">
            <a:extLst>
              <a:ext uri="{FF2B5EF4-FFF2-40B4-BE49-F238E27FC236}">
                <a16:creationId xmlns:a16="http://schemas.microsoft.com/office/drawing/2014/main" id="{23020F66-834C-E144-BE99-424C9D11C830}"/>
              </a:ext>
            </a:extLst>
          </p:cNvPr>
          <p:cNvSpPr txBox="1">
            <a:spLocks noGrp="1"/>
          </p:cNvSpPr>
          <p:nvPr>
            <p:ph type="body" idx="1"/>
          </p:nvPr>
        </p:nvSpPr>
        <p:spPr>
          <a:xfrm>
            <a:off x="1981200" y="1600201"/>
            <a:ext cx="8229600" cy="4525963"/>
          </a:xfrm>
          <a:prstGeom prst="rect">
            <a:avLst/>
          </a:prstGeom>
          <a:noFill/>
          <a:ln>
            <a:noFill/>
          </a:ln>
        </p:spPr>
        <p:txBody>
          <a:bodyPr spcFirstLastPara="1" vert="horz" wrap="square" lIns="68569" tIns="34275" rIns="68569" bIns="34275" rtlCol="0" anchor="t" anchorCtr="0">
            <a:normAutofit/>
          </a:bodyPr>
          <a:lstStyle/>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p:txBody>
      </p:sp>
      <p:pic>
        <p:nvPicPr>
          <p:cNvPr id="11" name="Imagen 10" descr="Diagrama&#10;&#10;Descripción generada automáticamente">
            <a:extLst>
              <a:ext uri="{FF2B5EF4-FFF2-40B4-BE49-F238E27FC236}">
                <a16:creationId xmlns:a16="http://schemas.microsoft.com/office/drawing/2014/main" id="{82AD6FBD-6043-D847-ACC6-9C00D1C6E84B}"/>
              </a:ext>
            </a:extLst>
          </p:cNvPr>
          <p:cNvPicPr>
            <a:picLocks noChangeAspect="1"/>
          </p:cNvPicPr>
          <p:nvPr/>
        </p:nvPicPr>
        <p:blipFill>
          <a:blip r:embed="rId4"/>
          <a:stretch>
            <a:fillRect/>
          </a:stretch>
        </p:blipFill>
        <p:spPr>
          <a:xfrm>
            <a:off x="2752060" y="1808690"/>
            <a:ext cx="6431428" cy="4830280"/>
          </a:xfrm>
          <a:prstGeom prst="rect">
            <a:avLst/>
          </a:prstGeom>
        </p:spPr>
      </p:pic>
    </p:spTree>
    <p:extLst>
      <p:ext uri="{BB962C8B-B14F-4D97-AF65-F5344CB8AC3E}">
        <p14:creationId xmlns:p14="http://schemas.microsoft.com/office/powerpoint/2010/main" val="20043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8" name="Google Shape;67;p12"/>
          <p:cNvSpPr txBox="1">
            <a:spLocks noGrp="1"/>
          </p:cNvSpPr>
          <p:nvPr>
            <p:ph type="title"/>
          </p:nvPr>
        </p:nvSpPr>
        <p:spPr>
          <a:xfrm>
            <a:off x="768207" y="1083537"/>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A unique Electronic Health Record</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73;p2">
            <a:extLst>
              <a:ext uri="{FF2B5EF4-FFF2-40B4-BE49-F238E27FC236}">
                <a16:creationId xmlns:a16="http://schemas.microsoft.com/office/drawing/2014/main" id="{23020F66-834C-E144-BE99-424C9D11C830}"/>
              </a:ext>
            </a:extLst>
          </p:cNvPr>
          <p:cNvSpPr txBox="1">
            <a:spLocks noGrp="1"/>
          </p:cNvSpPr>
          <p:nvPr>
            <p:ph type="body" idx="1"/>
          </p:nvPr>
        </p:nvSpPr>
        <p:spPr>
          <a:xfrm>
            <a:off x="1981200" y="1407254"/>
            <a:ext cx="8229600" cy="4525963"/>
          </a:xfrm>
          <a:prstGeom prst="rect">
            <a:avLst/>
          </a:prstGeom>
          <a:noFill/>
          <a:ln>
            <a:noFill/>
          </a:ln>
        </p:spPr>
        <p:txBody>
          <a:bodyPr spcFirstLastPara="1" vert="horz" wrap="square" lIns="68569" tIns="34275" rIns="68569" bIns="34275" rtlCol="0" anchor="t" anchorCtr="0">
            <a:normAutofit/>
          </a:bodyPr>
          <a:lstStyle/>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57485221-1FFA-CE4F-A53A-1F5D06B7B1B1}"/>
              </a:ext>
            </a:extLst>
          </p:cNvPr>
          <p:cNvSpPr/>
          <p:nvPr/>
        </p:nvSpPr>
        <p:spPr>
          <a:xfrm>
            <a:off x="2208267" y="1468688"/>
            <a:ext cx="7996428" cy="1079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buClr>
                <a:srgbClr val="84B6F8"/>
              </a:buClr>
              <a:buSzPct val="110000"/>
            </a:pPr>
            <a:endParaRPr lang="ca-ES" sz="1600" dirty="0">
              <a:solidFill>
                <a:schemeClr val="tx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F3378DCF-08E9-154C-948A-49EDFF65F4CF}"/>
              </a:ext>
            </a:extLst>
          </p:cNvPr>
          <p:cNvSpPr txBox="1"/>
          <p:nvPr/>
        </p:nvSpPr>
        <p:spPr>
          <a:xfrm>
            <a:off x="2152650" y="1524019"/>
            <a:ext cx="7886700" cy="1200329"/>
          </a:xfrm>
          <a:prstGeom prst="rect">
            <a:avLst/>
          </a:prstGeom>
          <a:noFill/>
        </p:spPr>
        <p:txBody>
          <a:bodyPr wrap="square" rtlCol="0">
            <a:spAutoFit/>
          </a:bodyPr>
          <a:lstStyle/>
          <a:p>
            <a:r>
              <a:rPr lang="en-US" dirty="0"/>
              <a:t>The longitudinal Electronic Health Record (HES) is the main piece of the SISCAT Information Systems Master Plan and represents the functional and technical repository of all the information of the citizen that must be registered and shared throughout the health system.</a:t>
            </a:r>
            <a:endParaRPr lang="ca-ES"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451D5476-D493-F744-A10C-6456213F486F}"/>
              </a:ext>
            </a:extLst>
          </p:cNvPr>
          <p:cNvSpPr txBox="1"/>
          <p:nvPr/>
        </p:nvSpPr>
        <p:spPr>
          <a:xfrm>
            <a:off x="2234393" y="2841113"/>
            <a:ext cx="7887809" cy="3524042"/>
          </a:xfrm>
          <a:prstGeom prst="rect">
            <a:avLst/>
          </a:prstGeom>
          <a:noFill/>
          <a:ln>
            <a:solidFill>
              <a:srgbClr val="84B6F8"/>
            </a:solidFill>
          </a:ln>
        </p:spPr>
        <p:txBody>
          <a:bodyPr wrap="square">
            <a:spAutoFit/>
          </a:bodyPr>
          <a:lstStyle/>
          <a:p>
            <a:pPr>
              <a:spcAft>
                <a:spcPts val="600"/>
              </a:spcAft>
            </a:pPr>
            <a:r>
              <a:rPr lang="en-US" dirty="0"/>
              <a:t>It is not just, or mainly, a technological update, but a </a:t>
            </a:r>
            <a:r>
              <a:rPr lang="en-US" b="1" dirty="0"/>
              <a:t>model for data management and an architecture of information systems that corresponds to and anticipates the changes that are taking place in the healthcare model in:</a:t>
            </a:r>
          </a:p>
          <a:p>
            <a:pPr marL="719138" indent="-285750">
              <a:spcAft>
                <a:spcPts val="600"/>
              </a:spcAft>
              <a:buFont typeface="Arial" panose="020B0604020202020204" pitchFamily="34" charset="0"/>
              <a:buChar char="•"/>
            </a:pPr>
            <a:r>
              <a:rPr lang="en-US" dirty="0"/>
              <a:t>citizen's relations with the healthcare system</a:t>
            </a:r>
          </a:p>
          <a:p>
            <a:pPr marL="719138" indent="-285750">
              <a:spcAft>
                <a:spcPts val="600"/>
              </a:spcAft>
              <a:buFont typeface="Arial" panose="020B0604020202020204" pitchFamily="34" charset="0"/>
              <a:buChar char="•"/>
            </a:pPr>
            <a:r>
              <a:rPr lang="en-US" dirty="0"/>
              <a:t>work processes </a:t>
            </a:r>
          </a:p>
          <a:p>
            <a:pPr marL="719138" indent="-285750">
              <a:spcAft>
                <a:spcPts val="600"/>
              </a:spcAft>
              <a:buFont typeface="Arial" panose="020B0604020202020204" pitchFamily="34" charset="0"/>
              <a:buChar char="•"/>
            </a:pPr>
            <a:r>
              <a:rPr lang="en-US" dirty="0"/>
              <a:t>relations between the professionals themselves </a:t>
            </a:r>
          </a:p>
          <a:p>
            <a:pPr>
              <a:spcAft>
                <a:spcPts val="600"/>
              </a:spcAft>
            </a:pPr>
            <a:endParaRPr lang="en-US" dirty="0"/>
          </a:p>
          <a:p>
            <a:pPr>
              <a:spcAft>
                <a:spcPts val="600"/>
              </a:spcAft>
            </a:pPr>
            <a:r>
              <a:rPr lang="en-US" dirty="0"/>
              <a:t>Mechanisms are also envisaged to intensify collaboration between the different actors in the healthcare system, to define semantic and technical standards and to share and take advantage of technological innovation.</a:t>
            </a:r>
            <a:endParaRPr lang="ca-E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529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What is this all about?</a:t>
            </a:r>
          </a:p>
        </p:txBody>
      </p:sp>
      <p:pic>
        <p:nvPicPr>
          <p:cNvPr id="3" name="Imagen 2" descr="Interfaz de usuario gráfica, Texto, Sitio web&#10;&#10;Descripción generada automáticamente">
            <a:extLst>
              <a:ext uri="{FF2B5EF4-FFF2-40B4-BE49-F238E27FC236}">
                <a16:creationId xmlns:a16="http://schemas.microsoft.com/office/drawing/2014/main" id="{BF886758-F2B4-8840-B9F5-0B29B0F8B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000" y="1765090"/>
            <a:ext cx="9837174" cy="4945913"/>
          </a:xfrm>
          <a:prstGeom prst="rect">
            <a:avLst/>
          </a:prstGeom>
        </p:spPr>
      </p:pic>
    </p:spTree>
    <p:extLst>
      <p:ext uri="{BB962C8B-B14F-4D97-AF65-F5344CB8AC3E}">
        <p14:creationId xmlns:p14="http://schemas.microsoft.com/office/powerpoint/2010/main" val="90832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n 2"/>
          <p:cNvPicPr>
            <a:picLocks noChangeAspect="1"/>
          </p:cNvPicPr>
          <p:nvPr/>
        </p:nvPicPr>
        <p:blipFill rotWithShape="1">
          <a:blip r:embed="rId3"/>
          <a:srcRect l="47855" t="51101" r="19900" b="10082"/>
          <a:stretch/>
        </p:blipFill>
        <p:spPr>
          <a:xfrm rot="5400000">
            <a:off x="7678418" y="1155859"/>
            <a:ext cx="5896902" cy="3394118"/>
          </a:xfrm>
          <a:prstGeom prst="rect">
            <a:avLst/>
          </a:prstGeom>
        </p:spPr>
      </p:pic>
      <p:sp>
        <p:nvSpPr>
          <p:cNvPr id="8" name="Google Shape;67;p12"/>
          <p:cNvSpPr txBox="1">
            <a:spLocks noGrp="1"/>
          </p:cNvSpPr>
          <p:nvPr>
            <p:ph type="title"/>
          </p:nvPr>
        </p:nvSpPr>
        <p:spPr>
          <a:xfrm>
            <a:off x="921600" y="2852918"/>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dirty="0">
                <a:solidFill>
                  <a:srgbClr val="343354"/>
                </a:solidFill>
                <a:latin typeface="Open Sans" panose="020B0606030504020204" pitchFamily="34" charset="0"/>
                <a:ea typeface="Open Sans" panose="020B0606030504020204" pitchFamily="34" charset="0"/>
                <a:cs typeface="Open Sans" panose="020B0606030504020204" pitchFamily="34" charset="0"/>
              </a:rPr>
              <a:t>First part: let’s talk about data</a:t>
            </a: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52505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The open platform paradigm</a:t>
            </a:r>
          </a:p>
        </p:txBody>
      </p:sp>
      <p:pic>
        <p:nvPicPr>
          <p:cNvPr id="4" name="Imagen 3" descr="Interfaz de usuario gráfica, Texto, Aplicación&#10;&#10;Descripción generada automáticamente">
            <a:extLst>
              <a:ext uri="{FF2B5EF4-FFF2-40B4-BE49-F238E27FC236}">
                <a16:creationId xmlns:a16="http://schemas.microsoft.com/office/drawing/2014/main" id="{CFEA3B3A-0955-7644-8AA7-D78DB048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419" y="1765091"/>
            <a:ext cx="10187207" cy="4559510"/>
          </a:xfrm>
          <a:prstGeom prst="rect">
            <a:avLst/>
          </a:prstGeom>
        </p:spPr>
      </p:pic>
    </p:spTree>
    <p:extLst>
      <p:ext uri="{BB962C8B-B14F-4D97-AF65-F5344CB8AC3E}">
        <p14:creationId xmlns:p14="http://schemas.microsoft.com/office/powerpoint/2010/main" val="268942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Current vs future view</a:t>
            </a:r>
          </a:p>
        </p:txBody>
      </p:sp>
      <p:pic>
        <p:nvPicPr>
          <p:cNvPr id="3" name="Imagen 2" descr="Diagrama&#10;&#10;Descripción generada automáticamente">
            <a:extLst>
              <a:ext uri="{FF2B5EF4-FFF2-40B4-BE49-F238E27FC236}">
                <a16:creationId xmlns:a16="http://schemas.microsoft.com/office/drawing/2014/main" id="{024C4349-F244-E642-97F3-646045CB4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484" y="1698673"/>
            <a:ext cx="9689690" cy="4625927"/>
          </a:xfrm>
          <a:prstGeom prst="rect">
            <a:avLst/>
          </a:prstGeom>
        </p:spPr>
      </p:pic>
    </p:spTree>
    <p:extLst>
      <p:ext uri="{BB962C8B-B14F-4D97-AF65-F5344CB8AC3E}">
        <p14:creationId xmlns:p14="http://schemas.microsoft.com/office/powerpoint/2010/main" val="283236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More in depth… Current situation</a:t>
            </a:r>
          </a:p>
        </p:txBody>
      </p:sp>
      <p:pic>
        <p:nvPicPr>
          <p:cNvPr id="6" name="Imagen 5" descr="Diagrama&#10;&#10;Descripción generada automáticamente">
            <a:extLst>
              <a:ext uri="{FF2B5EF4-FFF2-40B4-BE49-F238E27FC236}">
                <a16:creationId xmlns:a16="http://schemas.microsoft.com/office/drawing/2014/main" id="{9BB2D2D8-F661-7443-BA28-590973633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00" y="1929458"/>
            <a:ext cx="10348800" cy="4714226"/>
          </a:xfrm>
          <a:prstGeom prst="rect">
            <a:avLst/>
          </a:prstGeom>
        </p:spPr>
      </p:pic>
    </p:spTree>
    <p:extLst>
      <p:ext uri="{BB962C8B-B14F-4D97-AF65-F5344CB8AC3E}">
        <p14:creationId xmlns:p14="http://schemas.microsoft.com/office/powerpoint/2010/main" val="1439769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More in depth… Current situation</a:t>
            </a:r>
          </a:p>
        </p:txBody>
      </p:sp>
      <p:pic>
        <p:nvPicPr>
          <p:cNvPr id="3" name="Imagen 2" descr="Imagen que contiene Escala de tiempo&#10;&#10;Descripción generada automáticamente">
            <a:extLst>
              <a:ext uri="{FF2B5EF4-FFF2-40B4-BE49-F238E27FC236}">
                <a16:creationId xmlns:a16="http://schemas.microsoft.com/office/drawing/2014/main" id="{F922D57A-04C7-3641-84C7-8E2509321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306" y="1769065"/>
            <a:ext cx="8341659" cy="5074647"/>
          </a:xfrm>
          <a:prstGeom prst="rect">
            <a:avLst/>
          </a:prstGeom>
        </p:spPr>
      </p:pic>
    </p:spTree>
    <p:extLst>
      <p:ext uri="{BB962C8B-B14F-4D97-AF65-F5344CB8AC3E}">
        <p14:creationId xmlns:p14="http://schemas.microsoft.com/office/powerpoint/2010/main" val="390983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n 2"/>
          <p:cNvPicPr>
            <a:picLocks noChangeAspect="1"/>
          </p:cNvPicPr>
          <p:nvPr/>
        </p:nvPicPr>
        <p:blipFill rotWithShape="1">
          <a:blip r:embed="rId3"/>
          <a:srcRect l="47855" t="51101" r="19900" b="10082"/>
          <a:stretch/>
        </p:blipFill>
        <p:spPr>
          <a:xfrm rot="5400000">
            <a:off x="7678418" y="1155859"/>
            <a:ext cx="5896902" cy="3394118"/>
          </a:xfrm>
          <a:prstGeom prst="rect">
            <a:avLst/>
          </a:prstGeom>
        </p:spPr>
      </p:pic>
      <p:sp>
        <p:nvSpPr>
          <p:cNvPr id="8" name="Google Shape;67;p12"/>
          <p:cNvSpPr txBox="1">
            <a:spLocks noGrp="1"/>
          </p:cNvSpPr>
          <p:nvPr>
            <p:ph type="title"/>
          </p:nvPr>
        </p:nvSpPr>
        <p:spPr>
          <a:xfrm>
            <a:off x="818541" y="165051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What is a knowledge-driven platform?</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73;p2">
            <a:extLst>
              <a:ext uri="{FF2B5EF4-FFF2-40B4-BE49-F238E27FC236}">
                <a16:creationId xmlns:a16="http://schemas.microsoft.com/office/drawing/2014/main" id="{23020F66-834C-E144-BE99-424C9D11C830}"/>
              </a:ext>
            </a:extLst>
          </p:cNvPr>
          <p:cNvSpPr txBox="1">
            <a:spLocks noGrp="1"/>
          </p:cNvSpPr>
          <p:nvPr>
            <p:ph type="body" idx="1"/>
          </p:nvPr>
        </p:nvSpPr>
        <p:spPr>
          <a:xfrm>
            <a:off x="1981200" y="1407254"/>
            <a:ext cx="8229600" cy="4525963"/>
          </a:xfrm>
          <a:prstGeom prst="rect">
            <a:avLst/>
          </a:prstGeom>
          <a:noFill/>
          <a:ln>
            <a:noFill/>
          </a:ln>
        </p:spPr>
        <p:txBody>
          <a:bodyPr spcFirstLastPara="1" vert="horz" wrap="square" lIns="68569" tIns="34275" rIns="68569" bIns="34275" rtlCol="0" anchor="t" anchorCtr="0">
            <a:normAutofit/>
          </a:bodyPr>
          <a:lstStyle/>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57485221-1FFA-CE4F-A53A-1F5D06B7B1B1}"/>
              </a:ext>
            </a:extLst>
          </p:cNvPr>
          <p:cNvSpPr/>
          <p:nvPr/>
        </p:nvSpPr>
        <p:spPr>
          <a:xfrm>
            <a:off x="2208267" y="1468688"/>
            <a:ext cx="7996428" cy="1079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buClr>
                <a:srgbClr val="84B6F8"/>
              </a:buClr>
              <a:buSzPct val="110000"/>
            </a:pPr>
            <a:endParaRPr lang="ca-ES" sz="1600" dirty="0">
              <a:solidFill>
                <a:schemeClr val="tx1"/>
              </a:solidFill>
              <a:latin typeface="Arial" panose="020B0604020202020204" pitchFamily="34" charset="0"/>
              <a:cs typeface="Arial" panose="020B0604020202020204" pitchFamily="34" charset="0"/>
            </a:endParaRPr>
          </a:p>
        </p:txBody>
      </p:sp>
      <p:sp>
        <p:nvSpPr>
          <p:cNvPr id="29" name="Google Shape;173;p2">
            <a:extLst>
              <a:ext uri="{FF2B5EF4-FFF2-40B4-BE49-F238E27FC236}">
                <a16:creationId xmlns:a16="http://schemas.microsoft.com/office/drawing/2014/main" id="{38290B60-130D-1E46-A61A-00E420307246}"/>
              </a:ext>
            </a:extLst>
          </p:cNvPr>
          <p:cNvSpPr txBox="1">
            <a:spLocks/>
          </p:cNvSpPr>
          <p:nvPr/>
        </p:nvSpPr>
        <p:spPr>
          <a:xfrm>
            <a:off x="1981200" y="1570326"/>
            <a:ext cx="7886700" cy="1577700"/>
          </a:xfrm>
          <a:prstGeom prst="rect">
            <a:avLst/>
          </a:prstGeom>
          <a:noFill/>
          <a:ln>
            <a:noFill/>
          </a:ln>
        </p:spPr>
        <p:txBody>
          <a:bodyPr spcFirstLastPara="1" vert="horz" wrap="square" lIns="68569" tIns="34275" rIns="68569" bIns="34275" rtlCol="0" anchor="t" anchorCtr="0">
            <a:normAutofit/>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98550" indent="0">
              <a:lnSpc>
                <a:spcPct val="110000"/>
              </a:lnSpc>
              <a:spcBef>
                <a:spcPts val="0"/>
              </a:spcBef>
              <a:spcAft>
                <a:spcPts val="600"/>
              </a:spcAft>
              <a:buClr>
                <a:srgbClr val="92BAE4"/>
              </a:buClr>
              <a:buFont typeface="Montserrat"/>
              <a:buNone/>
            </a:pPr>
            <a:r>
              <a:rPr lang="en-US" sz="1600" kern="0">
                <a:latin typeface="Arial" panose="020B0604020202020204" pitchFamily="34" charset="0"/>
                <a:cs typeface="Arial" panose="020B0604020202020204" pitchFamily="34" charset="0"/>
              </a:rPr>
              <a:t>The aim of such a platform is to allow health professionals to structurally represent their knowledge with a longitudinal vision. This representation becomes requirements for software development (transactional and informational) in an automated manner</a:t>
            </a:r>
            <a:endParaRPr lang="ca-ES" sz="1800" kern="0">
              <a:latin typeface="Arial" panose="020B0604020202020204" pitchFamily="34" charset="0"/>
              <a:cs typeface="Arial" panose="020B0604020202020204" pitchFamily="34" charset="0"/>
            </a:endParaRPr>
          </a:p>
          <a:p>
            <a:pPr marL="270000" indent="-171450">
              <a:lnSpc>
                <a:spcPct val="150000"/>
              </a:lnSpc>
              <a:spcBef>
                <a:spcPts val="0"/>
              </a:spcBef>
              <a:buClr>
                <a:srgbClr val="92BAE4"/>
              </a:buClr>
            </a:pPr>
            <a:endParaRPr lang="ca-ES" sz="1800" kern="0">
              <a:latin typeface="Arial" panose="020B0604020202020204" pitchFamily="34" charset="0"/>
              <a:cs typeface="Arial" panose="020B0604020202020204" pitchFamily="34" charset="0"/>
            </a:endParaRPr>
          </a:p>
          <a:p>
            <a:pPr marL="98550" indent="0">
              <a:lnSpc>
                <a:spcPct val="120000"/>
              </a:lnSpc>
              <a:spcBef>
                <a:spcPts val="0"/>
              </a:spcBef>
              <a:buClr>
                <a:srgbClr val="92BAE4"/>
              </a:buClr>
              <a:buFont typeface="Montserrat"/>
              <a:buNone/>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ca-ES" sz="1800" kern="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Font typeface="Montserrat"/>
              <a:buNone/>
            </a:pPr>
            <a:endParaRPr lang="ca-ES" sz="1800" kern="0" dirty="0">
              <a:latin typeface="Arial" panose="020B0604020202020204" pitchFamily="34" charset="0"/>
              <a:cs typeface="Arial" panose="020B0604020202020204" pitchFamily="34" charset="0"/>
            </a:endParaRPr>
          </a:p>
        </p:txBody>
      </p:sp>
      <p:sp>
        <p:nvSpPr>
          <p:cNvPr id="30" name="Google Shape;173;p2">
            <a:extLst>
              <a:ext uri="{FF2B5EF4-FFF2-40B4-BE49-F238E27FC236}">
                <a16:creationId xmlns:a16="http://schemas.microsoft.com/office/drawing/2014/main" id="{2BBD6355-6596-2049-8DEB-022A1A484EA5}"/>
              </a:ext>
            </a:extLst>
          </p:cNvPr>
          <p:cNvSpPr txBox="1">
            <a:spLocks/>
          </p:cNvSpPr>
          <p:nvPr/>
        </p:nvSpPr>
        <p:spPr>
          <a:xfrm>
            <a:off x="1981200" y="2548316"/>
            <a:ext cx="3980046" cy="3869471"/>
          </a:xfrm>
          <a:prstGeom prst="rect">
            <a:avLst/>
          </a:prstGeom>
          <a:noFill/>
          <a:ln>
            <a:noFill/>
          </a:ln>
        </p:spPr>
        <p:txBody>
          <a:bodyPr spcFirstLastPara="1" vert="horz" wrap="square" lIns="68569" tIns="34275" rIns="68569" bIns="34275" rtlCol="0" anchor="t" anchorCtr="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4300" indent="-285750">
              <a:lnSpc>
                <a:spcPct val="120000"/>
              </a:lnSpc>
              <a:spcBef>
                <a:spcPts val="0"/>
              </a:spcBef>
              <a:spcAft>
                <a:spcPts val="600"/>
              </a:spcAft>
              <a:buClr>
                <a:srgbClr val="92BAE4"/>
              </a:buClr>
              <a:buSzPts val="2400"/>
            </a:pPr>
            <a:endParaRPr lang="en-US" sz="1600" dirty="0">
              <a:latin typeface="Arial" panose="020B0604020202020204" pitchFamily="34" charset="0"/>
              <a:cs typeface="Arial" panose="020B0604020202020204" pitchFamily="34" charset="0"/>
            </a:endParaRPr>
          </a:p>
          <a:p>
            <a:pPr marL="384300" indent="-285750">
              <a:lnSpc>
                <a:spcPct val="120000"/>
              </a:lnSpc>
              <a:spcBef>
                <a:spcPts val="0"/>
              </a:spcBef>
              <a:spcAft>
                <a:spcPts val="600"/>
              </a:spcAft>
              <a:buClr>
                <a:srgbClr val="92BAE4"/>
              </a:buClr>
              <a:buSzPts val="2400"/>
            </a:pPr>
            <a:r>
              <a:rPr lang="en-US" sz="1600" dirty="0">
                <a:latin typeface="Arial" panose="020B0604020202020204" pitchFamily="34" charset="0"/>
                <a:cs typeface="Arial" panose="020B0604020202020204" pitchFamily="34" charset="0"/>
              </a:rPr>
              <a:t>Separate semantic definitions from software and databases</a:t>
            </a:r>
          </a:p>
          <a:p>
            <a:pPr marL="384300" indent="-285750">
              <a:lnSpc>
                <a:spcPct val="120000"/>
              </a:lnSpc>
              <a:spcBef>
                <a:spcPts val="0"/>
              </a:spcBef>
              <a:spcAft>
                <a:spcPts val="600"/>
              </a:spcAft>
              <a:buClr>
                <a:srgbClr val="92BAE4"/>
              </a:buClr>
              <a:buSzPts val="2400"/>
            </a:pPr>
            <a:r>
              <a:rPr lang="en-US" sz="1600" dirty="0">
                <a:latin typeface="Arial" panose="020B0604020202020204" pitchFamily="34" charset="0"/>
                <a:cs typeface="Arial" panose="020B0604020202020204" pitchFamily="34" charset="0"/>
              </a:rPr>
              <a:t>Define a method of formal and explicit representation of this semantics</a:t>
            </a:r>
          </a:p>
          <a:p>
            <a:pPr marL="384300" indent="-285750">
              <a:lnSpc>
                <a:spcPct val="120000"/>
              </a:lnSpc>
              <a:spcBef>
                <a:spcPts val="0"/>
              </a:spcBef>
              <a:spcAft>
                <a:spcPts val="600"/>
              </a:spcAft>
              <a:buClr>
                <a:srgbClr val="92BAE4"/>
              </a:buClr>
              <a:buSzPts val="2400"/>
            </a:pPr>
            <a:r>
              <a:rPr lang="en-US" sz="1600" dirty="0">
                <a:latin typeface="Arial" panose="020B0604020202020204" pitchFamily="34" charset="0"/>
                <a:cs typeface="Arial" panose="020B0604020202020204" pitchFamily="34" charset="0"/>
              </a:rPr>
              <a:t>Be focused on the requirements of representation in the field of Health</a:t>
            </a:r>
          </a:p>
          <a:p>
            <a:pPr marL="384300" indent="-285750">
              <a:lnSpc>
                <a:spcPct val="120000"/>
              </a:lnSpc>
              <a:spcBef>
                <a:spcPts val="0"/>
              </a:spcBef>
              <a:spcAft>
                <a:spcPts val="600"/>
              </a:spcAft>
              <a:buClr>
                <a:srgbClr val="92BAE4"/>
              </a:buClr>
              <a:buSzPts val="2400"/>
            </a:pPr>
            <a:r>
              <a:rPr lang="en-US" sz="1600" dirty="0">
                <a:latin typeface="Arial" panose="020B0604020202020204" pitchFamily="34" charset="0"/>
                <a:cs typeface="Arial" panose="020B0604020202020204" pitchFamily="34" charset="0"/>
              </a:rPr>
              <a:t>Have tools that give autonomy to "knowledge specialists" in the management of semantic definitions</a:t>
            </a:r>
          </a:p>
          <a:p>
            <a:pPr marL="384300" indent="-285750">
              <a:lnSpc>
                <a:spcPct val="120000"/>
              </a:lnSpc>
              <a:spcBef>
                <a:spcPts val="0"/>
              </a:spcBef>
              <a:spcAft>
                <a:spcPts val="600"/>
              </a:spcAft>
              <a:buClr>
                <a:srgbClr val="92BAE4"/>
              </a:buClr>
              <a:buSzPts val="2400"/>
            </a:pPr>
            <a:r>
              <a:rPr lang="en-US" sz="1600" dirty="0">
                <a:latin typeface="Arial" panose="020B0604020202020204" pitchFamily="34" charset="0"/>
                <a:cs typeface="Arial" panose="020B0604020202020204" pitchFamily="34" charset="0"/>
              </a:rPr>
              <a:t>Provide tools that allow the translation of this formal semantics, highly complex, into software solutions</a:t>
            </a:r>
            <a:endParaRPr lang="ca-ES" sz="1800" dirty="0">
              <a:latin typeface="Arial" panose="020B0604020202020204" pitchFamily="34" charset="0"/>
              <a:cs typeface="Arial" panose="020B0604020202020204" pitchFamily="34" charset="0"/>
            </a:endParaRPr>
          </a:p>
          <a:p>
            <a:pPr marL="270000" indent="-171450">
              <a:lnSpc>
                <a:spcPct val="15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98550" indent="0">
              <a:lnSpc>
                <a:spcPct val="120000"/>
              </a:lnSpc>
              <a:spcBef>
                <a:spcPts val="0"/>
              </a:spcBef>
              <a:buClr>
                <a:srgbClr val="92BAE4"/>
              </a:buClr>
              <a:buSzPts val="2400"/>
              <a:buNone/>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buSzPts val="2400"/>
            </a:pPr>
            <a:endParaRPr lang="ca-ES" sz="1800" dirty="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SzPts val="2400"/>
              <a:buNone/>
            </a:pPr>
            <a:endParaRPr lang="ca-ES" sz="1800" dirty="0">
              <a:latin typeface="Arial" panose="020B0604020202020204" pitchFamily="34" charset="0"/>
              <a:cs typeface="Arial" panose="020B0604020202020204" pitchFamily="34" charset="0"/>
            </a:endParaRPr>
          </a:p>
        </p:txBody>
      </p:sp>
      <p:pic>
        <p:nvPicPr>
          <p:cNvPr id="31" name="Picture 2" descr="Graphical user interface&#10;&#10;Description automatically generated">
            <a:extLst>
              <a:ext uri="{FF2B5EF4-FFF2-40B4-BE49-F238E27FC236}">
                <a16:creationId xmlns:a16="http://schemas.microsoft.com/office/drawing/2014/main" id="{AF5A6B4B-FD59-7B44-A2E3-4EFAB796E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82740"/>
            <a:ext cx="4282360" cy="377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91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3" name="Imagen 2"/>
          <p:cNvPicPr>
            <a:picLocks noChangeAspect="1"/>
          </p:cNvPicPr>
          <p:nvPr/>
        </p:nvPicPr>
        <p:blipFill rotWithShape="1">
          <a:blip r:embed="rId3"/>
          <a:srcRect l="47855" t="51101" r="19900" b="10082"/>
          <a:stretch/>
        </p:blipFill>
        <p:spPr>
          <a:xfrm rot="5400000">
            <a:off x="7678418" y="1155859"/>
            <a:ext cx="5896902" cy="3394118"/>
          </a:xfrm>
          <a:prstGeom prst="rect">
            <a:avLst/>
          </a:prstGeom>
        </p:spPr>
      </p:pic>
      <p:sp>
        <p:nvSpPr>
          <p:cNvPr id="8" name="Google Shape;67;p12"/>
          <p:cNvSpPr txBox="1">
            <a:spLocks noGrp="1"/>
          </p:cNvSpPr>
          <p:nvPr>
            <p:ph type="title"/>
          </p:nvPr>
        </p:nvSpPr>
        <p:spPr>
          <a:xfrm>
            <a:off x="818541" y="165051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What is openEHR?</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73;p2">
            <a:extLst>
              <a:ext uri="{FF2B5EF4-FFF2-40B4-BE49-F238E27FC236}">
                <a16:creationId xmlns:a16="http://schemas.microsoft.com/office/drawing/2014/main" id="{23020F66-834C-E144-BE99-424C9D11C830}"/>
              </a:ext>
            </a:extLst>
          </p:cNvPr>
          <p:cNvSpPr txBox="1">
            <a:spLocks noGrp="1"/>
          </p:cNvSpPr>
          <p:nvPr>
            <p:ph type="body" idx="1"/>
          </p:nvPr>
        </p:nvSpPr>
        <p:spPr>
          <a:xfrm>
            <a:off x="1981200" y="1407254"/>
            <a:ext cx="8229600" cy="4525963"/>
          </a:xfrm>
          <a:prstGeom prst="rect">
            <a:avLst/>
          </a:prstGeom>
          <a:noFill/>
          <a:ln>
            <a:noFill/>
          </a:ln>
        </p:spPr>
        <p:txBody>
          <a:bodyPr spcFirstLastPara="1" vert="horz" wrap="square" lIns="68569" tIns="34275" rIns="68569" bIns="34275" rtlCol="0" anchor="t" anchorCtr="0">
            <a:normAutofit/>
          </a:bodyPr>
          <a:lstStyle/>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57485221-1FFA-CE4F-A53A-1F5D06B7B1B1}"/>
              </a:ext>
            </a:extLst>
          </p:cNvPr>
          <p:cNvSpPr/>
          <p:nvPr/>
        </p:nvSpPr>
        <p:spPr>
          <a:xfrm>
            <a:off x="2208267" y="1468688"/>
            <a:ext cx="7996428" cy="1079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buClr>
                <a:srgbClr val="84B6F8"/>
              </a:buClr>
              <a:buSzPct val="110000"/>
            </a:pPr>
            <a:endParaRPr lang="ca-ES" sz="1600" dirty="0">
              <a:solidFill>
                <a:schemeClr val="tx1"/>
              </a:solidFill>
              <a:latin typeface="Arial" panose="020B0604020202020204" pitchFamily="34" charset="0"/>
              <a:cs typeface="Arial" panose="020B0604020202020204" pitchFamily="34" charset="0"/>
            </a:endParaRPr>
          </a:p>
        </p:txBody>
      </p:sp>
      <p:sp>
        <p:nvSpPr>
          <p:cNvPr id="9" name="Google Shape;173;p2">
            <a:extLst>
              <a:ext uri="{FF2B5EF4-FFF2-40B4-BE49-F238E27FC236}">
                <a16:creationId xmlns:a16="http://schemas.microsoft.com/office/drawing/2014/main" id="{D7BBC3EA-D8F9-C342-8A11-5EC7A74765B6}"/>
              </a:ext>
            </a:extLst>
          </p:cNvPr>
          <p:cNvSpPr txBox="1">
            <a:spLocks/>
          </p:cNvSpPr>
          <p:nvPr/>
        </p:nvSpPr>
        <p:spPr>
          <a:xfrm>
            <a:off x="906011" y="1585589"/>
            <a:ext cx="9529894" cy="2354940"/>
          </a:xfrm>
          <a:prstGeom prst="rect">
            <a:avLst/>
          </a:prstGeom>
          <a:noFill/>
          <a:ln>
            <a:noFill/>
          </a:ln>
        </p:spPr>
        <p:txBody>
          <a:bodyPr spcFirstLastPara="1" vert="horz" wrap="square" lIns="68569" tIns="34275" rIns="68569" bIns="34275" rtlCol="0" anchor="t" anchorCtr="0">
            <a:normAutofit/>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98550" indent="0">
              <a:lnSpc>
                <a:spcPct val="110000"/>
              </a:lnSpc>
              <a:spcBef>
                <a:spcPts val="0"/>
              </a:spcBef>
              <a:spcAft>
                <a:spcPts val="600"/>
              </a:spcAft>
              <a:buClr>
                <a:srgbClr val="92BAE4"/>
              </a:buClr>
              <a:buNone/>
            </a:pPr>
            <a:r>
              <a:rPr lang="en-GB" sz="1800" kern="0" dirty="0">
                <a:latin typeface="Arial" panose="020B0604020202020204" pitchFamily="34" charset="0"/>
                <a:cs typeface="Arial" panose="020B0604020202020204" pitchFamily="34" charset="0"/>
              </a:rPr>
              <a:t>openEHR is a clinical knowledge platform, open and independent technology provider.</a:t>
            </a:r>
          </a:p>
          <a:p>
            <a:pPr marL="384300" indent="-285750">
              <a:lnSpc>
                <a:spcPct val="110000"/>
              </a:lnSpc>
              <a:spcBef>
                <a:spcPts val="0"/>
              </a:spcBef>
              <a:spcAft>
                <a:spcPts val="600"/>
              </a:spcAft>
              <a:buClr>
                <a:srgbClr val="92BAE4"/>
              </a:buClr>
            </a:pPr>
            <a:r>
              <a:rPr lang="en-GB" sz="1800" kern="0" dirty="0">
                <a:latin typeface="Arial" panose="020B0604020202020204" pitchFamily="34" charset="0"/>
                <a:cs typeface="Arial" panose="020B0604020202020204" pitchFamily="34" charset="0"/>
              </a:rPr>
              <a:t>The platform is specified in a set of standards, implementation specifications and tools that meet the most widespread technical criteria.</a:t>
            </a:r>
          </a:p>
          <a:p>
            <a:pPr marL="384300" indent="-285750">
              <a:lnSpc>
                <a:spcPct val="110000"/>
              </a:lnSpc>
              <a:spcBef>
                <a:spcPts val="0"/>
              </a:spcBef>
              <a:spcAft>
                <a:spcPts val="600"/>
              </a:spcAft>
              <a:buClr>
                <a:srgbClr val="92BAE4"/>
              </a:buClr>
            </a:pPr>
            <a:r>
              <a:rPr lang="en-GB" sz="1800" kern="0" dirty="0">
                <a:latin typeface="Arial" panose="020B0604020202020204" pitchFamily="34" charset="0"/>
                <a:cs typeface="Arial" panose="020B0604020202020204" pitchFamily="34" charset="0"/>
              </a:rPr>
              <a:t>Open philosophy implies that the use of definitions and specifications is freely accessible</a:t>
            </a:r>
          </a:p>
          <a:p>
            <a:pPr marL="384300" indent="-285750">
              <a:lnSpc>
                <a:spcPct val="110000"/>
              </a:lnSpc>
              <a:spcBef>
                <a:spcPts val="0"/>
              </a:spcBef>
              <a:spcAft>
                <a:spcPts val="600"/>
              </a:spcAft>
              <a:buClr>
                <a:srgbClr val="92BAE4"/>
              </a:buClr>
            </a:pPr>
            <a:r>
              <a:rPr lang="en-GB" sz="1800" kern="0" dirty="0">
                <a:latin typeface="Arial" panose="020B0604020202020204" pitchFamily="34" charset="0"/>
                <a:cs typeface="Arial" panose="020B0604020202020204" pitchFamily="34" charset="0"/>
              </a:rPr>
              <a:t>OpenEHR is NOT a software, a messaging system or an interoperability standard (it complements the existing ones –HL7, FHIR, ...)</a:t>
            </a:r>
            <a:endParaRPr lang="en-GB" sz="1600" kern="0" dirty="0">
              <a:latin typeface="Arial" panose="020B0604020202020204" pitchFamily="34" charset="0"/>
              <a:cs typeface="Arial" panose="020B0604020202020204" pitchFamily="34" charset="0"/>
            </a:endParaRPr>
          </a:p>
          <a:p>
            <a:pPr marL="98550" indent="0">
              <a:lnSpc>
                <a:spcPct val="150000"/>
              </a:lnSpc>
              <a:spcBef>
                <a:spcPts val="0"/>
              </a:spcBef>
              <a:buClr>
                <a:srgbClr val="92BAE4"/>
              </a:buClr>
              <a:buFont typeface="Montserrat"/>
              <a:buNone/>
            </a:pPr>
            <a:endParaRPr lang="en-GB" sz="1600" kern="0" dirty="0">
              <a:latin typeface="Arial" panose="020B0604020202020204" pitchFamily="34" charset="0"/>
              <a:cs typeface="Arial" panose="020B0604020202020204" pitchFamily="34" charset="0"/>
            </a:endParaRPr>
          </a:p>
          <a:p>
            <a:pPr marL="98550" indent="0">
              <a:lnSpc>
                <a:spcPct val="150000"/>
              </a:lnSpc>
              <a:spcBef>
                <a:spcPts val="0"/>
              </a:spcBef>
              <a:buClr>
                <a:srgbClr val="92BAE4"/>
              </a:buClr>
              <a:buFont typeface="Montserrat"/>
              <a:buNone/>
            </a:pPr>
            <a:endParaRPr lang="en-GB" sz="1600" kern="0" dirty="0">
              <a:latin typeface="Arial" panose="020B0604020202020204" pitchFamily="34" charset="0"/>
              <a:cs typeface="Arial" panose="020B0604020202020204" pitchFamily="34" charset="0"/>
            </a:endParaRPr>
          </a:p>
          <a:p>
            <a:pPr marL="270000" indent="-171450">
              <a:lnSpc>
                <a:spcPct val="15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5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98550" indent="0">
              <a:lnSpc>
                <a:spcPct val="120000"/>
              </a:lnSpc>
              <a:spcBef>
                <a:spcPts val="0"/>
              </a:spcBef>
              <a:buClr>
                <a:srgbClr val="92BAE4"/>
              </a:buClr>
              <a:buFont typeface="Montserrat"/>
              <a:buNone/>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Font typeface="Montserrat"/>
              <a:buNone/>
            </a:pPr>
            <a:endParaRPr lang="en-GB" sz="1800" kern="0" dirty="0">
              <a:latin typeface="Arial" panose="020B0604020202020204" pitchFamily="34" charset="0"/>
              <a:cs typeface="Arial" panose="020B0604020202020204" pitchFamily="34" charset="0"/>
            </a:endParaRPr>
          </a:p>
        </p:txBody>
      </p:sp>
      <p:pic>
        <p:nvPicPr>
          <p:cNvPr id="10" name="Picture 1">
            <a:extLst>
              <a:ext uri="{FF2B5EF4-FFF2-40B4-BE49-F238E27FC236}">
                <a16:creationId xmlns:a16="http://schemas.microsoft.com/office/drawing/2014/main" id="{FEE872A2-9ABD-5041-B51D-806F6FF4C917}"/>
              </a:ext>
            </a:extLst>
          </p:cNvPr>
          <p:cNvPicPr/>
          <p:nvPr/>
        </p:nvPicPr>
        <p:blipFill>
          <a:blip r:embed="rId4"/>
          <a:stretch>
            <a:fillRect/>
          </a:stretch>
        </p:blipFill>
        <p:spPr>
          <a:xfrm>
            <a:off x="2697915" y="3977511"/>
            <a:ext cx="6408508" cy="2639868"/>
          </a:xfrm>
          <a:prstGeom prst="rect">
            <a:avLst/>
          </a:prstGeom>
          <a:ln>
            <a:solidFill>
              <a:srgbClr val="84B6F8"/>
            </a:solidFill>
          </a:ln>
        </p:spPr>
      </p:pic>
    </p:spTree>
    <p:extLst>
      <p:ext uri="{BB962C8B-B14F-4D97-AF65-F5344CB8AC3E}">
        <p14:creationId xmlns:p14="http://schemas.microsoft.com/office/powerpoint/2010/main" val="427630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8" name="Google Shape;67;p12"/>
          <p:cNvSpPr txBox="1">
            <a:spLocks noGrp="1"/>
          </p:cNvSpPr>
          <p:nvPr>
            <p:ph type="title"/>
          </p:nvPr>
        </p:nvSpPr>
        <p:spPr>
          <a:xfrm>
            <a:off x="818541" y="165051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Representing knowledge </a:t>
            </a:r>
            <a:r>
              <a:rPr lang="en-GB" sz="4500">
                <a:solidFill>
                  <a:srgbClr val="343354"/>
                </a:solidFill>
                <a:latin typeface="Open Sans" panose="020B0606030504020204" pitchFamily="34" charset="0"/>
                <a:ea typeface="Open Sans" panose="020B0606030504020204" pitchFamily="34" charset="0"/>
                <a:cs typeface="Open Sans" panose="020B0606030504020204" pitchFamily="34" charset="0"/>
              </a:rPr>
              <a:t>in openEHR</a:t>
            </a:r>
            <a:b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br>
            <a:endPar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73;p2">
            <a:extLst>
              <a:ext uri="{FF2B5EF4-FFF2-40B4-BE49-F238E27FC236}">
                <a16:creationId xmlns:a16="http://schemas.microsoft.com/office/drawing/2014/main" id="{23020F66-834C-E144-BE99-424C9D11C830}"/>
              </a:ext>
            </a:extLst>
          </p:cNvPr>
          <p:cNvSpPr txBox="1">
            <a:spLocks noGrp="1"/>
          </p:cNvSpPr>
          <p:nvPr>
            <p:ph type="body" idx="1"/>
          </p:nvPr>
        </p:nvSpPr>
        <p:spPr>
          <a:xfrm>
            <a:off x="1981200" y="1407254"/>
            <a:ext cx="8229600" cy="4525963"/>
          </a:xfrm>
          <a:prstGeom prst="rect">
            <a:avLst/>
          </a:prstGeom>
          <a:noFill/>
          <a:ln>
            <a:noFill/>
          </a:ln>
        </p:spPr>
        <p:txBody>
          <a:bodyPr spcFirstLastPara="1" vert="horz" wrap="square" lIns="68569" tIns="34275" rIns="68569" bIns="34275" rtlCol="0" anchor="t" anchorCtr="0">
            <a:normAutofit/>
          </a:bodyPr>
          <a:lstStyle/>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a:p>
            <a:pPr marL="171450" indent="-57150">
              <a:lnSpc>
                <a:spcPct val="90000"/>
              </a:lnSpc>
              <a:spcBef>
                <a:spcPts val="750"/>
              </a:spcBef>
              <a:buClr>
                <a:srgbClr val="92BAE4"/>
              </a:buClr>
              <a:buNone/>
            </a:pPr>
            <a:endParaRPr lang="en-GB" sz="1800">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57485221-1FFA-CE4F-A53A-1F5D06B7B1B1}"/>
              </a:ext>
            </a:extLst>
          </p:cNvPr>
          <p:cNvSpPr/>
          <p:nvPr/>
        </p:nvSpPr>
        <p:spPr>
          <a:xfrm>
            <a:off x="2208267" y="1468688"/>
            <a:ext cx="7996428" cy="10796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20000"/>
              </a:lnSpc>
              <a:buClr>
                <a:srgbClr val="84B6F8"/>
              </a:buClr>
              <a:buSzPct val="110000"/>
            </a:pPr>
            <a:endParaRPr lang="en-GB" sz="1600">
              <a:solidFill>
                <a:schemeClr val="tx1"/>
              </a:solidFill>
              <a:latin typeface="Arial" panose="020B0604020202020204" pitchFamily="34" charset="0"/>
              <a:cs typeface="Arial" panose="020B0604020202020204" pitchFamily="34" charset="0"/>
            </a:endParaRPr>
          </a:p>
        </p:txBody>
      </p:sp>
      <p:sp>
        <p:nvSpPr>
          <p:cNvPr id="11" name="Google Shape;173;p2">
            <a:extLst>
              <a:ext uri="{FF2B5EF4-FFF2-40B4-BE49-F238E27FC236}">
                <a16:creationId xmlns:a16="http://schemas.microsoft.com/office/drawing/2014/main" id="{68282765-6134-EF42-B939-D93EFCD340F3}"/>
              </a:ext>
            </a:extLst>
          </p:cNvPr>
          <p:cNvSpPr txBox="1">
            <a:spLocks/>
          </p:cNvSpPr>
          <p:nvPr/>
        </p:nvSpPr>
        <p:spPr>
          <a:xfrm>
            <a:off x="939567" y="1619218"/>
            <a:ext cx="9806730" cy="1207973"/>
          </a:xfrm>
          <a:prstGeom prst="rect">
            <a:avLst/>
          </a:prstGeom>
          <a:noFill/>
          <a:ln>
            <a:noFill/>
          </a:ln>
        </p:spPr>
        <p:txBody>
          <a:bodyPr spcFirstLastPara="1" vert="horz" wrap="square" lIns="68569" tIns="34275" rIns="68569" bIns="34275" rtlCol="0" anchor="t" anchorCtr="0">
            <a:normAutofit/>
          </a:bodyPr>
          <a:lstStyle>
            <a:defPPr marR="0" lvl="0" algn="l" rtl="0">
              <a:lnSpc>
                <a:spcPct val="100000"/>
              </a:lnSpc>
              <a:spcBef>
                <a:spcPts val="0"/>
              </a:spcBef>
              <a:spcAft>
                <a:spcPts val="0"/>
              </a:spcAft>
            </a:defPPr>
            <a:lvl1pPr marL="609585" marR="0" lvl="0" indent="-474121" algn="l" rtl="0">
              <a:lnSpc>
                <a:spcPct val="100000"/>
              </a:lnSpc>
              <a:spcBef>
                <a:spcPts val="80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1pPr>
            <a:lvl2pPr marL="1219170" marR="0" lvl="1"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2pPr>
            <a:lvl3pPr marL="1828754" marR="0" lvl="2" indent="-474121" algn="l" rtl="0">
              <a:lnSpc>
                <a:spcPct val="100000"/>
              </a:lnSpc>
              <a:spcBef>
                <a:spcPts val="0"/>
              </a:spcBef>
              <a:spcAft>
                <a:spcPts val="0"/>
              </a:spcAft>
              <a:buClr>
                <a:schemeClr val="accent2"/>
              </a:buClr>
              <a:buSzPts val="2000"/>
              <a:buFont typeface="Montserrat"/>
              <a:buChar char="■"/>
              <a:defRPr sz="2667" b="0" i="0" u="none" strike="noStrike" cap="none">
                <a:solidFill>
                  <a:schemeClr val="dk1"/>
                </a:solidFill>
                <a:latin typeface="Montserrat"/>
                <a:ea typeface="Montserrat"/>
                <a:cs typeface="Montserrat"/>
                <a:sym typeface="Montserrat"/>
              </a:defRPr>
            </a:lvl3pPr>
            <a:lvl4pPr marL="2438339" marR="0" lvl="3"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4pPr>
            <a:lvl5pPr marL="3047924" marR="0" lvl="4"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5pPr>
            <a:lvl6pPr marL="3657509" marR="0" lvl="5"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6pPr>
            <a:lvl7pPr marL="4267093" marR="0" lvl="6"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7pPr>
            <a:lvl8pPr marL="4876678" marR="0" lvl="7"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8pPr>
            <a:lvl9pPr marL="5486263" marR="0" lvl="8" indent="-474121" algn="l" rtl="0">
              <a:lnSpc>
                <a:spcPct val="100000"/>
              </a:lnSpc>
              <a:spcBef>
                <a:spcPts val="0"/>
              </a:spcBef>
              <a:spcAft>
                <a:spcPts val="0"/>
              </a:spcAft>
              <a:buClr>
                <a:schemeClr val="dk1"/>
              </a:buClr>
              <a:buSzPts val="2000"/>
              <a:buFont typeface="Montserrat"/>
              <a:buChar char="■"/>
              <a:defRPr sz="2667" b="0" i="0" u="none" strike="noStrike" cap="none">
                <a:solidFill>
                  <a:schemeClr val="dk1"/>
                </a:solidFill>
                <a:latin typeface="Montserrat"/>
                <a:ea typeface="Montserrat"/>
                <a:cs typeface="Montserrat"/>
                <a:sym typeface="Montserrat"/>
              </a:defRPr>
            </a:lvl9pPr>
          </a:lstStyle>
          <a:p>
            <a:pPr marL="98550" indent="0" algn="just">
              <a:spcBef>
                <a:spcPts val="0"/>
              </a:spcBef>
              <a:buClr>
                <a:srgbClr val="92BAE4"/>
              </a:buClr>
              <a:buNone/>
            </a:pPr>
            <a:r>
              <a:rPr lang="en-GB" sz="1800" kern="0" dirty="0">
                <a:latin typeface="Arial" panose="020B0604020202020204" pitchFamily="34" charset="0"/>
                <a:cs typeface="Arial" panose="020B0604020202020204" pitchFamily="34" charset="0"/>
              </a:rPr>
              <a:t>The core of openEHR is a set of standards, specifications and implementation practices, as well as tools related to the representation of knowledge. Its focus is the formal representation of clinical knowledge, which serves as a guide for software development.</a:t>
            </a:r>
            <a:endParaRPr lang="en-GB" sz="1600" kern="0" dirty="0">
              <a:latin typeface="Arial" panose="020B0604020202020204" pitchFamily="34" charset="0"/>
              <a:cs typeface="Arial" panose="020B0604020202020204" pitchFamily="34" charset="0"/>
            </a:endParaRPr>
          </a:p>
          <a:p>
            <a:pPr marL="270000" indent="-171450" algn="just">
              <a:lnSpc>
                <a:spcPct val="15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5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98550" indent="0" algn="just">
              <a:lnSpc>
                <a:spcPct val="120000"/>
              </a:lnSpc>
              <a:spcBef>
                <a:spcPts val="0"/>
              </a:spcBef>
              <a:buClr>
                <a:srgbClr val="92BAE4"/>
              </a:buClr>
              <a:buFont typeface="Montserrat"/>
              <a:buNone/>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pPr>
            <a:endParaRPr lang="en-GB" sz="1800" kern="0" dirty="0">
              <a:latin typeface="Arial" panose="020B0604020202020204" pitchFamily="34" charset="0"/>
              <a:cs typeface="Arial" panose="020B0604020202020204" pitchFamily="34" charset="0"/>
            </a:endParaRPr>
          </a:p>
          <a:p>
            <a:pPr marL="171450" indent="-57150" algn="just">
              <a:lnSpc>
                <a:spcPct val="90000"/>
              </a:lnSpc>
              <a:spcBef>
                <a:spcPts val="750"/>
              </a:spcBef>
              <a:buClr>
                <a:srgbClr val="92BAE4"/>
              </a:buClr>
              <a:buFont typeface="Montserrat"/>
              <a:buNone/>
            </a:pPr>
            <a:endParaRPr lang="en-GB" sz="1800" kern="0" dirty="0">
              <a:latin typeface="Arial" panose="020B0604020202020204" pitchFamily="34" charset="0"/>
              <a:cs typeface="Arial" panose="020B0604020202020204" pitchFamily="34" charset="0"/>
            </a:endParaRPr>
          </a:p>
        </p:txBody>
      </p:sp>
      <p:sp>
        <p:nvSpPr>
          <p:cNvPr id="12" name="Google Shape;173;p2">
            <a:extLst>
              <a:ext uri="{FF2B5EF4-FFF2-40B4-BE49-F238E27FC236}">
                <a16:creationId xmlns:a16="http://schemas.microsoft.com/office/drawing/2014/main" id="{B89B6D00-5AD3-DB4C-AB1B-BC74BD9705BA}"/>
              </a:ext>
            </a:extLst>
          </p:cNvPr>
          <p:cNvSpPr txBox="1">
            <a:spLocks/>
          </p:cNvSpPr>
          <p:nvPr/>
        </p:nvSpPr>
        <p:spPr>
          <a:xfrm>
            <a:off x="1024659" y="2690103"/>
            <a:ext cx="5610362" cy="3821488"/>
          </a:xfrm>
          <a:prstGeom prst="rect">
            <a:avLst/>
          </a:prstGeom>
          <a:noFill/>
          <a:ln>
            <a:noFill/>
          </a:ln>
        </p:spPr>
        <p:txBody>
          <a:bodyPr spcFirstLastPara="1" vert="horz" wrap="square" lIns="68569" tIns="34275" rIns="68569" bIns="34275" rtlCol="0" anchor="t" anchorCtr="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8550" indent="0" algn="just">
              <a:lnSpc>
                <a:spcPct val="120000"/>
              </a:lnSpc>
              <a:spcBef>
                <a:spcPts val="0"/>
              </a:spcBef>
              <a:spcAft>
                <a:spcPts val="600"/>
              </a:spcAft>
              <a:buClr>
                <a:srgbClr val="92BAE4"/>
              </a:buClr>
              <a:buSzPts val="2400"/>
              <a:buNone/>
            </a:pPr>
            <a:r>
              <a:rPr lang="en-GB" sz="6000" dirty="0">
                <a:latin typeface="Arial" panose="020B0604020202020204" pitchFamily="34" charset="0"/>
                <a:cs typeface="Arial" panose="020B0604020202020204" pitchFamily="34" charset="0"/>
              </a:rPr>
              <a:t>The approach of this representation is a multilevel modelling of the health knowledge domain through formal languages:</a:t>
            </a:r>
          </a:p>
          <a:p>
            <a:pPr marL="98550" indent="0" algn="just">
              <a:lnSpc>
                <a:spcPct val="120000"/>
              </a:lnSpc>
              <a:spcBef>
                <a:spcPts val="0"/>
              </a:spcBef>
              <a:spcAft>
                <a:spcPts val="600"/>
              </a:spcAft>
              <a:buClr>
                <a:srgbClr val="92BAE4"/>
              </a:buClr>
              <a:buSzPts val="2400"/>
              <a:buNone/>
            </a:pPr>
            <a:endParaRPr lang="en-GB" sz="6000" dirty="0">
              <a:latin typeface="Arial" panose="020B0604020202020204" pitchFamily="34" charset="0"/>
              <a:cs typeface="Arial" panose="020B0604020202020204" pitchFamily="34" charset="0"/>
            </a:endParaRPr>
          </a:p>
          <a:p>
            <a:pPr marL="384300" indent="-285750" algn="just">
              <a:lnSpc>
                <a:spcPct val="120000"/>
              </a:lnSpc>
              <a:spcBef>
                <a:spcPts val="0"/>
              </a:spcBef>
              <a:spcAft>
                <a:spcPts val="600"/>
              </a:spcAft>
              <a:buClr>
                <a:srgbClr val="92BAE4"/>
              </a:buClr>
              <a:buSzPts val="2400"/>
            </a:pPr>
            <a:r>
              <a:rPr lang="en-GB" sz="6200" b="1" dirty="0">
                <a:latin typeface="Arial" panose="020B0604020202020204" pitchFamily="34" charset="0"/>
                <a:cs typeface="Arial" panose="020B0604020202020204" pitchFamily="34" charset="0"/>
              </a:rPr>
              <a:t>Templates: </a:t>
            </a:r>
            <a:r>
              <a:rPr lang="en-GB" sz="6200" dirty="0">
                <a:latin typeface="Arial" panose="020B0604020202020204" pitchFamily="34" charset="0"/>
                <a:cs typeface="Arial" panose="020B0604020202020204" pitchFamily="34" charset="0"/>
              </a:rPr>
              <a:t>Groups of archetypes that are represented together with an indication of the characteristics of the interface to be developed.</a:t>
            </a:r>
          </a:p>
          <a:p>
            <a:pPr marL="98550" indent="0" algn="just">
              <a:lnSpc>
                <a:spcPct val="120000"/>
              </a:lnSpc>
              <a:spcBef>
                <a:spcPts val="0"/>
              </a:spcBef>
              <a:spcAft>
                <a:spcPts val="600"/>
              </a:spcAft>
              <a:buClr>
                <a:srgbClr val="92BAE4"/>
              </a:buClr>
              <a:buSzPts val="2400"/>
              <a:buNone/>
            </a:pPr>
            <a:endParaRPr lang="en-GB" sz="6200" dirty="0">
              <a:latin typeface="Arial" panose="020B0604020202020204" pitchFamily="34" charset="0"/>
              <a:cs typeface="Arial" panose="020B0604020202020204" pitchFamily="34" charset="0"/>
            </a:endParaRPr>
          </a:p>
          <a:p>
            <a:pPr marL="384300" indent="-285750" algn="just">
              <a:lnSpc>
                <a:spcPct val="120000"/>
              </a:lnSpc>
              <a:spcBef>
                <a:spcPts val="0"/>
              </a:spcBef>
              <a:spcAft>
                <a:spcPts val="600"/>
              </a:spcAft>
              <a:buClr>
                <a:srgbClr val="92BAE4"/>
              </a:buClr>
              <a:buSzPts val="2400"/>
            </a:pPr>
            <a:r>
              <a:rPr lang="en-GB" sz="6200" b="1" dirty="0">
                <a:latin typeface="Arial" panose="020B0604020202020204" pitchFamily="34" charset="0"/>
                <a:cs typeface="Arial" panose="020B0604020202020204" pitchFamily="34" charset="0"/>
              </a:rPr>
              <a:t>Archetypes: </a:t>
            </a:r>
            <a:r>
              <a:rPr lang="en-GB" sz="6200" dirty="0">
                <a:latin typeface="Arial" panose="020B0604020202020204" pitchFamily="34" charset="0"/>
                <a:cs typeface="Arial" panose="020B0604020202020204" pitchFamily="34" charset="0"/>
              </a:rPr>
              <a:t>Constructions based on reference models that represent medical concepts in a tree structure.</a:t>
            </a:r>
          </a:p>
          <a:p>
            <a:pPr marL="98550" indent="0" algn="just">
              <a:lnSpc>
                <a:spcPct val="120000"/>
              </a:lnSpc>
              <a:spcBef>
                <a:spcPts val="0"/>
              </a:spcBef>
              <a:spcAft>
                <a:spcPts val="600"/>
              </a:spcAft>
              <a:buClr>
                <a:srgbClr val="92BAE4"/>
              </a:buClr>
              <a:buSzPts val="2400"/>
              <a:buNone/>
            </a:pPr>
            <a:endParaRPr lang="en-GB" sz="6200" dirty="0">
              <a:latin typeface="Arial" panose="020B0604020202020204" pitchFamily="34" charset="0"/>
              <a:cs typeface="Arial" panose="020B0604020202020204" pitchFamily="34" charset="0"/>
            </a:endParaRPr>
          </a:p>
          <a:p>
            <a:pPr marL="384300" indent="-285750" algn="just">
              <a:lnSpc>
                <a:spcPct val="120000"/>
              </a:lnSpc>
              <a:spcBef>
                <a:spcPts val="0"/>
              </a:spcBef>
              <a:spcAft>
                <a:spcPts val="600"/>
              </a:spcAft>
              <a:buClr>
                <a:srgbClr val="92BAE4"/>
              </a:buClr>
              <a:buSzPts val="2400"/>
            </a:pPr>
            <a:r>
              <a:rPr lang="en-GB" sz="6200" b="1" dirty="0">
                <a:latin typeface="Arial" panose="020B0604020202020204" pitchFamily="34" charset="0"/>
                <a:cs typeface="Arial" panose="020B0604020202020204" pitchFamily="34" charset="0"/>
              </a:rPr>
              <a:t>Reference models: </a:t>
            </a:r>
            <a:r>
              <a:rPr lang="en-GB" sz="6200" dirty="0">
                <a:latin typeface="Arial" panose="020B0604020202020204" pitchFamily="34" charset="0"/>
                <a:cs typeface="Arial" panose="020B0604020202020204" pitchFamily="34" charset="0"/>
              </a:rPr>
              <a:t>Fundamental data and structures to represent concepts with content restrictions.</a:t>
            </a:r>
          </a:p>
          <a:p>
            <a:pPr marL="270000" indent="-171450" algn="just">
              <a:lnSpc>
                <a:spcPct val="15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5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98550" indent="0" algn="just">
              <a:lnSpc>
                <a:spcPct val="120000"/>
              </a:lnSpc>
              <a:spcBef>
                <a:spcPts val="0"/>
              </a:spcBef>
              <a:buClr>
                <a:srgbClr val="92BAE4"/>
              </a:buClr>
              <a:buSzPts val="2400"/>
              <a:buNone/>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270000" indent="-171450" algn="just">
              <a:lnSpc>
                <a:spcPct val="120000"/>
              </a:lnSpc>
              <a:spcBef>
                <a:spcPts val="0"/>
              </a:spcBef>
              <a:buClr>
                <a:srgbClr val="92BAE4"/>
              </a:buClr>
              <a:buSzPts val="2400"/>
            </a:pPr>
            <a:endParaRPr lang="en-GB" sz="1800" dirty="0">
              <a:latin typeface="Arial" panose="020B0604020202020204" pitchFamily="34" charset="0"/>
              <a:cs typeface="Arial" panose="020B0604020202020204" pitchFamily="34" charset="0"/>
            </a:endParaRPr>
          </a:p>
          <a:p>
            <a:pPr marL="171450" indent="-57150" algn="just">
              <a:lnSpc>
                <a:spcPct val="90000"/>
              </a:lnSpc>
              <a:spcBef>
                <a:spcPts val="750"/>
              </a:spcBef>
              <a:buClr>
                <a:srgbClr val="92BAE4"/>
              </a:buClr>
              <a:buSzPts val="2400"/>
              <a:buNone/>
            </a:pPr>
            <a:endParaRPr lang="en-GB" sz="18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6595AF37-3B8E-A546-953A-6E5678CCBD83}"/>
              </a:ext>
            </a:extLst>
          </p:cNvPr>
          <p:cNvPicPr>
            <a:picLocks noChangeAspect="1"/>
          </p:cNvPicPr>
          <p:nvPr/>
        </p:nvPicPr>
        <p:blipFill>
          <a:blip r:embed="rId3"/>
          <a:stretch>
            <a:fillRect/>
          </a:stretch>
        </p:blipFill>
        <p:spPr>
          <a:xfrm>
            <a:off x="7364874" y="3039155"/>
            <a:ext cx="3802467" cy="3436698"/>
          </a:xfrm>
          <a:prstGeom prst="rect">
            <a:avLst/>
          </a:prstGeom>
          <a:ln>
            <a:solidFill>
              <a:srgbClr val="84B6F8"/>
            </a:solidFill>
          </a:ln>
        </p:spPr>
      </p:pic>
    </p:spTree>
    <p:extLst>
      <p:ext uri="{BB962C8B-B14F-4D97-AF65-F5344CB8AC3E}">
        <p14:creationId xmlns:p14="http://schemas.microsoft.com/office/powerpoint/2010/main" val="229910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6CDFB-A936-F349-B7A9-E7A8B04FA46C}"/>
              </a:ext>
            </a:extLst>
          </p:cNvPr>
          <p:cNvSpPr>
            <a:spLocks noGrp="1"/>
          </p:cNvSpPr>
          <p:nvPr>
            <p:ph type="title"/>
          </p:nvPr>
        </p:nvSpPr>
        <p:spPr>
          <a:xfrm>
            <a:off x="921600" y="740416"/>
            <a:ext cx="10348800" cy="658000"/>
          </a:xfrm>
        </p:spPr>
        <p:txBody>
          <a:bodyPr/>
          <a:lstStyle/>
          <a:p>
            <a:r>
              <a:rPr lang="en-GB" sz="4000" dirty="0">
                <a:solidFill>
                  <a:srgbClr val="343354"/>
                </a:solidFill>
                <a:latin typeface="Montserrat" pitchFamily="2" charset="77"/>
                <a:ea typeface="Open Sans" panose="020B0606030504020204" pitchFamily="34" charset="0"/>
                <a:cs typeface="Open Sans" panose="020B0606030504020204" pitchFamily="34" charset="0"/>
              </a:rPr>
              <a:t>Strategic approach</a:t>
            </a:r>
          </a:p>
        </p:txBody>
      </p:sp>
      <p:sp>
        <p:nvSpPr>
          <p:cNvPr id="3" name="Marcador de texto 2">
            <a:extLst>
              <a:ext uri="{FF2B5EF4-FFF2-40B4-BE49-F238E27FC236}">
                <a16:creationId xmlns:a16="http://schemas.microsoft.com/office/drawing/2014/main" id="{E1523DA9-D61A-B241-A916-0E71A01DAB58}"/>
              </a:ext>
            </a:extLst>
          </p:cNvPr>
          <p:cNvSpPr>
            <a:spLocks noGrp="1"/>
          </p:cNvSpPr>
          <p:nvPr>
            <p:ph type="body" idx="1"/>
          </p:nvPr>
        </p:nvSpPr>
        <p:spPr>
          <a:xfrm>
            <a:off x="921600" y="1370517"/>
            <a:ext cx="10348800" cy="3890400"/>
          </a:xfrm>
        </p:spPr>
        <p:txBody>
          <a:bodyPr/>
          <a:lstStyle/>
          <a:p>
            <a:pPr>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are establishing the foundations of a full EHR</a:t>
            </a:r>
          </a:p>
          <a:p>
            <a:pPr>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are starting in ambulatory care</a:t>
            </a:r>
          </a:p>
          <a:p>
            <a:pPr>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The standard selection criteria have been:</a:t>
            </a:r>
          </a:p>
          <a:p>
            <a:pPr lvl="1">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Strong governance of clinical data models</a:t>
            </a:r>
          </a:p>
          <a:p>
            <a:pPr lvl="1">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Strong international community support</a:t>
            </a:r>
          </a:p>
          <a:p>
            <a:pPr lvl="1">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Unlocking clinical data models, thus enabling innovation</a:t>
            </a:r>
          </a:p>
          <a:p>
            <a:pPr lvl="1">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Persistence of data</a:t>
            </a:r>
          </a:p>
          <a:p>
            <a:pPr lvl="1">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Maximum granularity</a:t>
            </a:r>
          </a:p>
          <a:p>
            <a:pPr lvl="1">
              <a:lnSpc>
                <a:spcPct val="150000"/>
              </a:lnSpc>
              <a:buClr>
                <a:srgbClr val="343354"/>
              </a:buClr>
            </a:pPr>
            <a:r>
              <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rPr>
              <a:t>Includes care pathway support</a:t>
            </a:r>
          </a:p>
          <a:p>
            <a:pPr marL="745049" lvl="1" indent="0">
              <a:lnSpc>
                <a:spcPct val="150000"/>
              </a:lnSpc>
              <a:buClr>
                <a:srgbClr val="343354"/>
              </a:buClr>
              <a:buNone/>
            </a:pPr>
            <a:endParaRPr lang="en-GB" sz="24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descr="Ver las imágenes de origen">
            <a:extLst>
              <a:ext uri="{FF2B5EF4-FFF2-40B4-BE49-F238E27FC236}">
                <a16:creationId xmlns:a16="http://schemas.microsoft.com/office/drawing/2014/main" id="{7EB75379-132A-0346-9D9A-56B3697BD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543" y="2288230"/>
            <a:ext cx="3700852" cy="185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10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 name="Google Shape;34;p6"/>
          <p:cNvSpPr txBox="1">
            <a:spLocks noGrp="1"/>
          </p:cNvSpPr>
          <p:nvPr>
            <p:ph type="body" idx="1"/>
          </p:nvPr>
        </p:nvSpPr>
        <p:spPr>
          <a:xfrm>
            <a:off x="951097" y="1483800"/>
            <a:ext cx="10191077" cy="3890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are building an INFOSTRUCTURE </a:t>
            </a:r>
          </a:p>
          <a:p>
            <a:pPr lvl="1">
              <a:lnSpc>
                <a:spcPct val="150000"/>
              </a:lnSpc>
              <a:buClr>
                <a:srgbClr val="343354"/>
              </a:buClr>
              <a:buFont typeface="+mj-lt"/>
              <a:buAutoNum type="arabicPeriod"/>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Business processes</a:t>
            </a:r>
          </a:p>
          <a:p>
            <a:pPr lvl="1">
              <a:lnSpc>
                <a:spcPct val="150000"/>
              </a:lnSpc>
              <a:buClr>
                <a:srgbClr val="343354"/>
              </a:buClr>
              <a:buFont typeface="+mj-lt"/>
              <a:buAutoNum type="arabicPeriod"/>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Information needs</a:t>
            </a:r>
          </a:p>
          <a:p>
            <a:pPr lvl="1">
              <a:lnSpc>
                <a:spcPct val="150000"/>
              </a:lnSpc>
              <a:buClr>
                <a:srgbClr val="343354"/>
              </a:buClr>
              <a:buFont typeface="+mj-lt"/>
              <a:buAutoNum type="arabicPeriod"/>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Applications</a:t>
            </a:r>
          </a:p>
          <a:p>
            <a:pPr lvl="1">
              <a:lnSpc>
                <a:spcPct val="150000"/>
              </a:lnSpc>
              <a:buClr>
                <a:srgbClr val="343354"/>
              </a:buClr>
              <a:buFont typeface="+mj-lt"/>
              <a:buAutoNum type="arabicPeriod"/>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Technology</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We will decouple data from applications, storing data in an open format</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This will enable data to follow the patient</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This will foster better integration and collaboration</a:t>
            </a:r>
          </a:p>
          <a:p>
            <a:pPr>
              <a:lnSpc>
                <a:spcPct val="150000"/>
              </a:lnSpc>
              <a:buClr>
                <a:srgbClr val="343354"/>
              </a:buClr>
            </a:pPr>
            <a:r>
              <a:rPr lang="en-GB" sz="2000" dirty="0">
                <a:solidFill>
                  <a:srgbClr val="52517B"/>
                </a:solidFill>
                <a:latin typeface="Open Sans" panose="020B0606030504020204" pitchFamily="34" charset="0"/>
                <a:ea typeface="Open Sans" panose="020B0606030504020204" pitchFamily="34" charset="0"/>
                <a:cs typeface="Open Sans" panose="020B0606030504020204" pitchFamily="34" charset="0"/>
              </a:rPr>
              <a:t>It will help scaling-up innovations</a:t>
            </a:r>
          </a:p>
        </p:txBody>
      </p:sp>
      <p:sp>
        <p:nvSpPr>
          <p:cNvPr id="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Our view for an open future</a:t>
            </a:r>
          </a:p>
        </p:txBody>
      </p:sp>
      <p:cxnSp>
        <p:nvCxnSpPr>
          <p:cNvPr id="3" name="Conector recto de flecha 2">
            <a:extLst>
              <a:ext uri="{FF2B5EF4-FFF2-40B4-BE49-F238E27FC236}">
                <a16:creationId xmlns:a16="http://schemas.microsoft.com/office/drawing/2014/main" id="{0766A3A2-0D19-C646-92A6-332E1089DA69}"/>
              </a:ext>
            </a:extLst>
          </p:cNvPr>
          <p:cNvCxnSpPr>
            <a:cxnSpLocks/>
          </p:cNvCxnSpPr>
          <p:nvPr/>
        </p:nvCxnSpPr>
        <p:spPr>
          <a:xfrm>
            <a:off x="1447800" y="2286000"/>
            <a:ext cx="0" cy="1524000"/>
          </a:xfrm>
          <a:prstGeom prst="straightConnector1">
            <a:avLst/>
          </a:prstGeom>
          <a:ln w="66675">
            <a:solidFill>
              <a:schemeClr val="accent1">
                <a:shade val="95000"/>
                <a:satMod val="105000"/>
                <a:alpha val="98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26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500" dirty="0">
                <a:solidFill>
                  <a:srgbClr val="343354"/>
                </a:solidFill>
                <a:latin typeface="Open Sans" panose="020B0606030504020204" pitchFamily="34" charset="0"/>
                <a:ea typeface="Open Sans" panose="020B0606030504020204" pitchFamily="34" charset="0"/>
                <a:cs typeface="Open Sans" panose="020B0606030504020204" pitchFamily="34" charset="0"/>
              </a:rPr>
              <a:t>Our approach</a:t>
            </a:r>
          </a:p>
        </p:txBody>
      </p:sp>
      <p:pic>
        <p:nvPicPr>
          <p:cNvPr id="5" name="Imagen 4">
            <a:extLst>
              <a:ext uri="{FF2B5EF4-FFF2-40B4-BE49-F238E27FC236}">
                <a16:creationId xmlns:a16="http://schemas.microsoft.com/office/drawing/2014/main" id="{D10B5AE6-811C-1B45-B234-E1D521FF9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35635"/>
            <a:ext cx="7606572" cy="5122365"/>
          </a:xfrm>
          <a:prstGeom prst="rect">
            <a:avLst/>
          </a:prstGeom>
        </p:spPr>
      </p:pic>
    </p:spTree>
    <p:extLst>
      <p:ext uri="{BB962C8B-B14F-4D97-AF65-F5344CB8AC3E}">
        <p14:creationId xmlns:p14="http://schemas.microsoft.com/office/powerpoint/2010/main" val="117172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299;p46"/>
          <p:cNvSpPr txBox="1">
            <a:spLocks noGrp="1"/>
          </p:cNvSpPr>
          <p:nvPr>
            <p:ph type="body" idx="1"/>
          </p:nvPr>
        </p:nvSpPr>
        <p:spPr>
          <a:xfrm>
            <a:off x="882025" y="2170840"/>
            <a:ext cx="2504458" cy="1394700"/>
          </a:xfrm>
          <a:prstGeom prst="rect">
            <a:avLst/>
          </a:prstGeom>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b="1" dirty="0">
                <a:solidFill>
                  <a:srgbClr val="52517B"/>
                </a:solidFill>
                <a:latin typeface="Open Sans" panose="020B0606030504020204" pitchFamily="34" charset="0"/>
                <a:ea typeface="Open Sans" panose="020B0606030504020204" pitchFamily="34" charset="0"/>
                <a:cs typeface="Open Sans" panose="020B0606030504020204" pitchFamily="34" charset="0"/>
              </a:rPr>
              <a:t>7,722,203</a:t>
            </a:r>
          </a:p>
          <a:p>
            <a:pPr marL="0" lvl="0" indent="0">
              <a:spcBef>
                <a:spcPts val="600"/>
              </a:spcBef>
              <a:buNone/>
            </a:pPr>
            <a:r>
              <a:rPr lang="en-GB" sz="12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Population </a:t>
            </a: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in Catalonia on January 1, 2020.</a:t>
            </a:r>
          </a:p>
        </p:txBody>
      </p:sp>
      <p:sp>
        <p:nvSpPr>
          <p:cNvPr id="8" name="Google Shape;299;p46"/>
          <p:cNvSpPr txBox="1">
            <a:spLocks noGrp="1"/>
          </p:cNvSpPr>
          <p:nvPr>
            <p:ph type="body" idx="1"/>
          </p:nvPr>
        </p:nvSpPr>
        <p:spPr>
          <a:xfrm>
            <a:off x="882025" y="4141920"/>
            <a:ext cx="2804366" cy="1394700"/>
          </a:xfrm>
          <a:prstGeom prst="rect">
            <a:avLst/>
          </a:prstGeom>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b="1" dirty="0">
                <a:solidFill>
                  <a:srgbClr val="52517B"/>
                </a:solidFill>
                <a:latin typeface="Open Sans" panose="020B0606030504020204" pitchFamily="34" charset="0"/>
                <a:ea typeface="Open Sans" panose="020B0606030504020204" pitchFamily="34" charset="0"/>
                <a:cs typeface="Open Sans" panose="020B0606030504020204" pitchFamily="34" charset="0"/>
              </a:rPr>
              <a:t>&gt; 160</a:t>
            </a:r>
          </a:p>
          <a:p>
            <a:pPr marL="0" lvl="0" indent="0">
              <a:spcBef>
                <a:spcPts val="600"/>
              </a:spcBef>
              <a:buNone/>
            </a:pPr>
            <a:r>
              <a:rPr lang="en-GB" sz="12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Health care entities </a:t>
            </a: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to provide health care services.</a:t>
            </a:r>
          </a:p>
        </p:txBody>
      </p:sp>
      <p:sp>
        <p:nvSpPr>
          <p:cNvPr id="9" name="Google Shape;299;p46"/>
          <p:cNvSpPr txBox="1">
            <a:spLocks noGrp="1"/>
          </p:cNvSpPr>
          <p:nvPr>
            <p:ph type="body" idx="1"/>
          </p:nvPr>
        </p:nvSpPr>
        <p:spPr>
          <a:xfrm>
            <a:off x="4275155" y="2180392"/>
            <a:ext cx="3524439" cy="1394700"/>
          </a:xfrm>
          <a:prstGeom prst="rect">
            <a:avLst/>
          </a:prstGeom>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b="1" dirty="0">
                <a:solidFill>
                  <a:srgbClr val="52517B"/>
                </a:solidFill>
                <a:latin typeface="Open Sans" panose="020B0606030504020204" pitchFamily="34" charset="0"/>
                <a:ea typeface="Open Sans" panose="020B0606030504020204" pitchFamily="34" charset="0"/>
                <a:cs typeface="Open Sans" panose="020B0606030504020204" pitchFamily="34" charset="0"/>
              </a:rPr>
              <a:t>Universal coverage</a:t>
            </a:r>
          </a:p>
          <a:p>
            <a:pPr marL="0" lvl="0" indent="0">
              <a:spcBef>
                <a:spcPts val="600"/>
              </a:spcBef>
              <a:buNone/>
            </a:pPr>
            <a:r>
              <a:rPr lang="en-GB" sz="12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The publicly health care system </a:t>
            </a: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of Catalonia was founded in 1990 under the principle of universality; so </a:t>
            </a:r>
            <a:r>
              <a:rPr lang="en-US"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all individuals and communities are able to receive the health services.</a:t>
            </a:r>
            <a:endPar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299;p46"/>
          <p:cNvSpPr txBox="1">
            <a:spLocks noGrp="1"/>
          </p:cNvSpPr>
          <p:nvPr>
            <p:ph type="body" idx="1"/>
          </p:nvPr>
        </p:nvSpPr>
        <p:spPr>
          <a:xfrm>
            <a:off x="4237132" y="4151472"/>
            <a:ext cx="3961462" cy="1394700"/>
          </a:xfrm>
          <a:prstGeom prst="rect">
            <a:avLst/>
          </a:prstGeom>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b="1" dirty="0">
                <a:solidFill>
                  <a:srgbClr val="52517B"/>
                </a:solidFill>
                <a:latin typeface="Open Sans" panose="020B0606030504020204" pitchFamily="34" charset="0"/>
                <a:ea typeface="Open Sans" panose="020B0606030504020204" pitchFamily="34" charset="0"/>
                <a:cs typeface="Open Sans" panose="020B0606030504020204" pitchFamily="34" charset="0"/>
              </a:rPr>
              <a:t>&gt;16,000</a:t>
            </a:r>
          </a:p>
          <a:p>
            <a:pPr marL="0" lvl="0" indent="0">
              <a:spcBef>
                <a:spcPts val="600"/>
              </a:spcBef>
              <a:buNone/>
            </a:pPr>
            <a:r>
              <a:rPr lang="en-GB" sz="12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Applications</a:t>
            </a: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 across the Catalan Health System:</a:t>
            </a:r>
          </a:p>
          <a:p>
            <a:pPr marL="0" lvl="0" indent="0">
              <a:spcBef>
                <a:spcPts val="600"/>
              </a:spcBef>
              <a:buNone/>
            </a:pPr>
            <a:endParaRPr lang="en-GB" sz="5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a:p>
            <a:pPr marL="0" lvl="0" indent="0">
              <a:spcBef>
                <a:spcPts val="600"/>
              </a:spcBef>
              <a:buNone/>
            </a:pP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1 EMR for primary care.</a:t>
            </a:r>
          </a:p>
          <a:p>
            <a:pPr marL="0" lvl="0" indent="0">
              <a:spcBef>
                <a:spcPts val="600"/>
              </a:spcBef>
              <a:buNone/>
            </a:pPr>
            <a:endParaRPr lang="en-GB" sz="5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a:p>
            <a:pPr marL="0" lvl="0" indent="0">
              <a:spcBef>
                <a:spcPts val="600"/>
              </a:spcBef>
              <a:buNone/>
            </a:pP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&gt; 29 EMR products in the Intermediate care hospitals.</a:t>
            </a:r>
          </a:p>
          <a:p>
            <a:pPr marL="0" lvl="0" indent="0">
              <a:spcBef>
                <a:spcPts val="600"/>
              </a:spcBef>
              <a:buNone/>
            </a:pPr>
            <a:endParaRPr lang="en-GB" sz="5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a:p>
            <a:pPr marL="0" lvl="0" indent="0">
              <a:spcBef>
                <a:spcPts val="600"/>
              </a:spcBef>
              <a:buNone/>
            </a:pP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At least 10 different systems for social care records.</a:t>
            </a:r>
          </a:p>
        </p:txBody>
      </p:sp>
      <p:sp>
        <p:nvSpPr>
          <p:cNvPr id="11" name="Google Shape;299;p46"/>
          <p:cNvSpPr txBox="1">
            <a:spLocks noGrp="1"/>
          </p:cNvSpPr>
          <p:nvPr>
            <p:ph type="body" idx="1"/>
          </p:nvPr>
        </p:nvSpPr>
        <p:spPr>
          <a:xfrm>
            <a:off x="8826006" y="2170840"/>
            <a:ext cx="2804366" cy="1394700"/>
          </a:xfrm>
          <a:prstGeom prst="rect">
            <a:avLst/>
          </a:prstGeom>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b="1" dirty="0">
                <a:solidFill>
                  <a:srgbClr val="52517B"/>
                </a:solidFill>
                <a:latin typeface="Open Sans" panose="020B0606030504020204" pitchFamily="34" charset="0"/>
                <a:ea typeface="Open Sans" panose="020B0606030504020204" pitchFamily="34" charset="0"/>
                <a:cs typeface="Open Sans" panose="020B0606030504020204" pitchFamily="34" charset="0"/>
              </a:rPr>
              <a:t>14,000 M€</a:t>
            </a:r>
          </a:p>
          <a:p>
            <a:pPr marL="0" lvl="0" indent="0">
              <a:spcBef>
                <a:spcPts val="600"/>
              </a:spcBef>
              <a:buNone/>
            </a:pPr>
            <a:r>
              <a:rPr lang="en-GB" sz="12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Catalan Health Service budget</a:t>
            </a: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 for 2020. </a:t>
            </a:r>
            <a:r>
              <a:rPr lang="en-US"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The system is funded from general taxation and government founds and contributions.</a:t>
            </a:r>
            <a:endPar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a:p>
            <a:pPr marL="0" lvl="0" indent="0">
              <a:spcBef>
                <a:spcPts val="600"/>
              </a:spcBef>
              <a:buNone/>
            </a:pPr>
            <a:endPar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299;p46"/>
          <p:cNvSpPr txBox="1">
            <a:spLocks noGrp="1"/>
          </p:cNvSpPr>
          <p:nvPr>
            <p:ph type="body" idx="1"/>
          </p:nvPr>
        </p:nvSpPr>
        <p:spPr>
          <a:xfrm>
            <a:off x="8787981" y="4141920"/>
            <a:ext cx="3212237" cy="1394700"/>
          </a:xfrm>
          <a:prstGeom prst="rect">
            <a:avLst/>
          </a:prstGeom>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b="1" dirty="0">
                <a:solidFill>
                  <a:srgbClr val="52517B"/>
                </a:solidFill>
                <a:latin typeface="Open Sans" panose="020B0606030504020204" pitchFamily="34" charset="0"/>
                <a:ea typeface="Open Sans" panose="020B0606030504020204" pitchFamily="34" charset="0"/>
                <a:cs typeface="Open Sans" panose="020B0606030504020204" pitchFamily="34" charset="0"/>
              </a:rPr>
              <a:t>940</a:t>
            </a:r>
          </a:p>
          <a:p>
            <a:pPr marL="0" lvl="0" indent="0">
              <a:spcBef>
                <a:spcPts val="600"/>
              </a:spcBef>
              <a:buNone/>
            </a:pPr>
            <a:r>
              <a:rPr lang="en-GB" sz="1200" b="1" dirty="0">
                <a:solidFill>
                  <a:srgbClr val="52517B"/>
                </a:solidFill>
                <a:latin typeface="Open Sans" panose="020B0606030504020204" pitchFamily="34" charset="0"/>
                <a:ea typeface="Open Sans" panose="020B0606030504020204" pitchFamily="34" charset="0"/>
                <a:cs typeface="Open Sans" panose="020B0606030504020204" pitchFamily="34" charset="0"/>
              </a:rPr>
              <a:t>Facilities</a:t>
            </a:r>
            <a:r>
              <a:rPr lang="en-GB" sz="1200" dirty="0">
                <a:solidFill>
                  <a:srgbClr val="52517B"/>
                </a:solidFill>
                <a:latin typeface="Open Sans" panose="020B0606030504020204" pitchFamily="34" charset="0"/>
                <a:ea typeface="Open Sans" panose="020B0606030504020204" pitchFamily="34" charset="0"/>
                <a:cs typeface="Open Sans" panose="020B0606030504020204" pitchFamily="34" charset="0"/>
              </a:rPr>
              <a:t> that range from primary health care centres to hospitals and intermediate care centres.</a:t>
            </a:r>
          </a:p>
        </p:txBody>
      </p:sp>
      <p:sp>
        <p:nvSpPr>
          <p:cNvPr id="13" name="Google Shape;728;p64"/>
          <p:cNvSpPr/>
          <p:nvPr/>
        </p:nvSpPr>
        <p:spPr>
          <a:xfrm>
            <a:off x="8903937" y="195226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solidFill>
              <a:srgbClr val="EDBD6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813;p46"/>
          <p:cNvSpPr/>
          <p:nvPr/>
        </p:nvSpPr>
        <p:spPr>
          <a:xfrm>
            <a:off x="990525" y="1970065"/>
            <a:ext cx="319561" cy="33690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EDB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896;p46"/>
          <p:cNvSpPr/>
          <p:nvPr/>
        </p:nvSpPr>
        <p:spPr>
          <a:xfrm>
            <a:off x="4345116" y="1976545"/>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EDBD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nvGrpSpPr>
          <p:cNvPr id="16" name="Google Shape;938;p46"/>
          <p:cNvGrpSpPr/>
          <p:nvPr/>
        </p:nvGrpSpPr>
        <p:grpSpPr>
          <a:xfrm>
            <a:off x="952501" y="3838494"/>
            <a:ext cx="451252" cy="432860"/>
            <a:chOff x="5241175" y="4959100"/>
            <a:chExt cx="539775" cy="517775"/>
          </a:xfrm>
          <a:solidFill>
            <a:srgbClr val="EDBD6A"/>
          </a:solidFill>
        </p:grpSpPr>
        <p:sp>
          <p:nvSpPr>
            <p:cNvPr id="17" name="Google Shape;939;p46"/>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8" name="Google Shape;940;p46"/>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9" name="Google Shape;941;p46"/>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0" name="Google Shape;942;p46"/>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1" name="Google Shape;943;p46"/>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2" name="Google Shape;944;p46"/>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3" name="Google Shape;828;p46"/>
          <p:cNvGrpSpPr/>
          <p:nvPr/>
        </p:nvGrpSpPr>
        <p:grpSpPr>
          <a:xfrm>
            <a:off x="4333016" y="3932022"/>
            <a:ext cx="386943" cy="372647"/>
            <a:chOff x="2583325" y="2972875"/>
            <a:chExt cx="462850" cy="445750"/>
          </a:xfrm>
          <a:solidFill>
            <a:srgbClr val="EDBD6A"/>
          </a:solidFill>
        </p:grpSpPr>
        <p:sp>
          <p:nvSpPr>
            <p:cNvPr id="24" name="Google Shape;829;p46"/>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5" name="Google Shape;830;p46"/>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grpSp>
        <p:nvGrpSpPr>
          <p:cNvPr id="26" name="Google Shape;700;p46"/>
          <p:cNvGrpSpPr/>
          <p:nvPr/>
        </p:nvGrpSpPr>
        <p:grpSpPr>
          <a:xfrm>
            <a:off x="8865913" y="3897975"/>
            <a:ext cx="335905" cy="397142"/>
            <a:chOff x="4636075" y="261925"/>
            <a:chExt cx="401800" cy="475050"/>
          </a:xfrm>
          <a:solidFill>
            <a:srgbClr val="EDBD6A"/>
          </a:solidFill>
        </p:grpSpPr>
        <p:sp>
          <p:nvSpPr>
            <p:cNvPr id="27" name="Google Shape;701;p46"/>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8" name="Google Shape;702;p46"/>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29" name="Google Shape;703;p46"/>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30" name="Google Shape;704;p46"/>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pic>
        <p:nvPicPr>
          <p:cNvPr id="31" name="Imagen 30"/>
          <p:cNvPicPr>
            <a:picLocks noChangeAspect="1"/>
          </p:cNvPicPr>
          <p:nvPr/>
        </p:nvPicPr>
        <p:blipFill>
          <a:blip r:embed="rId3"/>
          <a:stretch>
            <a:fillRect/>
          </a:stretch>
        </p:blipFill>
        <p:spPr>
          <a:xfrm>
            <a:off x="8684730" y="0"/>
            <a:ext cx="4083171" cy="1952266"/>
          </a:xfrm>
          <a:prstGeom prst="rect">
            <a:avLst/>
          </a:prstGeom>
        </p:spPr>
      </p:pic>
      <p:grpSp>
        <p:nvGrpSpPr>
          <p:cNvPr id="5" name="Grupo 4"/>
          <p:cNvGrpSpPr/>
          <p:nvPr/>
        </p:nvGrpSpPr>
        <p:grpSpPr>
          <a:xfrm>
            <a:off x="4025917" y="5194518"/>
            <a:ext cx="228511" cy="1015340"/>
            <a:chOff x="4474029" y="5542772"/>
            <a:chExt cx="228511" cy="1015340"/>
          </a:xfrm>
          <a:solidFill>
            <a:srgbClr val="52517B"/>
          </a:solidFill>
        </p:grpSpPr>
        <p:sp>
          <p:nvSpPr>
            <p:cNvPr id="32" name="Google Shape;859;p49"/>
            <p:cNvSpPr/>
            <p:nvPr/>
          </p:nvSpPr>
          <p:spPr>
            <a:xfrm>
              <a:off x="4474029" y="5542772"/>
              <a:ext cx="211215" cy="174612"/>
            </a:xfrm>
            <a:custGeom>
              <a:avLst/>
              <a:gdLst/>
              <a:ahLst/>
              <a:cxnLst/>
              <a:rect l="l" t="t" r="r" b="b"/>
              <a:pathLst>
                <a:path w="457083" h="352525" extrusionOk="0">
                  <a:moveTo>
                    <a:pt x="181075" y="352525"/>
                  </a:moveTo>
                  <a:cubicBezTo>
                    <a:pt x="170598" y="352525"/>
                    <a:pt x="160120" y="347763"/>
                    <a:pt x="152500" y="339190"/>
                  </a:cubicBezTo>
                  <a:lnTo>
                    <a:pt x="9625" y="177265"/>
                  </a:lnTo>
                  <a:cubicBezTo>
                    <a:pt x="-4662" y="162025"/>
                    <a:pt x="-2757" y="138213"/>
                    <a:pt x="13435" y="123925"/>
                  </a:cubicBezTo>
                  <a:cubicBezTo>
                    <a:pt x="29628" y="109638"/>
                    <a:pt x="53440" y="111543"/>
                    <a:pt x="66775" y="127735"/>
                  </a:cubicBezTo>
                  <a:lnTo>
                    <a:pt x="181075" y="257275"/>
                  </a:lnTo>
                  <a:lnTo>
                    <a:pt x="390625" y="13435"/>
                  </a:lnTo>
                  <a:cubicBezTo>
                    <a:pt x="403960" y="-2757"/>
                    <a:pt x="428725" y="-4662"/>
                    <a:pt x="443965" y="9625"/>
                  </a:cubicBezTo>
                  <a:cubicBezTo>
                    <a:pt x="459205" y="23913"/>
                    <a:pt x="462063" y="47725"/>
                    <a:pt x="447775" y="62965"/>
                  </a:cubicBezTo>
                  <a:lnTo>
                    <a:pt x="209650" y="339190"/>
                  </a:lnTo>
                  <a:cubicBezTo>
                    <a:pt x="202983" y="347763"/>
                    <a:pt x="192505" y="352525"/>
                    <a:pt x="181075" y="352525"/>
                  </a:cubicBezTo>
                  <a:cubicBezTo>
                    <a:pt x="181075" y="352525"/>
                    <a:pt x="181075" y="352525"/>
                    <a:pt x="181075" y="3525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859;p49"/>
            <p:cNvSpPr/>
            <p:nvPr/>
          </p:nvSpPr>
          <p:spPr>
            <a:xfrm>
              <a:off x="4491325" y="5936418"/>
              <a:ext cx="211215" cy="174612"/>
            </a:xfrm>
            <a:custGeom>
              <a:avLst/>
              <a:gdLst/>
              <a:ahLst/>
              <a:cxnLst/>
              <a:rect l="l" t="t" r="r" b="b"/>
              <a:pathLst>
                <a:path w="457083" h="352525" extrusionOk="0">
                  <a:moveTo>
                    <a:pt x="181075" y="352525"/>
                  </a:moveTo>
                  <a:cubicBezTo>
                    <a:pt x="170598" y="352525"/>
                    <a:pt x="160120" y="347763"/>
                    <a:pt x="152500" y="339190"/>
                  </a:cubicBezTo>
                  <a:lnTo>
                    <a:pt x="9625" y="177265"/>
                  </a:lnTo>
                  <a:cubicBezTo>
                    <a:pt x="-4662" y="162025"/>
                    <a:pt x="-2757" y="138213"/>
                    <a:pt x="13435" y="123925"/>
                  </a:cubicBezTo>
                  <a:cubicBezTo>
                    <a:pt x="29628" y="109638"/>
                    <a:pt x="53440" y="111543"/>
                    <a:pt x="66775" y="127735"/>
                  </a:cubicBezTo>
                  <a:lnTo>
                    <a:pt x="181075" y="257275"/>
                  </a:lnTo>
                  <a:lnTo>
                    <a:pt x="390625" y="13435"/>
                  </a:lnTo>
                  <a:cubicBezTo>
                    <a:pt x="403960" y="-2757"/>
                    <a:pt x="428725" y="-4662"/>
                    <a:pt x="443965" y="9625"/>
                  </a:cubicBezTo>
                  <a:cubicBezTo>
                    <a:pt x="459205" y="23913"/>
                    <a:pt x="462063" y="47725"/>
                    <a:pt x="447775" y="62965"/>
                  </a:cubicBezTo>
                  <a:lnTo>
                    <a:pt x="209650" y="339190"/>
                  </a:lnTo>
                  <a:cubicBezTo>
                    <a:pt x="202983" y="347763"/>
                    <a:pt x="192505" y="352525"/>
                    <a:pt x="181075" y="352525"/>
                  </a:cubicBezTo>
                  <a:cubicBezTo>
                    <a:pt x="181075" y="352525"/>
                    <a:pt x="181075" y="352525"/>
                    <a:pt x="181075" y="3525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859;p49"/>
            <p:cNvSpPr/>
            <p:nvPr/>
          </p:nvSpPr>
          <p:spPr>
            <a:xfrm>
              <a:off x="4474029" y="6383500"/>
              <a:ext cx="211215" cy="174612"/>
            </a:xfrm>
            <a:custGeom>
              <a:avLst/>
              <a:gdLst/>
              <a:ahLst/>
              <a:cxnLst/>
              <a:rect l="l" t="t" r="r" b="b"/>
              <a:pathLst>
                <a:path w="457083" h="352525" extrusionOk="0">
                  <a:moveTo>
                    <a:pt x="181075" y="352525"/>
                  </a:moveTo>
                  <a:cubicBezTo>
                    <a:pt x="170598" y="352525"/>
                    <a:pt x="160120" y="347763"/>
                    <a:pt x="152500" y="339190"/>
                  </a:cubicBezTo>
                  <a:lnTo>
                    <a:pt x="9625" y="177265"/>
                  </a:lnTo>
                  <a:cubicBezTo>
                    <a:pt x="-4662" y="162025"/>
                    <a:pt x="-2757" y="138213"/>
                    <a:pt x="13435" y="123925"/>
                  </a:cubicBezTo>
                  <a:cubicBezTo>
                    <a:pt x="29628" y="109638"/>
                    <a:pt x="53440" y="111543"/>
                    <a:pt x="66775" y="127735"/>
                  </a:cubicBezTo>
                  <a:lnTo>
                    <a:pt x="181075" y="257275"/>
                  </a:lnTo>
                  <a:lnTo>
                    <a:pt x="390625" y="13435"/>
                  </a:lnTo>
                  <a:cubicBezTo>
                    <a:pt x="403960" y="-2757"/>
                    <a:pt x="428725" y="-4662"/>
                    <a:pt x="443965" y="9625"/>
                  </a:cubicBezTo>
                  <a:cubicBezTo>
                    <a:pt x="459205" y="23913"/>
                    <a:pt x="462063" y="47725"/>
                    <a:pt x="447775" y="62965"/>
                  </a:cubicBezTo>
                  <a:lnTo>
                    <a:pt x="209650" y="339190"/>
                  </a:lnTo>
                  <a:cubicBezTo>
                    <a:pt x="202983" y="347763"/>
                    <a:pt x="192505" y="352525"/>
                    <a:pt x="181075" y="352525"/>
                  </a:cubicBezTo>
                  <a:cubicBezTo>
                    <a:pt x="181075" y="352525"/>
                    <a:pt x="181075" y="352525"/>
                    <a:pt x="181075" y="3525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 name="Google Shape;67;p12"/>
          <p:cNvSpPr txBox="1">
            <a:spLocks noGrp="1"/>
          </p:cNvSpPr>
          <p:nvPr>
            <p:ph type="title"/>
          </p:nvPr>
        </p:nvSpPr>
        <p:spPr>
          <a:xfrm>
            <a:off x="793374" y="1107090"/>
            <a:ext cx="10348800"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dirty="0">
                <a:solidFill>
                  <a:srgbClr val="343354"/>
                </a:solidFill>
                <a:latin typeface="Montserrat" pitchFamily="2" charset="77"/>
                <a:ea typeface="Open Sans" panose="020B0606030504020204" pitchFamily="34" charset="0"/>
                <a:cs typeface="Open Sans" panose="020B0606030504020204" pitchFamily="34" charset="0"/>
              </a:rPr>
              <a:t>Highlights on</a:t>
            </a:r>
            <a:br>
              <a:rPr lang="en-GB" sz="4000" dirty="0">
                <a:solidFill>
                  <a:srgbClr val="343354"/>
                </a:solidFill>
                <a:latin typeface="Montserrat" pitchFamily="2" charset="77"/>
                <a:ea typeface="Open Sans" panose="020B0606030504020204" pitchFamily="34" charset="0"/>
                <a:cs typeface="Open Sans" panose="020B0606030504020204" pitchFamily="34" charset="0"/>
              </a:rPr>
            </a:br>
            <a:r>
              <a:rPr lang="en-GB" sz="4000" dirty="0">
                <a:solidFill>
                  <a:srgbClr val="343354"/>
                </a:solidFill>
                <a:latin typeface="Montserrat" pitchFamily="2" charset="77"/>
                <a:ea typeface="Open Sans" panose="020B0606030504020204" pitchFamily="34" charset="0"/>
                <a:cs typeface="Open Sans" panose="020B0606030504020204" pitchFamily="34" charset="0"/>
              </a:rPr>
              <a:t>Catalan Health System</a:t>
            </a:r>
          </a:p>
        </p:txBody>
      </p:sp>
    </p:spTree>
    <p:extLst>
      <p:ext uri="{BB962C8B-B14F-4D97-AF65-F5344CB8AC3E}">
        <p14:creationId xmlns:p14="http://schemas.microsoft.com/office/powerpoint/2010/main" val="104754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81AAE0"/>
          </a:solidFill>
        </p:spPr>
        <p:txBody>
          <a:bodyPr wrap="square" lIns="0" tIns="0" rIns="0" bIns="0" rtlCol="0"/>
          <a:lstStyle/>
          <a:p>
            <a:endParaRPr/>
          </a:p>
        </p:txBody>
      </p:sp>
      <p:pic>
        <p:nvPicPr>
          <p:cNvPr id="3" name="object 3"/>
          <p:cNvPicPr/>
          <p:nvPr/>
        </p:nvPicPr>
        <p:blipFill>
          <a:blip r:embed="rId3" cstate="print"/>
          <a:stretch>
            <a:fillRect/>
          </a:stretch>
        </p:blipFill>
        <p:spPr>
          <a:xfrm>
            <a:off x="409194" y="6087617"/>
            <a:ext cx="1564081" cy="331469"/>
          </a:xfrm>
          <a:prstGeom prst="rect">
            <a:avLst/>
          </a:prstGeom>
        </p:spPr>
      </p:pic>
      <p:pic>
        <p:nvPicPr>
          <p:cNvPr id="4" name="object 4"/>
          <p:cNvPicPr/>
          <p:nvPr/>
        </p:nvPicPr>
        <p:blipFill>
          <a:blip r:embed="rId4" cstate="print"/>
          <a:stretch>
            <a:fillRect/>
          </a:stretch>
        </p:blipFill>
        <p:spPr>
          <a:xfrm>
            <a:off x="9928859" y="6087617"/>
            <a:ext cx="1769363" cy="342899"/>
          </a:xfrm>
          <a:prstGeom prst="rect">
            <a:avLst/>
          </a:prstGeom>
        </p:spPr>
      </p:pic>
      <p:sp>
        <p:nvSpPr>
          <p:cNvPr id="5" name="object 5"/>
          <p:cNvSpPr txBox="1">
            <a:spLocks noGrp="1"/>
          </p:cNvSpPr>
          <p:nvPr>
            <p:ph type="title"/>
          </p:nvPr>
        </p:nvSpPr>
        <p:spPr>
          <a:xfrm>
            <a:off x="3505201" y="2932851"/>
            <a:ext cx="4216464" cy="2598147"/>
          </a:xfrm>
          <a:prstGeom prst="rect">
            <a:avLst/>
          </a:prstGeom>
        </p:spPr>
        <p:txBody>
          <a:bodyPr vert="horz" wrap="square" lIns="0" tIns="12700" rIns="0" bIns="0" rtlCol="0">
            <a:spAutoFit/>
          </a:bodyPr>
          <a:lstStyle/>
          <a:p>
            <a:pPr marL="12700" algn="ctr">
              <a:spcBef>
                <a:spcPts val="100"/>
              </a:spcBef>
            </a:pPr>
            <a:r>
              <a:rPr lang="en-GB" sz="6000" b="1" spc="-5" dirty="0"/>
              <a:t>Thank you!</a:t>
            </a:r>
            <a:br>
              <a:rPr lang="en-GB" sz="6000" b="1" spc="-5" dirty="0"/>
            </a:br>
            <a:r>
              <a:rPr lang="en-GB" sz="1800" b="1" spc="-5" dirty="0" err="1"/>
              <a:t>Dr.</a:t>
            </a:r>
            <a:r>
              <a:rPr lang="en-GB" sz="1800" b="1" spc="-5" dirty="0"/>
              <a:t> Jordi Piera-Jiménez</a:t>
            </a:r>
            <a:br>
              <a:rPr lang="en-GB" sz="1800" b="1" spc="-5" dirty="0"/>
            </a:br>
            <a:r>
              <a:rPr lang="en-GB" sz="1800" b="1" spc="-5" dirty="0"/>
              <a:t>Director of the Digital Health Strategy for Catalonia</a:t>
            </a:r>
            <a:br>
              <a:rPr lang="en-GB" sz="1800" b="1" spc="-5" dirty="0"/>
            </a:br>
            <a:r>
              <a:rPr lang="en-GB" sz="1800" b="1" spc="-5" dirty="0"/>
              <a:t>Catalan Health Service</a:t>
            </a:r>
            <a:br>
              <a:rPr lang="en-GB" sz="1800" b="1" spc="-5" dirty="0"/>
            </a:br>
            <a:r>
              <a:rPr lang="en-GB" sz="1800" b="1" spc="-5" dirty="0" err="1"/>
              <a:t>jpiera@catsalut.cat</a:t>
            </a:r>
            <a:br>
              <a:rPr lang="en-GB" sz="1800" b="1" spc="-5" dirty="0"/>
            </a:br>
            <a:r>
              <a:rPr lang="en-GB" sz="1800" b="1" spc="-5" dirty="0"/>
              <a:t>@</a:t>
            </a:r>
            <a:r>
              <a:rPr lang="en-GB" sz="1800" b="1" spc="-5" dirty="0" err="1"/>
              <a:t>jpieraj</a:t>
            </a:r>
            <a:endParaRPr lang="en-GB" sz="1800" b="1"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704474" y="357790"/>
            <a:ext cx="121987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dirty="0">
                <a:solidFill>
                  <a:srgbClr val="343354"/>
                </a:solidFill>
                <a:latin typeface="Montserrat" pitchFamily="2" charset="77"/>
                <a:ea typeface="Open Sans" panose="020B0606030504020204" pitchFamily="34" charset="0"/>
                <a:cs typeface="Open Sans" panose="020B0606030504020204" pitchFamily="34" charset="0"/>
              </a:rPr>
              <a:t>The Catalonian Digital Health Platform (1)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3113" y="1328115"/>
            <a:ext cx="9485773" cy="5400000"/>
          </a:xfrm>
          <a:prstGeom prst="rect">
            <a:avLst/>
          </a:prstGeom>
        </p:spPr>
      </p:pic>
    </p:spTree>
    <p:extLst>
      <p:ext uri="{BB962C8B-B14F-4D97-AF65-F5344CB8AC3E}">
        <p14:creationId xmlns:p14="http://schemas.microsoft.com/office/powerpoint/2010/main" val="310607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B62A0A7-BF59-1E4E-B46D-2ABF024D2244}"/>
              </a:ext>
            </a:extLst>
          </p:cNvPr>
          <p:cNvSpPr>
            <a:spLocks noGrp="1"/>
          </p:cNvSpPr>
          <p:nvPr>
            <p:ph type="title"/>
          </p:nvPr>
        </p:nvSpPr>
        <p:spPr/>
        <p:txBody>
          <a:bodyPr/>
          <a:lstStyle/>
          <a:p>
            <a:r>
              <a:rPr lang="en-GB" sz="4000" dirty="0">
                <a:solidFill>
                  <a:srgbClr val="343354"/>
                </a:solidFill>
                <a:latin typeface="Montserrat" pitchFamily="2" charset="77"/>
                <a:ea typeface="Open Sans" panose="020B0606030504020204" pitchFamily="34" charset="0"/>
                <a:cs typeface="Open Sans" panose="020B0606030504020204" pitchFamily="34" charset="0"/>
              </a:rPr>
              <a:t>The Catalonian Digital Health Platform (2)</a:t>
            </a:r>
            <a:endParaRPr lang="es-ES" sz="4000" dirty="0"/>
          </a:p>
        </p:txBody>
      </p:sp>
      <p:pic>
        <p:nvPicPr>
          <p:cNvPr id="10" name="Imagen 9" descr="Diagrama&#10;&#10;Descripción generada automáticamente">
            <a:extLst>
              <a:ext uri="{FF2B5EF4-FFF2-40B4-BE49-F238E27FC236}">
                <a16:creationId xmlns:a16="http://schemas.microsoft.com/office/drawing/2014/main" id="{168B2C98-22FF-3849-9A54-4BE3E45C6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166500"/>
            <a:ext cx="7391954" cy="5116932"/>
          </a:xfrm>
          <a:prstGeom prst="rect">
            <a:avLst/>
          </a:prstGeom>
        </p:spPr>
      </p:pic>
    </p:spTree>
    <p:extLst>
      <p:ext uri="{BB962C8B-B14F-4D97-AF65-F5344CB8AC3E}">
        <p14:creationId xmlns:p14="http://schemas.microsoft.com/office/powerpoint/2010/main" val="271045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 name="Google Shape;67;p12"/>
          <p:cNvSpPr txBox="1">
            <a:spLocks noGrp="1"/>
          </p:cNvSpPr>
          <p:nvPr>
            <p:ph type="title"/>
          </p:nvPr>
        </p:nvSpPr>
        <p:spPr>
          <a:xfrm>
            <a:off x="641412" y="977900"/>
            <a:ext cx="121987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dirty="0">
                <a:solidFill>
                  <a:srgbClr val="343354"/>
                </a:solidFill>
                <a:latin typeface="Montserrat" pitchFamily="2" charset="77"/>
                <a:ea typeface="Open Sans" panose="020B0606030504020204" pitchFamily="34" charset="0"/>
                <a:cs typeface="Open Sans" panose="020B0606030504020204" pitchFamily="34" charset="0"/>
              </a:rPr>
              <a:t>Service provider level – Understanding the Electronic Medical Records</a:t>
            </a:r>
          </a:p>
        </p:txBody>
      </p:sp>
      <p:pic>
        <p:nvPicPr>
          <p:cNvPr id="11" name="Imagen 10" descr="Diagrama&#10;&#10;Descripción generada automáticamente">
            <a:extLst>
              <a:ext uri="{FF2B5EF4-FFF2-40B4-BE49-F238E27FC236}">
                <a16:creationId xmlns:a16="http://schemas.microsoft.com/office/drawing/2014/main" id="{273BF49F-C87A-C747-AC9B-4D11B5EF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33" y="1676941"/>
            <a:ext cx="10583636" cy="5181059"/>
          </a:xfrm>
          <a:prstGeom prst="rect">
            <a:avLst/>
          </a:prstGeom>
        </p:spPr>
      </p:pic>
    </p:spTree>
    <p:extLst>
      <p:ext uri="{BB962C8B-B14F-4D97-AF65-F5344CB8AC3E}">
        <p14:creationId xmlns:p14="http://schemas.microsoft.com/office/powerpoint/2010/main" val="119704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6CDFB-A936-F349-B7A9-E7A8B04FA46C}"/>
              </a:ext>
            </a:extLst>
          </p:cNvPr>
          <p:cNvSpPr>
            <a:spLocks noGrp="1"/>
          </p:cNvSpPr>
          <p:nvPr>
            <p:ph type="title"/>
          </p:nvPr>
        </p:nvSpPr>
        <p:spPr>
          <a:xfrm>
            <a:off x="921600" y="980113"/>
            <a:ext cx="10348800" cy="658000"/>
          </a:xfrm>
        </p:spPr>
        <p:txBody>
          <a:bodyPr/>
          <a:lstStyle/>
          <a:p>
            <a:r>
              <a:rPr lang="en-GB" sz="4000" dirty="0">
                <a:solidFill>
                  <a:srgbClr val="343354"/>
                </a:solidFill>
                <a:latin typeface="Montserrat" pitchFamily="2" charset="77"/>
                <a:ea typeface="Open Sans" panose="020B0606030504020204" pitchFamily="34" charset="0"/>
                <a:cs typeface="Open Sans" panose="020B0606030504020204" pitchFamily="34" charset="0"/>
              </a:rPr>
              <a:t>A huge heterogeneity of data models</a:t>
            </a:r>
          </a:p>
        </p:txBody>
      </p:sp>
      <p:sp>
        <p:nvSpPr>
          <p:cNvPr id="3" name="Marcador de texto 2">
            <a:extLst>
              <a:ext uri="{FF2B5EF4-FFF2-40B4-BE49-F238E27FC236}">
                <a16:creationId xmlns:a16="http://schemas.microsoft.com/office/drawing/2014/main" id="{E1523DA9-D61A-B241-A916-0E71A01DAB58}"/>
              </a:ext>
            </a:extLst>
          </p:cNvPr>
          <p:cNvSpPr>
            <a:spLocks noGrp="1"/>
          </p:cNvSpPr>
          <p:nvPr>
            <p:ph type="body" idx="1"/>
          </p:nvPr>
        </p:nvSpPr>
        <p:spPr>
          <a:xfrm>
            <a:off x="921600" y="1690120"/>
            <a:ext cx="10348800" cy="3890400"/>
          </a:xfrm>
        </p:spPr>
        <p:txBody>
          <a:bodyPr/>
          <a:lstStyle/>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71 hospitals and 29 different vendor products</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Each tertiary hospital has around 800 silos of information</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Each secondary hospital has around 400 silos of information</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Our prospections indicate us we have more than 16k silos of patient related information being the EMRs the biggest source (and growing fast due to digital health solutions)</a:t>
            </a:r>
          </a:p>
          <a:p>
            <a:pPr>
              <a:lnSpc>
                <a:spcPct val="150000"/>
              </a:lnSpc>
              <a:buClr>
                <a:srgbClr val="343354"/>
              </a:buClr>
            </a:pPr>
            <a:r>
              <a:rPr lang="en-GB" dirty="0">
                <a:solidFill>
                  <a:srgbClr val="52517B"/>
                </a:solidFill>
                <a:latin typeface="Open Sans" panose="020B0606030504020204" pitchFamily="34" charset="0"/>
                <a:ea typeface="Open Sans" panose="020B0606030504020204" pitchFamily="34" charset="0"/>
                <a:cs typeface="Open Sans" panose="020B0606030504020204" pitchFamily="34" charset="0"/>
              </a:rPr>
              <a:t>Huge heterogeneity of proprietary data models</a:t>
            </a:r>
          </a:p>
        </p:txBody>
      </p:sp>
    </p:spTree>
    <p:extLst>
      <p:ext uri="{BB962C8B-B14F-4D97-AF65-F5344CB8AC3E}">
        <p14:creationId xmlns:p14="http://schemas.microsoft.com/office/powerpoint/2010/main" val="3753602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8" name="Google Shape;417;p37"/>
          <p:cNvSpPr/>
          <p:nvPr/>
        </p:nvSpPr>
        <p:spPr>
          <a:xfrm>
            <a:off x="11332350" y="3900937"/>
            <a:ext cx="1188480"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p>
            <a:pPr algn="ctr"/>
            <a:endParaRPr lang="en-GB" sz="1333" dirty="0">
              <a:solidFill>
                <a:schemeClr val="dk1"/>
              </a:solidFill>
            </a:endParaRPr>
          </a:p>
        </p:txBody>
      </p:sp>
      <p:sp>
        <p:nvSpPr>
          <p:cNvPr id="9" name="Google Shape;406;p37"/>
          <p:cNvSpPr/>
          <p:nvPr/>
        </p:nvSpPr>
        <p:spPr>
          <a:xfrm>
            <a:off x="10192097" y="3900937"/>
            <a:ext cx="1440000" cy="524800"/>
          </a:xfrm>
          <a:prstGeom prst="homePlate">
            <a:avLst>
              <a:gd name="adj" fmla="val 32030"/>
            </a:avLst>
          </a:prstGeom>
          <a:solidFill>
            <a:srgbClr val="C8DAF9"/>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Montserrat"/>
              </a:rPr>
              <a:t>   2020</a:t>
            </a:r>
          </a:p>
        </p:txBody>
      </p:sp>
      <p:sp>
        <p:nvSpPr>
          <p:cNvPr id="10" name="Google Shape;406;p37"/>
          <p:cNvSpPr/>
          <p:nvPr/>
        </p:nvSpPr>
        <p:spPr>
          <a:xfrm>
            <a:off x="9046655" y="3900937"/>
            <a:ext cx="1440000" cy="524800"/>
          </a:xfrm>
          <a:prstGeom prst="homePlate">
            <a:avLst>
              <a:gd name="adj" fmla="val 32030"/>
            </a:avLst>
          </a:prstGeom>
          <a:solidFill>
            <a:srgbClr val="A3C1F5"/>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Montserrat"/>
              </a:rPr>
              <a:t>   2018</a:t>
            </a:r>
          </a:p>
        </p:txBody>
      </p:sp>
      <p:sp>
        <p:nvSpPr>
          <p:cNvPr id="11" name="Google Shape;408;p37"/>
          <p:cNvSpPr/>
          <p:nvPr/>
        </p:nvSpPr>
        <p:spPr>
          <a:xfrm>
            <a:off x="7827177" y="3900937"/>
            <a:ext cx="1440000" cy="524800"/>
          </a:xfrm>
          <a:prstGeom prst="homePlate">
            <a:avLst>
              <a:gd name="adj" fmla="val 32030"/>
            </a:avLst>
          </a:prstGeom>
          <a:solidFill>
            <a:srgbClr val="7EA6F1"/>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Montserrat"/>
              </a:rPr>
              <a:t>   2014</a:t>
            </a:r>
          </a:p>
        </p:txBody>
      </p:sp>
      <p:sp>
        <p:nvSpPr>
          <p:cNvPr id="12" name="Google Shape;410;p37"/>
          <p:cNvSpPr/>
          <p:nvPr/>
        </p:nvSpPr>
        <p:spPr>
          <a:xfrm>
            <a:off x="6555433" y="3900937"/>
            <a:ext cx="1440000" cy="524800"/>
          </a:xfrm>
          <a:prstGeom prst="homePlate">
            <a:avLst>
              <a:gd name="adj" fmla="val 32030"/>
            </a:avLst>
          </a:prstGeom>
          <a:solidFill>
            <a:srgbClr val="5C629E"/>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333" dirty="0">
                <a:solidFill>
                  <a:schemeClr val="lt1"/>
                </a:solidFill>
                <a:latin typeface="Montserrat"/>
                <a:ea typeface="Montserrat"/>
                <a:cs typeface="Montserrat"/>
                <a:sym typeface="Montserrat"/>
              </a:rPr>
              <a:t>   2009</a:t>
            </a:r>
          </a:p>
        </p:txBody>
      </p:sp>
      <p:sp>
        <p:nvSpPr>
          <p:cNvPr id="13" name="Google Shape;412;p37"/>
          <p:cNvSpPr/>
          <p:nvPr/>
        </p:nvSpPr>
        <p:spPr>
          <a:xfrm>
            <a:off x="5309077" y="3900937"/>
            <a:ext cx="1440000" cy="524800"/>
          </a:xfrm>
          <a:prstGeom prst="homePlate">
            <a:avLst>
              <a:gd name="adj" fmla="val 32030"/>
            </a:avLst>
          </a:prstGeom>
          <a:solidFill>
            <a:srgbClr val="52517B"/>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333" dirty="0">
                <a:solidFill>
                  <a:schemeClr val="lt1"/>
                </a:solidFill>
                <a:latin typeface="Montserrat"/>
                <a:ea typeface="Montserrat"/>
                <a:cs typeface="Montserrat"/>
                <a:sym typeface="Montserrat"/>
              </a:rPr>
              <a:t>   2007</a:t>
            </a:r>
          </a:p>
        </p:txBody>
      </p:sp>
      <p:sp>
        <p:nvSpPr>
          <p:cNvPr id="14" name="Google Shape;414;p37"/>
          <p:cNvSpPr/>
          <p:nvPr/>
        </p:nvSpPr>
        <p:spPr>
          <a:xfrm>
            <a:off x="4158538" y="3900937"/>
            <a:ext cx="1440000" cy="524800"/>
          </a:xfrm>
          <a:prstGeom prst="homePlate">
            <a:avLst>
              <a:gd name="adj" fmla="val 32030"/>
            </a:avLst>
          </a:prstGeom>
          <a:solidFill>
            <a:srgbClr val="343354"/>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400" dirty="0">
                <a:solidFill>
                  <a:schemeClr val="lt1"/>
                </a:solidFill>
                <a:latin typeface="Montserrat"/>
                <a:ea typeface="Open Sans" panose="020B0606030504020204" pitchFamily="34" charset="0"/>
                <a:cs typeface="Open Sans" panose="020B0606030504020204" pitchFamily="34" charset="0"/>
                <a:sym typeface="Montserrat"/>
              </a:rPr>
              <a:t>   </a:t>
            </a:r>
            <a:r>
              <a:rPr lang="en-GB" sz="1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Montserrat"/>
              </a:rPr>
              <a:t>2006</a:t>
            </a:r>
          </a:p>
        </p:txBody>
      </p:sp>
      <p:sp>
        <p:nvSpPr>
          <p:cNvPr id="15" name="Google Shape;419;p37"/>
          <p:cNvSpPr txBox="1"/>
          <p:nvPr/>
        </p:nvSpPr>
        <p:spPr>
          <a:xfrm>
            <a:off x="3772842" y="2831371"/>
            <a:ext cx="4512469"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Electronic Prescribing</a:t>
            </a:r>
          </a:p>
          <a:p>
            <a:r>
              <a:rPr lang="en-GB" dirty="0">
                <a:sym typeface="Montserrat"/>
              </a:rPr>
              <a:t>(SIRE)</a:t>
            </a:r>
          </a:p>
          <a:p>
            <a:endParaRPr lang="en-GB" sz="500" dirty="0"/>
          </a:p>
          <a:p>
            <a:r>
              <a:rPr lang="en-GB" b="0" dirty="0"/>
              <a:t>416 M of prescriptions </a:t>
            </a:r>
          </a:p>
          <a:p>
            <a:r>
              <a:rPr lang="en-GB" b="0" dirty="0"/>
              <a:t>37,000 health care professionals as users</a:t>
            </a:r>
          </a:p>
          <a:p>
            <a:r>
              <a:rPr lang="en-GB" b="0" dirty="0"/>
              <a:t>1,346 M dispensing of medicines</a:t>
            </a:r>
          </a:p>
        </p:txBody>
      </p:sp>
      <p:cxnSp>
        <p:nvCxnSpPr>
          <p:cNvPr id="16" name="Google Shape;422;p37"/>
          <p:cNvCxnSpPr/>
          <p:nvPr/>
        </p:nvCxnSpPr>
        <p:spPr>
          <a:xfrm flipV="1">
            <a:off x="7755036" y="1907458"/>
            <a:ext cx="0" cy="2026252"/>
          </a:xfrm>
          <a:prstGeom prst="straightConnector1">
            <a:avLst/>
          </a:prstGeom>
          <a:noFill/>
          <a:ln w="9525" cap="flat" cmpd="sng">
            <a:solidFill>
              <a:srgbClr val="F9E7BB"/>
            </a:solidFill>
            <a:prstDash val="solid"/>
            <a:round/>
            <a:headEnd type="oval" w="med" len="med"/>
            <a:tailEnd type="oval" w="med" len="med"/>
          </a:ln>
        </p:spPr>
      </p:cxnSp>
      <p:sp>
        <p:nvSpPr>
          <p:cNvPr id="17" name="Google Shape;423;p37"/>
          <p:cNvSpPr txBox="1"/>
          <p:nvPr/>
        </p:nvSpPr>
        <p:spPr>
          <a:xfrm>
            <a:off x="6249137" y="1152255"/>
            <a:ext cx="2945903"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Personal Health Portal (LMS)</a:t>
            </a:r>
          </a:p>
          <a:p>
            <a:endParaRPr lang="en-GB" sz="500" b="0" dirty="0"/>
          </a:p>
          <a:p>
            <a:r>
              <a:rPr lang="en-GB" b="0" dirty="0"/>
              <a:t>&gt; 5,7 M citizens</a:t>
            </a:r>
          </a:p>
        </p:txBody>
      </p:sp>
      <p:cxnSp>
        <p:nvCxnSpPr>
          <p:cNvPr id="18" name="Google Shape;426;p37"/>
          <p:cNvCxnSpPr/>
          <p:nvPr/>
        </p:nvCxnSpPr>
        <p:spPr>
          <a:xfrm rot="10800000">
            <a:off x="9480353" y="3268912"/>
            <a:ext cx="0" cy="664800"/>
          </a:xfrm>
          <a:prstGeom prst="straightConnector1">
            <a:avLst/>
          </a:prstGeom>
          <a:noFill/>
          <a:ln w="9525" cap="flat" cmpd="sng">
            <a:solidFill>
              <a:srgbClr val="F9E7BB"/>
            </a:solidFill>
            <a:prstDash val="solid"/>
            <a:round/>
            <a:headEnd type="oval" w="med" len="med"/>
            <a:tailEnd type="oval" w="med" len="med"/>
          </a:ln>
        </p:spPr>
      </p:cxnSp>
      <p:sp>
        <p:nvSpPr>
          <p:cNvPr id="19" name="Google Shape;431;p37"/>
          <p:cNvSpPr txBox="1"/>
          <p:nvPr/>
        </p:nvSpPr>
        <p:spPr>
          <a:xfrm>
            <a:off x="2419232" y="5666523"/>
            <a:ext cx="2366897" cy="1078732"/>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National Patient Index</a:t>
            </a:r>
          </a:p>
          <a:p>
            <a:r>
              <a:rPr lang="en-GB" dirty="0">
                <a:sym typeface="Montserrat"/>
              </a:rPr>
              <a:t>(RCA)</a:t>
            </a:r>
          </a:p>
          <a:p>
            <a:endParaRPr lang="en-GB" sz="500" dirty="0"/>
          </a:p>
          <a:p>
            <a:r>
              <a:rPr lang="en-GB" b="0" dirty="0"/>
              <a:t>7,697,069 people (2021)</a:t>
            </a:r>
          </a:p>
          <a:p>
            <a:r>
              <a:rPr lang="en-GB" b="0" dirty="0"/>
              <a:t>+ 43,224 previous year</a:t>
            </a:r>
          </a:p>
        </p:txBody>
      </p:sp>
      <p:cxnSp>
        <p:nvCxnSpPr>
          <p:cNvPr id="20" name="Google Shape;436;p37"/>
          <p:cNvCxnSpPr/>
          <p:nvPr/>
        </p:nvCxnSpPr>
        <p:spPr>
          <a:xfrm flipV="1">
            <a:off x="8779733" y="4381533"/>
            <a:ext cx="598" cy="332399"/>
          </a:xfrm>
          <a:prstGeom prst="straightConnector1">
            <a:avLst/>
          </a:prstGeom>
          <a:noFill/>
          <a:ln w="9525" cap="flat" cmpd="sng">
            <a:solidFill>
              <a:srgbClr val="F9E7BB"/>
            </a:solidFill>
            <a:prstDash val="solid"/>
            <a:round/>
            <a:headEnd type="oval" w="med" len="med"/>
            <a:tailEnd type="oval" w="med" len="med"/>
          </a:ln>
        </p:spPr>
      </p:cxnSp>
      <p:cxnSp>
        <p:nvCxnSpPr>
          <p:cNvPr id="21" name="Google Shape;440;p37"/>
          <p:cNvCxnSpPr/>
          <p:nvPr/>
        </p:nvCxnSpPr>
        <p:spPr>
          <a:xfrm flipV="1">
            <a:off x="10967865" y="4392963"/>
            <a:ext cx="0" cy="1439910"/>
          </a:xfrm>
          <a:prstGeom prst="straightConnector1">
            <a:avLst/>
          </a:prstGeom>
          <a:noFill/>
          <a:ln w="9525" cap="flat" cmpd="sng">
            <a:solidFill>
              <a:srgbClr val="F9E7BB"/>
            </a:solidFill>
            <a:prstDash val="solid"/>
            <a:round/>
            <a:headEnd type="oval" w="med" len="med"/>
            <a:tailEnd type="oval" w="med" len="med"/>
          </a:ln>
        </p:spPr>
      </p:cxnSp>
      <p:sp>
        <p:nvSpPr>
          <p:cNvPr id="22" name="Google Shape;416;p37"/>
          <p:cNvSpPr/>
          <p:nvPr/>
        </p:nvSpPr>
        <p:spPr>
          <a:xfrm>
            <a:off x="2937416" y="3900937"/>
            <a:ext cx="1440000" cy="524800"/>
          </a:xfrm>
          <a:prstGeom prst="homePlate">
            <a:avLst>
              <a:gd name="adj" fmla="val 32030"/>
            </a:avLst>
          </a:prstGeom>
          <a:solidFill>
            <a:srgbClr val="EDBD6A"/>
          </a:solidFill>
          <a:ln>
            <a:noFill/>
          </a:ln>
          <a:effectLst>
            <a:outerShdw blurRad="28575" dist="9525" algn="bl" rotWithShape="0">
              <a:srgbClr val="000000">
                <a:alpha val="20000"/>
              </a:srgbClr>
            </a:outerShdw>
          </a:effectLst>
        </p:spPr>
        <p:txBody>
          <a:bodyPr spcFirstLastPara="1" wrap="square" lIns="365733" tIns="0" rIns="0" bIns="0" anchor="ctr" anchorCtr="0">
            <a:noAutofit/>
          </a:bodyPr>
          <a:lstStyle/>
          <a:p>
            <a:r>
              <a:rPr lang="en-GB" sz="1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Montserrat"/>
              </a:rPr>
              <a:t>   2000</a:t>
            </a:r>
          </a:p>
        </p:txBody>
      </p:sp>
      <p:cxnSp>
        <p:nvCxnSpPr>
          <p:cNvPr id="23" name="Google Shape;418;p37"/>
          <p:cNvCxnSpPr/>
          <p:nvPr/>
        </p:nvCxnSpPr>
        <p:spPr>
          <a:xfrm flipH="1" flipV="1">
            <a:off x="4635127" y="3564693"/>
            <a:ext cx="2" cy="369017"/>
          </a:xfrm>
          <a:prstGeom prst="straightConnector1">
            <a:avLst/>
          </a:prstGeom>
          <a:noFill/>
          <a:ln w="9525" cap="flat" cmpd="sng">
            <a:solidFill>
              <a:srgbClr val="F9E7BB"/>
            </a:solidFill>
            <a:prstDash val="solid"/>
            <a:round/>
            <a:headEnd type="oval" w="med" len="med"/>
            <a:tailEnd type="oval" w="med" len="med"/>
          </a:ln>
        </p:spPr>
      </p:cxnSp>
      <p:cxnSp>
        <p:nvCxnSpPr>
          <p:cNvPr id="24" name="Google Shape;430;p37"/>
          <p:cNvCxnSpPr/>
          <p:nvPr/>
        </p:nvCxnSpPr>
        <p:spPr>
          <a:xfrm flipV="1">
            <a:off x="3193265" y="4381534"/>
            <a:ext cx="1059" cy="1240744"/>
          </a:xfrm>
          <a:prstGeom prst="straightConnector1">
            <a:avLst/>
          </a:prstGeom>
          <a:noFill/>
          <a:ln w="9525" cap="flat" cmpd="sng">
            <a:solidFill>
              <a:srgbClr val="F9E7BB"/>
            </a:solidFill>
            <a:prstDash val="solid"/>
            <a:round/>
            <a:headEnd type="oval" w="med" len="med"/>
            <a:tailEnd type="oval" w="med" len="med"/>
          </a:ln>
        </p:spPr>
      </p:cxnSp>
      <p:sp>
        <p:nvSpPr>
          <p:cNvPr id="25" name="Google Shape;417;p37"/>
          <p:cNvSpPr/>
          <p:nvPr/>
        </p:nvSpPr>
        <p:spPr>
          <a:xfrm>
            <a:off x="0" y="3900937"/>
            <a:ext cx="3142082" cy="524800"/>
          </a:xfrm>
          <a:prstGeom prst="homePlate">
            <a:avLst>
              <a:gd name="adj" fmla="val 32030"/>
            </a:avLst>
          </a:prstGeom>
          <a:solidFill>
            <a:schemeClr val="lt2"/>
          </a:solidFill>
          <a:ln>
            <a:noFill/>
          </a:ln>
          <a:effectLst>
            <a:outerShdw blurRad="28575" dist="9525" algn="bl" rotWithShape="0">
              <a:srgbClr val="000000">
                <a:alpha val="20000"/>
              </a:srgbClr>
            </a:outerShdw>
          </a:effectLst>
        </p:spPr>
        <p:txBody>
          <a:bodyPr spcFirstLastPara="1" wrap="square" lIns="121900" tIns="121900" rIns="121900" bIns="121900" anchor="ctr" anchorCtr="0">
            <a:noAutofit/>
          </a:bodyPr>
          <a:lstStyle/>
          <a:p>
            <a:pPr algn="ctr"/>
            <a:r>
              <a:rPr lang="en-GB" sz="1400" dirty="0">
                <a:solidFill>
                  <a:srgbClr val="52517B"/>
                </a:solidFill>
                <a:latin typeface="Open Sans" panose="020B0606030504020204" pitchFamily="34" charset="0"/>
                <a:ea typeface="Open Sans" panose="020B0606030504020204" pitchFamily="34" charset="0"/>
                <a:cs typeface="Open Sans" panose="020B0606030504020204" pitchFamily="34" charset="0"/>
              </a:rPr>
              <a:t>late 80s</a:t>
            </a:r>
          </a:p>
          <a:p>
            <a:pPr algn="ctr"/>
            <a:r>
              <a:rPr lang="en-GB" sz="1400" dirty="0">
                <a:solidFill>
                  <a:srgbClr val="52517B"/>
                </a:solidFill>
                <a:latin typeface="Open Sans" panose="020B0606030504020204" pitchFamily="34" charset="0"/>
                <a:ea typeface="Open Sans" panose="020B0606030504020204" pitchFamily="34" charset="0"/>
                <a:cs typeface="Open Sans" panose="020B0606030504020204" pitchFamily="34" charset="0"/>
              </a:rPr>
              <a:t>early 90s</a:t>
            </a:r>
          </a:p>
        </p:txBody>
      </p:sp>
      <p:sp>
        <p:nvSpPr>
          <p:cNvPr id="26" name="Google Shape;431;p37"/>
          <p:cNvSpPr txBox="1"/>
          <p:nvPr/>
        </p:nvSpPr>
        <p:spPr>
          <a:xfrm>
            <a:off x="7575717" y="4803030"/>
            <a:ext cx="2190938"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Care Process Management (IS3)</a:t>
            </a:r>
          </a:p>
          <a:p>
            <a:endParaRPr lang="en-GB" sz="500" dirty="0"/>
          </a:p>
          <a:p>
            <a:r>
              <a:rPr lang="en-GB" b="0" dirty="0"/>
              <a:t>&gt; 15,6 M referrals</a:t>
            </a:r>
          </a:p>
        </p:txBody>
      </p:sp>
      <p:sp>
        <p:nvSpPr>
          <p:cNvPr id="27" name="Google Shape;423;p37"/>
          <p:cNvSpPr txBox="1"/>
          <p:nvPr/>
        </p:nvSpPr>
        <p:spPr>
          <a:xfrm>
            <a:off x="8462483" y="2378529"/>
            <a:ext cx="3223102"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Central PACS System (SIMDCAT)</a:t>
            </a:r>
          </a:p>
          <a:p>
            <a:endParaRPr lang="en-GB" sz="500" dirty="0"/>
          </a:p>
          <a:p>
            <a:r>
              <a:rPr lang="en-GB" b="0" dirty="0"/>
              <a:t>&gt; 5,000 M images</a:t>
            </a:r>
          </a:p>
        </p:txBody>
      </p:sp>
      <p:sp>
        <p:nvSpPr>
          <p:cNvPr id="28" name="Google Shape;431;p37"/>
          <p:cNvSpPr txBox="1"/>
          <p:nvPr/>
        </p:nvSpPr>
        <p:spPr>
          <a:xfrm>
            <a:off x="9480353" y="5503861"/>
            <a:ext cx="2247900"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Remote Consultations</a:t>
            </a:r>
          </a:p>
          <a:p>
            <a:endParaRPr lang="en-GB" sz="500" dirty="0"/>
          </a:p>
          <a:p>
            <a:r>
              <a:rPr lang="en-GB" b="0" dirty="0"/>
              <a:t>&gt; 15 M</a:t>
            </a:r>
          </a:p>
        </p:txBody>
      </p:sp>
      <p:sp>
        <p:nvSpPr>
          <p:cNvPr id="29" name="Google Shape;419;p37"/>
          <p:cNvSpPr txBox="1"/>
          <p:nvPr/>
        </p:nvSpPr>
        <p:spPr>
          <a:xfrm>
            <a:off x="199390" y="2891305"/>
            <a:ext cx="1809102" cy="333671"/>
          </a:xfrm>
          <a:prstGeom prst="rect">
            <a:avLst/>
          </a:prstGeom>
          <a:noFill/>
          <a:ln>
            <a:noFill/>
          </a:ln>
        </p:spPr>
        <p:txBody>
          <a:bodyPr spcFirstLastPara="1" wrap="square" lIns="0" tIns="0" rIns="0" bIns="0" anchor="b" anchorCtr="0">
            <a:noAutofit/>
          </a:bodyPr>
          <a:lstStyle/>
          <a:p>
            <a:r>
              <a:rPr lang="en-GB" sz="1600" b="1"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Primary care </a:t>
            </a:r>
          </a:p>
          <a:p>
            <a:r>
              <a:rPr lang="en-GB" sz="1600" b="1" dirty="0">
                <a:solidFill>
                  <a:srgbClr val="52517B"/>
                </a:solidFill>
                <a:latin typeface="Open Sans" panose="020B0606030504020204" pitchFamily="34" charset="0"/>
                <a:ea typeface="Open Sans" panose="020B0606030504020204" pitchFamily="34" charset="0"/>
                <a:cs typeface="Open Sans" panose="020B0606030504020204" pitchFamily="34" charset="0"/>
                <a:sym typeface="Montserrat"/>
              </a:rPr>
              <a:t>EMR (1 product)</a:t>
            </a:r>
          </a:p>
        </p:txBody>
      </p:sp>
      <p:cxnSp>
        <p:nvCxnSpPr>
          <p:cNvPr id="30" name="Google Shape;418;p37"/>
          <p:cNvCxnSpPr/>
          <p:nvPr/>
        </p:nvCxnSpPr>
        <p:spPr>
          <a:xfrm rot="10800000">
            <a:off x="950973" y="3268910"/>
            <a:ext cx="0" cy="664800"/>
          </a:xfrm>
          <a:prstGeom prst="straightConnector1">
            <a:avLst/>
          </a:prstGeom>
          <a:noFill/>
          <a:ln w="9525" cap="flat" cmpd="sng">
            <a:solidFill>
              <a:srgbClr val="F9E7BB"/>
            </a:solidFill>
            <a:prstDash val="solid"/>
            <a:round/>
            <a:headEnd type="oval" w="med" len="med"/>
            <a:tailEnd type="oval" w="med" len="med"/>
          </a:ln>
        </p:spPr>
      </p:cxnSp>
      <p:sp>
        <p:nvSpPr>
          <p:cNvPr id="31" name="Google Shape;431;p37"/>
          <p:cNvSpPr txBox="1"/>
          <p:nvPr/>
        </p:nvSpPr>
        <p:spPr>
          <a:xfrm>
            <a:off x="298490" y="5188710"/>
            <a:ext cx="1981617"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Hospitals intermediate care EMRs (29 products)</a:t>
            </a:r>
          </a:p>
        </p:txBody>
      </p:sp>
      <p:cxnSp>
        <p:nvCxnSpPr>
          <p:cNvPr id="32" name="Google Shape;430;p37"/>
          <p:cNvCxnSpPr/>
          <p:nvPr/>
        </p:nvCxnSpPr>
        <p:spPr>
          <a:xfrm rot="10800000">
            <a:off x="1073927" y="4381532"/>
            <a:ext cx="0" cy="664800"/>
          </a:xfrm>
          <a:prstGeom prst="straightConnector1">
            <a:avLst/>
          </a:prstGeom>
          <a:noFill/>
          <a:ln w="9525" cap="flat" cmpd="sng">
            <a:solidFill>
              <a:srgbClr val="F9E7BB"/>
            </a:solidFill>
            <a:prstDash val="solid"/>
            <a:round/>
            <a:headEnd type="oval" w="med" len="med"/>
            <a:tailEnd type="oval" w="med" len="med"/>
          </a:ln>
        </p:spPr>
      </p:cxnSp>
      <p:sp>
        <p:nvSpPr>
          <p:cNvPr id="33" name="Google Shape;419;p37"/>
          <p:cNvSpPr txBox="1"/>
          <p:nvPr/>
        </p:nvSpPr>
        <p:spPr>
          <a:xfrm>
            <a:off x="1849750" y="2000922"/>
            <a:ext cx="1666000" cy="711200"/>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Social care records systems</a:t>
            </a:r>
          </a:p>
        </p:txBody>
      </p:sp>
      <p:cxnSp>
        <p:nvCxnSpPr>
          <p:cNvPr id="34" name="Google Shape;418;p37"/>
          <p:cNvCxnSpPr/>
          <p:nvPr/>
        </p:nvCxnSpPr>
        <p:spPr>
          <a:xfrm flipV="1">
            <a:off x="2682750" y="2882685"/>
            <a:ext cx="1253" cy="1051025"/>
          </a:xfrm>
          <a:prstGeom prst="straightConnector1">
            <a:avLst/>
          </a:prstGeom>
          <a:noFill/>
          <a:ln w="9525" cap="flat" cmpd="sng">
            <a:solidFill>
              <a:srgbClr val="F9E7BB"/>
            </a:solidFill>
            <a:prstDash val="solid"/>
            <a:round/>
            <a:headEnd type="oval" w="med" len="med"/>
            <a:tailEnd type="oval" w="med" len="med"/>
          </a:ln>
        </p:spPr>
      </p:cxnSp>
      <p:cxnSp>
        <p:nvCxnSpPr>
          <p:cNvPr id="35" name="Google Shape;436;p37"/>
          <p:cNvCxnSpPr/>
          <p:nvPr/>
        </p:nvCxnSpPr>
        <p:spPr>
          <a:xfrm rot="10800000">
            <a:off x="5823640" y="4381532"/>
            <a:ext cx="0" cy="664800"/>
          </a:xfrm>
          <a:prstGeom prst="straightConnector1">
            <a:avLst/>
          </a:prstGeom>
          <a:noFill/>
          <a:ln w="9525" cap="flat" cmpd="sng">
            <a:solidFill>
              <a:srgbClr val="F9E7BB"/>
            </a:solidFill>
            <a:prstDash val="solid"/>
            <a:round/>
            <a:headEnd type="oval" w="med" len="med"/>
            <a:tailEnd type="oval" w="med" len="med"/>
          </a:ln>
        </p:spPr>
      </p:cxnSp>
      <p:sp>
        <p:nvSpPr>
          <p:cNvPr id="36" name="Google Shape;431;p37"/>
          <p:cNvSpPr txBox="1"/>
          <p:nvPr/>
        </p:nvSpPr>
        <p:spPr>
          <a:xfrm>
            <a:off x="5152187" y="5090538"/>
            <a:ext cx="2482243" cy="1484671"/>
          </a:xfrm>
          <a:prstGeom prst="rect">
            <a:avLst/>
          </a:prstGeom>
          <a:noFill/>
          <a:ln>
            <a:noFill/>
          </a:ln>
        </p:spPr>
        <p:txBody>
          <a:bodyPr spcFirstLastPara="1" wrap="square" lIns="0" tIns="0" rIns="0" bIns="0" anchor="b" anchorCtr="0">
            <a:noAutofit/>
          </a:bodyPr>
          <a:lstStyle>
            <a:defPPr>
              <a:defRPr lang="ca-ES"/>
            </a:defPPr>
            <a:lvl1pPr>
              <a:defRPr sz="1600" b="1">
                <a:solidFill>
                  <a:srgbClr val="52517B"/>
                </a:solidFill>
                <a:latin typeface="Open Sans" panose="020B0606030504020204" pitchFamily="34" charset="0"/>
                <a:ea typeface="Open Sans" panose="020B0606030504020204" pitchFamily="34" charset="0"/>
                <a:cs typeface="Open Sans" panose="020B0606030504020204" pitchFamily="34" charset="0"/>
              </a:defRPr>
            </a:lvl1pPr>
          </a:lstStyle>
          <a:p>
            <a:r>
              <a:rPr lang="en-GB" dirty="0">
                <a:sym typeface="Montserrat"/>
              </a:rPr>
              <a:t>Shared Electronic Health Record (HC3)</a:t>
            </a:r>
          </a:p>
          <a:p>
            <a:endParaRPr lang="en-GB" sz="500" b="0" dirty="0"/>
          </a:p>
          <a:p>
            <a:r>
              <a:rPr lang="en-GB" b="0" dirty="0"/>
              <a:t>&gt; 1,000 M documents</a:t>
            </a:r>
          </a:p>
          <a:p>
            <a:r>
              <a:rPr lang="en-GB" b="0" dirty="0"/>
              <a:t>&gt; 70% structured information</a:t>
            </a:r>
          </a:p>
        </p:txBody>
      </p:sp>
      <p:sp>
        <p:nvSpPr>
          <p:cNvPr id="42" name="Google Shape;67;p12"/>
          <p:cNvSpPr txBox="1">
            <a:spLocks noGrp="1"/>
          </p:cNvSpPr>
          <p:nvPr>
            <p:ph type="title"/>
          </p:nvPr>
        </p:nvSpPr>
        <p:spPr>
          <a:xfrm>
            <a:off x="712520" y="348389"/>
            <a:ext cx="13125826" cy="658000"/>
          </a:xfrm>
          <a:prstGeom prst="rect">
            <a:avLst/>
          </a:prstGeom>
        </p:spPr>
        <p:txBody>
          <a:bodyPr spcFirstLastPara="1" wrap="square" lIns="121900" tIns="121900" rIns="121900" bIns="121900" anchor="b" anchorCtr="0">
            <a:noAutofit/>
          </a:bodyPr>
          <a:lstStyle/>
          <a:p>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br>
              <a:rPr lang="en-GB" sz="4500" dirty="0">
                <a:solidFill>
                  <a:srgbClr val="48486A"/>
                </a:solidFill>
                <a:latin typeface="Open Sans" panose="020B0606030504020204" pitchFamily="34" charset="0"/>
                <a:ea typeface="Open Sans" panose="020B0606030504020204" pitchFamily="34" charset="0"/>
                <a:cs typeface="Open Sans" panose="020B0606030504020204" pitchFamily="34" charset="0"/>
              </a:rPr>
            </a:br>
            <a:r>
              <a:rPr lang="en-GB" sz="4000" dirty="0">
                <a:solidFill>
                  <a:srgbClr val="343354"/>
                </a:solidFill>
                <a:latin typeface="Montserrat" pitchFamily="2" charset="77"/>
                <a:ea typeface="Open Sans" panose="020B0606030504020204" pitchFamily="34" charset="0"/>
                <a:cs typeface="Open Sans" panose="020B0606030504020204" pitchFamily="34" charset="0"/>
              </a:rPr>
              <a:t>Health care platforms in Catalonia</a:t>
            </a:r>
          </a:p>
        </p:txBody>
      </p:sp>
    </p:spTree>
    <p:extLst>
      <p:ext uri="{BB962C8B-B14F-4D97-AF65-F5344CB8AC3E}">
        <p14:creationId xmlns:p14="http://schemas.microsoft.com/office/powerpoint/2010/main" val="137893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E6332-1110-AF46-A4FE-B9763A1A72ED}"/>
              </a:ext>
            </a:extLst>
          </p:cNvPr>
          <p:cNvSpPr>
            <a:spLocks noGrp="1"/>
          </p:cNvSpPr>
          <p:nvPr>
            <p:ph type="title"/>
          </p:nvPr>
        </p:nvSpPr>
        <p:spPr>
          <a:xfrm>
            <a:off x="921600" y="938110"/>
            <a:ext cx="10348800" cy="658000"/>
          </a:xfrm>
        </p:spPr>
        <p:txBody>
          <a:bodyPr/>
          <a:lstStyle/>
          <a:p>
            <a:r>
              <a:rPr lang="en-GB" sz="4000" dirty="0">
                <a:solidFill>
                  <a:srgbClr val="343354"/>
                </a:solidFill>
                <a:latin typeface="Montserrat" pitchFamily="2" charset="77"/>
                <a:ea typeface="Open Sans" panose="020B0606030504020204" pitchFamily="34" charset="0"/>
                <a:cs typeface="Open Sans" panose="020B0606030504020204" pitchFamily="34" charset="0"/>
              </a:rPr>
              <a:t>The Shared Electronic Health Record of Catalonia – Systems Architecture</a:t>
            </a:r>
          </a:p>
        </p:txBody>
      </p:sp>
      <p:pic>
        <p:nvPicPr>
          <p:cNvPr id="5" name="Picture 4">
            <a:extLst>
              <a:ext uri="{FF2B5EF4-FFF2-40B4-BE49-F238E27FC236}">
                <a16:creationId xmlns:a16="http://schemas.microsoft.com/office/drawing/2014/main" id="{5DF46A67-11BB-CF43-9964-65AEB6966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685" y="1676400"/>
            <a:ext cx="8250630" cy="465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41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3787</TotalTime>
  <Words>1325</Words>
  <Application>Microsoft Macintosh PowerPoint</Application>
  <PresentationFormat>Panorámica</PresentationFormat>
  <Paragraphs>203</Paragraphs>
  <Slides>30</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Arial MT</vt:lpstr>
      <vt:lpstr>Avenir Book</vt:lpstr>
      <vt:lpstr>Calibri</vt:lpstr>
      <vt:lpstr>Montserrat</vt:lpstr>
      <vt:lpstr>Open Sans</vt:lpstr>
      <vt:lpstr>Office Theme</vt:lpstr>
      <vt:lpstr>Powering the Catalan Health System</vt:lpstr>
      <vt:lpstr>  First part: let’s talk about data</vt:lpstr>
      <vt:lpstr>  Highlights on Catalan Health System</vt:lpstr>
      <vt:lpstr>  The Catalonian Digital Health Platform (1)</vt:lpstr>
      <vt:lpstr>The Catalonian Digital Health Platform (2)</vt:lpstr>
      <vt:lpstr>  Service provider level – Understanding the Electronic Medical Records</vt:lpstr>
      <vt:lpstr>A huge heterogeneity of data models</vt:lpstr>
      <vt:lpstr>  Health care platforms in Catalonia</vt:lpstr>
      <vt:lpstr>The Shared Electronic Health Record of Catalonia – Systems Architecture</vt:lpstr>
      <vt:lpstr>  We are not alone within this journey…</vt:lpstr>
      <vt:lpstr>  Second part: let’s talk about the future</vt:lpstr>
      <vt:lpstr>  Understanding the digital transformation</vt:lpstr>
      <vt:lpstr>  Barriers towards the adoption of digital health (2)</vt:lpstr>
      <vt:lpstr>  Limitations of the current information systems model</vt:lpstr>
      <vt:lpstr>  Catching up the time:  Digital Health Strategy for Catalonia</vt:lpstr>
      <vt:lpstr>  Master Plan Goals </vt:lpstr>
      <vt:lpstr>  Digital Health Strategy for Catalonia </vt:lpstr>
      <vt:lpstr>  A unique Electronic Health Record </vt:lpstr>
      <vt:lpstr>  What is this all about?</vt:lpstr>
      <vt:lpstr>  The open platform paradigm</vt:lpstr>
      <vt:lpstr>  Current vs future view</vt:lpstr>
      <vt:lpstr>  More in depth… Current situation</vt:lpstr>
      <vt:lpstr>  More in depth… Current situation</vt:lpstr>
      <vt:lpstr>  What is a knowledge-driven platform? </vt:lpstr>
      <vt:lpstr>  What is openEHR? </vt:lpstr>
      <vt:lpstr>  Representing knowledge in openEHR </vt:lpstr>
      <vt:lpstr>Strategic approach</vt:lpstr>
      <vt:lpstr>  Our view for an open future</vt:lpstr>
      <vt:lpstr>  Our approach</vt:lpstr>
      <vt:lpstr>Thank you! Dr. Jordi Piera-Jiménez Director of the Digital Health Strategy for Catalonia Catalan Health Service jpiera@catsalut.cat @jpieraj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salmenara</dc:creator>
  <cp:lastModifiedBy>Piera Jiménez, Jordi</cp:lastModifiedBy>
  <cp:revision>102</cp:revision>
  <dcterms:created xsi:type="dcterms:W3CDTF">2022-01-28T10:51:47Z</dcterms:created>
  <dcterms:modified xsi:type="dcterms:W3CDTF">2022-04-23T08:08:04Z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2021-12-16T00:00:00Z</vt:filetime>
  </property>
  <property fmtid="{D5CDD505-2E9C-101B-9397-08002B2CF9AE}" pid="3" name="Creator">
    <vt:lpwstr>Acrobat PDFMaker 21 para PowerPoint</vt:lpwstr>
  </property>
  <property fmtid="{D5CDD505-2E9C-101B-9397-08002B2CF9AE}" pid="4" name="LastSaved">
    <vt:filetime>2022-01-28T00:00:00Z</vt:filetime>
  </property>
</Properties>
</file>