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Montserrat-boldItalic.fntdata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font" Target="fonts/Montserrat-italic.fnt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font" Target="fonts/Montserrat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5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1da4a6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21da4a6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1da4a6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1da4a6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4dc94f8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54dc94f8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misión : motivo o la razón de la existencia de la empresa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visión: lugar a dónde la empresa debe llegar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valores: creencias y los principios que rigen a una empresa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c59b6de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c59b6de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54dc94f8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54dc94f8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10040066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10040066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100400663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100400663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54dc94f8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54dc94f8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eur03.safelinks.protection.outlook.com/?url=https%3A%2F%2Fscientiasalut.gencat.cat%2Fhandle%2F11351%2F5453%3Flocale-attribute%3Des&amp;data=04%7C01%7Cflopezse.germanstrias%40gencat.cat%7C4993097c550c45f8371b08d9ed36a4c1%7C3b9427dcd30e43bc8c06ff7253676fec%7C1%7C0%7C637801641206121775%7CUnknown%7CTWFpbGZsb3d8eyJWIjoiMC4wLjAwMDAiLCJQIjoiV2luMzIiLCJBTiI6Ik1haWwiLCJXVCI6Mn0%3D%7C3000&amp;sdata=AjBK%2B2McQtYT%2BItrD%2BGoSoMa59Tz%2B6VarSjqm%2BAAmV4%3D&amp;reserved=0" TargetMode="External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doi.org/10.3390/ijerph18137028" TargetMode="External"/><Relationship Id="rId10" Type="http://schemas.openxmlformats.org/officeDocument/2006/relationships/image" Target="../media/image6.png"/><Relationship Id="rId9" Type="http://schemas.openxmlformats.org/officeDocument/2006/relationships/image" Target="../media/image8.jpg"/><Relationship Id="rId5" Type="http://schemas.openxmlformats.org/officeDocument/2006/relationships/hyperlink" Target="https://www.preprints.org/manuscript/202111.0295/v1" TargetMode="External"/><Relationship Id="rId6" Type="http://schemas.openxmlformats.org/officeDocument/2006/relationships/hyperlink" Target="https://doi.org/10.3390/ijerph18137129" TargetMode="External"/><Relationship Id="rId7" Type="http://schemas.openxmlformats.org/officeDocument/2006/relationships/hyperlink" Target="https://doi.org/10.3390/vaccines10010059" TargetMode="External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mailto:flopezse.germanstrias@gencat.cat" TargetMode="External"/><Relationship Id="rId5" Type="http://schemas.openxmlformats.org/officeDocument/2006/relationships/hyperlink" Target="https://www.linkedin.com/in/francesclopezsegui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3362" l="0" r="0" t="0"/>
          <a:stretch/>
        </p:blipFill>
        <p:spPr>
          <a:xfrm flipH="1">
            <a:off x="371513" y="3525300"/>
            <a:ext cx="8400974" cy="11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1614150" y="1157300"/>
            <a:ext cx="5915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/>
              <a:t>Health Economics Unit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/>
              <a:t>North Metropolitan Territorial Authority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/>
              <a:t>Catalan Health Institute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999999"/>
                </a:solidFill>
              </a:rPr>
              <a:t>February 28th</a:t>
            </a:r>
            <a:r>
              <a:rPr lang="ca" sz="2000">
                <a:solidFill>
                  <a:srgbClr val="999999"/>
                </a:solidFill>
              </a:rPr>
              <a:t> 2022</a:t>
            </a:r>
            <a:endParaRPr sz="2000">
              <a:solidFill>
                <a:srgbClr val="999999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About me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22375" y="1111550"/>
            <a:ext cx="6369300" cy="29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>
                <a:solidFill>
                  <a:schemeClr val="dk1"/>
                </a:solidFill>
              </a:rPr>
              <a:t>Francesc López Seguí</a:t>
            </a:r>
            <a:endParaRPr sz="19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Health Economist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PhD Biomedicine </a:t>
            </a:r>
            <a:r>
              <a:rPr lang="ca"/>
              <a:t>&amp; M.Sc. Economics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Associate Professor at Pompeu Fabra University /</a:t>
            </a:r>
            <a:br>
              <a:rPr lang="ca"/>
            </a:br>
            <a:r>
              <a:rPr lang="ca"/>
              <a:t>Center for Research in Health Economics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Member at the Research Group on Innovation, Health Economics and Digital Transformation (INEDIT) at the Germans Trias i Pujol Research Institute</a:t>
            </a: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938" y="501584"/>
            <a:ext cx="1121250" cy="151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051" y="2254085"/>
            <a:ext cx="2853025" cy="63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5889" y="2984737"/>
            <a:ext cx="2023350" cy="6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 b="15146" l="15712" r="6502" t="0"/>
          <a:stretch/>
        </p:blipFill>
        <p:spPr>
          <a:xfrm>
            <a:off x="4362453" y="1017725"/>
            <a:ext cx="4565722" cy="280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3862100" y="1446000"/>
            <a:ext cx="4710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5508450" y="4200575"/>
            <a:ext cx="345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/>
              <a:t>Source</a:t>
            </a:r>
            <a:r>
              <a:rPr i="1" lang="ca" sz="1300">
                <a:uFill>
                  <a:noFill/>
                </a:uFill>
                <a:hlinkClick r:id="rId4"/>
              </a:rPr>
              <a:t>: 2019 NMTA-</a:t>
            </a:r>
            <a:r>
              <a:rPr i="1" lang="ca" sz="1300"/>
              <a:t>CHI </a:t>
            </a:r>
            <a:r>
              <a:rPr i="1" lang="ca" sz="1300"/>
              <a:t>Annual</a:t>
            </a:r>
            <a:r>
              <a:rPr i="1" lang="ca" sz="1300"/>
              <a:t> Report</a:t>
            </a:r>
            <a:endParaRPr i="1" sz="1300"/>
          </a:p>
        </p:txBody>
      </p:sp>
      <p:sp>
        <p:nvSpPr>
          <p:cNvPr id="119" name="Google Shape;119;p27"/>
          <p:cNvSpPr txBox="1"/>
          <p:nvPr/>
        </p:nvSpPr>
        <p:spPr>
          <a:xfrm>
            <a:off x="427650" y="1225650"/>
            <a:ext cx="39348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a" sz="1800"/>
              <a:t>9,194,084</a:t>
            </a:r>
            <a:r>
              <a:rPr lang="ca" sz="1800">
                <a:solidFill>
                  <a:schemeClr val="dk1"/>
                </a:solidFill>
              </a:rPr>
              <a:t>    </a:t>
            </a:r>
            <a:r>
              <a:rPr lang="ca" sz="1800"/>
              <a:t>p</a:t>
            </a:r>
            <a:r>
              <a:rPr lang="ca" sz="1800"/>
              <a:t>rimary care visits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a" sz="1800"/>
              <a:t>146,352</a:t>
            </a:r>
            <a:r>
              <a:rPr lang="ca" sz="1800">
                <a:solidFill>
                  <a:schemeClr val="dk1"/>
                </a:solidFill>
              </a:rPr>
              <a:t>    </a:t>
            </a:r>
            <a:r>
              <a:rPr lang="ca" sz="1800"/>
              <a:t>hospital u</a:t>
            </a:r>
            <a:r>
              <a:rPr lang="ca" sz="1800"/>
              <a:t>rgencies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a" sz="1800"/>
              <a:t>748</a:t>
            </a:r>
            <a:r>
              <a:rPr lang="ca" sz="1800">
                <a:solidFill>
                  <a:schemeClr val="dk1"/>
                </a:solidFill>
              </a:rPr>
              <a:t>    </a:t>
            </a:r>
            <a:r>
              <a:rPr lang="ca" sz="1800"/>
              <a:t>a</a:t>
            </a:r>
            <a:r>
              <a:rPr lang="ca" sz="1800"/>
              <a:t>rticles published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a" sz="1800"/>
              <a:t>315,008</a:t>
            </a:r>
            <a:r>
              <a:rPr lang="ca" sz="1800"/>
              <a:t>    i</a:t>
            </a:r>
            <a:r>
              <a:rPr lang="ca" sz="1800"/>
              <a:t>mage tests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a" sz="1800">
                <a:solidFill>
                  <a:schemeClr val="dk1"/>
                </a:solidFill>
              </a:rPr>
              <a:t>€566,933,431</a:t>
            </a:r>
            <a:r>
              <a:rPr lang="ca" sz="1800">
                <a:solidFill>
                  <a:schemeClr val="dk1"/>
                </a:solidFill>
              </a:rPr>
              <a:t>    budget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a" sz="1800"/>
              <a:t>8,104</a:t>
            </a:r>
            <a:r>
              <a:rPr lang="ca" sz="1800">
                <a:solidFill>
                  <a:schemeClr val="dk1"/>
                </a:solidFill>
              </a:rPr>
              <a:t>    </a:t>
            </a:r>
            <a:r>
              <a:rPr lang="ca" sz="1800"/>
              <a:t>professionals</a:t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b="1" lang="ca" sz="2000">
                <a:solidFill>
                  <a:srgbClr val="666666"/>
                </a:solidFill>
              </a:rPr>
              <a:t>1</a:t>
            </a:r>
            <a:r>
              <a:rPr lang="ca" sz="2000">
                <a:solidFill>
                  <a:srgbClr val="666666"/>
                </a:solidFill>
              </a:rPr>
              <a:t> Health Economist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5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About 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/>
        </p:nvSpPr>
        <p:spPr>
          <a:xfrm>
            <a:off x="498900" y="762025"/>
            <a:ext cx="81462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179999" marR="14300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900"/>
              <a:t>Mission </a:t>
            </a:r>
            <a:r>
              <a:rPr lang="ca" sz="1900"/>
              <a:t>To maximize the value of health resources by generating applied and high-quality knowledge based on the empirical evidence of the activity of our region</a:t>
            </a:r>
            <a:endParaRPr sz="1900"/>
          </a:p>
          <a:p>
            <a:pPr indent="0" lvl="0" marL="179999" marR="14300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179999" marR="14300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900"/>
              <a:t>Vision </a:t>
            </a:r>
            <a:r>
              <a:rPr lang="ca" sz="1900"/>
              <a:t>To consolidate the presence of Health Economics and evidence-based practice at the macro, meso and micro decision-making levels of the region.</a:t>
            </a:r>
            <a:endParaRPr sz="1900"/>
          </a:p>
          <a:p>
            <a:pPr indent="0" lvl="0" marL="179999" marR="14300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179999" marR="143009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/>
              <a:t>Values</a:t>
            </a:r>
            <a:r>
              <a:rPr lang="ca" sz="1900"/>
              <a:t> Critical spirit, responsibility, public sense.</a:t>
            </a:r>
            <a:endParaRPr sz="1900"/>
          </a:p>
        </p:txBody>
      </p:sp>
      <p:pic>
        <p:nvPicPr>
          <p:cNvPr id="127" name="Google Shape;127;p28"/>
          <p:cNvPicPr preferRelativeResize="0"/>
          <p:nvPr/>
        </p:nvPicPr>
        <p:blipFill rotWithShape="1">
          <a:blip r:embed="rId3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0" y="39977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solidFill>
                  <a:schemeClr val="dk1"/>
                </a:solidFill>
              </a:rPr>
              <a:t>Health Economics Unit | </a:t>
            </a:r>
            <a:r>
              <a:rPr lang="ca" sz="1700">
                <a:solidFill>
                  <a:schemeClr val="dk1"/>
                </a:solidFill>
              </a:rPr>
              <a:t>North Metropolitan Territorial Authority - Catalan Health Institute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54946" l="0" r="0" t="0"/>
          <a:stretch/>
        </p:blipFill>
        <p:spPr>
          <a:xfrm>
            <a:off x="278925" y="1032375"/>
            <a:ext cx="4643450" cy="1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/>
          <p:nvPr/>
        </p:nvSpPr>
        <p:spPr>
          <a:xfrm>
            <a:off x="5194375" y="1089875"/>
            <a:ext cx="41331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chemeClr val="dk1"/>
                </a:solidFill>
              </a:rPr>
              <a:t>López Seguí, F.; Estrada Cuxart, O.; Mitjà i Villar, O.; Hernández Guillamet, G.; Prat Gil, N.; Maria Bonet, J.; Isnard Blanchar, M.; Moreno Millan, N.; Blanco, I.; Vilar Capella, M.; Català Sabaté, M.; Aran Solé, A.; Argimon Pallàs, J.M.; Clotet, B.; Ara del Rey, J. </a:t>
            </a:r>
            <a:r>
              <a:rPr b="1" i="1" lang="ca" sz="900">
                <a:solidFill>
                  <a:schemeClr val="dk1"/>
                </a:solidFill>
              </a:rPr>
              <a:t>A Cost-Benefit Analysis of the COVID-19 Asymptomatic Mass Testing Strategy in the North Metropolitan Area of Barcelona</a:t>
            </a:r>
            <a:r>
              <a:rPr i="1" lang="ca" sz="900">
                <a:solidFill>
                  <a:schemeClr val="dk1"/>
                </a:solidFill>
              </a:rPr>
              <a:t>. Int. J. Environ. Res. Public Health 2021, 18, 7028. </a:t>
            </a:r>
            <a:r>
              <a:rPr i="1" lang="ca" sz="900" u="sng">
                <a:solidFill>
                  <a:schemeClr val="hlink"/>
                </a:solidFill>
                <a:hlinkClick r:id="rId4"/>
              </a:rPr>
              <a:t>https://doi.org/10.3390/ijerph18137028</a:t>
            </a:r>
            <a:endParaRPr i="1" sz="900">
              <a:solidFill>
                <a:schemeClr val="dk1"/>
              </a:solidFill>
            </a:endParaRPr>
          </a:p>
          <a:p>
            <a:pPr indent="0" lvl="0" marL="45000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1"/>
              </a:solidFill>
            </a:endParaRPr>
          </a:p>
          <a:p>
            <a:pPr indent="0" lvl="0" marL="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chemeClr val="dk1"/>
                </a:solidFill>
              </a:rPr>
              <a:t>López Seguí, F.; Oyon Lerga, U.; Laguna Marmol, L.; Coll, P.; Andreu, A.; Meulbroek, M.; López Casasnovas, G.; Estrada Cuxart, O.; Ara Rey, J.; Quiñones, C.; Perez, F.; Fernandez, J.; Rivero, A.; Clotet, B. </a:t>
            </a:r>
            <a:r>
              <a:rPr b="1" i="1" lang="ca" sz="900">
                <a:solidFill>
                  <a:schemeClr val="dk1"/>
                </a:solidFill>
              </a:rPr>
              <a:t>Cost-Effectiveness Analysis of the Daily HIV Pre-Exposure Prophylaxis in Men who Have Sex with Men in Barcelona</a:t>
            </a:r>
            <a:r>
              <a:rPr i="1" lang="ca" sz="900">
                <a:solidFill>
                  <a:schemeClr val="dk1"/>
                </a:solidFill>
              </a:rPr>
              <a:t>. Preprints 2021 </a:t>
            </a:r>
            <a:r>
              <a:rPr i="1" lang="ca" sz="900" u="sng">
                <a:solidFill>
                  <a:schemeClr val="hlink"/>
                </a:solidFill>
                <a:hlinkClick r:id="rId5"/>
              </a:rPr>
              <a:t>https://www.preprints.org/manuscript/202111.0295/v1</a:t>
            </a:r>
            <a:endParaRPr i="1" sz="900">
              <a:solidFill>
                <a:schemeClr val="dk1"/>
              </a:solidFill>
            </a:endParaRPr>
          </a:p>
          <a:p>
            <a:pPr indent="0" lvl="0" marL="45000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1"/>
              </a:solidFill>
            </a:endParaRPr>
          </a:p>
          <a:p>
            <a:pPr indent="0" lvl="0" marL="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chemeClr val="dk1"/>
                </a:solidFill>
              </a:rPr>
              <a:t>López Seguí, F.; Navarrete Duran, J.M.; Tuldrà, A.; Sarquella, M.; Revollo, B.; Llibre, J.M.; Ara del Rey, J.; Estrada Cuxart, O.; Paredes Deirós, R.; Hernández Guillamet, G.; Clotet Sala, B.; Vidal Alaball, J.; Such Faro, P. </a:t>
            </a:r>
            <a:r>
              <a:rPr b="1" i="1" lang="ca" sz="900">
                <a:solidFill>
                  <a:schemeClr val="dk1"/>
                </a:solidFill>
              </a:rPr>
              <a:t>Impact of Mass Workplace COVID-19 Rapid Testing on Health and Healthcare Resource Savings</a:t>
            </a:r>
            <a:r>
              <a:rPr i="1" lang="ca" sz="900">
                <a:solidFill>
                  <a:schemeClr val="dk1"/>
                </a:solidFill>
              </a:rPr>
              <a:t>. Int. J. Environ. Res. Public Health 2021, 18, 7129. </a:t>
            </a:r>
            <a:r>
              <a:rPr i="1" lang="ca" sz="900" u="sng">
                <a:solidFill>
                  <a:schemeClr val="hlink"/>
                </a:solidFill>
                <a:hlinkClick r:id="rId6"/>
              </a:rPr>
              <a:t>https://doi.org/10.3390/ijerph18137129</a:t>
            </a:r>
            <a:endParaRPr i="1" sz="900">
              <a:solidFill>
                <a:schemeClr val="dk1"/>
              </a:solidFill>
            </a:endParaRPr>
          </a:p>
          <a:p>
            <a:pPr indent="0" lvl="0" marL="45000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1"/>
              </a:solidFill>
            </a:endParaRPr>
          </a:p>
          <a:p>
            <a:pPr indent="0" lvl="0" marL="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900">
                <a:solidFill>
                  <a:schemeClr val="dk1"/>
                </a:solidFill>
              </a:rPr>
              <a:t>López, F.; Català, M.; Prats, C.; Estrada, O.; Oliva, I.; Prat, N.; Isnard, M.; Vallès, R.; Vilar, M.; Clotet, B.; Argimon, J.M.; Aran, A.; Ara, J. </a:t>
            </a:r>
            <a:r>
              <a:rPr b="1" i="1" lang="ca" sz="900">
                <a:solidFill>
                  <a:schemeClr val="dk1"/>
                </a:solidFill>
              </a:rPr>
              <a:t>A Cost–Benefit Analysis of COVID-19 Vaccination in Catalonia</a:t>
            </a:r>
            <a:r>
              <a:rPr i="1" lang="ca" sz="900">
                <a:solidFill>
                  <a:schemeClr val="dk1"/>
                </a:solidFill>
              </a:rPr>
              <a:t>. Vaccines 2022, 10, 59. </a:t>
            </a:r>
            <a:r>
              <a:rPr i="1" lang="ca" sz="900" u="sng">
                <a:solidFill>
                  <a:schemeClr val="hlink"/>
                </a:solidFill>
                <a:hlinkClick r:id="rId7"/>
              </a:rPr>
              <a:t>https://doi.org/10.3390/vaccines10010059</a:t>
            </a:r>
            <a:endParaRPr i="1" sz="900">
              <a:solidFill>
                <a:schemeClr val="dk1"/>
              </a:solidFill>
            </a:endParaRPr>
          </a:p>
          <a:p>
            <a:pPr indent="0" lvl="0" marL="450000" marR="2309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chemeClr val="dk1"/>
              </a:solidFill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8">
            <a:alphaModFix/>
          </a:blip>
          <a:srcRect b="0" l="0" r="7415" t="0"/>
          <a:stretch/>
        </p:blipFill>
        <p:spPr>
          <a:xfrm>
            <a:off x="3292413" y="1647900"/>
            <a:ext cx="1858225" cy="32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 rotWithShape="1">
          <a:blip r:embed="rId9">
            <a:alphaModFix/>
          </a:blip>
          <a:srcRect b="12835" l="6668" r="24441" t="9276"/>
          <a:stretch/>
        </p:blipFill>
        <p:spPr>
          <a:xfrm>
            <a:off x="394150" y="1772275"/>
            <a:ext cx="2592375" cy="24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317950" y="594725"/>
            <a:ext cx="3837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43009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/>
              <a:t>What we do (</a:t>
            </a:r>
            <a:r>
              <a:rPr b="1" lang="ca" sz="1900"/>
              <a:t>2021 in brief)</a:t>
            </a:r>
            <a:endParaRPr sz="1900"/>
          </a:p>
        </p:txBody>
      </p:sp>
      <p:sp>
        <p:nvSpPr>
          <p:cNvPr id="138" name="Google Shape;138;p29"/>
          <p:cNvSpPr txBox="1"/>
          <p:nvPr/>
        </p:nvSpPr>
        <p:spPr>
          <a:xfrm>
            <a:off x="0" y="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solidFill>
                  <a:srgbClr val="666666"/>
                </a:solidFill>
              </a:rPr>
              <a:t>Health Economics Unit | </a:t>
            </a:r>
            <a:r>
              <a:rPr lang="ca" sz="1700">
                <a:solidFill>
                  <a:srgbClr val="666666"/>
                </a:solidFill>
              </a:rPr>
              <a:t>North Metropolitan Territorial Authority - Catalan Health Institute</a:t>
            </a:r>
            <a:endParaRPr b="1" sz="1700">
              <a:solidFill>
                <a:srgbClr val="666666"/>
              </a:solidFill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10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6313463" y="3570800"/>
            <a:ext cx="13242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Schistosomiasis</a:t>
            </a:r>
            <a:endParaRPr sz="1100"/>
          </a:p>
        </p:txBody>
      </p:sp>
      <p:sp>
        <p:nvSpPr>
          <p:cNvPr id="145" name="Google Shape;145;p30"/>
          <p:cNvSpPr txBox="1"/>
          <p:nvPr/>
        </p:nvSpPr>
        <p:spPr>
          <a:xfrm>
            <a:off x="3161713" y="3606200"/>
            <a:ext cx="13008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Hospital-At-Home</a:t>
            </a:r>
            <a:endParaRPr sz="1100"/>
          </a:p>
        </p:txBody>
      </p:sp>
      <p:sp>
        <p:nvSpPr>
          <p:cNvPr id="146" name="Google Shape;146;p30"/>
          <p:cNvSpPr txBox="1"/>
          <p:nvPr/>
        </p:nvSpPr>
        <p:spPr>
          <a:xfrm>
            <a:off x="7673513" y="2393450"/>
            <a:ext cx="1244400" cy="743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HIV Pre-exposure prophylaxis </a:t>
            </a:r>
            <a:endParaRPr sz="1100"/>
          </a:p>
        </p:txBody>
      </p:sp>
      <p:sp>
        <p:nvSpPr>
          <p:cNvPr id="147" name="Google Shape;147;p30"/>
          <p:cNvSpPr txBox="1"/>
          <p:nvPr/>
        </p:nvSpPr>
        <p:spPr>
          <a:xfrm>
            <a:off x="5016436" y="2594475"/>
            <a:ext cx="9483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Birth Center</a:t>
            </a:r>
            <a:endParaRPr sz="1100"/>
          </a:p>
        </p:txBody>
      </p:sp>
      <p:sp>
        <p:nvSpPr>
          <p:cNvPr id="148" name="Google Shape;148;p30"/>
          <p:cNvSpPr txBox="1"/>
          <p:nvPr/>
        </p:nvSpPr>
        <p:spPr>
          <a:xfrm>
            <a:off x="6254885" y="2938750"/>
            <a:ext cx="1126500" cy="5487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Lung Cancer Screening</a:t>
            </a:r>
            <a:endParaRPr sz="1100"/>
          </a:p>
        </p:txBody>
      </p:sp>
      <p:sp>
        <p:nvSpPr>
          <p:cNvPr id="149" name="Google Shape;149;p30"/>
          <p:cNvSpPr txBox="1"/>
          <p:nvPr/>
        </p:nvSpPr>
        <p:spPr>
          <a:xfrm>
            <a:off x="4390250" y="1724575"/>
            <a:ext cx="10059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Diabetic foot</a:t>
            </a:r>
            <a:endParaRPr sz="1100"/>
          </a:p>
        </p:txBody>
      </p:sp>
      <p:sp>
        <p:nvSpPr>
          <p:cNvPr id="150" name="Google Shape;150;p30"/>
          <p:cNvSpPr txBox="1"/>
          <p:nvPr/>
        </p:nvSpPr>
        <p:spPr>
          <a:xfrm>
            <a:off x="2298725" y="2726838"/>
            <a:ext cx="19599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Complex Chronic Patient</a:t>
            </a:r>
            <a:endParaRPr sz="1100"/>
          </a:p>
        </p:txBody>
      </p:sp>
      <p:sp>
        <p:nvSpPr>
          <p:cNvPr id="151" name="Google Shape;151;p30"/>
          <p:cNvSpPr txBox="1"/>
          <p:nvPr/>
        </p:nvSpPr>
        <p:spPr>
          <a:xfrm>
            <a:off x="4598488" y="3448274"/>
            <a:ext cx="1520400" cy="5487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Obstructive Sleep Apnea Syndrome</a:t>
            </a:r>
            <a:endParaRPr sz="1100"/>
          </a:p>
        </p:txBody>
      </p:sp>
      <p:sp>
        <p:nvSpPr>
          <p:cNvPr id="152" name="Google Shape;152;p30"/>
          <p:cNvSpPr txBox="1"/>
          <p:nvPr/>
        </p:nvSpPr>
        <p:spPr>
          <a:xfrm>
            <a:off x="1548200" y="3569688"/>
            <a:ext cx="13833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Long COVID</a:t>
            </a:r>
            <a:endParaRPr sz="1100"/>
          </a:p>
        </p:txBody>
      </p:sp>
      <p:sp>
        <p:nvSpPr>
          <p:cNvPr id="153" name="Google Shape;153;p30"/>
          <p:cNvSpPr txBox="1"/>
          <p:nvPr/>
        </p:nvSpPr>
        <p:spPr>
          <a:xfrm>
            <a:off x="4303638" y="3021372"/>
            <a:ext cx="14346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Home ventilation</a:t>
            </a:r>
            <a:endParaRPr sz="1100"/>
          </a:p>
        </p:txBody>
      </p:sp>
      <p:sp>
        <p:nvSpPr>
          <p:cNvPr id="154" name="Google Shape;154;p30"/>
          <p:cNvSpPr txBox="1"/>
          <p:nvPr/>
        </p:nvSpPr>
        <p:spPr>
          <a:xfrm>
            <a:off x="4764988" y="2167575"/>
            <a:ext cx="11874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CardioMEMS</a:t>
            </a:r>
            <a:endParaRPr sz="1100"/>
          </a:p>
        </p:txBody>
      </p:sp>
      <p:sp>
        <p:nvSpPr>
          <p:cNvPr id="155" name="Google Shape;155;p30"/>
          <p:cNvSpPr txBox="1"/>
          <p:nvPr/>
        </p:nvSpPr>
        <p:spPr>
          <a:xfrm>
            <a:off x="2681838" y="1494250"/>
            <a:ext cx="16218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Rapid Diagnostic Unit</a:t>
            </a:r>
            <a:endParaRPr sz="1100"/>
          </a:p>
        </p:txBody>
      </p:sp>
      <p:sp>
        <p:nvSpPr>
          <p:cNvPr id="156" name="Google Shape;156;p30"/>
          <p:cNvSpPr txBox="1"/>
          <p:nvPr/>
        </p:nvSpPr>
        <p:spPr>
          <a:xfrm>
            <a:off x="6220775" y="2306700"/>
            <a:ext cx="1300800" cy="5487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Venous Access Nursing Teams</a:t>
            </a:r>
            <a:endParaRPr sz="1100"/>
          </a:p>
        </p:txBody>
      </p:sp>
      <p:sp>
        <p:nvSpPr>
          <p:cNvPr id="157" name="Google Shape;157;p30"/>
          <p:cNvSpPr txBox="1"/>
          <p:nvPr/>
        </p:nvSpPr>
        <p:spPr>
          <a:xfrm>
            <a:off x="2573538" y="1901888"/>
            <a:ext cx="17301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Ophthalmic Screening</a:t>
            </a:r>
            <a:endParaRPr sz="1100"/>
          </a:p>
        </p:txBody>
      </p:sp>
      <p:sp>
        <p:nvSpPr>
          <p:cNvPr id="158" name="Google Shape;158;p30"/>
          <p:cNvSpPr txBox="1"/>
          <p:nvPr/>
        </p:nvSpPr>
        <p:spPr>
          <a:xfrm>
            <a:off x="226013" y="3597150"/>
            <a:ext cx="12444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Hypoachusia</a:t>
            </a:r>
            <a:endParaRPr sz="1100"/>
          </a:p>
        </p:txBody>
      </p:sp>
      <p:sp>
        <p:nvSpPr>
          <p:cNvPr id="159" name="Google Shape;159;p30"/>
          <p:cNvSpPr txBox="1"/>
          <p:nvPr/>
        </p:nvSpPr>
        <p:spPr>
          <a:xfrm>
            <a:off x="226013" y="3172200"/>
            <a:ext cx="11265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Osteoporosis</a:t>
            </a:r>
            <a:endParaRPr sz="1100"/>
          </a:p>
        </p:txBody>
      </p:sp>
      <p:sp>
        <p:nvSpPr>
          <p:cNvPr id="160" name="Google Shape;160;p30"/>
          <p:cNvSpPr txBox="1"/>
          <p:nvPr/>
        </p:nvSpPr>
        <p:spPr>
          <a:xfrm>
            <a:off x="3527813" y="2314363"/>
            <a:ext cx="10059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Tuberculosis</a:t>
            </a:r>
            <a:endParaRPr sz="1100"/>
          </a:p>
        </p:txBody>
      </p:sp>
      <p:sp>
        <p:nvSpPr>
          <p:cNvPr id="161" name="Google Shape;161;p30"/>
          <p:cNvSpPr txBox="1"/>
          <p:nvPr/>
        </p:nvSpPr>
        <p:spPr>
          <a:xfrm>
            <a:off x="2272938" y="3148275"/>
            <a:ext cx="1870800" cy="3540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Renal denervation</a:t>
            </a:r>
            <a:endParaRPr sz="1100"/>
          </a:p>
        </p:txBody>
      </p:sp>
      <p:sp>
        <p:nvSpPr>
          <p:cNvPr id="162" name="Google Shape;162;p30"/>
          <p:cNvSpPr txBox="1"/>
          <p:nvPr/>
        </p:nvSpPr>
        <p:spPr>
          <a:xfrm>
            <a:off x="7837088" y="3176375"/>
            <a:ext cx="1080900" cy="743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100"/>
              <a:t>Intermediate Respiratory Care Units </a:t>
            </a:r>
            <a:endParaRPr sz="1100"/>
          </a:p>
        </p:txBody>
      </p:sp>
      <p:sp>
        <p:nvSpPr>
          <p:cNvPr id="163" name="Google Shape;163;p30"/>
          <p:cNvSpPr txBox="1"/>
          <p:nvPr/>
        </p:nvSpPr>
        <p:spPr>
          <a:xfrm>
            <a:off x="317950" y="594725"/>
            <a:ext cx="382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43009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/>
              <a:t>Roadmap </a:t>
            </a:r>
            <a:r>
              <a:rPr b="1" lang="ca" sz="1900"/>
              <a:t>(2022 expected)</a:t>
            </a:r>
            <a:endParaRPr sz="1900"/>
          </a:p>
        </p:txBody>
      </p:sp>
      <p:sp>
        <p:nvSpPr>
          <p:cNvPr id="164" name="Google Shape;164;p30"/>
          <p:cNvSpPr txBox="1"/>
          <p:nvPr/>
        </p:nvSpPr>
        <p:spPr>
          <a:xfrm>
            <a:off x="0" y="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solidFill>
                  <a:srgbClr val="666666"/>
                </a:solidFill>
              </a:rPr>
              <a:t>Health Economics Unit | </a:t>
            </a:r>
            <a:r>
              <a:rPr lang="ca" sz="1700">
                <a:solidFill>
                  <a:srgbClr val="666666"/>
                </a:solidFill>
              </a:rPr>
              <a:t>North Metropolitan Territorial Authority - Catalan Health Institute</a:t>
            </a:r>
            <a:endParaRPr b="1" sz="1700">
              <a:solidFill>
                <a:srgbClr val="666666"/>
              </a:solidFill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/>
          <p:nvPr/>
        </p:nvSpPr>
        <p:spPr>
          <a:xfrm>
            <a:off x="5820200" y="1152225"/>
            <a:ext cx="2848500" cy="73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CFO</a:t>
            </a:r>
            <a:endParaRPr>
              <a:highlight>
                <a:srgbClr val="FFF2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6529250" y="1564525"/>
            <a:ext cx="2036700" cy="24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Accounting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p31"/>
          <p:cNvGrpSpPr/>
          <p:nvPr/>
        </p:nvGrpSpPr>
        <p:grpSpPr>
          <a:xfrm>
            <a:off x="486125" y="1121586"/>
            <a:ext cx="3621180" cy="765271"/>
            <a:chOff x="5635395" y="3516393"/>
            <a:chExt cx="2092200" cy="1679700"/>
          </a:xfrm>
        </p:grpSpPr>
        <p:sp>
          <p:nvSpPr>
            <p:cNvPr id="173" name="Google Shape;173;p31"/>
            <p:cNvSpPr/>
            <p:nvPr/>
          </p:nvSpPr>
          <p:spPr>
            <a:xfrm>
              <a:off x="5635395" y="3516393"/>
              <a:ext cx="2092200" cy="1679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>
                  <a:highlight>
                    <a:srgbClr val="F9CB9C"/>
                  </a:highlight>
                  <a:latin typeface="Montserrat"/>
                  <a:ea typeface="Montserrat"/>
                  <a:cs typeface="Montserrat"/>
                  <a:sym typeface="Montserrat"/>
                </a:rPr>
                <a:t>CIO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5672589" y="4415511"/>
              <a:ext cx="572700" cy="619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a">
                  <a:latin typeface="Montserrat"/>
                  <a:ea typeface="Montserrat"/>
                  <a:cs typeface="Montserrat"/>
                  <a:sym typeface="Montserrat"/>
                </a:rPr>
                <a:t>IT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5" name="Google Shape;175;p31"/>
          <p:cNvSpPr/>
          <p:nvPr/>
        </p:nvSpPr>
        <p:spPr>
          <a:xfrm>
            <a:off x="1608925" y="1531226"/>
            <a:ext cx="2442000" cy="28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Data Protection Officer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2296250" y="1936700"/>
            <a:ext cx="4964700" cy="15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500">
                <a:solidFill>
                  <a:schemeClr val="dk1"/>
                </a:solidFill>
                <a:highlight>
                  <a:srgbClr val="F6B26B"/>
                </a:highlight>
                <a:latin typeface="Montserrat"/>
                <a:ea typeface="Montserrat"/>
                <a:cs typeface="Montserrat"/>
                <a:sym typeface="Montserrat"/>
              </a:rPr>
              <a:t>CInO</a:t>
            </a:r>
            <a:endParaRPr sz="1500">
              <a:highlight>
                <a:srgbClr val="F6B26B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2370251" y="2492463"/>
            <a:ext cx="2442000" cy="37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Innovation and Digital Transformation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4867150" y="2492463"/>
            <a:ext cx="2187600" cy="37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2395500" y="2929575"/>
            <a:ext cx="1950600" cy="37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Strategic projects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7304375" y="2533125"/>
            <a:ext cx="1364400" cy="1593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Healthcare system’s regions</a:t>
            </a:r>
            <a:endParaRPr>
              <a:highlight>
                <a:srgbClr val="FFF2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7304275" y="1936700"/>
            <a:ext cx="1364400" cy="5385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Universities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1"/>
          <p:cNvSpPr/>
          <p:nvPr/>
        </p:nvSpPr>
        <p:spPr>
          <a:xfrm>
            <a:off x="486125" y="3775925"/>
            <a:ext cx="1766700" cy="339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2296250" y="3512000"/>
            <a:ext cx="3897300" cy="61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Committee for the Improvement and Adequacy of Care and Clinical Practice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1"/>
          <p:cNvSpPr/>
          <p:nvPr/>
        </p:nvSpPr>
        <p:spPr>
          <a:xfrm>
            <a:off x="486125" y="2418575"/>
            <a:ext cx="1766700" cy="70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Drug Research Ethical Committee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486125" y="1936700"/>
            <a:ext cx="1766700" cy="45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IGTP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4257400" y="1135149"/>
            <a:ext cx="1412700" cy="76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highlight>
                  <a:srgbClr val="F6B26B"/>
                </a:highlight>
                <a:latin typeface="Montserrat"/>
                <a:ea typeface="Montserrat"/>
                <a:cs typeface="Montserrat"/>
                <a:sym typeface="Montserrat"/>
              </a:rPr>
              <a:t>CEO</a:t>
            </a:r>
            <a:endParaRPr>
              <a:highlight>
                <a:srgbClr val="F6B26B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6256925" y="3512000"/>
            <a:ext cx="1004100" cy="61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Primary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Care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486125" y="3165050"/>
            <a:ext cx="1766700" cy="56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Clinical Documentation</a:t>
            </a:r>
            <a:endParaRPr>
              <a:highlight>
                <a:srgbClr val="FFF2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4428225" y="2939238"/>
            <a:ext cx="2769300" cy="37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ca">
                <a:latin typeface="Montserrat"/>
                <a:ea typeface="Montserrat"/>
                <a:cs typeface="Montserrat"/>
                <a:sym typeface="Montserrat"/>
              </a:rPr>
              <a:t>ransversal processes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0" y="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solidFill>
                  <a:srgbClr val="666666"/>
                </a:solidFill>
              </a:rPr>
              <a:t>Health Economics Unit | </a:t>
            </a:r>
            <a:r>
              <a:rPr lang="ca" sz="1700">
                <a:solidFill>
                  <a:srgbClr val="666666"/>
                </a:solidFill>
              </a:rPr>
              <a:t>North Metropolitan Territorial Authority - Catalan Health Institute</a:t>
            </a:r>
            <a:endParaRPr b="1" sz="1700">
              <a:solidFill>
                <a:srgbClr val="666666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317950" y="594725"/>
            <a:ext cx="382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43009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/>
              <a:t>With whom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11024" l="0" r="0" t="0"/>
          <a:stretch/>
        </p:blipFill>
        <p:spPr>
          <a:xfrm>
            <a:off x="0" y="0"/>
            <a:ext cx="931126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2945625" y="1512900"/>
            <a:ext cx="5915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100"/>
              <a:t>Thank you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flopezse.germanstrias@gencat.cat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francesc lopez segui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6000" y="2287875"/>
            <a:ext cx="219475" cy="2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7">
            <a:alphaModFix/>
          </a:blip>
          <a:srcRect b="0" l="-3605" r="0" t="0"/>
          <a:stretch/>
        </p:blipFill>
        <p:spPr>
          <a:xfrm>
            <a:off x="292450" y="4355625"/>
            <a:ext cx="2956025" cy="4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FE0FAACC1C54BB2B0DB325FB1D3ED" ma:contentTypeVersion="9" ma:contentTypeDescription="Create a new document." ma:contentTypeScope="" ma:versionID="9d20953659c86f54e2b5f127f0e783f0">
  <xsd:schema xmlns:xsd="http://www.w3.org/2001/XMLSchema" xmlns:xs="http://www.w3.org/2001/XMLSchema" xmlns:p="http://schemas.microsoft.com/office/2006/metadata/properties" xmlns:ns2="85c45617-a1ae-4271-8aeb-13d9901f2619" targetNamespace="http://schemas.microsoft.com/office/2006/metadata/properties" ma:root="true" ma:fieldsID="e8484f46267f413808c8319c1c9f40a1" ns2:_="">
    <xsd:import namespace="85c45617-a1ae-4271-8aeb-13d9901f2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45617-a1ae-4271-8aeb-13d9901f2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7470EE-5DDF-4940-8AE8-3F430C496B9D}"/>
</file>

<file path=customXml/itemProps2.xml><?xml version="1.0" encoding="utf-8"?>
<ds:datastoreItem xmlns:ds="http://schemas.openxmlformats.org/officeDocument/2006/customXml" ds:itemID="{180F01C8-FF74-4030-8F6A-69F697431921}"/>
</file>

<file path=customXml/itemProps3.xml><?xml version="1.0" encoding="utf-8"?>
<ds:datastoreItem xmlns:ds="http://schemas.openxmlformats.org/officeDocument/2006/customXml" ds:itemID="{B3BF71E5-C262-4533-B4F9-70E843788F4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0x0101009DFFE0FAACC1C54BB2B0DB325FB1D3ED</vt:lpwstr>
  </property>
  <property fmtid="{D5CDD505-2E9C-101B-9397-08002B2CF9AE}" pid="3" name="Order">
    <vt:r8>60000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