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6" r:id="rId2"/>
    <p:sldId id="266" r:id="rId3"/>
    <p:sldId id="264" r:id="rId4"/>
    <p:sldId id="263" r:id="rId5"/>
    <p:sldId id="324" r:id="rId6"/>
    <p:sldId id="325" r:id="rId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E1FD"/>
    <a:srgbClr val="00091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78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EB986-717F-43C9-82A5-B4171E9FBC2E}" type="datetimeFigureOut">
              <a:rPr lang="fi-FI" smtClean="0"/>
              <a:pPr/>
              <a:t>4.12.2018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81FF9-92B1-418C-91A9-C27141194E4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81FF9-92B1-418C-91A9-C27141194E4B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C2BA-0CFB-4550-B7E1-EAB40375DEE2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BA80-2C01-4D65-AE90-3ECF9485991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6F22-6288-4682-A5A9-FB5DC4EAD955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6ADE-0B0D-4157-BF20-1C2CE89F13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F882-E786-4364-8865-B9D2A524591A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76F5-1FB0-47A4-9C64-268978FB5A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11D2-1522-4829-B555-70728DC53857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2B82-D1DB-43C1-A86D-8454EC02B3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0280-2FC1-477B-9495-BB8D9C7231E4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F200-2C23-4D8C-978B-D7FACF5895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D085-F974-4B8F-BD88-6290949551D9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4A27-8A61-4DFE-A656-E5780555E2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167D-FFF2-45E6-BE1F-0BFD6FFE36F9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D1C7-D2C9-48A7-A405-3344E84D1EB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98E6-94F0-4610-959E-B6E1E91F7117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2A00-CDC0-4F66-A059-26C56C40C9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6734-FE67-40E1-B6F8-3633EFB1FA99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AD32-D7A9-4FA0-94BC-E37999A173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61A9-2358-4CA2-99AC-DF4A1A75D8F7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F6CD-F1DE-479A-AD9B-85661A738D1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5EB1-B14B-41B9-850D-DDBA20BE64AA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4DE6-8210-469D-A97D-0342E08705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D809B-F5A2-4546-BD1B-C3F0F75116FD}" type="datetimeFigureOut">
              <a:rPr lang="fi-FI"/>
              <a:pPr>
                <a:defRPr/>
              </a:pPr>
              <a:t>4.12.2018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D0AE59-B4B2-4C1F-A1D0-ABFF1D04F5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00B0F0"/>
                </a:solidFill>
              </a:rPr>
              <a:t>Lappajärvi-</a:t>
            </a:r>
            <a:r>
              <a:rPr lang="fi-FI" dirty="0" smtClean="0">
                <a:solidFill>
                  <a:srgbClr val="00B0F0"/>
                </a:solidFill>
              </a:rPr>
              <a:t> kraatterijärvi</a:t>
            </a:r>
            <a:endParaRPr lang="fi-FI" dirty="0">
              <a:solidFill>
                <a:srgbClr val="00B0F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5" y="1556792"/>
            <a:ext cx="7920879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uorakulmio 5"/>
          <p:cNvSpPr/>
          <p:nvPr/>
        </p:nvSpPr>
        <p:spPr>
          <a:xfrm>
            <a:off x="473015" y="4869158"/>
            <a:ext cx="3954969" cy="1213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Matkailu, koulutus, tutkimus, näyttely, koulun erikoistuminen, ulkoilu, historia, virkistys,  kulttuuri, geologia, nimistö,…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378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107950" y="-171450"/>
            <a:ext cx="9323388" cy="1143000"/>
          </a:xfrm>
        </p:spPr>
        <p:txBody>
          <a:bodyPr/>
          <a:lstStyle/>
          <a:p>
            <a:pPr eaLnBrk="1" hangingPunct="1"/>
            <a:r>
              <a:rPr lang="fi-FI" b="1" dirty="0" smtClean="0">
                <a:solidFill>
                  <a:srgbClr val="15E1FD"/>
                </a:solidFill>
              </a:rPr>
              <a:t>Lappajärven ainutlaatuisuus Suomessa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i-FI" b="1" dirty="0" smtClean="0">
                <a:solidFill>
                  <a:srgbClr val="FFFF00"/>
                </a:solidFill>
              </a:rPr>
              <a:t>Nuorin ja vähiten kulunut törmäyskraatteri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fi-FI" b="1" dirty="0" smtClean="0">
                <a:solidFill>
                  <a:srgbClr val="FFFF00"/>
                </a:solidFill>
              </a:rPr>
              <a:t>Vain 76 milj. vuotta (Schmieder &amp; Jourdan 2013)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fi-FI" b="1" dirty="0" smtClean="0">
                <a:solidFill>
                  <a:srgbClr val="FFFF00"/>
                </a:solidFill>
              </a:rPr>
              <a:t>Kohonnut reuna, keskuskohouma ja törmäyskivet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i-FI" b="1" dirty="0" smtClean="0">
                <a:solidFill>
                  <a:srgbClr val="FFFF00"/>
                </a:solidFill>
              </a:rPr>
              <a:t>Ensimmäisenä tunnistettu (1968)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i-FI" b="1" dirty="0" smtClean="0">
                <a:solidFill>
                  <a:srgbClr val="FFFF00"/>
                </a:solidFill>
              </a:rPr>
              <a:t>Ainoa, jossa paljastuneena törmäyssulakiviä!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fi-FI" b="1" dirty="0" smtClean="0">
                <a:solidFill>
                  <a:srgbClr val="FFFF00"/>
                </a:solidFill>
              </a:rPr>
              <a:t>Lisäksi runsaasti sueviitti- ja breksialohkareita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i-FI" b="1" dirty="0" smtClean="0">
                <a:solidFill>
                  <a:srgbClr val="FFFF00"/>
                </a:solidFill>
              </a:rPr>
              <a:t>Pisimpään (1858</a:t>
            </a:r>
            <a:r>
              <a:rPr lang="fi-FI" b="1" dirty="0" smtClean="0">
                <a:solidFill>
                  <a:srgbClr val="FFFF00"/>
                </a:solidFill>
                <a:sym typeface="Wingdings" pitchFamily="2" charset="2"/>
              </a:rPr>
              <a:t>)</a:t>
            </a:r>
            <a:r>
              <a:rPr lang="fi-FI" b="1" dirty="0" smtClean="0">
                <a:solidFill>
                  <a:srgbClr val="FFFF00"/>
                </a:solidFill>
              </a:rPr>
              <a:t> ja tarkimmin tutkittu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fi-FI" b="1" dirty="0" smtClean="0">
                <a:solidFill>
                  <a:srgbClr val="FFFF00"/>
                </a:solidFill>
              </a:rPr>
              <a:t>Lähes kaikki törmäystodisteet, myös </a:t>
            </a:r>
            <a:r>
              <a:rPr lang="fi-FI" b="1" i="1" dirty="0" smtClean="0">
                <a:solidFill>
                  <a:srgbClr val="FFFF00"/>
                </a:solidFill>
              </a:rPr>
              <a:t>timantit </a:t>
            </a:r>
            <a:r>
              <a:rPr lang="fi-FI" b="1" dirty="0" smtClean="0">
                <a:solidFill>
                  <a:srgbClr val="FFFF00"/>
                </a:solidFill>
              </a:rPr>
              <a:t>(1998)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i-FI" b="1" dirty="0" smtClean="0">
                <a:solidFill>
                  <a:srgbClr val="FFFF00"/>
                </a:solidFill>
              </a:rPr>
              <a:t>Toiseksi(?) suurin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fi-FI" b="1" dirty="0" smtClean="0">
                <a:solidFill>
                  <a:srgbClr val="FFFF00"/>
                </a:solidFill>
              </a:rPr>
              <a:t>Pisin lohkareviuhka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1628800"/>
            <a:ext cx="648072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FFFF00"/>
                </a:solidFill>
              </a:rPr>
              <a:t>77,8 ± 1,1 (Kenny et al. 2018, MetSoc)</a:t>
            </a:r>
            <a:endParaRPr lang="fi-FI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3/31/Vredefort_Dome_STS51I-33-56AA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2316163" y="-11113"/>
            <a:ext cx="6827837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24750" cy="1143000"/>
          </a:xfrm>
        </p:spPr>
        <p:txBody>
          <a:bodyPr/>
          <a:lstStyle/>
          <a:p>
            <a:pPr eaLnBrk="1" hangingPunct="1"/>
            <a:r>
              <a:rPr lang="fi-FI" b="1" smtClean="0">
                <a:solidFill>
                  <a:srgbClr val="15E1FD"/>
                </a:solidFill>
              </a:rPr>
              <a:t>Maapallon törmäyskraatterit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5435600" cy="5516562"/>
          </a:xfrm>
        </p:spPr>
        <p:txBody>
          <a:bodyPr/>
          <a:lstStyle/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Tunnetaan noin 190</a:t>
            </a:r>
          </a:p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Eniten Pohjois-Amerikassa, Pohjois-Euroopassa ja Australiassa</a:t>
            </a:r>
          </a:p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Koko kymmenestä metristä satoihin kilometreihin</a:t>
            </a:r>
          </a:p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Ikä vuosista kahteen miljardiin vuoteen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6696075" y="648811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solidFill>
                  <a:schemeClr val="bg1"/>
                </a:solidFill>
                <a:latin typeface="Calibri" pitchFamily="34" charset="0"/>
              </a:rPr>
              <a:t>NASA / STS51I-33-56AA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0825" y="44624"/>
            <a:ext cx="4537075" cy="1054100"/>
          </a:xfrm>
        </p:spPr>
        <p:txBody>
          <a:bodyPr/>
          <a:lstStyle/>
          <a:p>
            <a:pPr eaLnBrk="1" hangingPunct="1"/>
            <a:r>
              <a:rPr lang="fi-FI" b="1" dirty="0" smtClean="0">
                <a:solidFill>
                  <a:srgbClr val="15E1FD"/>
                </a:solidFill>
              </a:rPr>
              <a:t>Suomen törmäyskraatterit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7524750" y="6524625"/>
            <a:ext cx="169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latin typeface="Calibri" pitchFamily="34" charset="0"/>
              </a:rPr>
              <a:t>GTK / T. Öhman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38" y="1196752"/>
            <a:ext cx="5507038" cy="566124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1. Lappajärvi: 22 km; 77,8 ± 1,1 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2. Sääksjärvi: 5 km; ~600 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3. Söderfjärden: 6,5 km; ~540 / &gt;640 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4. Iso-Naakkima: 3 km; &gt;650 Ma?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5. Lumparn: 10 km; ~450 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6. Suvasvesi N: 3,5 km; 85 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7. Karikkoselkä: 2,5 km; ~450 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8. Saarijärvi: 2 km; &lt;600 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9. Paasselkä: 10 km; 231 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10. Suvasvesi S: 4 km; &gt;710 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11. Keurusselkä: 14–40 km; 1150 Ma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12. Summanen: 2,6 km; &lt;1880 Ma (359–</a:t>
            </a:r>
            <a:endParaRPr lang="fi-FI" sz="2400" dirty="0" smtClean="0">
              <a:solidFill>
                <a:srgbClr val="FFFF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2400" b="1" dirty="0" smtClean="0">
                <a:solidFill>
                  <a:srgbClr val="FFFF00"/>
                </a:solidFill>
              </a:rPr>
              <a:t>66 Ma???)</a:t>
            </a:r>
            <a:endParaRPr lang="fi-FI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kraatterikartta_geotaust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58274" y="0"/>
            <a:ext cx="385023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0880" y="6631468"/>
            <a:ext cx="1403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GTK / T. Öhman</a:t>
            </a:r>
            <a:endParaRPr lang="fi-FI" sz="1100" b="1" dirty="0"/>
          </a:p>
        </p:txBody>
      </p:sp>
      <p:pic>
        <p:nvPicPr>
          <p:cNvPr id="9" name="Picture 8" descr="kraatterikartta_maakuntatausta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29246" y="3651"/>
            <a:ext cx="3879258" cy="6854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68752" y="6623774"/>
            <a:ext cx="2411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T. Öhman / Wikimedia Commons</a:t>
            </a:r>
            <a:endParaRPr lang="fi-FI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69325" cy="836712"/>
          </a:xfrm>
        </p:spPr>
        <p:txBody>
          <a:bodyPr/>
          <a:lstStyle/>
          <a:p>
            <a:pPr eaLnBrk="1" hangingPunct="1"/>
            <a:r>
              <a:rPr lang="fi-FI" b="1" dirty="0" smtClean="0">
                <a:solidFill>
                  <a:srgbClr val="15E1FD"/>
                </a:solidFill>
              </a:rPr>
              <a:t>Lappajärven asteroidi ja törmäys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77272"/>
          </a:xfrm>
        </p:spPr>
        <p:txBody>
          <a:bodyPr/>
          <a:lstStyle/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Halkaisija noin 1600 m, tavallinen kivimeteoriitti</a:t>
            </a:r>
          </a:p>
          <a:p>
            <a:pPr lvl="1" eaLnBrk="1" hangingPunct="1"/>
            <a:r>
              <a:rPr lang="fi-FI" b="1" dirty="0" smtClean="0">
                <a:solidFill>
                  <a:srgbClr val="FFFF00"/>
                </a:solidFill>
              </a:rPr>
              <a:t>ns. H-tyypin kondriitti</a:t>
            </a:r>
          </a:p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Törmäysnopeus tod. näk. ~17 km/s (60 000 km/h eli 1,5x Maan ympäri / h; Kuusta reilussa 6 h:ssa)</a:t>
            </a:r>
          </a:p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Törmäysenergia vastasi ~259 000 megatonnia TNT:tä (&gt;17 miljoonaa x Hiroshima, &gt;5000 x Tsar Bomba)</a:t>
            </a:r>
          </a:p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Tulosuunta tuntematon, kulma tod. näk. 45</a:t>
            </a:r>
            <a:r>
              <a:rPr lang="fi-FI" dirty="0" smtClean="0">
                <a:solidFill>
                  <a:srgbClr val="FFFF00"/>
                </a:solidFill>
              </a:rPr>
              <a:t>°</a:t>
            </a:r>
            <a:endParaRPr lang="fi-FI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Pysyi kuumana jopa 1,5 milj. vuotta</a:t>
            </a:r>
          </a:p>
          <a:p>
            <a:pPr eaLnBrk="1" hangingPunct="1"/>
            <a:r>
              <a:rPr lang="fi-FI" b="1" dirty="0" smtClean="0">
                <a:solidFill>
                  <a:srgbClr val="FFFF00"/>
                </a:solidFill>
              </a:rPr>
              <a:t>~20 km kraatteri syntyy ~350 000 – 1 400 000 vuoden välein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143000"/>
          </a:xfrm>
        </p:spPr>
        <p:txBody>
          <a:bodyPr/>
          <a:lstStyle/>
          <a:p>
            <a:pPr eaLnBrk="1" hangingPunct="1"/>
            <a:r>
              <a:rPr lang="fi-FI" b="1" dirty="0" smtClean="0">
                <a:solidFill>
                  <a:srgbClr val="15E1FD"/>
                </a:solidFill>
              </a:rPr>
              <a:t>Jos törmäys tapahtuisi tänään…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81075"/>
            <a:ext cx="8964612" cy="58769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Kraatterin halkaisija ~22 km, alkup. syvyys ~750 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Vaasa (100 km)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Polttaa lehtipuut, aiheuttaa 3. asteen palovammoja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8,2 magnitudin maanjäristys: romahduttaa taloja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Puolen metrin kerros heittelettä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Paineaalto (5 min kuluttua): tuuli 345 m/s, romahduttaa talot, kaataa metsät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Helsinki (340 km)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Polttaa lehtipuut, aiheuttaa 2. asteen palovammoja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Maanjäristys aiheuttaa kohtalaista tuhoa rakennuksille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Reilu sentin kerros heittelettä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b="1" dirty="0" smtClean="0">
                <a:solidFill>
                  <a:srgbClr val="FFFF00"/>
                </a:solidFill>
              </a:rPr>
              <a:t>Paineaalto (17 min kuluttua): tuuli 51 m/s (3. asteen hirmumyrsky), repii katot, kaataa 30 % puista</a:t>
            </a:r>
            <a:endParaRPr lang="fi-FI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16267</TotalTime>
  <Words>461</Words>
  <Application>Microsoft Office PowerPoint</Application>
  <PresentationFormat>Näytössä katseltava diaesitys (4:3)</PresentationFormat>
  <Paragraphs>58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Lappajärvi- kraatterijärvi</vt:lpstr>
      <vt:lpstr>Lappajärven ainutlaatuisuus Suomessa</vt:lpstr>
      <vt:lpstr>Maapallon törmäyskraatterit</vt:lpstr>
      <vt:lpstr>Suomen törmäyskraatterit</vt:lpstr>
      <vt:lpstr>Lappajärven asteroidi ja törmäys</vt:lpstr>
      <vt:lpstr>Jos törmäys tapahtuisi tänään…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Kraatterijärven kätketyt mahdollisuudet</dc:title>
  <dc:creator>reviewer</dc:creator>
  <cp:lastModifiedBy>Tuomo Lehtiniemi</cp:lastModifiedBy>
  <cp:revision>563</cp:revision>
  <dcterms:created xsi:type="dcterms:W3CDTF">2016-03-28T15:43:01Z</dcterms:created>
  <dcterms:modified xsi:type="dcterms:W3CDTF">2018-12-10T10:17:11Z</dcterms:modified>
</cp:coreProperties>
</file>