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7" r:id="rId4"/>
    <p:sldId id="260" r:id="rId5"/>
    <p:sldId id="262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5960264900662E-2"/>
          <c:y val="2.6726057906458798E-2"/>
          <c:w val="0.8480773285291533"/>
          <c:h val="0.877505567928730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4B4B"/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-631</c:v>
                </c:pt>
                <c:pt idx="1">
                  <c:v>-631</c:v>
                </c:pt>
                <c:pt idx="2">
                  <c:v>-631</c:v>
                </c:pt>
                <c:pt idx="3">
                  <c:v>-631</c:v>
                </c:pt>
                <c:pt idx="4">
                  <c:v>-631</c:v>
                </c:pt>
                <c:pt idx="5">
                  <c:v>-631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50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1">
                  <c:v>-125</c:v>
                </c:pt>
                <c:pt idx="2">
                  <c:v>-125</c:v>
                </c:pt>
                <c:pt idx="3">
                  <c:v>-125</c:v>
                </c:pt>
                <c:pt idx="4">
                  <c:v>-125</c:v>
                </c:pt>
                <c:pt idx="5">
                  <c:v>-125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 formatCode="#,##0">
                  <c:v>-125</c:v>
                </c:pt>
                <c:pt idx="3" formatCode="#,##0">
                  <c:v>-125</c:v>
                </c:pt>
                <c:pt idx="4" formatCode="#,##0">
                  <c:v>-125</c:v>
                </c:pt>
                <c:pt idx="5" formatCode="#,##0">
                  <c:v>-125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3">
                  <c:v>-250</c:v>
                </c:pt>
                <c:pt idx="4">
                  <c:v>-250</c:v>
                </c:pt>
                <c:pt idx="5">
                  <c:v>-250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2">
                  <c:v>-237</c:v>
                </c:pt>
                <c:pt idx="3">
                  <c:v>-175</c:v>
                </c:pt>
                <c:pt idx="4">
                  <c:v>-215</c:v>
                </c:pt>
                <c:pt idx="5">
                  <c:v>-265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23348352"/>
        <c:axId val="23349888"/>
      </c:barChart>
      <c:catAx>
        <c:axId val="233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23349888"/>
        <c:crosses val="autoZero"/>
        <c:auto val="1"/>
        <c:lblAlgn val="ctr"/>
        <c:lblOffset val="100"/>
        <c:noMultiLvlLbl val="0"/>
      </c:catAx>
      <c:valAx>
        <c:axId val="23349888"/>
        <c:scaling>
          <c:orientation val="minMax"/>
          <c:max val="0"/>
          <c:min val="-16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3348352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0.40909</cdr:x>
      <cdr:y>0.64912</cdr:y>
    </cdr:from>
    <cdr:to>
      <cdr:x>0.52273</cdr:x>
      <cdr:y>0.71245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592288" y="295232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0.13636</cdr:x>
      <cdr:y>0.37997</cdr:y>
    </cdr:from>
    <cdr:to>
      <cdr:x>0.22727</cdr:x>
      <cdr:y>0.4433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864096" y="172819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0.27273</cdr:x>
      <cdr:y>0.4433</cdr:y>
    </cdr:from>
    <cdr:to>
      <cdr:x>0.36364</cdr:x>
      <cdr:y>0.50663</cdr:y>
    </cdr:to>
    <cdr:sp macro="" textlink="">
      <cdr:nvSpPr>
        <cdr:cNvPr id="5" name="Tekstiruutu 1"/>
        <cdr:cNvSpPr txBox="1"/>
      </cdr:nvSpPr>
      <cdr:spPr>
        <a:xfrm xmlns:a="http://schemas.openxmlformats.org/drawingml/2006/main">
          <a:off x="1728192" y="201622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0.82955</cdr:x>
      <cdr:y>0.79161</cdr:y>
    </cdr:from>
    <cdr:to>
      <cdr:x>0.94318</cdr:x>
      <cdr:y>0.85494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5256584" y="3600400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0.54545</cdr:x>
      <cdr:y>0.74412</cdr:y>
    </cdr:from>
    <cdr:to>
      <cdr:x>0.67045</cdr:x>
      <cdr:y>0.80744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456384" y="338437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-1 306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0.69318</cdr:x>
      <cdr:y>0.77578</cdr:y>
    </cdr:from>
    <cdr:to>
      <cdr:x>0.81017</cdr:x>
      <cdr:y>0.83911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4392488" y="3528392"/>
          <a:ext cx="7412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-1 346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0.03409</cdr:x>
      <cdr:y>0.57505</cdr:y>
    </cdr:from>
    <cdr:to>
      <cdr:x>0.35227</cdr:x>
      <cdr:y>0.67005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16024" y="2615435"/>
          <a:ext cx="2016207" cy="432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300" b="1" i="1" dirty="0" smtClean="0">
              <a:solidFill>
                <a:schemeClr val="accent5">
                  <a:lumMod val="75000"/>
                </a:schemeClr>
              </a:solidFill>
            </a:rPr>
            <a:t>Uutta 125 + 237 = 362</a:t>
          </a:r>
          <a:endParaRPr lang="fi-FI" sz="1300" b="1" i="1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1A61-41DF-461D-8757-D4BA7A334811}" type="datetimeFigureOut">
              <a:rPr lang="fi-FI" smtClean="0"/>
              <a:t>10.10.2013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525ED-B168-4DAF-A0D6-B60DD7A71C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03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10.10.2013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796CAD98-5F12-4D04-ADC1-94744B37E0E5}" type="slidenum">
              <a:rPr lang="fi-FI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</a:t>
            </a:fld>
            <a:endParaRPr lang="fi-FI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2200" dirty="0" smtClean="0"/>
              <a:t>HE 112/2013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Hallituksen </a:t>
            </a:r>
            <a:r>
              <a:rPr lang="fi-FI" dirty="0" smtClean="0"/>
              <a:t>esitys eduskunnalle valtion talousarvioksi 2014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Työelämä- ja tasa-arvovaliokunnan asiantuntijakuuleminen 10.10.2013</a:t>
            </a:r>
          </a:p>
          <a:p>
            <a:r>
              <a:rPr lang="fi-FI" dirty="0" smtClean="0"/>
              <a:t>Erityisasiantuntija Tommi Eskonen, Suomen kuntaliitto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400" cy="764704"/>
          </a:xfrm>
        </p:spPr>
        <p:txBody>
          <a:bodyPr>
            <a:normAutofit/>
          </a:bodyPr>
          <a:lstStyle/>
          <a:p>
            <a:r>
              <a:rPr lang="fi-FI" sz="3600" dirty="0" smtClean="0"/>
              <a:t>K</a:t>
            </a:r>
            <a:r>
              <a:rPr lang="fi-FI" sz="3600" dirty="0" smtClean="0"/>
              <a:t>untatalouden tilanne</a:t>
            </a:r>
            <a:endParaRPr lang="fi-FI" sz="36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10.10.2013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Tommi Eskonen, erityisasiantuntija | valiokuntakuuleminen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E63"/>
                </a:solidFill>
              </a:rPr>
              <a:t>2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412776"/>
            <a:ext cx="8068064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900" dirty="0" smtClean="0"/>
              <a:t>Kuntatalous </a:t>
            </a:r>
            <a:r>
              <a:rPr lang="fi-FI" sz="2900" dirty="0" smtClean="0"/>
              <a:t>on ratkaisevasti </a:t>
            </a:r>
            <a:r>
              <a:rPr lang="fi-FI" sz="2900" dirty="0" smtClean="0"/>
              <a:t>kytköksissä yleiseen talouskehitykseen, kilpailukykyyn </a:t>
            </a:r>
            <a:r>
              <a:rPr lang="fi-FI" sz="2900" dirty="0" smtClean="0"/>
              <a:t>ja </a:t>
            </a:r>
            <a:r>
              <a:rPr lang="fi-FI" sz="2900" dirty="0" smtClean="0"/>
              <a:t>työllisyyteen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900" b="1" dirty="0" smtClean="0"/>
              <a:t>Kuntatalous kiristyy kaikilla mittareilla arvioiden</a:t>
            </a:r>
            <a:endParaRPr lang="fi-FI" sz="29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900" dirty="0" smtClean="0"/>
              <a:t>Hallituksen talousarvioesitys noudattaa kevään k</a:t>
            </a:r>
            <a:r>
              <a:rPr lang="fi-FI" sz="2900" dirty="0" smtClean="0"/>
              <a:t>ehysriihen linjauksia lähes </a:t>
            </a:r>
            <a:r>
              <a:rPr lang="fi-FI" sz="2900" dirty="0" smtClean="0"/>
              <a:t>sellaisinaan </a:t>
            </a:r>
            <a:r>
              <a:rPr lang="fi-FI" sz="2900" dirty="0"/>
              <a:t>ml. valtionosuuksien leikkaukset ja veropohjan </a:t>
            </a:r>
            <a:r>
              <a:rPr lang="fi-FI" sz="2900" dirty="0" smtClean="0"/>
              <a:t>laajennukset</a:t>
            </a:r>
            <a:endParaRPr lang="fi-FI" sz="2900" dirty="0"/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Talousarvioesityksen vaikutukset kuntatalouteen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/>
              <a:t>VM:n</a:t>
            </a:r>
            <a:r>
              <a:rPr lang="fi-FI" dirty="0"/>
              <a:t> arvion mukaan talousarvioesitys </a:t>
            </a:r>
            <a:r>
              <a:rPr lang="fi-FI" dirty="0" smtClean="0"/>
              <a:t>2014 kiristää </a:t>
            </a:r>
            <a:r>
              <a:rPr lang="fi-FI" dirty="0"/>
              <a:t>kuntataloutta nettona noin 257 miljoonaa</a:t>
            </a:r>
            <a:r>
              <a:rPr lang="fi-FI" dirty="0" smtClean="0"/>
              <a:t>.</a:t>
            </a:r>
          </a:p>
          <a:p>
            <a:r>
              <a:rPr lang="fi-FI" dirty="0" smtClean="0"/>
              <a:t>Laskennallinen veronkorotuspaine on 1,25 veroprosenttia kaikissa kunnissa.</a:t>
            </a:r>
          </a:p>
          <a:p>
            <a:r>
              <a:rPr lang="fi-FI" dirty="0" smtClean="0"/>
              <a:t>Merkittävin tulossa oleva uusi velvoite on vuodelle 2015 ajoitettu </a:t>
            </a:r>
            <a:r>
              <a:rPr lang="fi-FI" b="1" dirty="0" smtClean="0"/>
              <a:t>työmarkkinatuen uudistus, joka lisännee kuntien menoja 150 miljoonalla eurolla.</a:t>
            </a:r>
            <a:endParaRPr lang="fi-FI" dirty="0"/>
          </a:p>
          <a:p>
            <a:r>
              <a:rPr lang="fi-FI" dirty="0" smtClean="0"/>
              <a:t>Valmisteilla olevan osallistavan sosiaaliturvan kustannukset kunnille ovat vielä epäselviä.</a:t>
            </a:r>
          </a:p>
          <a:p>
            <a:r>
              <a:rPr lang="fi-FI" dirty="0" smtClean="0"/>
              <a:t>Haastava ohjelma: Tehtävien ja velvoitteiden vähentäminen miljardilla eurolla.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8070"/>
              </p:ext>
            </p:extLst>
          </p:nvPr>
        </p:nvGraphicFramePr>
        <p:xfrm>
          <a:off x="654050" y="1216025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Kaavio" r:id="rId4" imgW="8077200" imgH="4076700" progId="MSGraph.Chart.8">
                  <p:embed followColorScheme="full"/>
                </p:oleObj>
              </mc:Choice>
              <mc:Fallback>
                <p:oleObj name="Kaavio" r:id="rId4" imgW="8077200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216025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59637"/>
              </p:ext>
            </p:extLst>
          </p:nvPr>
        </p:nvGraphicFramePr>
        <p:xfrm>
          <a:off x="654050" y="1216025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Kaavio" r:id="rId6" imgW="8077200" imgH="4076700" progId="MSGraph.Chart.8">
                  <p:embed followColorScheme="full"/>
                </p:oleObj>
              </mc:Choice>
              <mc:Fallback>
                <p:oleObj name="Kaavio" r:id="rId6" imgW="8077200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216025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45215"/>
              </p:ext>
            </p:extLst>
          </p:nvPr>
        </p:nvGraphicFramePr>
        <p:xfrm>
          <a:off x="179512" y="1196752"/>
          <a:ext cx="6336704" cy="454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79512" y="115888"/>
            <a:ext cx="8712967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300" dirty="0" smtClean="0">
                <a:solidFill>
                  <a:srgbClr val="002E63"/>
                </a:solidFill>
                <a:cs typeface="Arial" charset="0"/>
              </a:rPr>
              <a:t>Hallitusohjelman, kehysriihen 22.3.2012 ja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300" dirty="0" smtClean="0">
                <a:solidFill>
                  <a:srgbClr val="002E63"/>
                </a:solidFill>
                <a:cs typeface="Arial" charset="0"/>
              </a:rPr>
              <a:t> kehysriihen 21.3.2013 päätösten vaikutus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300" dirty="0" smtClean="0">
                <a:solidFill>
                  <a:srgbClr val="002E63"/>
                </a:solidFill>
                <a:cs typeface="Arial" charset="0"/>
              </a:rPr>
              <a:t> kunnan </a:t>
            </a:r>
            <a:r>
              <a:rPr lang="fi-FI" sz="2300" b="1" dirty="0" smtClean="0">
                <a:solidFill>
                  <a:srgbClr val="002E63"/>
                </a:solidFill>
                <a:cs typeface="Arial" charset="0"/>
              </a:rPr>
              <a:t>peruspalvelujen*</a:t>
            </a:r>
            <a:r>
              <a:rPr lang="fi-FI" sz="2300" dirty="0" smtClean="0">
                <a:solidFill>
                  <a:srgbClr val="002E63"/>
                </a:solidFill>
                <a:cs typeface="Arial" charset="0"/>
              </a:rPr>
              <a:t> valtionosuuteen, milj. €</a:t>
            </a:r>
            <a:endParaRPr lang="fi-FI" sz="2300" dirty="0">
              <a:solidFill>
                <a:srgbClr val="0083D7"/>
              </a:solidFill>
              <a:cs typeface="Arial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204077" y="1484784"/>
            <a:ext cx="302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500" dirty="0" smtClean="0">
                <a:solidFill>
                  <a:srgbClr val="C00000"/>
                </a:solidFill>
                <a:cs typeface="Arial" charset="0"/>
              </a:rPr>
              <a:t>Tehdyt päätökset  alentavat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500" dirty="0" smtClean="0">
                <a:solidFill>
                  <a:srgbClr val="C00000"/>
                </a:solidFill>
                <a:cs typeface="Arial" charset="0"/>
              </a:rPr>
              <a:t>valtionosuuksien vuositasoa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500" dirty="0" smtClean="0">
                <a:solidFill>
                  <a:srgbClr val="C00000"/>
                </a:solidFill>
                <a:cs typeface="Arial" charset="0"/>
              </a:rPr>
              <a:t>hallituskaudella (v. 2015)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500" b="1" dirty="0" smtClean="0">
                <a:solidFill>
                  <a:srgbClr val="C00000"/>
                </a:solidFill>
                <a:cs typeface="Arial" charset="0"/>
              </a:rPr>
              <a:t>1,3 mrd. euroa eli 16 %</a:t>
            </a:r>
            <a:endParaRPr lang="fi-FI" sz="15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516216" y="3284984"/>
            <a:ext cx="432048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000">
              <a:solidFill>
                <a:prstClr val="white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6516216" y="3789040"/>
            <a:ext cx="432048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000">
              <a:solidFill>
                <a:prstClr val="white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516216" y="2780928"/>
            <a:ext cx="432048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000">
              <a:solidFill>
                <a:prstClr val="white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948264" y="3249851"/>
            <a:ext cx="1885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500" dirty="0" smtClean="0">
                <a:solidFill>
                  <a:srgbClr val="003882"/>
                </a:solidFill>
                <a:cs typeface="Arial" charset="0"/>
              </a:rPr>
              <a:t>Kehysriihi 3/2012</a:t>
            </a:r>
            <a:endParaRPr lang="fi-FI" sz="15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6948264" y="3753907"/>
            <a:ext cx="1885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500" dirty="0" smtClean="0">
                <a:solidFill>
                  <a:srgbClr val="003882"/>
                </a:solidFill>
                <a:cs typeface="Arial" charset="0"/>
              </a:rPr>
              <a:t>Kehysriihi 3/2013</a:t>
            </a:r>
            <a:endParaRPr lang="fi-FI" sz="15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6948264" y="2745795"/>
            <a:ext cx="16754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500" dirty="0" smtClean="0">
                <a:solidFill>
                  <a:srgbClr val="003882"/>
                </a:solidFill>
                <a:cs typeface="Arial" charset="0"/>
              </a:rPr>
              <a:t>Hallitusohjelma</a:t>
            </a:r>
            <a:endParaRPr lang="fi-FI" sz="15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2627784" y="3068960"/>
            <a:ext cx="1008112" cy="115212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02091" y="5949280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2E63"/>
                </a:solidFill>
              </a:rPr>
              <a:t>*</a:t>
            </a:r>
            <a:r>
              <a:rPr lang="fi-FI" dirty="0">
                <a:solidFill>
                  <a:srgbClr val="002E63"/>
                </a:solidFill>
              </a:rPr>
              <a:t>mm. </a:t>
            </a:r>
            <a:r>
              <a:rPr lang="fi-FI" dirty="0" err="1">
                <a:solidFill>
                  <a:srgbClr val="002E63"/>
                </a:solidFill>
              </a:rPr>
              <a:t>sote</a:t>
            </a:r>
            <a:r>
              <a:rPr lang="fi-FI" dirty="0">
                <a:solidFill>
                  <a:srgbClr val="002E63"/>
                </a:solidFill>
              </a:rPr>
              <a:t> sekä esi- ja perusopetus, sen lisäksi mm. 2-asteen säästöt</a:t>
            </a:r>
            <a:endParaRPr lang="fi-FI" b="1" dirty="0">
              <a:solidFill>
                <a:srgbClr val="002E63"/>
              </a:solidFill>
            </a:endParaRPr>
          </a:p>
          <a:p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9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706090"/>
          </a:xfrm>
        </p:spPr>
        <p:txBody>
          <a:bodyPr>
            <a:normAutofit fontScale="90000"/>
          </a:bodyPr>
          <a:lstStyle/>
          <a:p>
            <a:r>
              <a:rPr lang="fi-FI" dirty="0"/>
              <a:t>T</a:t>
            </a:r>
            <a:r>
              <a:rPr lang="fi-FI" dirty="0" smtClean="0"/>
              <a:t>alouden kiristymisen vaikutukset kunnille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9450" y="1340768"/>
            <a:ext cx="7778750" cy="4785395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Kuntatalous </a:t>
            </a:r>
            <a:r>
              <a:rPr lang="fi-FI" dirty="0" smtClean="0"/>
              <a:t>kiristyy lähivuosina merkittävästi, koska </a:t>
            </a:r>
            <a:r>
              <a:rPr lang="fi-FI" dirty="0" smtClean="0"/>
              <a:t>hallituksen </a:t>
            </a:r>
            <a:r>
              <a:rPr lang="fi-FI" dirty="0" smtClean="0"/>
              <a:t>linjaamat toimet vaikuttavat vasta vuosien kuluttua.</a:t>
            </a:r>
          </a:p>
          <a:p>
            <a:r>
              <a:rPr lang="fi-FI" dirty="0" smtClean="0"/>
              <a:t>Uudistukset kunnissa keskittyvät tuottavuuden parantamiseen</a:t>
            </a:r>
          </a:p>
          <a:p>
            <a:r>
              <a:rPr lang="fi-FI" dirty="0"/>
              <a:t>Säästöillä on suora vaikutus palvelujen </a:t>
            </a:r>
            <a:r>
              <a:rPr lang="fi-FI" dirty="0" smtClean="0"/>
              <a:t>laatuun</a:t>
            </a:r>
            <a:endParaRPr lang="fi-FI" sz="1500" dirty="0" smtClean="0"/>
          </a:p>
          <a:p>
            <a:r>
              <a:rPr lang="fi-FI" dirty="0" smtClean="0"/>
              <a:t>Kunnallisveroprosentit </a:t>
            </a:r>
            <a:r>
              <a:rPr lang="fi-FI" dirty="0" smtClean="0"/>
              <a:t>nousevat ja </a:t>
            </a:r>
            <a:r>
              <a:rPr lang="fi-FI" dirty="0" smtClean="0"/>
              <a:t>alueelliset erot </a:t>
            </a:r>
            <a:r>
              <a:rPr lang="fi-FI" dirty="0" smtClean="0"/>
              <a:t>kasvavat</a:t>
            </a:r>
          </a:p>
          <a:p>
            <a:r>
              <a:rPr lang="fi-FI" dirty="0" smtClean="0"/>
              <a:t>Henkilöstömenojen vähentäminen on säästöjen keskiössä</a:t>
            </a:r>
          </a:p>
          <a:p>
            <a:pPr lvl="1"/>
            <a:r>
              <a:rPr lang="fi-FI" dirty="0" smtClean="0"/>
              <a:t>Lomautukset, sijaisten vähentäminen, rekrytointikiellot, muut henkilöstösäästöt…</a:t>
            </a:r>
          </a:p>
          <a:p>
            <a:pPr lvl="1"/>
            <a:r>
              <a:rPr lang="fi-FI" dirty="0" smtClean="0"/>
              <a:t>Vähemmän työtilaisuuksia </a:t>
            </a:r>
          </a:p>
          <a:p>
            <a:r>
              <a:rPr lang="fi-FI" dirty="0" smtClean="0"/>
              <a:t>Kuntien </a:t>
            </a:r>
            <a:r>
              <a:rPr lang="fi-FI" dirty="0" smtClean="0"/>
              <a:t>velkaantuminen </a:t>
            </a:r>
            <a:r>
              <a:rPr lang="fi-FI" dirty="0" smtClean="0"/>
              <a:t>kiihtyy</a:t>
            </a:r>
            <a:endParaRPr lang="fi-FI" sz="1500" dirty="0" smtClean="0"/>
          </a:p>
          <a:p>
            <a:r>
              <a:rPr lang="fi-FI" dirty="0" smtClean="0"/>
              <a:t>T</a:t>
            </a:r>
            <a:r>
              <a:rPr lang="fi-FI" dirty="0" smtClean="0"/>
              <a:t>oimintojen </a:t>
            </a:r>
            <a:r>
              <a:rPr lang="fi-FI" dirty="0" smtClean="0"/>
              <a:t>ja </a:t>
            </a:r>
            <a:r>
              <a:rPr lang="fi-FI" dirty="0" smtClean="0"/>
              <a:t>rakenteiden uudistaminen sekä </a:t>
            </a:r>
            <a:r>
              <a:rPr lang="fi-FI" dirty="0" smtClean="0"/>
              <a:t>tuloksellisuuden </a:t>
            </a:r>
            <a:r>
              <a:rPr lang="fi-FI" dirty="0" smtClean="0"/>
              <a:t>parantaminen eivät </a:t>
            </a:r>
            <a:r>
              <a:rPr lang="fi-FI" dirty="0" smtClean="0"/>
              <a:t>yksin riitä </a:t>
            </a:r>
            <a:r>
              <a:rPr lang="fi-FI" dirty="0" smtClean="0"/>
              <a:t>talouden tasapainotukseen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Tommi Eskonen, erityisasiantuntija | valiokuntakuuleminen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8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Uhkakuvat työllisyysnäkökulmasta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Kunnat kohtaavat paikallistasolla työttömyyden taloudelliset ja inhimilliset seuraukset</a:t>
            </a:r>
          </a:p>
          <a:p>
            <a:r>
              <a:rPr lang="fi-FI" dirty="0" smtClean="0"/>
              <a:t>Kuntien henkilöstösäästöt heijastuvat myös työllisyyteen</a:t>
            </a:r>
          </a:p>
          <a:p>
            <a:r>
              <a:rPr lang="fi-FI" dirty="0" smtClean="0"/>
              <a:t>Eritysryhmien työllistäminen kunnissa vähenee lomautusten ja irtisanomisten myötä</a:t>
            </a:r>
          </a:p>
          <a:p>
            <a:r>
              <a:rPr lang="fi-FI" dirty="0" smtClean="0"/>
              <a:t>Nuorisotakuun toteutus ja pitkäaikaistyöttömyyden hoito mutkistuvat entisestään</a:t>
            </a:r>
          </a:p>
          <a:p>
            <a:r>
              <a:rPr lang="fi-FI" dirty="0" smtClean="0"/>
              <a:t>Henkilöverotuksen kiristymisen negatiiviset työllisyysvaikutukset kunnallisverojen noustessa</a:t>
            </a:r>
          </a:p>
          <a:p>
            <a:r>
              <a:rPr lang="fi-FI" dirty="0" smtClean="0"/>
              <a:t>Uhka hankintojen ja työllisyyttä tukevien infrastruktuuri- ym. investointien lykkäämisestä säästösyistä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7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Aktiivinen työvoimapolitiikka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Aktiivisen työvoimapolitiikan toimeenpanoresurssit eivät vastaa tavoitetasoa työttömyyden kasvaessa ja pitkittyessä</a:t>
            </a:r>
          </a:p>
          <a:p>
            <a:r>
              <a:rPr lang="fi-FI" dirty="0" smtClean="0"/>
              <a:t>Hallitusohjelman tavoittelema 30%:n  aktivointiasteen saavuttaminen edellyttää lisäpanostusta</a:t>
            </a:r>
          </a:p>
          <a:p>
            <a:r>
              <a:rPr lang="fi-FI" dirty="0" smtClean="0"/>
              <a:t>Suunnataanko aktiivitoimien painopiste pitkäaikaistyöttömille suunnattuihin palveluihin?</a:t>
            </a:r>
          </a:p>
          <a:p>
            <a:r>
              <a:rPr lang="fi-FI" dirty="0" smtClean="0"/>
              <a:t>Kuntouttavan työtoiminnan rooli korostunee kunnissa. </a:t>
            </a:r>
          </a:p>
          <a:p>
            <a:r>
              <a:rPr lang="fi-FI" dirty="0" smtClean="0"/>
              <a:t>Kuntouttavan työtoiminnan vaikuttavuuden kehittäminen vaatii valtionkorvauksen tuntuvaa nostamista.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Tommi Eskonen, erityisasiantuntija | valiokuntakuuleminen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1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 mielenkiinnosta!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Tommi.eskonen@kuntaliitto.fi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903288" cy="266700"/>
          </a:xfrm>
        </p:spPr>
        <p:txBody>
          <a:bodyPr/>
          <a:lstStyle/>
          <a:p>
            <a:r>
              <a:rPr lang="fi-FI" smtClean="0"/>
              <a:t>10.10.2013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6046788" y="6451600"/>
            <a:ext cx="3097212" cy="266700"/>
          </a:xfrm>
        </p:spPr>
        <p:txBody>
          <a:bodyPr/>
          <a:lstStyle/>
          <a:p>
            <a:r>
              <a:rPr lang="fi-FI" smtClean="0"/>
              <a:t>Tommi Eskonen, erityisasiantuntija | valiokuntakuuleminen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92113" cy="266700"/>
          </a:xfrm>
        </p:spPr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9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886D800808C54683A5C2BDC5D89B98" ma:contentTypeVersion="0" ma:contentTypeDescription="Luo uusi asiakirja." ma:contentTypeScope="" ma:versionID="ca2ecde1e1367126a3c19febc5874b23">
  <xsd:schema xmlns:xsd="http://www.w3.org/2001/XMLSchema" xmlns:xs="http://www.w3.org/2001/XMLSchema" xmlns:p="http://schemas.microsoft.com/office/2006/metadata/properties" xmlns:ns2="2ca64109-ff74-4a3f-8df8-1404b228dfda" targetNamespace="http://schemas.microsoft.com/office/2006/metadata/properties" ma:root="true" ma:fieldsID="0200419de3a4cea7b4d493fa67dda49a" ns2:_="">
    <xsd:import namespace="2ca64109-ff74-4a3f-8df8-1404b228df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a64109-ff74-4a3f-8df8-1404b228dfda">G94TWSLYV3F3-9716-1</_dlc_DocId>
    <_dlc_DocIdUrl xmlns="2ca64109-ff74-4a3f-8df8-1404b228dfda">
      <Url>http://kl-spfarm1/fi/Kuntaliitto/yleiskirjeet-lausunnot/lausunnot/2013/_layouts/DocIdRedir.aspx?ID=G94TWSLYV3F3-9716-1</Url>
      <Description>G94TWSLYV3F3-9716-1</Description>
    </_dlc_DocIdUrl>
  </documentManagement>
</p:properties>
</file>

<file path=customXml/itemProps1.xml><?xml version="1.0" encoding="utf-8"?>
<ds:datastoreItem xmlns:ds="http://schemas.openxmlformats.org/officeDocument/2006/customXml" ds:itemID="{60F3020B-E10E-4A55-860F-CEC5D3D1832F}"/>
</file>

<file path=customXml/itemProps2.xml><?xml version="1.0" encoding="utf-8"?>
<ds:datastoreItem xmlns:ds="http://schemas.openxmlformats.org/officeDocument/2006/customXml" ds:itemID="{F3FD43A0-835F-4E7B-BC1E-CC2156626E4B}"/>
</file>

<file path=customXml/itemProps3.xml><?xml version="1.0" encoding="utf-8"?>
<ds:datastoreItem xmlns:ds="http://schemas.openxmlformats.org/officeDocument/2006/customXml" ds:itemID="{2B1F7C70-C924-4BEF-99B4-43D9EDF81256}"/>
</file>

<file path=customXml/itemProps4.xml><?xml version="1.0" encoding="utf-8"?>
<ds:datastoreItem xmlns:ds="http://schemas.openxmlformats.org/officeDocument/2006/customXml" ds:itemID="{3D4490B9-EBE4-42B7-8E5D-8CFCC30F43F0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102</TotalTime>
  <Words>405</Words>
  <Application>Microsoft Office PowerPoint</Application>
  <PresentationFormat>Näytössä katseltava diaesitys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Kuntaliitto suomen- ja ruotsinkielinen</vt:lpstr>
      <vt:lpstr>Kaavio</vt:lpstr>
      <vt:lpstr>HE 112/2013  Hallituksen esitys eduskunnalle valtion talousarvioksi 2014</vt:lpstr>
      <vt:lpstr>Kuntatalouden tilanne</vt:lpstr>
      <vt:lpstr>Talousarvioesityksen vaikutukset kuntatalouteen</vt:lpstr>
      <vt:lpstr>PowerPoint-esitys</vt:lpstr>
      <vt:lpstr>Talouden kiristymisen vaikutukset kunnille</vt:lpstr>
      <vt:lpstr>Uhkakuvat työllisyysnäkökulmasta</vt:lpstr>
      <vt:lpstr>Aktiivinen työvoimapolitiikka</vt:lpstr>
      <vt:lpstr>Kiitos mielenkiinnosta!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112/2013 Hallituksen esitys eduskunnalle valtion talousarvioksi 2014</dc:title>
  <dc:creator>Eskonen Tommi</dc:creator>
  <cp:lastModifiedBy>Eskonen Tommi</cp:lastModifiedBy>
  <cp:revision>14</cp:revision>
  <cp:lastPrinted>2013-10-10T07:53:58Z</cp:lastPrinted>
  <dcterms:created xsi:type="dcterms:W3CDTF">2013-10-08T14:21:32Z</dcterms:created>
  <dcterms:modified xsi:type="dcterms:W3CDTF">2013-10-10T07:58:20Z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0x010100A1886D800808C54683A5C2BDC5D89B98</vt:lpwstr>
  </property>
  <property fmtid="{D5CDD505-2E9C-101B-9397-08002B2CF9AE}" pid="3" name="_dlc_DocIdItemGuid">
    <vt:lpwstr>3e08ad94-1c87-4557-a6f2-916e9eb3a97c</vt:lpwstr>
  </property>
</Properties>
</file>