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ebp" ContentType="image/webp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</p:sldMasterIdLst>
  <p:notesMasterIdLst>
    <p:notesMasterId r:id="rId23"/>
  </p:notesMasterIdLst>
  <p:sldIdLst>
    <p:sldId id="257" r:id="rId3"/>
    <p:sldId id="401" r:id="rId4"/>
    <p:sldId id="409" r:id="rId5"/>
    <p:sldId id="282" r:id="rId6"/>
    <p:sldId id="283" r:id="rId7"/>
    <p:sldId id="284" r:id="rId8"/>
    <p:sldId id="313" r:id="rId9"/>
    <p:sldId id="312" r:id="rId10"/>
    <p:sldId id="411" r:id="rId11"/>
    <p:sldId id="289" r:id="rId12"/>
    <p:sldId id="290" r:id="rId13"/>
    <p:sldId id="412" r:id="rId14"/>
    <p:sldId id="420" r:id="rId15"/>
    <p:sldId id="414" r:id="rId16"/>
    <p:sldId id="413" r:id="rId17"/>
    <p:sldId id="417" r:id="rId18"/>
    <p:sldId id="415" r:id="rId19"/>
    <p:sldId id="416" r:id="rId20"/>
    <p:sldId id="418" r:id="rId21"/>
    <p:sldId id="259" r:id="rId22"/>
  </p:sldIdLst>
  <p:sldSz cx="9144000" cy="6858000" type="screen4x3"/>
  <p:notesSz cx="6724650" cy="987425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FFFFCC"/>
    <a:srgbClr val="CCFF99"/>
    <a:srgbClr val="CCFFCC"/>
    <a:srgbClr val="FF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 mitjà 1 - èmfasi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99712" autoAdjust="0"/>
  </p:normalViewPr>
  <p:slideViewPr>
    <p:cSldViewPr snapToGrid="0">
      <p:cViewPr varScale="1">
        <p:scale>
          <a:sx n="87" d="100"/>
          <a:sy n="87" d="100"/>
        </p:scale>
        <p:origin x="1020" y="60"/>
      </p:cViewPr>
      <p:guideLst>
        <p:guide orient="horz" pos="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8432669z\Documents\AREA_COVID_LCMN_prepar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Samples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Hoja1!$B$3:$B$30</c:f>
              <c:numCache>
                <c:formatCode>mmm\-yy</c:formatCode>
                <c:ptCount val="2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</c:numCache>
            </c:numRef>
          </c:cat>
          <c:val>
            <c:numRef>
              <c:f>Hoja1!$C$3:$C$30</c:f>
              <c:numCache>
                <c:formatCode>General</c:formatCode>
                <c:ptCount val="28"/>
                <c:pt idx="2">
                  <c:v>7262</c:v>
                </c:pt>
                <c:pt idx="3">
                  <c:v>18581</c:v>
                </c:pt>
                <c:pt idx="4">
                  <c:v>18176</c:v>
                </c:pt>
                <c:pt idx="5">
                  <c:v>15639</c:v>
                </c:pt>
                <c:pt idx="6">
                  <c:v>29908</c:v>
                </c:pt>
                <c:pt idx="7">
                  <c:v>71193</c:v>
                </c:pt>
                <c:pt idx="8">
                  <c:v>72391</c:v>
                </c:pt>
                <c:pt idx="9">
                  <c:v>116096</c:v>
                </c:pt>
                <c:pt idx="10">
                  <c:v>96929</c:v>
                </c:pt>
                <c:pt idx="11">
                  <c:v>79782</c:v>
                </c:pt>
                <c:pt idx="12">
                  <c:v>146136</c:v>
                </c:pt>
                <c:pt idx="13">
                  <c:v>107774</c:v>
                </c:pt>
                <c:pt idx="14">
                  <c:v>87529</c:v>
                </c:pt>
                <c:pt idx="15">
                  <c:v>83311</c:v>
                </c:pt>
                <c:pt idx="16">
                  <c:v>55339</c:v>
                </c:pt>
                <c:pt idx="17">
                  <c:v>37008</c:v>
                </c:pt>
                <c:pt idx="18">
                  <c:v>89122</c:v>
                </c:pt>
                <c:pt idx="19">
                  <c:v>65351</c:v>
                </c:pt>
                <c:pt idx="20">
                  <c:v>53058</c:v>
                </c:pt>
                <c:pt idx="21">
                  <c:v>42147</c:v>
                </c:pt>
                <c:pt idx="22">
                  <c:v>61113</c:v>
                </c:pt>
                <c:pt idx="23">
                  <c:v>134275</c:v>
                </c:pt>
                <c:pt idx="24">
                  <c:v>110237</c:v>
                </c:pt>
                <c:pt idx="25">
                  <c:v>40505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09-489D-8D57-4E481126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991264"/>
        <c:axId val="823990936"/>
      </c:lineChart>
      <c:dateAx>
        <c:axId val="8239912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23990936"/>
        <c:crosses val="autoZero"/>
        <c:auto val="1"/>
        <c:lblOffset val="100"/>
        <c:baseTimeUnit val="months"/>
      </c:dateAx>
      <c:valAx>
        <c:axId val="82399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a-ES" b="1"/>
                  <a:t>Number of COVID</a:t>
                </a:r>
                <a:r>
                  <a:rPr lang="ca-ES" b="1" baseline="0"/>
                  <a:t> Sample</a:t>
                </a:r>
                <a:endParaRPr lang="ca-ES" b="1"/>
              </a:p>
            </c:rich>
          </c:tx>
          <c:layout>
            <c:manualLayout>
              <c:xMode val="edge"/>
              <c:yMode val="edge"/>
              <c:x val="1.4102563390744833E-3"/>
              <c:y val="0.343593248760571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2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9B6F3F-EBDC-4C0F-831C-CA1E85C6D727}" type="datetimeFigureOut">
              <a:rPr lang="ca-ES"/>
              <a:pPr>
                <a:defRPr/>
              </a:pPr>
              <a:t>26/4/2022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FD2FFD-D207-4770-B9CA-B0BCCD86AA4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484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 noChangeArrowheads="1"/>
          </p:cNvSpPr>
          <p:nvPr>
            <p:ph type="ctrTitle"/>
          </p:nvPr>
        </p:nvSpPr>
        <p:spPr>
          <a:xfrm>
            <a:off x="3352800" y="839688"/>
            <a:ext cx="5562600" cy="2971800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4800" b="1">
                <a:solidFill>
                  <a:srgbClr val="3399FF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Subtítol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8688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54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1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CCD824-2EF4-49BC-9267-326AF5A6A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1B6A55BE-6172-4AB4-A8A6-2F9DCE196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</p:spTree>
    <p:extLst>
      <p:ext uri="{BB962C8B-B14F-4D97-AF65-F5344CB8AC3E}">
        <p14:creationId xmlns:p14="http://schemas.microsoft.com/office/powerpoint/2010/main" val="424027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 noChangeArrowheads="1"/>
          </p:cNvSpPr>
          <p:nvPr>
            <p:ph type="ctrTitle"/>
          </p:nvPr>
        </p:nvSpPr>
        <p:spPr>
          <a:xfrm>
            <a:off x="3352800" y="839688"/>
            <a:ext cx="5562600" cy="2971800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4800" b="1">
                <a:solidFill>
                  <a:srgbClr val="3399FF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Subtítol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8688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11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 noChangeArrowheads="1"/>
          </p:cNvSpPr>
          <p:nvPr>
            <p:ph type="ctrTitle"/>
          </p:nvPr>
        </p:nvSpPr>
        <p:spPr>
          <a:xfrm>
            <a:off x="3352800" y="839688"/>
            <a:ext cx="5562600" cy="2971800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4800" b="1">
                <a:solidFill>
                  <a:srgbClr val="3399FF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Subtítol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8688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5546F7-F839-4005-85ED-44BDD30C43C7}" type="datetimeFigureOut">
              <a:rPr lang="ca-ES" smtClean="0"/>
              <a:pPr/>
              <a:t>26/4/2022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8941A1-EFFA-4137-9246-01EC9AE0522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32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1" descr="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40208"/>
          <a:stretch>
            <a:fillRect/>
          </a:stretch>
        </p:blipFill>
        <p:spPr bwMode="auto">
          <a:xfrm>
            <a:off x="0" y="0"/>
            <a:ext cx="28448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02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6430963"/>
            <a:ext cx="15668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608138" y="655638"/>
            <a:ext cx="7535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34" y="6423025"/>
            <a:ext cx="902006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9"/>
          <p:cNvSpPr txBox="1">
            <a:spLocks noChangeArrowheads="1"/>
          </p:cNvSpPr>
          <p:nvPr/>
        </p:nvSpPr>
        <p:spPr bwMode="auto">
          <a:xfrm>
            <a:off x="7099300" y="6423025"/>
            <a:ext cx="18597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altLang="ca-ES" sz="1600" b="1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ics</a:t>
            </a:r>
            <a:r>
              <a:rPr lang="es-ES" altLang="ca-ES" sz="1600" b="1" dirty="0">
                <a:solidFill>
                  <a:prstClr val="white">
                    <a:lumMod val="65000"/>
                  </a:prstClr>
                </a:solidFill>
                <a:latin typeface="+mn-lt"/>
                <a:cs typeface="Arial" pitchFamily="34" charset="0"/>
              </a:rPr>
              <a:t>.g</a:t>
            </a:r>
            <a:r>
              <a:rPr lang="ca-ES" altLang="ca-ES" sz="1600" b="1" dirty="0" err="1">
                <a:solidFill>
                  <a:prstClr val="white">
                    <a:lumMod val="65000"/>
                  </a:prstClr>
                </a:solidFill>
                <a:latin typeface="+mn-lt"/>
                <a:cs typeface="Arial" pitchFamily="34" charset="0"/>
              </a:rPr>
              <a:t>encat.cat</a:t>
            </a:r>
            <a:endParaRPr lang="ca-ES" altLang="ca-ES" sz="1600" b="1" dirty="0">
              <a:solidFill>
                <a:prstClr val="white">
                  <a:lumMod val="65000"/>
                </a:prst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" name="13 Imagen" descr="LOGO_HUGTP_gris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877659" y="6427788"/>
            <a:ext cx="753805" cy="292100"/>
          </a:xfrm>
          <a:prstGeom prst="rect">
            <a:avLst/>
          </a:prstGeom>
        </p:spPr>
      </p:pic>
      <p:pic>
        <p:nvPicPr>
          <p:cNvPr id="2" name="Imagen 1" descr="http://mngt.cpd1.grupics.intranet/media/upload/arxius/arees_suport/comunicacio/logos/rgb_salut_insitutcatalasalut_metropolitana-nord_2000px_157951751122(2)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94" y="6427789"/>
            <a:ext cx="1811021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7F7F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"/>
          <p:cNvCxnSpPr/>
          <p:nvPr/>
        </p:nvCxnSpPr>
        <p:spPr>
          <a:xfrm>
            <a:off x="2762250" y="518697"/>
            <a:ext cx="6315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"/>
          <p:cNvSpPr>
            <a:spLocks noChangeArrowheads="1"/>
          </p:cNvSpPr>
          <p:nvPr userDrawn="1"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23" name="Picture 3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6430963"/>
            <a:ext cx="15668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34" y="6423025"/>
            <a:ext cx="902006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9"/>
          <p:cNvSpPr txBox="1">
            <a:spLocks noChangeArrowheads="1"/>
          </p:cNvSpPr>
          <p:nvPr userDrawn="1"/>
        </p:nvSpPr>
        <p:spPr bwMode="auto">
          <a:xfrm>
            <a:off x="7099300" y="6423025"/>
            <a:ext cx="18597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altLang="ca-ES" sz="1600" b="1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ics</a:t>
            </a:r>
            <a:r>
              <a:rPr lang="es-ES" altLang="ca-ES" sz="1600" b="1" dirty="0">
                <a:solidFill>
                  <a:prstClr val="white">
                    <a:lumMod val="65000"/>
                  </a:prstClr>
                </a:solidFill>
                <a:latin typeface="+mn-lt"/>
                <a:cs typeface="Arial" pitchFamily="34" charset="0"/>
              </a:rPr>
              <a:t>.g</a:t>
            </a:r>
            <a:r>
              <a:rPr lang="ca-ES" altLang="ca-ES" sz="1600" b="1" dirty="0" err="1">
                <a:solidFill>
                  <a:prstClr val="white">
                    <a:lumMod val="65000"/>
                  </a:prstClr>
                </a:solidFill>
                <a:latin typeface="+mn-lt"/>
                <a:cs typeface="Arial" pitchFamily="34" charset="0"/>
              </a:rPr>
              <a:t>encat.cat</a:t>
            </a:r>
            <a:endParaRPr lang="ca-ES" altLang="ca-ES" sz="1600" b="1" dirty="0">
              <a:solidFill>
                <a:prstClr val="white">
                  <a:lumMod val="65000"/>
                </a:prst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6" name="13 Imagen" descr="LOGO_HUGTP_gri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877659" y="6427788"/>
            <a:ext cx="753805" cy="292100"/>
          </a:xfrm>
          <a:prstGeom prst="rect">
            <a:avLst/>
          </a:prstGeom>
        </p:spPr>
      </p:pic>
      <p:pic>
        <p:nvPicPr>
          <p:cNvPr id="27" name="Imagen 1" descr="http://mngt.cpd1.grupics.intranet/media/upload/arxius/arees_suport/comunicacio/logos/rgb_salut_insitutcatalasalut_metropolitana-nord_2000px_157951751122(2)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94" y="6427789"/>
            <a:ext cx="1811021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" descr="http://mngt.cpd1.grupics.intranet/media/upload/arxius/arees_suport/comunicacio/logos/rgb_salut_insitutcatalasalut_metropolitana-nord_2000px_157951751122(2).pn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3350"/>
            <a:ext cx="2548890" cy="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Rectángulo"/>
          <p:cNvSpPr/>
          <p:nvPr userDrawn="1"/>
        </p:nvSpPr>
        <p:spPr>
          <a:xfrm>
            <a:off x="7185660" y="90170"/>
            <a:ext cx="1821180" cy="29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1400" kern="1200" dirty="0">
                <a:solidFill>
                  <a:srgbClr val="7F7F7F"/>
                </a:solidFill>
                <a:effectLst/>
                <a:latin typeface="Arial"/>
                <a:ea typeface="Times New Roman"/>
                <a:cs typeface="Times New Roman"/>
              </a:rPr>
              <a:t>Laboratori Clínic </a:t>
            </a:r>
            <a:endParaRPr lang="ca-E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7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eb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eb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482975"/>
            <a:ext cx="21034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EA9FD8-022A-4CE6-A8B3-210C4AE99E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23728" y="2110789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Laboratori Clínic de la Metropolitana Nord (LCMN)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April 2022</a:t>
            </a: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Ignacio Blanco, MD PhD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Clinical Director LCMN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Chairman, Genetics Department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324C80-5279-4F4E-9184-7BAC50DD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253" y="776893"/>
            <a:ext cx="40195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070DC-EB53-442B-904A-F220403F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980698"/>
            <a:ext cx="84455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Clinical Activity						     2021</a:t>
            </a:r>
            <a:endParaRPr lang="en-US" altLang="es-E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8" descr="Stock-Vektor von 'Labor und Reagenzgläser gesetzt'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8" r="74529" b="10796"/>
          <a:stretch>
            <a:fillRect/>
          </a:stretch>
        </p:blipFill>
        <p:spPr bwMode="auto">
          <a:xfrm>
            <a:off x="360362" y="1667744"/>
            <a:ext cx="152482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3099728" y="1916832"/>
            <a:ext cx="4827934" cy="1371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n"/>
              <a:tabLst>
                <a:tab pos="898525" algn="l"/>
                <a:tab pos="1349375" algn="l"/>
                <a:tab pos="2320925" algn="ctr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3AFEF"/>
              </a:buClr>
              <a:buChar char="●"/>
              <a:tabLst>
                <a:tab pos="898525" algn="l"/>
                <a:tab pos="1349375" algn="l"/>
                <a:tab pos="2320925" algn="ct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5E2FF"/>
              </a:buClr>
              <a:buChar char="•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Determinations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	     	</a:t>
            </a:r>
            <a:r>
              <a:rPr lang="ca-E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11.150.159</a:t>
            </a:r>
            <a:endParaRPr lang="en-US" altLang="es-E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Requests			    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2.102.330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URV’s		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	 	286.991252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Complexity	 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	 	         25,74</a:t>
            </a:r>
          </a:p>
        </p:txBody>
      </p:sp>
      <p:sp>
        <p:nvSpPr>
          <p:cNvPr id="14" name="Marcador de texto 29">
            <a:extLst>
              <a:ext uri="{FF2B5EF4-FFF2-40B4-BE49-F238E27FC236}">
                <a16:creationId xmlns:a16="http://schemas.microsoft.com/office/drawing/2014/main" id="{8B928E5D-9166-428B-9F00-BF91BDA70CCD}"/>
              </a:ext>
            </a:extLst>
          </p:cNvPr>
          <p:cNvSpPr txBox="1">
            <a:spLocks/>
          </p:cNvSpPr>
          <p:nvPr/>
        </p:nvSpPr>
        <p:spPr>
          <a:xfrm>
            <a:off x="1418132" y="4026606"/>
            <a:ext cx="6300701" cy="6969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Collaboration to develop or update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Clinical Protocols for improvement in clinical practice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n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32788" r="90965" b="57843"/>
          <a:stretch>
            <a:fillRect/>
          </a:stretch>
        </p:blipFill>
        <p:spPr bwMode="auto">
          <a:xfrm>
            <a:off x="4002088" y="5002242"/>
            <a:ext cx="11811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D383E82E-9B09-4B38-8A6E-7FAE6061AB21}"/>
              </a:ext>
            </a:extLst>
          </p:cNvPr>
          <p:cNvSpPr txBox="1">
            <a:spLocks noChangeArrowheads="1"/>
          </p:cNvSpPr>
          <p:nvPr/>
        </p:nvSpPr>
        <p:spPr>
          <a:xfrm>
            <a:off x="2292927" y="12511"/>
            <a:ext cx="4558145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Facts and Figures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20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58000" y="642143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070DC-EB53-442B-904A-F220403F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980728"/>
            <a:ext cx="4383087" cy="400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a-ES" altLang="es-ES" sz="20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</a:t>
            </a: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a-ES" altLang="es-ES" sz="20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Activity</a:t>
            </a:r>
            <a:endParaRPr lang="es-ES" altLang="es-E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E2070DC-EB53-442B-904A-F220403F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3" y="980728"/>
            <a:ext cx="4383087" cy="400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a-ES" altLang="es-ES" sz="20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Teaching</a:t>
            </a: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ca-ES" altLang="es-ES" sz="20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Training</a:t>
            </a: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a-ES" altLang="es-ES" sz="20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activity</a:t>
            </a:r>
            <a:endParaRPr lang="es-ES" altLang="es-E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24425" r="96098" b="66876"/>
          <a:stretch>
            <a:fillRect/>
          </a:stretch>
        </p:blipFill>
        <p:spPr bwMode="auto">
          <a:xfrm>
            <a:off x="379412" y="1681162"/>
            <a:ext cx="10302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1412652" y="1702973"/>
            <a:ext cx="3159348" cy="1100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1160463" algn="l"/>
              </a:tabLst>
            </a:pPr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104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International publications</a:t>
            </a:r>
          </a:p>
          <a:p>
            <a:pPr lvl="1">
              <a:tabLst>
                <a:tab pos="1160463" algn="l"/>
              </a:tabLst>
            </a:pP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Q1:</a:t>
            </a:r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61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</a:p>
          <a:p>
            <a:pPr lvl="1" algn="just">
              <a:tabLst>
                <a:tab pos="1160463" algn="l"/>
              </a:tabLst>
            </a:pP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IF: 	</a:t>
            </a:r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630.15</a:t>
            </a:r>
            <a:endParaRPr lang="en-U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 algn="just">
              <a:tabLst>
                <a:tab pos="1160463" algn="l"/>
              </a:tabLst>
            </a:pP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IF mean: </a:t>
            </a:r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6.12</a:t>
            </a:r>
            <a:endParaRPr lang="en-U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 </a:t>
            </a:r>
            <a:endParaRPr lang="es-E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pic>
        <p:nvPicPr>
          <p:cNvPr id="20" name="Imagen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32788" r="90965" b="57843"/>
          <a:stretch>
            <a:fillRect/>
          </a:stretch>
        </p:blipFill>
        <p:spPr bwMode="auto">
          <a:xfrm>
            <a:off x="361765" y="3119438"/>
            <a:ext cx="11811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8"/>
          <p:cNvSpPr>
            <a:spLocks noChangeArrowheads="1"/>
          </p:cNvSpPr>
          <p:nvPr/>
        </p:nvSpPr>
        <p:spPr bwMode="auto">
          <a:xfrm>
            <a:off x="1409700" y="3131938"/>
            <a:ext cx="316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a-ES" altLang="es-ES_tradnl" sz="16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10</a:t>
            </a:r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National publications</a:t>
            </a:r>
          </a:p>
          <a:p>
            <a:pPr lvl="1"/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IF: </a:t>
            </a:r>
            <a:r>
              <a:rPr lang="ca-ES" altLang="es-ES_tradnl" sz="16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16.,9</a:t>
            </a:r>
            <a:endParaRPr lang="ca-ES" altLang="es-ES_tradnl" sz="1600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lvl="1"/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IF </a:t>
            </a:r>
            <a:r>
              <a:rPr lang="ca-ES" altLang="es-ES_tradnl" sz="1600" dirty="0" err="1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mean</a:t>
            </a:r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: </a:t>
            </a:r>
            <a:r>
              <a:rPr lang="ca-ES" altLang="es-ES_tradnl" sz="16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1.68</a:t>
            </a:r>
            <a:endParaRPr lang="es-ES" altLang="es-ES_tradnl" sz="1600" b="1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2" name="Imagen 9" descr="http://bouv.blogs.uv.es/files/2017/07/Grupo-inves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" y="4373563"/>
            <a:ext cx="13795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447800" y="4797152"/>
            <a:ext cx="2736850" cy="7430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29 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Competitive projects active and granted in 2021</a:t>
            </a:r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 </a:t>
            </a:r>
            <a:endParaRPr lang="es-E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4" name="Marcador de contenido 12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21327" r="60367" b="55421"/>
          <a:stretch>
            <a:fillRect/>
          </a:stretch>
        </p:blipFill>
        <p:spPr>
          <a:xfrm>
            <a:off x="4675430" y="1568450"/>
            <a:ext cx="1177925" cy="1100138"/>
          </a:xfrm>
          <a:prstGeom prst="rect">
            <a:avLst/>
          </a:prstGeom>
        </p:spPr>
      </p:pic>
      <p:sp>
        <p:nvSpPr>
          <p:cNvPr id="25" name="Rectángulo 13"/>
          <p:cNvSpPr>
            <a:spLocks noChangeArrowheads="1"/>
          </p:cNvSpPr>
          <p:nvPr/>
        </p:nvSpPr>
        <p:spPr bwMode="auto">
          <a:xfrm>
            <a:off x="6012158" y="1836738"/>
            <a:ext cx="3131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340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Sessions carried out in the different Clinical Departments</a:t>
            </a:r>
            <a:endParaRPr lang="es-ES" altLang="es-ES_tradnl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6" name="Imagen 14" descr="Resultado de imagen de formació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60" y="3119438"/>
            <a:ext cx="1147438" cy="8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6012159" y="3196173"/>
            <a:ext cx="2952329" cy="6571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ES_tradnl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177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Continuing Education Activities</a:t>
            </a:r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8" name="Imagen 16" descr="Resultado de imagen de gorro de graduaci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15466" r="20267" b="36665"/>
          <a:stretch>
            <a:fillRect/>
          </a:stretch>
        </p:blipFill>
        <p:spPr bwMode="auto">
          <a:xfrm>
            <a:off x="4836581" y="4574999"/>
            <a:ext cx="1028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 de texto 2"/>
          <p:cNvSpPr txBox="1">
            <a:spLocks noChangeArrowheads="1"/>
          </p:cNvSpPr>
          <p:nvPr/>
        </p:nvSpPr>
        <p:spPr bwMode="auto">
          <a:xfrm>
            <a:off x="6067300" y="4413884"/>
            <a:ext cx="2897188" cy="11263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1 Professor </a:t>
            </a:r>
          </a:p>
          <a:p>
            <a:pPr eaLnBrk="1" hangingPunct="1"/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2 Senior Lecturer </a:t>
            </a:r>
          </a:p>
          <a:p>
            <a:pPr eaLnBrk="1" hangingPunct="1"/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8 Lecturers</a:t>
            </a:r>
            <a:endParaRPr lang="en-U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/>
            <a:r>
              <a:rPr lang="en-U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11 Assistant lecturers</a:t>
            </a:r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6129604" y="5753558"/>
            <a:ext cx="2897188" cy="4214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UAB, </a:t>
            </a:r>
            <a:r>
              <a:rPr lang="es-ES" altLang="es-ES_tradnl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Tecnocampus</a:t>
            </a:r>
            <a:r>
              <a:rPr lang="es-E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-UPF</a:t>
            </a:r>
            <a:r>
              <a:rPr lang="ca-ES" altLang="es-ES_tradnl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 </a:t>
            </a:r>
            <a:endParaRPr lang="es-ES" altLang="es-ES_tradnl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1F5056A1-5498-4447-839E-40F14FC41E36}"/>
              </a:ext>
            </a:extLst>
          </p:cNvPr>
          <p:cNvSpPr txBox="1">
            <a:spLocks noChangeArrowheads="1"/>
          </p:cNvSpPr>
          <p:nvPr/>
        </p:nvSpPr>
        <p:spPr>
          <a:xfrm>
            <a:off x="2292927" y="12511"/>
            <a:ext cx="4558145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Facts and Figures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9078C6-5EB8-4E88-A1D5-646EA0774D43}"/>
              </a:ext>
            </a:extLst>
          </p:cNvPr>
          <p:cNvSpPr txBox="1"/>
          <p:nvPr/>
        </p:nvSpPr>
        <p:spPr>
          <a:xfrm>
            <a:off x="4229379" y="57908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580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  <p:bldP spid="21" grpId="0"/>
      <p:bldP spid="23" grpId="0" animBg="1"/>
      <p:bldP spid="25" grpId="0"/>
      <p:bldP spid="2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A1C542-5546-4D7E-9D83-206295DF4B54}"/>
              </a:ext>
            </a:extLst>
          </p:cNvPr>
          <p:cNvSpPr txBox="1"/>
          <p:nvPr/>
        </p:nvSpPr>
        <p:spPr>
          <a:xfrm>
            <a:off x="865602" y="800093"/>
            <a:ext cx="424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Clinical Analysis and Biochemistry</a:t>
            </a:r>
          </a:p>
        </p:txBody>
      </p:sp>
      <p:pic>
        <p:nvPicPr>
          <p:cNvPr id="6" name="Picture 12" descr="Laboratorio de Análisis Clínicos Dra. Beitia laboratorio">
            <a:extLst>
              <a:ext uri="{FF2B5EF4-FFF2-40B4-BE49-F238E27FC236}">
                <a16:creationId xmlns:a16="http://schemas.microsoft.com/office/drawing/2014/main" id="{806B77BC-10D7-43D9-81DC-2028889A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3" y="843569"/>
            <a:ext cx="2883295" cy="11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038C4F-4468-4206-AC7A-7361A5825C97}"/>
              </a:ext>
            </a:extLst>
          </p:cNvPr>
          <p:cNvSpPr txBox="1"/>
          <p:nvPr/>
        </p:nvSpPr>
        <p:spPr>
          <a:xfrm>
            <a:off x="865602" y="2354640"/>
            <a:ext cx="2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Hematology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2618FB-DAA3-43FA-A38F-0D169589E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54" y="2179284"/>
            <a:ext cx="1329392" cy="9970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88F3034-CF7B-40A9-A1E5-D6BE54863D49}"/>
              </a:ext>
            </a:extLst>
          </p:cNvPr>
          <p:cNvSpPr txBox="1"/>
          <p:nvPr/>
        </p:nvSpPr>
        <p:spPr>
          <a:xfrm>
            <a:off x="865602" y="4410610"/>
            <a:ext cx="365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Microbiology</a:t>
            </a:r>
          </a:p>
        </p:txBody>
      </p:sp>
      <p:pic>
        <p:nvPicPr>
          <p:cNvPr id="10" name="Picture 10" descr="https://i2.wp.com/aprendergratis.es/wp-content/uploads/2016/03/curso-microbiologia.png?fit=621%2C381&amp;ssl=1">
            <a:extLst>
              <a:ext uri="{FF2B5EF4-FFF2-40B4-BE49-F238E27FC236}">
                <a16:creationId xmlns:a16="http://schemas.microsoft.com/office/drawing/2014/main" id="{33971507-E8DB-416E-9294-7B437BADC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/>
        </p:blipFill>
        <p:spPr bwMode="auto">
          <a:xfrm>
            <a:off x="6253520" y="4410610"/>
            <a:ext cx="1166460" cy="646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D2EFB4-A707-428C-9B2F-9384C7B412CE}"/>
              </a:ext>
            </a:extLst>
          </p:cNvPr>
          <p:cNvSpPr txBox="1"/>
          <p:nvPr/>
        </p:nvSpPr>
        <p:spPr>
          <a:xfrm>
            <a:off x="865602" y="3445013"/>
            <a:ext cx="307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Immunology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3D794-D4B4-444A-AA2F-9331BA25FD7C}"/>
              </a:ext>
            </a:extLst>
          </p:cNvPr>
          <p:cNvSpPr txBox="1"/>
          <p:nvPr/>
        </p:nvSpPr>
        <p:spPr>
          <a:xfrm>
            <a:off x="865602" y="5414666"/>
            <a:ext cx="22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Genetics</a:t>
            </a:r>
          </a:p>
        </p:txBody>
      </p:sp>
      <p:pic>
        <p:nvPicPr>
          <p:cNvPr id="13" name="Picture 4" descr="Immunology research icons">
            <a:extLst>
              <a:ext uri="{FF2B5EF4-FFF2-40B4-BE49-F238E27FC236}">
                <a16:creationId xmlns:a16="http://schemas.microsoft.com/office/drawing/2014/main" id="{3F19DFDE-D45A-4E20-AC55-8DE163660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6781" r="9024" b="16295"/>
          <a:stretch/>
        </p:blipFill>
        <p:spPr bwMode="auto">
          <a:xfrm>
            <a:off x="6433903" y="3369039"/>
            <a:ext cx="805694" cy="7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kidshealth.org/ES/images/headers/P-consejoGenetico-esHD-AR1.jpg">
            <a:extLst>
              <a:ext uri="{FF2B5EF4-FFF2-40B4-BE49-F238E27FC236}">
                <a16:creationId xmlns:a16="http://schemas.microsoft.com/office/drawing/2014/main" id="{94AE472A-C9E5-4673-B49F-1BB4CF972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/>
          <a:stretch/>
        </p:blipFill>
        <p:spPr bwMode="auto">
          <a:xfrm>
            <a:off x="5904411" y="5353291"/>
            <a:ext cx="1864679" cy="76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A1C542-5546-4D7E-9D83-206295DF4B54}"/>
              </a:ext>
            </a:extLst>
          </p:cNvPr>
          <p:cNvSpPr txBox="1"/>
          <p:nvPr/>
        </p:nvSpPr>
        <p:spPr>
          <a:xfrm>
            <a:off x="865602" y="800093"/>
            <a:ext cx="424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Clinical Analysis and Biochemistry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038C4F-4468-4206-AC7A-7361A5825C97}"/>
              </a:ext>
            </a:extLst>
          </p:cNvPr>
          <p:cNvSpPr txBox="1"/>
          <p:nvPr/>
        </p:nvSpPr>
        <p:spPr>
          <a:xfrm>
            <a:off x="865602" y="2354640"/>
            <a:ext cx="2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Hematology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8F3034-CF7B-40A9-A1E5-D6BE54863D49}"/>
              </a:ext>
            </a:extLst>
          </p:cNvPr>
          <p:cNvSpPr txBox="1"/>
          <p:nvPr/>
        </p:nvSpPr>
        <p:spPr>
          <a:xfrm>
            <a:off x="865602" y="4410610"/>
            <a:ext cx="365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Microbiology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D2EFB4-A707-428C-9B2F-9384C7B412CE}"/>
              </a:ext>
            </a:extLst>
          </p:cNvPr>
          <p:cNvSpPr txBox="1"/>
          <p:nvPr/>
        </p:nvSpPr>
        <p:spPr>
          <a:xfrm>
            <a:off x="865602" y="3445013"/>
            <a:ext cx="307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Immunology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3D794-D4B4-444A-AA2F-9331BA25FD7C}"/>
              </a:ext>
            </a:extLst>
          </p:cNvPr>
          <p:cNvSpPr txBox="1"/>
          <p:nvPr/>
        </p:nvSpPr>
        <p:spPr>
          <a:xfrm>
            <a:off x="865602" y="5414666"/>
            <a:ext cx="22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Genetics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206544-CAA9-4889-B567-C9FD5BD0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2" b="28530"/>
          <a:stretch/>
        </p:blipFill>
        <p:spPr>
          <a:xfrm>
            <a:off x="4414885" y="1963151"/>
            <a:ext cx="4729115" cy="27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95B9D77-3A83-440B-810C-27D9513B2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14091"/>
              </p:ext>
            </p:extLst>
          </p:nvPr>
        </p:nvGraphicFramePr>
        <p:xfrm>
          <a:off x="138545" y="734291"/>
          <a:ext cx="900545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61FF827-28A8-4974-89E1-4AB5C30167C0}"/>
              </a:ext>
            </a:extLst>
          </p:cNvPr>
          <p:cNvSpPr txBox="1"/>
          <p:nvPr/>
        </p:nvSpPr>
        <p:spPr>
          <a:xfrm>
            <a:off x="6442364" y="734291"/>
            <a:ext cx="2416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1.66 </a:t>
            </a:r>
            <a:r>
              <a:rPr lang="ca-ES" b="1" dirty="0" err="1">
                <a:solidFill>
                  <a:srgbClr val="C00000"/>
                </a:solidFill>
              </a:rPr>
              <a:t>Million</a:t>
            </a:r>
            <a:r>
              <a:rPr lang="ca-ES" b="1" dirty="0">
                <a:solidFill>
                  <a:srgbClr val="C00000"/>
                </a:solidFill>
              </a:rPr>
              <a:t> </a:t>
            </a:r>
            <a:r>
              <a:rPr lang="ca-ES" b="1" dirty="0" err="1">
                <a:solidFill>
                  <a:srgbClr val="C00000"/>
                </a:solidFill>
              </a:rPr>
              <a:t>samples</a:t>
            </a:r>
            <a:endParaRPr lang="ca-ES" b="1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9174D3-9ABE-4A98-B03A-8810D9CF5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r="20241"/>
          <a:stretch/>
        </p:blipFill>
        <p:spPr>
          <a:xfrm>
            <a:off x="1277956" y="637310"/>
            <a:ext cx="1498439" cy="1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6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00C956CC-2DFC-4CF7-ABBA-1F73F656046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3220"/>
          <a:stretch/>
        </p:blipFill>
        <p:spPr bwMode="auto">
          <a:xfrm>
            <a:off x="810491" y="630382"/>
            <a:ext cx="7523018" cy="534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80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04EFEB-1E13-4B34-82F6-06C38BD2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56" y="785812"/>
            <a:ext cx="6262688" cy="23821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BEA3EB-DD3D-4877-A0C3-923FBBE7B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3805238"/>
            <a:ext cx="401003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9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826E1D0F-FAAC-4E36-97F9-543AAE1C0AD4}"/>
              </a:ext>
            </a:extLst>
          </p:cNvPr>
          <p:cNvGrpSpPr/>
          <p:nvPr/>
        </p:nvGrpSpPr>
        <p:grpSpPr>
          <a:xfrm>
            <a:off x="292566" y="613737"/>
            <a:ext cx="8206937" cy="5630526"/>
            <a:chOff x="292566" y="613737"/>
            <a:chExt cx="8206937" cy="5630526"/>
          </a:xfrm>
        </p:grpSpPr>
        <p:pic>
          <p:nvPicPr>
            <p:cNvPr id="9" name="Picture 4" descr="http://mngt.cpd1.grupics.intranet/intraGT/media/comu/imagenes_logo/logo_hgtp.png">
              <a:extLst>
                <a:ext uri="{FF2B5EF4-FFF2-40B4-BE49-F238E27FC236}">
                  <a16:creationId xmlns:a16="http://schemas.microsoft.com/office/drawing/2014/main" id="{651908B5-C54C-4FA4-B6A7-0D4FA033C4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8"/>
            <a:stretch/>
          </p:blipFill>
          <p:spPr bwMode="auto">
            <a:xfrm>
              <a:off x="3646226" y="5782335"/>
              <a:ext cx="1603220" cy="29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inspiresproject.com/wp-content/uploads/2017/11/IRSI_Logo.png">
              <a:extLst>
                <a:ext uri="{FF2B5EF4-FFF2-40B4-BE49-F238E27FC236}">
                  <a16:creationId xmlns:a16="http://schemas.microsoft.com/office/drawing/2014/main" id="{76FBA106-25E2-477B-B045-A87537471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673" y="5669425"/>
              <a:ext cx="861349" cy="57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s://d345gr3ai2delh.cloudfront.net/uploads/old/images/users/119586/image_Logo%20IGTP%20color%20CAT.jpg">
              <a:extLst>
                <a:ext uri="{FF2B5EF4-FFF2-40B4-BE49-F238E27FC236}">
                  <a16:creationId xmlns:a16="http://schemas.microsoft.com/office/drawing/2014/main" id="{458A40D7-DB63-4401-BDED-43BE27D41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08" b="15235"/>
            <a:stretch/>
          </p:blipFill>
          <p:spPr bwMode="auto">
            <a:xfrm>
              <a:off x="7374342" y="5750634"/>
              <a:ext cx="1125161" cy="37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mn.cpd1.grupics.intranet/media/comu/gtmn.png">
              <a:extLst>
                <a:ext uri="{FF2B5EF4-FFF2-40B4-BE49-F238E27FC236}">
                  <a16:creationId xmlns:a16="http://schemas.microsoft.com/office/drawing/2014/main" id="{D46189CD-825C-475B-B801-5C6F93A74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66" y="5754872"/>
              <a:ext cx="2117664" cy="34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mngt.cpd1.grupics.intranet/intraGT/media/comu/imagenes_logo/logo_hgtp.png">
              <a:extLst>
                <a:ext uri="{FF2B5EF4-FFF2-40B4-BE49-F238E27FC236}">
                  <a16:creationId xmlns:a16="http://schemas.microsoft.com/office/drawing/2014/main" id="{05958D6A-89D3-4D8E-8665-E54458A01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50"/>
            <a:stretch/>
          </p:blipFill>
          <p:spPr bwMode="auto">
            <a:xfrm>
              <a:off x="2781966" y="5754872"/>
              <a:ext cx="864260" cy="30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FC0D7B7-DE65-49E3-8D04-85B6E33DCD63}"/>
                </a:ext>
              </a:extLst>
            </p:cNvPr>
            <p:cNvSpPr txBox="1"/>
            <p:nvPr/>
          </p:nvSpPr>
          <p:spPr>
            <a:xfrm>
              <a:off x="949841" y="613737"/>
              <a:ext cx="754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rgbClr val="002060"/>
                  </a:solidFill>
                </a:rPr>
                <a:t>HUB Seqüenciació Campus Can </a:t>
              </a:r>
              <a:r>
                <a:rPr lang="ca-ES" sz="3200" b="1" dirty="0" err="1">
                  <a:solidFill>
                    <a:srgbClr val="002060"/>
                  </a:solidFill>
                </a:rPr>
                <a:t>Ruti</a:t>
              </a:r>
              <a:endParaRPr lang="ca-E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6FE2BCE-7FDD-40EF-A10A-2B84D24263AD}"/>
              </a:ext>
            </a:extLst>
          </p:cNvPr>
          <p:cNvGrpSpPr/>
          <p:nvPr/>
        </p:nvGrpSpPr>
        <p:grpSpPr>
          <a:xfrm>
            <a:off x="0" y="1225975"/>
            <a:ext cx="9206340" cy="4431669"/>
            <a:chOff x="0" y="1225975"/>
            <a:chExt cx="9206340" cy="443166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10E2991-5654-481D-95F5-A476CB3D4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4942" b="30968"/>
            <a:stretch/>
          </p:blipFill>
          <p:spPr>
            <a:xfrm>
              <a:off x="0" y="1864528"/>
              <a:ext cx="4867275" cy="242151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0AB96F5-F91D-4E0D-9F9F-995F8557D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8144"/>
            <a:stretch/>
          </p:blipFill>
          <p:spPr>
            <a:xfrm>
              <a:off x="4638675" y="1989219"/>
              <a:ext cx="4505325" cy="24215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E075909-E28C-42E8-9563-893849556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5126"/>
            <a:stretch/>
          </p:blipFill>
          <p:spPr>
            <a:xfrm>
              <a:off x="1717152" y="1225975"/>
              <a:ext cx="5843041" cy="79937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08DC6AF-F9F1-4935-810B-8947EE2A8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2124" b="23"/>
            <a:stretch/>
          </p:blipFill>
          <p:spPr>
            <a:xfrm>
              <a:off x="2205036" y="4410734"/>
              <a:ext cx="4867275" cy="1246910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B64BEB0-81DC-4006-95B4-A6695E4089F3}"/>
                </a:ext>
              </a:extLst>
            </p:cNvPr>
            <p:cNvSpPr txBox="1"/>
            <p:nvPr/>
          </p:nvSpPr>
          <p:spPr>
            <a:xfrm>
              <a:off x="7232402" y="1824056"/>
              <a:ext cx="1973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http://covidtag.paseq.org/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3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5DCF7C-097A-4179-8607-5DEF6C73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33" y="579533"/>
            <a:ext cx="5698934" cy="56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1C1ABC-036F-481A-BCAF-6EFB4DAD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" y="1268413"/>
            <a:ext cx="83534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A1D4CA-7113-46EB-B494-25A73ED6D768}"/>
              </a:ext>
            </a:extLst>
          </p:cNvPr>
          <p:cNvSpPr txBox="1"/>
          <p:nvPr/>
        </p:nvSpPr>
        <p:spPr>
          <a:xfrm>
            <a:off x="3800818" y="6114361"/>
            <a:ext cx="5181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dirty="0">
                <a:solidFill>
                  <a:srgbClr val="002060"/>
                </a:solidFill>
              </a:rPr>
              <a:t>https://www.channelfutures.com/reports-digital-issues/manufacturing-sd-wan-the-challenges-the-opportunities</a:t>
            </a:r>
          </a:p>
        </p:txBody>
      </p:sp>
    </p:spTree>
    <p:extLst>
      <p:ext uri="{BB962C8B-B14F-4D97-AF65-F5344CB8AC3E}">
        <p14:creationId xmlns:p14="http://schemas.microsoft.com/office/powerpoint/2010/main" val="4370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947753" y="688750"/>
            <a:ext cx="12682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800" b="1" dirty="0">
                <a:solidFill>
                  <a:srgbClr val="C00000"/>
                </a:solidFill>
              </a:rPr>
              <a:t>2016</a:t>
            </a:r>
            <a:endParaRPr lang="ca-ES" sz="38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Image result for laboratori unificat de la metropolitana n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91" y="1798892"/>
            <a:ext cx="4219618" cy="281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92CF748-8B0C-47B5-B6A2-5DA31E80B00B}"/>
              </a:ext>
            </a:extLst>
          </p:cNvPr>
          <p:cNvGrpSpPr/>
          <p:nvPr/>
        </p:nvGrpSpPr>
        <p:grpSpPr>
          <a:xfrm>
            <a:off x="3421402" y="5251778"/>
            <a:ext cx="3589294" cy="962905"/>
            <a:chOff x="3421402" y="5251778"/>
            <a:chExt cx="3589294" cy="962905"/>
          </a:xfrm>
        </p:grpSpPr>
        <p:sp>
          <p:nvSpPr>
            <p:cNvPr id="7" name="1 Rectángulo">
              <a:extLst>
                <a:ext uri="{FF2B5EF4-FFF2-40B4-BE49-F238E27FC236}">
                  <a16:creationId xmlns:a16="http://schemas.microsoft.com/office/drawing/2014/main" id="{7799A362-3229-4678-8FD6-C20DE2994A02}"/>
                </a:ext>
              </a:extLst>
            </p:cNvPr>
            <p:cNvSpPr/>
            <p:nvPr/>
          </p:nvSpPr>
          <p:spPr>
            <a:xfrm>
              <a:off x="3421402" y="5814573"/>
              <a:ext cx="20649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2000" kern="1200" dirty="0">
                  <a:effectLst/>
                  <a:latin typeface="Arial"/>
                  <a:ea typeface="Times New Roman"/>
                  <a:cs typeface="Times New Roman"/>
                </a:rPr>
                <a:t>Laboratori Clínic </a:t>
              </a:r>
              <a:endParaRPr lang="ca-ES" sz="20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8" name="Imagen 1" descr="http://mngt.cpd1.grupics.intranet/media/upload/arxius/arees_suport/comunicacio/logos/rgb_salut_insitutcatalasalut_metropolitana-nord_2000px_157951751122(2).png">
              <a:extLst>
                <a:ext uri="{FF2B5EF4-FFF2-40B4-BE49-F238E27FC236}">
                  <a16:creationId xmlns:a16="http://schemas.microsoft.com/office/drawing/2014/main" id="{4F23511A-F5A9-43D0-B4FF-649AD2B95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402" y="5251778"/>
              <a:ext cx="3589294" cy="57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Felicita el cumpleaños a tus seres queridos durante la cuarentena de un  modo especial | Ayuntamiento de Cariñena">
            <a:extLst>
              <a:ext uri="{FF2B5EF4-FFF2-40B4-BE49-F238E27FC236}">
                <a16:creationId xmlns:a16="http://schemas.microsoft.com/office/drawing/2014/main" id="{3B002F37-AE7B-4149-8C20-9F188BE0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2502954"/>
            <a:ext cx="2152340" cy="121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82D127-0439-41C1-8BE7-B9571BE4D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4555" r="14985" b="12207"/>
          <a:stretch/>
        </p:blipFill>
        <p:spPr>
          <a:xfrm>
            <a:off x="7205031" y="2386242"/>
            <a:ext cx="1255924" cy="134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59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0" y="0"/>
            <a:ext cx="9144000" cy="600075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6147" name="Imagen 10" descr="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10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uadroTexto 4"/>
          <p:cNvSpPr txBox="1">
            <a:spLocks noChangeArrowheads="1"/>
          </p:cNvSpPr>
          <p:nvPr/>
        </p:nvSpPr>
        <p:spPr bwMode="auto">
          <a:xfrm>
            <a:off x="-1387475" y="2784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14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870075"/>
            <a:ext cx="282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CuadroTexto 9"/>
          <p:cNvSpPr txBox="1">
            <a:spLocks noChangeArrowheads="1"/>
          </p:cNvSpPr>
          <p:nvPr/>
        </p:nvSpPr>
        <p:spPr bwMode="auto">
          <a:xfrm>
            <a:off x="6788150" y="6237288"/>
            <a:ext cx="18224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ca-ES" sz="1800" b="1" i="1" dirty="0">
                <a:solidFill>
                  <a:prstClr val="white"/>
                </a:solidFill>
                <a:latin typeface="+mn-lt"/>
                <a:cs typeface="Arial" pitchFamily="34" charset="0"/>
              </a:rPr>
              <a:t>g</a:t>
            </a:r>
            <a:r>
              <a:rPr lang="ca-ES" altLang="ca-ES" sz="1800" b="1" i="1" dirty="0" err="1">
                <a:solidFill>
                  <a:prstClr val="white"/>
                </a:solidFill>
                <a:latin typeface="+mn-lt"/>
                <a:cs typeface="Arial" pitchFamily="34" charset="0"/>
              </a:rPr>
              <a:t>encat.cat</a:t>
            </a:r>
            <a:r>
              <a:rPr lang="ca-ES" altLang="ca-ES" sz="1800" b="1" i="1" dirty="0">
                <a:solidFill>
                  <a:prstClr val="white"/>
                </a:solidFill>
                <a:latin typeface="+mn-lt"/>
                <a:cs typeface="Arial" pitchFamily="34" charset="0"/>
              </a:rPr>
              <a:t>/ics</a:t>
            </a:r>
          </a:p>
        </p:txBody>
      </p:sp>
      <p:pic>
        <p:nvPicPr>
          <p:cNvPr id="8" name="Picture 14" descr="C:\Users\esadurni\AppData\Local\Microsoft\Windows\Temporary Internet Files\Content.Outlook\6ELW5V31\LOGO_10 (2)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05" y="6272875"/>
            <a:ext cx="1104949" cy="34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1" descr="http://mngt.cpd1.grupics.intranet/media/upload/arxius/arees_suport/comunicacio/logos/rgb_salut_insitutcatalasalut_metropolitana-nord_2000px_157951751122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4" y="1852613"/>
            <a:ext cx="2982276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F7B47E-E67B-4FA0-9F67-E81FB190C511}"/>
              </a:ext>
            </a:extLst>
          </p:cNvPr>
          <p:cNvSpPr txBox="1"/>
          <p:nvPr/>
        </p:nvSpPr>
        <p:spPr>
          <a:xfrm>
            <a:off x="2766057" y="4524376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002060"/>
                </a:solidFill>
              </a:rPr>
              <a:t>iblanco.germanstrias@gencat.cat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D69B55-34CA-43C2-8220-A5E72C9D985B}"/>
              </a:ext>
            </a:extLst>
          </p:cNvPr>
          <p:cNvSpPr txBox="1"/>
          <p:nvPr/>
        </p:nvSpPr>
        <p:spPr>
          <a:xfrm>
            <a:off x="3671753" y="273214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1429B2D-7AFB-4BE6-938F-3393F655C8D3}"/>
              </a:ext>
            </a:extLst>
          </p:cNvPr>
          <p:cNvGrpSpPr/>
          <p:nvPr/>
        </p:nvGrpSpPr>
        <p:grpSpPr>
          <a:xfrm>
            <a:off x="5589548" y="789096"/>
            <a:ext cx="3295514" cy="3482494"/>
            <a:chOff x="5004048" y="789096"/>
            <a:chExt cx="3295514" cy="3482494"/>
          </a:xfrm>
        </p:grpSpPr>
        <p:pic>
          <p:nvPicPr>
            <p:cNvPr id="8" name="Picture 4" descr="http://www.diaridebadalona.com/sites/default/files/field/image/ok_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280910"/>
              <a:ext cx="3295514" cy="21970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Rectángulo redondeado"/>
            <p:cNvSpPr/>
            <p:nvPr/>
          </p:nvSpPr>
          <p:spPr bwMode="auto">
            <a:xfrm>
              <a:off x="5580112" y="3606321"/>
              <a:ext cx="2394366" cy="6652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latin typeface="Lato"/>
                  <a:ea typeface="ヒラギノ角ゴ ProN W3" charset="0"/>
                  <a:cs typeface="ヒラギノ角ゴ ProN W3" charset="0"/>
                </a:rPr>
                <a:t>Laboratori Dr. Robert</a:t>
              </a:r>
              <a:endParaRPr kumimoji="0" lang="ca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11 Rectángulo redondeado"/>
            <p:cNvSpPr/>
            <p:nvPr/>
          </p:nvSpPr>
          <p:spPr bwMode="auto">
            <a:xfrm>
              <a:off x="5234152" y="789096"/>
              <a:ext cx="2740326" cy="3576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Lato"/>
                  <a:ea typeface="ヒラギノ角ゴ ProN W3" charset="0"/>
                  <a:cs typeface="ヒラギノ角ゴ ProN W3" charset="0"/>
                </a:rPr>
                <a:t>Primary Care Laboratory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737530A-4AAF-4FE7-9566-73144F510EF8}"/>
              </a:ext>
            </a:extLst>
          </p:cNvPr>
          <p:cNvGrpSpPr/>
          <p:nvPr/>
        </p:nvGrpSpPr>
        <p:grpSpPr>
          <a:xfrm>
            <a:off x="323305" y="798518"/>
            <a:ext cx="2952328" cy="3473291"/>
            <a:chOff x="899592" y="798518"/>
            <a:chExt cx="2952328" cy="3473291"/>
          </a:xfrm>
        </p:grpSpPr>
        <p:pic>
          <p:nvPicPr>
            <p:cNvPr id="7" name="Picture 2" descr="Image result for Hospital Germans Tria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256445"/>
              <a:ext cx="2952328" cy="22157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 redondeado"/>
            <p:cNvSpPr/>
            <p:nvPr/>
          </p:nvSpPr>
          <p:spPr bwMode="auto">
            <a:xfrm>
              <a:off x="1403648" y="3606540"/>
              <a:ext cx="1800200" cy="6652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800" b="1" dirty="0">
                  <a:solidFill>
                    <a:srgbClr val="002060"/>
                  </a:solidFill>
                  <a:latin typeface="Lato"/>
                  <a:ea typeface="ヒラギノ角ゴ ProN W3" charset="0"/>
                  <a:cs typeface="ヒラギノ角ゴ ProN W3" charset="0"/>
                </a:rPr>
                <a:t>Laboratoris HGTiP</a:t>
              </a:r>
              <a:endParaRPr kumimoji="0" lang="ca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 bwMode="auto">
            <a:xfrm>
              <a:off x="1111594" y="798518"/>
              <a:ext cx="2740326" cy="3576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Lato"/>
                  <a:ea typeface="ヒラギノ角ゴ ProN W3" charset="0"/>
                  <a:cs typeface="ヒラギノ角ゴ ProN W3" charset="0"/>
                </a:rPr>
                <a:t>Tertiary Care Laboratory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9D3DA12-4D93-4A07-A560-4B4E786B28D7}"/>
              </a:ext>
            </a:extLst>
          </p:cNvPr>
          <p:cNvGrpSpPr/>
          <p:nvPr/>
        </p:nvGrpSpPr>
        <p:grpSpPr>
          <a:xfrm>
            <a:off x="350702" y="4359853"/>
            <a:ext cx="7623776" cy="1868661"/>
            <a:chOff x="350702" y="4359853"/>
            <a:chExt cx="7623776" cy="186866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D38B407-AD6F-4B58-8659-80E2D827097F}"/>
                </a:ext>
              </a:extLst>
            </p:cNvPr>
            <p:cNvSpPr txBox="1"/>
            <p:nvPr/>
          </p:nvSpPr>
          <p:spPr>
            <a:xfrm>
              <a:off x="350702" y="4465628"/>
              <a:ext cx="2355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Clinical Analysis and Biochemistry</a:t>
              </a:r>
            </a:p>
          </p:txBody>
        </p:sp>
        <p:pic>
          <p:nvPicPr>
            <p:cNvPr id="14" name="Picture 12" descr="Laboratorio de Análisis Clínicos Dra. Beitia laboratorio">
              <a:extLst>
                <a:ext uri="{FF2B5EF4-FFF2-40B4-BE49-F238E27FC236}">
                  <a16:creationId xmlns:a16="http://schemas.microsoft.com/office/drawing/2014/main" id="{91789CF5-4DD7-40D2-8EF9-2FFD434BE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860" y="4438466"/>
              <a:ext cx="1673795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9996296-55B8-4CAE-B0D9-A91B0E624652}"/>
                </a:ext>
              </a:extLst>
            </p:cNvPr>
            <p:cNvSpPr txBox="1"/>
            <p:nvPr/>
          </p:nvSpPr>
          <p:spPr>
            <a:xfrm>
              <a:off x="350702" y="5207102"/>
              <a:ext cx="235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Hematology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9C74C27-453C-433B-8150-5657B6E5A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755" y="5121267"/>
              <a:ext cx="786067" cy="58955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C0A81CE-D951-4D40-9390-CEEF4AB497C2}"/>
                </a:ext>
              </a:extLst>
            </p:cNvPr>
            <p:cNvSpPr txBox="1"/>
            <p:nvPr/>
          </p:nvSpPr>
          <p:spPr>
            <a:xfrm>
              <a:off x="3453067" y="5796652"/>
              <a:ext cx="235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Microbiology</a:t>
              </a:r>
            </a:p>
          </p:txBody>
        </p:sp>
        <p:pic>
          <p:nvPicPr>
            <p:cNvPr id="17" name="Picture 10" descr="https://i2.wp.com/aprendergratis.es/wp-content/uploads/2016/03/curso-microbiologia.png?fit=621%2C381&amp;ssl=1">
              <a:extLst>
                <a:ext uri="{FF2B5EF4-FFF2-40B4-BE49-F238E27FC236}">
                  <a16:creationId xmlns:a16="http://schemas.microsoft.com/office/drawing/2014/main" id="{1170A87B-BBFF-4F3D-A881-91A4185FD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87"/>
            <a:stretch/>
          </p:blipFill>
          <p:spPr bwMode="auto">
            <a:xfrm>
              <a:off x="4969694" y="5778952"/>
              <a:ext cx="811343" cy="4495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7D5E13E-6ECC-4B10-B5C5-31926878F902}"/>
                </a:ext>
              </a:extLst>
            </p:cNvPr>
            <p:cNvSpPr txBox="1"/>
            <p:nvPr/>
          </p:nvSpPr>
          <p:spPr>
            <a:xfrm>
              <a:off x="5136742" y="4604127"/>
              <a:ext cx="235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Immunology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DFC5D6E-72C3-43AB-BC10-463B2B025A11}"/>
                </a:ext>
              </a:extLst>
            </p:cNvPr>
            <p:cNvSpPr txBox="1"/>
            <p:nvPr/>
          </p:nvSpPr>
          <p:spPr>
            <a:xfrm>
              <a:off x="5195455" y="5305996"/>
              <a:ext cx="229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Genetics</a:t>
              </a:r>
              <a:endParaRPr lang="en-US" sz="18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0" name="Picture 4" descr="Immunology research icons">
              <a:extLst>
                <a:ext uri="{FF2B5EF4-FFF2-40B4-BE49-F238E27FC236}">
                  <a16:creationId xmlns:a16="http://schemas.microsoft.com/office/drawing/2014/main" id="{4448F8AA-10E9-450E-BAD7-33AD690295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2" t="6781" r="9024" b="16295"/>
            <a:stretch/>
          </p:blipFill>
          <p:spPr bwMode="auto">
            <a:xfrm>
              <a:off x="7207192" y="4359853"/>
              <a:ext cx="767286" cy="76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kidshealth.org/ES/images/headers/P-consejoGenetico-esHD-AR1.jpg">
              <a:extLst>
                <a:ext uri="{FF2B5EF4-FFF2-40B4-BE49-F238E27FC236}">
                  <a16:creationId xmlns:a16="http://schemas.microsoft.com/office/drawing/2014/main" id="{ACDA9EC1-0D68-42C0-9779-C483B217E9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7"/>
            <a:stretch/>
          </p:blipFill>
          <p:spPr bwMode="auto">
            <a:xfrm>
              <a:off x="7062820" y="5264610"/>
              <a:ext cx="911658" cy="376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CDAE7C5-FA8B-46B4-8436-74408DE50B6B}"/>
              </a:ext>
            </a:extLst>
          </p:cNvPr>
          <p:cNvGrpSpPr/>
          <p:nvPr/>
        </p:nvGrpSpPr>
        <p:grpSpPr>
          <a:xfrm>
            <a:off x="3324349" y="737346"/>
            <a:ext cx="2232611" cy="3238362"/>
            <a:chOff x="3324349" y="737346"/>
            <a:chExt cx="2232611" cy="3238362"/>
          </a:xfrm>
        </p:grpSpPr>
        <p:sp>
          <p:nvSpPr>
            <p:cNvPr id="11" name="10 Rectángulo redondeado"/>
            <p:cNvSpPr/>
            <p:nvPr/>
          </p:nvSpPr>
          <p:spPr bwMode="auto">
            <a:xfrm>
              <a:off x="3453067" y="3310439"/>
              <a:ext cx="1877825" cy="6652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Lato"/>
                  <a:ea typeface="ヒラギノ角ゴ ProN W3" charset="0"/>
                  <a:cs typeface="ヒラギノ角ゴ ProN W3" charset="0"/>
                </a:rPr>
                <a:t>LCMN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9E4F8D19-8472-4E7E-8ADD-CCF8B5F5B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0" r="20469" b="30650"/>
            <a:stretch/>
          </p:blipFill>
          <p:spPr>
            <a:xfrm>
              <a:off x="3324349" y="737346"/>
              <a:ext cx="2232611" cy="2536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5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50374" y="0"/>
            <a:ext cx="1843252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Mission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334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mission</a:t>
            </a:r>
            <a:r>
              <a:rPr lang="en-US" sz="2400" dirty="0">
                <a:solidFill>
                  <a:srgbClr val="002060"/>
                </a:solidFill>
              </a:rPr>
              <a:t> of the LCMN is to offer clinicians and citizens an integral and </a:t>
            </a:r>
            <a:r>
              <a:rPr lang="en-US" sz="2400" b="1" dirty="0">
                <a:solidFill>
                  <a:srgbClr val="002060"/>
                </a:solidFill>
              </a:rPr>
              <a:t>high quality service</a:t>
            </a:r>
            <a:r>
              <a:rPr lang="en-US" sz="2400" dirty="0">
                <a:solidFill>
                  <a:srgbClr val="002060"/>
                </a:solidFill>
              </a:rPr>
              <a:t>, in </a:t>
            </a:r>
            <a:r>
              <a:rPr lang="en-US" sz="2400" b="1" dirty="0">
                <a:solidFill>
                  <a:srgbClr val="002060"/>
                </a:solidFill>
              </a:rPr>
              <a:t>all areas of laboratory medicine</a:t>
            </a:r>
            <a:r>
              <a:rPr lang="en-US" sz="2400" dirty="0">
                <a:solidFill>
                  <a:srgbClr val="002060"/>
                </a:solidFill>
              </a:rPr>
              <a:t>, and carry out pioneering </a:t>
            </a:r>
            <a:r>
              <a:rPr lang="en-US" sz="2400" b="1" dirty="0">
                <a:solidFill>
                  <a:srgbClr val="002060"/>
                </a:solidFill>
              </a:rPr>
              <a:t>research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b="1" dirty="0">
                <a:solidFill>
                  <a:srgbClr val="002060"/>
                </a:solidFill>
              </a:rPr>
              <a:t>teaching activities</a:t>
            </a:r>
            <a:r>
              <a:rPr lang="en-US" sz="2400" dirty="0">
                <a:solidFill>
                  <a:srgbClr val="002060"/>
                </a:solidFill>
              </a:rPr>
              <a:t>, aimed at </a:t>
            </a:r>
            <a:r>
              <a:rPr lang="en-US" sz="2400" b="1" dirty="0">
                <a:solidFill>
                  <a:srgbClr val="002060"/>
                </a:solidFill>
              </a:rPr>
              <a:t>improving clinical practice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B12027CD-E958-41AF-AF5F-1479CDA2512F}"/>
              </a:ext>
            </a:extLst>
          </p:cNvPr>
          <p:cNvSpPr/>
          <p:nvPr/>
        </p:nvSpPr>
        <p:spPr>
          <a:xfrm>
            <a:off x="3421402" y="5220557"/>
            <a:ext cx="2064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2000" kern="1200" dirty="0">
                <a:effectLst/>
                <a:latin typeface="Arial"/>
                <a:ea typeface="Times New Roman"/>
                <a:cs typeface="Times New Roman"/>
              </a:rPr>
              <a:t>Laboratori Clínic </a:t>
            </a:r>
            <a:endParaRPr lang="ca-E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Imagen 1" descr="http://mngt.cpd1.grupics.intranet/media/upload/arxius/arees_suport/comunicacio/logos/rgb_salut_insitutcatalasalut_metropolitana-nord_2000px_157951751122(2).png">
            <a:extLst>
              <a:ext uri="{FF2B5EF4-FFF2-40B4-BE49-F238E27FC236}">
                <a16:creationId xmlns:a16="http://schemas.microsoft.com/office/drawing/2014/main" id="{7FD4D32F-F44B-4150-994A-8C91108F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02" y="4657762"/>
            <a:ext cx="3589294" cy="57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237333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Being a </a:t>
            </a:r>
            <a:r>
              <a:rPr lang="en-US" sz="2400" b="1" dirty="0">
                <a:solidFill>
                  <a:srgbClr val="002060"/>
                </a:solidFill>
              </a:rPr>
              <a:t>reference organization </a:t>
            </a:r>
            <a:r>
              <a:rPr lang="en-US" sz="2400" dirty="0">
                <a:solidFill>
                  <a:srgbClr val="002060"/>
                </a:solidFill>
              </a:rPr>
              <a:t>in Catalonia in the </a:t>
            </a:r>
            <a:r>
              <a:rPr lang="en-US" sz="2400" b="1" dirty="0">
                <a:solidFill>
                  <a:srgbClr val="002060"/>
                </a:solidFill>
              </a:rPr>
              <a:t>clinical laboratory medicine </a:t>
            </a:r>
            <a:r>
              <a:rPr lang="en-US" sz="2400" dirty="0">
                <a:solidFill>
                  <a:srgbClr val="002060"/>
                </a:solidFill>
              </a:rPr>
              <a:t>and a </a:t>
            </a:r>
            <a:r>
              <a:rPr lang="en-US" sz="2400" b="1" dirty="0">
                <a:solidFill>
                  <a:srgbClr val="002060"/>
                </a:solidFill>
              </a:rPr>
              <a:t>leader in the comprehensive analytical diagnosis</a:t>
            </a:r>
            <a:r>
              <a:rPr lang="en-US" sz="2400" dirty="0">
                <a:solidFill>
                  <a:srgbClr val="002060"/>
                </a:solidFill>
              </a:rPr>
              <a:t>, in </a:t>
            </a:r>
            <a:r>
              <a:rPr lang="en-US" sz="2400" b="1" dirty="0">
                <a:solidFill>
                  <a:srgbClr val="002060"/>
                </a:solidFill>
              </a:rPr>
              <a:t>research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b="1" dirty="0">
                <a:solidFill>
                  <a:srgbClr val="002060"/>
                </a:solidFill>
              </a:rPr>
              <a:t>teaching</a:t>
            </a:r>
            <a:r>
              <a:rPr lang="en-US" sz="2400" dirty="0">
                <a:solidFill>
                  <a:srgbClr val="002060"/>
                </a:solidFill>
              </a:rPr>
              <a:t>, with the commitment of its professionals and the recognition of society.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6BB44FD5-61AB-4C8E-B7B3-B58CAF75A39E}"/>
              </a:ext>
            </a:extLst>
          </p:cNvPr>
          <p:cNvSpPr/>
          <p:nvPr/>
        </p:nvSpPr>
        <p:spPr>
          <a:xfrm>
            <a:off x="3421402" y="5220557"/>
            <a:ext cx="2064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2000" kern="1200" dirty="0">
                <a:effectLst/>
                <a:latin typeface="Arial"/>
                <a:ea typeface="Times New Roman"/>
                <a:cs typeface="Times New Roman"/>
              </a:rPr>
              <a:t>Laboratori Clínic </a:t>
            </a:r>
            <a:endParaRPr lang="ca-E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Imagen 1" descr="http://mngt.cpd1.grupics.intranet/media/upload/arxius/arees_suport/comunicacio/logos/rgb_salut_insitutcatalasalut_metropolitana-nord_2000px_157951751122(2).png">
            <a:extLst>
              <a:ext uri="{FF2B5EF4-FFF2-40B4-BE49-F238E27FC236}">
                <a16:creationId xmlns:a16="http://schemas.microsoft.com/office/drawing/2014/main" id="{14B3B062-88BA-4121-80E6-69D6589A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02" y="4657762"/>
            <a:ext cx="3589294" cy="57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37777B9-A0BB-4DA3-808D-584CC880EA02}"/>
              </a:ext>
            </a:extLst>
          </p:cNvPr>
          <p:cNvSpPr txBox="1">
            <a:spLocks noChangeArrowheads="1"/>
          </p:cNvSpPr>
          <p:nvPr/>
        </p:nvSpPr>
        <p:spPr>
          <a:xfrm>
            <a:off x="3650374" y="0"/>
            <a:ext cx="1843252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289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695253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Excellence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Proximity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Respect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Commitment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Professional recognition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CB2564-0485-4861-A0F2-6D4DACDFFCA6}"/>
              </a:ext>
            </a:extLst>
          </p:cNvPr>
          <p:cNvSpPr txBox="1">
            <a:spLocks noChangeArrowheads="1"/>
          </p:cNvSpPr>
          <p:nvPr/>
        </p:nvSpPr>
        <p:spPr>
          <a:xfrm>
            <a:off x="3650374" y="0"/>
            <a:ext cx="1843252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Values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24A9E843-103A-4371-BC3A-6D76DB1DE0D8}"/>
              </a:ext>
            </a:extLst>
          </p:cNvPr>
          <p:cNvSpPr/>
          <p:nvPr/>
        </p:nvSpPr>
        <p:spPr>
          <a:xfrm>
            <a:off x="3421402" y="5220557"/>
            <a:ext cx="2064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2000" kern="1200" dirty="0">
                <a:effectLst/>
                <a:latin typeface="Arial"/>
                <a:ea typeface="Times New Roman"/>
                <a:cs typeface="Times New Roman"/>
              </a:rPr>
              <a:t>Laboratori Clínic </a:t>
            </a:r>
            <a:endParaRPr lang="ca-E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Imagen 1" descr="http://mngt.cpd1.grupics.intranet/media/upload/arxius/arees_suport/comunicacio/logos/rgb_salut_insitutcatalasalut_metropolitana-nord_2000px_157951751122(2).png">
            <a:extLst>
              <a:ext uri="{FF2B5EF4-FFF2-40B4-BE49-F238E27FC236}">
                <a16:creationId xmlns:a16="http://schemas.microsoft.com/office/drawing/2014/main" id="{B16EE12F-C1DF-4CE9-858B-517A78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02" y="4657762"/>
            <a:ext cx="3589294" cy="57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885682" y="818737"/>
            <a:ext cx="4934790" cy="230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We provide assistance to nearly </a:t>
            </a:r>
            <a:r>
              <a:rPr lang="en-US" altLang="es-ES_tradnl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1.5 million </a:t>
            </a: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inhabitants (</a:t>
            </a:r>
            <a:r>
              <a:rPr lang="en-US" altLang="es-ES_tradnl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20%</a:t>
            </a: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 of the total population of Catalonia).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We manage the samples from </a:t>
            </a:r>
            <a:r>
              <a:rPr lang="en-US" altLang="es-ES_tradnl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the Germans Trias i Pujol University Hospital</a:t>
            </a: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 and more than </a:t>
            </a:r>
            <a:r>
              <a:rPr lang="en-US" altLang="es-ES_tradnl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110</a:t>
            </a: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s-ES_tradnl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primary care centers </a:t>
            </a:r>
            <a:r>
              <a:rPr lang="en-US" altLang="es-ES_tradnl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charset="0"/>
              </a:rPr>
              <a:t>in the area</a:t>
            </a:r>
          </a:p>
        </p:txBody>
      </p:sp>
      <p:pic>
        <p:nvPicPr>
          <p:cNvPr id="6" name="Imagen 3" descr="http://mnap.cpd1.grupics.intranet/media/upload/imatges/IntraAP/Area_assistencial/linies_especialitzades/laboratori/novaweb/map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8E3"/>
              </a:clrFrom>
              <a:clrTo>
                <a:srgbClr val="EBE8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/>
          <a:stretch>
            <a:fillRect/>
          </a:stretch>
        </p:blipFill>
        <p:spPr bwMode="auto">
          <a:xfrm>
            <a:off x="179512" y="1107166"/>
            <a:ext cx="37061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66A464E-7459-444E-9F29-ED4B65347E30}"/>
              </a:ext>
            </a:extLst>
          </p:cNvPr>
          <p:cNvGrpSpPr/>
          <p:nvPr/>
        </p:nvGrpSpPr>
        <p:grpSpPr>
          <a:xfrm>
            <a:off x="1060693" y="3334749"/>
            <a:ext cx="7757751" cy="2189751"/>
            <a:chOff x="1060693" y="3334749"/>
            <a:chExt cx="7757751" cy="2189751"/>
          </a:xfrm>
        </p:grpSpPr>
        <p:pic>
          <p:nvPicPr>
            <p:cNvPr id="7" name="Imagen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93" y="3732013"/>
              <a:ext cx="2124075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ángulo 13"/>
            <p:cNvSpPr>
              <a:spLocks noChangeArrowheads="1"/>
            </p:cNvSpPr>
            <p:nvPr/>
          </p:nvSpPr>
          <p:spPr bwMode="auto">
            <a:xfrm>
              <a:off x="1088828" y="4677391"/>
              <a:ext cx="2278063" cy="42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ca-ES" altLang="es-ES_tradnl" sz="2000" b="1" dirty="0">
                  <a:solidFill>
                    <a:srgbClr val="002060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222</a:t>
              </a:r>
              <a:r>
                <a:rPr lang="ca-ES" altLang="es-ES_tradnl" sz="2000" dirty="0">
                  <a:solidFill>
                    <a:srgbClr val="002060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 Professionals</a:t>
              </a:r>
              <a:endParaRPr lang="es-ES" altLang="es-ES_tradnl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7 Cerrar llave">
              <a:extLst>
                <a:ext uri="{FF2B5EF4-FFF2-40B4-BE49-F238E27FC236}">
                  <a16:creationId xmlns:a16="http://schemas.microsoft.com/office/drawing/2014/main" id="{4D3CA8BA-C7CB-42DF-9B6B-0203D54FBA0E}"/>
                </a:ext>
              </a:extLst>
            </p:cNvPr>
            <p:cNvSpPr/>
            <p:nvPr/>
          </p:nvSpPr>
          <p:spPr>
            <a:xfrm>
              <a:off x="3568790" y="3547862"/>
              <a:ext cx="323850" cy="175736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4147250" y="3334749"/>
              <a:ext cx="4671194" cy="2189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Clinical Director			1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Chairman of  Department		5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Physicians			38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Chief of Nursing 			1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Tech Coordinator			2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Residents 				11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Technicians 			150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es-ES" sz="16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Administrative staff			14</a:t>
              </a: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E919307C-5D24-4C3D-8CB9-83FAA1C7EF21}"/>
              </a:ext>
            </a:extLst>
          </p:cNvPr>
          <p:cNvSpPr txBox="1">
            <a:spLocks noChangeArrowheads="1"/>
          </p:cNvSpPr>
          <p:nvPr/>
        </p:nvSpPr>
        <p:spPr>
          <a:xfrm>
            <a:off x="2292927" y="12511"/>
            <a:ext cx="4558145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Facts and Figures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1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877610"/>
            <a:ext cx="8773960" cy="5367513"/>
            <a:chOff x="-50647" y="1124744"/>
            <a:chExt cx="8773960" cy="53675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2070DC-EB53-442B-904A-F220403F5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3" y="1124744"/>
              <a:ext cx="8445500" cy="4000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ca-ES" altLang="es-ES" sz="2000" b="1" dirty="0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ca-ES" altLang="es-ES" sz="2000" b="1" dirty="0" err="1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Quality</a:t>
              </a:r>
              <a:r>
                <a:rPr lang="ca-ES" altLang="es-ES" sz="2000" b="1" dirty="0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ca-ES" altLang="es-ES" sz="2000" b="1" dirty="0" err="1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certifications</a:t>
              </a:r>
              <a:r>
                <a:rPr lang="ca-ES" altLang="es-ES" sz="2000" b="1" dirty="0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ca-ES" altLang="es-ES" sz="2000" b="1" dirty="0" err="1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and</a:t>
              </a:r>
              <a:r>
                <a:rPr lang="ca-ES" altLang="es-ES" sz="2000" b="1" dirty="0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ca-ES" altLang="es-ES" sz="2000" b="1" dirty="0" err="1">
                  <a:solidFill>
                    <a:srgbClr val="1F49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accreditations</a:t>
              </a:r>
              <a:endParaRPr lang="es-ES" altLang="es-E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Cuadro de texto 2"/>
            <p:cNvSpPr txBox="1">
              <a:spLocks noChangeArrowheads="1"/>
            </p:cNvSpPr>
            <p:nvPr/>
          </p:nvSpPr>
          <p:spPr bwMode="auto">
            <a:xfrm>
              <a:off x="-50647" y="4340156"/>
              <a:ext cx="4680520" cy="2152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66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3AFEF"/>
                </a:buClr>
                <a:buChar char="●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5E2FF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550" algn="ctr">
                <a:spcBef>
                  <a:spcPct val="0"/>
                </a:spcBef>
                <a:buClrTx/>
                <a:buSzTx/>
                <a:buNone/>
              </a:pPr>
              <a:r>
                <a:rPr lang="en-US" altLang="es-ES" sz="18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External Quality Assessment </a:t>
              </a: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(EQA)</a:t>
              </a:r>
              <a:b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</a:br>
              <a:r>
                <a:rPr lang="en-US" altLang="es-ES" sz="18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Genetic </a:t>
              </a:r>
              <a:r>
                <a:rPr lang="en-US" altLang="es-ES" sz="1800" b="1" dirty="0" err="1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Couselling</a:t>
              </a:r>
              <a:r>
                <a:rPr lang="en-US" altLang="es-ES" sz="18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 Service  </a:t>
              </a:r>
            </a:p>
            <a:p>
              <a:pPr marL="82550" lvl="1" indent="0" algn="ctr">
                <a:spcBef>
                  <a:spcPct val="0"/>
                </a:spcBef>
                <a:buClrTx/>
                <a:buNone/>
              </a:pP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Monogenic Disorders pilot EQA</a:t>
              </a:r>
            </a:p>
            <a:p>
              <a:pPr marL="82550" lvl="1" indent="0" algn="ctr">
                <a:spcBef>
                  <a:spcPct val="0"/>
                </a:spcBef>
                <a:buClrTx/>
                <a:buNone/>
              </a:pPr>
              <a:r>
                <a:rPr lang="en-US" altLang="es-ES" sz="1800" dirty="0" err="1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Oncogenetics</a:t>
              </a: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 pilot EQA</a:t>
              </a:r>
            </a:p>
            <a:p>
              <a:pPr marL="82550" lvl="1" indent="0" algn="ctr">
                <a:spcBef>
                  <a:spcPct val="0"/>
                </a:spcBef>
                <a:buClrTx/>
                <a:buNone/>
              </a:pPr>
              <a:r>
                <a:rPr lang="en-US" altLang="es-ES" sz="1800" dirty="0" err="1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Dysmorphology</a:t>
              </a: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 pilot EQA</a:t>
              </a:r>
            </a:p>
            <a:p>
              <a:pPr marL="82550" lvl="1" indent="0" algn="ctr">
                <a:spcBef>
                  <a:spcPct val="0"/>
                </a:spcBef>
                <a:buClrTx/>
                <a:buNone/>
              </a:pP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 </a:t>
              </a:r>
              <a:r>
                <a:rPr lang="en-US" altLang="es-ES" sz="1800" dirty="0" err="1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Cardiogenetics</a:t>
              </a:r>
              <a:r>
                <a:rPr lang="en-US" altLang="es-ES" sz="18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Cambria" pitchFamily="18" charset="0"/>
                </a:rPr>
                <a:t> pilot EQA</a:t>
              </a:r>
              <a:endParaRPr lang="es-ES" altLang="es-E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endParaRPr>
            </a:p>
          </p:txBody>
        </p:sp>
        <p:pic>
          <p:nvPicPr>
            <p:cNvPr id="3074" name="Picture 2" descr="ISO_9001_201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6" r="15635"/>
            <a:stretch/>
          </p:blipFill>
          <p:spPr bwMode="auto">
            <a:xfrm>
              <a:off x="683568" y="1847363"/>
              <a:ext cx="2634019" cy="1965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4629873" y="3012777"/>
            <a:ext cx="4514127" cy="3171826"/>
            <a:chOff x="4629873" y="3012777"/>
            <a:chExt cx="4514127" cy="3171826"/>
          </a:xfrm>
        </p:grpSpPr>
        <p:pic>
          <p:nvPicPr>
            <p:cNvPr id="5122" name="Picture 2" descr="Image result for accreditation 151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2" r="25928"/>
            <a:stretch/>
          </p:blipFill>
          <p:spPr bwMode="auto">
            <a:xfrm>
              <a:off x="4629873" y="3012777"/>
              <a:ext cx="2388357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www.unthsc.edu/graduate-school-of-biomedical-sciences/wp-content/uploads/sites/13/workinprogress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2" t="11925" r="6089"/>
            <a:stretch/>
          </p:blipFill>
          <p:spPr bwMode="auto">
            <a:xfrm>
              <a:off x="7069522" y="3610418"/>
              <a:ext cx="2074478" cy="184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43D0B07-2960-474D-ABCA-9D7BE04642E8}"/>
              </a:ext>
            </a:extLst>
          </p:cNvPr>
          <p:cNvGrpSpPr/>
          <p:nvPr/>
        </p:nvGrpSpPr>
        <p:grpSpPr>
          <a:xfrm>
            <a:off x="5063353" y="1787333"/>
            <a:ext cx="3589294" cy="962905"/>
            <a:chOff x="3421402" y="5251778"/>
            <a:chExt cx="3589294" cy="962905"/>
          </a:xfrm>
        </p:grpSpPr>
        <p:sp>
          <p:nvSpPr>
            <p:cNvPr id="14" name="1 Rectángulo">
              <a:extLst>
                <a:ext uri="{FF2B5EF4-FFF2-40B4-BE49-F238E27FC236}">
                  <a16:creationId xmlns:a16="http://schemas.microsoft.com/office/drawing/2014/main" id="{B7BEAE99-4F2E-44CE-B91C-CEC98BE77A85}"/>
                </a:ext>
              </a:extLst>
            </p:cNvPr>
            <p:cNvSpPr/>
            <p:nvPr/>
          </p:nvSpPr>
          <p:spPr>
            <a:xfrm>
              <a:off x="3421402" y="5814573"/>
              <a:ext cx="20649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2000" kern="1200" dirty="0">
                  <a:effectLst/>
                  <a:latin typeface="Arial"/>
                  <a:ea typeface="Times New Roman"/>
                  <a:cs typeface="Times New Roman"/>
                </a:rPr>
                <a:t>Laboratori Clínic </a:t>
              </a:r>
              <a:endParaRPr lang="ca-ES" sz="20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5" name="Imagen 1" descr="http://mngt.cpd1.grupics.intranet/media/upload/arxius/arees_suport/comunicacio/logos/rgb_salut_insitutcatalasalut_metropolitana-nord_2000px_157951751122(2).png">
              <a:extLst>
                <a:ext uri="{FF2B5EF4-FFF2-40B4-BE49-F238E27FC236}">
                  <a16:creationId xmlns:a16="http://schemas.microsoft.com/office/drawing/2014/main" id="{84E57D34-273A-4A31-9A69-AF0055220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402" y="5251778"/>
              <a:ext cx="3589294" cy="57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9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070DC-EB53-442B-904A-F220403F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980698"/>
            <a:ext cx="84455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ca-E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2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Clinical Activity						     2021</a:t>
            </a:r>
            <a:endParaRPr lang="en-US" altLang="es-E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8" descr="Stock-Vektor von 'Labor und Reagenzgläser gesetzt'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8" r="74529" b="10796"/>
          <a:stretch>
            <a:fillRect/>
          </a:stretch>
        </p:blipFill>
        <p:spPr bwMode="auto">
          <a:xfrm>
            <a:off x="360362" y="1667744"/>
            <a:ext cx="152482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3099728" y="1916831"/>
            <a:ext cx="4827934" cy="1962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n"/>
              <a:tabLst>
                <a:tab pos="898525" algn="l"/>
                <a:tab pos="1349375" algn="l"/>
                <a:tab pos="2320925" algn="ctr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3AFEF"/>
              </a:buClr>
              <a:buChar char="●"/>
              <a:tabLst>
                <a:tab pos="898525" algn="l"/>
                <a:tab pos="1349375" algn="l"/>
                <a:tab pos="2320925" algn="ct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5E2FF"/>
              </a:buClr>
              <a:buChar char="•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8525" algn="l"/>
                <a:tab pos="1349375" algn="l"/>
                <a:tab pos="2320925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Determinations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	     	</a:t>
            </a:r>
            <a:r>
              <a:rPr lang="ca-E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 11.150.159</a:t>
            </a:r>
            <a:endParaRPr lang="en-US" altLang="es-E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Requests			    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2.102.330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URV’s		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	 	286.991.252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Complexity	 </a:t>
            </a:r>
            <a:r>
              <a: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	 	         25.74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383E82E-9B09-4B38-8A6E-7FAE6061AB21}"/>
              </a:ext>
            </a:extLst>
          </p:cNvPr>
          <p:cNvSpPr txBox="1">
            <a:spLocks noChangeArrowheads="1"/>
          </p:cNvSpPr>
          <p:nvPr/>
        </p:nvSpPr>
        <p:spPr>
          <a:xfrm>
            <a:off x="2292927" y="12511"/>
            <a:ext cx="4558145" cy="517797"/>
          </a:xfrm>
          <a:prstGeom prst="rect">
            <a:avLst/>
          </a:prstGeo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MS PGothic"/>
                <a:cs typeface="Arial"/>
              </a:rPr>
              <a:t>Facts and Figures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MS PGothic"/>
              <a:cs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8EB2F29-D818-4B3A-B344-232A7FEBA5B8}"/>
              </a:ext>
            </a:extLst>
          </p:cNvPr>
          <p:cNvGrpSpPr/>
          <p:nvPr/>
        </p:nvGrpSpPr>
        <p:grpSpPr>
          <a:xfrm>
            <a:off x="2498900" y="4256860"/>
            <a:ext cx="6007791" cy="1620441"/>
            <a:chOff x="2498900" y="4256860"/>
            <a:chExt cx="6007791" cy="1620441"/>
          </a:xfrm>
        </p:grpSpPr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4DEDED50-37E3-4ADF-A1A0-111E7CD1C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900" y="4256860"/>
              <a:ext cx="4146199" cy="1620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66"/>
                </a:buClr>
                <a:buSzPct val="75000"/>
                <a:buFont typeface="Wingdings" pitchFamily="2" charset="2"/>
                <a:buChar char="n"/>
                <a:tabLst>
                  <a:tab pos="898525" algn="l"/>
                  <a:tab pos="1349375" algn="l"/>
                  <a:tab pos="2320925" algn="ctr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3AFEF"/>
                </a:buClr>
                <a:buChar char="●"/>
                <a:tabLst>
                  <a:tab pos="898525" algn="l"/>
                  <a:tab pos="1349375" algn="l"/>
                  <a:tab pos="2320925" algn="ctr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5E2FF"/>
                </a:buClr>
                <a:buChar char="•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8525" algn="l"/>
                  <a:tab pos="1349375" algn="l"/>
                  <a:tab pos="2320925" algn="ct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20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35.738 			</a:t>
              </a:r>
              <a:r>
                <a:rPr lang="en-US" altLang="es-ES" sz="20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Determinations / day</a:t>
              </a:r>
              <a:endPara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20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   6.738			              </a:t>
              </a:r>
              <a:r>
                <a:rPr lang="en-US" altLang="es-ES" sz="20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Requests/ day</a:t>
              </a:r>
              <a:endPara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s-ES" sz="200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16.845			              </a:t>
              </a:r>
              <a:r>
                <a:rPr lang="en-US" altLang="es-ES" sz="20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  <a:cs typeface="Arial" charset="0"/>
                </a:rPr>
                <a:t>Samples / day</a:t>
              </a:r>
              <a:endParaRPr lang="en-US" altLang="es-E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9F53EA1-22F3-4E62-B01B-2D2D574D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4568351"/>
              <a:ext cx="1648691" cy="997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630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presentacio_ICS2016_2ac985899f32b6fb47c74ee70f54a3cb39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FE0FAACC1C54BB2B0DB325FB1D3ED" ma:contentTypeVersion="9" ma:contentTypeDescription="Create a new document." ma:contentTypeScope="" ma:versionID="9d20953659c86f54e2b5f127f0e783f0">
  <xsd:schema xmlns:xsd="http://www.w3.org/2001/XMLSchema" xmlns:xs="http://www.w3.org/2001/XMLSchema" xmlns:p="http://schemas.microsoft.com/office/2006/metadata/properties" xmlns:ns2="85c45617-a1ae-4271-8aeb-13d9901f2619" targetNamespace="http://schemas.microsoft.com/office/2006/metadata/properties" ma:root="true" ma:fieldsID="e8484f46267f413808c8319c1c9f40a1" ns2:_="">
    <xsd:import namespace="85c45617-a1ae-4271-8aeb-13d9901f2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45617-a1ae-4271-8aeb-13d9901f2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A44BC-0458-486F-BFD9-80D3AD0DD5CC}"/>
</file>

<file path=customXml/itemProps2.xml><?xml version="1.0" encoding="utf-8"?>
<ds:datastoreItem xmlns:ds="http://schemas.openxmlformats.org/officeDocument/2006/customXml" ds:itemID="{BFBD6C73-9AF4-4D5A-B404-5A2AB8A36AB4}"/>
</file>

<file path=customXml/itemProps3.xml><?xml version="1.0" encoding="utf-8"?>
<ds:datastoreItem xmlns:ds="http://schemas.openxmlformats.org/officeDocument/2006/customXml" ds:itemID="{4AD24301-7160-4BD6-9B49-C0D7F561F6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10619</TotalTime>
  <Words>520</Words>
  <Application>Microsoft Office PowerPoint</Application>
  <PresentationFormat>Presentación en pantalla (4:3)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Lato</vt:lpstr>
      <vt:lpstr>Tahoma</vt:lpstr>
      <vt:lpstr>Times New Roman</vt:lpstr>
      <vt:lpstr>Wingdings</vt:lpstr>
      <vt:lpstr>presentacio_ICS2016_2ac985899f32b6fb47c74ee70f54a3cb393</vt:lpstr>
      <vt:lpstr>6_Tema de Office</vt:lpstr>
      <vt:lpstr>Laboratori Clínic de la Metropolitana Nord (LCMN)  April 2022  Ignacio Blanco, MD PhD Clinical Director LCMN Chairman, Genetics Department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vpomes</dc:creator>
  <cp:lastModifiedBy>Blanco Guillermo, Ignacio</cp:lastModifiedBy>
  <cp:revision>352</cp:revision>
  <cp:lastPrinted>2016-06-22T06:45:20Z</cp:lastPrinted>
  <dcterms:created xsi:type="dcterms:W3CDTF">2016-07-19T12:44:11Z</dcterms:created>
  <dcterms:modified xsi:type="dcterms:W3CDTF">2022-04-26T15:39:49Z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0x0101009DFFE0FAACC1C54BB2B0DB325FB1D3ED</vt:lpwstr>
  </property>
  <property fmtid="{D5CDD505-2E9C-101B-9397-08002B2CF9AE}" pid="3" name="Order">
    <vt:r8>59100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