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24"/>
  </p:notesMasterIdLst>
  <p:handoutMasterIdLst>
    <p:handoutMasterId r:id="rId25"/>
  </p:handoutMasterIdLst>
  <p:sldIdLst>
    <p:sldId id="256" r:id="rId5"/>
    <p:sldId id="2988" r:id="rId6"/>
    <p:sldId id="2986" r:id="rId7"/>
    <p:sldId id="2990" r:id="rId8"/>
    <p:sldId id="2992" r:id="rId9"/>
    <p:sldId id="2980" r:id="rId10"/>
    <p:sldId id="261" r:id="rId11"/>
    <p:sldId id="258" r:id="rId12"/>
    <p:sldId id="263" r:id="rId13"/>
    <p:sldId id="259" r:id="rId14"/>
    <p:sldId id="2981" r:id="rId15"/>
    <p:sldId id="260" r:id="rId16"/>
    <p:sldId id="262" r:id="rId17"/>
    <p:sldId id="265" r:id="rId18"/>
    <p:sldId id="2983" r:id="rId19"/>
    <p:sldId id="269" r:id="rId20"/>
    <p:sldId id="267" r:id="rId21"/>
    <p:sldId id="2991" r:id="rId22"/>
    <p:sldId id="2989" r:id="rId23"/>
  </p:sldIdLst>
  <p:sldSz cx="12192000" cy="6858000"/>
  <p:notesSz cx="6858000" cy="9144000"/>
  <p:embeddedFontLst>
    <p:embeddedFont>
      <p:font typeface="Work Sans" panose="00000500000000000000" pitchFamily="2" charset="0"/>
      <p:regular r:id="rId26"/>
      <p:bold r:id="rId27"/>
      <p:italic r:id="rId28"/>
      <p:boldItalic r:id="rId29"/>
    </p:embeddedFont>
    <p:embeddedFont>
      <p:font typeface="Work Sans ExtraBold" panose="00000900000000000000" pitchFamily="2" charset="0"/>
      <p:bold r:id="rId30"/>
      <p:boldItalic r:id="rId31"/>
    </p:embeddedFont>
    <p:embeddedFont>
      <p:font typeface="Work Sans SemiBold" panose="00000700000000000000" pitchFamily="2" charset="0"/>
      <p:bold r:id="rId32"/>
      <p:boldItalic r:id="rId33"/>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5" orient="horz" pos="527">
          <p15:clr>
            <a:srgbClr val="A4A3A4"/>
          </p15:clr>
        </p15:guide>
        <p15:guide id="8" orient="horz" pos="3657" userDrawn="1">
          <p15:clr>
            <a:srgbClr val="A4A3A4"/>
          </p15:clr>
        </p15:guide>
        <p15:guide id="9" pos="483">
          <p15:clr>
            <a:srgbClr val="A4A3A4"/>
          </p15:clr>
        </p15:guide>
        <p15:guide id="10" pos="7197">
          <p15:clr>
            <a:srgbClr val="A4A3A4"/>
          </p15:clr>
        </p15:guide>
        <p15:guide id="13" pos="3840" userDrawn="1">
          <p15:clr>
            <a:srgbClr val="A4A3A4"/>
          </p15:clr>
        </p15:guide>
        <p15:guide id="14" orient="horz" pos="2205"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7C551F-9811-8425-6A2A-CA81864D4725}" name="Mantere Elsa" initials="EM" userId="S::Elsa.Mantere@kuntaliitto.fi::bbb57f26-0075-4fe2-bd98-f1c3b53d1d7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honen-Walker Mari" initials="AWM" lastIdx="1" clrIdx="0">
    <p:extLst>
      <p:ext uri="{19B8F6BF-5375-455C-9EA6-DF929625EA0E}">
        <p15:presenceInfo xmlns:p15="http://schemas.microsoft.com/office/powerpoint/2012/main" userId="S::Mari.Ahonen-Walker@kuntaliitto.fi::9a61e568-5c13-49ee-9f8a-62eb0d1acc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AD6"/>
    <a:srgbClr val="923468"/>
    <a:srgbClr val="FF3E60"/>
    <a:srgbClr val="C4A5A5"/>
    <a:srgbClr val="FF6D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8" y="1056"/>
      </p:cViewPr>
      <p:guideLst>
        <p:guide orient="horz" pos="1253"/>
        <p:guide orient="horz" pos="527"/>
        <p:guide orient="horz" pos="3657"/>
        <p:guide pos="483"/>
        <p:guide pos="7197"/>
        <p:guide pos="3840"/>
        <p:guide orient="horz" pos="2205"/>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478ED3-B612-4193-BFB3-30640D50ACE2}" type="datetimeFigureOut">
              <a:rPr lang="fi-FI" sz="800" smtClean="0"/>
              <a:t>23.10.2026</a:t>
            </a:fld>
            <a:endParaRPr lang="fi-FI" sz="8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5EF1D2-EDBA-4B30-9DEE-0BEBDA91FEA7}" type="slidenum">
              <a:rPr lang="fi-FI" sz="800" smtClean="0"/>
              <a:t>‹#›</a:t>
            </a:fld>
            <a:endParaRPr lang="fi-FI" sz="800"/>
          </a:p>
        </p:txBody>
      </p:sp>
    </p:spTree>
    <p:extLst>
      <p:ext uri="{BB962C8B-B14F-4D97-AF65-F5344CB8AC3E}">
        <p14:creationId xmlns:p14="http://schemas.microsoft.com/office/powerpoint/2010/main" val="3909660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0A258E9B-EF9A-4277-B3A7-6483215B4E3F}" type="datetimeFigureOut">
              <a:rPr lang="fi-FI" smtClean="0"/>
              <a:pPr/>
              <a:t>23.10.2026</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C23CFE97-E977-4A8B-BB69-50F617FD6581}" type="slidenum">
              <a:rPr lang="fi-FI" smtClean="0"/>
              <a:pPr/>
              <a:t>‹#›</a:t>
            </a:fld>
            <a:endParaRPr lang="fi-FI"/>
          </a:p>
        </p:txBody>
      </p:sp>
    </p:spTree>
    <p:extLst>
      <p:ext uri="{BB962C8B-B14F-4D97-AF65-F5344CB8AC3E}">
        <p14:creationId xmlns:p14="http://schemas.microsoft.com/office/powerpoint/2010/main" val="66932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F947E505-7CDA-4A56-AE89-B0F2EA790579}" type="slidenum">
              <a:rPr lang="fi-FI" smtClean="0"/>
              <a:t>6</a:t>
            </a:fld>
            <a:endParaRPr lang="fi-FI"/>
          </a:p>
        </p:txBody>
      </p:sp>
    </p:spTree>
    <p:extLst>
      <p:ext uri="{BB962C8B-B14F-4D97-AF65-F5344CB8AC3E}">
        <p14:creationId xmlns:p14="http://schemas.microsoft.com/office/powerpoint/2010/main" val="3968009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49.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50.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hyperlink" Target="https://www.linkedin.com/company/association-of-finnish-local-and-regional-authorities-kuntaliitto-" TargetMode="External"/><Relationship Id="rId7" Type="http://schemas.openxmlformats.org/officeDocument/2006/relationships/hyperlink" Target="https://www.facebook.com/kuntaliitto" TargetMode="External"/><Relationship Id="rId2" Type="http://schemas.openxmlformats.org/officeDocument/2006/relationships/hyperlink" Target="https://twitter.com/kuntaliitto" TargetMode="External"/><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hyperlink" Target="http://www.kuntaliitto.fi/kayttoehdot" TargetMode="External"/><Relationship Id="rId4" Type="http://schemas.openxmlformats.org/officeDocument/2006/relationships/hyperlink" Target="https://www.instagram.com/kuntaliitto/" TargetMode="External"/></Relationships>
</file>

<file path=ppt/slideLayouts/_rels/slideLayout51.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hyperlink" Target="https://www.linkedin.com/company/association-of-finnish-local-and-regional-authorities-kuntaliitto-" TargetMode="External"/><Relationship Id="rId7" Type="http://schemas.openxmlformats.org/officeDocument/2006/relationships/hyperlink" Target="https://www.facebook.com/kuntaliitto" TargetMode="External"/><Relationship Id="rId2" Type="http://schemas.openxmlformats.org/officeDocument/2006/relationships/hyperlink" Target="https://twitter.com/kuntaliitto" TargetMode="External"/><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hyperlink" Target="http://www.kuntaliitto.fi/kayttoehdot" TargetMode="External"/><Relationship Id="rId4" Type="http://schemas.openxmlformats.org/officeDocument/2006/relationships/hyperlink" Target="https://www.instagram.com/kuntaliitto/" TargetMode="Externa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23.10.2026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7F643966-4781-45AD-8A02-A30AC3EA462C}"/>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8592142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23.10.2026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AF5562F4-E9C8-4807-AA4A-09D88C06E192}"/>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3911225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24CFF760-FA78-41BC-B729-1304BF476FD5}"/>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3542455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197F7F2B-0E7B-4A96-B3C5-5F122BDA54FA}"/>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1521191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FE8C9A53-2F70-4A43-B470-63B2A2A62E87}"/>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0241739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91756FC6-3682-4F22-877B-F8802FE3F799}"/>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6478668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9" name="Freeform 6">
            <a:extLst>
              <a:ext uri="{FF2B5EF4-FFF2-40B4-BE49-F238E27FC236}">
                <a16:creationId xmlns:a16="http://schemas.microsoft.com/office/drawing/2014/main" id="{671D3D9E-718A-4255-A1B1-D4A84671C9F6}"/>
              </a:ext>
            </a:extLst>
          </p:cNvPr>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815648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C5E01554-BD96-489C-AC34-A7B4D28A369C}" type="datetime1">
              <a:rPr lang="fi-FI" noProof="0" smtClean="0"/>
              <a:t>23.10.2026</a:t>
            </a:fld>
            <a:endParaRPr lang="fi-FI" noProof="0"/>
          </a:p>
        </p:txBody>
      </p:sp>
      <p:sp>
        <p:nvSpPr>
          <p:cNvPr id="5" name="Footer Placeholder 4"/>
          <p:cNvSpPr>
            <a:spLocks noGrp="1"/>
          </p:cNvSpPr>
          <p:nvPr>
            <p:ph type="ftr" sz="quarter" idx="11"/>
          </p:nvPr>
        </p:nvSpPr>
        <p:spPr/>
        <p:txBody>
          <a:bodyPr/>
          <a:lstStyle/>
          <a:p>
            <a:r>
              <a:rPr lang="fi-FI" noProof="0"/>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a:p>
        </p:txBody>
      </p:sp>
    </p:spTree>
    <p:extLst>
      <p:ext uri="{BB962C8B-B14F-4D97-AF65-F5344CB8AC3E}">
        <p14:creationId xmlns:p14="http://schemas.microsoft.com/office/powerpoint/2010/main" val="12948211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A25D1783-9B67-47D5-BD56-9F174F4EAE56}" type="datetime1">
              <a:rPr lang="fi-FI" smtClean="0"/>
              <a:t>23.10.2026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3766240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54A87E19-8C04-4D5C-9034-113E3A734C43}"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11726786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AD68CABA-EB03-4EF8-AF74-2AF1845764A7}"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2036515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8DC31758-D6AF-4773-9754-B70452D6788C}"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2789230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5918B7E-B6F8-4789-A44C-228A8CD5AB6B}"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6634294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6D354A3-49B3-478C-AC83-629507BE13C2}"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3290405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97A03D-C024-448F-B337-EF507B974421}"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30847153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F0D0DC-FFCE-4535-B859-D79D48AC3E58}"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6941719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F2D588A9-004E-48C7-9249-D404E5931C69}"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1837214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42607333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Tree>
    <p:extLst>
      <p:ext uri="{BB962C8B-B14F-4D97-AF65-F5344CB8AC3E}">
        <p14:creationId xmlns:p14="http://schemas.microsoft.com/office/powerpoint/2010/main" val="41101663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6989199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31384067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27249220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694459C7-B1FD-43B2-A1AF-1A902ACF93C5}"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8197760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23997525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29805671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C53BEB26-41D6-4026-B61D-A3E7E670F1AC}"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3365060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6A21A49A-E0EE-4A76-AD38-8443CE185D7D}"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15205466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C5BCE6-2D7A-4E96-B01D-446E7A06509F}"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34240604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461A66A4-CB0F-4FFB-A3F7-97A8406D58B6}"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210890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EF816C-448D-4CAD-8E7D-3E87A3DFF3FB}"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809929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75FD9048-5DEA-4497-B4EE-9C521DA934F6}" type="datetime1">
              <a:rPr lang="fi-FI" smtClean="0"/>
              <a:t>23.10.2026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Tree>
    <p:extLst>
      <p:ext uri="{BB962C8B-B14F-4D97-AF65-F5344CB8AC3E}">
        <p14:creationId xmlns:p14="http://schemas.microsoft.com/office/powerpoint/2010/main" val="13955391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a:extLst>
              <a:ext uri="{FF2B5EF4-FFF2-40B4-BE49-F238E27FC236}">
                <a16:creationId xmlns:a16="http://schemas.microsoft.com/office/drawing/2014/main" id="{BF344943-A0A2-42BD-89C5-48F43EBE204B}"/>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8550348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a:extLst>
              <a:ext uri="{FF2B5EF4-FFF2-40B4-BE49-F238E27FC236}">
                <a16:creationId xmlns:a16="http://schemas.microsoft.com/office/drawing/2014/main" id="{ABBF4488-7E1A-4DAF-9066-BFD0BA9DC8C7}"/>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3556196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a:extLst>
              <a:ext uri="{FF2B5EF4-FFF2-40B4-BE49-F238E27FC236}">
                <a16:creationId xmlns:a16="http://schemas.microsoft.com/office/drawing/2014/main" id="{CAD9E424-FE63-4724-8350-7238C6CD49CB}"/>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2804670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a:extLst>
              <a:ext uri="{FF2B5EF4-FFF2-40B4-BE49-F238E27FC236}">
                <a16:creationId xmlns:a16="http://schemas.microsoft.com/office/drawing/2014/main" id="{71BDAE9F-350D-4F50-A976-2C516108D38E}"/>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8468807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a:extLst>
              <a:ext uri="{FF2B5EF4-FFF2-40B4-BE49-F238E27FC236}">
                <a16:creationId xmlns:a16="http://schemas.microsoft.com/office/drawing/2014/main" id="{8AEEDBFD-277C-434B-9A9A-87EE86F3BF94}"/>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1976039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a:extLst>
              <a:ext uri="{FF2B5EF4-FFF2-40B4-BE49-F238E27FC236}">
                <a16:creationId xmlns:a16="http://schemas.microsoft.com/office/drawing/2014/main" id="{CF201B11-9274-4F82-A5C3-7FAE916E0611}"/>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3339511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Date Placeholder 2"/>
          <p:cNvSpPr>
            <a:spLocks noGrp="1"/>
          </p:cNvSpPr>
          <p:nvPr>
            <p:ph type="dt" sz="half" idx="10"/>
          </p:nvPr>
        </p:nvSpPr>
        <p:spPr/>
        <p:txBody>
          <a:bodyPr/>
          <a:lstStyle/>
          <a:p>
            <a:fld id="{6BE111E2-37B1-4109-A1BB-6B241DDDB9DB}" type="datetime1">
              <a:rPr lang="fi-FI" smtClean="0"/>
              <a:t>23.10.2026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8311711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DE41C726-91B5-4DC4-ADD0-FD7392546F71}"/>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15815717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947830F6-C9F2-4A36-980C-6136E35544A3}"/>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17654787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2917A08A-EF19-4C97-BFDB-32BDC040E85A}"/>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6223994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F926DAD9-CB9B-4DD3-B989-9A965534D701}"/>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5909460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9072D378-F85C-4DF2-8A13-E74B0A19D64A}"/>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297551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A973845A-77BC-43ED-9C7E-531CC29C2444}"/>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15285733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7B3BFD74-E392-4B24-B78B-157CBF2B29BD}"/>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5792900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Freeform 6">
            <a:extLst>
              <a:ext uri="{FF2B5EF4-FFF2-40B4-BE49-F238E27FC236}">
                <a16:creationId xmlns:a16="http://schemas.microsoft.com/office/drawing/2014/main" id="{F1982993-374A-46F6-AAEB-48323C4876A6}"/>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3364254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23.10.2026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6038366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8773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a:solidFill>
                  <a:schemeClr val="accent3"/>
                </a:solidFill>
                <a:latin typeface="+mn-lt"/>
              </a:rPr>
              <a:t>www.kuntaliitto.fi</a:t>
            </a:r>
          </a:p>
        </p:txBody>
      </p:sp>
    </p:spTree>
    <p:extLst>
      <p:ext uri="{BB962C8B-B14F-4D97-AF65-F5344CB8AC3E}">
        <p14:creationId xmlns:p14="http://schemas.microsoft.com/office/powerpoint/2010/main" val="28016902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8773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a:solidFill>
                  <a:schemeClr val="bg1"/>
                </a:solidFill>
                <a:latin typeface="+mn-lt"/>
              </a:rPr>
              <a:t>www.kuntaliitto.fi</a:t>
            </a:r>
          </a:p>
        </p:txBody>
      </p:sp>
    </p:spTree>
    <p:extLst>
      <p:ext uri="{BB962C8B-B14F-4D97-AF65-F5344CB8AC3E}">
        <p14:creationId xmlns:p14="http://schemas.microsoft.com/office/powerpoint/2010/main" val="35245846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2"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3"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4"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5"/>
            <a:extLst>
              <a:ext uri="{FF2B5EF4-FFF2-40B4-BE49-F238E27FC236}">
                <a16:creationId xmlns:a16="http://schemas.microsoft.com/office/drawing/2014/main" id="{941B77CA-24CD-4DBD-A47E-5984688C247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8" name="Freeform 6">
            <a:hlinkClick r:id="rId7" tooltip="Facebook"/>
          </p:cNvPr>
          <p:cNvSpPr>
            <a:spLocks noChangeAspect="1"/>
          </p:cNvSpPr>
          <p:nvPr userDrawn="1"/>
        </p:nvSpPr>
        <p:spPr bwMode="auto">
          <a:xfrm>
            <a:off x="11172347" y="58773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9" name="TextBox 18">
            <a:hlinkClick r:id="rId8"/>
            <a:extLst>
              <a:ext uri="{FF2B5EF4-FFF2-40B4-BE49-F238E27FC236}">
                <a16:creationId xmlns:a16="http://schemas.microsoft.com/office/drawing/2014/main" id="{8D639896-BD23-481B-A03C-839F5F9583A4}"/>
              </a:ext>
            </a:extLst>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a:solidFill>
                  <a:schemeClr val="bg1"/>
                </a:solidFill>
                <a:latin typeface="+mn-lt"/>
              </a:rPr>
              <a:t>www.kuntaliitto.fi</a:t>
            </a:r>
          </a:p>
        </p:txBody>
      </p:sp>
    </p:spTree>
    <p:extLst>
      <p:ext uri="{BB962C8B-B14F-4D97-AF65-F5344CB8AC3E}">
        <p14:creationId xmlns:p14="http://schemas.microsoft.com/office/powerpoint/2010/main" val="19951742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2"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3"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4"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5"/>
            <a:extLst>
              <a:ext uri="{FF2B5EF4-FFF2-40B4-BE49-F238E27FC236}">
                <a16:creationId xmlns:a16="http://schemas.microsoft.com/office/drawing/2014/main" id="{685C5932-3F7F-41CB-87DD-B2ABBE5E62A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7" tooltip="Facebook"/>
          </p:cNvPr>
          <p:cNvSpPr>
            <a:spLocks noChangeAspect="1"/>
          </p:cNvSpPr>
          <p:nvPr userDrawn="1"/>
        </p:nvSpPr>
        <p:spPr bwMode="auto">
          <a:xfrm>
            <a:off x="11172347" y="5877340"/>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9" name="TextBox 18">
            <a:hlinkClick r:id="rId8"/>
            <a:extLst>
              <a:ext uri="{FF2B5EF4-FFF2-40B4-BE49-F238E27FC236}">
                <a16:creationId xmlns:a16="http://schemas.microsoft.com/office/drawing/2014/main" id="{DCA6CD3D-5272-47DC-8457-908428678D79}"/>
              </a:ext>
            </a:extLst>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a:solidFill>
                  <a:schemeClr val="bg1"/>
                </a:solidFill>
                <a:latin typeface="+mn-lt"/>
              </a:rPr>
              <a:t>www.kuntaliitto.fi</a:t>
            </a:r>
          </a:p>
        </p:txBody>
      </p:sp>
    </p:spTree>
    <p:extLst>
      <p:ext uri="{BB962C8B-B14F-4D97-AF65-F5344CB8AC3E}">
        <p14:creationId xmlns:p14="http://schemas.microsoft.com/office/powerpoint/2010/main" val="1080962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0061196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25375782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10" name="Text Placeholder 2">
            <a:extLst>
              <a:ext uri="{FF2B5EF4-FFF2-40B4-BE49-F238E27FC236}">
                <a16:creationId xmlns:a16="http://schemas.microsoft.com/office/drawing/2014/main" id="{FEA61D0F-76FD-476A-AABC-5CF7457B0D08}"/>
              </a:ext>
            </a:extLst>
          </p:cNvPr>
          <p:cNvSpPr>
            <a:spLocks noGrp="1" noChangeAspect="1"/>
          </p:cNvSpPr>
          <p:nvPr>
            <p:ph type="body" sz="quarter" idx="19"/>
          </p:nvPr>
        </p:nvSpPr>
        <p:spPr>
          <a:xfrm>
            <a:off x="479220" y="374400"/>
            <a:ext cx="1562400" cy="46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4551153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10" name="Text Placeholder 2">
            <a:extLst>
              <a:ext uri="{FF2B5EF4-FFF2-40B4-BE49-F238E27FC236}">
                <a16:creationId xmlns:a16="http://schemas.microsoft.com/office/drawing/2014/main" id="{AEF06DBD-CF98-4F65-8CA2-F02B8B05C861}"/>
              </a:ext>
            </a:extLst>
          </p:cNvPr>
          <p:cNvSpPr>
            <a:spLocks noGrp="1" noChangeAspect="1"/>
          </p:cNvSpPr>
          <p:nvPr>
            <p:ph type="body" sz="quarter" idx="19"/>
          </p:nvPr>
        </p:nvSpPr>
        <p:spPr>
          <a:xfrm>
            <a:off x="479220" y="374400"/>
            <a:ext cx="1562400" cy="4680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516401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10" name="Text Placeholder 2">
            <a:extLst>
              <a:ext uri="{FF2B5EF4-FFF2-40B4-BE49-F238E27FC236}">
                <a16:creationId xmlns:a16="http://schemas.microsoft.com/office/drawing/2014/main" id="{8D855733-A36D-4272-810F-073F71CD9F09}"/>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348465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Text Placeholder 2">
            <a:extLst>
              <a:ext uri="{FF2B5EF4-FFF2-40B4-BE49-F238E27FC236}">
                <a16:creationId xmlns:a16="http://schemas.microsoft.com/office/drawing/2014/main" id="{94E7C498-4D6A-47D7-8032-B658B26BCC98}"/>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790757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Text Placeholder 2">
            <a:extLst>
              <a:ext uri="{FF2B5EF4-FFF2-40B4-BE49-F238E27FC236}">
                <a16:creationId xmlns:a16="http://schemas.microsoft.com/office/drawing/2014/main" id="{E002B06E-209A-4165-9127-7DC450D06474}"/>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9893573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23.10.2026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Text Placeholder 2">
            <a:extLst>
              <a:ext uri="{FF2B5EF4-FFF2-40B4-BE49-F238E27FC236}">
                <a16:creationId xmlns:a16="http://schemas.microsoft.com/office/drawing/2014/main" id="{62F31E1C-DCBD-419B-8249-143B9D8150C5}"/>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573227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9" name="Text Placeholder 2">
            <a:extLst>
              <a:ext uri="{FF2B5EF4-FFF2-40B4-BE49-F238E27FC236}">
                <a16:creationId xmlns:a16="http://schemas.microsoft.com/office/drawing/2014/main" id="{B516032D-100E-4CB1-8662-E10593766FA4}"/>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5076584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23.10.2026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sp>
        <p:nvSpPr>
          <p:cNvPr id="9" name="Text Placeholder 2">
            <a:extLst>
              <a:ext uri="{FF2B5EF4-FFF2-40B4-BE49-F238E27FC236}">
                <a16:creationId xmlns:a16="http://schemas.microsoft.com/office/drawing/2014/main" id="{2D917702-4ABB-45F8-BB84-9D6C72DFBCBB}"/>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5135722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22DBA17B-2728-4812-BD36-2D48D0819177}" type="datetime1">
              <a:rPr lang="fi-FI" smtClean="0"/>
              <a:t>23.10.2026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13" name="Text Placeholder 2">
            <a:extLst>
              <a:ext uri="{FF2B5EF4-FFF2-40B4-BE49-F238E27FC236}">
                <a16:creationId xmlns:a16="http://schemas.microsoft.com/office/drawing/2014/main" id="{9F255DE5-0541-4FC2-85E3-38F38326AE86}"/>
              </a:ext>
            </a:extLst>
          </p:cNvPr>
          <p:cNvSpPr>
            <a:spLocks noGrp="1" noChangeAspect="1"/>
          </p:cNvSpPr>
          <p:nvPr>
            <p:ph type="body" sz="quarter" idx="19"/>
          </p:nvPr>
        </p:nvSpPr>
        <p:spPr>
          <a:xfrm>
            <a:off x="10814400" y="6326675"/>
            <a:ext cx="612000" cy="183318"/>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8782699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Click to edit Master text styles</a:t>
            </a:r>
          </a:p>
          <a:p>
            <a:pPr lvl="1"/>
            <a:r>
              <a:rPr lang="fi-FI" noProof="0"/>
              <a:t>Second level</a:t>
            </a:r>
          </a:p>
          <a:p>
            <a:pPr lvl="2"/>
            <a:r>
              <a:rPr lang="fi-FI" noProof="0"/>
              <a:t>Third level</a:t>
            </a:r>
          </a:p>
          <a:p>
            <a:pPr lvl="5"/>
            <a:endParaRPr lang="fi-FI" noProof="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23.10.2026</a:t>
            </a:fld>
            <a:endParaRPr lang="fi-FI" noProof="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a:solidFill>
                  <a:schemeClr val="bg1"/>
                </a:solidFill>
                <a:latin typeface="+mn-lt"/>
              </a:rPr>
              <a:t>©grow. for</a:t>
            </a:r>
            <a:r>
              <a:rPr lang="fi-FI" sz="200" baseline="0">
                <a:solidFill>
                  <a:schemeClr val="bg1"/>
                </a:solidFill>
                <a:latin typeface="+mn-lt"/>
              </a:rPr>
              <a:t>  kuntaliitto</a:t>
            </a:r>
            <a:endParaRPr lang="en-GB" sz="20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4"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6">
            <a:extLst>
              <a:ext uri="{FF2B5EF4-FFF2-40B4-BE49-F238E27FC236}">
                <a16:creationId xmlns:a16="http://schemas.microsoft.com/office/drawing/2014/main" id="{8BB19D9D-FC4B-48A0-AC79-4FAAAD94A8FD}"/>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noProof="0"/>
          </a:p>
        </p:txBody>
      </p:sp>
    </p:spTree>
    <p:extLst>
      <p:ext uri="{BB962C8B-B14F-4D97-AF65-F5344CB8AC3E}">
        <p14:creationId xmlns:p14="http://schemas.microsoft.com/office/powerpoint/2010/main" val="1568533639"/>
      </p:ext>
    </p:extLst>
  </p:cSld>
  <p:clrMap bg1="lt1" tx1="dk1" bg2="lt2" tx2="dk2" accent1="accent1" accent2="accent2" accent3="accent3" accent4="accent4" accent5="accent5" accent6="accent6" hlink="hlink" folHlink="folHlink"/>
  <p:sldLayoutIdLst>
    <p:sldLayoutId id="2147483649" r:id="rId1"/>
    <p:sldLayoutId id="2147483703" r:id="rId2"/>
    <p:sldLayoutId id="2147483662" r:id="rId3"/>
    <p:sldLayoutId id="2147483663" r:id="rId4"/>
    <p:sldLayoutId id="2147483705" r:id="rId5"/>
    <p:sldLayoutId id="2147483661" r:id="rId6"/>
    <p:sldLayoutId id="2147483707" r:id="rId7"/>
    <p:sldLayoutId id="2147483668" r:id="rId8"/>
    <p:sldLayoutId id="2147483650" r:id="rId9"/>
    <p:sldLayoutId id="2147483653" r:id="rId10"/>
    <p:sldLayoutId id="2147483652" r:id="rId11"/>
    <p:sldLayoutId id="2147483667"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701" r:id="rId26"/>
    <p:sldLayoutId id="2147483721" r:id="rId27"/>
    <p:sldLayoutId id="2147483722" r:id="rId28"/>
    <p:sldLayoutId id="2147483732" r:id="rId29"/>
    <p:sldLayoutId id="2147483733" r:id="rId30"/>
    <p:sldLayoutId id="2147483734" r:id="rId31"/>
    <p:sldLayoutId id="2147483651" r:id="rId32"/>
    <p:sldLayoutId id="2147483664" r:id="rId33"/>
    <p:sldLayoutId id="2147483666" r:id="rId34"/>
    <p:sldLayoutId id="2147483708" r:id="rId35"/>
    <p:sldLayoutId id="2147483665" r:id="rId36"/>
    <p:sldLayoutId id="2147483711" r:id="rId37"/>
    <p:sldLayoutId id="2147483654" r:id="rId38"/>
    <p:sldLayoutId id="2147483684" r:id="rId39"/>
    <p:sldLayoutId id="2147483685" r:id="rId40"/>
    <p:sldLayoutId id="2147483686" r:id="rId41"/>
    <p:sldLayoutId id="2147483683" r:id="rId42"/>
    <p:sldLayoutId id="2147483717" r:id="rId43"/>
    <p:sldLayoutId id="2147483687" r:id="rId44"/>
    <p:sldLayoutId id="2147483718" r:id="rId45"/>
    <p:sldLayoutId id="2147483720" r:id="rId46"/>
    <p:sldLayoutId id="2147483655" r:id="rId47"/>
    <p:sldLayoutId id="2147483692" r:id="rId48"/>
    <p:sldLayoutId id="2147483693" r:id="rId49"/>
    <p:sldLayoutId id="2147483694" r:id="rId50"/>
    <p:sldLayoutId id="2147483695" r:id="rId51"/>
    <p:sldLayoutId id="2147483735" r:id="rId52"/>
    <p:sldLayoutId id="2147483736" r:id="rId53"/>
    <p:sldLayoutId id="2147483700" r:id="rId54"/>
    <p:sldLayoutId id="2147483660" r:id="rId55"/>
    <p:sldLayoutId id="2147483699" r:id="rId56"/>
    <p:sldLayoutId id="2147483682" r:id="rId57"/>
    <p:sldLayoutId id="2147483713" r:id="rId58"/>
    <p:sldLayoutId id="2147483728" r:id="rId59"/>
    <p:sldLayoutId id="2147483729" r:id="rId60"/>
    <p:sldLayoutId id="2147483730" r:id="rId61"/>
    <p:sldLayoutId id="2147483731" r:id="rId6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mailto:Sami.niemi@kuntaliitto.fi" TargetMode="External"/><Relationship Id="rId2" Type="http://schemas.openxmlformats.org/officeDocument/2006/relationships/image" Target="../media/image29.png"/><Relationship Id="rId1" Type="http://schemas.openxmlformats.org/officeDocument/2006/relationships/slideLayout" Target="../slideLayouts/slideLayout48.xml"/><Relationship Id="rId4" Type="http://schemas.openxmlformats.org/officeDocument/2006/relationships/hyperlink" Target="mailto:elsa.mantere@kuntaliitto.fi"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A6981-DB7D-408B-A77B-DEE3C02264DF}"/>
              </a:ext>
            </a:extLst>
          </p:cNvPr>
          <p:cNvSpPr>
            <a:spLocks noGrp="1"/>
          </p:cNvSpPr>
          <p:nvPr>
            <p:ph type="ctrTitle"/>
          </p:nvPr>
        </p:nvSpPr>
        <p:spPr>
          <a:xfrm>
            <a:off x="766763" y="2026437"/>
            <a:ext cx="7253287" cy="2231972"/>
          </a:xfrm>
        </p:spPr>
        <p:txBody>
          <a:bodyPr/>
          <a:lstStyle/>
          <a:p>
            <a:r>
              <a:rPr lang="fi-FI" dirty="0"/>
              <a:t>Järjestöyhteistyön uusi logiikka</a:t>
            </a:r>
          </a:p>
        </p:txBody>
      </p:sp>
      <p:sp>
        <p:nvSpPr>
          <p:cNvPr id="5" name="Alaotsikko 4">
            <a:extLst>
              <a:ext uri="{FF2B5EF4-FFF2-40B4-BE49-F238E27FC236}">
                <a16:creationId xmlns:a16="http://schemas.microsoft.com/office/drawing/2014/main" id="{A94C0278-2231-476E-84F1-90491053CD59}"/>
              </a:ext>
            </a:extLst>
          </p:cNvPr>
          <p:cNvSpPr>
            <a:spLocks noGrp="1"/>
          </p:cNvSpPr>
          <p:nvPr>
            <p:ph type="subTitle" idx="1"/>
          </p:nvPr>
        </p:nvSpPr>
        <p:spPr>
          <a:xfrm>
            <a:off x="766763" y="4602454"/>
            <a:ext cx="9777411" cy="936130"/>
          </a:xfrm>
        </p:spPr>
        <p:txBody>
          <a:bodyPr/>
          <a:lstStyle/>
          <a:p>
            <a:r>
              <a:rPr lang="fi-FI" dirty="0"/>
              <a:t>9 + 2 toimenpidettä kuntien ja järjestöjen </a:t>
            </a:r>
            <a:br>
              <a:rPr lang="fi-FI" dirty="0"/>
            </a:br>
            <a:r>
              <a:rPr lang="fi-FI" dirty="0"/>
              <a:t>paikalisen yhteistyön edistämiseen</a:t>
            </a:r>
          </a:p>
        </p:txBody>
      </p:sp>
      <p:pic>
        <p:nvPicPr>
          <p:cNvPr id="4" name="Kuva 3">
            <a:extLst>
              <a:ext uri="{FF2B5EF4-FFF2-40B4-BE49-F238E27FC236}">
                <a16:creationId xmlns:a16="http://schemas.microsoft.com/office/drawing/2014/main" id="{98042EAF-8383-7B8E-E3C9-05640391D8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7675" y="1414666"/>
            <a:ext cx="3602013" cy="3575785"/>
          </a:xfrm>
          <a:prstGeom prst="rect">
            <a:avLst/>
          </a:prstGeom>
        </p:spPr>
      </p:pic>
      <p:pic>
        <p:nvPicPr>
          <p:cNvPr id="11" name="Kuva 10">
            <a:extLst>
              <a:ext uri="{FF2B5EF4-FFF2-40B4-BE49-F238E27FC236}">
                <a16:creationId xmlns:a16="http://schemas.microsoft.com/office/drawing/2014/main" id="{B589E185-9A9A-4532-B25B-B7525DBDB21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t="45638" r="20860"/>
          <a:stretch>
            <a:fillRect/>
          </a:stretch>
        </p:blipFill>
        <p:spPr>
          <a:xfrm>
            <a:off x="2543175" y="0"/>
            <a:ext cx="9648825" cy="3202558"/>
          </a:xfrm>
          <a:prstGeom prst="rect">
            <a:avLst/>
          </a:prstGeom>
        </p:spPr>
      </p:pic>
    </p:spTree>
    <p:extLst>
      <p:ext uri="{BB962C8B-B14F-4D97-AF65-F5344CB8AC3E}">
        <p14:creationId xmlns:p14="http://schemas.microsoft.com/office/powerpoint/2010/main" val="14703657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1E92F3-568A-4DF9-A2DA-35D066C352AE}"/>
              </a:ext>
            </a:extLst>
          </p:cNvPr>
          <p:cNvSpPr>
            <a:spLocks noGrp="1"/>
          </p:cNvSpPr>
          <p:nvPr>
            <p:ph type="title"/>
          </p:nvPr>
        </p:nvSpPr>
        <p:spPr>
          <a:xfrm>
            <a:off x="776288" y="331886"/>
            <a:ext cx="10658475" cy="1008113"/>
          </a:xfrm>
        </p:spPr>
        <p:txBody>
          <a:bodyPr/>
          <a:lstStyle/>
          <a:p>
            <a:r>
              <a:rPr lang="fi-FI" dirty="0"/>
              <a:t>Ideoita ja ehdotuksia paikallisen yhteistyön kehittämiseksi</a:t>
            </a:r>
          </a:p>
        </p:txBody>
      </p:sp>
      <p:sp>
        <p:nvSpPr>
          <p:cNvPr id="3" name="Sisällön paikkamerkki 2">
            <a:extLst>
              <a:ext uri="{FF2B5EF4-FFF2-40B4-BE49-F238E27FC236}">
                <a16:creationId xmlns:a16="http://schemas.microsoft.com/office/drawing/2014/main" id="{AC680DAC-94C3-4346-BBC6-8A66A83C1747}"/>
              </a:ext>
            </a:extLst>
          </p:cNvPr>
          <p:cNvSpPr>
            <a:spLocks noGrp="1"/>
          </p:cNvSpPr>
          <p:nvPr>
            <p:ph idx="1"/>
          </p:nvPr>
        </p:nvSpPr>
        <p:spPr>
          <a:xfrm>
            <a:off x="776288" y="1638300"/>
            <a:ext cx="7786688" cy="4699595"/>
          </a:xfrm>
        </p:spPr>
        <p:txBody>
          <a:bodyPr/>
          <a:lstStyle/>
          <a:p>
            <a:pPr marL="457200" indent="-457200">
              <a:spcBef>
                <a:spcPts val="0"/>
              </a:spcBef>
              <a:buAutoNum type="arabicPeriod"/>
            </a:pPr>
            <a:r>
              <a:rPr lang="fi-FI" sz="1400" dirty="0"/>
              <a:t>Tunnistakaa järjestötyön merkitys ja mahdollisuudet kunnan palveluiden ja osallisuuden toteuttamisessa eri toimialoilla sekä näihin liittyvä lainsäädäntö. </a:t>
            </a:r>
          </a:p>
          <a:p>
            <a:pPr marL="457200" indent="-457200">
              <a:spcBef>
                <a:spcPts val="0"/>
              </a:spcBef>
              <a:buAutoNum type="arabicPeriod"/>
            </a:pPr>
            <a:r>
              <a:rPr lang="fi-FI" sz="1400" dirty="0"/>
              <a:t>Tunnistakaa järjestötoiminnan ja muun vapaaehtoistoiminnan rooli osana kunnan jatkuvasti muuttuvaa toimintaympäristöä. Huomioikaa tämä mahdollisuuksien mukaan kunnan strategia- ja taloussuunnitteluprosesseissa. </a:t>
            </a:r>
            <a:endParaRPr lang="fi-FI" sz="1400" dirty="0">
              <a:ea typeface="+mn-lt"/>
              <a:cs typeface="+mn-lt"/>
            </a:endParaRPr>
          </a:p>
          <a:p>
            <a:pPr marL="457200" indent="-457200">
              <a:spcBef>
                <a:spcPts val="0"/>
              </a:spcBef>
              <a:buAutoNum type="arabicPeriod"/>
            </a:pPr>
            <a:r>
              <a:rPr lang="fi-FI" sz="1400" dirty="0">
                <a:ea typeface="+mn-lt"/>
                <a:cs typeface="+mn-lt"/>
              </a:rPr>
              <a:t>Arvioikaa kunnan mahdollisuudet edistää järjestöjen toimintaa ja sen jatkuvuutta muuttuvassa toimintaympäristössä.</a:t>
            </a:r>
            <a:endParaRPr lang="en-US" sz="1400" dirty="0">
              <a:ea typeface="+mn-lt"/>
              <a:cs typeface="+mn-lt"/>
            </a:endParaRPr>
          </a:p>
          <a:p>
            <a:pPr marL="457200" indent="-457200">
              <a:spcBef>
                <a:spcPts val="0"/>
              </a:spcBef>
              <a:buAutoNum type="arabicPeriod"/>
            </a:pPr>
            <a:r>
              <a:rPr lang="fi-FI" sz="1400" dirty="0">
                <a:ea typeface="+mn-lt"/>
                <a:cs typeface="+mn-lt"/>
              </a:rPr>
              <a:t>Määritelkää tarvittaessa kunnan strategisten valintojen pohjalta järjestöyhteistyön tavoitteet ja sen hyödyntämiseen sovellettavat periaatteet sekä avustamisen ja muiden tukipalveluiden muodot kunnassanne. Määrittelyssä on hyvä huomioida tasapaino vapaan kansalaistoiminnan tukemisen ja tavoitteellisen avustamisen välillä.</a:t>
            </a:r>
            <a:endParaRPr lang="en-US" sz="1400" dirty="0">
              <a:ea typeface="+mn-lt"/>
              <a:cs typeface="+mn-lt"/>
            </a:endParaRPr>
          </a:p>
          <a:p>
            <a:pPr marL="457200" indent="-457200">
              <a:spcBef>
                <a:spcPts val="0"/>
              </a:spcBef>
              <a:buAutoNum type="arabicPeriod"/>
            </a:pPr>
            <a:r>
              <a:rPr lang="fi-FI" sz="1400" dirty="0"/>
              <a:t>Hyödyntäkää olemassa olevia rakenteita (mm. järjestöfoorumit, seuraparlamentit) tai muodostakaa </a:t>
            </a:r>
            <a:r>
              <a:rPr lang="fi-FI" sz="1400" dirty="0">
                <a:ea typeface="+mn-lt"/>
                <a:cs typeface="+mn-lt"/>
              </a:rPr>
              <a:t>tarvittavat rakenteet </a:t>
            </a:r>
            <a:r>
              <a:rPr lang="fi-FI" sz="1400" dirty="0"/>
              <a:t>järjestöyhteistyön hoitamiseen.</a:t>
            </a:r>
          </a:p>
          <a:p>
            <a:pPr marL="457200" indent="-457200">
              <a:spcBef>
                <a:spcPts val="0"/>
              </a:spcBef>
              <a:buAutoNum type="arabicPeriod"/>
            </a:pPr>
            <a:r>
              <a:rPr lang="fi-FI" sz="1400" dirty="0"/>
              <a:t>Yhdessä hyvinvointialueiden kanssa, tarkastelkaa säännöllisesti yhteistyön toimivuutta ja vastuunjakoa järjestötoiminnan edistämiseksi. </a:t>
            </a:r>
          </a:p>
          <a:p>
            <a:pPr marL="457200" indent="-457200">
              <a:spcBef>
                <a:spcPts val="0"/>
              </a:spcBef>
              <a:buFont typeface="Arial" panose="020B0604020202020204" pitchFamily="34" charset="0"/>
              <a:buAutoNum type="arabicPeriod"/>
            </a:pPr>
            <a:r>
              <a:rPr lang="fi-FI" sz="1400" dirty="0"/>
              <a:t>Huomioikaa hankintalain, kuntalain ja muun lainsäädännön asettamat vaatimukset ja mahdollisuudet järjestöiltä hankittavissa palveluissa.</a:t>
            </a:r>
          </a:p>
          <a:p>
            <a:pPr marL="457200" indent="-457200">
              <a:spcBef>
                <a:spcPts val="0"/>
              </a:spcBef>
              <a:buFont typeface="Arial" panose="020B0604020202020204" pitchFamily="34" charset="0"/>
              <a:buAutoNum type="arabicPeriod"/>
            </a:pPr>
            <a:r>
              <a:rPr lang="fi-FI" sz="1400" dirty="0"/>
              <a:t>Hyödyntäkää uuden teknologian mahdollisuuksia järjestöyhteistyössä huomioiden järjestökentän edellytykset niiden käyttöön.</a:t>
            </a:r>
          </a:p>
          <a:p>
            <a:pPr marL="457200" indent="-457200">
              <a:spcBef>
                <a:spcPts val="0"/>
              </a:spcBef>
              <a:buFont typeface="Arial" panose="020B0604020202020204" pitchFamily="34" charset="0"/>
              <a:buAutoNum type="arabicPeriod"/>
            </a:pPr>
            <a:r>
              <a:rPr lang="fi-FI" sz="1400" dirty="0"/>
              <a:t>Panostakaa avustusten luotettavaan seurantaan ja raportointiin sekä läpinäkyviin avustusprosesseihin.</a:t>
            </a:r>
          </a:p>
        </p:txBody>
      </p:sp>
      <p:sp>
        <p:nvSpPr>
          <p:cNvPr id="4" name="Dian numeron paikkamerkki 3">
            <a:extLst>
              <a:ext uri="{FF2B5EF4-FFF2-40B4-BE49-F238E27FC236}">
                <a16:creationId xmlns:a16="http://schemas.microsoft.com/office/drawing/2014/main" id="{24992706-1C87-433B-8D8C-ADD9DCD34917}"/>
              </a:ext>
            </a:extLst>
          </p:cNvPr>
          <p:cNvSpPr>
            <a:spLocks noGrp="1"/>
          </p:cNvSpPr>
          <p:nvPr>
            <p:ph type="sldNum" sz="quarter" idx="12"/>
          </p:nvPr>
        </p:nvSpPr>
        <p:spPr/>
        <p:txBody>
          <a:bodyPr/>
          <a:lstStyle/>
          <a:p>
            <a:fld id="{0861148C-697E-4B67-BDAA-872F34DF1106}" type="slidenum">
              <a:rPr lang="fi-FI" smtClean="0"/>
              <a:t>2</a:t>
            </a:fld>
            <a:endParaRPr lang="fi-FI"/>
          </a:p>
        </p:txBody>
      </p:sp>
      <p:sp>
        <p:nvSpPr>
          <p:cNvPr id="6" name="Tekstiruutu 5">
            <a:extLst>
              <a:ext uri="{FF2B5EF4-FFF2-40B4-BE49-F238E27FC236}">
                <a16:creationId xmlns:a16="http://schemas.microsoft.com/office/drawing/2014/main" id="{D30E06A6-254E-C549-7912-F95A2E810F99}"/>
              </a:ext>
            </a:extLst>
          </p:cNvPr>
          <p:cNvSpPr txBox="1"/>
          <p:nvPr/>
        </p:nvSpPr>
        <p:spPr>
          <a:xfrm>
            <a:off x="8943975" y="1666875"/>
            <a:ext cx="2481263" cy="4384241"/>
          </a:xfrm>
          <a:prstGeom prst="rect">
            <a:avLst/>
          </a:prstGeom>
          <a:solidFill>
            <a:srgbClr val="DFDAD6">
              <a:alpha val="50196"/>
            </a:srgbClr>
          </a:solidFill>
        </p:spPr>
        <p:txBody>
          <a:bodyPr wrap="square" lIns="144000" tIns="144000" rIns="144000" bIns="144000">
            <a:spAutoFit/>
          </a:bodyPr>
          <a:lstStyle/>
          <a:p>
            <a:pPr marL="0" indent="0">
              <a:buNone/>
            </a:pPr>
            <a:r>
              <a:rPr lang="fi-FI" sz="1400" dirty="0"/>
              <a:t>+  Tehkää yhteistyötä muiden kuntien kanssa järjestöyhteistyön edistämisessä ja hyvien käytäntöjen jakamisessa.</a:t>
            </a:r>
          </a:p>
          <a:p>
            <a:pPr marL="0" indent="0">
              <a:buNone/>
            </a:pPr>
            <a:endParaRPr lang="fi-FI" sz="1400" dirty="0"/>
          </a:p>
          <a:p>
            <a:pPr marL="0" indent="0">
              <a:buNone/>
            </a:pPr>
            <a:r>
              <a:rPr lang="fi-FI" sz="1400" dirty="0"/>
              <a:t>+ + Kaksikielisissä kunnissa huomioikaa molemmat kansalliskielet tasavertaisesti järjestöille suunnatussa viestinnässä ja huomioikaa systemaattisesti sekä suomen- että ruotsinkieliset järjestöt kunnan osallistamis- ja yhteistyörakenteissa.</a:t>
            </a:r>
          </a:p>
        </p:txBody>
      </p:sp>
    </p:spTree>
    <p:extLst>
      <p:ext uri="{BB962C8B-B14F-4D97-AF65-F5344CB8AC3E}">
        <p14:creationId xmlns:p14="http://schemas.microsoft.com/office/powerpoint/2010/main" val="403352024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EDB18D-C270-4725-89DD-B9D3F0A7F5CE}"/>
              </a:ext>
            </a:extLst>
          </p:cNvPr>
          <p:cNvSpPr>
            <a:spLocks noGrp="1"/>
          </p:cNvSpPr>
          <p:nvPr>
            <p:ph type="title"/>
          </p:nvPr>
        </p:nvSpPr>
        <p:spPr/>
        <p:txBody>
          <a:bodyPr/>
          <a:lstStyle/>
          <a:p>
            <a:r>
              <a:rPr lang="fi-FI"/>
              <a:t>9 + 2 toimenpidettä kuntien ja järjestöjen paikallisen yhteistyön edistämiseen</a:t>
            </a:r>
            <a:br>
              <a:rPr lang="fi-FI"/>
            </a:br>
            <a:endParaRPr lang="fi-FI"/>
          </a:p>
        </p:txBody>
      </p:sp>
      <p:sp>
        <p:nvSpPr>
          <p:cNvPr id="3" name="Tekstin paikkamerkki 2">
            <a:extLst>
              <a:ext uri="{FF2B5EF4-FFF2-40B4-BE49-F238E27FC236}">
                <a16:creationId xmlns:a16="http://schemas.microsoft.com/office/drawing/2014/main" id="{27E99E9E-46A7-4565-A05B-DCD0B3018587}"/>
              </a:ext>
            </a:extLst>
          </p:cNvPr>
          <p:cNvSpPr>
            <a:spLocks noGrp="1"/>
          </p:cNvSpPr>
          <p:nvPr>
            <p:ph type="body" idx="1"/>
          </p:nvPr>
        </p:nvSpPr>
        <p:spPr/>
        <p:txBody>
          <a:bodyPr/>
          <a:lstStyle/>
          <a:p>
            <a:r>
              <a:rPr lang="fi-FI"/>
              <a:t>Työkirja nykytilan arvioimiseksi ja tavoitteiden asettamiseksi </a:t>
            </a:r>
          </a:p>
        </p:txBody>
      </p:sp>
      <p:sp>
        <p:nvSpPr>
          <p:cNvPr id="4" name="Dian numeron paikkamerkki 3">
            <a:extLst>
              <a:ext uri="{FF2B5EF4-FFF2-40B4-BE49-F238E27FC236}">
                <a16:creationId xmlns:a16="http://schemas.microsoft.com/office/drawing/2014/main" id="{6AEE21B4-A527-40E5-B3D2-48493C287705}"/>
              </a:ext>
            </a:extLst>
          </p:cNvPr>
          <p:cNvSpPr>
            <a:spLocks noGrp="1"/>
          </p:cNvSpPr>
          <p:nvPr>
            <p:ph type="sldNum" sz="quarter" idx="12"/>
          </p:nvPr>
        </p:nvSpPr>
        <p:spPr/>
        <p:txBody>
          <a:bodyPr/>
          <a:lstStyle/>
          <a:p>
            <a:fld id="{0861148C-697E-4B67-BDAA-872F34DF1106}" type="slidenum">
              <a:rPr lang="fi-FI" smtClean="0"/>
              <a:pPr/>
              <a:t>3</a:t>
            </a:fld>
            <a:endParaRPr lang="fi-FI"/>
          </a:p>
        </p:txBody>
      </p:sp>
    </p:spTree>
    <p:extLst>
      <p:ext uri="{BB962C8B-B14F-4D97-AF65-F5344CB8AC3E}">
        <p14:creationId xmlns:p14="http://schemas.microsoft.com/office/powerpoint/2010/main" val="23565223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1A5D921-4389-5D7D-27FF-F4A67DE4A883}"/>
              </a:ext>
            </a:extLst>
          </p:cNvPr>
          <p:cNvSpPr>
            <a:spLocks noGrp="1"/>
          </p:cNvSpPr>
          <p:nvPr>
            <p:ph sz="half" idx="2"/>
          </p:nvPr>
        </p:nvSpPr>
        <p:spPr>
          <a:xfrm>
            <a:off x="774010" y="1921024"/>
            <a:ext cx="6522139" cy="3960664"/>
          </a:xfrm>
        </p:spPr>
        <p:txBody>
          <a:bodyPr/>
          <a:lstStyle/>
          <a:p>
            <a:r>
              <a:rPr lang="fi-FI" dirty="0"/>
              <a:t>Avustukset</a:t>
            </a:r>
          </a:p>
          <a:p>
            <a:pPr lvl="1"/>
            <a:r>
              <a:rPr lang="fi-FI" dirty="0"/>
              <a:t>Rahallinen avustaminen kuntien avustuskäytänteiden mukaisesti</a:t>
            </a:r>
          </a:p>
          <a:p>
            <a:pPr lvl="1"/>
            <a:r>
              <a:rPr lang="fi-FI" dirty="0"/>
              <a:t>Toiminta- tai hankekohtaiset avustukset</a:t>
            </a:r>
          </a:p>
          <a:p>
            <a:r>
              <a:rPr lang="fi-FI" dirty="0"/>
              <a:t>Tila-avustukset</a:t>
            </a:r>
          </a:p>
          <a:p>
            <a:pPr lvl="1"/>
            <a:r>
              <a:rPr lang="fi-FI" dirty="0"/>
              <a:t>Suora rahallinen avustaminen</a:t>
            </a:r>
          </a:p>
          <a:p>
            <a:pPr lvl="1"/>
            <a:r>
              <a:rPr lang="fi-FI" dirty="0"/>
              <a:t>Huojennetut vuokrat</a:t>
            </a:r>
          </a:p>
          <a:p>
            <a:pPr lvl="1"/>
            <a:r>
              <a:rPr lang="fi-FI" dirty="0"/>
              <a:t>Tilojen maksuttomuus</a:t>
            </a:r>
          </a:p>
          <a:p>
            <a:pPr lvl="1"/>
            <a:r>
              <a:rPr lang="fi-FI" dirty="0"/>
              <a:t>Tilojen vuokraaminen järjestöiltä</a:t>
            </a:r>
          </a:p>
          <a:p>
            <a:r>
              <a:rPr lang="fi-FI" dirty="0"/>
              <a:t>Tuki tapahtumien järjestämiseen</a:t>
            </a:r>
          </a:p>
          <a:p>
            <a:r>
              <a:rPr lang="fi-FI" dirty="0"/>
              <a:t>Hallinnollinen tuki</a:t>
            </a:r>
          </a:p>
          <a:p>
            <a:r>
              <a:rPr lang="fi-FI" dirty="0"/>
              <a:t>Muut mahdolliset tukimuodot</a:t>
            </a:r>
          </a:p>
        </p:txBody>
      </p:sp>
      <p:sp>
        <p:nvSpPr>
          <p:cNvPr id="4" name="Dian numeron paikkamerkki 3">
            <a:extLst>
              <a:ext uri="{FF2B5EF4-FFF2-40B4-BE49-F238E27FC236}">
                <a16:creationId xmlns:a16="http://schemas.microsoft.com/office/drawing/2014/main" id="{6EB92CE0-28E5-53AA-DEDB-754399FEF8AE}"/>
              </a:ext>
            </a:extLst>
          </p:cNvPr>
          <p:cNvSpPr>
            <a:spLocks noGrp="1"/>
          </p:cNvSpPr>
          <p:nvPr>
            <p:ph type="sldNum" sz="quarter" idx="12"/>
          </p:nvPr>
        </p:nvSpPr>
        <p:spPr/>
        <p:txBody>
          <a:bodyPr/>
          <a:lstStyle/>
          <a:p>
            <a:fld id="{0861148C-697E-4B67-BDAA-872F34DF1106}" type="slidenum">
              <a:rPr lang="fi-FI" smtClean="0"/>
              <a:t>4</a:t>
            </a:fld>
            <a:endParaRPr lang="fi-FI"/>
          </a:p>
        </p:txBody>
      </p:sp>
      <p:sp>
        <p:nvSpPr>
          <p:cNvPr id="2" name="Otsikko 1">
            <a:extLst>
              <a:ext uri="{FF2B5EF4-FFF2-40B4-BE49-F238E27FC236}">
                <a16:creationId xmlns:a16="http://schemas.microsoft.com/office/drawing/2014/main" id="{0781CA7E-A278-5B2A-B160-6032F4CAD7B2}"/>
              </a:ext>
            </a:extLst>
          </p:cNvPr>
          <p:cNvSpPr>
            <a:spLocks noGrp="1"/>
          </p:cNvSpPr>
          <p:nvPr>
            <p:ph type="title"/>
          </p:nvPr>
        </p:nvSpPr>
        <p:spPr/>
        <p:txBody>
          <a:bodyPr/>
          <a:lstStyle/>
          <a:p>
            <a:r>
              <a:rPr lang="fi-FI">
                <a:latin typeface="Work Sans ExtraBold"/>
              </a:rPr>
              <a:t>Kunnan mahdollisuudet tukea järjestöjä</a:t>
            </a:r>
          </a:p>
        </p:txBody>
      </p:sp>
      <p:pic>
        <p:nvPicPr>
          <p:cNvPr id="7" name="Kuva 6">
            <a:extLst>
              <a:ext uri="{FF2B5EF4-FFF2-40B4-BE49-F238E27FC236}">
                <a16:creationId xmlns:a16="http://schemas.microsoft.com/office/drawing/2014/main" id="{C5774204-D71D-0F47-B34F-D1A21D0782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8608" y="2564681"/>
            <a:ext cx="3960664" cy="3960664"/>
          </a:xfrm>
          <a:prstGeom prst="rect">
            <a:avLst/>
          </a:prstGeom>
        </p:spPr>
      </p:pic>
    </p:spTree>
    <p:extLst>
      <p:ext uri="{BB962C8B-B14F-4D97-AF65-F5344CB8AC3E}">
        <p14:creationId xmlns:p14="http://schemas.microsoft.com/office/powerpoint/2010/main" val="139137445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840235C6-E847-9EE4-2D2E-B78AB806D384}"/>
              </a:ext>
            </a:extLst>
          </p:cNvPr>
          <p:cNvSpPr>
            <a:spLocks noGrp="1"/>
          </p:cNvSpPr>
          <p:nvPr>
            <p:ph sz="half" idx="2"/>
          </p:nvPr>
        </p:nvSpPr>
        <p:spPr>
          <a:xfrm>
            <a:off x="766763" y="2095838"/>
            <a:ext cx="8320828" cy="3642391"/>
          </a:xfrm>
        </p:spPr>
        <p:txBody>
          <a:bodyPr/>
          <a:lstStyle/>
          <a:p>
            <a:r>
              <a:rPr lang="fi-FI" dirty="0"/>
              <a:t>Järjestöyhteistyössä on hyvä tunnistaa järjestöjen erilaiset roolit suhteessa kuntaan ja yhteiskuntaan. Erilaisia järjestörooleja voivat olla mm.</a:t>
            </a:r>
          </a:p>
          <a:p>
            <a:pPr lvl="1"/>
            <a:r>
              <a:rPr lang="fi-FI" dirty="0"/>
              <a:t>Palvelujen tuottaminen</a:t>
            </a:r>
          </a:p>
          <a:p>
            <a:pPr lvl="1"/>
            <a:r>
              <a:rPr lang="fi-FI" dirty="0"/>
              <a:t>Asiantuntijuus*</a:t>
            </a:r>
          </a:p>
          <a:p>
            <a:pPr lvl="1"/>
            <a:r>
              <a:rPr lang="fi-FI" dirty="0"/>
              <a:t>Kuntalaisten osallisuuden vahvistaminen</a:t>
            </a:r>
          </a:p>
          <a:p>
            <a:pPr lvl="1"/>
            <a:r>
              <a:rPr lang="fi-FI" dirty="0"/>
              <a:t>Osallistumismahdollisuuksien tarjoaminen</a:t>
            </a:r>
          </a:p>
          <a:p>
            <a:pPr lvl="1"/>
            <a:r>
              <a:rPr lang="fi-FI" dirty="0"/>
              <a:t>Tapahtumien ja toiminnan järjestäminen</a:t>
            </a:r>
          </a:p>
          <a:p>
            <a:pPr lvl="1"/>
            <a:r>
              <a:rPr lang="fi-FI" dirty="0"/>
              <a:t>Työllistäjä ja matalan kynnyksen työllistäjä</a:t>
            </a:r>
          </a:p>
          <a:p>
            <a:pPr lvl="1"/>
            <a:r>
              <a:rPr lang="fi-FI" dirty="0"/>
              <a:t>Edunvalvonta</a:t>
            </a:r>
          </a:p>
          <a:p>
            <a:pPr lvl="1"/>
            <a:r>
              <a:rPr lang="fi-FI" dirty="0"/>
              <a:t>Kokonaisturvallisuuden ja toimintakyvyn edistäminen</a:t>
            </a:r>
          </a:p>
          <a:p>
            <a:pPr lvl="1"/>
            <a:r>
              <a:rPr lang="fi-FI" dirty="0"/>
              <a:t>Yritysyhteistyö myös järjestöjen voimavara</a:t>
            </a:r>
          </a:p>
          <a:p>
            <a:pPr marL="0" lvl="1" indent="0">
              <a:spcBef>
                <a:spcPts val="1200"/>
              </a:spcBef>
              <a:buNone/>
            </a:pPr>
            <a:r>
              <a:rPr lang="fi-FI" sz="1400" dirty="0"/>
              <a:t>*Esimerkiksi tiedon tuottaminen</a:t>
            </a:r>
            <a:r>
              <a:rPr lang="fi-FI" sz="1400" dirty="0">
                <a:solidFill>
                  <a:srgbClr val="FF0000"/>
                </a:solidFill>
              </a:rPr>
              <a:t> </a:t>
            </a:r>
            <a:r>
              <a:rPr lang="fi-FI" sz="1400" dirty="0"/>
              <a:t>sellaisista asukkaista, joita kunta ei omilla osallisuuden keinoilla helposti tavoita</a:t>
            </a:r>
          </a:p>
        </p:txBody>
      </p:sp>
      <p:sp>
        <p:nvSpPr>
          <p:cNvPr id="4" name="Dian numeron paikkamerkki 3">
            <a:extLst>
              <a:ext uri="{FF2B5EF4-FFF2-40B4-BE49-F238E27FC236}">
                <a16:creationId xmlns:a16="http://schemas.microsoft.com/office/drawing/2014/main" id="{D4EB5E5C-23AE-6EC2-A97F-9689E1CB1399}"/>
              </a:ext>
            </a:extLst>
          </p:cNvPr>
          <p:cNvSpPr>
            <a:spLocks noGrp="1"/>
          </p:cNvSpPr>
          <p:nvPr>
            <p:ph type="sldNum" sz="quarter" idx="12"/>
          </p:nvPr>
        </p:nvSpPr>
        <p:spPr/>
        <p:txBody>
          <a:bodyPr/>
          <a:lstStyle/>
          <a:p>
            <a:fld id="{0861148C-697E-4B67-BDAA-872F34DF1106}" type="slidenum">
              <a:rPr lang="fi-FI" smtClean="0"/>
              <a:t>5</a:t>
            </a:fld>
            <a:endParaRPr lang="fi-FI"/>
          </a:p>
        </p:txBody>
      </p:sp>
      <p:sp>
        <p:nvSpPr>
          <p:cNvPr id="2" name="Otsikko 1">
            <a:extLst>
              <a:ext uri="{FF2B5EF4-FFF2-40B4-BE49-F238E27FC236}">
                <a16:creationId xmlns:a16="http://schemas.microsoft.com/office/drawing/2014/main" id="{45AEC7CF-D638-C969-5C23-ED2D8BA97321}"/>
              </a:ext>
            </a:extLst>
          </p:cNvPr>
          <p:cNvSpPr>
            <a:spLocks noGrp="1"/>
          </p:cNvSpPr>
          <p:nvPr>
            <p:ph type="title"/>
          </p:nvPr>
        </p:nvSpPr>
        <p:spPr/>
        <p:txBody>
          <a:bodyPr/>
          <a:lstStyle/>
          <a:p>
            <a:r>
              <a:rPr lang="fi-FI" dirty="0"/>
              <a:t>Järjestöjen monipuoliset roolit suhteessa kuntaan ja yhteiskuntaan</a:t>
            </a:r>
          </a:p>
        </p:txBody>
      </p:sp>
      <p:pic>
        <p:nvPicPr>
          <p:cNvPr id="7" name="Kuva 6">
            <a:extLst>
              <a:ext uri="{FF2B5EF4-FFF2-40B4-BE49-F238E27FC236}">
                <a16:creationId xmlns:a16="http://schemas.microsoft.com/office/drawing/2014/main" id="{A56CD4DF-85CB-B62F-0FAA-BC3550FBF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201" y="1844824"/>
            <a:ext cx="5089970" cy="3571875"/>
          </a:xfrm>
          <a:prstGeom prst="rect">
            <a:avLst/>
          </a:prstGeom>
        </p:spPr>
      </p:pic>
    </p:spTree>
    <p:extLst>
      <p:ext uri="{BB962C8B-B14F-4D97-AF65-F5344CB8AC3E}">
        <p14:creationId xmlns:p14="http://schemas.microsoft.com/office/powerpoint/2010/main" val="6824543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53CB2A3-4379-4C5C-9426-C38F43A943D0}"/>
              </a:ext>
            </a:extLst>
          </p:cNvPr>
          <p:cNvSpPr>
            <a:spLocks noGrp="1"/>
          </p:cNvSpPr>
          <p:nvPr>
            <p:ph type="title"/>
          </p:nvPr>
        </p:nvSpPr>
        <p:spPr>
          <a:xfrm>
            <a:off x="766763" y="533822"/>
            <a:ext cx="10658475" cy="848775"/>
          </a:xfrm>
        </p:spPr>
        <p:txBody>
          <a:bodyPr/>
          <a:lstStyle/>
          <a:p>
            <a:pPr>
              <a:spcBef>
                <a:spcPts val="1200"/>
              </a:spcBef>
            </a:pPr>
            <a:r>
              <a:rPr lang="fi-FI" sz="3200" dirty="0"/>
              <a:t>Toiminnan lainsäädännöllinen kehys</a:t>
            </a:r>
            <a:br>
              <a:rPr lang="fi-FI" sz="3200" dirty="0"/>
            </a:br>
            <a:r>
              <a:rPr lang="fi-FI" sz="2000" dirty="0">
                <a:solidFill>
                  <a:schemeClr val="tx1"/>
                </a:solidFill>
                <a:latin typeface="Work Sans SemiBold" panose="00000700000000000000" pitchFamily="2" charset="0"/>
              </a:rPr>
              <a:t>Kansalaistoiminnan tukeminen lainsäädännössä (esimerkkejä)</a:t>
            </a:r>
          </a:p>
        </p:txBody>
      </p:sp>
      <p:sp>
        <p:nvSpPr>
          <p:cNvPr id="3" name="Sisällön paikkamerkki 2">
            <a:extLst>
              <a:ext uri="{FF2B5EF4-FFF2-40B4-BE49-F238E27FC236}">
                <a16:creationId xmlns:a16="http://schemas.microsoft.com/office/drawing/2014/main" id="{3B3B4E25-33CE-40CA-9B4A-522F828F61F2}"/>
              </a:ext>
            </a:extLst>
          </p:cNvPr>
          <p:cNvSpPr>
            <a:spLocks noGrp="1"/>
          </p:cNvSpPr>
          <p:nvPr>
            <p:ph sz="half" idx="1"/>
          </p:nvPr>
        </p:nvSpPr>
        <p:spPr>
          <a:xfrm>
            <a:off x="777736" y="1513242"/>
            <a:ext cx="3360125" cy="4670400"/>
          </a:xfrm>
        </p:spPr>
        <p:txBody>
          <a:bodyPr/>
          <a:lstStyle/>
          <a:p>
            <a:r>
              <a:rPr lang="fi-FI" sz="1700" dirty="0">
                <a:solidFill>
                  <a:schemeClr val="accent3"/>
                </a:solidFill>
              </a:rPr>
              <a:t>Kuntalaki 410/2015</a:t>
            </a:r>
          </a:p>
          <a:p>
            <a:pPr algn="l" fontAlgn="base"/>
            <a:r>
              <a:rPr lang="fi-FI" sz="1200" b="0" i="0" dirty="0">
                <a:effectLst/>
                <a:latin typeface="+mn-lt"/>
              </a:rPr>
              <a:t>1§ ja 22§ säädetään seuraavasti:</a:t>
            </a:r>
          </a:p>
          <a:p>
            <a:pPr marL="285750" indent="-285750" fontAlgn="base">
              <a:buFont typeface="Arial" panose="020B0604020202020204" pitchFamily="34" charset="0"/>
              <a:buChar char="•"/>
            </a:pPr>
            <a:r>
              <a:rPr lang="fi-FI" sz="1200" b="0" i="0" dirty="0">
                <a:effectLst/>
                <a:latin typeface="+mn-lt"/>
              </a:rPr>
              <a:t>Kuntalaisten hyvinvoinnin ja  alueen elinvoiman edistäminen. </a:t>
            </a:r>
            <a:r>
              <a:rPr lang="fi-FI" sz="1200" dirty="0">
                <a:latin typeface="+mn-lt"/>
              </a:rPr>
              <a:t>Palveluiden järjestäminen taloudellisesti, sosiaalisesti ja ympäristöllisesti kestävällä tavalla. (1§)</a:t>
            </a:r>
            <a:endParaRPr lang="fi-FI" sz="1200" b="0" i="0" dirty="0">
              <a:effectLst/>
              <a:latin typeface="+mn-lt"/>
            </a:endParaRPr>
          </a:p>
          <a:p>
            <a:pPr marL="285750" indent="-285750" algn="l" fontAlgn="base">
              <a:buFont typeface="Arial" panose="020B0604020202020204" pitchFamily="34" charset="0"/>
              <a:buChar char="•"/>
            </a:pPr>
            <a:r>
              <a:rPr lang="fi-FI" sz="1200" b="0" i="0" dirty="0">
                <a:effectLst/>
                <a:latin typeface="+mn-lt"/>
              </a:rPr>
              <a:t>Kuntalaisten osallistumis- ja vaikuttamismahdollisuuksien turvaaminen. (22§)</a:t>
            </a:r>
          </a:p>
          <a:p>
            <a:pPr algn="l" fontAlgn="base"/>
            <a:endParaRPr lang="fi-FI" sz="1400" b="0" i="0" dirty="0">
              <a:effectLst/>
              <a:latin typeface="+mn-lt"/>
            </a:endParaRPr>
          </a:p>
          <a:p>
            <a:pPr marL="285750" indent="-285750" algn="l" fontAlgn="base">
              <a:buFont typeface="Arial" panose="020B0604020202020204" pitchFamily="34" charset="0"/>
              <a:buChar char="•"/>
            </a:pPr>
            <a:endParaRPr lang="fi-FI" sz="1400" b="0" i="0" dirty="0">
              <a:effectLst/>
              <a:latin typeface="+mn-lt"/>
            </a:endParaRPr>
          </a:p>
          <a:p>
            <a:endParaRPr lang="fi-FI" dirty="0"/>
          </a:p>
        </p:txBody>
      </p:sp>
      <p:sp>
        <p:nvSpPr>
          <p:cNvPr id="4" name="Dian numeron paikkamerkki 3">
            <a:extLst>
              <a:ext uri="{FF2B5EF4-FFF2-40B4-BE49-F238E27FC236}">
                <a16:creationId xmlns:a16="http://schemas.microsoft.com/office/drawing/2014/main" id="{E65ECC7B-9E47-4A11-B13A-F3C6F5F051C5}"/>
              </a:ext>
            </a:extLst>
          </p:cNvPr>
          <p:cNvSpPr>
            <a:spLocks noGrp="1"/>
          </p:cNvSpPr>
          <p:nvPr>
            <p:ph type="sldNum" sz="quarter" idx="12"/>
          </p:nvPr>
        </p:nvSpPr>
        <p:spPr/>
        <p:txBody>
          <a:bodyPr/>
          <a:lstStyle/>
          <a:p>
            <a:fld id="{0861148C-697E-4B67-BDAA-872F34DF1106}" type="slidenum">
              <a:rPr lang="fi-FI" smtClean="0"/>
              <a:t>6</a:t>
            </a:fld>
            <a:endParaRPr lang="fi-FI"/>
          </a:p>
        </p:txBody>
      </p:sp>
      <p:sp>
        <p:nvSpPr>
          <p:cNvPr id="5" name="Sisällön paikkamerkki 4">
            <a:extLst>
              <a:ext uri="{FF2B5EF4-FFF2-40B4-BE49-F238E27FC236}">
                <a16:creationId xmlns:a16="http://schemas.microsoft.com/office/drawing/2014/main" id="{08384E5F-4222-45F6-83C8-97FA275061F6}"/>
              </a:ext>
            </a:extLst>
          </p:cNvPr>
          <p:cNvSpPr>
            <a:spLocks noGrp="1"/>
          </p:cNvSpPr>
          <p:nvPr>
            <p:ph sz="half" idx="13"/>
          </p:nvPr>
        </p:nvSpPr>
        <p:spPr>
          <a:xfrm>
            <a:off x="8029297" y="1489226"/>
            <a:ext cx="3384967" cy="4692499"/>
          </a:xfrm>
        </p:spPr>
        <p:txBody>
          <a:bodyPr/>
          <a:lstStyle/>
          <a:p>
            <a:r>
              <a:rPr lang="fi-FI" sz="1700" dirty="0">
                <a:solidFill>
                  <a:schemeClr val="accent3"/>
                </a:solidFill>
              </a:rPr>
              <a:t>Laki sosiaali- ja terveydenhuollon järjestämisestä 612/2021</a:t>
            </a:r>
          </a:p>
          <a:p>
            <a:r>
              <a:rPr lang="fi-FI" sz="1200" dirty="0">
                <a:latin typeface="+mn-lt"/>
              </a:rPr>
              <a:t>6§ ja 7§ Hyvinvoinnin ja terveyden edistäminen kunnassa ja hyvinvointialueella, mm.</a:t>
            </a:r>
          </a:p>
          <a:p>
            <a:pPr marL="285750" indent="-285750">
              <a:spcBef>
                <a:spcPts val="1200"/>
              </a:spcBef>
              <a:spcAft>
                <a:spcPts val="800"/>
              </a:spcAft>
              <a:buFont typeface="Arial" panose="020B0604020202020204" pitchFamily="34" charset="0"/>
              <a:buChar char="•"/>
            </a:pPr>
            <a:r>
              <a:rPr lang="fi-FI" sz="1200" dirty="0">
                <a:latin typeface="Work Sans" panose="00000500000000000000" pitchFamily="2" charset="0"/>
              </a:rPr>
              <a:t>Kunnan on tehtävä hyvinvoinnin ja terveyden edistämisessä yhteistyötä kunnassa hyvinvoinnin ja terveyden edistämistyötä tekevien muiden julkisten toimijoiden, yksityisten yritysten ja yleishyödyllisten yhteisöjen kanssa. </a:t>
            </a:r>
          </a:p>
          <a:p>
            <a:pPr marL="285750" indent="-285750">
              <a:spcBef>
                <a:spcPts val="0"/>
              </a:spcBef>
              <a:spcAft>
                <a:spcPts val="800"/>
              </a:spcAft>
              <a:buFont typeface="Arial" panose="020B0604020202020204" pitchFamily="34" charset="0"/>
              <a:buChar char="•"/>
            </a:pPr>
            <a:r>
              <a:rPr lang="fi-FI" sz="1200" dirty="0">
                <a:latin typeface="Work Sans" panose="00000500000000000000" pitchFamily="2" charset="0"/>
              </a:rPr>
              <a:t>Kunnan on myös edistettävä hyvinvoinnin ja terveyden edistämistyötä tekevien järjestöjen toimintaedellytyksiä ja vaikutusmahdollisuuksia hyvinvoinnin ja terveyden edistämisessä.</a:t>
            </a:r>
            <a:endParaRPr lang="fi-FI" sz="1000" dirty="0">
              <a:latin typeface="Work Sans" panose="00000500000000000000" pitchFamily="2" charset="0"/>
            </a:endParaRPr>
          </a:p>
        </p:txBody>
      </p:sp>
      <p:sp>
        <p:nvSpPr>
          <p:cNvPr id="6" name="Sisällön paikkamerkki 5">
            <a:extLst>
              <a:ext uri="{FF2B5EF4-FFF2-40B4-BE49-F238E27FC236}">
                <a16:creationId xmlns:a16="http://schemas.microsoft.com/office/drawing/2014/main" id="{787D1829-EBFF-4BD7-9440-7878C45F5F08}"/>
              </a:ext>
            </a:extLst>
          </p:cNvPr>
          <p:cNvSpPr>
            <a:spLocks noGrp="1"/>
          </p:cNvSpPr>
          <p:nvPr>
            <p:ph sz="half" idx="14"/>
          </p:nvPr>
        </p:nvSpPr>
        <p:spPr>
          <a:xfrm>
            <a:off x="4403515" y="1513242"/>
            <a:ext cx="3384969" cy="4670400"/>
          </a:xfrm>
        </p:spPr>
        <p:txBody>
          <a:bodyPr/>
          <a:lstStyle/>
          <a:p>
            <a:pPr>
              <a:spcBef>
                <a:spcPts val="0"/>
              </a:spcBef>
            </a:pPr>
            <a:r>
              <a:rPr lang="fi-FI" sz="1700" dirty="0">
                <a:solidFill>
                  <a:schemeClr val="accent3"/>
                </a:solidFill>
              </a:rPr>
              <a:t>Substanssilainsäädäntö</a:t>
            </a:r>
          </a:p>
          <a:p>
            <a:r>
              <a:rPr lang="fi-FI" sz="1200" b="1" dirty="0">
                <a:latin typeface="+mn-lt"/>
              </a:rPr>
              <a:t>Liikuntalaki 390/2015 </a:t>
            </a:r>
          </a:p>
          <a:p>
            <a:pPr algn="l" fontAlgn="base"/>
            <a:r>
              <a:rPr lang="fi-FI" sz="1050" i="0" dirty="0">
                <a:effectLst/>
                <a:latin typeface="+mn-lt"/>
              </a:rPr>
              <a:t>Kunnan tulee luoda edellytyksiä kunnan asukkaiden liikunnalle mm. tukemalla kansalaistoimintaa, mukaan lukien seuratoiminta. (5§)</a:t>
            </a:r>
          </a:p>
          <a:p>
            <a:r>
              <a:rPr lang="fi-FI" sz="1200" b="1" dirty="0">
                <a:latin typeface="+mn-lt"/>
              </a:rPr>
              <a:t>Nuorisolaki 1285/2016 </a:t>
            </a:r>
          </a:p>
          <a:p>
            <a:r>
              <a:rPr lang="fi-FI" sz="1050" dirty="0">
                <a:latin typeface="+mn-lt"/>
              </a:rPr>
              <a:t>Kunnan tehtävänä luoda edellytyksiä </a:t>
            </a:r>
            <a:r>
              <a:rPr lang="fi-FI" sz="1050" i="0" dirty="0">
                <a:effectLst/>
                <a:latin typeface="+mn-lt"/>
              </a:rPr>
              <a:t>luoda edellytyksiä nuorisotyölle ja -toiminnalle mm. tukemalla nuorten kansalaistoimintaa. (8§)</a:t>
            </a:r>
            <a:endParaRPr lang="fi-FI" sz="1050" dirty="0">
              <a:latin typeface="+mn-lt"/>
            </a:endParaRPr>
          </a:p>
          <a:p>
            <a:r>
              <a:rPr lang="fi-FI" sz="1200" b="1" dirty="0">
                <a:latin typeface="+mn-lt"/>
              </a:rPr>
              <a:t>Laki kuntien kulttuuritoiminnasta 166/2019</a:t>
            </a:r>
          </a:p>
          <a:p>
            <a:r>
              <a:rPr lang="fi-FI" sz="1050" dirty="0">
                <a:latin typeface="+mn-lt"/>
              </a:rPr>
              <a:t>Kunnan tehtävinä mm. </a:t>
            </a:r>
            <a:r>
              <a:rPr lang="fi-FI" sz="1050" i="0" dirty="0">
                <a:effectLst/>
                <a:latin typeface="+mn-lt"/>
              </a:rPr>
              <a:t>edistää kulttuurin ja taiteen harrastamista sekä niihin liittyvää kansalaistoimintaa. (3§)</a:t>
            </a:r>
          </a:p>
          <a:p>
            <a:r>
              <a:rPr lang="fi-FI" sz="1200" b="1" dirty="0">
                <a:latin typeface="+mn-lt"/>
              </a:rPr>
              <a:t>Laki yleisistä kirjastoista 1492/2016</a:t>
            </a:r>
          </a:p>
          <a:p>
            <a:r>
              <a:rPr lang="fi-FI" sz="1050" dirty="0">
                <a:latin typeface="+mn-lt"/>
              </a:rPr>
              <a:t>Kunnan tehtävänä on mm. tarjota tiloja oppimiseen, harrastamiseen, työskentelyyn ja kansalaistoimintaan (6§)</a:t>
            </a:r>
          </a:p>
          <a:p>
            <a:endParaRPr lang="fi-FI" sz="1000" dirty="0"/>
          </a:p>
        </p:txBody>
      </p:sp>
    </p:spTree>
    <p:extLst>
      <p:ext uri="{BB962C8B-B14F-4D97-AF65-F5344CB8AC3E}">
        <p14:creationId xmlns:p14="http://schemas.microsoft.com/office/powerpoint/2010/main" val="19842259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B6D361-BA01-4553-AF89-16F924F3C1B8}"/>
              </a:ext>
            </a:extLst>
          </p:cNvPr>
          <p:cNvSpPr>
            <a:spLocks noGrp="1"/>
          </p:cNvSpPr>
          <p:nvPr>
            <p:ph type="title"/>
          </p:nvPr>
        </p:nvSpPr>
        <p:spPr/>
        <p:txBody>
          <a:bodyPr/>
          <a:lstStyle/>
          <a:p>
            <a:r>
              <a:rPr lang="fi-FI"/>
              <a:t>Järjestöjen merkitys lisäarvon tuottajana</a:t>
            </a:r>
            <a:br>
              <a:rPr lang="en-US"/>
            </a:br>
            <a:endParaRPr lang="fi-FI"/>
          </a:p>
        </p:txBody>
      </p:sp>
      <p:sp>
        <p:nvSpPr>
          <p:cNvPr id="6" name="Sisällön paikkamerkki 5">
            <a:extLst>
              <a:ext uri="{FF2B5EF4-FFF2-40B4-BE49-F238E27FC236}">
                <a16:creationId xmlns:a16="http://schemas.microsoft.com/office/drawing/2014/main" id="{C4E1FE9D-3A47-469E-BDB9-82BDF2D7085A}"/>
              </a:ext>
            </a:extLst>
          </p:cNvPr>
          <p:cNvSpPr>
            <a:spLocks noGrp="1"/>
          </p:cNvSpPr>
          <p:nvPr>
            <p:ph sz="half" idx="2"/>
          </p:nvPr>
        </p:nvSpPr>
        <p:spPr>
          <a:xfrm>
            <a:off x="8096250" y="1989137"/>
            <a:ext cx="3328987" cy="3816351"/>
          </a:xfrm>
          <a:solidFill>
            <a:srgbClr val="DFDAD6">
              <a:alpha val="50196"/>
            </a:srgbClr>
          </a:solidFill>
        </p:spPr>
        <p:txBody>
          <a:bodyPr lIns="108000" rIns="108000" anchor="ctr" anchorCtr="0"/>
          <a:lstStyle/>
          <a:p>
            <a:r>
              <a:rPr lang="fi-FI" sz="1800" dirty="0"/>
              <a:t>Kuvailkaa millaista lisäarvoa järjestöt tuottavat kuntalaisille: heidän hyvinvoinnilleen ja osallisuudelleen, osallistumis-mahdollisuuksilleen ja yhteisöllisyydelleen</a:t>
            </a:r>
          </a:p>
          <a:p>
            <a:r>
              <a:rPr lang="fi-FI" sz="1800" dirty="0"/>
              <a:t>Miettikää, missä toiminnassa järjestöjä voidaan hyödyntää osana palvelutuotantoa </a:t>
            </a:r>
          </a:p>
        </p:txBody>
      </p:sp>
      <p:sp>
        <p:nvSpPr>
          <p:cNvPr id="4" name="Dian numeron paikkamerkki 3">
            <a:extLst>
              <a:ext uri="{FF2B5EF4-FFF2-40B4-BE49-F238E27FC236}">
                <a16:creationId xmlns:a16="http://schemas.microsoft.com/office/drawing/2014/main" id="{1B182BD4-C98A-428C-B1ED-E9475141AFBA}"/>
              </a:ext>
            </a:extLst>
          </p:cNvPr>
          <p:cNvSpPr>
            <a:spLocks noGrp="1"/>
          </p:cNvSpPr>
          <p:nvPr>
            <p:ph type="sldNum" sz="quarter" idx="12"/>
          </p:nvPr>
        </p:nvSpPr>
        <p:spPr/>
        <p:txBody>
          <a:bodyPr/>
          <a:lstStyle/>
          <a:p>
            <a:fld id="{0861148C-697E-4B67-BDAA-872F34DF1106}" type="slidenum">
              <a:rPr lang="fi-FI" smtClean="0"/>
              <a:t>7</a:t>
            </a:fld>
            <a:endParaRPr lang="fi-FI"/>
          </a:p>
        </p:txBody>
      </p:sp>
      <p:pic>
        <p:nvPicPr>
          <p:cNvPr id="9" name="Kuva 8">
            <a:extLst>
              <a:ext uri="{FF2B5EF4-FFF2-40B4-BE49-F238E27FC236}">
                <a16:creationId xmlns:a16="http://schemas.microsoft.com/office/drawing/2014/main" id="{1401A0F4-27E3-6884-EBA7-5665A94356EB}"/>
              </a:ext>
            </a:extLst>
          </p:cNvPr>
          <p:cNvPicPr>
            <a:picLocks noChangeAspect="1"/>
          </p:cNvPicPr>
          <p:nvPr/>
        </p:nvPicPr>
        <p:blipFill>
          <a:blip r:embed="rId2"/>
          <a:stretch>
            <a:fillRect/>
          </a:stretch>
        </p:blipFill>
        <p:spPr>
          <a:xfrm>
            <a:off x="742008" y="1909912"/>
            <a:ext cx="6897042" cy="3594125"/>
          </a:xfrm>
          <a:prstGeom prst="rect">
            <a:avLst/>
          </a:prstGeom>
        </p:spPr>
      </p:pic>
    </p:spTree>
    <p:extLst>
      <p:ext uri="{BB962C8B-B14F-4D97-AF65-F5344CB8AC3E}">
        <p14:creationId xmlns:p14="http://schemas.microsoft.com/office/powerpoint/2010/main" val="148888365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A90E5405-B78E-7C31-CE4A-9CF5022A3445}"/>
              </a:ext>
            </a:extLst>
          </p:cNvPr>
          <p:cNvSpPr/>
          <p:nvPr/>
        </p:nvSpPr>
        <p:spPr>
          <a:xfrm>
            <a:off x="6657975" y="1605679"/>
            <a:ext cx="4767263" cy="4499846"/>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p:txBody>
      </p:sp>
      <p:sp>
        <p:nvSpPr>
          <p:cNvPr id="2" name="Otsikko 1">
            <a:extLst>
              <a:ext uri="{FF2B5EF4-FFF2-40B4-BE49-F238E27FC236}">
                <a16:creationId xmlns:a16="http://schemas.microsoft.com/office/drawing/2014/main" id="{FE541723-BFFD-47A9-B86B-DF621BD08DE5}"/>
              </a:ext>
            </a:extLst>
          </p:cNvPr>
          <p:cNvSpPr>
            <a:spLocks noGrp="1"/>
          </p:cNvSpPr>
          <p:nvPr>
            <p:ph type="title"/>
          </p:nvPr>
        </p:nvSpPr>
        <p:spPr>
          <a:xfrm>
            <a:off x="766763" y="836711"/>
            <a:ext cx="10658475" cy="599259"/>
          </a:xfrm>
        </p:spPr>
        <p:txBody>
          <a:bodyPr/>
          <a:lstStyle/>
          <a:p>
            <a:r>
              <a:rPr lang="fi-FI" dirty="0"/>
              <a:t>Tilannekuvan luominen</a:t>
            </a:r>
          </a:p>
        </p:txBody>
      </p:sp>
      <p:sp>
        <p:nvSpPr>
          <p:cNvPr id="3" name="Sisällön paikkamerkki 2">
            <a:extLst>
              <a:ext uri="{FF2B5EF4-FFF2-40B4-BE49-F238E27FC236}">
                <a16:creationId xmlns:a16="http://schemas.microsoft.com/office/drawing/2014/main" id="{53FFAA0B-EC66-490E-9C5F-ADE3E177283D}"/>
              </a:ext>
            </a:extLst>
          </p:cNvPr>
          <p:cNvSpPr>
            <a:spLocks noGrp="1"/>
          </p:cNvSpPr>
          <p:nvPr>
            <p:ph sz="half" idx="1"/>
          </p:nvPr>
        </p:nvSpPr>
        <p:spPr>
          <a:xfrm>
            <a:off x="766762" y="1605680"/>
            <a:ext cx="5757863" cy="3816350"/>
          </a:xfrm>
        </p:spPr>
        <p:txBody>
          <a:bodyPr/>
          <a:lstStyle/>
          <a:p>
            <a:r>
              <a:rPr lang="fi-FI" sz="1600" dirty="0"/>
              <a:t>Kokonaiskuva tämän hetkisestä järjestöyhteistyöstä koko kunnan tasolla (konkretia)</a:t>
            </a:r>
          </a:p>
          <a:p>
            <a:pPr lvl="1"/>
            <a:r>
              <a:rPr lang="fi-FI" sz="1600" dirty="0"/>
              <a:t>Kunnan toimialoilla järjestöyhteistyöstä vastuulliset viranhaltijat ja asiantuntijat</a:t>
            </a:r>
          </a:p>
          <a:p>
            <a:pPr lvl="1"/>
            <a:r>
              <a:rPr lang="fi-FI" sz="1600" dirty="0"/>
              <a:t>Järjestöyhteistyöstä vastaavat ja sitä käsittelevät toimielimet ja päätöksenteko</a:t>
            </a:r>
          </a:p>
          <a:p>
            <a:pPr lvl="1"/>
            <a:r>
              <a:rPr lang="fi-FI" sz="1600" dirty="0"/>
              <a:t>Yhteistyö hyvinvointialueen kanssa</a:t>
            </a:r>
          </a:p>
          <a:p>
            <a:pPr lvl="1"/>
            <a:r>
              <a:rPr lang="fi-FI" sz="1600" dirty="0"/>
              <a:t>Yhteistyö muiden kuntien kanssa </a:t>
            </a:r>
          </a:p>
          <a:p>
            <a:pPr lvl="1"/>
            <a:r>
              <a:rPr lang="fi-FI" sz="1600" dirty="0"/>
              <a:t>Kolmannen sektorin toimijakenttä</a:t>
            </a:r>
          </a:p>
          <a:p>
            <a:pPr lvl="1"/>
            <a:r>
              <a:rPr lang="fi-FI" sz="1600" dirty="0"/>
              <a:t>Yritysyhteistyö järjestöjen toiminnassa</a:t>
            </a:r>
          </a:p>
          <a:p>
            <a:pPr lvl="1"/>
            <a:r>
              <a:rPr lang="fi-FI" sz="1600" dirty="0"/>
              <a:t>Järjestöyhteistyön tavoitteet</a:t>
            </a:r>
          </a:p>
          <a:p>
            <a:pPr lvl="1"/>
            <a:r>
              <a:rPr lang="fi-FI" sz="1600" dirty="0"/>
              <a:t>Järjestöyhteistyön muodot</a:t>
            </a:r>
          </a:p>
          <a:p>
            <a:r>
              <a:rPr lang="fi-FI" sz="1600" dirty="0"/>
              <a:t>Kolmannen sektorin toiminnan tuntemus kunnan alueella </a:t>
            </a:r>
          </a:p>
          <a:p>
            <a:pPr lvl="1"/>
            <a:r>
              <a:rPr lang="fi-FI" sz="1600" dirty="0"/>
              <a:t>Järjestöjen keskinäinen yhteistyö </a:t>
            </a:r>
          </a:p>
          <a:p>
            <a:pPr lvl="1"/>
            <a:r>
              <a:rPr lang="fi-FI" sz="1600" dirty="0"/>
              <a:t>Kuntayhteistyön ulkopuolella olevat järjestöt </a:t>
            </a:r>
          </a:p>
          <a:p>
            <a:pPr lvl="1"/>
            <a:r>
              <a:rPr lang="fi-FI" sz="1600" dirty="0"/>
              <a:t>Hyvinvointialueen ja kuntien ”väliin” jäävät järjestöt</a:t>
            </a:r>
          </a:p>
          <a:p>
            <a:pPr marL="715645" lvl="1" indent="-271145"/>
            <a:endParaRPr lang="fi-FI" sz="1600" dirty="0"/>
          </a:p>
          <a:p>
            <a:pPr marL="715645" lvl="1" indent="-271145"/>
            <a:endParaRPr lang="fi-FI" sz="1600" dirty="0"/>
          </a:p>
          <a:p>
            <a:pPr marL="715645" lvl="1" indent="-271145"/>
            <a:endParaRPr lang="fi-FI" sz="1600" dirty="0"/>
          </a:p>
          <a:p>
            <a:pPr marL="444500" lvl="1" indent="0">
              <a:buNone/>
            </a:pPr>
            <a:endParaRPr lang="fi-FI" sz="1600" dirty="0"/>
          </a:p>
          <a:p>
            <a:pPr marL="444500" lvl="1" indent="0">
              <a:buNone/>
            </a:pPr>
            <a:endParaRPr lang="fi-FI" sz="2000" dirty="0"/>
          </a:p>
          <a:p>
            <a:pPr lvl="1"/>
            <a:endParaRPr lang="fi-FI" sz="2000" dirty="0"/>
          </a:p>
          <a:p>
            <a:pPr lvl="2"/>
            <a:endParaRPr lang="fi-FI" sz="1800" dirty="0"/>
          </a:p>
          <a:p>
            <a:endParaRPr lang="fi-FI" sz="2400" dirty="0"/>
          </a:p>
          <a:p>
            <a:pPr lvl="1"/>
            <a:endParaRPr lang="fi-FI" sz="2000" dirty="0"/>
          </a:p>
        </p:txBody>
      </p:sp>
      <p:sp>
        <p:nvSpPr>
          <p:cNvPr id="4" name="Dian numeron paikkamerkki 3">
            <a:extLst>
              <a:ext uri="{FF2B5EF4-FFF2-40B4-BE49-F238E27FC236}">
                <a16:creationId xmlns:a16="http://schemas.microsoft.com/office/drawing/2014/main" id="{A4E5EA5E-96FD-4B35-AA85-1286E2705AB8}"/>
              </a:ext>
            </a:extLst>
          </p:cNvPr>
          <p:cNvSpPr>
            <a:spLocks noGrp="1"/>
          </p:cNvSpPr>
          <p:nvPr>
            <p:ph type="sldNum" sz="quarter" idx="12"/>
          </p:nvPr>
        </p:nvSpPr>
        <p:spPr/>
        <p:txBody>
          <a:bodyPr/>
          <a:lstStyle/>
          <a:p>
            <a:fld id="{0861148C-697E-4B67-BDAA-872F34DF1106}" type="slidenum">
              <a:rPr lang="fi-FI" smtClean="0"/>
              <a:t>8</a:t>
            </a:fld>
            <a:endParaRPr lang="fi-FI"/>
          </a:p>
        </p:txBody>
      </p:sp>
      <p:sp>
        <p:nvSpPr>
          <p:cNvPr id="7" name="Tekstiruutu 6">
            <a:extLst>
              <a:ext uri="{FF2B5EF4-FFF2-40B4-BE49-F238E27FC236}">
                <a16:creationId xmlns:a16="http://schemas.microsoft.com/office/drawing/2014/main" id="{043965D4-3C3D-FD97-A053-7FBDD1B26BFB}"/>
              </a:ext>
            </a:extLst>
          </p:cNvPr>
          <p:cNvSpPr txBox="1"/>
          <p:nvPr/>
        </p:nvSpPr>
        <p:spPr>
          <a:xfrm>
            <a:off x="6657975" y="1989138"/>
            <a:ext cx="4767263" cy="369332"/>
          </a:xfrm>
          <a:prstGeom prst="rect">
            <a:avLst/>
          </a:prstGeom>
          <a:noFill/>
        </p:spPr>
        <p:txBody>
          <a:bodyPr wrap="square" rtlCol="0">
            <a:spAutoFit/>
          </a:bodyPr>
          <a:lstStyle/>
          <a:p>
            <a:pPr marL="285750" indent="-285750">
              <a:buClr>
                <a:srgbClr val="923468"/>
              </a:buClr>
              <a:buFont typeface="Arial" panose="020B0604020202020204" pitchFamily="34" charset="0"/>
              <a:buChar char="•"/>
            </a:pPr>
            <a:r>
              <a:rPr lang="fi-FI" dirty="0"/>
              <a:t>Lisää tähän oma tekstisi</a:t>
            </a:r>
          </a:p>
        </p:txBody>
      </p:sp>
    </p:spTree>
    <p:extLst>
      <p:ext uri="{BB962C8B-B14F-4D97-AF65-F5344CB8AC3E}">
        <p14:creationId xmlns:p14="http://schemas.microsoft.com/office/powerpoint/2010/main" val="40284645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4A880E-72EF-4BA9-B5A3-E46D447072E9}"/>
              </a:ext>
            </a:extLst>
          </p:cNvPr>
          <p:cNvSpPr>
            <a:spLocks noGrp="1"/>
          </p:cNvSpPr>
          <p:nvPr>
            <p:ph type="title"/>
          </p:nvPr>
        </p:nvSpPr>
        <p:spPr>
          <a:xfrm>
            <a:off x="766763" y="566089"/>
            <a:ext cx="10658475" cy="662473"/>
          </a:xfrm>
        </p:spPr>
        <p:txBody>
          <a:bodyPr/>
          <a:lstStyle/>
          <a:p>
            <a:r>
              <a:rPr lang="fi-FI" dirty="0"/>
              <a:t>Strateginen kytkös</a:t>
            </a:r>
          </a:p>
        </p:txBody>
      </p:sp>
      <p:sp>
        <p:nvSpPr>
          <p:cNvPr id="5" name="Sisällön paikkamerkki 4">
            <a:extLst>
              <a:ext uri="{FF2B5EF4-FFF2-40B4-BE49-F238E27FC236}">
                <a16:creationId xmlns:a16="http://schemas.microsoft.com/office/drawing/2014/main" id="{B24DEFA1-4309-4CA8-A732-D62DC7965B65}"/>
              </a:ext>
            </a:extLst>
          </p:cNvPr>
          <p:cNvSpPr>
            <a:spLocks noGrp="1"/>
          </p:cNvSpPr>
          <p:nvPr>
            <p:ph sz="half" idx="1"/>
          </p:nvPr>
        </p:nvSpPr>
        <p:spPr>
          <a:xfrm>
            <a:off x="766761" y="1529479"/>
            <a:ext cx="5510213" cy="4518895"/>
          </a:xfrm>
        </p:spPr>
        <p:txBody>
          <a:bodyPr/>
          <a:lstStyle/>
          <a:p>
            <a:r>
              <a:rPr lang="fi-FI" sz="1800" dirty="0"/>
              <a:t>Tunnistakaa tarvittaessa kuntastrategiassa ja kunnan strategiatyössä järjestöjen ja vapaaehtoistoiminnan rooli sekä merkitys kunnan toiminnassa</a:t>
            </a:r>
          </a:p>
          <a:p>
            <a:r>
              <a:rPr lang="fi-FI" sz="1800" dirty="0"/>
              <a:t>Huomioikaa strategiassa tai muissa kunnan suunnitelmissa olevat viittaukset järjestötyöhön kunnan talousarvio- ja toimintasuunnitelmaprosesseissa</a:t>
            </a:r>
          </a:p>
          <a:p>
            <a:r>
              <a:rPr lang="fi-FI" sz="1800" dirty="0"/>
              <a:t>Arvioikaa talousarvioon ja strategioihin otettujen tavoitteiden ja määrärahojen toteutumista</a:t>
            </a:r>
          </a:p>
          <a:p>
            <a:pPr marL="271145" indent="-271145"/>
            <a:r>
              <a:rPr lang="fi-FI" sz="1800" dirty="0"/>
              <a:t>Kunnassa voidaan kuitenkin määritellä avustusperiaatteet muutoinkin kuin kuntastrategiaan pohjautuen. Avustusperiaatteiden määrittelyssä on huomioitava voimassa oleva lainsäädäntö</a:t>
            </a:r>
          </a:p>
          <a:p>
            <a:endParaRPr lang="fi-FI" sz="1800" dirty="0"/>
          </a:p>
        </p:txBody>
      </p:sp>
      <p:sp>
        <p:nvSpPr>
          <p:cNvPr id="4" name="Dian numeron paikkamerkki 3">
            <a:extLst>
              <a:ext uri="{FF2B5EF4-FFF2-40B4-BE49-F238E27FC236}">
                <a16:creationId xmlns:a16="http://schemas.microsoft.com/office/drawing/2014/main" id="{16120F01-8B29-471F-854E-68487DDF7A8C}"/>
              </a:ext>
            </a:extLst>
          </p:cNvPr>
          <p:cNvSpPr>
            <a:spLocks noGrp="1"/>
          </p:cNvSpPr>
          <p:nvPr>
            <p:ph type="sldNum" sz="quarter" idx="12"/>
          </p:nvPr>
        </p:nvSpPr>
        <p:spPr/>
        <p:txBody>
          <a:bodyPr/>
          <a:lstStyle/>
          <a:p>
            <a:fld id="{0861148C-697E-4B67-BDAA-872F34DF1106}" type="slidenum">
              <a:rPr lang="fi-FI" smtClean="0"/>
              <a:t>9</a:t>
            </a:fld>
            <a:endParaRPr lang="fi-FI"/>
          </a:p>
        </p:txBody>
      </p:sp>
      <p:sp>
        <p:nvSpPr>
          <p:cNvPr id="3" name="Suorakulmio 2">
            <a:extLst>
              <a:ext uri="{FF2B5EF4-FFF2-40B4-BE49-F238E27FC236}">
                <a16:creationId xmlns:a16="http://schemas.microsoft.com/office/drawing/2014/main" id="{676B288A-9124-6C4E-E73C-768C45B730C3}"/>
              </a:ext>
            </a:extLst>
          </p:cNvPr>
          <p:cNvSpPr/>
          <p:nvPr/>
        </p:nvSpPr>
        <p:spPr>
          <a:xfrm>
            <a:off x="6657975" y="1605679"/>
            <a:ext cx="4767263" cy="4518895"/>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3140021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6DFFDA6-4851-4C5F-AD3F-C29B70CB847A}"/>
              </a:ext>
            </a:extLst>
          </p:cNvPr>
          <p:cNvSpPr>
            <a:spLocks noGrp="1"/>
          </p:cNvSpPr>
          <p:nvPr>
            <p:ph type="title"/>
          </p:nvPr>
        </p:nvSpPr>
        <p:spPr/>
        <p:txBody>
          <a:bodyPr/>
          <a:lstStyle/>
          <a:p>
            <a:r>
              <a:rPr lang="fi-FI"/>
              <a:t>Yhteistyörakenteet järjestöjen kanssa</a:t>
            </a:r>
          </a:p>
        </p:txBody>
      </p:sp>
      <p:sp>
        <p:nvSpPr>
          <p:cNvPr id="5" name="Sisällön paikkamerkki 4">
            <a:extLst>
              <a:ext uri="{FF2B5EF4-FFF2-40B4-BE49-F238E27FC236}">
                <a16:creationId xmlns:a16="http://schemas.microsoft.com/office/drawing/2014/main" id="{A50381AD-16D9-4C04-BB0B-3599AC2C78EE}"/>
              </a:ext>
            </a:extLst>
          </p:cNvPr>
          <p:cNvSpPr>
            <a:spLocks noGrp="1"/>
          </p:cNvSpPr>
          <p:nvPr>
            <p:ph sz="half" idx="1"/>
          </p:nvPr>
        </p:nvSpPr>
        <p:spPr/>
        <p:txBody>
          <a:bodyPr/>
          <a:lstStyle/>
          <a:p>
            <a:pPr marL="271145" indent="-271145"/>
            <a:r>
              <a:rPr lang="fi-FI" dirty="0"/>
              <a:t>Varmistakaa organisaatiossanne riittävä osaaminen ja resurssointi järjestötoiminnan tuelle sekä määritelkää siihen liittyvät vastuut</a:t>
            </a:r>
          </a:p>
          <a:p>
            <a:r>
              <a:rPr lang="fi-FI" dirty="0"/>
              <a:t>Perustakaa ja ylläpitäkää foorumeita järjestötoimijoiden kanssa toteutettavaan yhteistyöhön </a:t>
            </a:r>
          </a:p>
          <a:p>
            <a:r>
              <a:rPr lang="fi-FI" dirty="0"/>
              <a:t>Huomioikaa vaihtuvuus järjestöissä ja niiden yhteyshenkilöissä ylläpitäen ajantasaisia yhteystietoja</a:t>
            </a:r>
          </a:p>
          <a:p>
            <a:endParaRPr lang="fi-FI" dirty="0"/>
          </a:p>
          <a:p>
            <a:endParaRPr lang="fi-FI" dirty="0"/>
          </a:p>
        </p:txBody>
      </p:sp>
      <p:sp>
        <p:nvSpPr>
          <p:cNvPr id="4" name="Dian numeron paikkamerkki 3">
            <a:extLst>
              <a:ext uri="{FF2B5EF4-FFF2-40B4-BE49-F238E27FC236}">
                <a16:creationId xmlns:a16="http://schemas.microsoft.com/office/drawing/2014/main" id="{3EDC2D76-63C1-425F-99AB-234BB8FCD0A5}"/>
              </a:ext>
            </a:extLst>
          </p:cNvPr>
          <p:cNvSpPr>
            <a:spLocks noGrp="1"/>
          </p:cNvSpPr>
          <p:nvPr>
            <p:ph type="sldNum" sz="quarter" idx="12"/>
          </p:nvPr>
        </p:nvSpPr>
        <p:spPr/>
        <p:txBody>
          <a:bodyPr/>
          <a:lstStyle/>
          <a:p>
            <a:fld id="{0861148C-697E-4B67-BDAA-872F34DF1106}" type="slidenum">
              <a:rPr lang="fi-FI" smtClean="0"/>
              <a:t>10</a:t>
            </a:fld>
            <a:endParaRPr lang="fi-FI"/>
          </a:p>
        </p:txBody>
      </p:sp>
      <p:sp>
        <p:nvSpPr>
          <p:cNvPr id="12" name="Suorakulmio 11">
            <a:extLst>
              <a:ext uri="{FF2B5EF4-FFF2-40B4-BE49-F238E27FC236}">
                <a16:creationId xmlns:a16="http://schemas.microsoft.com/office/drawing/2014/main" id="{1D9B4F40-5667-338C-B3F3-D9526ACECF4E}"/>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17042233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BF5DD3C-25A0-42D5-94E7-429A94CE8960}"/>
              </a:ext>
            </a:extLst>
          </p:cNvPr>
          <p:cNvSpPr>
            <a:spLocks noGrp="1"/>
          </p:cNvSpPr>
          <p:nvPr>
            <p:ph type="title"/>
          </p:nvPr>
        </p:nvSpPr>
        <p:spPr/>
        <p:txBody>
          <a:bodyPr/>
          <a:lstStyle/>
          <a:p>
            <a:r>
              <a:rPr lang="fi-FI" dirty="0"/>
              <a:t>Yhteistyö hyvinvointialueen kanssa</a:t>
            </a:r>
            <a:br>
              <a:rPr lang="fi-FI" dirty="0"/>
            </a:br>
            <a:endParaRPr lang="fi-FI" dirty="0"/>
          </a:p>
        </p:txBody>
      </p:sp>
      <p:sp>
        <p:nvSpPr>
          <p:cNvPr id="3" name="Sisällön paikkamerkki 2">
            <a:extLst>
              <a:ext uri="{FF2B5EF4-FFF2-40B4-BE49-F238E27FC236}">
                <a16:creationId xmlns:a16="http://schemas.microsoft.com/office/drawing/2014/main" id="{E9E66CCC-082E-4E8B-9A3E-E6E07D9114AA}"/>
              </a:ext>
            </a:extLst>
          </p:cNvPr>
          <p:cNvSpPr>
            <a:spLocks noGrp="1"/>
          </p:cNvSpPr>
          <p:nvPr>
            <p:ph sz="half" idx="1"/>
          </p:nvPr>
        </p:nvSpPr>
        <p:spPr>
          <a:xfrm>
            <a:off x="763887" y="1989138"/>
            <a:ext cx="5548016" cy="3744119"/>
          </a:xfrm>
        </p:spPr>
        <p:txBody>
          <a:bodyPr/>
          <a:lstStyle/>
          <a:p>
            <a:r>
              <a:rPr lang="fi-FI" sz="1800" dirty="0"/>
              <a:t>Huomioikaa kuntien velvollisuudet yhteistoiminnasta hyvinvointialueen kanssa järjestötoiminnan edistämiseksi</a:t>
            </a:r>
          </a:p>
          <a:p>
            <a:r>
              <a:rPr lang="fi-FI" sz="1800" dirty="0"/>
              <a:t>Sopikaa keskinäiset vastuut järjestöjen tukemisessa</a:t>
            </a:r>
          </a:p>
          <a:p>
            <a:r>
              <a:rPr lang="fi-FI" sz="1800" dirty="0"/>
              <a:t>Huomioikaa ja yhteensovittakaa kunnan ja hyvinvointialueen strategisen tason tavoitteet järjestöjen toimintaedellytysten edistämisessä</a:t>
            </a:r>
          </a:p>
          <a:p>
            <a:r>
              <a:rPr lang="fi-FI" sz="1800" dirty="0"/>
              <a:t>Varmistakaa, että kunnan ja hyvinvointialueen toimijat ovat kiinteässä vuorovaikutuksessa</a:t>
            </a:r>
          </a:p>
          <a:p>
            <a:r>
              <a:rPr lang="fi-FI" sz="1800" dirty="0"/>
              <a:t>Miettikää yhteistyötä edistävät rakenteet ja järjestöjen edustavuus hyvinvointialueen vastuulla olevissa </a:t>
            </a:r>
            <a:r>
              <a:rPr lang="fi-FI" sz="1800" dirty="0" err="1"/>
              <a:t>hyte</a:t>
            </a:r>
            <a:r>
              <a:rPr lang="fi-FI" sz="1800" dirty="0"/>
              <a:t>-neuvotteluissa</a:t>
            </a:r>
          </a:p>
          <a:p>
            <a:pPr marL="0" indent="0">
              <a:buNone/>
            </a:pPr>
            <a:endParaRPr lang="fi-FI" sz="1800" dirty="0"/>
          </a:p>
        </p:txBody>
      </p:sp>
      <p:sp>
        <p:nvSpPr>
          <p:cNvPr id="4" name="Dian numeron paikkamerkki 3">
            <a:extLst>
              <a:ext uri="{FF2B5EF4-FFF2-40B4-BE49-F238E27FC236}">
                <a16:creationId xmlns:a16="http://schemas.microsoft.com/office/drawing/2014/main" id="{BF96F853-7934-4B13-B6BB-3A5F272627B3}"/>
              </a:ext>
            </a:extLst>
          </p:cNvPr>
          <p:cNvSpPr>
            <a:spLocks noGrp="1"/>
          </p:cNvSpPr>
          <p:nvPr>
            <p:ph type="sldNum" sz="quarter" idx="12"/>
          </p:nvPr>
        </p:nvSpPr>
        <p:spPr/>
        <p:txBody>
          <a:bodyPr/>
          <a:lstStyle/>
          <a:p>
            <a:fld id="{0861148C-697E-4B67-BDAA-872F34DF1106}" type="slidenum">
              <a:rPr lang="fi-FI" smtClean="0"/>
              <a:t>11</a:t>
            </a:fld>
            <a:endParaRPr lang="fi-FI"/>
          </a:p>
        </p:txBody>
      </p:sp>
      <p:sp>
        <p:nvSpPr>
          <p:cNvPr id="12" name="Suorakulmio 11">
            <a:extLst>
              <a:ext uri="{FF2B5EF4-FFF2-40B4-BE49-F238E27FC236}">
                <a16:creationId xmlns:a16="http://schemas.microsoft.com/office/drawing/2014/main" id="{188CD360-D279-886E-2740-439087BE15FB}"/>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9187288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3BF9D-8613-4CAC-A3F1-9BEC70AF8426}"/>
              </a:ext>
            </a:extLst>
          </p:cNvPr>
          <p:cNvSpPr>
            <a:spLocks noGrp="1"/>
          </p:cNvSpPr>
          <p:nvPr>
            <p:ph type="title"/>
          </p:nvPr>
        </p:nvSpPr>
        <p:spPr>
          <a:xfrm>
            <a:off x="766762" y="640768"/>
            <a:ext cx="10658475" cy="1008113"/>
          </a:xfrm>
        </p:spPr>
        <p:txBody>
          <a:bodyPr/>
          <a:lstStyle/>
          <a:p>
            <a:r>
              <a:rPr lang="fi-FI" dirty="0"/>
              <a:t>Avustustoiminta ja avustusperiaatteet</a:t>
            </a:r>
            <a:br>
              <a:rPr lang="en-US" dirty="0"/>
            </a:br>
            <a:endParaRPr lang="fi-FI" dirty="0"/>
          </a:p>
        </p:txBody>
      </p:sp>
      <p:sp>
        <p:nvSpPr>
          <p:cNvPr id="5" name="Sisällön paikkamerkki 4">
            <a:extLst>
              <a:ext uri="{FF2B5EF4-FFF2-40B4-BE49-F238E27FC236}">
                <a16:creationId xmlns:a16="http://schemas.microsoft.com/office/drawing/2014/main" id="{E17A9900-41B3-4F2A-8D1C-A75B68102B6B}"/>
              </a:ext>
            </a:extLst>
          </p:cNvPr>
          <p:cNvSpPr>
            <a:spLocks noGrp="1"/>
          </p:cNvSpPr>
          <p:nvPr>
            <p:ph sz="half" idx="1"/>
          </p:nvPr>
        </p:nvSpPr>
        <p:spPr>
          <a:xfrm>
            <a:off x="766765" y="1726381"/>
            <a:ext cx="5586410" cy="3816350"/>
          </a:xfrm>
        </p:spPr>
        <p:txBody>
          <a:bodyPr/>
          <a:lstStyle/>
          <a:p>
            <a:r>
              <a:rPr lang="fi-FI" sz="1800" dirty="0"/>
              <a:t>Miettikää järjestöjen tekemälle työlle asetettavat tavoitteet kunnan näkökulmasta</a:t>
            </a:r>
          </a:p>
          <a:p>
            <a:pPr lvl="1"/>
            <a:r>
              <a:rPr lang="fi-FI" dirty="0"/>
              <a:t>Hakekaa tasapaino vapaan kansalaistoiminnan ja kuntien asettamien tavoitteiden toteuttamiselle</a:t>
            </a:r>
          </a:p>
          <a:p>
            <a:r>
              <a:rPr lang="fi-FI" sz="1800" dirty="0"/>
              <a:t>Läpikäykää erilaiset mahdollisuudet tukea järjestöjen ja muiden vapaaehtoisten toimintaa </a:t>
            </a:r>
          </a:p>
          <a:p>
            <a:r>
              <a:rPr lang="fi-FI" sz="1800" dirty="0"/>
              <a:t>Laatikaa läpinäkyvät ja tasapuoliset periaatteet järjestötoiminnan tukemiseen ja noudattakaa laadittuja periaatteita</a:t>
            </a:r>
          </a:p>
          <a:p>
            <a:r>
              <a:rPr lang="fi-FI" sz="1800" dirty="0"/>
              <a:t>Mahdollistakaa avustusten raportointi ja luotettava seuranta</a:t>
            </a:r>
          </a:p>
          <a:p>
            <a:r>
              <a:rPr lang="fi-FI" sz="1800" dirty="0"/>
              <a:t>Huomioikaa de </a:t>
            </a:r>
            <a:r>
              <a:rPr lang="fi-FI" sz="1800" dirty="0" err="1"/>
              <a:t>minimis</a:t>
            </a:r>
            <a:r>
              <a:rPr lang="fi-FI" sz="1800" dirty="0"/>
              <a:t> -tuen velvoitteet avustustoiminnassa</a:t>
            </a:r>
          </a:p>
        </p:txBody>
      </p:sp>
      <p:sp>
        <p:nvSpPr>
          <p:cNvPr id="4" name="Dian numeron paikkamerkki 3">
            <a:extLst>
              <a:ext uri="{FF2B5EF4-FFF2-40B4-BE49-F238E27FC236}">
                <a16:creationId xmlns:a16="http://schemas.microsoft.com/office/drawing/2014/main" id="{98ED0DA9-6284-40E9-B574-3BFCD6A3CAE0}"/>
              </a:ext>
            </a:extLst>
          </p:cNvPr>
          <p:cNvSpPr>
            <a:spLocks noGrp="1"/>
          </p:cNvSpPr>
          <p:nvPr>
            <p:ph type="sldNum" sz="quarter" idx="12"/>
          </p:nvPr>
        </p:nvSpPr>
        <p:spPr/>
        <p:txBody>
          <a:bodyPr/>
          <a:lstStyle/>
          <a:p>
            <a:fld id="{0861148C-697E-4B67-BDAA-872F34DF1106}" type="slidenum">
              <a:rPr lang="fi-FI" smtClean="0"/>
              <a:t>12</a:t>
            </a:fld>
            <a:endParaRPr lang="fi-FI"/>
          </a:p>
        </p:txBody>
      </p:sp>
      <p:sp>
        <p:nvSpPr>
          <p:cNvPr id="8" name="Suorakulmio 7">
            <a:extLst>
              <a:ext uri="{FF2B5EF4-FFF2-40B4-BE49-F238E27FC236}">
                <a16:creationId xmlns:a16="http://schemas.microsoft.com/office/drawing/2014/main" id="{E6F8BC79-451D-15DC-1F90-6D727D41E693}"/>
              </a:ext>
            </a:extLst>
          </p:cNvPr>
          <p:cNvSpPr/>
          <p:nvPr/>
        </p:nvSpPr>
        <p:spPr>
          <a:xfrm>
            <a:off x="6657974" y="1726381"/>
            <a:ext cx="4767263" cy="4079107"/>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33240716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78C9AF-78F0-4F14-9E77-0681AC9FFDE3}"/>
              </a:ext>
            </a:extLst>
          </p:cNvPr>
          <p:cNvSpPr>
            <a:spLocks noGrp="1"/>
          </p:cNvSpPr>
          <p:nvPr>
            <p:ph type="title"/>
          </p:nvPr>
        </p:nvSpPr>
        <p:spPr>
          <a:xfrm>
            <a:off x="766763" y="493811"/>
            <a:ext cx="10658475" cy="1008113"/>
          </a:xfrm>
        </p:spPr>
        <p:txBody>
          <a:bodyPr/>
          <a:lstStyle/>
          <a:p>
            <a:r>
              <a:rPr lang="fi-FI" dirty="0"/>
              <a:t>Sopimuspohjaisuus, ostopalvelut ja hankinnat</a:t>
            </a:r>
          </a:p>
        </p:txBody>
      </p:sp>
      <p:sp>
        <p:nvSpPr>
          <p:cNvPr id="5" name="Sisällön paikkamerkki 4">
            <a:extLst>
              <a:ext uri="{FF2B5EF4-FFF2-40B4-BE49-F238E27FC236}">
                <a16:creationId xmlns:a16="http://schemas.microsoft.com/office/drawing/2014/main" id="{C0A72392-977F-48B4-8889-5ED5E574CA3C}"/>
              </a:ext>
            </a:extLst>
          </p:cNvPr>
          <p:cNvSpPr>
            <a:spLocks noGrp="1"/>
          </p:cNvSpPr>
          <p:nvPr>
            <p:ph sz="half" idx="1"/>
          </p:nvPr>
        </p:nvSpPr>
        <p:spPr>
          <a:xfrm>
            <a:off x="766763" y="1990725"/>
            <a:ext cx="5329237" cy="3595688"/>
          </a:xfrm>
        </p:spPr>
        <p:txBody>
          <a:bodyPr/>
          <a:lstStyle/>
          <a:p>
            <a:r>
              <a:rPr lang="fi-FI" sz="1800" dirty="0"/>
              <a:t>Selvittäkää hankintalain ja muun lainsäädännön asettamat rajat ja vaatimukset järjestöiltä hankittaviin palveluihin </a:t>
            </a:r>
          </a:p>
          <a:p>
            <a:r>
              <a:rPr lang="fi-FI" sz="1800" dirty="0"/>
              <a:t>Laatikaa läpinäkyvät ja tasapuoliset periaatteet ostopalveluiden hyödyntämiselle ja noudattakaa laadittuja periaatteita</a:t>
            </a:r>
          </a:p>
          <a:p>
            <a:r>
              <a:rPr lang="fi-FI" sz="1800" dirty="0"/>
              <a:t>Huomioikaa kumppanuussopimuksissa ja muissa tukimuodoissa lainsäädännön (esim. hankintalaki) asettamat raamit</a:t>
            </a:r>
          </a:p>
          <a:p>
            <a:endParaRPr lang="fi-FI" sz="1800" dirty="0"/>
          </a:p>
          <a:p>
            <a:endParaRPr lang="fi-FI" sz="1800" dirty="0"/>
          </a:p>
        </p:txBody>
      </p:sp>
      <p:sp>
        <p:nvSpPr>
          <p:cNvPr id="4" name="Dian numeron paikkamerkki 3">
            <a:extLst>
              <a:ext uri="{FF2B5EF4-FFF2-40B4-BE49-F238E27FC236}">
                <a16:creationId xmlns:a16="http://schemas.microsoft.com/office/drawing/2014/main" id="{A704EDCF-05E1-4E33-80DA-8529EAB7AF22}"/>
              </a:ext>
            </a:extLst>
          </p:cNvPr>
          <p:cNvSpPr>
            <a:spLocks noGrp="1"/>
          </p:cNvSpPr>
          <p:nvPr>
            <p:ph type="sldNum" sz="quarter" idx="12"/>
          </p:nvPr>
        </p:nvSpPr>
        <p:spPr/>
        <p:txBody>
          <a:bodyPr/>
          <a:lstStyle/>
          <a:p>
            <a:fld id="{0861148C-697E-4B67-BDAA-872F34DF1106}" type="slidenum">
              <a:rPr lang="fi-FI" smtClean="0"/>
              <a:t>13</a:t>
            </a:fld>
            <a:endParaRPr lang="fi-FI"/>
          </a:p>
        </p:txBody>
      </p:sp>
      <p:sp>
        <p:nvSpPr>
          <p:cNvPr id="8" name="Suorakulmio 7">
            <a:extLst>
              <a:ext uri="{FF2B5EF4-FFF2-40B4-BE49-F238E27FC236}">
                <a16:creationId xmlns:a16="http://schemas.microsoft.com/office/drawing/2014/main" id="{15788E89-135C-00DE-ED16-2A74C89A5E75}"/>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34896948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476774C-8B43-43E1-BC5A-A895BB8E2D42}"/>
              </a:ext>
            </a:extLst>
          </p:cNvPr>
          <p:cNvSpPr>
            <a:spLocks noGrp="1"/>
          </p:cNvSpPr>
          <p:nvPr>
            <p:ph type="title"/>
          </p:nvPr>
        </p:nvSpPr>
        <p:spPr/>
        <p:txBody>
          <a:bodyPr/>
          <a:lstStyle/>
          <a:p>
            <a:r>
              <a:rPr lang="fi-FI"/>
              <a:t>Viestintä ja muut tukipalvelut</a:t>
            </a:r>
          </a:p>
        </p:txBody>
      </p:sp>
      <p:sp>
        <p:nvSpPr>
          <p:cNvPr id="5" name="Sisällön paikkamerkki 4">
            <a:extLst>
              <a:ext uri="{FF2B5EF4-FFF2-40B4-BE49-F238E27FC236}">
                <a16:creationId xmlns:a16="http://schemas.microsoft.com/office/drawing/2014/main" id="{07E0DC3F-3549-4896-8DFE-1D41715E485F}"/>
              </a:ext>
            </a:extLst>
          </p:cNvPr>
          <p:cNvSpPr>
            <a:spLocks noGrp="1"/>
          </p:cNvSpPr>
          <p:nvPr>
            <p:ph sz="half" idx="1"/>
          </p:nvPr>
        </p:nvSpPr>
        <p:spPr>
          <a:xfrm>
            <a:off x="766763" y="1918453"/>
            <a:ext cx="5700712" cy="3816350"/>
          </a:xfrm>
        </p:spPr>
        <p:txBody>
          <a:bodyPr/>
          <a:lstStyle/>
          <a:p>
            <a:r>
              <a:rPr lang="fi-FI" sz="1800" dirty="0"/>
              <a:t>Läpikäykää erilaiset mahdollisuudet tukea järjestöjen ja muiden vapaaehtoisten toimintaa viestinnän ja muiden tukipalveluiden avulla</a:t>
            </a:r>
          </a:p>
          <a:p>
            <a:r>
              <a:rPr lang="fi-FI" sz="1800" dirty="0"/>
              <a:t>Laatikaa läpinäkyvät ja tasapuoliset viestinnän periaatteet ja noudattakaa laadittuja periaatteita</a:t>
            </a:r>
          </a:p>
          <a:p>
            <a:r>
              <a:rPr lang="fi-FI" sz="1800" dirty="0"/>
              <a:t>Kaksikielisissä kunnissa huomioikaa viestintä molemmilla kansalliskielillä</a:t>
            </a:r>
          </a:p>
          <a:p>
            <a:r>
              <a:rPr lang="fi-FI" sz="1800" dirty="0"/>
              <a:t>Huomioikaa mahdollisuuksien mukaan myös muiden kieliryhmien huomiointi viestinnässä</a:t>
            </a:r>
          </a:p>
          <a:p>
            <a:pPr marL="271145" indent="-271145"/>
            <a:r>
              <a:rPr lang="fi-FI" sz="1800" dirty="0"/>
              <a:t>Käyttäkää monipuolisesti erilaisia viestintäkanavia huomioiden esimerkiksi digirajoitteet väestössä</a:t>
            </a:r>
          </a:p>
        </p:txBody>
      </p:sp>
      <p:sp>
        <p:nvSpPr>
          <p:cNvPr id="4" name="Dian numeron paikkamerkki 3">
            <a:extLst>
              <a:ext uri="{FF2B5EF4-FFF2-40B4-BE49-F238E27FC236}">
                <a16:creationId xmlns:a16="http://schemas.microsoft.com/office/drawing/2014/main" id="{347E01E2-C74A-4628-AA34-CD21CC0A26F1}"/>
              </a:ext>
            </a:extLst>
          </p:cNvPr>
          <p:cNvSpPr>
            <a:spLocks noGrp="1"/>
          </p:cNvSpPr>
          <p:nvPr>
            <p:ph type="sldNum" sz="quarter" idx="12"/>
          </p:nvPr>
        </p:nvSpPr>
        <p:spPr/>
        <p:txBody>
          <a:bodyPr/>
          <a:lstStyle/>
          <a:p>
            <a:fld id="{0861148C-697E-4B67-BDAA-872F34DF1106}" type="slidenum">
              <a:rPr lang="fi-FI" smtClean="0"/>
              <a:t>14</a:t>
            </a:fld>
            <a:endParaRPr lang="fi-FI"/>
          </a:p>
        </p:txBody>
      </p:sp>
      <p:sp>
        <p:nvSpPr>
          <p:cNvPr id="8" name="Suorakulmio 7">
            <a:extLst>
              <a:ext uri="{FF2B5EF4-FFF2-40B4-BE49-F238E27FC236}">
                <a16:creationId xmlns:a16="http://schemas.microsoft.com/office/drawing/2014/main" id="{BF39E3A4-C26F-342B-92E6-4481BFA567BA}"/>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42715928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44425C-99FC-486F-8438-5014F3163786}"/>
              </a:ext>
            </a:extLst>
          </p:cNvPr>
          <p:cNvSpPr>
            <a:spLocks noGrp="1"/>
          </p:cNvSpPr>
          <p:nvPr>
            <p:ph type="title"/>
          </p:nvPr>
        </p:nvSpPr>
        <p:spPr>
          <a:xfrm>
            <a:off x="766763" y="493811"/>
            <a:ext cx="10658475" cy="1008113"/>
          </a:xfrm>
        </p:spPr>
        <p:txBody>
          <a:bodyPr/>
          <a:lstStyle/>
          <a:p>
            <a:r>
              <a:rPr lang="fi-FI" dirty="0"/>
              <a:t>Järjestöjen omien toimintaedellytysten edistäminen muutosten keskellä</a:t>
            </a:r>
          </a:p>
        </p:txBody>
      </p:sp>
      <p:sp>
        <p:nvSpPr>
          <p:cNvPr id="3" name="Sisällön paikkamerkki 2">
            <a:extLst>
              <a:ext uri="{FF2B5EF4-FFF2-40B4-BE49-F238E27FC236}">
                <a16:creationId xmlns:a16="http://schemas.microsoft.com/office/drawing/2014/main" id="{C4B9C0CF-7AFA-4257-835E-71AF41C31922}"/>
              </a:ext>
            </a:extLst>
          </p:cNvPr>
          <p:cNvSpPr>
            <a:spLocks noGrp="1"/>
          </p:cNvSpPr>
          <p:nvPr>
            <p:ph sz="half" idx="1"/>
          </p:nvPr>
        </p:nvSpPr>
        <p:spPr>
          <a:xfrm>
            <a:off x="766762" y="1996341"/>
            <a:ext cx="5329238" cy="3816350"/>
          </a:xfrm>
        </p:spPr>
        <p:txBody>
          <a:bodyPr/>
          <a:lstStyle/>
          <a:p>
            <a:r>
              <a:rPr lang="fi-FI" sz="1700" dirty="0"/>
              <a:t>Tunnistakaa järjestöjen haasteet toiminnassaan, esimerkiksi </a:t>
            </a:r>
          </a:p>
          <a:p>
            <a:pPr lvl="1"/>
            <a:r>
              <a:rPr lang="fi-FI" sz="1500" dirty="0"/>
              <a:t>toimijoiden ikääntyminen, </a:t>
            </a:r>
          </a:p>
          <a:p>
            <a:pPr lvl="1"/>
            <a:r>
              <a:rPr lang="fi-FI" sz="1500" dirty="0"/>
              <a:t>samojen henkilöiden toiminta eri järjestöissä, </a:t>
            </a:r>
          </a:p>
          <a:p>
            <a:pPr lvl="1"/>
            <a:r>
              <a:rPr lang="fi-FI" sz="1500" dirty="0"/>
              <a:t>nuoremman sukupolven tapa toimia perinteisen järjestötoiminnan ulkopuolella </a:t>
            </a:r>
          </a:p>
          <a:p>
            <a:pPr lvl="1"/>
            <a:r>
              <a:rPr lang="fi-FI" sz="1500" dirty="0"/>
              <a:t>…</a:t>
            </a:r>
          </a:p>
          <a:p>
            <a:pPr marL="271145" indent="-271145"/>
            <a:r>
              <a:rPr lang="fi-FI" sz="1700" dirty="0"/>
              <a:t>Tunnistakaa uuden teknologian tuomat mahdollisuudet ja haasteet järjestötoiminnassa</a:t>
            </a:r>
          </a:p>
          <a:p>
            <a:pPr marL="271145" indent="-271145"/>
            <a:r>
              <a:rPr lang="fi-FI" sz="1700" dirty="0"/>
              <a:t>Tunnistakaa yritysyhteistyön tuomat mahdollisuudet myös järjestöjen toiminnan tukena</a:t>
            </a:r>
          </a:p>
          <a:p>
            <a:r>
              <a:rPr lang="fi-FI" sz="1700" dirty="0"/>
              <a:t>Tunnistakaa järjestökentän monipuolisuus </a:t>
            </a:r>
          </a:p>
          <a:p>
            <a:pPr lvl="1"/>
            <a:r>
              <a:rPr lang="fi-FI" sz="1500" dirty="0"/>
              <a:t>toiminnan ammattimaisuus / vapaaehtoistyö</a:t>
            </a:r>
          </a:p>
          <a:p>
            <a:pPr lvl="1"/>
            <a:r>
              <a:rPr lang="fi-FI" sz="1500" dirty="0"/>
              <a:t>maahanmuuton luomat uudet toimijat ja toimintaympäristöt</a:t>
            </a:r>
          </a:p>
          <a:p>
            <a:pPr lvl="1"/>
            <a:r>
              <a:rPr lang="fi-FI" sz="1500" dirty="0"/>
              <a:t>…</a:t>
            </a:r>
          </a:p>
          <a:p>
            <a:pPr lvl="1"/>
            <a:endParaRPr lang="fi-FI" sz="1500" dirty="0"/>
          </a:p>
          <a:p>
            <a:pPr marL="0" indent="0">
              <a:buNone/>
            </a:pPr>
            <a:endParaRPr lang="fi-FI" sz="1700" dirty="0"/>
          </a:p>
        </p:txBody>
      </p:sp>
      <p:sp>
        <p:nvSpPr>
          <p:cNvPr id="4" name="Dian numeron paikkamerkki 3">
            <a:extLst>
              <a:ext uri="{FF2B5EF4-FFF2-40B4-BE49-F238E27FC236}">
                <a16:creationId xmlns:a16="http://schemas.microsoft.com/office/drawing/2014/main" id="{CAE8677D-2D13-4188-8A55-57B761D722CD}"/>
              </a:ext>
            </a:extLst>
          </p:cNvPr>
          <p:cNvSpPr>
            <a:spLocks noGrp="1"/>
          </p:cNvSpPr>
          <p:nvPr>
            <p:ph type="sldNum" sz="quarter" idx="12"/>
          </p:nvPr>
        </p:nvSpPr>
        <p:spPr/>
        <p:txBody>
          <a:bodyPr/>
          <a:lstStyle/>
          <a:p>
            <a:fld id="{0861148C-697E-4B67-BDAA-872F34DF1106}" type="slidenum">
              <a:rPr lang="fi-FI" smtClean="0"/>
              <a:t>15</a:t>
            </a:fld>
            <a:endParaRPr lang="fi-FI"/>
          </a:p>
        </p:txBody>
      </p:sp>
      <p:sp>
        <p:nvSpPr>
          <p:cNvPr id="8" name="Suorakulmio 7">
            <a:extLst>
              <a:ext uri="{FF2B5EF4-FFF2-40B4-BE49-F238E27FC236}">
                <a16:creationId xmlns:a16="http://schemas.microsoft.com/office/drawing/2014/main" id="{9754B06B-6A33-3A05-2DC3-5887B0118D0C}"/>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20252678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638D29B4-CFF8-3ED2-9A62-1A9BCFDCDFD3}"/>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Tavoitetilan yhteenveto:</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Toimenpiteet:</a:t>
            </a:r>
          </a:p>
          <a:p>
            <a:pPr marL="285750" lvl="1" indent="-285750">
              <a:buClr>
                <a:srgbClr val="923468"/>
              </a:buClr>
              <a:buFont typeface="Arial" panose="020B0604020202020204" pitchFamily="34" charset="0"/>
              <a:buChar char="•"/>
            </a:pPr>
            <a:r>
              <a:rPr lang="fi-FI" dirty="0">
                <a:solidFill>
                  <a:schemeClr val="tx1"/>
                </a:solidFill>
              </a:rPr>
              <a:t>Lyhyt aikaväli</a:t>
            </a:r>
          </a:p>
          <a:p>
            <a:pPr marL="285750" lvl="1" indent="-285750">
              <a:buClr>
                <a:srgbClr val="923468"/>
              </a:buClr>
              <a:buFont typeface="Arial" panose="020B0604020202020204" pitchFamily="34" charset="0"/>
              <a:buChar char="•"/>
            </a:pPr>
            <a:r>
              <a:rPr lang="fi-FI" dirty="0">
                <a:solidFill>
                  <a:schemeClr val="tx1"/>
                </a:solidFill>
              </a:rPr>
              <a:t>Keskipitkä aikaväli</a:t>
            </a:r>
          </a:p>
          <a:p>
            <a:pPr marL="285750" lvl="1" indent="-285750">
              <a:buClr>
                <a:srgbClr val="923468"/>
              </a:buClr>
              <a:buFont typeface="Arial" panose="020B0604020202020204" pitchFamily="34" charset="0"/>
              <a:buChar char="•"/>
            </a:pPr>
            <a:r>
              <a:rPr lang="fi-FI" dirty="0">
                <a:solidFill>
                  <a:schemeClr val="tx1"/>
                </a:solidFill>
              </a:rPr>
              <a:t>Pitkä aikaväli</a:t>
            </a:r>
          </a:p>
          <a:p>
            <a:pPr marL="0" lvl="1">
              <a:buClr>
                <a:srgbClr val="923468"/>
              </a:buClr>
            </a:pPr>
            <a:endParaRPr lang="fi-FI" dirty="0">
              <a:solidFill>
                <a:schemeClr val="accent3"/>
              </a:solidFill>
              <a:latin typeface="Work Sans SemiBold" panose="00000700000000000000" pitchFamily="2" charset="0"/>
            </a:endParaRPr>
          </a:p>
        </p:txBody>
      </p:sp>
      <p:sp>
        <p:nvSpPr>
          <p:cNvPr id="2" name="Otsikko 1">
            <a:extLst>
              <a:ext uri="{FF2B5EF4-FFF2-40B4-BE49-F238E27FC236}">
                <a16:creationId xmlns:a16="http://schemas.microsoft.com/office/drawing/2014/main" id="{C4D5C1A5-D112-4A16-A1F5-AC2144390E70}"/>
              </a:ext>
            </a:extLst>
          </p:cNvPr>
          <p:cNvSpPr>
            <a:spLocks noGrp="1"/>
          </p:cNvSpPr>
          <p:nvPr>
            <p:ph type="title"/>
          </p:nvPr>
        </p:nvSpPr>
        <p:spPr>
          <a:xfrm>
            <a:off x="766763" y="461225"/>
            <a:ext cx="10658475" cy="1008113"/>
          </a:xfrm>
        </p:spPr>
        <p:txBody>
          <a:bodyPr/>
          <a:lstStyle/>
          <a:p>
            <a:r>
              <a:rPr lang="fi-FI" dirty="0"/>
              <a:t>Kunnan järjestöyhteistyön tavoitetila </a:t>
            </a:r>
            <a:br>
              <a:rPr lang="fi-FI" dirty="0"/>
            </a:br>
            <a:r>
              <a:rPr lang="fi-FI" dirty="0"/>
              <a:t>ja sitä tukevat toimenpiteet</a:t>
            </a:r>
          </a:p>
        </p:txBody>
      </p:sp>
      <p:sp>
        <p:nvSpPr>
          <p:cNvPr id="3" name="Sisällön paikkamerkki 2">
            <a:extLst>
              <a:ext uri="{FF2B5EF4-FFF2-40B4-BE49-F238E27FC236}">
                <a16:creationId xmlns:a16="http://schemas.microsoft.com/office/drawing/2014/main" id="{16E7F0FD-5335-4C40-A1FF-EDEF240D8E05}"/>
              </a:ext>
            </a:extLst>
          </p:cNvPr>
          <p:cNvSpPr>
            <a:spLocks noGrp="1"/>
          </p:cNvSpPr>
          <p:nvPr>
            <p:ph sz="half" idx="1"/>
          </p:nvPr>
        </p:nvSpPr>
        <p:spPr>
          <a:xfrm>
            <a:off x="776612" y="2223036"/>
            <a:ext cx="5113337" cy="3816350"/>
          </a:xfrm>
        </p:spPr>
        <p:txBody>
          <a:bodyPr/>
          <a:lstStyle/>
          <a:p>
            <a:pPr marL="271145" indent="-271145"/>
            <a:r>
              <a:rPr lang="fi-FI" dirty="0"/>
              <a:t>Tilannekuvauksen ja eri osa-alueiden tarkastelun perusteella piirtyy kuva kunnan järjestöyhteistyön tämänhetkisestä tilanteesta sekä tulevaisuuden tavoitetilasta</a:t>
            </a:r>
          </a:p>
          <a:p>
            <a:endParaRPr lang="fi-FI" dirty="0"/>
          </a:p>
          <a:p>
            <a:pPr marL="271145" indent="-271145"/>
            <a:r>
              <a:rPr lang="fi-FI" dirty="0"/>
              <a:t>Summatkaa tavoitetila ja miettikää tarvittavat toimenpiteet lyhyellä ja pitkällä aikavälillä sen toteuttamiseksi </a:t>
            </a:r>
          </a:p>
          <a:p>
            <a:endParaRPr lang="fi-FI" dirty="0"/>
          </a:p>
          <a:p>
            <a:endParaRPr lang="fi-FI" dirty="0"/>
          </a:p>
        </p:txBody>
      </p:sp>
      <p:sp>
        <p:nvSpPr>
          <p:cNvPr id="5" name="Dian numeron paikkamerkki 4">
            <a:extLst>
              <a:ext uri="{FF2B5EF4-FFF2-40B4-BE49-F238E27FC236}">
                <a16:creationId xmlns:a16="http://schemas.microsoft.com/office/drawing/2014/main" id="{09A1A042-59AD-4E60-B49B-9983450FB951}"/>
              </a:ext>
            </a:extLst>
          </p:cNvPr>
          <p:cNvSpPr>
            <a:spLocks noGrp="1"/>
          </p:cNvSpPr>
          <p:nvPr>
            <p:ph type="sldNum" sz="quarter" idx="12"/>
          </p:nvPr>
        </p:nvSpPr>
        <p:spPr/>
        <p:txBody>
          <a:bodyPr/>
          <a:lstStyle/>
          <a:p>
            <a:fld id="{0861148C-697E-4B67-BDAA-872F34DF1106}" type="slidenum">
              <a:rPr lang="fi-FI" smtClean="0"/>
              <a:t>16</a:t>
            </a:fld>
            <a:endParaRPr lang="fi-FI"/>
          </a:p>
        </p:txBody>
      </p:sp>
    </p:spTree>
    <p:extLst>
      <p:ext uri="{BB962C8B-B14F-4D97-AF65-F5344CB8AC3E}">
        <p14:creationId xmlns:p14="http://schemas.microsoft.com/office/powerpoint/2010/main" val="7059393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205DDD-B943-4108-AB7C-7FD87BBBC254}"/>
              </a:ext>
            </a:extLst>
          </p:cNvPr>
          <p:cNvSpPr>
            <a:spLocks noGrp="1"/>
          </p:cNvSpPr>
          <p:nvPr>
            <p:ph type="title"/>
          </p:nvPr>
        </p:nvSpPr>
        <p:spPr/>
        <p:txBody>
          <a:bodyPr/>
          <a:lstStyle/>
          <a:p>
            <a:r>
              <a:rPr lang="fi-FI"/>
              <a:t>+ Alueellinen yhteistyö </a:t>
            </a:r>
          </a:p>
        </p:txBody>
      </p:sp>
      <p:sp>
        <p:nvSpPr>
          <p:cNvPr id="5" name="Sisällön paikkamerkki 4">
            <a:extLst>
              <a:ext uri="{FF2B5EF4-FFF2-40B4-BE49-F238E27FC236}">
                <a16:creationId xmlns:a16="http://schemas.microsoft.com/office/drawing/2014/main" id="{6B1ED476-2516-4462-88DD-621B07DFCD28}"/>
              </a:ext>
            </a:extLst>
          </p:cNvPr>
          <p:cNvSpPr>
            <a:spLocks noGrp="1"/>
          </p:cNvSpPr>
          <p:nvPr>
            <p:ph sz="half" idx="1"/>
          </p:nvPr>
        </p:nvSpPr>
        <p:spPr/>
        <p:txBody>
          <a:bodyPr/>
          <a:lstStyle/>
          <a:p>
            <a:pPr marL="0" indent="0">
              <a:buNone/>
            </a:pPr>
            <a:r>
              <a:rPr lang="fi-FI" dirty="0"/>
              <a:t>Kuntien yhteinen työ järjestöjen toimintaedellytysten turvaamisessa</a:t>
            </a:r>
          </a:p>
          <a:p>
            <a:pPr marL="0" indent="0">
              <a:buNone/>
            </a:pPr>
            <a:endParaRPr lang="fi-FI" dirty="0"/>
          </a:p>
          <a:p>
            <a:pPr marL="0" indent="0">
              <a:buNone/>
            </a:pPr>
            <a:r>
              <a:rPr lang="fi-FI" dirty="0"/>
              <a:t>Hyödyntäkää muualla luotuja hyviä käytäntöjä omassa toiminnassanne</a:t>
            </a:r>
          </a:p>
          <a:p>
            <a:pPr marL="0" indent="0">
              <a:buNone/>
            </a:pPr>
            <a:endParaRPr lang="fi-FI" dirty="0"/>
          </a:p>
          <a:p>
            <a:pPr marL="0" indent="0">
              <a:buNone/>
            </a:pPr>
            <a:r>
              <a:rPr lang="fi-FI" dirty="0"/>
              <a:t>Verkostoitukaa alueellisesti ja tarvittaessa laajemminkin kuntien välillä</a:t>
            </a:r>
          </a:p>
          <a:p>
            <a:pPr marL="0" indent="0">
              <a:buNone/>
            </a:pPr>
            <a:endParaRPr lang="fi-FI" dirty="0"/>
          </a:p>
        </p:txBody>
      </p:sp>
      <p:sp>
        <p:nvSpPr>
          <p:cNvPr id="4" name="Dian numeron paikkamerkki 3">
            <a:extLst>
              <a:ext uri="{FF2B5EF4-FFF2-40B4-BE49-F238E27FC236}">
                <a16:creationId xmlns:a16="http://schemas.microsoft.com/office/drawing/2014/main" id="{ED9A00F4-6A19-4E57-91CE-E5E9E24D9B96}"/>
              </a:ext>
            </a:extLst>
          </p:cNvPr>
          <p:cNvSpPr>
            <a:spLocks noGrp="1"/>
          </p:cNvSpPr>
          <p:nvPr>
            <p:ph type="sldNum" sz="quarter" idx="12"/>
          </p:nvPr>
        </p:nvSpPr>
        <p:spPr/>
        <p:txBody>
          <a:bodyPr/>
          <a:lstStyle/>
          <a:p>
            <a:fld id="{0861148C-697E-4B67-BDAA-872F34DF1106}" type="slidenum">
              <a:rPr lang="fi-FI" smtClean="0"/>
              <a:t>17</a:t>
            </a:fld>
            <a:endParaRPr lang="fi-FI"/>
          </a:p>
        </p:txBody>
      </p:sp>
      <p:sp>
        <p:nvSpPr>
          <p:cNvPr id="8" name="Suorakulmio 7">
            <a:extLst>
              <a:ext uri="{FF2B5EF4-FFF2-40B4-BE49-F238E27FC236}">
                <a16:creationId xmlns:a16="http://schemas.microsoft.com/office/drawing/2014/main" id="{41BD572D-EA04-94D6-37E8-E84AC6D5203A}"/>
              </a:ext>
            </a:extLst>
          </p:cNvPr>
          <p:cNvSpPr/>
          <p:nvPr/>
        </p:nvSpPr>
        <p:spPr>
          <a:xfrm>
            <a:off x="6657974" y="1989138"/>
            <a:ext cx="4767263" cy="381635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indent="0">
              <a:buNone/>
            </a:pPr>
            <a:r>
              <a:rPr lang="fi-FI" dirty="0">
                <a:solidFill>
                  <a:schemeClr val="accent3"/>
                </a:solidFill>
                <a:latin typeface="Work Sans SemiBold" panose="00000700000000000000" pitchFamily="2" charset="0"/>
              </a:rPr>
              <a:t>Nykytilan arviointi:</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285750" lvl="1" indent="-285750">
              <a:buClr>
                <a:srgbClr val="923468"/>
              </a:buClr>
              <a:buFont typeface="Arial" panose="020B0604020202020204" pitchFamily="34" charset="0"/>
              <a:buChar char="•"/>
            </a:pPr>
            <a:endParaRPr lang="fi-FI" dirty="0">
              <a:solidFill>
                <a:schemeClr val="tx1"/>
              </a:solidFill>
            </a:endParaRPr>
          </a:p>
          <a:p>
            <a:pPr marL="0" lvl="1">
              <a:buClr>
                <a:srgbClr val="923468"/>
              </a:buClr>
            </a:pPr>
            <a:r>
              <a:rPr lang="fi-FI" dirty="0">
                <a:solidFill>
                  <a:schemeClr val="accent3"/>
                </a:solidFill>
                <a:latin typeface="Work Sans SemiBold" panose="00000700000000000000" pitchFamily="2" charset="0"/>
              </a:rPr>
              <a:t>Tavoitetila:</a:t>
            </a:r>
          </a:p>
          <a:p>
            <a:pPr marL="285750" lvl="1" indent="-285750">
              <a:buClr>
                <a:srgbClr val="923468"/>
              </a:buClr>
              <a:buFont typeface="Arial" panose="020B0604020202020204" pitchFamily="34" charset="0"/>
              <a:buChar char="•"/>
            </a:pPr>
            <a:r>
              <a:rPr lang="fi-FI" dirty="0">
                <a:solidFill>
                  <a:schemeClr val="tx1"/>
                </a:solidFill>
              </a:rPr>
              <a:t>Lisää tähän oma tekstisi</a:t>
            </a:r>
          </a:p>
          <a:p>
            <a:pPr marL="0" lvl="1">
              <a:buClr>
                <a:srgbClr val="923468"/>
              </a:buClr>
            </a:pPr>
            <a:endParaRPr lang="fi-FI" dirty="0">
              <a:solidFill>
                <a:schemeClr val="accent3"/>
              </a:solidFill>
              <a:latin typeface="Work Sans SemiBold" panose="00000700000000000000" pitchFamily="2" charset="0"/>
            </a:endParaRPr>
          </a:p>
        </p:txBody>
      </p:sp>
    </p:spTree>
    <p:extLst>
      <p:ext uri="{BB962C8B-B14F-4D97-AF65-F5344CB8AC3E}">
        <p14:creationId xmlns:p14="http://schemas.microsoft.com/office/powerpoint/2010/main" val="21497690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BFA38D6-FEDD-DE2B-77C9-77FC73A2A63B}"/>
              </a:ext>
            </a:extLst>
          </p:cNvPr>
          <p:cNvPicPr>
            <a:picLocks noGrp="1" noRo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t="45638" r="20860"/>
          <a:stretch>
            <a:fillRect/>
          </a:stretch>
        </p:blipFill>
        <p:spPr>
          <a:xfrm>
            <a:off x="2543175" y="0"/>
            <a:ext cx="9648825" cy="3202558"/>
          </a:xfrm>
          <a:prstGeom prst="rect">
            <a:avLst/>
          </a:prstGeom>
        </p:spPr>
      </p:pic>
      <p:sp>
        <p:nvSpPr>
          <p:cNvPr id="2" name="Otsikko 1">
            <a:extLst>
              <a:ext uri="{FF2B5EF4-FFF2-40B4-BE49-F238E27FC236}">
                <a16:creationId xmlns:a16="http://schemas.microsoft.com/office/drawing/2014/main" id="{DE7BBD48-42F6-02BE-27F9-0E9D0901754B}"/>
              </a:ext>
            </a:extLst>
          </p:cNvPr>
          <p:cNvSpPr>
            <a:spLocks noGrp="1"/>
          </p:cNvSpPr>
          <p:nvPr>
            <p:ph type="ctrTitle"/>
          </p:nvPr>
        </p:nvSpPr>
        <p:spPr/>
        <p:txBody>
          <a:bodyPr/>
          <a:lstStyle/>
          <a:p>
            <a:r>
              <a:rPr lang="fi-FI"/>
              <a:t>Lisätietoja</a:t>
            </a:r>
          </a:p>
        </p:txBody>
      </p:sp>
      <p:sp>
        <p:nvSpPr>
          <p:cNvPr id="3" name="Sisällön paikkamerkki 2">
            <a:extLst>
              <a:ext uri="{FF2B5EF4-FFF2-40B4-BE49-F238E27FC236}">
                <a16:creationId xmlns:a16="http://schemas.microsoft.com/office/drawing/2014/main" id="{ABF7732D-F791-30DD-F2B9-CA97EEA73628}"/>
              </a:ext>
            </a:extLst>
          </p:cNvPr>
          <p:cNvSpPr>
            <a:spLocks noGrp="1"/>
          </p:cNvSpPr>
          <p:nvPr>
            <p:ph type="subTitle" idx="1"/>
          </p:nvPr>
        </p:nvSpPr>
        <p:spPr>
          <a:xfrm>
            <a:off x="766764" y="2852920"/>
            <a:ext cx="5072062" cy="2448340"/>
          </a:xfrm>
        </p:spPr>
        <p:txBody>
          <a:bodyPr/>
          <a:lstStyle/>
          <a:p>
            <a:pPr marL="0" indent="0">
              <a:buNone/>
            </a:pPr>
            <a:r>
              <a:rPr lang="fi-FI" dirty="0"/>
              <a:t>Sami Niemi</a:t>
            </a:r>
          </a:p>
          <a:p>
            <a:pPr marL="0" indent="0">
              <a:spcBef>
                <a:spcPts val="0"/>
              </a:spcBef>
              <a:buNone/>
            </a:pPr>
            <a:r>
              <a:rPr lang="fi-FI" sz="2000" dirty="0"/>
              <a:t>Erityisasiantuntija</a:t>
            </a:r>
            <a:endParaRPr lang="fi-FI" dirty="0"/>
          </a:p>
          <a:p>
            <a:pPr marL="0" indent="0">
              <a:spcBef>
                <a:spcPts val="0"/>
              </a:spcBef>
              <a:buNone/>
            </a:pPr>
            <a:r>
              <a:rPr lang="fi-FI" sz="2000" dirty="0">
                <a:hlinkClick r:id="rId3"/>
              </a:rPr>
              <a:t>sami.niemi@kuntaliitto.fi</a:t>
            </a:r>
            <a:endParaRPr lang="fi-FI" sz="2000" dirty="0"/>
          </a:p>
          <a:p>
            <a:pPr marL="0" indent="0">
              <a:spcBef>
                <a:spcPts val="0"/>
              </a:spcBef>
              <a:buNone/>
            </a:pPr>
            <a:r>
              <a:rPr lang="fi-FI" sz="2000" dirty="0"/>
              <a:t>+358 50 589 9187</a:t>
            </a:r>
          </a:p>
          <a:p>
            <a:pPr marL="0" indent="0">
              <a:buNone/>
            </a:pPr>
            <a:endParaRPr lang="fi-FI" dirty="0"/>
          </a:p>
        </p:txBody>
      </p:sp>
      <p:sp>
        <p:nvSpPr>
          <p:cNvPr id="4" name="Dian numeron paikkamerkki 3">
            <a:extLst>
              <a:ext uri="{FF2B5EF4-FFF2-40B4-BE49-F238E27FC236}">
                <a16:creationId xmlns:a16="http://schemas.microsoft.com/office/drawing/2014/main" id="{CFAF70C5-F666-333E-0DB3-6E348458C549}"/>
              </a:ext>
            </a:extLst>
          </p:cNvPr>
          <p:cNvSpPr>
            <a:spLocks noGrp="1"/>
          </p:cNvSpPr>
          <p:nvPr>
            <p:ph type="sldNum" sz="quarter" idx="12"/>
          </p:nvPr>
        </p:nvSpPr>
        <p:spPr/>
        <p:txBody>
          <a:bodyPr/>
          <a:lstStyle/>
          <a:p>
            <a:fld id="{0861148C-697E-4B67-BDAA-872F34DF1106}" type="slidenum">
              <a:rPr lang="fi-FI" smtClean="0"/>
              <a:t>18</a:t>
            </a:fld>
            <a:endParaRPr lang="fi-FI"/>
          </a:p>
        </p:txBody>
      </p:sp>
      <p:sp>
        <p:nvSpPr>
          <p:cNvPr id="5" name="Sisällön paikkamerkki 2">
            <a:extLst>
              <a:ext uri="{FF2B5EF4-FFF2-40B4-BE49-F238E27FC236}">
                <a16:creationId xmlns:a16="http://schemas.microsoft.com/office/drawing/2014/main" id="{2D946CBA-5C8A-BAED-4BF9-52A8DB87B926}"/>
              </a:ext>
            </a:extLst>
          </p:cNvPr>
          <p:cNvSpPr txBox="1">
            <a:spLocks/>
          </p:cNvSpPr>
          <p:nvPr/>
        </p:nvSpPr>
        <p:spPr>
          <a:xfrm>
            <a:off x="5524501" y="2852920"/>
            <a:ext cx="6243638" cy="1926857"/>
          </a:xfrm>
          <a:prstGeom prst="rect">
            <a:avLst/>
          </a:prstGeom>
        </p:spPr>
        <p:txBody>
          <a:bodyPr vert="horz" lIns="0" tIns="0" rIns="0" bIns="0" rtlCol="0" anchor="t" anchorCtr="0">
            <a:noAutofit/>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fi-FI" sz="2400" dirty="0">
                <a:solidFill>
                  <a:schemeClr val="accent3"/>
                </a:solidFill>
                <a:latin typeface="Work Sans SemiBold" panose="00000700000000000000" pitchFamily="2" charset="0"/>
              </a:rPr>
              <a:t>Elsa Mantere</a:t>
            </a:r>
          </a:p>
          <a:p>
            <a:pPr marL="0" indent="0">
              <a:spcBef>
                <a:spcPts val="0"/>
              </a:spcBef>
              <a:buFont typeface="Arial" panose="020B0604020202020204" pitchFamily="34" charset="0"/>
              <a:buNone/>
            </a:pPr>
            <a:r>
              <a:rPr lang="fi-FI" dirty="0">
                <a:solidFill>
                  <a:schemeClr val="accent3"/>
                </a:solidFill>
                <a:latin typeface="Work Sans SemiBold" panose="00000700000000000000" pitchFamily="2" charset="0"/>
              </a:rPr>
              <a:t>Liikunnan ja nuorisoasioiden erityisasiantuntija</a:t>
            </a:r>
          </a:p>
          <a:p>
            <a:pPr marL="0" indent="0">
              <a:spcBef>
                <a:spcPts val="0"/>
              </a:spcBef>
              <a:buFont typeface="Arial" panose="020B0604020202020204" pitchFamily="34" charset="0"/>
              <a:buNone/>
            </a:pPr>
            <a:r>
              <a:rPr lang="fi-FI" dirty="0">
                <a:latin typeface="Work Sans SemiBold" panose="00000700000000000000" pitchFamily="2" charset="0"/>
                <a:hlinkClick r:id="rId4"/>
              </a:rPr>
              <a:t>elsa.mantere@kuntaliitto.fi</a:t>
            </a:r>
            <a:endParaRPr lang="fi-FI" dirty="0">
              <a:latin typeface="Work Sans SemiBold" panose="00000700000000000000" pitchFamily="2" charset="0"/>
            </a:endParaRPr>
          </a:p>
          <a:p>
            <a:pPr marL="0" indent="0">
              <a:spcBef>
                <a:spcPts val="0"/>
              </a:spcBef>
              <a:buFont typeface="Arial" panose="020B0604020202020204" pitchFamily="34" charset="0"/>
              <a:buNone/>
            </a:pPr>
            <a:r>
              <a:rPr lang="fi-FI" dirty="0">
                <a:solidFill>
                  <a:schemeClr val="accent3"/>
                </a:solidFill>
                <a:latin typeface="Work Sans SemiBold" panose="00000700000000000000" pitchFamily="2" charset="0"/>
              </a:rPr>
              <a:t>+358 50 565 0306</a:t>
            </a:r>
            <a:endParaRPr lang="fi-FI" dirty="0"/>
          </a:p>
        </p:txBody>
      </p:sp>
    </p:spTree>
    <p:extLst>
      <p:ext uri="{BB962C8B-B14F-4D97-AF65-F5344CB8AC3E}">
        <p14:creationId xmlns:p14="http://schemas.microsoft.com/office/powerpoint/2010/main" val="3518491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5ABFADA8-FB68-40FF-BA49-49112B490CD1}"/>
              </a:ext>
            </a:extLst>
          </p:cNvPr>
          <p:cNvSpPr>
            <a:spLocks noGrp="1"/>
          </p:cNvSpPr>
          <p:nvPr>
            <p:ph type="sldNum" sz="quarter" idx="12"/>
          </p:nvPr>
        </p:nvSpPr>
        <p:spPr/>
        <p:txBody>
          <a:bodyPr/>
          <a:lstStyle/>
          <a:p>
            <a:fld id="{0861148C-697E-4B67-BDAA-872F34DF1106}" type="slidenum">
              <a:rPr lang="fi-FI" smtClean="0"/>
              <a:pPr/>
              <a:t>19</a:t>
            </a:fld>
            <a:endParaRPr lang="fi-FI"/>
          </a:p>
        </p:txBody>
      </p:sp>
    </p:spTree>
    <p:extLst>
      <p:ext uri="{BB962C8B-B14F-4D97-AF65-F5344CB8AC3E}">
        <p14:creationId xmlns:p14="http://schemas.microsoft.com/office/powerpoint/2010/main" val="17958603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theme/theme1.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kuntaliitto_diapohja_fi.potx" id="{1DEFBF2D-CAAB-4AD2-98C7-4104F5D37CAE}" vid="{B05AF93F-7810-4248-B369-BC8CDDC416E4}"/>
    </a:ext>
  </a:extLst>
</a:theme>
</file>

<file path=ppt/theme/theme2.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8f1a7c9-e304-448c-bca3-d9d818312f6e">
      <Terms xmlns="http://schemas.microsoft.com/office/infopath/2007/PartnerControls"/>
    </lcf76f155ced4ddcb4097134ff3c332f>
    <TaxCatchAll xmlns="d254715d-8d8d-41a4-8fef-3480790ffd89" xsi:nil="true"/>
    <SharedWithUsers xmlns="d254715d-8d8d-41a4-8fef-3480790ffd89">
      <UserInfo>
        <DisplayName/>
        <AccountId xsi:nil="true"/>
        <AccountType/>
      </UserInfo>
    </SharedWithUsers>
    <P_x00e4_iv_x00e4_m_x00e4__x00e4_r_x00e4_ xmlns="58f1a7c9-e304-448c-bca3-d9d818312f6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5826360DC43DA4C93A89EF3AB67C88C" ma:contentTypeVersion="19" ma:contentTypeDescription="Create a new document." ma:contentTypeScope="" ma:versionID="ea7ef0ea1233ce229f2b5173a96c0df6">
  <xsd:schema xmlns:xsd="http://www.w3.org/2001/XMLSchema" xmlns:xs="http://www.w3.org/2001/XMLSchema" xmlns:p="http://schemas.microsoft.com/office/2006/metadata/properties" xmlns:ns2="58f1a7c9-e304-448c-bca3-d9d818312f6e" xmlns:ns3="d254715d-8d8d-41a4-8fef-3480790ffd89" targetNamespace="http://schemas.microsoft.com/office/2006/metadata/properties" ma:root="true" ma:fieldsID="7bfe7f5da13fa5c923f778435a66f2e3" ns2:_="" ns3:_="">
    <xsd:import namespace="58f1a7c9-e304-448c-bca3-d9d818312f6e"/>
    <xsd:import namespace="d254715d-8d8d-41a4-8fef-3480790ffd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P_x00e4_iv_x00e4_m_x00e4__x00e4_r_x00e4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f1a7c9-e304-448c-bca3-d9d818312f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cfe813c-4066-4bef-b87d-398c4f4d93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P_x00e4_iv_x00e4_m_x00e4__x00e4_r_x00e4_" ma:index="26" nillable="true" ma:displayName="Päivämäärä" ma:format="DateOnly" ma:internalName="P_x00e4_iv_x00e4_m_x00e4__x00e4_r_x00e4_">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254715d-8d8d-41a4-8fef-3480790ffd8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478797c-b82d-4eb4-b521-e3a4fd0bc949}" ma:internalName="TaxCatchAll" ma:showField="CatchAllData" ma:web="d254715d-8d8d-41a4-8fef-3480790ffd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E01FE8-C1BF-4D2E-99F8-032A9F146742}">
  <ds:schemaRefs>
    <ds:schemaRef ds:uri="http://schemas.microsoft.com/sharepoint/v3/contenttype/forms"/>
  </ds:schemaRefs>
</ds:datastoreItem>
</file>

<file path=customXml/itemProps2.xml><?xml version="1.0" encoding="utf-8"?>
<ds:datastoreItem xmlns:ds="http://schemas.openxmlformats.org/officeDocument/2006/customXml" ds:itemID="{C975411D-82AD-4CBD-BCAC-83AE73DB1F68}">
  <ds:schemaRefs>
    <ds:schemaRef ds:uri="http://purl.org/dc/elements/1.1/"/>
    <ds:schemaRef ds:uri="http://schemas.microsoft.com/office/2006/metadata/properties"/>
    <ds:schemaRef ds:uri="d254715d-8d8d-41a4-8fef-3480790ffd89"/>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58f1a7c9-e304-448c-bca3-d9d818312f6e"/>
    <ds:schemaRef ds:uri="http://purl.org/dc/terms/"/>
  </ds:schemaRefs>
</ds:datastoreItem>
</file>

<file path=customXml/itemProps3.xml><?xml version="1.0" encoding="utf-8"?>
<ds:datastoreItem xmlns:ds="http://schemas.openxmlformats.org/officeDocument/2006/customXml" ds:itemID="{DC179BFA-BC15-4A6C-8B59-D47993BD75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f1a7c9-e304-448c-bca3-d9d818312f6e"/>
    <ds:schemaRef ds:uri="d254715d-8d8d-41a4-8fef-3480790ffd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36e5d61-1ada-438e-901c-5e7398a51c1f}" enabled="0" method="" siteId="{436e5d61-1ada-438e-901c-5e7398a51c1f}" removed="1"/>
</clbl:labelList>
</file>

<file path=docProps/app.xml><?xml version="1.0" encoding="utf-8"?>
<Properties xmlns="http://schemas.openxmlformats.org/officeDocument/2006/extended-properties" xmlns:vt="http://schemas.openxmlformats.org/officeDocument/2006/docPropsVTypes">
  <Template>blank</Template>
  <TotalTime>322</TotalTime>
  <Words>1196</Words>
  <Application>Microsoft Office PowerPoint</Application>
  <PresentationFormat>Laajakuva</PresentationFormat>
  <Paragraphs>252</Paragraphs>
  <Slides>19</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19</vt:i4>
      </vt:variant>
    </vt:vector>
  </HeadingPairs>
  <TitlesOfParts>
    <vt:vector size="24" baseType="lpstr">
      <vt:lpstr>Work Sans</vt:lpstr>
      <vt:lpstr>Arial</vt:lpstr>
      <vt:lpstr>Work Sans SemiBold</vt:lpstr>
      <vt:lpstr>Work Sans ExtraBold</vt:lpstr>
      <vt:lpstr>Kuntaliitto FI</vt:lpstr>
      <vt:lpstr>Järjestöyhteistyön uusi logiikka</vt:lpstr>
      <vt:lpstr>Ideoita ja ehdotuksia paikallisen yhteistyön kehittämiseksi</vt:lpstr>
      <vt:lpstr>9 + 2 toimenpidettä kuntien ja järjestöjen paikallisen yhteistyön edistämiseen </vt:lpstr>
      <vt:lpstr>Kunnan mahdollisuudet tukea järjestöjä</vt:lpstr>
      <vt:lpstr>Järjestöjen monipuoliset roolit suhteessa kuntaan ja yhteiskuntaan</vt:lpstr>
      <vt:lpstr>Toiminnan lainsäädännöllinen kehys Kansalaistoiminnan tukeminen lainsäädännössä (esimerkkejä)</vt:lpstr>
      <vt:lpstr>Järjestöjen merkitys lisäarvon tuottajana </vt:lpstr>
      <vt:lpstr>Tilannekuvan luominen</vt:lpstr>
      <vt:lpstr>Strateginen kytkös</vt:lpstr>
      <vt:lpstr>Yhteistyörakenteet järjestöjen kanssa</vt:lpstr>
      <vt:lpstr>Yhteistyö hyvinvointialueen kanssa </vt:lpstr>
      <vt:lpstr>Avustustoiminta ja avustusperiaatteet </vt:lpstr>
      <vt:lpstr>Sopimuspohjaisuus, ostopalvelut ja hankinnat</vt:lpstr>
      <vt:lpstr>Viestintä ja muut tukipalvelut</vt:lpstr>
      <vt:lpstr>Järjestöjen omien toimintaedellytysten edistäminen muutosten keskellä</vt:lpstr>
      <vt:lpstr>Kunnan järjestöyhteistyön tavoitetila  ja sitä tukevat toimenpiteet</vt:lpstr>
      <vt:lpstr>+ Alueellinen yhteistyö </vt:lpstr>
      <vt:lpstr>Lisätietoja</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Järjestöyhteistyön-uusi-logiikka</dc:title>
  <dc:creator>Sami.Niemi@kuntaliitto.fi</dc:creator>
  <cp:lastModifiedBy>Ruoho Maija</cp:lastModifiedBy>
  <cp:revision>4</cp:revision>
  <dcterms:created xsi:type="dcterms:W3CDTF">2022-04-12T07:03:57Z</dcterms:created>
  <dcterms:modified xsi:type="dcterms:W3CDTF">2026-10-23T07:52:29Z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0x01010095826360DC43DA4C93A89EF3AB67C88C</vt:lpwstr>
  </property>
  <property fmtid="{D5CDD505-2E9C-101B-9397-08002B2CF9AE}" pid="3" name="xd_ProgID">
    <vt:lpwstr/>
  </property>
  <property fmtid="{D5CDD505-2E9C-101B-9397-08002B2CF9AE}" pid="4" name="MediaServiceImageTags">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