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11"/>
  </p:notesMasterIdLst>
  <p:handoutMasterIdLst>
    <p:handoutMasterId r:id="rId12"/>
  </p:handoutMasterIdLst>
  <p:sldIdLst>
    <p:sldId id="405" r:id="rId2"/>
    <p:sldId id="409" r:id="rId3"/>
    <p:sldId id="410" r:id="rId4"/>
    <p:sldId id="411" r:id="rId5"/>
    <p:sldId id="392" r:id="rId6"/>
    <p:sldId id="408" r:id="rId7"/>
    <p:sldId id="412" r:id="rId8"/>
    <p:sldId id="413" r:id="rId9"/>
    <p:sldId id="415" r:id="rId10"/>
  </p:sldIdLst>
  <p:sldSz cx="12192000" cy="6858000"/>
  <p:notesSz cx="7102475" cy="10234613"/>
  <p:defaultTextStyle>
    <a:defPPr>
      <a:defRPr lang="en-GB"/>
    </a:defPPr>
    <a:lvl1pPr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1pPr>
    <a:lvl2pPr marL="742950" indent="-28575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2pPr>
    <a:lvl3pPr marL="11430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3pPr>
    <a:lvl4pPr marL="16002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4pPr>
    <a:lvl5pPr marL="2057400" indent="-228600" algn="l" defTabSz="449263" rtl="0" fontAlgn="base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pitchFamily="49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C14"/>
    <a:srgbClr val="2AF62F"/>
    <a:srgbClr val="D1B2E8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60"/>
  </p:normalViewPr>
  <p:slideViewPr>
    <p:cSldViewPr>
      <p:cViewPr varScale="1">
        <p:scale>
          <a:sx n="78" d="100"/>
          <a:sy n="78" d="100"/>
        </p:scale>
        <p:origin x="960" y="77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28"/>
        <p:guide pos="2140"/>
        <p:guide orient="horz" pos="3224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293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4" y="0"/>
            <a:ext cx="3078293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8" tIns="47389" rIns="94778" bIns="473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919"/>
            <a:ext cx="3078293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573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4" y="9720919"/>
            <a:ext cx="3078293" cy="512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78" tIns="47389" rIns="94778" bIns="473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950E7871-E276-412F-98AD-8EBC800271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688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102475" cy="102346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lIns="94778" tIns="47389" rIns="94778" bIns="47389" anchor="ctr"/>
          <a:lstStyle/>
          <a:p>
            <a:endParaRPr lang="fi-FI"/>
          </a:p>
        </p:txBody>
      </p:sp>
      <p:sp>
        <p:nvSpPr>
          <p:cNvPr id="2969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6816388" y="-8682038"/>
            <a:ext cx="33637538" cy="1892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10248" y="4862096"/>
            <a:ext cx="5678661" cy="460197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272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8075C2-84C4-4216-A4BE-6043275BE8E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A13244-35D3-4B97-9DD2-32404016168A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9484" y="508000"/>
            <a:ext cx="2791883" cy="5619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508000"/>
            <a:ext cx="8176684" cy="5619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A53FD5-F108-487E-AD7F-63035918D0C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08000"/>
            <a:ext cx="9952567" cy="21018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CA416A-8B46-438F-9AB4-DB9C7B6C1E43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883D0F-9B2A-40FE-9375-B50D1D0F299C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B9788-4A25-4E02-933E-A4073216FBD5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4963"/>
            <a:ext cx="5382684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604963"/>
            <a:ext cx="5382683" cy="45227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C0FF41-3F2A-42A1-945E-DC6F0B6D735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C45DDB-A1BE-4F71-A55E-A1879C1AB6F9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766015-BAA4-4E10-9AC2-F2B1E2C20C08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B657C-4F02-4D72-B883-2E3F5C00C81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A76DF2-3012-43BC-B497-E1378B170721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31ACA7-3DCC-4E5D-A403-AA558888143E}" type="slidenum">
              <a:rPr lang="fi-FI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508000"/>
            <a:ext cx="9952567" cy="2101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Muokkaa otsikon tekstimuotoa napsauttamalla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1930401" y="6245226"/>
            <a:ext cx="25357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1200">
                <a:solidFill>
                  <a:srgbClr val="4F261E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i-FI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4673601" y="6245226"/>
            <a:ext cx="3856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1200">
                <a:solidFill>
                  <a:srgbClr val="4F261E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endParaRPr lang="fi-FI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1" y="6245226"/>
            <a:ext cx="2840567" cy="473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defRPr sz="1200">
                <a:solidFill>
                  <a:srgbClr val="4F261E"/>
                </a:solidFill>
                <a:latin typeface="Garamond" pitchFamily="18" charset="0"/>
                <a:ea typeface="Arial Unicode MS" pitchFamily="34" charset="-128"/>
                <a:cs typeface="Arial Unicode MS" pitchFamily="34" charset="-128"/>
              </a:defRPr>
            </a:lvl1pPr>
          </a:lstStyle>
          <a:p>
            <a:fld id="{FC7FEC7C-7326-4BFB-A95C-86BAD94D8389}" type="slidenum">
              <a:rPr lang="fi-FI"/>
              <a:pPr/>
              <a:t>‹#›</a:t>
            </a:fld>
            <a:endParaRPr lang="fi-FI"/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1" y="1604963"/>
            <a:ext cx="10968567" cy="4522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Muokkaa jäsennyksen tekstimuotoa napsauttamalla</a:t>
            </a:r>
          </a:p>
          <a:p>
            <a:pPr lvl="1"/>
            <a:r>
              <a:rPr lang="en-GB"/>
              <a:t>Toinen jäsennystaso</a:t>
            </a:r>
          </a:p>
          <a:p>
            <a:pPr lvl="2"/>
            <a:r>
              <a:rPr lang="en-GB"/>
              <a:t>Kolmas jäsennystaso</a:t>
            </a:r>
          </a:p>
          <a:p>
            <a:pPr lvl="3"/>
            <a:r>
              <a:rPr lang="en-GB"/>
              <a:t>Neljäs jäsennystaso</a:t>
            </a:r>
          </a:p>
          <a:p>
            <a:pPr lvl="4"/>
            <a:r>
              <a:rPr lang="en-GB"/>
              <a:t>Viides jäsennystaso</a:t>
            </a:r>
          </a:p>
          <a:p>
            <a:pPr lvl="4"/>
            <a:r>
              <a:rPr lang="en-GB"/>
              <a:t>Kuudes jäsennystaso</a:t>
            </a:r>
          </a:p>
          <a:p>
            <a:pPr lvl="4"/>
            <a:r>
              <a:rPr lang="en-GB"/>
              <a:t>Seitsemäs jäsennystaso</a:t>
            </a:r>
          </a:p>
          <a:p>
            <a:pPr lvl="4"/>
            <a:r>
              <a:rPr lang="en-GB"/>
              <a:t>Kahdeksas jäsennystaso</a:t>
            </a:r>
          </a:p>
          <a:p>
            <a:pPr lvl="4"/>
            <a:r>
              <a:rPr lang="en-GB"/>
              <a:t>Yhdeksäs jäsennystaso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4F261E"/>
          </a:solidFill>
          <a:latin typeface="Garamond" pitchFamily="18" charset="0"/>
          <a:ea typeface="MS Gothic" pitchFamily="49" charset="-128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4F261E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4F261E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4F261E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F261E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F261E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F261E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F261E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F261E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7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4F261E"/>
          </a:solidFill>
          <a:latin typeface="+mn-lt"/>
          <a:ea typeface="+mn-ea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8DCE95-B4AE-4450-B04D-FDC2759D7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1D715861-9421-4986-89EE-0483D0C7F9BA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806EFA0-EFB0-4600-8FEC-C4CC5FCAC3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83" y="5779006"/>
            <a:ext cx="4089456" cy="1078994"/>
          </a:xfrm>
          <a:prstGeom prst="rect">
            <a:avLst/>
          </a:prstGeom>
        </p:spPr>
      </p:pic>
      <p:pic>
        <p:nvPicPr>
          <p:cNvPr id="5" name="Picture 4" descr="http://agilepainrelief.com/images/2013/03/Network-systems-1008231_48362590.jpg">
            <a:extLst>
              <a:ext uri="{FF2B5EF4-FFF2-40B4-BE49-F238E27FC236}">
                <a16:creationId xmlns:a16="http://schemas.microsoft.com/office/drawing/2014/main" id="{5FD6A904-0552-4A2E-89AC-5FF5835CD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042895" y="2629901"/>
            <a:ext cx="2222692" cy="4075518"/>
          </a:xfrm>
          <a:prstGeom prst="rect">
            <a:avLst/>
          </a:prstGeom>
          <a:noFill/>
          <a:scene3d>
            <a:camera prst="orthographicFront">
              <a:rot lat="0" lon="21299999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laotsikko 2">
            <a:extLst>
              <a:ext uri="{FF2B5EF4-FFF2-40B4-BE49-F238E27FC236}">
                <a16:creationId xmlns:a16="http://schemas.microsoft.com/office/drawing/2014/main" id="{F22B8F9C-DA16-4B27-B4F2-543A9D0C0CD4}"/>
              </a:ext>
            </a:extLst>
          </p:cNvPr>
          <p:cNvSpPr txBox="1">
            <a:spLocks/>
          </p:cNvSpPr>
          <p:nvPr/>
        </p:nvSpPr>
        <p:spPr>
          <a:xfrm>
            <a:off x="8097138" y="4880235"/>
            <a:ext cx="4094862" cy="89877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solidFill>
                  <a:schemeClr val="bg1"/>
                </a:solidFill>
              </a:rPr>
              <a:t>Ilkka Ratinen FT, KT dosentti</a:t>
            </a:r>
          </a:p>
          <a:p>
            <a:r>
              <a:rPr lang="fi-FI">
                <a:solidFill>
                  <a:schemeClr val="bg1"/>
                </a:solidFill>
              </a:rPr>
              <a:t>apulaisprofessori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89A07D22-6568-4742-BBD6-C3436B3B573D}"/>
              </a:ext>
            </a:extLst>
          </p:cNvPr>
          <p:cNvSpPr txBox="1"/>
          <p:nvPr/>
        </p:nvSpPr>
        <p:spPr>
          <a:xfrm>
            <a:off x="623392" y="529206"/>
            <a:ext cx="8496944" cy="1466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800">
                <a:solidFill>
                  <a:schemeClr val="tx1"/>
                </a:solidFill>
                <a:latin typeface="Gudea" panose="02000000000000000000" pitchFamily="2" charset="0"/>
                <a:cs typeface="Times New Roman" panose="02020603050405020304" pitchFamily="18" charset="0"/>
              </a:rPr>
              <a:t>Askelmerkkejä kestävää koulutusta kehittäville kunnille</a:t>
            </a:r>
          </a:p>
        </p:txBody>
      </p:sp>
    </p:spTree>
    <p:extLst>
      <p:ext uri="{BB962C8B-B14F-4D97-AF65-F5344CB8AC3E}">
        <p14:creationId xmlns:p14="http://schemas.microsoft.com/office/powerpoint/2010/main" val="3102045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45384AD-0947-437E-B422-D7D34927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556792"/>
            <a:ext cx="9952567" cy="3542010"/>
          </a:xfrm>
        </p:spPr>
        <p:txBody>
          <a:bodyPr/>
          <a:lstStyle/>
          <a:p>
            <a:br>
              <a:rPr lang="fi-FI" sz="3600">
                <a:solidFill>
                  <a:schemeClr val="tx1"/>
                </a:solidFill>
              </a:rPr>
            </a:br>
            <a:br>
              <a:rPr lang="fi-FI" sz="3600">
                <a:solidFill>
                  <a:schemeClr val="tx1"/>
                </a:solidFill>
              </a:rPr>
            </a:br>
            <a:r>
              <a:rPr lang="fi-FI" sz="3600">
                <a:solidFill>
                  <a:schemeClr val="tx1"/>
                </a:solidFill>
              </a:rPr>
              <a:t>Millainen kuntasi on tulevaisuudessa?</a:t>
            </a:r>
            <a:br>
              <a:rPr lang="fi-FI" sz="3600">
                <a:solidFill>
                  <a:schemeClr val="tx1"/>
                </a:solidFill>
              </a:rPr>
            </a:br>
            <a:br>
              <a:rPr lang="fi-FI" sz="3600">
                <a:solidFill>
                  <a:schemeClr val="tx1"/>
                </a:solidFill>
              </a:rPr>
            </a:br>
            <a:r>
              <a:rPr lang="fi-FI" sz="3600">
                <a:solidFill>
                  <a:schemeClr val="tx1"/>
                </a:solidFill>
              </a:rPr>
              <a:t>Millaisessa kunnassa haluaisit asua?</a:t>
            </a:r>
            <a:br>
              <a:rPr lang="fi-FI" sz="3600">
                <a:solidFill>
                  <a:schemeClr val="tx1"/>
                </a:solidFill>
              </a:rPr>
            </a:br>
            <a:br>
              <a:rPr lang="fi-FI" sz="3600">
                <a:solidFill>
                  <a:schemeClr val="tx1"/>
                </a:solidFill>
              </a:rPr>
            </a:br>
            <a:r>
              <a:rPr lang="fi-FI" sz="3600">
                <a:solidFill>
                  <a:schemeClr val="tx1"/>
                </a:solidFill>
              </a:rPr>
              <a:t>Miten voit omalta osaltasi vaikuttaa kuntasi tulevaisuuteen</a:t>
            </a:r>
            <a:r>
              <a:rPr lang="fi-FI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6863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01D20B-E2D0-4A36-B315-563EEBA7D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1544" y="2276872"/>
            <a:ext cx="9952567" cy="2101850"/>
          </a:xfrm>
        </p:spPr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Miten kasvatus ja oppiminen voivat rikastuttaa kunnassa tehtävää kestävyyskasvatusta?</a:t>
            </a:r>
          </a:p>
        </p:txBody>
      </p:sp>
    </p:spTree>
    <p:extLst>
      <p:ext uri="{BB962C8B-B14F-4D97-AF65-F5344CB8AC3E}">
        <p14:creationId xmlns:p14="http://schemas.microsoft.com/office/powerpoint/2010/main" val="1003910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E9186E-9518-4BB1-962F-C7F68F188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408" y="188640"/>
            <a:ext cx="9952567" cy="962165"/>
          </a:xfrm>
        </p:spPr>
        <p:txBody>
          <a:bodyPr/>
          <a:lstStyle/>
          <a:p>
            <a:r>
              <a:rPr lang="fi-FI">
                <a:solidFill>
                  <a:srgbClr val="FF0000"/>
                </a:solidFill>
              </a:rPr>
              <a:t>Kolme näkökulmaa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1D7318CD-8EF6-4159-9041-CB2F7C038678}"/>
              </a:ext>
            </a:extLst>
          </p:cNvPr>
          <p:cNvSpPr txBox="1">
            <a:spLocks/>
          </p:cNvSpPr>
          <p:nvPr/>
        </p:nvSpPr>
        <p:spPr bwMode="auto">
          <a:xfrm>
            <a:off x="1487488" y="1628800"/>
            <a:ext cx="9952567" cy="43340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2pPr>
            <a:lvl3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3pPr>
            <a:lvl4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4pPr>
            <a:lvl5pPr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5pPr>
            <a:lvl6pPr marL="2514600" indent="-228600" algn="l" defTabSz="449263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6pPr>
            <a:lvl7pPr marL="2971800" indent="-228600" algn="l" defTabSz="449263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7pPr>
            <a:lvl8pPr marL="3429000" indent="-228600" algn="l" defTabSz="449263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8pPr>
            <a:lvl9pPr marL="3886200" indent="-228600" algn="l" defTabSz="449263" rtl="0" fontAlgn="base">
              <a:lnSpc>
                <a:spcPct val="97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4F261E"/>
                </a:solidFill>
                <a:latin typeface="Garamond" pitchFamily="18" charset="0"/>
                <a:ea typeface="MS Gothic" pitchFamily="49" charset="-128"/>
              </a:defRPr>
            </a:lvl9pPr>
          </a:lstStyle>
          <a:p>
            <a:br>
              <a:rPr lang="fi-FI" sz="3600" kern="0">
                <a:solidFill>
                  <a:schemeClr val="tx1"/>
                </a:solidFill>
              </a:rPr>
            </a:br>
            <a:br>
              <a:rPr lang="fi-FI" sz="3600" kern="0">
                <a:solidFill>
                  <a:schemeClr val="tx1"/>
                </a:solidFill>
              </a:rPr>
            </a:br>
            <a:r>
              <a:rPr lang="fi-FI" sz="3600" kern="0">
                <a:solidFill>
                  <a:schemeClr val="tx1"/>
                </a:solidFill>
              </a:rPr>
              <a:t>Kokemuksellinen oppiminen: Miten mahdollistaa lasten luontokokemukset?</a:t>
            </a:r>
            <a:br>
              <a:rPr lang="fi-FI" sz="3600" kern="0">
                <a:solidFill>
                  <a:schemeClr val="tx1"/>
                </a:solidFill>
              </a:rPr>
            </a:br>
            <a:br>
              <a:rPr lang="fi-FI" sz="3600" kern="0">
                <a:solidFill>
                  <a:schemeClr val="tx1"/>
                </a:solidFill>
              </a:rPr>
            </a:br>
            <a:r>
              <a:rPr lang="fi-FI" sz="3600" kern="0">
                <a:solidFill>
                  <a:schemeClr val="tx1"/>
                </a:solidFill>
              </a:rPr>
              <a:t>Sosiokulttuurinen kestävyyskasvatus: Miten nuoret oppivat tekemään ratkaisuja?</a:t>
            </a:r>
            <a:br>
              <a:rPr lang="fi-FI" sz="3600" kern="0">
                <a:solidFill>
                  <a:schemeClr val="tx1"/>
                </a:solidFill>
              </a:rPr>
            </a:br>
            <a:br>
              <a:rPr lang="fi-FI" sz="3600" kern="0">
                <a:solidFill>
                  <a:schemeClr val="tx1"/>
                </a:solidFill>
              </a:rPr>
            </a:br>
            <a:r>
              <a:rPr lang="fi-FI" sz="3600" kern="0">
                <a:solidFill>
                  <a:schemeClr val="tx1"/>
                </a:solidFill>
              </a:rPr>
              <a:t>Transformatiivinen oppiminen: Miten jo luutuneisiin ajatuksiin voidaan saada muutos</a:t>
            </a:r>
            <a:r>
              <a:rPr lang="fi-FI" kern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2337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3352" y="131520"/>
            <a:ext cx="10081120" cy="760760"/>
          </a:xfrm>
        </p:spPr>
        <p:txBody>
          <a:bodyPr/>
          <a:lstStyle/>
          <a:p>
            <a:r>
              <a:rPr lang="fi-FI" altLang="fi-FI" sz="3600">
                <a:solidFill>
                  <a:srgbClr val="FF0000"/>
                </a:solidFill>
              </a:rPr>
              <a:t>	</a:t>
            </a:r>
            <a:r>
              <a:rPr lang="fi-FI" sz="3600">
                <a:solidFill>
                  <a:srgbClr val="FF0000"/>
                </a:solidFill>
              </a:rPr>
              <a:t> Miten mahdollistaa lasten luontokokemukset?</a:t>
            </a:r>
            <a:r>
              <a:rPr lang="fi-FI" altLang="fi-FI" sz="3600">
                <a:solidFill>
                  <a:srgbClr val="FF0000"/>
                </a:solidFill>
              </a:rPr>
              <a:t> </a:t>
            </a:r>
            <a:endParaRPr lang="fi-FI" altLang="fi-FI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1224936"/>
            <a:ext cx="9721080" cy="5633064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Tutkimusten viestejä: 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Luontosuhteen kehittyminen alkaa jo varhaislapsuudessa, sillä lapsi havannoi kerää informaatiota ympäristöstä (Aho 1987)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Lapsi peilaa suhdettansa luontoon eläinten, kasvien, puistojen ja avointen tilojen kautta (Kahn, Severson &amp; Ruckert 2009) 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Positiiviset luontokokemukset auttavat, niin metsässä kuin kaupungissa (Cantell 2011)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Luontoharrastukset ovat tärkeässä roolissa suhteen syntymisessä ja ylläpidossa (Cantell 2011 ja Santaoja 2008)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Sukupolvien erilaiset luontosuhteet muovaavat uudenlaisia luontosuhteita (Puhakka 2014)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r>
              <a:rPr lang="fi-FI" sz="1400" dirty="0">
                <a:solidFill>
                  <a:schemeClr val="tx1"/>
                </a:solidFill>
              </a:rPr>
              <a:t>											</a:t>
            </a:r>
            <a:r>
              <a:rPr lang="fi-FI" sz="1400">
                <a:solidFill>
                  <a:schemeClr val="tx1"/>
                </a:solidFill>
              </a:rPr>
              <a:t>	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sz="1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0816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63352" y="131520"/>
            <a:ext cx="8172400" cy="760760"/>
          </a:xfrm>
        </p:spPr>
        <p:txBody>
          <a:bodyPr/>
          <a:lstStyle/>
          <a:p>
            <a:endParaRPr lang="fi-FI" altLang="fi-FI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9825"/>
            <a:ext cx="9721080" cy="5633064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Luontosuhdetta ei voi opettaa toiselle, mutta aikuisten tulee kuitenkin edistää lasten luontosuhteen muodostumista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Tärkeintä on ohjata lapsia siten, että lapsesta kasvaa ympäristövastuullinen aikuinen</a:t>
            </a: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Voimme kannustaa lapsia olemaan kiinnostuneita luonnosta ja ympäristöstä</a:t>
            </a: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r>
              <a:rPr lang="fi-FI" sz="1400" dirty="0">
                <a:solidFill>
                  <a:schemeClr val="tx1"/>
                </a:solidFill>
              </a:rPr>
              <a:t>											</a:t>
            </a:r>
            <a:r>
              <a:rPr lang="fi-FI" sz="1400">
                <a:solidFill>
                  <a:schemeClr val="tx1"/>
                </a:solidFill>
              </a:rPr>
              <a:t>	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sz="1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0796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695400" y="345757"/>
            <a:ext cx="10801200" cy="591930"/>
          </a:xfrm>
        </p:spPr>
        <p:txBody>
          <a:bodyPr/>
          <a:lstStyle/>
          <a:p>
            <a:r>
              <a:rPr lang="fi-FI" altLang="fi-FI" sz="3600">
                <a:solidFill>
                  <a:srgbClr val="FF0000"/>
                </a:solidFill>
              </a:rPr>
              <a:t>Miten nuoret oppivat tekemään oikeita ratkaisua? </a:t>
            </a:r>
            <a:endParaRPr lang="fi-FI" altLang="fi-FI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9825"/>
            <a:ext cx="9721080" cy="5633064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Ratkaisukeskeisen kestävyyskasvatus pohjautuu sosiokultuuriseen oppimiskäsitykseen:</a:t>
            </a:r>
          </a:p>
          <a:p>
            <a:pPr marL="0" indent="0">
              <a:buClr>
                <a:srgbClr val="C00000"/>
              </a:buClr>
              <a:defRPr/>
            </a:pPr>
            <a:endParaRPr lang="fi-FI">
              <a:solidFill>
                <a:schemeClr val="tx1"/>
              </a:solidFill>
            </a:endParaRPr>
          </a:p>
          <a:p>
            <a:pPr marL="1700213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 sz="3200">
                <a:solidFill>
                  <a:schemeClr val="tx1"/>
                </a:solidFill>
              </a:rPr>
              <a:t>Tutkivaa ja vuorovaikutteista </a:t>
            </a:r>
          </a:p>
          <a:p>
            <a:pPr marL="1700213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 sz="3200">
                <a:solidFill>
                  <a:schemeClr val="tx1"/>
                </a:solidFill>
              </a:rPr>
              <a:t>Merkityksiä luovaa</a:t>
            </a:r>
          </a:p>
          <a:p>
            <a:pPr marL="1700213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 sz="3200">
                <a:solidFill>
                  <a:schemeClr val="tx1"/>
                </a:solidFill>
              </a:rPr>
              <a:t>Nuorta kohtaavaa</a:t>
            </a:r>
            <a:endParaRPr lang="fi-FI" sz="3200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r>
              <a:rPr lang="fi-FI" sz="1400" dirty="0">
                <a:solidFill>
                  <a:schemeClr val="tx1"/>
                </a:solidFill>
              </a:rPr>
              <a:t>											</a:t>
            </a:r>
            <a:r>
              <a:rPr lang="fi-FI" sz="1400">
                <a:solidFill>
                  <a:schemeClr val="tx1"/>
                </a:solidFill>
              </a:rPr>
              <a:t>	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sz="1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9001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551384" y="355590"/>
            <a:ext cx="10945216" cy="591930"/>
          </a:xfrm>
        </p:spPr>
        <p:txBody>
          <a:bodyPr/>
          <a:lstStyle/>
          <a:p>
            <a:r>
              <a:rPr lang="fi-FI" sz="3600">
                <a:solidFill>
                  <a:srgbClr val="FF0000"/>
                </a:solidFill>
              </a:rPr>
              <a:t>Miten jo luutuneisiin ajatuksiin voidaan saada muutos?</a:t>
            </a:r>
            <a:endParaRPr lang="fi-FI" altLang="fi-FI" sz="3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9825"/>
            <a:ext cx="9721080" cy="5633064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O’Sullivan et al. (2002): Transformatiiviseen oppimiseen kuuluu syvän, rakenteellisen muutoksen </a:t>
            </a:r>
            <a:r>
              <a:rPr lang="fi-FI">
                <a:solidFill>
                  <a:srgbClr val="FF0000"/>
                </a:solidFill>
              </a:rPr>
              <a:t>kokeminen</a:t>
            </a:r>
            <a:r>
              <a:rPr lang="fi-FI">
                <a:solidFill>
                  <a:schemeClr val="tx1"/>
                </a:solidFill>
              </a:rPr>
              <a:t> niin ajatuksen, tunteiden kuin toiminnan perustiloissa. Se on tietoisuuden muutos, joka muuttaa dramaattisesti ja pysyvästi tapaamme olla maailmassa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>
                <a:solidFill>
                  <a:schemeClr val="tx1"/>
                </a:solidFill>
              </a:rPr>
              <a:t>Kestävyysmuutoskyvykkyyden omaksuminen oman toimintansa taustalla </a:t>
            </a:r>
            <a:r>
              <a:rPr lang="fi-FI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fi-FI">
                <a:solidFill>
                  <a:schemeClr val="tx1"/>
                </a:solidFill>
              </a:rPr>
              <a:t> tarvitaan systeemiajattelutaitojen lisäksi tulevaisuuden ennakointitaitoja, uusia vuorovaikutustaitoja, eettisiä taitoja sekä ratkaisutaitoja</a:t>
            </a:r>
            <a:endParaRPr lang="fi-FI"/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r>
              <a:rPr lang="fi-FI" sz="1400" dirty="0">
                <a:solidFill>
                  <a:schemeClr val="tx1"/>
                </a:solidFill>
              </a:rPr>
              <a:t>											</a:t>
            </a:r>
            <a:r>
              <a:rPr lang="fi-FI" sz="1400">
                <a:solidFill>
                  <a:schemeClr val="tx1"/>
                </a:solidFill>
              </a:rPr>
              <a:t>	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sz="1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73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79376" y="404664"/>
            <a:ext cx="9433048" cy="591930"/>
          </a:xfrm>
        </p:spPr>
        <p:txBody>
          <a:bodyPr/>
          <a:lstStyle/>
          <a:p>
            <a:r>
              <a:rPr lang="fi-FI" sz="3200">
                <a:solidFill>
                  <a:schemeClr val="tx1"/>
                </a:solidFill>
              </a:rPr>
              <a:t>Kirjallisuutta</a:t>
            </a:r>
            <a:endParaRPr lang="fi-FI" altLang="fi-FI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400" y="889825"/>
            <a:ext cx="9721080" cy="5633064"/>
          </a:xfrm>
        </p:spPr>
        <p:txBody>
          <a:bodyPr/>
          <a:lstStyle/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chemeClr val="tx1"/>
                </a:solidFill>
                <a:cs typeface="Times New Roman" panose="02020603050405020304" pitchFamily="18" charset="0"/>
              </a:rPr>
              <a:t>Laininen, E. (2019). Transforming our worldview towards a sustainable future. In Sustainability, human well-being, and the future of education (pp. 161-200). Palgrave Macmillan, Cham.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 sz="1800">
                <a:solidFill>
                  <a:schemeClr val="tx1"/>
                </a:solidFill>
                <a:cs typeface="Times New Roman" panose="02020603050405020304" pitchFamily="18" charset="0"/>
              </a:rPr>
              <a:t>Ratinen, I., Kinni, A., Muotka, A., &amp; Sarivaara, E. (2019). Kohti ratkaisukeskeistä ilmastokasvatusta. Suomen ilmastopaneeli. Saatavilla osoitteessa https://www. ilmastopaneeli. fi/wp-content/uploads/2019/11/Ilmastokasvatusraportti_final-1. pdf. Katsottu, 16, 2020.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chemeClr val="tx1"/>
                </a:solidFill>
                <a:cs typeface="Times New Roman" panose="02020603050405020304" pitchFamily="18" charset="0"/>
              </a:rPr>
              <a:t>Ratinen, I. (2021). Students’ Knowledge of Climate Change, Mitigation and Adaptation in the Context of Constructive Hope. Education Sciences, 11(3), 103.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fi-FI" sz="1800">
                <a:solidFill>
                  <a:schemeClr val="tx1"/>
                </a:solidFill>
                <a:cs typeface="Times New Roman" panose="02020603050405020304" pitchFamily="18" charset="0"/>
              </a:rPr>
              <a:t>Cantell, H., Aarnio-Linnanvuori, E., &amp; Tani, S. (2020). Ympäristökasvatus: Kestävän tulevaisuuden käsikirja.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chemeClr val="tx1"/>
                </a:solidFill>
                <a:cs typeface="Times New Roman" panose="02020603050405020304" pitchFamily="18" charset="0"/>
              </a:rPr>
              <a:t>Chawla, L. (2020). Childhood nature connection and constructive hope: A review of research on connecting with nature and coping with environmental loss. People and Nature, 2(3), 619-642.</a:t>
            </a: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en-GB" sz="1800">
                <a:solidFill>
                  <a:schemeClr val="tx1"/>
                </a:solidFill>
                <a:cs typeface="Times New Roman" panose="02020603050405020304" pitchFamily="18" charset="0"/>
              </a:rPr>
              <a:t>O’Sullivan, E., Morrell, M., &amp; O’Connor, A. (2002). Expanding the Boundaries of Transformative Learning: Essays on Theory and Practice. New York: Palgrave.</a:t>
            </a:r>
            <a:endParaRPr lang="fi-FI" sz="180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857250" lvl="1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00050" lvl="1" indent="0">
              <a:buClr>
                <a:srgbClr val="C00000"/>
              </a:buClr>
              <a:defRPr/>
            </a:pPr>
            <a:r>
              <a:rPr lang="fi-FI" sz="1400" dirty="0">
                <a:solidFill>
                  <a:schemeClr val="tx1"/>
                </a:solidFill>
              </a:rPr>
              <a:t>											</a:t>
            </a:r>
            <a:r>
              <a:rPr lang="fi-FI" sz="1400">
                <a:solidFill>
                  <a:schemeClr val="tx1"/>
                </a:solidFill>
              </a:rPr>
              <a:t>	</a:t>
            </a: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sz="1800" dirty="0">
              <a:solidFill>
                <a:schemeClr val="tx1"/>
              </a:solidFill>
            </a:endParaRPr>
          </a:p>
          <a:p>
            <a:pPr marL="457200" indent="-4572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endParaRPr lang="fi-FI" dirty="0">
              <a:solidFill>
                <a:schemeClr val="tx1"/>
              </a:solidFill>
            </a:endParaRPr>
          </a:p>
          <a:p>
            <a:pPr marL="0" indent="0">
              <a:defRPr/>
            </a:pPr>
            <a:r>
              <a:rPr lang="fi-FI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9017592"/>
      </p:ext>
    </p:extLst>
  </p:cSld>
  <p:clrMapOvr>
    <a:masterClrMapping/>
  </p:clrMapOvr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aramond"/>
        <a:ea typeface="MS Gothic"/>
        <a:cs typeface=""/>
      </a:majorFont>
      <a:minorFont>
        <a:latin typeface="Garamond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S Gothic" pitchFamily="49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4805</TotalTime>
  <Words>570</Words>
  <Application>Microsoft Office PowerPoint</Application>
  <PresentationFormat>Laajakuva</PresentationFormat>
  <Paragraphs>105</Paragraphs>
  <Slides>9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9</vt:i4>
      </vt:variant>
    </vt:vector>
  </HeadingPairs>
  <TitlesOfParts>
    <vt:vector size="17" baseType="lpstr">
      <vt:lpstr>MS Gothic</vt:lpstr>
      <vt:lpstr>Arial</vt:lpstr>
      <vt:lpstr>Arial Unicode MS</vt:lpstr>
      <vt:lpstr>Garamond</vt:lpstr>
      <vt:lpstr>Gudea</vt:lpstr>
      <vt:lpstr>Times New Roman</vt:lpstr>
      <vt:lpstr>Wingdings</vt:lpstr>
      <vt:lpstr>1_Default Design</vt:lpstr>
      <vt:lpstr>PowerPoint-esitys</vt:lpstr>
      <vt:lpstr>  Millainen kuntasi on tulevaisuudessa?  Millaisessa kunnassa haluaisit asua?  Miten voit omalta osaltasi vaikuttaa kuntasi tulevaisuuteen?</vt:lpstr>
      <vt:lpstr>Miten kasvatus ja oppiminen voivat rikastuttaa kunnassa tehtävää kestävyyskasvatusta?</vt:lpstr>
      <vt:lpstr>Kolme näkökulmaa</vt:lpstr>
      <vt:lpstr>  Miten mahdollistaa lasten luontokokemukset? </vt:lpstr>
      <vt:lpstr>PowerPoint-esitys</vt:lpstr>
      <vt:lpstr>Miten nuoret oppivat tekemään oikeita ratkaisua? </vt:lpstr>
      <vt:lpstr>Miten jo luutuneisiin ajatuksiin voidaan saada muutos?</vt:lpstr>
      <vt:lpstr>Kirjallisuutta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Yliopiston ympäristöohjelman laatukriteeristö</dc:title>
  <dc:creator>Ratinen, Ilkka Johannes</dc:creator>
  <cp:lastModifiedBy>Ratinen Ilkka</cp:lastModifiedBy>
  <cp:revision>393</cp:revision>
  <cp:lastPrinted>2016-09-01T07:24:47Z</cp:lastPrinted>
  <dcterms:created xsi:type="dcterms:W3CDTF">1601-01-01T00:00:00Z</dcterms:created>
  <dcterms:modified xsi:type="dcterms:W3CDTF">2021-05-28T10:20:19Z</dcterms:modified>
</cp:coreProperties>
</file>