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857" r:id="rId3"/>
  </p:sldMasterIdLst>
  <p:notesMasterIdLst>
    <p:notesMasterId r:id="rId9"/>
  </p:notesMasterIdLst>
  <p:handoutMasterIdLst>
    <p:handoutMasterId r:id="rId10"/>
  </p:handoutMasterIdLst>
  <p:sldIdLst>
    <p:sldId id="339" r:id="rId4"/>
    <p:sldId id="330" r:id="rId5"/>
    <p:sldId id="342" r:id="rId6"/>
    <p:sldId id="341" r:id="rId7"/>
    <p:sldId id="340" r:id="rId8"/>
  </p:sldIdLst>
  <p:sldSz cx="9144000" cy="6858000" type="screen4x3"/>
  <p:notesSz cx="6797675" cy="987425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82"/>
    <a:srgbClr val="FF4B4B"/>
    <a:srgbClr val="C6E6A2"/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0522" autoAdjust="0"/>
  </p:normalViewPr>
  <p:slideViewPr>
    <p:cSldViewPr>
      <p:cViewPr varScale="1">
        <p:scale>
          <a:sx n="104" d="100"/>
          <a:sy n="104" d="100"/>
        </p:scale>
        <p:origin x="18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0497667185069E-2"/>
          <c:y val="3.3492822966507178E-2"/>
          <c:w val="0.83825816485225502"/>
          <c:h val="0.8184549893342495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Liikelaitosten lkm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17319">
              <a:solidFill>
                <a:schemeClr val="tx2"/>
              </a:solidFill>
              <a:prstDash val="solid"/>
            </a:ln>
          </c:spPr>
          <c:invertIfNegative val="0"/>
          <c:dLbls>
            <c:dLbl>
              <c:idx val="14"/>
              <c:layout>
                <c:manualLayout>
                  <c:x val="1.4772612397896633E-3"/>
                  <c:y val="-1.665528212249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00-40B7-A0A7-5D2234017D7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 b="0" i="0" baseline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1997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70</c:v>
                </c:pt>
                <c:pt idx="1">
                  <c:v>84</c:v>
                </c:pt>
                <c:pt idx="2">
                  <c:v>90</c:v>
                </c:pt>
                <c:pt idx="3">
                  <c:v>112</c:v>
                </c:pt>
                <c:pt idx="4">
                  <c:v>120</c:v>
                </c:pt>
                <c:pt idx="5">
                  <c:v>133</c:v>
                </c:pt>
                <c:pt idx="6">
                  <c:v>140</c:v>
                </c:pt>
                <c:pt idx="7">
                  <c:v>147</c:v>
                </c:pt>
                <c:pt idx="8">
                  <c:v>155</c:v>
                </c:pt>
                <c:pt idx="9">
                  <c:v>164</c:v>
                </c:pt>
                <c:pt idx="10">
                  <c:v>177</c:v>
                </c:pt>
                <c:pt idx="11">
                  <c:v>176</c:v>
                </c:pt>
                <c:pt idx="12">
                  <c:v>171</c:v>
                </c:pt>
                <c:pt idx="13">
                  <c:v>168</c:v>
                </c:pt>
                <c:pt idx="14">
                  <c:v>162</c:v>
                </c:pt>
                <c:pt idx="15">
                  <c:v>144</c:v>
                </c:pt>
                <c:pt idx="16">
                  <c:v>129</c:v>
                </c:pt>
                <c:pt idx="17">
                  <c:v>120</c:v>
                </c:pt>
                <c:pt idx="18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0-40B7-A0A7-5D2234017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1680256"/>
        <c:axId val="121682176"/>
      </c:bar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Liikelaitosten liikevaihto, mrd. €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Sheet1!$B$1:$T$1</c:f>
              <c:strCache>
                <c:ptCount val="19"/>
                <c:pt idx="0">
                  <c:v>1997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</c:strCache>
            </c:strRef>
          </c:cat>
          <c:val>
            <c:numRef>
              <c:f>Sheet1!$B$3:$T$3</c:f>
              <c:numCache>
                <c:formatCode>0.00</c:formatCode>
                <c:ptCount val="19"/>
                <c:pt idx="0">
                  <c:v>1.3159637252280205</c:v>
                </c:pt>
                <c:pt idx="1">
                  <c:v>1.5297423529154535</c:v>
                </c:pt>
                <c:pt idx="2">
                  <c:v>1.64</c:v>
                </c:pt>
                <c:pt idx="3">
                  <c:v>1.9239999999999999</c:v>
                </c:pt>
                <c:pt idx="4">
                  <c:v>2.1259999999999999</c:v>
                </c:pt>
                <c:pt idx="5">
                  <c:v>2.4974380000000003</c:v>
                </c:pt>
                <c:pt idx="6">
                  <c:v>2.6104900000000004</c:v>
                </c:pt>
                <c:pt idx="7">
                  <c:v>2.8411859999999995</c:v>
                </c:pt>
                <c:pt idx="8">
                  <c:v>2.8902110000000003</c:v>
                </c:pt>
                <c:pt idx="9">
                  <c:v>3.2588560000000002</c:v>
                </c:pt>
                <c:pt idx="10">
                  <c:v>3.758019</c:v>
                </c:pt>
                <c:pt idx="11">
                  <c:v>3.9500390000000003</c:v>
                </c:pt>
                <c:pt idx="12">
                  <c:v>4.0945590000000012</c:v>
                </c:pt>
                <c:pt idx="13">
                  <c:v>4.1504319999999995</c:v>
                </c:pt>
                <c:pt idx="14">
                  <c:v>4.1360000000000001</c:v>
                </c:pt>
                <c:pt idx="15">
                  <c:v>3.93</c:v>
                </c:pt>
                <c:pt idx="16">
                  <c:v>2.69</c:v>
                </c:pt>
                <c:pt idx="17">
                  <c:v>2.52</c:v>
                </c:pt>
                <c:pt idx="18">
                  <c:v>2.4300000000000002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00-40B7-A0A7-5D2234017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683968"/>
        <c:axId val="121685504"/>
      </c:lineChart>
      <c:catAx>
        <c:axId val="1216802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4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1216821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1682176"/>
        <c:scaling>
          <c:orientation val="minMax"/>
          <c:max val="200"/>
          <c:min val="0"/>
        </c:scaling>
        <c:delete val="0"/>
        <c:axPos val="l"/>
        <c:majorGridlines>
          <c:spPr>
            <a:ln w="9525">
              <a:solidFill>
                <a:schemeClr val="tx1"/>
              </a:solidFill>
              <a:prstDash val="sysDot"/>
            </a:ln>
          </c:spPr>
        </c:majorGridlines>
        <c:numFmt formatCode="#,##0" sourceLinked="0"/>
        <c:majorTickMark val="cross"/>
        <c:minorTickMark val="in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121680256"/>
        <c:crosses val="autoZero"/>
        <c:crossBetween val="between"/>
        <c:majorUnit val="20"/>
        <c:minorUnit val="10"/>
      </c:valAx>
      <c:catAx>
        <c:axId val="121683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685504"/>
        <c:crosses val="autoZero"/>
        <c:auto val="0"/>
        <c:lblAlgn val="ctr"/>
        <c:lblOffset val="100"/>
        <c:noMultiLvlLbl val="0"/>
      </c:catAx>
      <c:valAx>
        <c:axId val="121685504"/>
        <c:scaling>
          <c:orientation val="minMax"/>
          <c:max val="5"/>
          <c:min val="0"/>
        </c:scaling>
        <c:delete val="0"/>
        <c:axPos val="r"/>
        <c:numFmt formatCode="0.0" sourceLinked="0"/>
        <c:majorTickMark val="cross"/>
        <c:minorTickMark val="in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121683968"/>
        <c:crosses val="max"/>
        <c:crossBetween val="between"/>
        <c:majorUnit val="0.5"/>
        <c:minorUnit val="0.1"/>
      </c:valAx>
      <c:spPr>
        <a:noFill/>
        <a:ln w="17319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500" b="0" i="0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</c:legendEntry>
      <c:layout>
        <c:manualLayout>
          <c:xMode val="edge"/>
          <c:yMode val="edge"/>
          <c:x val="7.1701088594610274E-2"/>
          <c:y val="0.90636302969511284"/>
          <c:w val="0.85590741053751762"/>
          <c:h val="6.7464384112397108E-2"/>
        </c:manualLayout>
      </c:layout>
      <c:overlay val="0"/>
      <c:spPr>
        <a:solidFill>
          <a:schemeClr val="bg1"/>
        </a:solidFill>
        <a:ln w="34637">
          <a:noFill/>
        </a:ln>
      </c:spPr>
      <c:txPr>
        <a:bodyPr/>
        <a:lstStyle/>
        <a:p>
          <a:pPr>
            <a:defRPr sz="150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0497667185069E-2"/>
          <c:y val="3.3492822966507178E-2"/>
          <c:w val="0.83825816485225502"/>
          <c:h val="0.8184549893342495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Liikelaitosten lkm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17319">
              <a:solidFill>
                <a:schemeClr val="tx2"/>
              </a:solidFill>
              <a:prstDash val="solid"/>
            </a:ln>
          </c:spPr>
          <c:invertIfNegative val="0"/>
          <c:dLbls>
            <c:dLbl>
              <c:idx val="14"/>
              <c:layout>
                <c:manualLayout>
                  <c:x val="1.4772612397896633E-3"/>
                  <c:y val="-1.665528212249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00-40B7-A0A7-5D2234017D7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 b="0" i="0" baseline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35</c:v>
                </c:pt>
                <c:pt idx="1">
                  <c:v>32</c:v>
                </c:pt>
                <c:pt idx="2">
                  <c:v>36</c:v>
                </c:pt>
                <c:pt idx="3">
                  <c:v>36</c:v>
                </c:pt>
                <c:pt idx="4">
                  <c:v>37</c:v>
                </c:pt>
                <c:pt idx="5">
                  <c:v>36</c:v>
                </c:pt>
                <c:pt idx="6">
                  <c:v>31</c:v>
                </c:pt>
                <c:pt idx="7">
                  <c:v>30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0-40B7-A0A7-5D2234017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1680256"/>
        <c:axId val="121682176"/>
      </c:bar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Liikelaitosten liikevaihto, mrd. €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</c:strCache>
            </c:strRef>
          </c:cat>
          <c:val>
            <c:numRef>
              <c:f>Sheet1!$B$3:$J$3</c:f>
              <c:numCache>
                <c:formatCode>0.00</c:formatCode>
                <c:ptCount val="9"/>
                <c:pt idx="0">
                  <c:v>1.6259999999999999</c:v>
                </c:pt>
                <c:pt idx="1">
                  <c:v>1.6479999999999999</c:v>
                </c:pt>
                <c:pt idx="2">
                  <c:v>1.802</c:v>
                </c:pt>
                <c:pt idx="3">
                  <c:v>1.8839999999999999</c:v>
                </c:pt>
                <c:pt idx="4">
                  <c:v>2.11</c:v>
                </c:pt>
                <c:pt idx="5">
                  <c:v>2.1640000000000001</c:v>
                </c:pt>
                <c:pt idx="6">
                  <c:v>1.7010000000000001</c:v>
                </c:pt>
                <c:pt idx="7">
                  <c:v>1.712</c:v>
                </c:pt>
                <c:pt idx="8">
                  <c:v>0.76400000000000001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00-40B7-A0A7-5D2234017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683968"/>
        <c:axId val="121685504"/>
      </c:lineChart>
      <c:catAx>
        <c:axId val="1216802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4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1216821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1682176"/>
        <c:scaling>
          <c:orientation val="minMax"/>
          <c:max val="100"/>
          <c:min val="0"/>
        </c:scaling>
        <c:delete val="0"/>
        <c:axPos val="l"/>
        <c:majorGridlines>
          <c:spPr>
            <a:ln w="9525">
              <a:solidFill>
                <a:schemeClr val="tx1"/>
              </a:solidFill>
              <a:prstDash val="sysDot"/>
            </a:ln>
          </c:spPr>
        </c:majorGridlines>
        <c:numFmt formatCode="#,##0" sourceLinked="0"/>
        <c:majorTickMark val="cross"/>
        <c:minorTickMark val="in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121680256"/>
        <c:crosses val="autoZero"/>
        <c:crossBetween val="between"/>
        <c:majorUnit val="10"/>
        <c:minorUnit val="5"/>
      </c:valAx>
      <c:catAx>
        <c:axId val="121683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685504"/>
        <c:crosses val="autoZero"/>
        <c:auto val="0"/>
        <c:lblAlgn val="ctr"/>
        <c:lblOffset val="100"/>
        <c:noMultiLvlLbl val="0"/>
      </c:catAx>
      <c:valAx>
        <c:axId val="121685504"/>
        <c:scaling>
          <c:orientation val="minMax"/>
          <c:max val="2.5"/>
          <c:min val="0"/>
        </c:scaling>
        <c:delete val="0"/>
        <c:axPos val="r"/>
        <c:numFmt formatCode="0.0" sourceLinked="0"/>
        <c:majorTickMark val="cross"/>
        <c:minorTickMark val="in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121683968"/>
        <c:crosses val="max"/>
        <c:crossBetween val="between"/>
        <c:majorUnit val="0.5"/>
        <c:minorUnit val="0.1"/>
      </c:valAx>
      <c:spPr>
        <a:noFill/>
        <a:ln w="17319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500" b="0" i="0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</c:legendEntry>
      <c:layout>
        <c:manualLayout>
          <c:xMode val="edge"/>
          <c:yMode val="edge"/>
          <c:x val="7.1701088594610274E-2"/>
          <c:y val="0.91893834240366534"/>
          <c:w val="0.85590741053751762"/>
          <c:h val="6.7464384112397108E-2"/>
        </c:manualLayout>
      </c:layout>
      <c:overlay val="0"/>
      <c:spPr>
        <a:solidFill>
          <a:schemeClr val="bg1"/>
        </a:solidFill>
        <a:ln w="34637">
          <a:noFill/>
        </a:ln>
      </c:spPr>
      <c:txPr>
        <a:bodyPr/>
        <a:lstStyle/>
        <a:p>
          <a:pPr>
            <a:defRPr sz="150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0546876317782E-2"/>
          <c:y val="4.0630832393156083E-2"/>
          <c:w val="0.88257954311342546"/>
          <c:h val="0.8184549893342495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Tilakeskukset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dLbls>
            <c:dLbl>
              <c:idx val="18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110-479A-A893-948A67B13E9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14*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923</c:v>
                </c:pt>
                <c:pt idx="1">
                  <c:v>992</c:v>
                </c:pt>
                <c:pt idx="2">
                  <c:v>1034</c:v>
                </c:pt>
                <c:pt idx="3">
                  <c:v>1169</c:v>
                </c:pt>
                <c:pt idx="4">
                  <c:v>1143</c:v>
                </c:pt>
                <c:pt idx="5">
                  <c:v>1044</c:v>
                </c:pt>
                <c:pt idx="6">
                  <c:v>969</c:v>
                </c:pt>
                <c:pt idx="7">
                  <c:v>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4E-4FD9-9125-41316DFEA72C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Energiahuolto*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14*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1097</c:v>
                </c:pt>
                <c:pt idx="1">
                  <c:v>1108</c:v>
                </c:pt>
                <c:pt idx="2">
                  <c:v>1126</c:v>
                </c:pt>
                <c:pt idx="3">
                  <c:v>1113</c:v>
                </c:pt>
                <c:pt idx="4">
                  <c:v>1020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94E-4FD9-9125-41316DFEA7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Muut tehtävät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14*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668</c:v>
                </c:pt>
                <c:pt idx="1">
                  <c:v>714</c:v>
                </c:pt>
                <c:pt idx="2">
                  <c:v>687</c:v>
                </c:pt>
                <c:pt idx="3">
                  <c:v>638</c:v>
                </c:pt>
                <c:pt idx="4">
                  <c:v>627</c:v>
                </c:pt>
                <c:pt idx="5">
                  <c:v>712</c:v>
                </c:pt>
                <c:pt idx="6">
                  <c:v>737</c:v>
                </c:pt>
                <c:pt idx="7" formatCode="0">
                  <c:v>808.5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94E-4FD9-9125-41316DFEA7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Tukipalvelut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14*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582</c:v>
                </c:pt>
                <c:pt idx="1">
                  <c:v>573</c:v>
                </c:pt>
                <c:pt idx="2">
                  <c:v>562</c:v>
                </c:pt>
                <c:pt idx="3">
                  <c:v>577</c:v>
                </c:pt>
                <c:pt idx="4">
                  <c:v>585</c:v>
                </c:pt>
                <c:pt idx="5">
                  <c:v>433</c:v>
                </c:pt>
                <c:pt idx="6">
                  <c:v>278</c:v>
                </c:pt>
                <c:pt idx="7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94E-4FD9-9125-41316DFEA7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Vesihuolto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14*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350</c:v>
                </c:pt>
                <c:pt idx="1">
                  <c:v>356</c:v>
                </c:pt>
                <c:pt idx="2">
                  <c:v>374</c:v>
                </c:pt>
                <c:pt idx="3">
                  <c:v>392</c:v>
                </c:pt>
                <c:pt idx="4">
                  <c:v>398</c:v>
                </c:pt>
                <c:pt idx="5">
                  <c:v>382</c:v>
                </c:pt>
                <c:pt idx="6">
                  <c:v>362</c:v>
                </c:pt>
                <c:pt idx="7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0-479A-A893-948A67B13E9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Sote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2"/>
              </a:solidFill>
            </a:ln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4F-4591-BF9D-38B361CC82F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93AC72FB-F712-492F-B279-3C5B8E2F67C4}" type="VALUE">
                      <a:rPr lang="en-US" sz="1000"/>
                      <a:pPr/>
                      <a:t>[ARVO]</a:t>
                    </a:fld>
                    <a:endParaRPr lang="sv-SE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10-479A-A893-948A67B13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14*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0">
                  <c:v>319</c:v>
                </c:pt>
                <c:pt idx="1">
                  <c:v>341</c:v>
                </c:pt>
                <c:pt idx="2">
                  <c:v>363</c:v>
                </c:pt>
                <c:pt idx="3">
                  <c:v>245</c:v>
                </c:pt>
                <c:pt idx="4">
                  <c:v>159</c:v>
                </c:pt>
                <c:pt idx="5">
                  <c:v>116</c:v>
                </c:pt>
                <c:pt idx="6">
                  <c:v>124</c:v>
                </c:pt>
                <c:pt idx="7" formatCode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0-479A-A893-948A67B13E9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14*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  <c:pt idx="0">
                  <c:v>3939</c:v>
                </c:pt>
                <c:pt idx="1">
                  <c:v>4084</c:v>
                </c:pt>
                <c:pt idx="2">
                  <c:v>4146</c:v>
                </c:pt>
                <c:pt idx="3">
                  <c:v>4134</c:v>
                </c:pt>
                <c:pt idx="4">
                  <c:v>3932</c:v>
                </c:pt>
                <c:pt idx="5">
                  <c:v>2687</c:v>
                </c:pt>
                <c:pt idx="6">
                  <c:v>2470</c:v>
                </c:pt>
                <c:pt idx="7">
                  <c:v>2425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110-479A-A893-948A67B13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3210752"/>
        <c:axId val="123224832"/>
      </c:barChart>
      <c:catAx>
        <c:axId val="1232107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12322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3224832"/>
        <c:scaling>
          <c:orientation val="minMax"/>
          <c:max val="4500"/>
          <c:min val="0"/>
        </c:scaling>
        <c:delete val="0"/>
        <c:axPos val="l"/>
        <c:majorGridlines>
          <c:spPr>
            <a:ln w="9525">
              <a:solidFill>
                <a:schemeClr val="tx1"/>
              </a:solidFill>
              <a:prstDash val="sysDot"/>
            </a:ln>
          </c:spPr>
        </c:majorGridlines>
        <c:numFmt formatCode="#,##0" sourceLinked="0"/>
        <c:majorTickMark val="cross"/>
        <c:minorTickMark val="in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123210752"/>
        <c:crosses val="autoZero"/>
        <c:crossBetween val="between"/>
        <c:majorUnit val="400"/>
        <c:minorUnit val="100"/>
      </c:valAx>
      <c:spPr>
        <a:noFill/>
        <a:ln w="173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042554523084493"/>
          <c:y val="4.5082232879437863E-2"/>
          <c:w val="0.20622434292469341"/>
          <c:h val="0.25886767312781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0546876317782E-2"/>
          <c:y val="4.0630832393156083E-2"/>
          <c:w val="0.88257954311342546"/>
          <c:h val="0.8184549893342495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Erikoissairaanhoito</c:v>
                </c:pt>
              </c:strCache>
            </c:strRef>
          </c:tx>
          <c:spPr>
            <a:solidFill>
              <a:srgbClr val="FF4B4B"/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4E-4FD9-9125-41316DFEA72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4E-4FD9-9125-41316DFEA72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4E-4FD9-9125-41316DFEA72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4E-4FD9-9125-41316DFEA72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4E-4FD9-9125-41316DFEA72C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1997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14*</c:v>
                </c:pt>
                <c:pt idx="16">
                  <c:v>15</c:v>
                </c:pt>
                <c:pt idx="17">
                  <c:v>16</c:v>
                </c:pt>
                <c:pt idx="18">
                  <c:v>17**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183</c:v>
                </c:pt>
                <c:pt idx="6">
                  <c:v>222</c:v>
                </c:pt>
                <c:pt idx="7">
                  <c:v>258</c:v>
                </c:pt>
                <c:pt idx="8">
                  <c:v>279</c:v>
                </c:pt>
                <c:pt idx="9">
                  <c:v>506</c:v>
                </c:pt>
                <c:pt idx="10">
                  <c:v>1109</c:v>
                </c:pt>
                <c:pt idx="11">
                  <c:v>1107</c:v>
                </c:pt>
                <c:pt idx="12">
                  <c:v>1174</c:v>
                </c:pt>
                <c:pt idx="13">
                  <c:v>1145</c:v>
                </c:pt>
                <c:pt idx="14">
                  <c:v>1263</c:v>
                </c:pt>
                <c:pt idx="15">
                  <c:v>1299</c:v>
                </c:pt>
                <c:pt idx="16">
                  <c:v>1149</c:v>
                </c:pt>
                <c:pt idx="17">
                  <c:v>1153</c:v>
                </c:pt>
                <c:pt idx="18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4E-4FD9-9125-41316DFEA72C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Muu sosiaali- ja terveystoimi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4E-4FD9-9125-41316DFEA72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4E-4FD9-9125-41316DFEA72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4E-4FD9-9125-41316DFEA72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4E-4FD9-9125-41316DFEA72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4E-4FD9-9125-41316DFEA72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4E-4FD9-9125-41316DFEA72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4E-4FD9-9125-41316DFEA72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4E-4FD9-9125-41316DFEA72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94E-4FD9-9125-41316DFEA72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94E-4FD9-9125-41316DFEA7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1997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14*</c:v>
                </c:pt>
                <c:pt idx="16">
                  <c:v>15</c:v>
                </c:pt>
                <c:pt idx="17">
                  <c:v>16</c:v>
                </c:pt>
                <c:pt idx="18">
                  <c:v>17**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313</c:v>
                </c:pt>
                <c:pt idx="11">
                  <c:v>327</c:v>
                </c:pt>
                <c:pt idx="12">
                  <c:v>387</c:v>
                </c:pt>
                <c:pt idx="13">
                  <c:v>434</c:v>
                </c:pt>
                <c:pt idx="14">
                  <c:v>586</c:v>
                </c:pt>
                <c:pt idx="15">
                  <c:v>608</c:v>
                </c:pt>
                <c:pt idx="16">
                  <c:v>431</c:v>
                </c:pt>
                <c:pt idx="17">
                  <c:v>436</c:v>
                </c:pt>
                <c:pt idx="18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94E-4FD9-9125-41316DFEA7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Ammatilliset oppilaitokset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cat>
            <c:strRef>
              <c:f>Sheet1!$B$1:$T$1</c:f>
              <c:strCache>
                <c:ptCount val="19"/>
                <c:pt idx="0">
                  <c:v>1997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14*</c:v>
                </c:pt>
                <c:pt idx="16">
                  <c:v>15</c:v>
                </c:pt>
                <c:pt idx="17">
                  <c:v>16</c:v>
                </c:pt>
                <c:pt idx="18">
                  <c:v>17**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9"/>
                <c:pt idx="0">
                  <c:v>34</c:v>
                </c:pt>
                <c:pt idx="1">
                  <c:v>35</c:v>
                </c:pt>
                <c:pt idx="2">
                  <c:v>35</c:v>
                </c:pt>
                <c:pt idx="3">
                  <c:v>29</c:v>
                </c:pt>
                <c:pt idx="4">
                  <c:v>34</c:v>
                </c:pt>
                <c:pt idx="5">
                  <c:v>37</c:v>
                </c:pt>
                <c:pt idx="6">
                  <c:v>68</c:v>
                </c:pt>
                <c:pt idx="7">
                  <c:v>72</c:v>
                </c:pt>
                <c:pt idx="8">
                  <c:v>77</c:v>
                </c:pt>
                <c:pt idx="9">
                  <c:v>95</c:v>
                </c:pt>
                <c:pt idx="10">
                  <c:v>98</c:v>
                </c:pt>
                <c:pt idx="11">
                  <c:v>96</c:v>
                </c:pt>
                <c:pt idx="12">
                  <c:v>94</c:v>
                </c:pt>
                <c:pt idx="13">
                  <c:v>97</c:v>
                </c:pt>
                <c:pt idx="14">
                  <c:v>52</c:v>
                </c:pt>
                <c:pt idx="15">
                  <c:v>54</c:v>
                </c:pt>
                <c:pt idx="16">
                  <c:v>52</c:v>
                </c:pt>
                <c:pt idx="17">
                  <c:v>56</c:v>
                </c:pt>
                <c:pt idx="18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94E-4FD9-9125-41316DFEA7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Muut tehtävät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cat>
            <c:strRef>
              <c:f>Sheet1!$B$1:$T$1</c:f>
              <c:strCache>
                <c:ptCount val="19"/>
                <c:pt idx="0">
                  <c:v>1997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14*</c:v>
                </c:pt>
                <c:pt idx="16">
                  <c:v>15</c:v>
                </c:pt>
                <c:pt idx="17">
                  <c:v>16</c:v>
                </c:pt>
                <c:pt idx="18">
                  <c:v>17**</c:v>
                </c:pt>
              </c:strCache>
            </c:strRef>
          </c:cat>
          <c:val>
            <c:numRef>
              <c:f>Sheet1!$B$5:$T$5</c:f>
              <c:numCache>
                <c:formatCode>General</c:formatCode>
                <c:ptCount val="19"/>
                <c:pt idx="0">
                  <c:v>32</c:v>
                </c:pt>
                <c:pt idx="1">
                  <c:v>35</c:v>
                </c:pt>
                <c:pt idx="2">
                  <c:v>37</c:v>
                </c:pt>
                <c:pt idx="3">
                  <c:v>47</c:v>
                </c:pt>
                <c:pt idx="4">
                  <c:v>57</c:v>
                </c:pt>
                <c:pt idx="5">
                  <c:v>87</c:v>
                </c:pt>
                <c:pt idx="6">
                  <c:v>115</c:v>
                </c:pt>
                <c:pt idx="7">
                  <c:v>125</c:v>
                </c:pt>
                <c:pt idx="8">
                  <c:v>133</c:v>
                </c:pt>
                <c:pt idx="9">
                  <c:v>264</c:v>
                </c:pt>
                <c:pt idx="10">
                  <c:v>106</c:v>
                </c:pt>
                <c:pt idx="11">
                  <c:v>118</c:v>
                </c:pt>
                <c:pt idx="12">
                  <c:v>147</c:v>
                </c:pt>
                <c:pt idx="13">
                  <c:v>208</c:v>
                </c:pt>
                <c:pt idx="14">
                  <c:v>209</c:v>
                </c:pt>
                <c:pt idx="15">
                  <c:v>203</c:v>
                </c:pt>
                <c:pt idx="16">
                  <c:v>69</c:v>
                </c:pt>
                <c:pt idx="17">
                  <c:v>67</c:v>
                </c:pt>
                <c:pt idx="18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94E-4FD9-9125-41316DFEA7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Sheet1!$B$1:$T$1</c:f>
              <c:strCache>
                <c:ptCount val="19"/>
                <c:pt idx="0">
                  <c:v>1997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14*</c:v>
                </c:pt>
                <c:pt idx="16">
                  <c:v>15</c:v>
                </c:pt>
                <c:pt idx="17">
                  <c:v>16</c:v>
                </c:pt>
                <c:pt idx="18">
                  <c:v>17**</c:v>
                </c:pt>
              </c:strCache>
            </c:strRef>
          </c:cat>
          <c:val>
            <c:numRef>
              <c:f>Sheet1!$B$6:$T$6</c:f>
              <c:numCache>
                <c:formatCode>General</c:formatCode>
                <c:ptCount val="19"/>
                <c:pt idx="0">
                  <c:v>66</c:v>
                </c:pt>
                <c:pt idx="1">
                  <c:v>70</c:v>
                </c:pt>
                <c:pt idx="2">
                  <c:v>72</c:v>
                </c:pt>
                <c:pt idx="3">
                  <c:v>76</c:v>
                </c:pt>
                <c:pt idx="4">
                  <c:v>91</c:v>
                </c:pt>
                <c:pt idx="5">
                  <c:v>307</c:v>
                </c:pt>
                <c:pt idx="6">
                  <c:v>405</c:v>
                </c:pt>
                <c:pt idx="7">
                  <c:v>455</c:v>
                </c:pt>
                <c:pt idx="8">
                  <c:v>489</c:v>
                </c:pt>
                <c:pt idx="9">
                  <c:v>865</c:v>
                </c:pt>
                <c:pt idx="10">
                  <c:v>1626</c:v>
                </c:pt>
                <c:pt idx="11">
                  <c:v>1648</c:v>
                </c:pt>
                <c:pt idx="12">
                  <c:v>1802</c:v>
                </c:pt>
                <c:pt idx="13">
                  <c:v>1884</c:v>
                </c:pt>
                <c:pt idx="14">
                  <c:v>2110</c:v>
                </c:pt>
                <c:pt idx="15">
                  <c:v>2164</c:v>
                </c:pt>
                <c:pt idx="16">
                  <c:v>1701</c:v>
                </c:pt>
                <c:pt idx="17">
                  <c:v>1712</c:v>
                </c:pt>
                <c:pt idx="18">
                  <c:v>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0-479A-A893-948A67B13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3210752"/>
        <c:axId val="123224832"/>
      </c:barChart>
      <c:catAx>
        <c:axId val="1232107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12322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3224832"/>
        <c:scaling>
          <c:orientation val="minMax"/>
          <c:max val="2500"/>
          <c:min val="0"/>
        </c:scaling>
        <c:delete val="0"/>
        <c:axPos val="l"/>
        <c:majorGridlines>
          <c:spPr>
            <a:ln w="9525">
              <a:solidFill>
                <a:schemeClr val="tx1"/>
              </a:solidFill>
              <a:prstDash val="sysDot"/>
            </a:ln>
          </c:spPr>
        </c:majorGridlines>
        <c:numFmt formatCode="#,##0" sourceLinked="0"/>
        <c:majorTickMark val="cross"/>
        <c:minorTickMark val="in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123210752"/>
        <c:crosses val="autoZero"/>
        <c:crossBetween val="between"/>
        <c:majorUnit val="200"/>
        <c:minorUnit val="100"/>
      </c:valAx>
      <c:spPr>
        <a:noFill/>
        <a:ln w="173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7952241850663179E-2"/>
          <c:y val="4.2667685342939562E-2"/>
          <c:w val="0.37893361956457378"/>
          <c:h val="0.38867339647477561"/>
        </c:manualLayout>
      </c:layout>
      <c:overlay val="0"/>
      <c:spPr>
        <a:solidFill>
          <a:schemeClr val="bg1"/>
        </a:solidFill>
        <a:ln w="12700">
          <a:solidFill>
            <a:schemeClr val="tx2"/>
          </a:solidFill>
        </a:ln>
      </c:spPr>
      <c:txPr>
        <a:bodyPr/>
        <a:lstStyle/>
        <a:p>
          <a:pPr>
            <a:defRPr sz="160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sv-S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4" rIns="91447" bIns="4572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4" rIns="91447" bIns="4572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871"/>
            <a:ext cx="2946400" cy="4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4" rIns="91447" bIns="4572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378871"/>
            <a:ext cx="2946400" cy="4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4" rIns="91447" bIns="4572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BCCC37D-E910-430E-9CA9-6BD15BC924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58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4" rIns="91447" bIns="4572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4" rIns="91447" bIns="4572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90230"/>
            <a:ext cx="5438775" cy="444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4" rIns="91447" bIns="457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871"/>
            <a:ext cx="2946400" cy="4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4" rIns="91447" bIns="4572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378871"/>
            <a:ext cx="2946400" cy="4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7" tIns="45724" rIns="91447" bIns="4572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E3D767E-1847-4D42-AA83-06DD210056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8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3012" indent="-28577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95" indent="-22861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332" indent="-22861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571" indent="-22861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808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2046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284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522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AC971-19C8-4DB9-B672-A156CBCD62DF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i-FI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3012" indent="-28577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95" indent="-22861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332" indent="-22861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571" indent="-22861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808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2046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284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522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AC971-19C8-4DB9-B672-A156CBCD62DF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i-FI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94780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3012" indent="-28577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95" indent="-22861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332" indent="-22861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571" indent="-22861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808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2046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284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522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AC971-19C8-4DB9-B672-A156CBCD62DF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i-FI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96518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3012" indent="-28577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95" indent="-22861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332" indent="-22861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571" indent="-22861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808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2046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284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522" indent="-2286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AC971-19C8-4DB9-B672-A156CBCD62DF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i-FI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67684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kuvapohj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/>
          <a:stretch>
            <a:fillRect/>
          </a:stretch>
        </p:blipFill>
        <p:spPr bwMode="auto">
          <a:xfrm>
            <a:off x="0" y="755650"/>
            <a:ext cx="896302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untaliitto_vari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5177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58888" y="2781300"/>
            <a:ext cx="6096000" cy="125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076700"/>
            <a:ext cx="6096000" cy="1962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2632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782A-E4B8-460D-9E7F-09E5BC348C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1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E886-5724-4A7B-91FB-E77C63F2763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2376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D24F-3B7C-4D6A-BCBC-2B6A377E1B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88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5BD7-9896-4D0A-B920-241664B5A95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96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3F7C-08EC-49DC-8BFF-ADAA7E6CF04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74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7FAE-F894-4018-959B-83ECA11467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31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0CF1-3CF6-4770-A07F-7FBACE08F0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74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A54D-9C81-48D9-8138-5EC434C9F9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6269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805B-5BDD-4B28-AD70-6267670023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335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DEDC-E81F-4238-9D23-39BD562B66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73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E9C6-21E3-4962-A7D5-77297A6AF30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234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D501-C388-41B4-8B3B-5AB7D3DBB77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4635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FA25-AC8B-4D40-A6FE-F66F98E8478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3620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695950" y="708025"/>
            <a:ext cx="161925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08025"/>
            <a:ext cx="470535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35B1-9D01-43A8-8588-A2BFAC0B4F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661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679700"/>
            <a:ext cx="4052888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79438"/>
            <a:ext cx="25479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298267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58193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797300"/>
            <a:ext cx="38115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8830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2789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927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4800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1290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96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7686E-8374-45F2-8194-854B1C6F5B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5269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3434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3299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8314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11.3.2014/hp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590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11.3.2014/hp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360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4406900"/>
            <a:ext cx="77724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11.3.2014/hp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4244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11.3.2014/hp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20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11.3.2014/hp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388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852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0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DCC2A-12BB-4938-BDB9-3E097AA04C2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60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3050"/>
            <a:ext cx="2970212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0"/>
            <a:ext cx="47117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1435100"/>
            <a:ext cx="29702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11.3.2014/hp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292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7498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561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5316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11.3.2014/hp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238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908300" y="66040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mtClean="0">
                <a:solidFill>
                  <a:srgbClr val="002E63"/>
                </a:solidFill>
                <a:latin typeface="Verdana"/>
                <a:cs typeface="+mn-cs"/>
              </a:rPr>
              <a:t>5.4.2011</a:t>
            </a:r>
            <a:endParaRPr lang="fi-FI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2713" y="66040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002E63"/>
                </a:solidFill>
                <a:latin typeface="Verdana"/>
                <a:cs typeface="+mn-cs"/>
              </a:rPr>
              <a:t>etunimi sukunimi Titteli | Tapahtuma</a:t>
            </a:r>
            <a:endParaRPr lang="fi-FI" dirty="0" smtClean="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3833813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281305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236220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11.3.2014/hp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90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74638"/>
            <a:ext cx="3698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912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63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BA95-2B22-4354-9F56-CB5C11D03D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109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4E5A-8CDD-48AA-BB39-1F5A45F34CA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08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93AB-A313-43B7-A0E3-77EDF9224A8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70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A83D-551F-4688-96B1-C7412C8B1D5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02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4975-A501-41D0-8D0A-AE1BA56423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281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KL_jatkosiv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0"/>
            <a:ext cx="84963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2" descr="Kuntaliitto_pc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876925"/>
            <a:ext cx="24225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53200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181850" y="6553200"/>
            <a:ext cx="10795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B52D336E-DF80-4747-AEF0-315572594E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Kuntaliitto_pc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876925"/>
            <a:ext cx="24177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8025"/>
            <a:ext cx="647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79625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49775" y="6553200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11.3.2014/hp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1850" y="6553200"/>
            <a:ext cx="10795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7191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fld id="{DCEDA052-6166-4552-8B84-5B0F221E5F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  <p:sldLayoutId id="2147484457" r:id="rId15"/>
    <p:sldLayoutId id="2147484458" r:id="rId16"/>
    <p:sldLayoutId id="2147484459" r:id="rId17"/>
    <p:sldLayoutId id="2147484460" r:id="rId18"/>
    <p:sldLayoutId id="2147484461" r:id="rId19"/>
    <p:sldLayoutId id="2147484462" r:id="rId20"/>
    <p:sldLayoutId id="2147484463" r:id="rId2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679450" y="21982"/>
            <a:ext cx="7778750" cy="742722"/>
          </a:xfrm>
        </p:spPr>
        <p:txBody>
          <a:bodyPr/>
          <a:lstStyle/>
          <a:p>
            <a:r>
              <a:rPr lang="fi-FI" dirty="0" smtClean="0"/>
              <a:t>Kunnallinen liikelaitos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67544" y="2511480"/>
            <a:ext cx="7778750" cy="3077760"/>
          </a:xfrm>
        </p:spPr>
        <p:txBody>
          <a:bodyPr>
            <a:normAutofit fontScale="92500" lnSpcReduction="20000"/>
          </a:bodyPr>
          <a:lstStyle/>
          <a:p>
            <a:r>
              <a:rPr lang="fi-FI" sz="2600" dirty="0" smtClean="0"/>
              <a:t>Kunnan tai kuntayhtymän liikelaitos</a:t>
            </a:r>
          </a:p>
          <a:p>
            <a:pPr lvl="1"/>
            <a:r>
              <a:rPr lang="fi-FI" sz="2100" dirty="0" smtClean="0"/>
              <a:t>Kunnan perustama: </a:t>
            </a:r>
            <a:r>
              <a:rPr lang="fi-FI" sz="2100" i="1" dirty="0" smtClean="0"/>
              <a:t>kunnan liikelaitos</a:t>
            </a:r>
          </a:p>
          <a:p>
            <a:pPr lvl="1"/>
            <a:r>
              <a:rPr lang="fi-FI" sz="2100" dirty="0" smtClean="0"/>
              <a:t>Kuntayhtymän perustama: </a:t>
            </a:r>
            <a:r>
              <a:rPr lang="fi-FI" sz="2100" i="1" dirty="0" smtClean="0"/>
              <a:t>kuntayhtymän liikelaitos</a:t>
            </a:r>
          </a:p>
          <a:p>
            <a:pPr lvl="1"/>
            <a:r>
              <a:rPr lang="fi-FI" sz="2100" dirty="0" smtClean="0"/>
              <a:t>Kuuluvat</a:t>
            </a:r>
            <a:r>
              <a:rPr lang="fi-FI" sz="2100" i="1" dirty="0" smtClean="0"/>
              <a:t>  </a:t>
            </a:r>
            <a:r>
              <a:rPr lang="fi-FI" sz="2100" dirty="0" smtClean="0"/>
              <a:t>kunnan/kuntayhtymän organisaatioon</a:t>
            </a:r>
          </a:p>
          <a:p>
            <a:pPr lvl="1"/>
            <a:r>
              <a:rPr lang="fi-FI" sz="2100" dirty="0" smtClean="0"/>
              <a:t>Kirjanpito eriytettävä kunnan/kuntayhtymän kirjanpidosta</a:t>
            </a:r>
          </a:p>
          <a:p>
            <a:r>
              <a:rPr lang="fi-FI" sz="2600" dirty="0" smtClean="0"/>
              <a:t>Liikelaitoskuntayhtymä</a:t>
            </a:r>
          </a:p>
          <a:p>
            <a:pPr lvl="1"/>
            <a:r>
              <a:rPr lang="fi-FI" sz="2100" dirty="0" smtClean="0"/>
              <a:t>Kuntien ja kuntayhtymien yhdessä perustama kuntayhtymä, jonka tehtävänä on kunnallisen liikelaitoksen ylläpitäminen</a:t>
            </a:r>
          </a:p>
          <a:p>
            <a:pPr lvl="1"/>
            <a:r>
              <a:rPr lang="fi-FI" sz="2100" dirty="0" smtClean="0"/>
              <a:t>Oikeudelliselta muodolta kuntayhtymä, oma organisaatio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11.3.2014/hp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470490" y="1772816"/>
            <a:ext cx="7768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dirty="0" smtClean="0"/>
              <a:t>Kunnallinen liikelaitos on yläkäsite, jonka alle sijoittuu</a:t>
            </a:r>
          </a:p>
          <a:p>
            <a:r>
              <a:rPr lang="fi-FI" sz="2100" dirty="0" smtClean="0"/>
              <a:t>kolme eri liikelaitostyyppiä:</a:t>
            </a:r>
            <a:endParaRPr lang="fi-FI" sz="2100" dirty="0"/>
          </a:p>
        </p:txBody>
      </p:sp>
      <p:sp>
        <p:nvSpPr>
          <p:cNvPr id="5" name="Suorakulmio 4"/>
          <p:cNvSpPr/>
          <p:nvPr/>
        </p:nvSpPr>
        <p:spPr>
          <a:xfrm>
            <a:off x="467544" y="764704"/>
            <a:ext cx="85689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100" dirty="0"/>
              <a:t>Kunta tai kuntayhtymä voi perustaa kunnallisen liikelaitoksen liiketoimintaa tai liiketaloudellisten periaatteiden mukaan hoidettavaa kunnan toimialaan </a:t>
            </a:r>
            <a:r>
              <a:rPr lang="fi-FI" sz="2100" dirty="0" smtClean="0"/>
              <a:t>kuuluvaa </a:t>
            </a:r>
            <a:r>
              <a:rPr lang="fi-FI" sz="2100" dirty="0"/>
              <a:t>tehtävää </a:t>
            </a:r>
            <a:r>
              <a:rPr lang="fi-FI" sz="2100" dirty="0" smtClean="0"/>
              <a:t>varten.</a:t>
            </a:r>
            <a:endParaRPr lang="fi-FI" sz="2100" dirty="0"/>
          </a:p>
        </p:txBody>
      </p:sp>
      <p:sp>
        <p:nvSpPr>
          <p:cNvPr id="8" name="Suorakulmio 7"/>
          <p:cNvSpPr/>
          <p:nvPr/>
        </p:nvSpPr>
        <p:spPr>
          <a:xfrm>
            <a:off x="467544" y="551723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/>
              <a:t>Kunnan liikelaitos voi toimia myös kahden tai useamman kunnan yhteisen toimielimen alaisena isäntäkunnan </a:t>
            </a:r>
            <a:r>
              <a:rPr lang="fi-FI" sz="2000" dirty="0" smtClean="0"/>
              <a:t>liikelaitoksena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3731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54050" y="1390650"/>
          <a:ext cx="807720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6" name="Kaavio" r:id="rId4" imgW="8077320" imgH="4076790" progId="MSGraph.Chart.8">
                  <p:embed followColorScheme="full"/>
                </p:oleObj>
              </mc:Choice>
              <mc:Fallback>
                <p:oleObj name="Kaavio" r:id="rId4" imgW="8077320" imgH="40767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390650"/>
                        <a:ext cx="8077200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54050" y="1390650"/>
          <a:ext cx="807720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7" name="Kaavio" r:id="rId6" imgW="8077320" imgH="4076790" progId="MSGraph.Chart.8">
                  <p:embed followColorScheme="full"/>
                </p:oleObj>
              </mc:Choice>
              <mc:Fallback>
                <p:oleObj name="Kaavio" r:id="rId6" imgW="8077320" imgH="40767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390650"/>
                        <a:ext cx="8077200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50825" y="152400"/>
            <a:ext cx="8748713" cy="3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fi-FI" sz="2500" dirty="0" smtClean="0">
                <a:solidFill>
                  <a:schemeClr val="accent1"/>
                </a:solidFill>
              </a:rPr>
              <a:t>Kuntien liikelaitokset</a:t>
            </a:r>
            <a:r>
              <a:rPr lang="fi-FI" sz="2500" baseline="30000" dirty="0" smtClean="0">
                <a:solidFill>
                  <a:schemeClr val="accent1"/>
                </a:solidFill>
              </a:rPr>
              <a:t>1)</a:t>
            </a:r>
            <a:r>
              <a:rPr lang="fi-FI" sz="2500" dirty="0" smtClean="0">
                <a:solidFill>
                  <a:schemeClr val="accent1"/>
                </a:solidFill>
              </a:rPr>
              <a:t> 1997-2017</a:t>
            </a:r>
            <a:endParaRPr lang="fi-FI" sz="1800" baseline="300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953916"/>
              </p:ext>
            </p:extLst>
          </p:nvPr>
        </p:nvGraphicFramePr>
        <p:xfrm>
          <a:off x="301625" y="755651"/>
          <a:ext cx="8596313" cy="533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652979" y="5877272"/>
            <a:ext cx="81674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1200" dirty="0" smtClean="0"/>
              <a:t> 1) Jos kunnalla on jollain toimialalla (esim. sisäiset palvelut) useampia liikelaitoksia, on ne laskettu yhteen Tilastokeskuksen luvuissa. Liikelaitosten lukumäärä on siten hieman tässä esitettyä korkeampi.</a:t>
            </a:r>
            <a:endParaRPr lang="fi-FI" sz="1200" dirty="0"/>
          </a:p>
        </p:txBody>
      </p:sp>
      <p:sp>
        <p:nvSpPr>
          <p:cNvPr id="9224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79837" y="6432860"/>
            <a:ext cx="2239888" cy="214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29.11.2018/mm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8172400" y="476672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solidFill>
                  <a:srgbClr val="FF0000"/>
                </a:solidFill>
              </a:rPr>
              <a:t>mrd. €</a:t>
            </a:r>
            <a:endParaRPr lang="fi-FI" sz="1400" dirty="0">
              <a:solidFill>
                <a:srgbClr val="FF000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395536" y="476672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lkm</a:t>
            </a:r>
            <a:endParaRPr lang="fi-FI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88249" y="6310481"/>
            <a:ext cx="23762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1100" dirty="0"/>
              <a:t>Lähde: </a:t>
            </a:r>
            <a:r>
              <a:rPr lang="fi-FI" sz="1100" dirty="0" smtClean="0"/>
              <a:t>Tilastokeskus, Talous- ja toimintatilasto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8450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54050" y="1390650"/>
          <a:ext cx="807720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6" name="Kaavio" r:id="rId4" imgW="8077320" imgH="4076790" progId="MSGraph.Chart.8">
                  <p:embed followColorScheme="full"/>
                </p:oleObj>
              </mc:Choice>
              <mc:Fallback>
                <p:oleObj name="Kaavio" r:id="rId4" imgW="8077320" imgH="4076790" progId="MSGraph.Chart.8">
                  <p:embed followColorScheme="full"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390650"/>
                        <a:ext cx="8077200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54050" y="1390650"/>
          <a:ext cx="807720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name="Kaavio" r:id="rId6" imgW="8077320" imgH="4076790" progId="MSGraph.Chart.8">
                  <p:embed followColorScheme="full"/>
                </p:oleObj>
              </mc:Choice>
              <mc:Fallback>
                <p:oleObj name="Kaavio" r:id="rId6" imgW="8077320" imgH="4076790" progId="MSGraph.Chart.8">
                  <p:embed followColorScheme="full"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390650"/>
                        <a:ext cx="8077200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50825" y="152400"/>
            <a:ext cx="8748713" cy="3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fi-FI" sz="2500" dirty="0" smtClean="0">
                <a:solidFill>
                  <a:schemeClr val="accent1"/>
                </a:solidFill>
              </a:rPr>
              <a:t>Kuntayhtymien liikelaitokset</a:t>
            </a:r>
            <a:r>
              <a:rPr lang="fi-FI" sz="2500" baseline="30000" dirty="0" smtClean="0">
                <a:solidFill>
                  <a:schemeClr val="accent1"/>
                </a:solidFill>
              </a:rPr>
              <a:t>1)</a:t>
            </a:r>
            <a:r>
              <a:rPr lang="fi-FI" sz="2500" dirty="0" smtClean="0">
                <a:solidFill>
                  <a:schemeClr val="accent1"/>
                </a:solidFill>
              </a:rPr>
              <a:t> 2010-2017</a:t>
            </a:r>
            <a:endParaRPr lang="fi-FI" sz="1800" baseline="300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666232"/>
              </p:ext>
            </p:extLst>
          </p:nvPr>
        </p:nvGraphicFramePr>
        <p:xfrm>
          <a:off x="301625" y="755651"/>
          <a:ext cx="8596313" cy="50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652978" y="5719864"/>
            <a:ext cx="81674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1200" dirty="0" smtClean="0"/>
              <a:t> 1) Jos kuntayhtymällä on jollain toimialalla (esim. sisäiset palvelut) useampia liikelaitoksia, on ne laskettu yhteen Tilastokeskuksen luvuissa. Liikelaitosten lukumäärä on siten hieman tässä esitettyä korkeampi.</a:t>
            </a:r>
            <a:endParaRPr lang="fi-FI" sz="1200" dirty="0"/>
          </a:p>
        </p:txBody>
      </p:sp>
      <p:sp>
        <p:nvSpPr>
          <p:cNvPr id="9224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79837" y="6432860"/>
            <a:ext cx="2239888" cy="214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29.11.2018/mm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8172400" y="476672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solidFill>
                  <a:srgbClr val="FF0000"/>
                </a:solidFill>
              </a:rPr>
              <a:t>mrd. €</a:t>
            </a:r>
            <a:endParaRPr lang="fi-FI" sz="1400" dirty="0">
              <a:solidFill>
                <a:srgbClr val="FF000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395536" y="476672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lkm</a:t>
            </a:r>
            <a:endParaRPr lang="fi-FI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88249" y="6310481"/>
            <a:ext cx="23762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1100" dirty="0"/>
              <a:t>Lähde: </a:t>
            </a:r>
            <a:r>
              <a:rPr lang="fi-FI" sz="1100" dirty="0" smtClean="0"/>
              <a:t>Tilastokeskus, Talous- ja toimintatilasto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6396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54050" y="1390650"/>
          <a:ext cx="807720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0" name="Kaavio" r:id="rId4" imgW="8077320" imgH="4076790" progId="MSGraph.Chart.8">
                  <p:embed followColorScheme="full"/>
                </p:oleObj>
              </mc:Choice>
              <mc:Fallback>
                <p:oleObj name="Kaavio" r:id="rId4" imgW="8077320" imgH="4076790" progId="MSGraph.Chart.8">
                  <p:embed followColorScheme="full"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390650"/>
                        <a:ext cx="8077200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54050" y="1390650"/>
          <a:ext cx="807720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1" name="Kaavio" r:id="rId6" imgW="8077320" imgH="4076790" progId="MSGraph.Chart.8">
                  <p:embed followColorScheme="full"/>
                </p:oleObj>
              </mc:Choice>
              <mc:Fallback>
                <p:oleObj name="Kaavio" r:id="rId6" imgW="8077320" imgH="4076790" progId="MSGraph.Chart.8">
                  <p:embed followColorScheme="full"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390650"/>
                        <a:ext cx="8077200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50825" y="152400"/>
            <a:ext cx="8748713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fi-FI" sz="2500" dirty="0" smtClean="0">
                <a:solidFill>
                  <a:schemeClr val="accent1"/>
                </a:solidFill>
              </a:rPr>
              <a:t>Kuntien liikelaitosten liikevaihto</a:t>
            </a:r>
          </a:p>
          <a:p>
            <a:pPr algn="ctr">
              <a:lnSpc>
                <a:spcPct val="95000"/>
              </a:lnSpc>
            </a:pPr>
            <a:r>
              <a:rPr lang="fi-FI" sz="2500" dirty="0" smtClean="0">
                <a:solidFill>
                  <a:schemeClr val="accent1"/>
                </a:solidFill>
              </a:rPr>
              <a:t> tehtävittäin 2010-2017, milj. €</a:t>
            </a:r>
            <a:endParaRPr lang="fi-FI" sz="1800" baseline="300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093420"/>
              </p:ext>
            </p:extLst>
          </p:nvPr>
        </p:nvGraphicFramePr>
        <p:xfrm>
          <a:off x="323528" y="726247"/>
          <a:ext cx="8596313" cy="560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224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84240" y="6454775"/>
            <a:ext cx="2239888" cy="214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5.12.2018/mm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51520" y="476672"/>
            <a:ext cx="803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>
                <a:solidFill>
                  <a:schemeClr val="accent1"/>
                </a:solidFill>
              </a:rPr>
              <a:t>milj. €</a:t>
            </a:r>
            <a:endParaRPr lang="fi-FI" sz="1500" dirty="0">
              <a:solidFill>
                <a:schemeClr val="accent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17113" y="6310481"/>
            <a:ext cx="35268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1100" dirty="0"/>
              <a:t>Lähde: </a:t>
            </a:r>
            <a:r>
              <a:rPr lang="fi-FI" sz="1100" dirty="0" smtClean="0"/>
              <a:t>Tilastokeskus, Talous- ja toimintatilasto sekä kuntien/liikelaitosten nettisivut</a:t>
            </a:r>
            <a:endParaRPr lang="fi-FI" sz="1100" dirty="0"/>
          </a:p>
        </p:txBody>
      </p:sp>
      <p:sp>
        <p:nvSpPr>
          <p:cNvPr id="5" name="Tekstiruutu 4"/>
          <p:cNvSpPr txBox="1"/>
          <p:nvPr/>
        </p:nvSpPr>
        <p:spPr>
          <a:xfrm>
            <a:off x="571711" y="5900594"/>
            <a:ext cx="809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*Vuoden 2014 loppuun mennessä monia liikelaitoksia yhtiöitettiin (yhtiöittämisvelvoite), esimerkiksi energiahuollon liikelaitokset.</a:t>
            </a:r>
          </a:p>
        </p:txBody>
      </p:sp>
    </p:spTree>
    <p:extLst>
      <p:ext uri="{BB962C8B-B14F-4D97-AF65-F5344CB8AC3E}">
        <p14:creationId xmlns:p14="http://schemas.microsoft.com/office/powerpoint/2010/main" val="5515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54050" y="1390650"/>
          <a:ext cx="807720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6" name="Kaavio" r:id="rId4" imgW="8077320" imgH="4076790" progId="MSGraph.Chart.8">
                  <p:embed followColorScheme="full"/>
                </p:oleObj>
              </mc:Choice>
              <mc:Fallback>
                <p:oleObj name="Kaavio" r:id="rId4" imgW="8077320" imgH="4076790" progId="MSGraph.Chart.8">
                  <p:embed followColorScheme="full"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390650"/>
                        <a:ext cx="8077200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54050" y="1390650"/>
          <a:ext cx="807720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7" name="Kaavio" r:id="rId6" imgW="8077320" imgH="4076790" progId="MSGraph.Chart.8">
                  <p:embed followColorScheme="full"/>
                </p:oleObj>
              </mc:Choice>
              <mc:Fallback>
                <p:oleObj name="Kaavio" r:id="rId6" imgW="8077320" imgH="4076790" progId="MSGraph.Chart.8">
                  <p:embed followColorScheme="full"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390650"/>
                        <a:ext cx="8077200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50825" y="152400"/>
            <a:ext cx="8748713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fi-FI" sz="2500" dirty="0" smtClean="0">
                <a:solidFill>
                  <a:schemeClr val="accent1"/>
                </a:solidFill>
              </a:rPr>
              <a:t>Kuntayhtymien liikelaitosten liikevaihto</a:t>
            </a:r>
          </a:p>
          <a:p>
            <a:pPr algn="ctr">
              <a:lnSpc>
                <a:spcPct val="95000"/>
              </a:lnSpc>
            </a:pPr>
            <a:r>
              <a:rPr lang="fi-FI" sz="2500" dirty="0" smtClean="0">
                <a:solidFill>
                  <a:schemeClr val="accent1"/>
                </a:solidFill>
              </a:rPr>
              <a:t> tehtävittäin 1997-2017, milj. €</a:t>
            </a:r>
            <a:endParaRPr lang="fi-FI" sz="1800" baseline="300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49965"/>
              </p:ext>
            </p:extLst>
          </p:nvPr>
        </p:nvGraphicFramePr>
        <p:xfrm>
          <a:off x="301625" y="755651"/>
          <a:ext cx="8596313" cy="533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224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484240" y="6454775"/>
            <a:ext cx="2239888" cy="214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5.12.2018/mm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51520" y="476672"/>
            <a:ext cx="803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>
                <a:solidFill>
                  <a:schemeClr val="accent1"/>
                </a:solidFill>
              </a:rPr>
              <a:t>milj. €</a:t>
            </a:r>
            <a:endParaRPr lang="fi-FI" sz="1500" dirty="0">
              <a:solidFill>
                <a:schemeClr val="accent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17113" y="6310481"/>
            <a:ext cx="35268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1100" dirty="0"/>
              <a:t>Lähde: </a:t>
            </a:r>
            <a:r>
              <a:rPr lang="fi-FI" sz="1100" dirty="0" smtClean="0"/>
              <a:t>Tilastokeskus, Talous- ja toimintatilasto sekä </a:t>
            </a:r>
            <a:r>
              <a:rPr lang="fi-FI" sz="1100" dirty="0" err="1" smtClean="0"/>
              <a:t>ky:n/liikelaitosten</a:t>
            </a:r>
            <a:r>
              <a:rPr lang="fi-FI" sz="1100" dirty="0" smtClean="0"/>
              <a:t> nettisivut</a:t>
            </a:r>
            <a:endParaRPr lang="fi-FI" sz="1100" dirty="0"/>
          </a:p>
        </p:txBody>
      </p:sp>
      <p:sp>
        <p:nvSpPr>
          <p:cNvPr id="5" name="Tekstiruutu 4"/>
          <p:cNvSpPr txBox="1"/>
          <p:nvPr/>
        </p:nvSpPr>
        <p:spPr>
          <a:xfrm>
            <a:off x="549808" y="5819417"/>
            <a:ext cx="809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*Vuoden 2014 loppuun mennessä monia liikelaitoksia yhtiöitettiin (yhtiöittämisvelvoite)</a:t>
            </a:r>
          </a:p>
          <a:p>
            <a:r>
              <a:rPr lang="fi-FI" sz="1200" dirty="0" smtClean="0">
                <a:solidFill>
                  <a:schemeClr val="tx1"/>
                </a:solidFill>
              </a:rPr>
              <a:t>**HUS-liikelaitokset (7 kpl) siirtyivät vuoden 2017 alusta alkaen osaksi HUS-kuntayhtymää</a:t>
            </a:r>
            <a:endParaRPr lang="fi-F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pio (1) Kuntaliitto">
  <a:themeElements>
    <a:clrScheme name="Kopio (1) Kuntaliitto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Kopio (1) 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Kopio (1) Kuntaliitto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7590</TotalTime>
  <Words>279</Words>
  <Application>Microsoft Office PowerPoint</Application>
  <PresentationFormat>Näytössä katseltava diaesitys (4:3)</PresentationFormat>
  <Paragraphs>44</Paragraphs>
  <Slides>5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Arial</vt:lpstr>
      <vt:lpstr>Times New Roman</vt:lpstr>
      <vt:lpstr>Verdana</vt:lpstr>
      <vt:lpstr>Kopio (1) Kuntaliitto</vt:lpstr>
      <vt:lpstr>3_Default Design</vt:lpstr>
      <vt:lpstr>Kuntaliitto suomenkielinen</vt:lpstr>
      <vt:lpstr>Kaavio</vt:lpstr>
      <vt:lpstr>Kunnallinen liikelaitos</vt:lpstr>
      <vt:lpstr>PowerPoint-esitys</vt:lpstr>
      <vt:lpstr>PowerPoint-esitys</vt:lpstr>
      <vt:lpstr>PowerPoint-esitys</vt:lpstr>
      <vt:lpstr>PowerPoint-esitys</vt:lpstr>
    </vt:vector>
  </TitlesOfParts>
  <Company>Suomen 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Kuntatalouden kehitys vuoteen 2015</dc:title>
  <dc:creator>Heikki Pukki</dc:creator>
  <cp:lastModifiedBy>Valkeinen Tuija</cp:lastModifiedBy>
  <cp:revision>333</cp:revision>
  <cp:lastPrinted>2014-03-04T07:48:57Z</cp:lastPrinted>
  <dcterms:created xsi:type="dcterms:W3CDTF">2009-12-23T10:40:04Z</dcterms:created>
  <dcterms:modified xsi:type="dcterms:W3CDTF">2018-12-10T11:57:16Z</dcterms:modified>
</cp:coreProperties>
</file>