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2"/>
  </p:notesMasterIdLst>
  <p:handoutMasterIdLst>
    <p:handoutMasterId r:id="rId13"/>
  </p:handoutMasterIdLst>
  <p:sldIdLst>
    <p:sldId id="259" r:id="rId2"/>
    <p:sldId id="307" r:id="rId3"/>
    <p:sldId id="292" r:id="rId4"/>
    <p:sldId id="321" r:id="rId5"/>
    <p:sldId id="323" r:id="rId6"/>
    <p:sldId id="322" r:id="rId7"/>
    <p:sldId id="315" r:id="rId8"/>
    <p:sldId id="309" r:id="rId9"/>
    <p:sldId id="324" r:id="rId10"/>
    <p:sldId id="280" r:id="rId11"/>
  </p:sldIdLst>
  <p:sldSz cx="9144000" cy="5143500" type="screen16x9"/>
  <p:notesSz cx="6797675" cy="9928225"/>
  <p:embeddedFontLst>
    <p:embeddedFont>
      <p:font typeface="Montserrat" panose="020B0604020202020204" charset="0"/>
      <p:regular r:id="rId14"/>
      <p:bold r:id="rId15"/>
      <p:italic r:id="rId16"/>
      <p:boldItalic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85C6"/>
    <a:srgbClr val="E0EEFA"/>
    <a:srgbClr val="CCCCCC"/>
    <a:srgbClr val="073763"/>
    <a:srgbClr val="64697C"/>
    <a:srgbClr val="579EFF"/>
    <a:srgbClr val="F6F9F1"/>
    <a:srgbClr val="B3D1ED"/>
    <a:srgbClr val="E2E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C45100-9A24-432B-81B3-AF4C609B3179}" v="1707" dt="2018-09-12T05:34:41.999"/>
  </p1510:revLst>
</p1510:revInfo>
</file>

<file path=ppt/tableStyles.xml><?xml version="1.0" encoding="utf-8"?>
<a:tblStyleLst xmlns:a="http://schemas.openxmlformats.org/drawingml/2006/main" def="{AA1C8AA2-1C29-42D9-8A96-FC8952263228}">
  <a:tblStyle styleId="{AA1C8AA2-1C29-42D9-8A96-FC89522632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85" autoAdjust="0"/>
    <p:restoredTop sz="92276" autoAdjust="0"/>
  </p:normalViewPr>
  <p:slideViewPr>
    <p:cSldViewPr snapToGrid="0">
      <p:cViewPr varScale="1">
        <p:scale>
          <a:sx n="70" d="100"/>
          <a:sy n="70" d="100"/>
        </p:scale>
        <p:origin x="97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0" d="100"/>
          <a:sy n="40" d="100"/>
        </p:scale>
        <p:origin x="2366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ikkokesa-my.sharepoint.com/personal/mikkokesa_mikkokesa_onmicrosoft_com/Documents/Kuntakokeilukoordinaatio/Lait/vaikuttaminen/tilannekatsaus%207.8.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ikkokesa-my.sharepoint.com/personal/mikkokesa_mikkokesa_onmicrosoft_com/Documents/Kuntakokeilukoordinaatio/Vaikuttavuus/Ty&#246;tt&#246;mien%20m&#228;&#228;r&#228;n%20kehitys%20kokeiluiss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ikkokesa-my.sharepoint.com/personal/mikkokesa_mikkokesa_onmicrosoft_com/Documents/Kuntakokeilukoordinaatio/Vaikuttavuus/Tiedoston%20kokeilut-kelamaksujen%20kehitys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ikkokesa-my.sharepoint.com/personal/mikkokesa_mikkokesa_onmicrosoft_com/Documents/Kuntakokeilukoordinaatio/Vaikuttavuus/Tiedoston%20kokeilut-kelamaksujen%20kehitys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dirty="0"/>
              <a:t>AKTIVOINTIPALVELUISSA OLEVIEN </a:t>
            </a:r>
            <a:r>
              <a:rPr lang="en-US" sz="1100" b="1" u="sng" dirty="0"/>
              <a:t>ASIAKKAIDEN MÄÄRÄT</a:t>
            </a:r>
            <a:r>
              <a:rPr lang="en-US" sz="1100" b="1" dirty="0"/>
              <a:t>,</a:t>
            </a:r>
            <a:r>
              <a:rPr lang="en-US" sz="1100" b="1" baseline="0" dirty="0"/>
              <a:t> MUUTOS VUODEN TAKAISEEN</a:t>
            </a:r>
            <a:r>
              <a:rPr lang="en-US" sz="1100" b="1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aktivointi!$C$3</c:f>
              <c:strCache>
                <c:ptCount val="1"/>
                <c:pt idx="0">
                  <c:v>KOKO MAA PL. KOKEILU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numRef>
              <c:f>aktivointi!$B$4:$B$15</c:f>
              <c:numCache>
                <c:formatCode>mmm\-yy</c:formatCode>
                <c:ptCount val="12"/>
                <c:pt idx="0">
                  <c:v>43282</c:v>
                </c:pt>
                <c:pt idx="1">
                  <c:v>43252</c:v>
                </c:pt>
                <c:pt idx="2">
                  <c:v>43221</c:v>
                </c:pt>
                <c:pt idx="3">
                  <c:v>43191</c:v>
                </c:pt>
                <c:pt idx="4">
                  <c:v>43160</c:v>
                </c:pt>
                <c:pt idx="5">
                  <c:v>43132</c:v>
                </c:pt>
                <c:pt idx="6">
                  <c:v>43101</c:v>
                </c:pt>
                <c:pt idx="7">
                  <c:v>43070</c:v>
                </c:pt>
                <c:pt idx="8">
                  <c:v>43040</c:v>
                </c:pt>
                <c:pt idx="9">
                  <c:v>43009</c:v>
                </c:pt>
                <c:pt idx="10">
                  <c:v>42979</c:v>
                </c:pt>
                <c:pt idx="11">
                  <c:v>42948</c:v>
                </c:pt>
              </c:numCache>
            </c:numRef>
          </c:cat>
          <c:val>
            <c:numRef>
              <c:f>aktivointi!$C$4:$C$15</c:f>
              <c:numCache>
                <c:formatCode>0%</c:formatCode>
                <c:ptCount val="12"/>
                <c:pt idx="0">
                  <c:v>4.2141708915543363E-2</c:v>
                </c:pt>
                <c:pt idx="1">
                  <c:v>4.3352634294559378E-2</c:v>
                </c:pt>
                <c:pt idx="2">
                  <c:v>4.5397829927830591E-2</c:v>
                </c:pt>
                <c:pt idx="3">
                  <c:v>3.0401041211379543E-2</c:v>
                </c:pt>
                <c:pt idx="4">
                  <c:v>4.2252141023379819E-2</c:v>
                </c:pt>
                <c:pt idx="5">
                  <c:v>2.2198866482658897E-3</c:v>
                </c:pt>
                <c:pt idx="6">
                  <c:v>-1.3813697906615019E-3</c:v>
                </c:pt>
                <c:pt idx="7">
                  <c:v>3.5345179519132852E-3</c:v>
                </c:pt>
                <c:pt idx="8">
                  <c:v>-9.6468217761557229E-3</c:v>
                </c:pt>
                <c:pt idx="9">
                  <c:v>-2.081445373982882E-2</c:v>
                </c:pt>
                <c:pt idx="10">
                  <c:v>-1.9928860784507507E-2</c:v>
                </c:pt>
                <c:pt idx="11">
                  <c:v>-3.6949694078267648E-3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C4-4A60-B16B-8F697ED87CA1}"/>
            </c:ext>
          </c:extLst>
        </c:ser>
        <c:ser>
          <c:idx val="1"/>
          <c:order val="1"/>
          <c:tx>
            <c:strRef>
              <c:f>aktivointi!$E$3</c:f>
              <c:strCache>
                <c:ptCount val="1"/>
                <c:pt idx="0">
                  <c:v>KOKEILUKUNNAT YHTEENSÄ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aktivointi!$B$4:$B$15</c:f>
              <c:numCache>
                <c:formatCode>mmm\-yy</c:formatCode>
                <c:ptCount val="12"/>
                <c:pt idx="0">
                  <c:v>43282</c:v>
                </c:pt>
                <c:pt idx="1">
                  <c:v>43252</c:v>
                </c:pt>
                <c:pt idx="2">
                  <c:v>43221</c:v>
                </c:pt>
                <c:pt idx="3">
                  <c:v>43191</c:v>
                </c:pt>
                <c:pt idx="4">
                  <c:v>43160</c:v>
                </c:pt>
                <c:pt idx="5">
                  <c:v>43132</c:v>
                </c:pt>
                <c:pt idx="6">
                  <c:v>43101</c:v>
                </c:pt>
                <c:pt idx="7">
                  <c:v>43070</c:v>
                </c:pt>
                <c:pt idx="8">
                  <c:v>43040</c:v>
                </c:pt>
                <c:pt idx="9">
                  <c:v>43009</c:v>
                </c:pt>
                <c:pt idx="10">
                  <c:v>42979</c:v>
                </c:pt>
                <c:pt idx="11">
                  <c:v>42948</c:v>
                </c:pt>
              </c:numCache>
            </c:numRef>
          </c:cat>
          <c:val>
            <c:numRef>
              <c:f>aktivointi!$E$4:$E$15</c:f>
              <c:numCache>
                <c:formatCode>0%</c:formatCode>
                <c:ptCount val="12"/>
                <c:pt idx="0">
                  <c:v>0.14101479915433401</c:v>
                </c:pt>
                <c:pt idx="1">
                  <c:v>8.7679408838993833E-2</c:v>
                </c:pt>
                <c:pt idx="2">
                  <c:v>7.123344370860929E-2</c:v>
                </c:pt>
                <c:pt idx="3">
                  <c:v>4.5955734406438742E-2</c:v>
                </c:pt>
                <c:pt idx="4">
                  <c:v>4.3993645362336631E-2</c:v>
                </c:pt>
                <c:pt idx="5">
                  <c:v>2.0707363538474688E-3</c:v>
                </c:pt>
                <c:pt idx="6">
                  <c:v>-1.7744360902255618E-2</c:v>
                </c:pt>
                <c:pt idx="7">
                  <c:v>3.8437811417453283E-3</c:v>
                </c:pt>
                <c:pt idx="8">
                  <c:v>-3.2140791539287727E-2</c:v>
                </c:pt>
                <c:pt idx="9">
                  <c:v>-4.1316118284048353E-2</c:v>
                </c:pt>
                <c:pt idx="10">
                  <c:v>-2.4757663086193316E-2</c:v>
                </c:pt>
                <c:pt idx="11">
                  <c:v>3.7135278514588421E-3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C4-4A60-B16B-8F697ED87C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8288656"/>
        <c:axId val="488293576"/>
      </c:lineChart>
      <c:dateAx>
        <c:axId val="4882886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293576"/>
        <c:crosses val="autoZero"/>
        <c:auto val="1"/>
        <c:lblOffset val="100"/>
        <c:baseTimeUnit val="months"/>
      </c:dateAx>
      <c:valAx>
        <c:axId val="488293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28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95627272750172E-2"/>
          <c:y val="5.2566110652425384E-2"/>
          <c:w val="0.92910622700051826"/>
          <c:h val="0.75017787082199627"/>
        </c:manualLayout>
      </c:layout>
      <c:lineChart>
        <c:grouping val="standard"/>
        <c:varyColors val="0"/>
        <c:ser>
          <c:idx val="0"/>
          <c:order val="0"/>
          <c:tx>
            <c:strRef>
              <c:f>Taul2!$C$1</c:f>
              <c:strCache>
                <c:ptCount val="1"/>
                <c:pt idx="0">
                  <c:v>PITKÄAIKAISTYÖTTÖMYYDEN KEHITYS  koko maa pl. kokeilualueet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Taul2!$B$2:$B$13</c:f>
              <c:numCache>
                <c:formatCode>mmm\-yy</c:formatCode>
                <c:ptCount val="12"/>
                <c:pt idx="0">
                  <c:v>43282</c:v>
                </c:pt>
                <c:pt idx="1">
                  <c:v>43252</c:v>
                </c:pt>
                <c:pt idx="2">
                  <c:v>43221</c:v>
                </c:pt>
                <c:pt idx="3">
                  <c:v>43191</c:v>
                </c:pt>
                <c:pt idx="4">
                  <c:v>43160</c:v>
                </c:pt>
                <c:pt idx="5">
                  <c:v>43132</c:v>
                </c:pt>
                <c:pt idx="6">
                  <c:v>43101</c:v>
                </c:pt>
                <c:pt idx="7">
                  <c:v>43070</c:v>
                </c:pt>
                <c:pt idx="8">
                  <c:v>43040</c:v>
                </c:pt>
                <c:pt idx="9">
                  <c:v>43009</c:v>
                </c:pt>
                <c:pt idx="10">
                  <c:v>42979</c:v>
                </c:pt>
                <c:pt idx="11">
                  <c:v>42948</c:v>
                </c:pt>
              </c:numCache>
            </c:numRef>
          </c:cat>
          <c:val>
            <c:numRef>
              <c:f>Taul2!$C$2:$C$13</c:f>
              <c:numCache>
                <c:formatCode>0%</c:formatCode>
                <c:ptCount val="12"/>
                <c:pt idx="0">
                  <c:v>-0.27039948622194732</c:v>
                </c:pt>
                <c:pt idx="1">
                  <c:v>-0.26879121925668437</c:v>
                </c:pt>
                <c:pt idx="2">
                  <c:v>-0.27372409709887502</c:v>
                </c:pt>
                <c:pt idx="3">
                  <c:v>-0.26115122086892029</c:v>
                </c:pt>
                <c:pt idx="4">
                  <c:v>-0.26084891256404164</c:v>
                </c:pt>
                <c:pt idx="5">
                  <c:v>-0.2608186500406614</c:v>
                </c:pt>
                <c:pt idx="6">
                  <c:v>-0.26195332684804551</c:v>
                </c:pt>
                <c:pt idx="7">
                  <c:v>-0.24361878395100567</c:v>
                </c:pt>
                <c:pt idx="8">
                  <c:v>-0.23873466209247995</c:v>
                </c:pt>
                <c:pt idx="9">
                  <c:v>-0.22376511154501266</c:v>
                </c:pt>
                <c:pt idx="10">
                  <c:v>-0.21320285960553664</c:v>
                </c:pt>
                <c:pt idx="11">
                  <c:v>-0.19717541038924946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AE-4CB6-9846-431C54488E43}"/>
            </c:ext>
          </c:extLst>
        </c:ser>
        <c:ser>
          <c:idx val="1"/>
          <c:order val="1"/>
          <c:tx>
            <c:strRef>
              <c:f>Taul2!$D$1</c:f>
              <c:strCache>
                <c:ptCount val="1"/>
                <c:pt idx="0">
                  <c:v>PITKÄAIKAISTYÖTTÖMYYDEN KEHITYS, kokeilualueet</c:v>
                </c:pt>
              </c:strCache>
            </c:strRef>
          </c:tx>
          <c:spPr>
            <a:ln w="444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Taul2!$B$2:$B$13</c:f>
              <c:numCache>
                <c:formatCode>mmm\-yy</c:formatCode>
                <c:ptCount val="12"/>
                <c:pt idx="0">
                  <c:v>43282</c:v>
                </c:pt>
                <c:pt idx="1">
                  <c:v>43252</c:v>
                </c:pt>
                <c:pt idx="2">
                  <c:v>43221</c:v>
                </c:pt>
                <c:pt idx="3">
                  <c:v>43191</c:v>
                </c:pt>
                <c:pt idx="4">
                  <c:v>43160</c:v>
                </c:pt>
                <c:pt idx="5">
                  <c:v>43132</c:v>
                </c:pt>
                <c:pt idx="6">
                  <c:v>43101</c:v>
                </c:pt>
                <c:pt idx="7">
                  <c:v>43070</c:v>
                </c:pt>
                <c:pt idx="8">
                  <c:v>43040</c:v>
                </c:pt>
                <c:pt idx="9">
                  <c:v>43009</c:v>
                </c:pt>
                <c:pt idx="10">
                  <c:v>42979</c:v>
                </c:pt>
                <c:pt idx="11">
                  <c:v>42948</c:v>
                </c:pt>
              </c:numCache>
            </c:numRef>
          </c:cat>
          <c:val>
            <c:numRef>
              <c:f>Taul2!$D$2:$D$13</c:f>
              <c:numCache>
                <c:formatCode>0%</c:formatCode>
                <c:ptCount val="12"/>
                <c:pt idx="0">
                  <c:v>-0.29221426629203295</c:v>
                </c:pt>
                <c:pt idx="1">
                  <c:v>-0.28422639440866104</c:v>
                </c:pt>
                <c:pt idx="2">
                  <c:v>-0.27560377701107686</c:v>
                </c:pt>
                <c:pt idx="3">
                  <c:v>-0.26622158223153114</c:v>
                </c:pt>
                <c:pt idx="4">
                  <c:v>-0.26473925284699751</c:v>
                </c:pt>
                <c:pt idx="5">
                  <c:v>-0.26989315898580768</c:v>
                </c:pt>
                <c:pt idx="6">
                  <c:v>-0.27263354843636645</c:v>
                </c:pt>
                <c:pt idx="7">
                  <c:v>-0.26894295491294706</c:v>
                </c:pt>
                <c:pt idx="8">
                  <c:v>-0.26608728509351975</c:v>
                </c:pt>
                <c:pt idx="9">
                  <c:v>-0.24619865345336256</c:v>
                </c:pt>
                <c:pt idx="10">
                  <c:v>-0.22879263913824055</c:v>
                </c:pt>
                <c:pt idx="11">
                  <c:v>-0.20960907851589849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AE-4CB6-9846-431C54488E43}"/>
            </c:ext>
          </c:extLst>
        </c:ser>
        <c:ser>
          <c:idx val="2"/>
          <c:order val="2"/>
          <c:tx>
            <c:strRef>
              <c:f>Taul2!$E$1</c:f>
              <c:strCache>
                <c:ptCount val="1"/>
                <c:pt idx="0">
                  <c:v>LAAJA RAKENNETYÖTTÖMYYS, KEHITYS koko maa pl. Kokeilualueet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Taul2!$B$2:$B$13</c:f>
              <c:numCache>
                <c:formatCode>mmm\-yy</c:formatCode>
                <c:ptCount val="12"/>
                <c:pt idx="0">
                  <c:v>43282</c:v>
                </c:pt>
                <c:pt idx="1">
                  <c:v>43252</c:v>
                </c:pt>
                <c:pt idx="2">
                  <c:v>43221</c:v>
                </c:pt>
                <c:pt idx="3">
                  <c:v>43191</c:v>
                </c:pt>
                <c:pt idx="4">
                  <c:v>43160</c:v>
                </c:pt>
                <c:pt idx="5">
                  <c:v>43132</c:v>
                </c:pt>
                <c:pt idx="6">
                  <c:v>43101</c:v>
                </c:pt>
                <c:pt idx="7">
                  <c:v>43070</c:v>
                </c:pt>
                <c:pt idx="8">
                  <c:v>43040</c:v>
                </c:pt>
                <c:pt idx="9">
                  <c:v>43009</c:v>
                </c:pt>
                <c:pt idx="10">
                  <c:v>42979</c:v>
                </c:pt>
                <c:pt idx="11">
                  <c:v>42948</c:v>
                </c:pt>
              </c:numCache>
            </c:numRef>
          </c:cat>
          <c:val>
            <c:numRef>
              <c:f>Taul2!$E$2:$E$13</c:f>
              <c:numCache>
                <c:formatCode>0%</c:formatCode>
                <c:ptCount val="12"/>
                <c:pt idx="0">
                  <c:v>-0.1596215742962781</c:v>
                </c:pt>
                <c:pt idx="1">
                  <c:v>-0.16127183265495393</c:v>
                </c:pt>
                <c:pt idx="2">
                  <c:v>-0.1744280404167321</c:v>
                </c:pt>
                <c:pt idx="3">
                  <c:v>-0.16673988755817881</c:v>
                </c:pt>
                <c:pt idx="4">
                  <c:v>-0.15927283798698411</c:v>
                </c:pt>
                <c:pt idx="5">
                  <c:v>-0.158642271010769</c:v>
                </c:pt>
                <c:pt idx="6">
                  <c:v>-0.15458895967324049</c:v>
                </c:pt>
                <c:pt idx="7">
                  <c:v>-0.14424334222811264</c:v>
                </c:pt>
                <c:pt idx="8">
                  <c:v>-0.13810309920573116</c:v>
                </c:pt>
                <c:pt idx="9">
                  <c:v>-0.13109473918033399</c:v>
                </c:pt>
                <c:pt idx="10">
                  <c:v>-0.11807291635139794</c:v>
                </c:pt>
                <c:pt idx="11">
                  <c:v>-0.11441636781500542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AE-4CB6-9846-431C54488E43}"/>
            </c:ext>
          </c:extLst>
        </c:ser>
        <c:ser>
          <c:idx val="3"/>
          <c:order val="3"/>
          <c:tx>
            <c:strRef>
              <c:f>Taul2!$F$1</c:f>
              <c:strCache>
                <c:ptCount val="1"/>
                <c:pt idx="0">
                  <c:v>LAAJA RAKENNETYÖTTÖMYYS, kokeilualueet</c:v>
                </c:pt>
              </c:strCache>
            </c:strRef>
          </c:tx>
          <c:spPr>
            <a:ln w="603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Taul2!$B$2:$B$13</c:f>
              <c:numCache>
                <c:formatCode>mmm\-yy</c:formatCode>
                <c:ptCount val="12"/>
                <c:pt idx="0">
                  <c:v>43282</c:v>
                </c:pt>
                <c:pt idx="1">
                  <c:v>43252</c:v>
                </c:pt>
                <c:pt idx="2">
                  <c:v>43221</c:v>
                </c:pt>
                <c:pt idx="3">
                  <c:v>43191</c:v>
                </c:pt>
                <c:pt idx="4">
                  <c:v>43160</c:v>
                </c:pt>
                <c:pt idx="5">
                  <c:v>43132</c:v>
                </c:pt>
                <c:pt idx="6">
                  <c:v>43101</c:v>
                </c:pt>
                <c:pt idx="7">
                  <c:v>43070</c:v>
                </c:pt>
                <c:pt idx="8">
                  <c:v>43040</c:v>
                </c:pt>
                <c:pt idx="9">
                  <c:v>43009</c:v>
                </c:pt>
                <c:pt idx="10">
                  <c:v>42979</c:v>
                </c:pt>
                <c:pt idx="11">
                  <c:v>42948</c:v>
                </c:pt>
              </c:numCache>
            </c:numRef>
          </c:cat>
          <c:val>
            <c:numRef>
              <c:f>Taul2!$F$2:$F$13</c:f>
              <c:numCache>
                <c:formatCode>0%</c:formatCode>
                <c:ptCount val="12"/>
                <c:pt idx="0">
                  <c:v>-0.20741655169075113</c:v>
                </c:pt>
                <c:pt idx="1">
                  <c:v>-0.19763665434196065</c:v>
                </c:pt>
                <c:pt idx="2">
                  <c:v>-0.20358857720495327</c:v>
                </c:pt>
                <c:pt idx="3">
                  <c:v>-0.19733300709566914</c:v>
                </c:pt>
                <c:pt idx="4">
                  <c:v>-0.19006956104581429</c:v>
                </c:pt>
                <c:pt idx="5">
                  <c:v>-0.1923050082579264</c:v>
                </c:pt>
                <c:pt idx="6">
                  <c:v>-0.19126969751856548</c:v>
                </c:pt>
                <c:pt idx="7">
                  <c:v>-0.19764062974367869</c:v>
                </c:pt>
                <c:pt idx="8">
                  <c:v>-0.19106289493352657</c:v>
                </c:pt>
                <c:pt idx="9">
                  <c:v>-0.17142339403823503</c:v>
                </c:pt>
                <c:pt idx="10">
                  <c:v>-0.15582679971489666</c:v>
                </c:pt>
                <c:pt idx="11">
                  <c:v>-0.14996848031650112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AE-4CB6-9846-431C54488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775208"/>
        <c:axId val="387777504"/>
      </c:lineChart>
      <c:dateAx>
        <c:axId val="3877752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777504"/>
        <c:crosses val="autoZero"/>
        <c:auto val="1"/>
        <c:lblOffset val="100"/>
        <c:baseTimeUnit val="months"/>
      </c:dateAx>
      <c:valAx>
        <c:axId val="38777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7775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dirty="0" err="1"/>
              <a:t>Työmarkkinatuen</a:t>
            </a:r>
            <a:r>
              <a:rPr lang="en-US" sz="800" dirty="0"/>
              <a:t> </a:t>
            </a:r>
            <a:r>
              <a:rPr lang="en-US" sz="800" dirty="0" err="1"/>
              <a:t>kuntaosuusmaksujen</a:t>
            </a:r>
            <a:r>
              <a:rPr lang="en-US" sz="800" dirty="0"/>
              <a:t> </a:t>
            </a:r>
            <a:r>
              <a:rPr lang="en-US" sz="800" baseline="0" dirty="0" err="1"/>
              <a:t>kehitys</a:t>
            </a:r>
            <a:r>
              <a:rPr lang="en-US" sz="800" baseline="0" dirty="0"/>
              <a:t> </a:t>
            </a:r>
            <a:r>
              <a:rPr lang="en-US" sz="800" baseline="0" dirty="0" err="1"/>
              <a:t>kokeiluaikana</a:t>
            </a:r>
            <a:endParaRPr lang="en-US" sz="800" dirty="0"/>
          </a:p>
        </c:rich>
      </c:tx>
      <c:layout>
        <c:manualLayout>
          <c:xMode val="edge"/>
          <c:yMode val="edge"/>
          <c:x val="0.1943908163212206"/>
          <c:y val="4.05405405405405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'tmt kuntamaksu'!$C$16</c:f>
              <c:strCache>
                <c:ptCount val="1"/>
                <c:pt idx="0">
                  <c:v>koko maa pl. kokeilut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'tmt kuntamaksu'!$B$17:$B$28</c:f>
              <c:numCache>
                <c:formatCode>mmm\-yy</c:formatCode>
                <c:ptCount val="12"/>
                <c:pt idx="0">
                  <c:v>43282</c:v>
                </c:pt>
                <c:pt idx="1">
                  <c:v>43252</c:v>
                </c:pt>
                <c:pt idx="2">
                  <c:v>43221</c:v>
                </c:pt>
                <c:pt idx="3">
                  <c:v>43191</c:v>
                </c:pt>
                <c:pt idx="4">
                  <c:v>43160</c:v>
                </c:pt>
                <c:pt idx="5">
                  <c:v>43132</c:v>
                </c:pt>
                <c:pt idx="6">
                  <c:v>43101</c:v>
                </c:pt>
                <c:pt idx="7">
                  <c:v>43070</c:v>
                </c:pt>
                <c:pt idx="8">
                  <c:v>43040</c:v>
                </c:pt>
                <c:pt idx="9">
                  <c:v>43009</c:v>
                </c:pt>
                <c:pt idx="10">
                  <c:v>42979</c:v>
                </c:pt>
                <c:pt idx="11">
                  <c:v>42948</c:v>
                </c:pt>
              </c:numCache>
            </c:numRef>
          </c:cat>
          <c:val>
            <c:numRef>
              <c:f>'tmt kuntamaksu'!$C$17:$C$28</c:f>
              <c:numCache>
                <c:formatCode>0%</c:formatCode>
                <c:ptCount val="12"/>
                <c:pt idx="0">
                  <c:v>-6.0739280525168526E-2</c:v>
                </c:pt>
                <c:pt idx="1">
                  <c:v>-0.12439834852632259</c:v>
                </c:pt>
                <c:pt idx="2">
                  <c:v>-5.214592906456994E-2</c:v>
                </c:pt>
                <c:pt idx="3">
                  <c:v>-0.10605088921319472</c:v>
                </c:pt>
                <c:pt idx="4">
                  <c:v>-2.2763772138884697E-2</c:v>
                </c:pt>
                <c:pt idx="5">
                  <c:v>-8.2607335707756469E-2</c:v>
                </c:pt>
                <c:pt idx="6">
                  <c:v>5.2017887931534501E-2</c:v>
                </c:pt>
                <c:pt idx="7">
                  <c:v>-7.7211122806184918E-2</c:v>
                </c:pt>
                <c:pt idx="8">
                  <c:v>3.1770830638302439E-3</c:v>
                </c:pt>
                <c:pt idx="9">
                  <c:v>-3.8795428417673139E-2</c:v>
                </c:pt>
                <c:pt idx="10">
                  <c:v>-1.9650638269703258E-2</c:v>
                </c:pt>
                <c:pt idx="11">
                  <c:v>0.14770126376384196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FE-4F56-A2C3-4F1C218A4EDC}"/>
            </c:ext>
          </c:extLst>
        </c:ser>
        <c:ser>
          <c:idx val="1"/>
          <c:order val="1"/>
          <c:tx>
            <c:strRef>
              <c:f>'tmt kuntamaksu'!$D$16</c:f>
              <c:strCache>
                <c:ptCount val="1"/>
                <c:pt idx="0">
                  <c:v>kokeilut yhteensä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'tmt kuntamaksu'!$B$17:$B$28</c:f>
              <c:numCache>
                <c:formatCode>mmm\-yy</c:formatCode>
                <c:ptCount val="12"/>
                <c:pt idx="0">
                  <c:v>43282</c:v>
                </c:pt>
                <c:pt idx="1">
                  <c:v>43252</c:v>
                </c:pt>
                <c:pt idx="2">
                  <c:v>43221</c:v>
                </c:pt>
                <c:pt idx="3">
                  <c:v>43191</c:v>
                </c:pt>
                <c:pt idx="4">
                  <c:v>43160</c:v>
                </c:pt>
                <c:pt idx="5">
                  <c:v>43132</c:v>
                </c:pt>
                <c:pt idx="6">
                  <c:v>43101</c:v>
                </c:pt>
                <c:pt idx="7">
                  <c:v>43070</c:v>
                </c:pt>
                <c:pt idx="8">
                  <c:v>43040</c:v>
                </c:pt>
                <c:pt idx="9">
                  <c:v>43009</c:v>
                </c:pt>
                <c:pt idx="10">
                  <c:v>42979</c:v>
                </c:pt>
                <c:pt idx="11">
                  <c:v>42948</c:v>
                </c:pt>
              </c:numCache>
            </c:numRef>
          </c:cat>
          <c:val>
            <c:numRef>
              <c:f>'tmt kuntamaksu'!$D$17:$D$28</c:f>
              <c:numCache>
                <c:formatCode>0%</c:formatCode>
                <c:ptCount val="12"/>
                <c:pt idx="0">
                  <c:v>-0.13593007559247428</c:v>
                </c:pt>
                <c:pt idx="1">
                  <c:v>-0.17209708148111202</c:v>
                </c:pt>
                <c:pt idx="2">
                  <c:v>-9.8285924206324426E-2</c:v>
                </c:pt>
                <c:pt idx="3">
                  <c:v>-0.13500659262682424</c:v>
                </c:pt>
                <c:pt idx="4">
                  <c:v>-5.2983989186113689E-2</c:v>
                </c:pt>
                <c:pt idx="5">
                  <c:v>-0.10359962684416324</c:v>
                </c:pt>
                <c:pt idx="6">
                  <c:v>4.189223047318591E-2</c:v>
                </c:pt>
                <c:pt idx="7">
                  <c:v>-8.7837585909290361E-2</c:v>
                </c:pt>
                <c:pt idx="8">
                  <c:v>-6.5459527245583793E-3</c:v>
                </c:pt>
                <c:pt idx="9">
                  <c:v>-4.2636054058157624E-2</c:v>
                </c:pt>
                <c:pt idx="10">
                  <c:v>-3.4673919390921681E-2</c:v>
                </c:pt>
                <c:pt idx="11">
                  <c:v>0.12172883450303118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FE-4F56-A2C3-4F1C218A4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4948544"/>
        <c:axId val="594948872"/>
      </c:lineChart>
      <c:dateAx>
        <c:axId val="59494854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948872"/>
        <c:crosses val="autoZero"/>
        <c:auto val="1"/>
        <c:lblOffset val="100"/>
        <c:baseTimeUnit val="months"/>
      </c:dateAx>
      <c:valAx>
        <c:axId val="594948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948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dirty="0" err="1"/>
              <a:t>Työmarkkinatuen</a:t>
            </a:r>
            <a:r>
              <a:rPr lang="en-US" sz="800" dirty="0"/>
              <a:t>  </a:t>
            </a:r>
            <a:r>
              <a:rPr lang="en-US" sz="800" b="1" dirty="0" err="1"/>
              <a:t>valtion</a:t>
            </a:r>
            <a:r>
              <a:rPr lang="en-US" sz="800" baseline="0" dirty="0"/>
              <a:t> </a:t>
            </a:r>
            <a:r>
              <a:rPr lang="en-US" sz="800" baseline="0" dirty="0" err="1"/>
              <a:t>kustannuskehitys</a:t>
            </a:r>
            <a:r>
              <a:rPr lang="en-US" sz="800" baseline="0" dirty="0"/>
              <a:t> </a:t>
            </a:r>
            <a:r>
              <a:rPr lang="en-US" sz="800" baseline="0" dirty="0" err="1"/>
              <a:t>yhteensä</a:t>
            </a:r>
            <a:r>
              <a:rPr lang="en-US" sz="800" baseline="0" dirty="0"/>
              <a:t> </a:t>
            </a:r>
            <a:endParaRPr lang="en-US" sz="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'tmt valtio yhteensä'!$C$16</c:f>
              <c:strCache>
                <c:ptCount val="1"/>
                <c:pt idx="0">
                  <c:v>koko maa pl. kokeilut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'tmt valtio yhteensä'!$B$17:$B$28</c:f>
              <c:numCache>
                <c:formatCode>mmm\-yy</c:formatCode>
                <c:ptCount val="12"/>
                <c:pt idx="0">
                  <c:v>43282</c:v>
                </c:pt>
                <c:pt idx="1">
                  <c:v>43252</c:v>
                </c:pt>
                <c:pt idx="2">
                  <c:v>43221</c:v>
                </c:pt>
                <c:pt idx="3">
                  <c:v>43191</c:v>
                </c:pt>
                <c:pt idx="4">
                  <c:v>43160</c:v>
                </c:pt>
                <c:pt idx="5">
                  <c:v>43132</c:v>
                </c:pt>
                <c:pt idx="6">
                  <c:v>43101</c:v>
                </c:pt>
                <c:pt idx="7">
                  <c:v>43070</c:v>
                </c:pt>
                <c:pt idx="8">
                  <c:v>43040</c:v>
                </c:pt>
                <c:pt idx="9">
                  <c:v>43009</c:v>
                </c:pt>
                <c:pt idx="10">
                  <c:v>42979</c:v>
                </c:pt>
                <c:pt idx="11">
                  <c:v>42948</c:v>
                </c:pt>
              </c:numCache>
            </c:numRef>
          </c:cat>
          <c:val>
            <c:numRef>
              <c:f>'tmt valtio yhteensä'!$C$17:$C$28</c:f>
              <c:numCache>
                <c:formatCode>0%</c:formatCode>
                <c:ptCount val="12"/>
                <c:pt idx="0">
                  <c:v>-0.12339215076763244</c:v>
                </c:pt>
                <c:pt idx="1">
                  <c:v>-0.11196376061189484</c:v>
                </c:pt>
                <c:pt idx="2">
                  <c:v>-2.8584266033571115E-3</c:v>
                </c:pt>
                <c:pt idx="3">
                  <c:v>-6.5410246423157292E-2</c:v>
                </c:pt>
                <c:pt idx="4">
                  <c:v>-5.408241068294406E-3</c:v>
                </c:pt>
                <c:pt idx="5">
                  <c:v>-9.4461673065963314E-2</c:v>
                </c:pt>
                <c:pt idx="6">
                  <c:v>1.3715412284127648E-2</c:v>
                </c:pt>
                <c:pt idx="7">
                  <c:v>-5.6713465303219301E-2</c:v>
                </c:pt>
                <c:pt idx="8">
                  <c:v>1.6863706614471896E-2</c:v>
                </c:pt>
                <c:pt idx="9">
                  <c:v>-3.8633568601858626E-2</c:v>
                </c:pt>
                <c:pt idx="10">
                  <c:v>-7.1011274666171298E-2</c:v>
                </c:pt>
                <c:pt idx="11">
                  <c:v>4.5699616225859829E-2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24-483C-835A-27A8B6930A14}"/>
            </c:ext>
          </c:extLst>
        </c:ser>
        <c:ser>
          <c:idx val="1"/>
          <c:order val="1"/>
          <c:tx>
            <c:strRef>
              <c:f>'tmt valtio yhteensä'!$D$16</c:f>
              <c:strCache>
                <c:ptCount val="1"/>
                <c:pt idx="0">
                  <c:v>kokeilut yhteensä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'tmt valtio yhteensä'!$B$17:$B$28</c:f>
              <c:numCache>
                <c:formatCode>mmm\-yy</c:formatCode>
                <c:ptCount val="12"/>
                <c:pt idx="0">
                  <c:v>43282</c:v>
                </c:pt>
                <c:pt idx="1">
                  <c:v>43252</c:v>
                </c:pt>
                <c:pt idx="2">
                  <c:v>43221</c:v>
                </c:pt>
                <c:pt idx="3">
                  <c:v>43191</c:v>
                </c:pt>
                <c:pt idx="4">
                  <c:v>43160</c:v>
                </c:pt>
                <c:pt idx="5">
                  <c:v>43132</c:v>
                </c:pt>
                <c:pt idx="6">
                  <c:v>43101</c:v>
                </c:pt>
                <c:pt idx="7">
                  <c:v>43070</c:v>
                </c:pt>
                <c:pt idx="8">
                  <c:v>43040</c:v>
                </c:pt>
                <c:pt idx="9">
                  <c:v>43009</c:v>
                </c:pt>
                <c:pt idx="10">
                  <c:v>42979</c:v>
                </c:pt>
                <c:pt idx="11">
                  <c:v>42948</c:v>
                </c:pt>
              </c:numCache>
            </c:numRef>
          </c:cat>
          <c:val>
            <c:numRef>
              <c:f>'tmt valtio yhteensä'!$D$17:$D$28</c:f>
              <c:numCache>
                <c:formatCode>0%</c:formatCode>
                <c:ptCount val="12"/>
                <c:pt idx="0">
                  <c:v>-0.14501804552993502</c:v>
                </c:pt>
                <c:pt idx="1">
                  <c:v>-0.13493984858062791</c:v>
                </c:pt>
                <c:pt idx="2">
                  <c:v>-3.8525353126270256E-2</c:v>
                </c:pt>
                <c:pt idx="3">
                  <c:v>-9.7253946799071511E-2</c:v>
                </c:pt>
                <c:pt idx="4">
                  <c:v>-4.3727112219007269E-2</c:v>
                </c:pt>
                <c:pt idx="5">
                  <c:v>-0.11922443537815075</c:v>
                </c:pt>
                <c:pt idx="6">
                  <c:v>1.3070804062653707E-5</c:v>
                </c:pt>
                <c:pt idx="7">
                  <c:v>-8.3306539292700155E-2</c:v>
                </c:pt>
                <c:pt idx="8">
                  <c:v>-4.2255649836224762E-3</c:v>
                </c:pt>
                <c:pt idx="9">
                  <c:v>-5.5144184859309608E-2</c:v>
                </c:pt>
                <c:pt idx="10">
                  <c:v>-8.2662906315968954E-2</c:v>
                </c:pt>
                <c:pt idx="11">
                  <c:v>3.7456121476916016E-2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24-483C-835A-27A8B6930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3526992"/>
        <c:axId val="383528632"/>
      </c:lineChart>
      <c:dateAx>
        <c:axId val="3835269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528632"/>
        <c:crosses val="autoZero"/>
        <c:auto val="1"/>
        <c:lblOffset val="100"/>
        <c:baseTimeUnit val="months"/>
      </c:dateAx>
      <c:valAx>
        <c:axId val="383528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52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E76B551-767B-4EB8-B6EF-B26CB6C575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00A1BE4-938A-4D6B-8562-81EA9BA63E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486B9-8B88-4D2E-8091-247D3745891A}" type="datetimeFigureOut">
              <a:rPr lang="fi-FI" smtClean="0"/>
              <a:t>12.9.2018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DCDC6D2-5711-45C6-B198-1C4B76D6D3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27C2847-A336-4BD8-906A-2FA0955F32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FD6F0-AEA0-4F12-B6A4-AEBF7A9651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9728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43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3729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2264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9272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3525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78815" y="4713645"/>
            <a:ext cx="5430520" cy="446555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9FC5E8"/>
                </a:solidFill>
              </a:rPr>
              <a:t>‹#›</a:t>
            </a:fld>
            <a:endParaRPr lang="en">
              <a:solidFill>
                <a:srgbClr val="9FC5E8"/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2A9B91A-50FD-4242-9FA3-BD8C51295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4160" y="4729364"/>
            <a:ext cx="1800000" cy="23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 descr="aemelia_icons.png"/>
          <p:cNvPicPr preferRelativeResize="0"/>
          <p:nvPr/>
        </p:nvPicPr>
        <p:blipFill rotWithShape="1">
          <a:blip r:embed="rId2">
            <a:alphaModFix amt="20000"/>
          </a:blip>
          <a:srcRect t="30860" b="30860"/>
          <a:stretch/>
        </p:blipFill>
        <p:spPr>
          <a:xfrm>
            <a:off x="0" y="-2"/>
            <a:ext cx="9144000" cy="19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2970175" y="3107350"/>
            <a:ext cx="57927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r" rtl="0">
              <a:spcBef>
                <a:spcPts val="0"/>
              </a:spcBef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1pPr>
            <a:lvl2pPr lvl="1" algn="r" rtl="0">
              <a:spcBef>
                <a:spcPts val="0"/>
              </a:spcBef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2pPr>
            <a:lvl3pPr lvl="2" algn="r" rtl="0">
              <a:spcBef>
                <a:spcPts val="0"/>
              </a:spcBef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3pPr>
            <a:lvl4pPr lvl="3" algn="r" rtl="0">
              <a:spcBef>
                <a:spcPts val="0"/>
              </a:spcBef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4pPr>
            <a:lvl5pPr lvl="4" algn="r" rtl="0">
              <a:spcBef>
                <a:spcPts val="0"/>
              </a:spcBef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5pPr>
            <a:lvl6pPr lvl="5" algn="r" rtl="0">
              <a:spcBef>
                <a:spcPts val="0"/>
              </a:spcBef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6pPr>
            <a:lvl7pPr lvl="6" algn="r" rtl="0">
              <a:spcBef>
                <a:spcPts val="0"/>
              </a:spcBef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7pPr>
            <a:lvl8pPr lvl="7" algn="r" rtl="0">
              <a:spcBef>
                <a:spcPts val="0"/>
              </a:spcBef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8pPr>
            <a:lvl9pPr lvl="8" algn="r" rtl="0">
              <a:spcBef>
                <a:spcPts val="0"/>
              </a:spcBef>
              <a:buClr>
                <a:srgbClr val="073763"/>
              </a:buClr>
              <a:buSzPts val="4800"/>
              <a:buNone/>
              <a:defRPr sz="4800"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2970175" y="3906852"/>
            <a:ext cx="5792700" cy="784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r" rtl="0">
              <a:spcBef>
                <a:spcPts val="0"/>
              </a:spcBef>
              <a:buSzPts val="2400"/>
              <a:buNone/>
              <a:defRPr sz="2400">
                <a:solidFill>
                  <a:srgbClr val="6FA8DC"/>
                </a:solidFill>
              </a:defRPr>
            </a:lvl1pPr>
            <a:lvl2pPr lvl="1" algn="r" rtl="0">
              <a:spcBef>
                <a:spcPts val="0"/>
              </a:spcBef>
              <a:buSzPts val="2400"/>
              <a:buNone/>
              <a:defRPr>
                <a:solidFill>
                  <a:srgbClr val="6FA8DC"/>
                </a:solidFill>
              </a:defRPr>
            </a:lvl2pPr>
            <a:lvl3pPr lvl="2" algn="r" rtl="0">
              <a:spcBef>
                <a:spcPts val="0"/>
              </a:spcBef>
              <a:buSzPts val="2400"/>
              <a:buNone/>
              <a:defRPr>
                <a:solidFill>
                  <a:srgbClr val="6FA8DC"/>
                </a:solidFill>
              </a:defRPr>
            </a:lvl3pPr>
            <a:lvl4pPr lvl="3" algn="r" rtl="0">
              <a:spcBef>
                <a:spcPts val="0"/>
              </a:spcBef>
              <a:buSzPts val="2400"/>
              <a:buNone/>
              <a:defRPr sz="2400">
                <a:solidFill>
                  <a:srgbClr val="6FA8DC"/>
                </a:solidFill>
              </a:defRPr>
            </a:lvl4pPr>
            <a:lvl5pPr lvl="4" algn="r" rtl="0">
              <a:spcBef>
                <a:spcPts val="0"/>
              </a:spcBef>
              <a:buClr>
                <a:srgbClr val="6FA8DC"/>
              </a:buClr>
              <a:buSzPts val="2400"/>
              <a:buNone/>
              <a:defRPr sz="2400">
                <a:solidFill>
                  <a:srgbClr val="6FA8DC"/>
                </a:solidFill>
              </a:defRPr>
            </a:lvl5pPr>
            <a:lvl6pPr lvl="5" algn="r" rtl="0">
              <a:spcBef>
                <a:spcPts val="0"/>
              </a:spcBef>
              <a:buClr>
                <a:srgbClr val="6FA8DC"/>
              </a:buClr>
              <a:buSzPts val="2400"/>
              <a:buNone/>
              <a:defRPr sz="2400">
                <a:solidFill>
                  <a:srgbClr val="6FA8DC"/>
                </a:solidFill>
              </a:defRPr>
            </a:lvl6pPr>
            <a:lvl7pPr lvl="6" algn="r" rtl="0">
              <a:spcBef>
                <a:spcPts val="0"/>
              </a:spcBef>
              <a:buClr>
                <a:srgbClr val="6FA8DC"/>
              </a:buClr>
              <a:buSzPts val="2400"/>
              <a:buNone/>
              <a:defRPr sz="2400">
                <a:solidFill>
                  <a:srgbClr val="6FA8DC"/>
                </a:solidFill>
              </a:defRPr>
            </a:lvl7pPr>
            <a:lvl8pPr lvl="7" algn="r" rtl="0">
              <a:spcBef>
                <a:spcPts val="0"/>
              </a:spcBef>
              <a:buClr>
                <a:srgbClr val="6FA8DC"/>
              </a:buClr>
              <a:buSzPts val="2400"/>
              <a:buNone/>
              <a:defRPr sz="2400">
                <a:solidFill>
                  <a:srgbClr val="6FA8DC"/>
                </a:solidFill>
              </a:defRPr>
            </a:lvl8pPr>
            <a:lvl9pPr lvl="8" algn="r" rtl="0">
              <a:spcBef>
                <a:spcPts val="0"/>
              </a:spcBef>
              <a:buClr>
                <a:srgbClr val="6FA8DC"/>
              </a:buClr>
              <a:buSzPts val="2400"/>
              <a:buNone/>
              <a:defRPr sz="2400">
                <a:solidFill>
                  <a:srgbClr val="6FA8DC"/>
                </a:solidFill>
              </a:defRPr>
            </a:lvl9pPr>
          </a:lstStyle>
          <a:p>
            <a:endParaRPr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985C119-FAE3-427C-B769-1324F68AE0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9252" y="4427621"/>
            <a:ext cx="3251448" cy="42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1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bg>
      <p:bgPr>
        <a:solidFill>
          <a:srgbClr val="6FA8DC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/>
          <p:nvPr/>
        </p:nvSpPr>
        <p:spPr>
          <a:xfrm flipH="1">
            <a:off x="2095200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None/>
              <a:defRPr/>
            </a:lvl1pPr>
            <a:lvl2pPr lvl="1">
              <a:spcBef>
                <a:spcPts val="0"/>
              </a:spcBef>
              <a:buSzPts val="1800"/>
              <a:buNone/>
              <a:defRPr/>
            </a:lvl2pPr>
            <a:lvl3pPr lvl="2">
              <a:spcBef>
                <a:spcPts val="0"/>
              </a:spcBef>
              <a:buSzPts val="1800"/>
              <a:buNone/>
              <a:defRPr/>
            </a:lvl3pPr>
            <a:lvl4pPr lvl="3">
              <a:spcBef>
                <a:spcPts val="0"/>
              </a:spcBef>
              <a:buSzPts val="1800"/>
              <a:buNone/>
              <a:defRPr/>
            </a:lvl4pPr>
            <a:lvl5pPr lvl="4">
              <a:spcBef>
                <a:spcPts val="0"/>
              </a:spcBef>
              <a:buSzPts val="1800"/>
              <a:buNone/>
              <a:defRPr/>
            </a:lvl5pPr>
            <a:lvl6pPr lvl="5">
              <a:spcBef>
                <a:spcPts val="0"/>
              </a:spcBef>
              <a:buSzPts val="1800"/>
              <a:buNone/>
              <a:defRPr/>
            </a:lvl6pPr>
            <a:lvl7pPr lvl="6">
              <a:spcBef>
                <a:spcPts val="0"/>
              </a:spcBef>
              <a:buSzPts val="1800"/>
              <a:buNone/>
              <a:defRPr/>
            </a:lvl7pPr>
            <a:lvl8pPr lvl="7">
              <a:spcBef>
                <a:spcPts val="0"/>
              </a:spcBef>
              <a:buSzPts val="1800"/>
              <a:buNone/>
              <a:defRPr/>
            </a:lvl8pPr>
            <a:lvl9pPr lvl="8">
              <a:spcBef>
                <a:spcPts val="0"/>
              </a:spcBef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2874625" y="275339"/>
            <a:ext cx="5562000" cy="4428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6FA8DC"/>
              </a:buClr>
              <a:buSzPts val="3000"/>
              <a:buChar char="▸"/>
              <a:defRPr/>
            </a:lvl1pPr>
            <a:lvl2pPr lvl="1">
              <a:spcBef>
                <a:spcPts val="0"/>
              </a:spcBef>
              <a:buClr>
                <a:srgbClr val="6FA8DC"/>
              </a:buClr>
              <a:buSzPts val="2400"/>
              <a:buChar char="▹"/>
              <a:defRPr/>
            </a:lvl2pPr>
            <a:lvl3pPr lvl="2">
              <a:spcBef>
                <a:spcPts val="0"/>
              </a:spcBef>
              <a:buClr>
                <a:srgbClr val="6FA8DC"/>
              </a:buClr>
              <a:buSzPts val="2400"/>
              <a:buChar char="■"/>
              <a:defRPr/>
            </a:lvl3pPr>
            <a:lvl4pPr lvl="3">
              <a:spcBef>
                <a:spcPts val="0"/>
              </a:spcBef>
              <a:buClr>
                <a:srgbClr val="6FA8DC"/>
              </a:buClr>
              <a:buSzPts val="1800"/>
              <a:buChar char="●"/>
              <a:defRPr/>
            </a:lvl4pPr>
            <a:lvl5pPr lvl="4">
              <a:spcBef>
                <a:spcPts val="0"/>
              </a:spcBef>
              <a:buSzPts val="1800"/>
              <a:buChar char="○"/>
              <a:defRPr/>
            </a:lvl5pPr>
            <a:lvl6pPr lvl="5">
              <a:spcBef>
                <a:spcPts val="0"/>
              </a:spcBef>
              <a:buSzPts val="1800"/>
              <a:buChar char="■"/>
              <a:defRPr/>
            </a:lvl6pPr>
            <a:lvl7pPr lvl="6">
              <a:spcBef>
                <a:spcPts val="0"/>
              </a:spcBef>
              <a:buSzPts val="1800"/>
              <a:buChar char="●"/>
              <a:defRPr/>
            </a:lvl7pPr>
            <a:lvl8pPr lvl="7">
              <a:spcBef>
                <a:spcPts val="0"/>
              </a:spcBef>
              <a:buSzPts val="1800"/>
              <a:buChar char="○"/>
              <a:defRPr/>
            </a:lvl8pPr>
            <a:lvl9pPr lvl="8">
              <a:spcBef>
                <a:spcPts val="0"/>
              </a:spcBef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8B68A30-B211-43AC-B5B8-2E2DF93F7D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4160" y="4729364"/>
            <a:ext cx="18000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50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2874625" y="484600"/>
            <a:ext cx="5562000" cy="420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6FA8DC"/>
              </a:buClr>
              <a:buSzPts val="3000"/>
              <a:buFont typeface="Roboto"/>
              <a:buChar char="▸"/>
              <a:defRPr sz="30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480"/>
              </a:spcBef>
              <a:buClr>
                <a:srgbClr val="6FA8DC"/>
              </a:buClr>
              <a:buSzPts val="2400"/>
              <a:buFont typeface="Roboto"/>
              <a:buChar char="▹"/>
              <a:defRPr sz="24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480"/>
              </a:spcBef>
              <a:buClr>
                <a:srgbClr val="6FA8DC"/>
              </a:buClr>
              <a:buSzPts val="2400"/>
              <a:buFont typeface="Roboto"/>
              <a:buChar char="■"/>
              <a:defRPr sz="24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360"/>
              </a:spcBef>
              <a:buClr>
                <a:srgbClr val="6FA8DC"/>
              </a:buClr>
              <a:buSzPts val="1800"/>
              <a:buFont typeface="Roboto"/>
              <a:buChar char="●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360"/>
              </a:spcBef>
              <a:buClr>
                <a:srgbClr val="073763"/>
              </a:buClr>
              <a:buSzPts val="1800"/>
              <a:buFont typeface="Roboto"/>
              <a:buChar char="○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360"/>
              </a:spcBef>
              <a:buClr>
                <a:srgbClr val="073763"/>
              </a:buClr>
              <a:buSzPts val="1800"/>
              <a:buFont typeface="Roboto"/>
              <a:buChar char="■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360"/>
              </a:spcBef>
              <a:buClr>
                <a:srgbClr val="073763"/>
              </a:buClr>
              <a:buSzPts val="1800"/>
              <a:buFont typeface="Roboto"/>
              <a:buChar char="●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360"/>
              </a:spcBef>
              <a:buClr>
                <a:srgbClr val="073763"/>
              </a:buClr>
              <a:buSzPts val="1800"/>
              <a:buFont typeface="Roboto"/>
              <a:buChar char="○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360"/>
              </a:spcBef>
              <a:buClr>
                <a:srgbClr val="073763"/>
              </a:buClr>
              <a:buSzPts val="1800"/>
              <a:buFont typeface="Roboto"/>
              <a:buChar char="■"/>
              <a:defRPr sz="18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z="9600" b="1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lang="en" sz="9600"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60" r:id="rId2"/>
    <p:sldLayoutId id="2147483661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skunta.fi/FI/vaski/KasittelytiedotValtiopaivaasia/Sivut/HE_51+2017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skunta.fi/FI/vaski/KasittelytiedotValtiopaivaasia/Sivut/HE_51+2017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1070811" y="1991850"/>
            <a:ext cx="7848475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fi-FI" sz="1400" dirty="0"/>
              <a:t>Työvoima- ja yrityspalveluiden alueelliset (kuntavetoiset) kokeilut</a:t>
            </a:r>
            <a:r>
              <a:rPr lang="fi-FI" sz="1600" dirty="0"/>
              <a:t> </a:t>
            </a:r>
            <a:r>
              <a:rPr lang="fi-FI" sz="2000" dirty="0"/>
              <a:t> </a:t>
            </a:r>
            <a:br>
              <a:rPr lang="fi-FI" sz="2000" dirty="0"/>
            </a:br>
            <a:r>
              <a:rPr lang="fi-FI" sz="2000" dirty="0"/>
              <a:t>TYÖLLISYYDEN ALUEELLISILLA KOKEILUILLA KOHTI 2021</a:t>
            </a:r>
            <a:endParaRPr lang="en" sz="1400" dirty="0"/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3126586" y="3463941"/>
            <a:ext cx="5792700" cy="784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fi-FI" sz="1400" dirty="0"/>
              <a:t>12.9.2018 Kuntamarkkinat 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fi-FI" sz="1400" dirty="0"/>
              <a:t>Kokeilujen koordinaatiohanke , Mikko Kesä</a:t>
            </a:r>
          </a:p>
        </p:txBody>
      </p:sp>
    </p:spTree>
    <p:extLst>
      <p:ext uri="{BB962C8B-B14F-4D97-AF65-F5344CB8AC3E}">
        <p14:creationId xmlns:p14="http://schemas.microsoft.com/office/powerpoint/2010/main" val="2713616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Shape 328" descr="photo-1434030216411-0b793f4b4173.jpg"/>
          <p:cNvPicPr preferRelativeResize="0"/>
          <p:nvPr/>
        </p:nvPicPr>
        <p:blipFill rotWithShape="1">
          <a:blip r:embed="rId3">
            <a:alphaModFix/>
          </a:blip>
          <a:srcRect l="28831" r="30600"/>
          <a:stretch/>
        </p:blipFill>
        <p:spPr>
          <a:xfrm>
            <a:off x="0" y="0"/>
            <a:ext cx="20866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073763"/>
                </a:solidFill>
              </a:rPr>
              <a:t>10</a:t>
            </a:fld>
            <a:endParaRPr lang="en">
              <a:solidFill>
                <a:srgbClr val="073763"/>
              </a:solidFill>
            </a:endParaRPr>
          </a:p>
        </p:txBody>
      </p:sp>
      <p:sp>
        <p:nvSpPr>
          <p:cNvPr id="330" name="Shape 330"/>
          <p:cNvSpPr txBox="1">
            <a:spLocks noGrp="1"/>
          </p:cNvSpPr>
          <p:nvPr>
            <p:ph type="ctrTitle" idx="4294967295"/>
          </p:nvPr>
        </p:nvSpPr>
        <p:spPr>
          <a:xfrm>
            <a:off x="3204785" y="146024"/>
            <a:ext cx="5571300" cy="1159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fi-FI" sz="4000" dirty="0">
                <a:solidFill>
                  <a:srgbClr val="9FC5E8"/>
                </a:solidFill>
              </a:rPr>
              <a:t>KIITOS </a:t>
            </a:r>
            <a:endParaRPr lang="en" sz="4000" dirty="0">
              <a:solidFill>
                <a:srgbClr val="9FC5E8"/>
              </a:solidFill>
            </a:endParaRPr>
          </a:p>
        </p:txBody>
      </p:sp>
      <p:sp>
        <p:nvSpPr>
          <p:cNvPr id="331" name="Shape 331"/>
          <p:cNvSpPr txBox="1">
            <a:spLocks noGrp="1"/>
          </p:cNvSpPr>
          <p:nvPr>
            <p:ph type="subTitle" idx="4294967295"/>
          </p:nvPr>
        </p:nvSpPr>
        <p:spPr>
          <a:xfrm>
            <a:off x="3791245" y="1600150"/>
            <a:ext cx="4398380" cy="255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dirty="0"/>
              <a:t> </a:t>
            </a:r>
            <a:endParaRPr lang="en" sz="2400" dirty="0"/>
          </a:p>
          <a:p>
            <a:pPr marL="76200" lvl="0" algn="ctr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000" dirty="0">
                <a:solidFill>
                  <a:srgbClr val="E2EFFA"/>
                </a:solidFill>
              </a:rPr>
              <a:t>Mikko Kesä </a:t>
            </a:r>
            <a:br>
              <a:rPr lang="en" sz="2000" dirty="0">
                <a:solidFill>
                  <a:srgbClr val="E2EFFA"/>
                </a:solidFill>
              </a:rPr>
            </a:br>
            <a:r>
              <a:rPr lang="en" sz="2000" dirty="0">
                <a:solidFill>
                  <a:srgbClr val="E2EFFA"/>
                </a:solidFill>
              </a:rPr>
              <a:t>0400 203 494 </a:t>
            </a:r>
          </a:p>
          <a:p>
            <a:pPr marL="76200" lvl="0" algn="ctr" rtl="0">
              <a:spcBef>
                <a:spcPts val="0"/>
              </a:spcBef>
              <a:spcAft>
                <a:spcPts val="1000"/>
              </a:spcAft>
              <a:buSzPts val="2400"/>
              <a:buNone/>
            </a:pPr>
            <a:r>
              <a:rPr lang="fi-FI" sz="2000" dirty="0">
                <a:solidFill>
                  <a:srgbClr val="E2EFFA"/>
                </a:solidFill>
              </a:rPr>
              <a:t>mikko@mikkokesa.fi</a:t>
            </a:r>
          </a:p>
          <a:p>
            <a:pPr marL="457200" lvl="0" indent="-381000" algn="ctr" rtl="0">
              <a:spcBef>
                <a:spcPts val="0"/>
              </a:spcBef>
              <a:spcAft>
                <a:spcPts val="1000"/>
              </a:spcAft>
              <a:buSzPts val="2400"/>
              <a:buChar char="▸"/>
            </a:pPr>
            <a:endParaRPr lang="fi-FI" sz="2400" dirty="0">
              <a:solidFill>
                <a:srgbClr val="E2EFFA"/>
              </a:solidFill>
            </a:endParaRPr>
          </a:p>
          <a:p>
            <a:pPr marL="76200" lvl="0" algn="ctr" rtl="0">
              <a:spcBef>
                <a:spcPts val="0"/>
              </a:spcBef>
              <a:spcAft>
                <a:spcPts val="1000"/>
              </a:spcAft>
              <a:buSzPts val="2400"/>
              <a:buNone/>
            </a:pPr>
            <a:r>
              <a:rPr lang="fi-FI" sz="1100" dirty="0">
                <a:solidFill>
                  <a:srgbClr val="E2EFFA"/>
                </a:solidFill>
              </a:rPr>
              <a:t>Tilaa uutiskirje ja lue blogit: </a:t>
            </a:r>
          </a:p>
          <a:p>
            <a:pPr marL="76200" lvl="0" algn="ctr" rtl="0">
              <a:spcBef>
                <a:spcPts val="0"/>
              </a:spcBef>
              <a:spcAft>
                <a:spcPts val="1000"/>
              </a:spcAft>
              <a:buSzPts val="2400"/>
              <a:buNone/>
            </a:pPr>
            <a:r>
              <a:rPr lang="fi-FI" sz="1100" b="1" dirty="0">
                <a:solidFill>
                  <a:srgbClr val="E2EFFA"/>
                </a:solidFill>
              </a:rPr>
              <a:t>www.mikkokesa.fi/kesatyosta</a:t>
            </a:r>
          </a:p>
          <a:p>
            <a:pPr marL="76200" lvl="0" rtl="0">
              <a:spcBef>
                <a:spcPts val="0"/>
              </a:spcBef>
              <a:spcAft>
                <a:spcPts val="1000"/>
              </a:spcAft>
              <a:buSzPts val="2400"/>
              <a:buNone/>
            </a:pPr>
            <a:r>
              <a:rPr lang="fi-FI" sz="2400" dirty="0"/>
              <a:t> 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C044C16-FFA5-4AE2-8FA3-153AD625F6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417" r="35608"/>
          <a:stretch/>
        </p:blipFill>
        <p:spPr>
          <a:xfrm>
            <a:off x="0" y="0"/>
            <a:ext cx="354185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36B5291B-3973-433C-A433-69AA3134C79C}"/>
              </a:ext>
            </a:extLst>
          </p:cNvPr>
          <p:cNvSpPr/>
          <p:nvPr/>
        </p:nvSpPr>
        <p:spPr>
          <a:xfrm>
            <a:off x="0" y="0"/>
            <a:ext cx="9144000" cy="4629517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5CEB83A-32BB-406C-9850-9BA656D18D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rgbClr val="9FC5E8"/>
                </a:solidFill>
                <a:latin typeface="Roboto" panose="020B0604020202020204" charset="0"/>
                <a:ea typeface="Roboto" panose="020B0604020202020204" charset="0"/>
              </a:rPr>
              <a:t>2</a:t>
            </a:fld>
            <a:endParaRPr lang="en">
              <a:solidFill>
                <a:srgbClr val="9FC5E8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C1987A65-17CA-4AA5-A9EE-3BA34DEAD0E3}"/>
              </a:ext>
            </a:extLst>
          </p:cNvPr>
          <p:cNvSpPr/>
          <p:nvPr/>
        </p:nvSpPr>
        <p:spPr>
          <a:xfrm>
            <a:off x="648183" y="254643"/>
            <a:ext cx="5161825" cy="17722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0" b="1" dirty="0">
                <a:solidFill>
                  <a:srgbClr val="073763"/>
                </a:solidFill>
                <a:latin typeface="Roboto" panose="020B0604020202020204" charset="0"/>
                <a:ea typeface="Roboto" panose="020B0604020202020204" charset="0"/>
              </a:rPr>
              <a:t>Tampereen seudun kokeilu</a:t>
            </a:r>
          </a:p>
          <a:p>
            <a:pPr algn="ctr"/>
            <a:r>
              <a:rPr lang="fi-FI" sz="1600" dirty="0">
                <a:solidFill>
                  <a:srgbClr val="073763"/>
                </a:solidFill>
                <a:latin typeface="Roboto" panose="020B0604020202020204" charset="0"/>
                <a:ea typeface="Roboto" panose="020B0604020202020204" charset="0"/>
              </a:rPr>
              <a:t>Asiakasmäärät kokeilun alkaessa </a:t>
            </a:r>
            <a:r>
              <a:rPr lang="fi-FI" sz="1600" b="1" dirty="0">
                <a:solidFill>
                  <a:srgbClr val="073763"/>
                </a:solidFill>
                <a:latin typeface="Roboto" panose="020B0604020202020204" charset="0"/>
                <a:ea typeface="Roboto" panose="020B0604020202020204" charset="0"/>
              </a:rPr>
              <a:t>22 000</a:t>
            </a:r>
            <a:r>
              <a:rPr lang="fi-FI" sz="1600" dirty="0">
                <a:solidFill>
                  <a:srgbClr val="073763"/>
                </a:solidFill>
                <a:latin typeface="Roboto" panose="020B0604020202020204" charset="0"/>
                <a:ea typeface="Roboto" panose="020B0604020202020204" charset="0"/>
              </a:rPr>
              <a:t>.</a:t>
            </a:r>
          </a:p>
          <a:p>
            <a:pPr algn="ctr"/>
            <a:r>
              <a:rPr lang="fi-FI" sz="1600" dirty="0">
                <a:solidFill>
                  <a:srgbClr val="073763"/>
                </a:solidFill>
                <a:latin typeface="Roboto" panose="020B0604020202020204" charset="0"/>
                <a:ea typeface="Roboto" panose="020B0604020202020204" charset="0"/>
              </a:rPr>
              <a:t>Vastuu kaikista peruspäivärahaa ja </a:t>
            </a:r>
            <a:br>
              <a:rPr lang="fi-FI" sz="1600" dirty="0">
                <a:solidFill>
                  <a:srgbClr val="073763"/>
                </a:solidFill>
                <a:latin typeface="Roboto" panose="020B0604020202020204" charset="0"/>
                <a:ea typeface="Roboto" panose="020B0604020202020204" charset="0"/>
              </a:rPr>
            </a:br>
            <a:r>
              <a:rPr lang="fi-FI" sz="1600" dirty="0">
                <a:solidFill>
                  <a:srgbClr val="073763"/>
                </a:solidFill>
                <a:latin typeface="Roboto" panose="020B0604020202020204" charset="0"/>
                <a:ea typeface="Roboto" panose="020B0604020202020204" charset="0"/>
              </a:rPr>
              <a:t>työmarkkinatukea saavista asiakkaista.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549A7A98-F435-469C-8B53-F578759D0E41}"/>
              </a:ext>
            </a:extLst>
          </p:cNvPr>
          <p:cNvSpPr/>
          <p:nvPr/>
        </p:nvSpPr>
        <p:spPr>
          <a:xfrm>
            <a:off x="5936283" y="254643"/>
            <a:ext cx="2476017" cy="17722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rgbClr val="073763"/>
                </a:solidFill>
                <a:latin typeface="Roboto" panose="020B0604020202020204" charset="0"/>
                <a:ea typeface="Roboto" panose="020B0604020202020204" charset="0"/>
              </a:rPr>
              <a:t>Turun seudun kokeilu</a:t>
            </a:r>
          </a:p>
          <a:p>
            <a:pPr algn="ctr"/>
            <a:r>
              <a:rPr lang="fi-FI" dirty="0">
                <a:solidFill>
                  <a:srgbClr val="073763"/>
                </a:solidFill>
                <a:latin typeface="Roboto" panose="020B0604020202020204" charset="0"/>
                <a:ea typeface="Roboto" panose="020B0604020202020204" charset="0"/>
              </a:rPr>
              <a:t>Asiakasmäärä kokeilun alkaessa </a:t>
            </a:r>
            <a:r>
              <a:rPr lang="fi-FI" b="1" dirty="0">
                <a:solidFill>
                  <a:srgbClr val="073763"/>
                </a:solidFill>
                <a:latin typeface="Roboto" panose="020B0604020202020204" charset="0"/>
                <a:ea typeface="Roboto" panose="020B0604020202020204" charset="0"/>
              </a:rPr>
              <a:t>8 700.</a:t>
            </a:r>
          </a:p>
          <a:p>
            <a:pPr algn="ctr"/>
            <a:r>
              <a:rPr lang="fi-FI" dirty="0">
                <a:solidFill>
                  <a:srgbClr val="073763"/>
                </a:solidFill>
                <a:latin typeface="Roboto" panose="020B0604020202020204" charset="0"/>
                <a:ea typeface="Roboto" panose="020B0604020202020204" charset="0"/>
              </a:rPr>
              <a:t>Vastuu kaikista alle 25-vuotiaista työnhakijoista sekä iästä riippumatta kaikista yhtäjaksoisesti 12 kk työttömänä olleista.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D0B379CF-12D8-4860-B10C-27591BAE5554}"/>
              </a:ext>
            </a:extLst>
          </p:cNvPr>
          <p:cNvSpPr/>
          <p:nvPr/>
        </p:nvSpPr>
        <p:spPr>
          <a:xfrm>
            <a:off x="632943" y="2154261"/>
            <a:ext cx="2415057" cy="17722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rgbClr val="073763"/>
                </a:solidFill>
                <a:latin typeface="Roboto" panose="020B0604020202020204" charset="0"/>
                <a:ea typeface="Roboto" panose="020B0604020202020204" charset="0"/>
              </a:rPr>
              <a:t>Kuopion seudun kokeilu</a:t>
            </a:r>
          </a:p>
          <a:p>
            <a:pPr algn="ctr"/>
            <a:r>
              <a:rPr lang="fi-FI" sz="1200" dirty="0">
                <a:solidFill>
                  <a:srgbClr val="073763"/>
                </a:solidFill>
                <a:latin typeface="Roboto" panose="020B0604020202020204" charset="0"/>
                <a:ea typeface="Roboto" panose="020B0604020202020204" charset="0"/>
              </a:rPr>
              <a:t>Asiakasmäärä kokeilun alkaessa </a:t>
            </a:r>
            <a:r>
              <a:rPr lang="fi-FI" sz="1200" b="1" dirty="0">
                <a:solidFill>
                  <a:srgbClr val="073763"/>
                </a:solidFill>
                <a:latin typeface="Roboto" panose="020B0604020202020204" charset="0"/>
                <a:ea typeface="Roboto" panose="020B0604020202020204" charset="0"/>
              </a:rPr>
              <a:t>3 200</a:t>
            </a:r>
            <a:r>
              <a:rPr lang="fi-FI" sz="1200" dirty="0">
                <a:solidFill>
                  <a:srgbClr val="073763"/>
                </a:solidFill>
                <a:latin typeface="Roboto" panose="020B0604020202020204" charset="0"/>
                <a:ea typeface="Roboto" panose="020B0604020202020204" charset="0"/>
              </a:rPr>
              <a:t>.Vastuu yhtäjaksoisesti 12 kk työttömänä olleista sekä monialaisen yhteispalvelun asiakkaista. Kuopion seudun kokeiluissa sovelletaan myös työelämäkokeilua.</a:t>
            </a:r>
            <a:endParaRPr lang="fi-FI" b="1" dirty="0">
              <a:solidFill>
                <a:srgbClr val="073763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0EEDCDD-0398-4C22-A7C1-051BAEAE424E}"/>
              </a:ext>
            </a:extLst>
          </p:cNvPr>
          <p:cNvSpPr/>
          <p:nvPr/>
        </p:nvSpPr>
        <p:spPr>
          <a:xfrm>
            <a:off x="3189515" y="2154261"/>
            <a:ext cx="2620494" cy="17722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rgbClr val="073763"/>
                </a:solidFill>
                <a:latin typeface="Roboto" panose="020B0604020202020204" charset="0"/>
                <a:ea typeface="Roboto" panose="020B0604020202020204" charset="0"/>
              </a:rPr>
              <a:t>Porin kokeilu</a:t>
            </a:r>
          </a:p>
          <a:p>
            <a:pPr algn="ctr"/>
            <a:r>
              <a:rPr lang="fi-FI" sz="1200" dirty="0">
                <a:solidFill>
                  <a:srgbClr val="073763"/>
                </a:solidFill>
                <a:latin typeface="Roboto" panose="020B0604020202020204" charset="0"/>
                <a:ea typeface="Roboto" panose="020B0604020202020204" charset="0"/>
              </a:rPr>
              <a:t>Asiakasmäärä kokeilun alkaessa </a:t>
            </a:r>
            <a:r>
              <a:rPr lang="fi-FI" sz="1200" b="1" dirty="0">
                <a:solidFill>
                  <a:srgbClr val="073763"/>
                </a:solidFill>
                <a:latin typeface="Roboto" panose="020B0604020202020204" charset="0"/>
                <a:ea typeface="Roboto" panose="020B0604020202020204" charset="0"/>
              </a:rPr>
              <a:t>2</a:t>
            </a:r>
            <a:r>
              <a:rPr lang="fi-FI" sz="1200" dirty="0">
                <a:solidFill>
                  <a:srgbClr val="073763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fi-FI" sz="1200" b="1" dirty="0">
                <a:solidFill>
                  <a:srgbClr val="073763"/>
                </a:solidFill>
                <a:latin typeface="Roboto" panose="020B0604020202020204" charset="0"/>
                <a:ea typeface="Roboto" panose="020B0604020202020204" charset="0"/>
              </a:rPr>
              <a:t>800</a:t>
            </a:r>
            <a:r>
              <a:rPr lang="fi-FI" sz="1200" dirty="0">
                <a:solidFill>
                  <a:srgbClr val="073763"/>
                </a:solidFill>
                <a:latin typeface="Roboto" panose="020B0604020202020204" charset="0"/>
                <a:ea typeface="Roboto" panose="020B0604020202020204" charset="0"/>
              </a:rPr>
              <a:t>.  Vastuu työmarkkinatukea työttömyyden perusteella vähintään 200 päivää saaneilta sekä yhtäjaksoisesti 6 kk työttömänä olleista alle 25-vuotiaista asiakkaista. Porissa sovelletaan myös työelämäkokeilua.</a:t>
            </a:r>
            <a:endParaRPr lang="fi-FI" b="1" dirty="0">
              <a:solidFill>
                <a:srgbClr val="073763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1EE819B-80AC-4F5A-A3C9-B3250A270F66}"/>
              </a:ext>
            </a:extLst>
          </p:cNvPr>
          <p:cNvSpPr/>
          <p:nvPr/>
        </p:nvSpPr>
        <p:spPr>
          <a:xfrm>
            <a:off x="5951523" y="2154261"/>
            <a:ext cx="2476017" cy="17722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rgbClr val="073763"/>
                </a:solidFill>
                <a:latin typeface="Roboto" panose="020B0604020202020204" charset="0"/>
                <a:ea typeface="Roboto" panose="020B0604020202020204" charset="0"/>
              </a:rPr>
              <a:t>Lapin kokeilu</a:t>
            </a:r>
          </a:p>
          <a:p>
            <a:pPr algn="ctr"/>
            <a:r>
              <a:rPr lang="fi-FI" sz="1200" dirty="0">
                <a:solidFill>
                  <a:srgbClr val="073763"/>
                </a:solidFill>
                <a:latin typeface="Roboto" panose="020B0604020202020204" charset="0"/>
                <a:ea typeface="Roboto" panose="020B0604020202020204" charset="0"/>
              </a:rPr>
              <a:t>Asiakasmäärä kokeilun alkaessa </a:t>
            </a:r>
            <a:r>
              <a:rPr lang="fi-FI" sz="1200" b="1" dirty="0">
                <a:solidFill>
                  <a:srgbClr val="073763"/>
                </a:solidFill>
                <a:latin typeface="Roboto" panose="020B0604020202020204" charset="0"/>
                <a:ea typeface="Roboto" panose="020B0604020202020204" charset="0"/>
              </a:rPr>
              <a:t>2 800. </a:t>
            </a:r>
            <a:r>
              <a:rPr lang="fi-FI" sz="1200" dirty="0">
                <a:solidFill>
                  <a:srgbClr val="073763"/>
                </a:solidFill>
                <a:latin typeface="Roboto" panose="020B0604020202020204" charset="0"/>
                <a:ea typeface="Roboto" panose="020B0604020202020204" charset="0"/>
              </a:rPr>
              <a:t>Vastuu yhtäjaksoisesti 12 kk työttömänä olleista asiakkaista.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3F37459B-B5EE-4C16-BD36-644588E9A492}"/>
              </a:ext>
            </a:extLst>
          </p:cNvPr>
          <p:cNvSpPr txBox="1"/>
          <p:nvPr/>
        </p:nvSpPr>
        <p:spPr>
          <a:xfrm>
            <a:off x="240955" y="4047195"/>
            <a:ext cx="8662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Kokeiluissa on laajennettu kuntien  </a:t>
            </a:r>
            <a:r>
              <a:rPr lang="fi-FI" sz="1200" b="1" u="sng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toimivaltaa</a:t>
            </a:r>
            <a:r>
              <a:rPr lang="fi-FI" sz="1200" b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 julkisten työvoima- ja yrityspalveluiden tarjoamisessa: </a:t>
            </a:r>
            <a:br>
              <a:rPr lang="fi-FI" sz="1200" b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</a:br>
            <a:r>
              <a:rPr lang="fi-FI" sz="1200" b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Kunta vastaa kokeilun asiakaskohderyhmän palveluprosessista ja julkisten työvoima- ja yrityspalveluiden tarjoamisesta</a:t>
            </a:r>
          </a:p>
        </p:txBody>
      </p:sp>
    </p:spTree>
    <p:extLst>
      <p:ext uri="{BB962C8B-B14F-4D97-AF65-F5344CB8AC3E}">
        <p14:creationId xmlns:p14="http://schemas.microsoft.com/office/powerpoint/2010/main" val="4046477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uorakulmio: Pyöristetyt kulmat 121">
            <a:extLst>
              <a:ext uri="{FF2B5EF4-FFF2-40B4-BE49-F238E27FC236}">
                <a16:creationId xmlns:a16="http://schemas.microsoft.com/office/drawing/2014/main" id="{B4BD3145-2EB0-4BD6-B62E-A41AFC48927A}"/>
              </a:ext>
            </a:extLst>
          </p:cNvPr>
          <p:cNvSpPr/>
          <p:nvPr/>
        </p:nvSpPr>
        <p:spPr>
          <a:xfrm>
            <a:off x="353568" y="3396579"/>
            <a:ext cx="6144768" cy="12814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135" name="Yhdistin: Kulma 134">
            <a:extLst>
              <a:ext uri="{FF2B5EF4-FFF2-40B4-BE49-F238E27FC236}">
                <a16:creationId xmlns:a16="http://schemas.microsoft.com/office/drawing/2014/main" id="{3324CA83-4002-4A3B-ABD7-FB40A14FB659}"/>
              </a:ext>
            </a:extLst>
          </p:cNvPr>
          <p:cNvCxnSpPr>
            <a:cxnSpLocks/>
            <a:stCxn id="2" idx="2"/>
            <a:endCxn id="17" idx="0"/>
          </p:cNvCxnSpPr>
          <p:nvPr/>
        </p:nvCxnSpPr>
        <p:spPr>
          <a:xfrm rot="16200000" flipH="1">
            <a:off x="3070855" y="649196"/>
            <a:ext cx="445032" cy="1171589"/>
          </a:xfrm>
          <a:prstGeom prst="bentConnector3">
            <a:avLst>
              <a:gd name="adj1" fmla="val 50000"/>
            </a:avLst>
          </a:prstGeom>
          <a:ln>
            <a:solidFill>
              <a:srgbClr val="0737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336047" cy="1252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fi-FI" dirty="0">
                <a:solidFill>
                  <a:srgbClr val="9FC5E8"/>
                </a:solidFill>
                <a:latin typeface="Roboto" panose="020B0604020202020204" charset="0"/>
                <a:ea typeface="Roboto" panose="020B0604020202020204" charset="0"/>
              </a:rPr>
              <a:t>T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fi-FI" dirty="0">
                <a:solidFill>
                  <a:srgbClr val="9FC5E8"/>
                </a:solidFill>
                <a:latin typeface="Roboto" panose="020B0604020202020204" charset="0"/>
                <a:ea typeface="Roboto" panose="020B0604020202020204" charset="0"/>
              </a:rPr>
              <a:t>A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fi-FI" dirty="0">
                <a:solidFill>
                  <a:srgbClr val="9FC5E8"/>
                </a:solidFill>
                <a:latin typeface="Roboto" panose="020B0604020202020204" charset="0"/>
                <a:ea typeface="Roboto" panose="020B0604020202020204" charset="0"/>
              </a:rPr>
              <a:t>V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fi-FI" dirty="0">
                <a:solidFill>
                  <a:srgbClr val="9FC5E8"/>
                </a:solidFill>
                <a:latin typeface="Roboto" panose="020B0604020202020204" charset="0"/>
                <a:ea typeface="Roboto" panose="020B0604020202020204" charset="0"/>
              </a:rPr>
              <a:t>O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fi-FI" dirty="0">
                <a:solidFill>
                  <a:srgbClr val="9FC5E8"/>
                </a:solidFill>
                <a:latin typeface="Roboto" panose="020B0604020202020204" charset="0"/>
                <a:ea typeface="Roboto" panose="020B0604020202020204" charset="0"/>
              </a:rPr>
              <a:t>I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fi-FI" dirty="0">
                <a:solidFill>
                  <a:srgbClr val="9FC5E8"/>
                </a:solidFill>
                <a:latin typeface="Roboto" panose="020B0604020202020204" charset="0"/>
                <a:ea typeface="Roboto" panose="020B0604020202020204" charset="0"/>
              </a:rPr>
              <a:t>T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fi-FI" dirty="0">
                <a:solidFill>
                  <a:srgbClr val="9FC5E8"/>
                </a:solidFill>
                <a:latin typeface="Roboto" panose="020B0604020202020204" charset="0"/>
                <a:ea typeface="Roboto" panose="020B0604020202020204" charset="0"/>
              </a:rPr>
              <a:t>E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fi-FI" dirty="0">
                <a:solidFill>
                  <a:srgbClr val="9FC5E8"/>
                </a:solidFill>
                <a:latin typeface="Roboto" panose="020B0604020202020204" charset="0"/>
                <a:ea typeface="Roboto" panose="020B0604020202020204" charset="0"/>
              </a:rPr>
              <a:t>LOGI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fi-FI" dirty="0">
                <a:solidFill>
                  <a:srgbClr val="9FC5E8"/>
                </a:solidFill>
                <a:latin typeface="Roboto" panose="020B0604020202020204" charset="0"/>
                <a:ea typeface="Roboto" panose="020B0604020202020204" charset="0"/>
              </a:rPr>
              <a:t>IKKA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" dirty="0">
              <a:solidFill>
                <a:srgbClr val="9FC5E8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5040E8CE-9357-41FF-8755-8F90378580E4}"/>
              </a:ext>
            </a:extLst>
          </p:cNvPr>
          <p:cNvSpPr/>
          <p:nvPr/>
        </p:nvSpPr>
        <p:spPr>
          <a:xfrm>
            <a:off x="628337" y="273811"/>
            <a:ext cx="4158479" cy="738664"/>
          </a:xfrm>
          <a:prstGeom prst="rect">
            <a:avLst/>
          </a:prstGeom>
          <a:ln>
            <a:solidFill>
              <a:srgbClr val="07376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i-FI" b="1" dirty="0">
                <a:latin typeface="Roboto" panose="020B0604020202020204" charset="0"/>
                <a:ea typeface="Roboto" panose="020B0604020202020204" charset="0"/>
              </a:rPr>
              <a:t>Kokeilun tavoite 2: </a:t>
            </a:r>
          </a:p>
          <a:p>
            <a:pPr algn="ctr"/>
            <a:r>
              <a:rPr lang="fi-FI" i="1" dirty="0">
                <a:latin typeface="Roboto" panose="020B0604020202020204" charset="0"/>
                <a:ea typeface="Roboto" panose="020B0604020202020204" charset="0"/>
              </a:rPr>
              <a:t>Mahdollistaa asiakaslähtöisten palveluiden kehittäminen</a:t>
            </a:r>
            <a:r>
              <a:rPr lang="fi-FI" dirty="0">
                <a:latin typeface="Roboto" panose="020B0604020202020204" charset="0"/>
                <a:ea typeface="Roboto" panose="020B0604020202020204" charset="0"/>
              </a:rPr>
              <a:t> </a:t>
            </a:r>
          </a:p>
        </p:txBody>
      </p:sp>
      <p:cxnSp>
        <p:nvCxnSpPr>
          <p:cNvPr id="4" name="Suora nuoliyhdysviiva 3">
            <a:extLst>
              <a:ext uri="{FF2B5EF4-FFF2-40B4-BE49-F238E27FC236}">
                <a16:creationId xmlns:a16="http://schemas.microsoft.com/office/drawing/2014/main" id="{C5E4A63F-637C-4E03-8B05-47F2E67AD884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4786816" y="643141"/>
            <a:ext cx="1068267" cy="2"/>
          </a:xfrm>
          <a:prstGeom prst="straightConnector1">
            <a:avLst/>
          </a:prstGeom>
          <a:ln>
            <a:solidFill>
              <a:srgbClr val="07376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ruutu 8">
            <a:extLst>
              <a:ext uri="{FF2B5EF4-FFF2-40B4-BE49-F238E27FC236}">
                <a16:creationId xmlns:a16="http://schemas.microsoft.com/office/drawing/2014/main" id="{731F4E0D-4D23-45A7-92C8-0A3141C626E2}"/>
              </a:ext>
            </a:extLst>
          </p:cNvPr>
          <p:cNvSpPr txBox="1"/>
          <p:nvPr/>
        </p:nvSpPr>
        <p:spPr>
          <a:xfrm>
            <a:off x="4965981" y="237767"/>
            <a:ext cx="754257" cy="76944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bg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Toimi-vallan </a:t>
            </a:r>
            <a:r>
              <a:rPr lang="fi-FI" sz="1000" dirty="0" err="1">
                <a:solidFill>
                  <a:schemeClr val="bg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laajen-taminen</a:t>
            </a:r>
            <a:r>
              <a:rPr lang="fi-FI" sz="1000" dirty="0">
                <a:solidFill>
                  <a:schemeClr val="bg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. </a:t>
            </a:r>
            <a:r>
              <a:rPr lang="fi-FI" dirty="0">
                <a:solidFill>
                  <a:schemeClr val="bg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1125EBBB-CF82-4315-A6A7-914B94AF131A}"/>
              </a:ext>
            </a:extLst>
          </p:cNvPr>
          <p:cNvSpPr txBox="1"/>
          <p:nvPr/>
        </p:nvSpPr>
        <p:spPr>
          <a:xfrm>
            <a:off x="2441324" y="4725769"/>
            <a:ext cx="6608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00" dirty="0">
                <a:latin typeface="Roboto" panose="020B0604020202020204" charset="0"/>
                <a:ea typeface="Roboto" panose="020B0604020202020204" charset="0"/>
                <a:hlinkClick r:id="rId3"/>
              </a:rPr>
              <a:t>HE 51/2017 VP  Hallituksen esitys eduskunnalle laiksi julkisten työvoima- ja yrityspalveluiden alueellista tarjoamista ja työelämäkokeilua koskevasta kokeilusta</a:t>
            </a:r>
            <a:r>
              <a:rPr lang="fi-FI" sz="1050" dirty="0">
                <a:latin typeface="Roboto" panose="020B0604020202020204" charset="0"/>
                <a:ea typeface="Roboto" panose="020B0604020202020204" charset="0"/>
                <a:hlinkClick r:id="rId3"/>
              </a:rPr>
              <a:t> </a:t>
            </a:r>
            <a:endParaRPr lang="fi-FI" sz="1050" dirty="0">
              <a:latin typeface="Roboto" panose="020B0604020202020204" charset="0"/>
              <a:ea typeface="Roboto" panose="020B0604020202020204" charset="0"/>
            </a:endParaRPr>
          </a:p>
        </p:txBody>
      </p:sp>
      <p:cxnSp>
        <p:nvCxnSpPr>
          <p:cNvPr id="246" name="Yhdistin: Kulma 245">
            <a:extLst>
              <a:ext uri="{FF2B5EF4-FFF2-40B4-BE49-F238E27FC236}">
                <a16:creationId xmlns:a16="http://schemas.microsoft.com/office/drawing/2014/main" id="{3D59C8D6-FB1D-49E1-99AF-E9DBF3BD831E}"/>
              </a:ext>
            </a:extLst>
          </p:cNvPr>
          <p:cNvCxnSpPr>
            <a:cxnSpLocks/>
            <a:stCxn id="16" idx="2"/>
            <a:endCxn id="57" idx="0"/>
          </p:cNvCxnSpPr>
          <p:nvPr/>
        </p:nvCxnSpPr>
        <p:spPr>
          <a:xfrm rot="16200000" flipH="1">
            <a:off x="2548705" y="1040903"/>
            <a:ext cx="554102" cy="2587638"/>
          </a:xfrm>
          <a:prstGeom prst="bentConnector3">
            <a:avLst>
              <a:gd name="adj1" fmla="val 50000"/>
            </a:avLst>
          </a:prstGeom>
          <a:ln>
            <a:solidFill>
              <a:srgbClr val="0737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orakulmio 15">
            <a:extLst>
              <a:ext uri="{FF2B5EF4-FFF2-40B4-BE49-F238E27FC236}">
                <a16:creationId xmlns:a16="http://schemas.microsoft.com/office/drawing/2014/main" id="{E158A9E0-5B7B-4228-B704-8C6475247C55}"/>
              </a:ext>
            </a:extLst>
          </p:cNvPr>
          <p:cNvSpPr/>
          <p:nvPr/>
        </p:nvSpPr>
        <p:spPr>
          <a:xfrm>
            <a:off x="628337" y="1457507"/>
            <a:ext cx="1807200" cy="6001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i-FI" sz="1100" i="1" dirty="0">
                <a:latin typeface="Roboto" panose="020B0604020202020204" charset="0"/>
                <a:ea typeface="Roboto" panose="020B0604020202020204" charset="0"/>
              </a:rPr>
              <a:t>Nykyistä parempi vaikuttavuus työllisyyden edistämisessä</a:t>
            </a:r>
            <a:endParaRPr lang="fi-FI" sz="1100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0078D69A-5C4D-47AE-B1D3-94855E0898B9}"/>
              </a:ext>
            </a:extLst>
          </p:cNvPr>
          <p:cNvSpPr/>
          <p:nvPr/>
        </p:nvSpPr>
        <p:spPr>
          <a:xfrm>
            <a:off x="2611401" y="1457507"/>
            <a:ext cx="2535530" cy="6001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i-FI" sz="1100" i="1" dirty="0">
                <a:latin typeface="Roboto" panose="020B0604020202020204" charset="0"/>
                <a:ea typeface="Roboto" panose="020B0604020202020204" charset="0"/>
              </a:rPr>
              <a:t>Kustannussäästöt työttömyyden julkistaloudelle aiheuttamiin nykyisiin kokonaiskustannuksiin verrattuna</a:t>
            </a:r>
            <a:endParaRPr lang="fi-FI" sz="1100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63" name="Tekstiruutu 62">
            <a:extLst>
              <a:ext uri="{FF2B5EF4-FFF2-40B4-BE49-F238E27FC236}">
                <a16:creationId xmlns:a16="http://schemas.microsoft.com/office/drawing/2014/main" id="{2149A8AC-442E-4A14-9803-6B3CA96B4C99}"/>
              </a:ext>
            </a:extLst>
          </p:cNvPr>
          <p:cNvSpPr txBox="1"/>
          <p:nvPr/>
        </p:nvSpPr>
        <p:spPr>
          <a:xfrm>
            <a:off x="7660845" y="2034541"/>
            <a:ext cx="131866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latin typeface="Roboto" panose="020B0604020202020204" charset="0"/>
                <a:ea typeface="Roboto" panose="020B0604020202020204" charset="0"/>
              </a:rPr>
              <a:t>Tulevat maakunnat voisivat hyödyntää toimintamallien ja palveluhankintojen suunnittelussa</a:t>
            </a:r>
          </a:p>
        </p:txBody>
      </p:sp>
      <p:sp>
        <p:nvSpPr>
          <p:cNvPr id="98" name="Tekstiruutu 97">
            <a:extLst>
              <a:ext uri="{FF2B5EF4-FFF2-40B4-BE49-F238E27FC236}">
                <a16:creationId xmlns:a16="http://schemas.microsoft.com/office/drawing/2014/main" id="{40F04EB8-2269-4215-B775-B01F3584C0B1}"/>
              </a:ext>
            </a:extLst>
          </p:cNvPr>
          <p:cNvSpPr txBox="1"/>
          <p:nvPr/>
        </p:nvSpPr>
        <p:spPr>
          <a:xfrm>
            <a:off x="7644924" y="411993"/>
            <a:ext cx="133458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Tukee kasvupalvelu-uudistuksen tavoitetta vastata asiakkaiden </a:t>
            </a:r>
            <a:r>
              <a:rPr lang="fi-FI" sz="1100" u="sng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erilaisiin</a:t>
            </a:r>
            <a:r>
              <a:rPr lang="fi-FI" sz="11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 ja </a:t>
            </a:r>
            <a:r>
              <a:rPr lang="fi-FI" sz="1100" u="sng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yksilöllisiin </a:t>
            </a:r>
            <a:r>
              <a:rPr lang="fi-FI" sz="11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tarpeisiin. (HE 35/2018)</a:t>
            </a:r>
          </a:p>
        </p:txBody>
      </p:sp>
      <p:sp>
        <p:nvSpPr>
          <p:cNvPr id="103" name="Tekstiruutu 102">
            <a:extLst>
              <a:ext uri="{FF2B5EF4-FFF2-40B4-BE49-F238E27FC236}">
                <a16:creationId xmlns:a16="http://schemas.microsoft.com/office/drawing/2014/main" id="{A5CD293B-7B46-4F3F-9BAC-E9CFCC0CE23B}"/>
              </a:ext>
            </a:extLst>
          </p:cNvPr>
          <p:cNvSpPr txBox="1"/>
          <p:nvPr/>
        </p:nvSpPr>
        <p:spPr>
          <a:xfrm>
            <a:off x="7660846" y="3321843"/>
            <a:ext cx="134904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latin typeface="Roboto" panose="020B0604020202020204" charset="0"/>
                <a:ea typeface="Roboto" panose="020B0604020202020204" charset="0"/>
              </a:rPr>
              <a:t>Kokeilussa mukana oleville kunnilla mahdollisuus valmistautua tuottaja-rakenteen muutoksiin. </a:t>
            </a:r>
          </a:p>
        </p:txBody>
      </p:sp>
      <p:cxnSp>
        <p:nvCxnSpPr>
          <p:cNvPr id="105" name="Yhdistin: Kulma 104">
            <a:extLst>
              <a:ext uri="{FF2B5EF4-FFF2-40B4-BE49-F238E27FC236}">
                <a16:creationId xmlns:a16="http://schemas.microsoft.com/office/drawing/2014/main" id="{060CC50D-D4E4-4619-85EF-8A0BBB2CA861}"/>
              </a:ext>
            </a:extLst>
          </p:cNvPr>
          <p:cNvCxnSpPr>
            <a:cxnSpLocks/>
            <a:endCxn id="98" idx="1"/>
          </p:cNvCxnSpPr>
          <p:nvPr/>
        </p:nvCxnSpPr>
        <p:spPr>
          <a:xfrm rot="16200000" flipH="1">
            <a:off x="7069228" y="644211"/>
            <a:ext cx="207434" cy="943958"/>
          </a:xfrm>
          <a:prstGeom prst="bentConnector2">
            <a:avLst/>
          </a:prstGeom>
          <a:ln>
            <a:solidFill>
              <a:srgbClr val="0737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Yhdistin: Kulma 107">
            <a:extLst>
              <a:ext uri="{FF2B5EF4-FFF2-40B4-BE49-F238E27FC236}">
                <a16:creationId xmlns:a16="http://schemas.microsoft.com/office/drawing/2014/main" id="{3566D0E5-0E93-4BD5-991F-C0F3D986073D}"/>
              </a:ext>
            </a:extLst>
          </p:cNvPr>
          <p:cNvCxnSpPr>
            <a:cxnSpLocks/>
            <a:endCxn id="63" idx="1"/>
          </p:cNvCxnSpPr>
          <p:nvPr/>
        </p:nvCxnSpPr>
        <p:spPr>
          <a:xfrm rot="16200000" flipH="1">
            <a:off x="6350553" y="1362885"/>
            <a:ext cx="1660705" cy="959879"/>
          </a:xfrm>
          <a:prstGeom prst="bentConnector2">
            <a:avLst/>
          </a:prstGeom>
          <a:ln>
            <a:solidFill>
              <a:srgbClr val="0737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Yhdistin: Kulma 110">
            <a:extLst>
              <a:ext uri="{FF2B5EF4-FFF2-40B4-BE49-F238E27FC236}">
                <a16:creationId xmlns:a16="http://schemas.microsoft.com/office/drawing/2014/main" id="{B8E1174F-D927-4A1E-AB88-013CF21D00BE}"/>
              </a:ext>
            </a:extLst>
          </p:cNvPr>
          <p:cNvCxnSpPr>
            <a:cxnSpLocks/>
            <a:endCxn id="103" idx="1"/>
          </p:cNvCxnSpPr>
          <p:nvPr/>
        </p:nvCxnSpPr>
        <p:spPr>
          <a:xfrm rot="16200000" flipH="1">
            <a:off x="5706903" y="2006536"/>
            <a:ext cx="2948007" cy="959880"/>
          </a:xfrm>
          <a:prstGeom prst="bentConnector2">
            <a:avLst/>
          </a:prstGeom>
          <a:ln>
            <a:solidFill>
              <a:srgbClr val="0737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kstiruutu 96">
            <a:extLst>
              <a:ext uri="{FF2B5EF4-FFF2-40B4-BE49-F238E27FC236}">
                <a16:creationId xmlns:a16="http://schemas.microsoft.com/office/drawing/2014/main" id="{E2B2E57D-F71F-4C98-BC79-FF3F9226ED42}"/>
              </a:ext>
            </a:extLst>
          </p:cNvPr>
          <p:cNvSpPr txBox="1"/>
          <p:nvPr/>
        </p:nvSpPr>
        <p:spPr>
          <a:xfrm>
            <a:off x="5855083" y="1342994"/>
            <a:ext cx="1562168" cy="101566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000" u="sng" dirty="0">
                <a:solidFill>
                  <a:schemeClr val="bg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Tietoa</a:t>
            </a:r>
            <a:r>
              <a:rPr lang="fi-FI" sz="1000" dirty="0">
                <a:solidFill>
                  <a:schemeClr val="bg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 millaisilla palveluilla tai palvelukokonaisuuksilla voitaisiin parhaiten edistää työttömän työllistymistä</a:t>
            </a:r>
          </a:p>
        </p:txBody>
      </p:sp>
      <p:cxnSp>
        <p:nvCxnSpPr>
          <p:cNvPr id="128" name="Yhdistin: Kulma 127">
            <a:extLst>
              <a:ext uri="{FF2B5EF4-FFF2-40B4-BE49-F238E27FC236}">
                <a16:creationId xmlns:a16="http://schemas.microsoft.com/office/drawing/2014/main" id="{678059A1-5834-4D7B-8D9C-1B00E5CB86F6}"/>
              </a:ext>
            </a:extLst>
          </p:cNvPr>
          <p:cNvCxnSpPr>
            <a:cxnSpLocks/>
            <a:stCxn id="2" idx="2"/>
            <a:endCxn id="16" idx="0"/>
          </p:cNvCxnSpPr>
          <p:nvPr/>
        </p:nvCxnSpPr>
        <p:spPr>
          <a:xfrm rot="5400000">
            <a:off x="1897241" y="647171"/>
            <a:ext cx="445032" cy="1175640"/>
          </a:xfrm>
          <a:prstGeom prst="bentConnector3">
            <a:avLst>
              <a:gd name="adj1" fmla="val 50000"/>
            </a:avLst>
          </a:prstGeom>
          <a:ln>
            <a:solidFill>
              <a:srgbClr val="0737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iruutu 28">
            <a:extLst>
              <a:ext uri="{FF2B5EF4-FFF2-40B4-BE49-F238E27FC236}">
                <a16:creationId xmlns:a16="http://schemas.microsoft.com/office/drawing/2014/main" id="{8C50A94B-441B-4EA3-BA63-B8CD880441EA}"/>
              </a:ext>
            </a:extLst>
          </p:cNvPr>
          <p:cNvSpPr txBox="1"/>
          <p:nvPr/>
        </p:nvSpPr>
        <p:spPr>
          <a:xfrm>
            <a:off x="599760" y="1096797"/>
            <a:ext cx="4577209" cy="24622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bg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Asiakaslähtöisyydellä ja </a:t>
            </a:r>
            <a:r>
              <a:rPr lang="fi-FI" sz="1000" u="sng" dirty="0">
                <a:solidFill>
                  <a:schemeClr val="bg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TOIMINTATAPOJEN UUDISTAMISELLA</a:t>
            </a:r>
            <a:r>
              <a:rPr lang="fi-FI" sz="1000" dirty="0">
                <a:solidFill>
                  <a:schemeClr val="bg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 tavoitellaan</a:t>
            </a:r>
            <a:endParaRPr lang="fi-FI" dirty="0">
              <a:solidFill>
                <a:schemeClr val="bg1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cxnSp>
        <p:nvCxnSpPr>
          <p:cNvPr id="141" name="Yhdistin: Kulma 140">
            <a:extLst>
              <a:ext uri="{FF2B5EF4-FFF2-40B4-BE49-F238E27FC236}">
                <a16:creationId xmlns:a16="http://schemas.microsoft.com/office/drawing/2014/main" id="{C5A8A09E-84D0-498C-A1C1-B22A94A532CA}"/>
              </a:ext>
            </a:extLst>
          </p:cNvPr>
          <p:cNvCxnSpPr>
            <a:cxnSpLocks/>
            <a:stCxn id="16" idx="2"/>
            <a:endCxn id="56" idx="0"/>
          </p:cNvCxnSpPr>
          <p:nvPr/>
        </p:nvCxnSpPr>
        <p:spPr>
          <a:xfrm rot="16200000" flipH="1">
            <a:off x="1340686" y="2248921"/>
            <a:ext cx="554102" cy="171601"/>
          </a:xfrm>
          <a:prstGeom prst="bentConnector3">
            <a:avLst>
              <a:gd name="adj1" fmla="val 50000"/>
            </a:avLst>
          </a:prstGeom>
          <a:ln>
            <a:solidFill>
              <a:srgbClr val="0737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kstiruutu 69">
            <a:extLst>
              <a:ext uri="{FF2B5EF4-FFF2-40B4-BE49-F238E27FC236}">
                <a16:creationId xmlns:a16="http://schemas.microsoft.com/office/drawing/2014/main" id="{43E36F45-4FAE-4130-ABAD-F19B260B5918}"/>
              </a:ext>
            </a:extLst>
          </p:cNvPr>
          <p:cNvSpPr txBox="1"/>
          <p:nvPr/>
        </p:nvSpPr>
        <p:spPr>
          <a:xfrm>
            <a:off x="1852541" y="2137488"/>
            <a:ext cx="2463615" cy="24622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bg1">
                    <a:lumMod val="6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Yhteiskunnallisena tavoitteena</a:t>
            </a:r>
            <a:endParaRPr lang="fi-FI" dirty="0">
              <a:solidFill>
                <a:schemeClr val="bg1">
                  <a:lumMod val="65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53" name="Tekstiruutu 152">
            <a:extLst>
              <a:ext uri="{FF2B5EF4-FFF2-40B4-BE49-F238E27FC236}">
                <a16:creationId xmlns:a16="http://schemas.microsoft.com/office/drawing/2014/main" id="{C3FC5F1B-5696-4E6E-AB71-C483742D6E56}"/>
              </a:ext>
            </a:extLst>
          </p:cNvPr>
          <p:cNvSpPr txBox="1"/>
          <p:nvPr/>
        </p:nvSpPr>
        <p:spPr>
          <a:xfrm>
            <a:off x="517514" y="3906275"/>
            <a:ext cx="25825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latin typeface="Roboto" panose="020B0604020202020204" charset="0"/>
                <a:ea typeface="Roboto" panose="020B0604020202020204" charset="0"/>
              </a:rPr>
              <a:t>Parantaa lähipalvelun ja kasvokkain annettavan palvelun saatavuutta kokeilukunnissa. </a:t>
            </a:r>
          </a:p>
        </p:txBody>
      </p:sp>
      <p:sp>
        <p:nvSpPr>
          <p:cNvPr id="154" name="Tekstiruutu 153">
            <a:extLst>
              <a:ext uri="{FF2B5EF4-FFF2-40B4-BE49-F238E27FC236}">
                <a16:creationId xmlns:a16="http://schemas.microsoft.com/office/drawing/2014/main" id="{6B5CB42E-B12C-4DEC-8884-3C1B6CAA1092}"/>
              </a:ext>
            </a:extLst>
          </p:cNvPr>
          <p:cNvSpPr txBox="1"/>
          <p:nvPr/>
        </p:nvSpPr>
        <p:spPr>
          <a:xfrm>
            <a:off x="3293370" y="3908435"/>
            <a:ext cx="309358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latin typeface="Roboto" panose="020B0604020202020204" charset="0"/>
                <a:ea typeface="Roboto" panose="020B0604020202020204" charset="0"/>
              </a:rPr>
              <a:t>Tavoittaa nykyistä paremmin myös ne työttömät, jotka ovat osittain tai kokonaan luopuneet aktiivisesta työnhausta </a:t>
            </a:r>
          </a:p>
        </p:txBody>
      </p:sp>
      <p:pic>
        <p:nvPicPr>
          <p:cNvPr id="118" name="Kuva 117" descr="Suuntanuoli: kierrä vasemalle">
            <a:extLst>
              <a:ext uri="{FF2B5EF4-FFF2-40B4-BE49-F238E27FC236}">
                <a16:creationId xmlns:a16="http://schemas.microsoft.com/office/drawing/2014/main" id="{8E66B320-A305-46E7-87CA-67F8DF314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21535" y="2717176"/>
            <a:ext cx="914400" cy="914400"/>
          </a:xfrm>
          <a:prstGeom prst="rect">
            <a:avLst/>
          </a:prstGeom>
        </p:spPr>
      </p:pic>
      <p:pic>
        <p:nvPicPr>
          <p:cNvPr id="157" name="Kuva 156" descr="Suuntanuoli: kierrä vasemalle">
            <a:extLst>
              <a:ext uri="{FF2B5EF4-FFF2-40B4-BE49-F238E27FC236}">
                <a16:creationId xmlns:a16="http://schemas.microsoft.com/office/drawing/2014/main" id="{DE7D4A92-51AE-4FF3-9DE5-DFF8C80BD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593066">
            <a:off x="2462213" y="2792621"/>
            <a:ext cx="914400" cy="914400"/>
          </a:xfrm>
          <a:prstGeom prst="rect">
            <a:avLst/>
          </a:prstGeom>
        </p:spPr>
      </p:pic>
      <p:sp>
        <p:nvSpPr>
          <p:cNvPr id="57" name="Suorakulmio 56">
            <a:extLst>
              <a:ext uri="{FF2B5EF4-FFF2-40B4-BE49-F238E27FC236}">
                <a16:creationId xmlns:a16="http://schemas.microsoft.com/office/drawing/2014/main" id="{E404DDB4-F4C7-4419-AC7A-68A57BA976CC}"/>
              </a:ext>
            </a:extLst>
          </p:cNvPr>
          <p:cNvSpPr/>
          <p:nvPr/>
        </p:nvSpPr>
        <p:spPr>
          <a:xfrm>
            <a:off x="2905913" y="2611773"/>
            <a:ext cx="2427324" cy="4616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07376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i-FI" sz="1200" i="1" dirty="0">
                <a:latin typeface="Roboto" panose="020B0604020202020204" charset="0"/>
                <a:ea typeface="Roboto" panose="020B0604020202020204" charset="0"/>
              </a:rPr>
              <a:t>Vaikuttaa työllisyysasteen nostamiseen</a:t>
            </a:r>
            <a:endParaRPr lang="fi-FI" sz="1200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6" name="Suorakulmio 55">
            <a:extLst>
              <a:ext uri="{FF2B5EF4-FFF2-40B4-BE49-F238E27FC236}">
                <a16:creationId xmlns:a16="http://schemas.microsoft.com/office/drawing/2014/main" id="{14C2155C-318E-4CAA-A02A-C5B8078248C9}"/>
              </a:ext>
            </a:extLst>
          </p:cNvPr>
          <p:cNvSpPr/>
          <p:nvPr/>
        </p:nvSpPr>
        <p:spPr>
          <a:xfrm>
            <a:off x="599761" y="2611773"/>
            <a:ext cx="2207554" cy="4616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07376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i-FI" sz="1200" i="1" dirty="0">
                <a:latin typeface="Roboto" panose="020B0604020202020204" charset="0"/>
                <a:ea typeface="Roboto" panose="020B0604020202020204" charset="0"/>
              </a:rPr>
              <a:t>Vähentää pitkäaikais-työttömyyttä</a:t>
            </a:r>
            <a:endParaRPr lang="fi-FI" sz="1200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13" name="Tekstiruutu 112">
            <a:extLst>
              <a:ext uri="{FF2B5EF4-FFF2-40B4-BE49-F238E27FC236}">
                <a16:creationId xmlns:a16="http://schemas.microsoft.com/office/drawing/2014/main" id="{34429884-634B-4EDA-90D4-732F7934E430}"/>
              </a:ext>
            </a:extLst>
          </p:cNvPr>
          <p:cNvSpPr txBox="1"/>
          <p:nvPr/>
        </p:nvSpPr>
        <p:spPr>
          <a:xfrm>
            <a:off x="411068" y="3482277"/>
            <a:ext cx="5975892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latin typeface="Roboto" panose="020B0604020202020204" charset="0"/>
                <a:ea typeface="Roboto" panose="020B0604020202020204" charset="0"/>
              </a:rPr>
              <a:t>Parantaa erityisesti pidempään työttömänä olleiden ja nuorten pääsyä työmarkkinoille</a:t>
            </a:r>
          </a:p>
        </p:txBody>
      </p:sp>
      <p:sp>
        <p:nvSpPr>
          <p:cNvPr id="43" name="Suorakulmio 42">
            <a:extLst>
              <a:ext uri="{FF2B5EF4-FFF2-40B4-BE49-F238E27FC236}">
                <a16:creationId xmlns:a16="http://schemas.microsoft.com/office/drawing/2014/main" id="{D5D532C6-2689-4CA3-8334-139776000D33}"/>
              </a:ext>
            </a:extLst>
          </p:cNvPr>
          <p:cNvSpPr/>
          <p:nvPr/>
        </p:nvSpPr>
        <p:spPr>
          <a:xfrm>
            <a:off x="5861403" y="273808"/>
            <a:ext cx="1700198" cy="738664"/>
          </a:xfrm>
          <a:prstGeom prst="rect">
            <a:avLst/>
          </a:prstGeom>
          <a:ln>
            <a:solidFill>
              <a:srgbClr val="07376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i-FI" b="1" dirty="0">
                <a:latin typeface="Roboto" panose="020B0604020202020204" charset="0"/>
                <a:ea typeface="Roboto" panose="020B0604020202020204" charset="0"/>
              </a:rPr>
              <a:t>Kokeilun tavoite 2: </a:t>
            </a:r>
          </a:p>
          <a:p>
            <a:pPr algn="ctr"/>
            <a:r>
              <a:rPr lang="fi-FI" i="1" dirty="0">
                <a:latin typeface="Roboto" panose="020B0604020202020204" charset="0"/>
                <a:ea typeface="Roboto" panose="020B0604020202020204" charset="0"/>
              </a:rPr>
              <a:t>Tukea siirtymistä maakuntamalliin</a:t>
            </a:r>
            <a:endParaRPr lang="fi-FI" dirty="0"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52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BCFAEE77-8086-4D92-81F2-99C45BCD86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314347"/>
              </p:ext>
            </p:extLst>
          </p:nvPr>
        </p:nvGraphicFramePr>
        <p:xfrm>
          <a:off x="725651" y="1308473"/>
          <a:ext cx="7946572" cy="3294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54AB963B-9926-4657-903A-30629BC04539}"/>
              </a:ext>
            </a:extLst>
          </p:cNvPr>
          <p:cNvSpPr/>
          <p:nvPr/>
        </p:nvSpPr>
        <p:spPr>
          <a:xfrm>
            <a:off x="255597" y="130865"/>
            <a:ext cx="8658812" cy="10339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244897E-BC13-4F04-BBF3-9B9FDA466670}"/>
              </a:ext>
            </a:extLst>
          </p:cNvPr>
          <p:cNvSpPr txBox="1"/>
          <p:nvPr/>
        </p:nvSpPr>
        <p:spPr>
          <a:xfrm>
            <a:off x="410060" y="575172"/>
            <a:ext cx="363916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latin typeface="Roboto" panose="020B0604020202020204" charset="0"/>
                <a:ea typeface="Roboto" panose="020B0604020202020204" charset="0"/>
              </a:rPr>
              <a:t>Parantaa lähipalvelun ja kasvokkain annettavan palvelun saatavuutta kokeilukunnissa.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9E0FAB7-EFEC-43BC-B810-E119672B7A48}"/>
              </a:ext>
            </a:extLst>
          </p:cNvPr>
          <p:cNvSpPr txBox="1"/>
          <p:nvPr/>
        </p:nvSpPr>
        <p:spPr>
          <a:xfrm>
            <a:off x="4374653" y="581753"/>
            <a:ext cx="435928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latin typeface="Roboto" panose="020B0604020202020204" charset="0"/>
                <a:ea typeface="Roboto" panose="020B0604020202020204" charset="0"/>
              </a:rPr>
              <a:t>Tavoittaa nykyistä paremmin myös ne työttömät, jotka ovat osittain tai kokonaan luopuneet aktiivisesta työnhausta 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9D42BD5-C449-4072-A411-D8A8F65B5B84}"/>
              </a:ext>
            </a:extLst>
          </p:cNvPr>
          <p:cNvSpPr txBox="1"/>
          <p:nvPr/>
        </p:nvSpPr>
        <p:spPr>
          <a:xfrm>
            <a:off x="410060" y="216563"/>
            <a:ext cx="8323880" cy="28281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latin typeface="Roboto" panose="020B0604020202020204" charset="0"/>
                <a:ea typeface="Roboto" panose="020B0604020202020204" charset="0"/>
              </a:rPr>
              <a:t>Parantaa erityisesti pidempään työttömänä olleiden ja nuorten pääsyä työmarkkinoille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A1C9B1E3-2825-45DB-A284-2368FE80D3B4}"/>
              </a:ext>
            </a:extLst>
          </p:cNvPr>
          <p:cNvSpPr/>
          <p:nvPr/>
        </p:nvSpPr>
        <p:spPr>
          <a:xfrm>
            <a:off x="1328057" y="2678177"/>
            <a:ext cx="3744686" cy="4067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>
                <a:solidFill>
                  <a:sysClr val="windowText" lastClr="000000"/>
                </a:solidFill>
              </a:rPr>
              <a:t>Asiakkaiden tavoittaminen, palvelutarpeiden </a:t>
            </a:r>
            <a:br>
              <a:rPr lang="fi-FI" sz="1100" dirty="0">
                <a:solidFill>
                  <a:sysClr val="windowText" lastClr="000000"/>
                </a:solidFill>
              </a:rPr>
            </a:br>
            <a:r>
              <a:rPr lang="fi-FI" sz="1100" dirty="0">
                <a:solidFill>
                  <a:sysClr val="windowText" lastClr="000000"/>
                </a:solidFill>
              </a:rPr>
              <a:t>huolellinen arviointi. </a:t>
            </a:r>
            <a:endParaRPr lang="en-US" sz="1100" dirty="0">
              <a:solidFill>
                <a:sysClr val="windowText" lastClr="000000"/>
              </a:solidFill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2E24A8C6-1494-4C4F-9DB5-0AEBA2AE9871}"/>
              </a:ext>
            </a:extLst>
          </p:cNvPr>
          <p:cNvSpPr/>
          <p:nvPr/>
        </p:nvSpPr>
        <p:spPr>
          <a:xfrm>
            <a:off x="5072743" y="1808875"/>
            <a:ext cx="3599480" cy="25853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>
                <a:solidFill>
                  <a:schemeClr val="bg1"/>
                </a:solidFill>
              </a:rPr>
              <a:t>Palvelut laajasti käyttöön 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7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B8756EA6-6007-47D5-B99A-4F60C8ADB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161820"/>
              </p:ext>
            </p:extLst>
          </p:nvPr>
        </p:nvGraphicFramePr>
        <p:xfrm>
          <a:off x="0" y="187273"/>
          <a:ext cx="8732262" cy="4590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80702AE2-CB81-4E3A-9E6D-C402D4CD8F3B}"/>
              </a:ext>
            </a:extLst>
          </p:cNvPr>
          <p:cNvSpPr txBox="1"/>
          <p:nvPr/>
        </p:nvSpPr>
        <p:spPr>
          <a:xfrm rot="247269">
            <a:off x="3765886" y="2103207"/>
            <a:ext cx="5630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Laaja rakennetyöttömyys </a:t>
            </a:r>
            <a:endParaRPr lang="en-US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84D139F-5BEF-475D-93F7-868E6FA3A462}"/>
              </a:ext>
            </a:extLst>
          </p:cNvPr>
          <p:cNvSpPr txBox="1"/>
          <p:nvPr/>
        </p:nvSpPr>
        <p:spPr>
          <a:xfrm rot="291667">
            <a:off x="2366212" y="2948370"/>
            <a:ext cx="5630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Pitkäaikaistyöttömyys</a:t>
            </a:r>
            <a:endParaRPr lang="en-US" dirty="0"/>
          </a:p>
        </p:txBody>
      </p:sp>
      <p:sp>
        <p:nvSpPr>
          <p:cNvPr id="11" name="Nuoli: Ylös-alas 10">
            <a:extLst>
              <a:ext uri="{FF2B5EF4-FFF2-40B4-BE49-F238E27FC236}">
                <a16:creationId xmlns:a16="http://schemas.microsoft.com/office/drawing/2014/main" id="{BB7D3103-9355-4315-B4F3-3F46BAB1F481}"/>
              </a:ext>
            </a:extLst>
          </p:cNvPr>
          <p:cNvSpPr/>
          <p:nvPr/>
        </p:nvSpPr>
        <p:spPr>
          <a:xfrm rot="564559">
            <a:off x="3061973" y="1857791"/>
            <a:ext cx="180474" cy="40907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uoli: Ylös-alas 11">
            <a:extLst>
              <a:ext uri="{FF2B5EF4-FFF2-40B4-BE49-F238E27FC236}">
                <a16:creationId xmlns:a16="http://schemas.microsoft.com/office/drawing/2014/main" id="{E76A1ED9-7079-438C-AE3B-D5DD83B64CEF}"/>
              </a:ext>
            </a:extLst>
          </p:cNvPr>
          <p:cNvSpPr/>
          <p:nvPr/>
        </p:nvSpPr>
        <p:spPr>
          <a:xfrm rot="564559">
            <a:off x="8032130" y="2024020"/>
            <a:ext cx="180474" cy="40907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226645F5-139F-40EB-A4F0-442FE3682968}"/>
              </a:ext>
            </a:extLst>
          </p:cNvPr>
          <p:cNvSpPr txBox="1"/>
          <p:nvPr/>
        </p:nvSpPr>
        <p:spPr>
          <a:xfrm>
            <a:off x="2890157" y="66287"/>
            <a:ext cx="3363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Roboto" panose="020B0604020202020204" charset="0"/>
                <a:ea typeface="Roboto" panose="020B0604020202020204" charset="0"/>
              </a:rPr>
              <a:t>Kehitys verrattuna vuoden takaiseen </a:t>
            </a:r>
            <a:endParaRPr lang="en-US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1299829D-B131-45A1-8ABA-7B79A6377CD3}"/>
              </a:ext>
            </a:extLst>
          </p:cNvPr>
          <p:cNvSpPr txBox="1"/>
          <p:nvPr/>
        </p:nvSpPr>
        <p:spPr>
          <a:xfrm>
            <a:off x="6977743" y="3494172"/>
            <a:ext cx="1883228" cy="11541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100" dirty="0">
                <a:latin typeface="Roboto" panose="020B0604020202020204" charset="0"/>
                <a:ea typeface="Roboto" panose="020B0604020202020204" charset="0"/>
              </a:rPr>
              <a:t>Kokeilualueilla(8/17-7/18)</a:t>
            </a:r>
            <a:r>
              <a:rPr lang="fi-FI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fi-FI" sz="2800" b="1" dirty="0">
                <a:latin typeface="Roboto" panose="020B0604020202020204" charset="0"/>
                <a:ea typeface="Roboto" panose="020B0604020202020204" charset="0"/>
              </a:rPr>
              <a:t>3194 </a:t>
            </a:r>
            <a:r>
              <a:rPr lang="fi-FI" sz="1600" dirty="0">
                <a:latin typeface="Roboto" panose="020B0604020202020204" charset="0"/>
                <a:ea typeface="Roboto" panose="020B0604020202020204" charset="0"/>
              </a:rPr>
              <a:t>vähemmän</a:t>
            </a:r>
            <a:r>
              <a:rPr lang="fi-FI" sz="1100" dirty="0">
                <a:latin typeface="Roboto" panose="020B0604020202020204" charset="0"/>
                <a:ea typeface="Roboto" panose="020B0604020202020204" charset="0"/>
              </a:rPr>
              <a:t> suhteessa maan kehitystrendiin</a:t>
            </a:r>
            <a:endParaRPr lang="en-US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1A5473EA-54B8-425D-B80F-EA5CE3D7A361}"/>
              </a:ext>
            </a:extLst>
          </p:cNvPr>
          <p:cNvSpPr txBox="1"/>
          <p:nvPr/>
        </p:nvSpPr>
        <p:spPr>
          <a:xfrm>
            <a:off x="6977743" y="698399"/>
            <a:ext cx="1928691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100" dirty="0">
                <a:latin typeface="Roboto" panose="020B0604020202020204" charset="0"/>
                <a:ea typeface="Roboto" panose="020B0604020202020204" charset="0"/>
              </a:rPr>
              <a:t>Kokeilualueilla (8/17-7/18) </a:t>
            </a:r>
            <a:r>
              <a:rPr lang="fi-FI" sz="2800" b="1" dirty="0">
                <a:latin typeface="Roboto" panose="020B0604020202020204" charset="0"/>
                <a:ea typeface="Roboto" panose="020B0604020202020204" charset="0"/>
              </a:rPr>
              <a:t>16338 </a:t>
            </a:r>
            <a:r>
              <a:rPr lang="fi-FI" sz="1600" dirty="0">
                <a:latin typeface="Roboto" panose="020B0604020202020204" charset="0"/>
                <a:ea typeface="Roboto" panose="020B0604020202020204" charset="0"/>
              </a:rPr>
              <a:t>vähemmän</a:t>
            </a:r>
            <a:r>
              <a:rPr lang="fi-FI" sz="1100" dirty="0">
                <a:latin typeface="Roboto" panose="020B0604020202020204" charset="0"/>
                <a:ea typeface="Roboto" panose="020B0604020202020204" charset="0"/>
              </a:rPr>
              <a:t> suhteessa maan kehitystrendiin</a:t>
            </a:r>
            <a:endParaRPr lang="en-US" dirty="0"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103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EFD1199-28C0-4211-9ED2-FF904C375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38" y="533847"/>
            <a:ext cx="5587405" cy="1657890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888EDB8B-6E1C-406A-A8AB-52E2D64ED48B}"/>
              </a:ext>
            </a:extLst>
          </p:cNvPr>
          <p:cNvSpPr/>
          <p:nvPr/>
        </p:nvSpPr>
        <p:spPr>
          <a:xfrm>
            <a:off x="704536" y="140334"/>
            <a:ext cx="8209933" cy="2616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i-FI" sz="1100" i="1" dirty="0">
                <a:latin typeface="Roboto" panose="020B0604020202020204" charset="0"/>
                <a:ea typeface="Roboto" panose="020B0604020202020204" charset="0"/>
              </a:rPr>
              <a:t>Nykyistä parempi vaikuttavuus työllisyyden edistämisessä</a:t>
            </a:r>
            <a:endParaRPr lang="fi-FI" sz="1100" dirty="0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064FDBD-B7AB-4153-901D-BF665EAE5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073" y="2311854"/>
            <a:ext cx="6355397" cy="265275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8930D028-9D61-479B-892B-66731BA6EB90}"/>
              </a:ext>
            </a:extLst>
          </p:cNvPr>
          <p:cNvSpPr txBox="1"/>
          <p:nvPr/>
        </p:nvSpPr>
        <p:spPr>
          <a:xfrm>
            <a:off x="6389914" y="642258"/>
            <a:ext cx="24383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b="1" dirty="0">
                <a:latin typeface="Roboto" panose="020B0604020202020204" charset="0"/>
                <a:ea typeface="Roboto" panose="020B0604020202020204" charset="0"/>
              </a:rPr>
              <a:t>10.565 </a:t>
            </a:r>
          </a:p>
          <a:p>
            <a:r>
              <a:rPr lang="fi-FI" dirty="0">
                <a:latin typeface="Roboto" panose="020B0604020202020204" charset="0"/>
                <a:ea typeface="Roboto" panose="020B0604020202020204" charset="0"/>
              </a:rPr>
              <a:t>Kokeiluasiakkaan työttömyys päättynyt työnsaantiin 7/2018 mennessä</a:t>
            </a:r>
            <a:endParaRPr lang="en-US" sz="2400" dirty="0"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33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5D8BDF36-A6AC-4AF4-BC6B-6F17AE44A7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8588240"/>
              </p:ext>
            </p:extLst>
          </p:nvPr>
        </p:nvGraphicFramePr>
        <p:xfrm>
          <a:off x="424543" y="446314"/>
          <a:ext cx="384334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F3EDD030-69C9-4C78-9411-77490D2E90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3110107"/>
              </p:ext>
            </p:extLst>
          </p:nvPr>
        </p:nvGraphicFramePr>
        <p:xfrm>
          <a:off x="4615270" y="508143"/>
          <a:ext cx="3843340" cy="2757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uorakulmio 6">
            <a:extLst>
              <a:ext uri="{FF2B5EF4-FFF2-40B4-BE49-F238E27FC236}">
                <a16:creationId xmlns:a16="http://schemas.microsoft.com/office/drawing/2014/main" id="{730C5B19-4C95-470E-BFBF-507D2CA4708F}"/>
              </a:ext>
            </a:extLst>
          </p:cNvPr>
          <p:cNvSpPr/>
          <p:nvPr/>
        </p:nvSpPr>
        <p:spPr>
          <a:xfrm>
            <a:off x="424543" y="3265714"/>
            <a:ext cx="83814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Työmarkkinatukikustannusten kehitystä verrataan kokeiluja edeltävään aikaan, tammi-heinäkuun 2017 </a:t>
            </a:r>
            <a:r>
              <a:rPr lang="fi-FI" sz="1100" dirty="0" err="1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kuukausikeskiarvoon</a:t>
            </a:r>
            <a:r>
              <a:rPr lang="fi-FI" sz="11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.</a:t>
            </a:r>
            <a:r>
              <a:rPr lang="fi-FI" dirty="0">
                <a:solidFill>
                  <a:srgbClr val="00B050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br>
              <a:rPr lang="fi-FI" dirty="0">
                <a:solidFill>
                  <a:srgbClr val="00B050"/>
                </a:solidFill>
                <a:latin typeface="Roboto" panose="020B0604020202020204" charset="0"/>
                <a:ea typeface="Roboto" panose="020B0604020202020204" charset="0"/>
              </a:rPr>
            </a:br>
            <a:endParaRPr lang="fi-FI" dirty="0">
              <a:solidFill>
                <a:srgbClr val="00B050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>
                <a:latin typeface="Roboto" panose="020B0604020202020204" charset="0"/>
                <a:ea typeface="Roboto" panose="020B0604020202020204" charset="0"/>
              </a:rPr>
              <a:t>Työmarkkinatuen </a:t>
            </a:r>
            <a:r>
              <a:rPr lang="fi-FI" sz="1200" b="1" i="1" dirty="0">
                <a:latin typeface="Roboto" panose="020B0604020202020204" charset="0"/>
                <a:ea typeface="Roboto" panose="020B0604020202020204" charset="0"/>
              </a:rPr>
              <a:t>kuntaosuuden</a:t>
            </a:r>
            <a:r>
              <a:rPr lang="fi-FI" sz="1200" dirty="0">
                <a:latin typeface="Roboto" panose="020B0604020202020204" charset="0"/>
                <a:ea typeface="Roboto" panose="020B0604020202020204" charset="0"/>
              </a:rPr>
              <a:t> säästö kokeiluissa koko maan laskennalliseen kehitysuraan nähden:</a:t>
            </a:r>
            <a:br>
              <a:rPr lang="fi-FI" sz="1200" dirty="0">
                <a:latin typeface="Roboto" panose="020B0604020202020204" charset="0"/>
                <a:ea typeface="Roboto" panose="020B0604020202020204" charset="0"/>
              </a:rPr>
            </a:br>
            <a:r>
              <a:rPr lang="fi-FI" sz="1600" b="1" dirty="0">
                <a:latin typeface="Roboto" panose="020B0604020202020204" charset="0"/>
                <a:ea typeface="Roboto" panose="020B0604020202020204" charset="0"/>
              </a:rPr>
              <a:t>2,4 miljoonaa euroa.</a:t>
            </a:r>
            <a:r>
              <a:rPr lang="fi-FI" sz="1600" dirty="0">
                <a:latin typeface="Roboto" panose="020B0604020202020204" charset="0"/>
                <a:ea typeface="Roboto" panose="020B060402020202020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>
                <a:latin typeface="Roboto" panose="020B0604020202020204" charset="0"/>
                <a:ea typeface="Roboto" panose="020B0604020202020204" charset="0"/>
              </a:rPr>
              <a:t>Työmarkkinatuen </a:t>
            </a:r>
            <a:r>
              <a:rPr lang="fi-FI" sz="1200" b="1" i="1" dirty="0">
                <a:latin typeface="Roboto" panose="020B0604020202020204" charset="0"/>
                <a:ea typeface="Roboto" panose="020B0604020202020204" charset="0"/>
              </a:rPr>
              <a:t>valtion kokonaiskustannusten </a:t>
            </a:r>
            <a:r>
              <a:rPr lang="fi-FI" sz="1200" dirty="0">
                <a:latin typeface="Roboto" panose="020B0604020202020204" charset="0"/>
                <a:ea typeface="Roboto" panose="020B0604020202020204" charset="0"/>
              </a:rPr>
              <a:t>säästö kokeiluissa koko maan laskennalliseen kehitysuraan nähden: </a:t>
            </a:r>
            <a:r>
              <a:rPr lang="fi-FI" sz="1600" b="1" dirty="0">
                <a:latin typeface="Roboto" panose="020B0604020202020204" charset="0"/>
                <a:ea typeface="Roboto" panose="020B0604020202020204" charset="0"/>
              </a:rPr>
              <a:t>8,2 miljoonaa euroa. </a:t>
            </a:r>
            <a:endParaRPr lang="en-US" sz="1600" dirty="0">
              <a:latin typeface="Roboto" panose="020B0604020202020204" charset="0"/>
              <a:ea typeface="Roboto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55935A9-A2FA-4206-846F-BD8199CBB725}"/>
              </a:ext>
            </a:extLst>
          </p:cNvPr>
          <p:cNvSpPr/>
          <p:nvPr/>
        </p:nvSpPr>
        <p:spPr>
          <a:xfrm>
            <a:off x="266972" y="153926"/>
            <a:ext cx="8610055" cy="2923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i-FI" sz="1300" i="1" dirty="0">
                <a:latin typeface="Roboto" panose="020B0604020202020204" charset="0"/>
                <a:ea typeface="Roboto" panose="020B0604020202020204" charset="0"/>
              </a:rPr>
              <a:t>Kustannussäästöt työttömyyden julkistaloudelle aiheuttamiin nykyisiin kokonaiskustannuksiin verrattuna</a:t>
            </a:r>
            <a:endParaRPr lang="fi-FI" sz="1300" dirty="0"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497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fi-FI" sz="1600" dirty="0"/>
              <a:t>Menestyksen resepti</a:t>
            </a:r>
            <a:endParaRPr lang="en" sz="1600" dirty="0"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F1F34B9-6E50-4D8F-A5E9-F4EDADF4B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1263" y="270514"/>
            <a:ext cx="6812737" cy="47859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fi-FI" sz="1600" dirty="0"/>
              <a:t>Jalostunut osaaminen ( </a:t>
            </a:r>
            <a:r>
              <a:rPr lang="fi-FI" sz="1600" dirty="0" err="1"/>
              <a:t>TE+kunta</a:t>
            </a:r>
            <a:r>
              <a:rPr lang="fi-FI" sz="1600" dirty="0"/>
              <a:t> )</a:t>
            </a:r>
          </a:p>
          <a:p>
            <a:pPr>
              <a:spcBef>
                <a:spcPts val="1800"/>
              </a:spcBef>
            </a:pPr>
            <a:r>
              <a:rPr lang="fi-FI" sz="1600" dirty="0"/>
              <a:t>Palveluprosessien suoraviivaistuminen</a:t>
            </a:r>
          </a:p>
          <a:p>
            <a:pPr>
              <a:spcBef>
                <a:spcPts val="1800"/>
              </a:spcBef>
            </a:pPr>
            <a:r>
              <a:rPr lang="fi-FI" sz="1600" dirty="0"/>
              <a:t>Kunta alustana tarjoaa  enemmän palvelumahdollisuuksia asiakkaille</a:t>
            </a:r>
          </a:p>
          <a:p>
            <a:pPr>
              <a:spcBef>
                <a:spcPts val="1800"/>
              </a:spcBef>
            </a:pPr>
            <a:r>
              <a:rPr lang="fi-FI" sz="1600" dirty="0"/>
              <a:t>Palveluiden laaja yhteensovittaminen (</a:t>
            </a:r>
            <a:r>
              <a:rPr lang="fi-FI" sz="1600" dirty="0" err="1"/>
              <a:t>sote+osaaminen+elinkeino+työllisyys</a:t>
            </a:r>
            <a:r>
              <a:rPr lang="fi-FI" sz="1600" dirty="0"/>
              <a:t>)   </a:t>
            </a:r>
          </a:p>
          <a:p>
            <a:pPr>
              <a:spcBef>
                <a:spcPts val="1800"/>
              </a:spcBef>
            </a:pPr>
            <a:r>
              <a:rPr lang="fi-FI" sz="1600" dirty="0"/>
              <a:t>Poikkeuksellisen korkea asiakastyytyväisyys</a:t>
            </a:r>
          </a:p>
          <a:p>
            <a:pPr>
              <a:spcBef>
                <a:spcPts val="1800"/>
              </a:spcBef>
            </a:pPr>
            <a:r>
              <a:rPr lang="fi-FI" sz="1600" dirty="0"/>
              <a:t>Työelämänkokeilun opit</a:t>
            </a:r>
          </a:p>
          <a:p>
            <a:pPr>
              <a:spcBef>
                <a:spcPts val="1800"/>
              </a:spcBef>
            </a:pPr>
            <a:r>
              <a:rPr lang="fi-FI" sz="1600" b="1" i="1" dirty="0"/>
              <a:t> KUNTA TYÖVOIMAPALVELUIDEN ALUSTANA </a:t>
            </a:r>
            <a:r>
              <a:rPr lang="fi-FI" sz="1600" i="1" dirty="0"/>
              <a:t>VAIKEASTI TYÖLLISTETTÄVILLE ON KOKEILUJEN OSOITTAMA HYVÄ KÄYTÄNTÖ. </a:t>
            </a:r>
          </a:p>
          <a:p>
            <a:pPr lvl="1">
              <a:spcBef>
                <a:spcPts val="1800"/>
              </a:spcBef>
            </a:pPr>
            <a:endParaRPr lang="fi-FI" sz="600" i="1" dirty="0"/>
          </a:p>
        </p:txBody>
      </p:sp>
    </p:spTree>
    <p:extLst>
      <p:ext uri="{BB962C8B-B14F-4D97-AF65-F5344CB8AC3E}">
        <p14:creationId xmlns:p14="http://schemas.microsoft.com/office/powerpoint/2010/main" val="406409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uorakulmio: Pyöristetyt kulmat 121">
            <a:extLst>
              <a:ext uri="{FF2B5EF4-FFF2-40B4-BE49-F238E27FC236}">
                <a16:creationId xmlns:a16="http://schemas.microsoft.com/office/drawing/2014/main" id="{B4BD3145-2EB0-4BD6-B62E-A41AFC48927A}"/>
              </a:ext>
            </a:extLst>
          </p:cNvPr>
          <p:cNvSpPr/>
          <p:nvPr/>
        </p:nvSpPr>
        <p:spPr>
          <a:xfrm>
            <a:off x="353568" y="3396579"/>
            <a:ext cx="6144768" cy="1281412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135" name="Yhdistin: Kulma 134">
            <a:extLst>
              <a:ext uri="{FF2B5EF4-FFF2-40B4-BE49-F238E27FC236}">
                <a16:creationId xmlns:a16="http://schemas.microsoft.com/office/drawing/2014/main" id="{3324CA83-4002-4A3B-ABD7-FB40A14FB659}"/>
              </a:ext>
            </a:extLst>
          </p:cNvPr>
          <p:cNvCxnSpPr>
            <a:cxnSpLocks/>
            <a:stCxn id="2" idx="2"/>
            <a:endCxn id="17" idx="0"/>
          </p:cNvCxnSpPr>
          <p:nvPr/>
        </p:nvCxnSpPr>
        <p:spPr>
          <a:xfrm rot="16200000" flipH="1">
            <a:off x="3070855" y="649196"/>
            <a:ext cx="445032" cy="1171589"/>
          </a:xfrm>
          <a:prstGeom prst="bentConnector3">
            <a:avLst>
              <a:gd name="adj1" fmla="val 50000"/>
            </a:avLst>
          </a:prstGeom>
          <a:ln>
            <a:solidFill>
              <a:srgbClr val="0737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336047" cy="1252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fi-FI" dirty="0">
                <a:solidFill>
                  <a:srgbClr val="9FC5E8"/>
                </a:solidFill>
                <a:latin typeface="Roboto" panose="020B0604020202020204" charset="0"/>
                <a:ea typeface="Roboto" panose="020B0604020202020204" charset="0"/>
              </a:rPr>
              <a:t>T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fi-FI" dirty="0">
                <a:solidFill>
                  <a:srgbClr val="9FC5E8"/>
                </a:solidFill>
                <a:latin typeface="Roboto" panose="020B0604020202020204" charset="0"/>
                <a:ea typeface="Roboto" panose="020B0604020202020204" charset="0"/>
              </a:rPr>
              <a:t>A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fi-FI" dirty="0">
                <a:solidFill>
                  <a:srgbClr val="9FC5E8"/>
                </a:solidFill>
                <a:latin typeface="Roboto" panose="020B0604020202020204" charset="0"/>
                <a:ea typeface="Roboto" panose="020B0604020202020204" charset="0"/>
              </a:rPr>
              <a:t>V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fi-FI" dirty="0">
                <a:solidFill>
                  <a:srgbClr val="9FC5E8"/>
                </a:solidFill>
                <a:latin typeface="Roboto" panose="020B0604020202020204" charset="0"/>
                <a:ea typeface="Roboto" panose="020B0604020202020204" charset="0"/>
              </a:rPr>
              <a:t>O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fi-FI" dirty="0">
                <a:solidFill>
                  <a:srgbClr val="9FC5E8"/>
                </a:solidFill>
                <a:latin typeface="Roboto" panose="020B0604020202020204" charset="0"/>
                <a:ea typeface="Roboto" panose="020B0604020202020204" charset="0"/>
              </a:rPr>
              <a:t>I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fi-FI" dirty="0">
                <a:solidFill>
                  <a:srgbClr val="9FC5E8"/>
                </a:solidFill>
                <a:latin typeface="Roboto" panose="020B0604020202020204" charset="0"/>
                <a:ea typeface="Roboto" panose="020B0604020202020204" charset="0"/>
              </a:rPr>
              <a:t>T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fi-FI" dirty="0">
                <a:solidFill>
                  <a:srgbClr val="9FC5E8"/>
                </a:solidFill>
                <a:latin typeface="Roboto" panose="020B0604020202020204" charset="0"/>
                <a:ea typeface="Roboto" panose="020B0604020202020204" charset="0"/>
              </a:rPr>
              <a:t>E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fi-FI" dirty="0">
                <a:solidFill>
                  <a:srgbClr val="9FC5E8"/>
                </a:solidFill>
                <a:latin typeface="Roboto" panose="020B0604020202020204" charset="0"/>
                <a:ea typeface="Roboto" panose="020B0604020202020204" charset="0"/>
              </a:rPr>
              <a:t>LOGI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fi-FI" dirty="0">
                <a:solidFill>
                  <a:srgbClr val="9FC5E8"/>
                </a:solidFill>
                <a:latin typeface="Roboto" panose="020B0604020202020204" charset="0"/>
                <a:ea typeface="Roboto" panose="020B0604020202020204" charset="0"/>
              </a:rPr>
              <a:t>IKKA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" dirty="0">
              <a:solidFill>
                <a:srgbClr val="9FC5E8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39BF4EB-C919-4FFD-BA0B-D097CC3B8AA8}"/>
              </a:ext>
            </a:extLst>
          </p:cNvPr>
          <p:cNvSpPr txBox="1"/>
          <p:nvPr/>
        </p:nvSpPr>
        <p:spPr>
          <a:xfrm>
            <a:off x="5855083" y="273809"/>
            <a:ext cx="1691765" cy="73866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b="1" dirty="0">
                <a:latin typeface="Roboto" panose="020B0604020202020204" charset="0"/>
                <a:ea typeface="Roboto" panose="020B0604020202020204" charset="0"/>
              </a:rPr>
              <a:t>Kokeilun tavoite 1: </a:t>
            </a:r>
          </a:p>
          <a:p>
            <a:pPr algn="ctr"/>
            <a:r>
              <a:rPr lang="fi-FI" i="1" dirty="0">
                <a:latin typeface="Roboto" panose="020B0604020202020204" charset="0"/>
                <a:ea typeface="Roboto" panose="020B0604020202020204" charset="0"/>
              </a:rPr>
              <a:t>Tukea siirtymistä maakuntamalliin 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5040E8CE-9357-41FF-8755-8F90378580E4}"/>
              </a:ext>
            </a:extLst>
          </p:cNvPr>
          <p:cNvSpPr/>
          <p:nvPr/>
        </p:nvSpPr>
        <p:spPr>
          <a:xfrm>
            <a:off x="628337" y="273811"/>
            <a:ext cx="4158479" cy="738664"/>
          </a:xfrm>
          <a:prstGeom prst="rect">
            <a:avLst/>
          </a:prstGeom>
          <a:ln>
            <a:solidFill>
              <a:srgbClr val="07376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i-FI" b="1" dirty="0">
                <a:latin typeface="Roboto" panose="020B0604020202020204" charset="0"/>
                <a:ea typeface="Roboto" panose="020B0604020202020204" charset="0"/>
              </a:rPr>
              <a:t>Kokeilun tavoite 2: </a:t>
            </a:r>
          </a:p>
          <a:p>
            <a:pPr algn="ctr"/>
            <a:r>
              <a:rPr lang="fi-FI" i="1" dirty="0">
                <a:latin typeface="Roboto" panose="020B0604020202020204" charset="0"/>
                <a:ea typeface="Roboto" panose="020B0604020202020204" charset="0"/>
              </a:rPr>
              <a:t>Mahdollistaa asiakaslähtöisten palveluiden kehittäminen</a:t>
            </a:r>
            <a:r>
              <a:rPr lang="fi-FI" dirty="0">
                <a:latin typeface="Roboto" panose="020B0604020202020204" charset="0"/>
                <a:ea typeface="Roboto" panose="020B0604020202020204" charset="0"/>
              </a:rPr>
              <a:t> </a:t>
            </a:r>
          </a:p>
        </p:txBody>
      </p:sp>
      <p:cxnSp>
        <p:nvCxnSpPr>
          <p:cNvPr id="4" name="Suora nuoliyhdysviiva 3">
            <a:extLst>
              <a:ext uri="{FF2B5EF4-FFF2-40B4-BE49-F238E27FC236}">
                <a16:creationId xmlns:a16="http://schemas.microsoft.com/office/drawing/2014/main" id="{C5E4A63F-637C-4E03-8B05-47F2E67AD884}"/>
              </a:ext>
            </a:extLst>
          </p:cNvPr>
          <p:cNvCxnSpPr>
            <a:cxnSpLocks/>
            <a:stCxn id="2" idx="3"/>
            <a:endCxn id="5" idx="1"/>
          </p:cNvCxnSpPr>
          <p:nvPr/>
        </p:nvCxnSpPr>
        <p:spPr>
          <a:xfrm flipV="1">
            <a:off x="4786816" y="643141"/>
            <a:ext cx="1068267" cy="2"/>
          </a:xfrm>
          <a:prstGeom prst="straightConnector1">
            <a:avLst/>
          </a:prstGeom>
          <a:ln>
            <a:solidFill>
              <a:srgbClr val="07376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ruutu 8">
            <a:extLst>
              <a:ext uri="{FF2B5EF4-FFF2-40B4-BE49-F238E27FC236}">
                <a16:creationId xmlns:a16="http://schemas.microsoft.com/office/drawing/2014/main" id="{731F4E0D-4D23-45A7-92C8-0A3141C626E2}"/>
              </a:ext>
            </a:extLst>
          </p:cNvPr>
          <p:cNvSpPr txBox="1"/>
          <p:nvPr/>
        </p:nvSpPr>
        <p:spPr>
          <a:xfrm>
            <a:off x="4965981" y="237767"/>
            <a:ext cx="754257" cy="76944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bg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Toimi-vallan </a:t>
            </a:r>
            <a:r>
              <a:rPr lang="fi-FI" sz="1000" dirty="0" err="1">
                <a:solidFill>
                  <a:schemeClr val="bg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laajen-taminen</a:t>
            </a:r>
            <a:r>
              <a:rPr lang="fi-FI" sz="1000" dirty="0">
                <a:solidFill>
                  <a:schemeClr val="bg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. </a:t>
            </a:r>
            <a:r>
              <a:rPr lang="fi-FI" dirty="0">
                <a:solidFill>
                  <a:schemeClr val="bg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1125EBBB-CF82-4315-A6A7-914B94AF131A}"/>
              </a:ext>
            </a:extLst>
          </p:cNvPr>
          <p:cNvSpPr txBox="1"/>
          <p:nvPr/>
        </p:nvSpPr>
        <p:spPr>
          <a:xfrm>
            <a:off x="2441324" y="4725769"/>
            <a:ext cx="6608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00" dirty="0">
                <a:latin typeface="Roboto" panose="020B0604020202020204" charset="0"/>
                <a:ea typeface="Roboto" panose="020B0604020202020204" charset="0"/>
                <a:hlinkClick r:id="rId3"/>
              </a:rPr>
              <a:t>HE 51/2017 VP  Hallituksen esitys eduskunnalle laiksi julkisten työvoima- ja yrityspalveluiden alueellista tarjoamista ja työelämäkokeilua koskevasta kokeilusta</a:t>
            </a:r>
            <a:r>
              <a:rPr lang="fi-FI" sz="1050" dirty="0">
                <a:latin typeface="Roboto" panose="020B0604020202020204" charset="0"/>
                <a:ea typeface="Roboto" panose="020B0604020202020204" charset="0"/>
                <a:hlinkClick r:id="rId3"/>
              </a:rPr>
              <a:t> </a:t>
            </a:r>
            <a:endParaRPr lang="fi-FI" sz="1050" dirty="0">
              <a:latin typeface="Roboto" panose="020B0604020202020204" charset="0"/>
              <a:ea typeface="Roboto" panose="020B0604020202020204" charset="0"/>
            </a:endParaRPr>
          </a:p>
        </p:txBody>
      </p:sp>
      <p:cxnSp>
        <p:nvCxnSpPr>
          <p:cNvPr id="246" name="Yhdistin: Kulma 245">
            <a:extLst>
              <a:ext uri="{FF2B5EF4-FFF2-40B4-BE49-F238E27FC236}">
                <a16:creationId xmlns:a16="http://schemas.microsoft.com/office/drawing/2014/main" id="{3D59C8D6-FB1D-49E1-99AF-E9DBF3BD831E}"/>
              </a:ext>
            </a:extLst>
          </p:cNvPr>
          <p:cNvCxnSpPr>
            <a:cxnSpLocks/>
            <a:stCxn id="16" idx="2"/>
            <a:endCxn id="57" idx="0"/>
          </p:cNvCxnSpPr>
          <p:nvPr/>
        </p:nvCxnSpPr>
        <p:spPr>
          <a:xfrm rot="16200000" flipH="1">
            <a:off x="2548705" y="1040903"/>
            <a:ext cx="554102" cy="2587638"/>
          </a:xfrm>
          <a:prstGeom prst="bentConnector3">
            <a:avLst>
              <a:gd name="adj1" fmla="val 50000"/>
            </a:avLst>
          </a:prstGeom>
          <a:ln>
            <a:solidFill>
              <a:srgbClr val="0737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orakulmio 15">
            <a:extLst>
              <a:ext uri="{FF2B5EF4-FFF2-40B4-BE49-F238E27FC236}">
                <a16:creationId xmlns:a16="http://schemas.microsoft.com/office/drawing/2014/main" id="{E158A9E0-5B7B-4228-B704-8C6475247C55}"/>
              </a:ext>
            </a:extLst>
          </p:cNvPr>
          <p:cNvSpPr/>
          <p:nvPr/>
        </p:nvSpPr>
        <p:spPr>
          <a:xfrm>
            <a:off x="628337" y="1457507"/>
            <a:ext cx="1807200" cy="600164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i-FI" sz="1100" i="1" dirty="0">
                <a:latin typeface="Roboto" panose="020B0604020202020204" charset="0"/>
                <a:ea typeface="Roboto" panose="020B0604020202020204" charset="0"/>
              </a:rPr>
              <a:t>Nykyistä parempi vaikuttavuus työllisyyden edistämisessä</a:t>
            </a:r>
            <a:endParaRPr lang="fi-FI" sz="1100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0078D69A-5C4D-47AE-B1D3-94855E0898B9}"/>
              </a:ext>
            </a:extLst>
          </p:cNvPr>
          <p:cNvSpPr/>
          <p:nvPr/>
        </p:nvSpPr>
        <p:spPr>
          <a:xfrm>
            <a:off x="2611401" y="1457507"/>
            <a:ext cx="2535530" cy="600164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i-FI" sz="1100" i="1" dirty="0">
                <a:latin typeface="Roboto" panose="020B0604020202020204" charset="0"/>
                <a:ea typeface="Roboto" panose="020B0604020202020204" charset="0"/>
              </a:rPr>
              <a:t>Kustannussäästöt työttömyyden julkistaloudelle aiheuttamiin nykyisiin kokonaiskustannuksiin verrattuna</a:t>
            </a:r>
            <a:endParaRPr lang="fi-FI" sz="1100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63" name="Tekstiruutu 62">
            <a:extLst>
              <a:ext uri="{FF2B5EF4-FFF2-40B4-BE49-F238E27FC236}">
                <a16:creationId xmlns:a16="http://schemas.microsoft.com/office/drawing/2014/main" id="{2149A8AC-442E-4A14-9803-6B3CA96B4C99}"/>
              </a:ext>
            </a:extLst>
          </p:cNvPr>
          <p:cNvSpPr txBox="1"/>
          <p:nvPr/>
        </p:nvSpPr>
        <p:spPr>
          <a:xfrm>
            <a:off x="7660845" y="2034541"/>
            <a:ext cx="131866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latin typeface="Roboto" panose="020B0604020202020204" charset="0"/>
                <a:ea typeface="Roboto" panose="020B0604020202020204" charset="0"/>
              </a:rPr>
              <a:t>Tulevat maakunnat voisivat hyödyntää toimintamallien ja palveluhankintojen suunnittelussa</a:t>
            </a:r>
          </a:p>
        </p:txBody>
      </p:sp>
      <p:sp>
        <p:nvSpPr>
          <p:cNvPr id="98" name="Tekstiruutu 97">
            <a:extLst>
              <a:ext uri="{FF2B5EF4-FFF2-40B4-BE49-F238E27FC236}">
                <a16:creationId xmlns:a16="http://schemas.microsoft.com/office/drawing/2014/main" id="{40F04EB8-2269-4215-B775-B01F3584C0B1}"/>
              </a:ext>
            </a:extLst>
          </p:cNvPr>
          <p:cNvSpPr txBox="1"/>
          <p:nvPr/>
        </p:nvSpPr>
        <p:spPr>
          <a:xfrm>
            <a:off x="7644924" y="411993"/>
            <a:ext cx="133458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Tukee kasvupalvelu-uudistuksen tavoitetta vastata asiakkaiden </a:t>
            </a:r>
            <a:r>
              <a:rPr lang="fi-FI" sz="1100" u="sng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erilaisiin</a:t>
            </a:r>
            <a:r>
              <a:rPr lang="fi-FI" sz="11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 ja </a:t>
            </a:r>
            <a:r>
              <a:rPr lang="fi-FI" sz="1100" u="sng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yksilöllisiin </a:t>
            </a:r>
            <a:r>
              <a:rPr lang="fi-FI" sz="11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tarpeisiin. (HE 35/2018)</a:t>
            </a:r>
          </a:p>
        </p:txBody>
      </p:sp>
      <p:sp>
        <p:nvSpPr>
          <p:cNvPr id="103" name="Tekstiruutu 102">
            <a:extLst>
              <a:ext uri="{FF2B5EF4-FFF2-40B4-BE49-F238E27FC236}">
                <a16:creationId xmlns:a16="http://schemas.microsoft.com/office/drawing/2014/main" id="{A5CD293B-7B46-4F3F-9BAC-E9CFCC0CE23B}"/>
              </a:ext>
            </a:extLst>
          </p:cNvPr>
          <p:cNvSpPr txBox="1"/>
          <p:nvPr/>
        </p:nvSpPr>
        <p:spPr>
          <a:xfrm>
            <a:off x="7660846" y="3321843"/>
            <a:ext cx="134904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latin typeface="Roboto" panose="020B0604020202020204" charset="0"/>
                <a:ea typeface="Roboto" panose="020B0604020202020204" charset="0"/>
              </a:rPr>
              <a:t>Kokeilussa mukana oleville kunnilla mahdollisuus valmistautua tuottaja-rakenteen muutoksiin. </a:t>
            </a:r>
          </a:p>
        </p:txBody>
      </p:sp>
      <p:cxnSp>
        <p:nvCxnSpPr>
          <p:cNvPr id="105" name="Yhdistin: Kulma 104">
            <a:extLst>
              <a:ext uri="{FF2B5EF4-FFF2-40B4-BE49-F238E27FC236}">
                <a16:creationId xmlns:a16="http://schemas.microsoft.com/office/drawing/2014/main" id="{060CC50D-D4E4-4619-85EF-8A0BBB2CA861}"/>
              </a:ext>
            </a:extLst>
          </p:cNvPr>
          <p:cNvCxnSpPr>
            <a:cxnSpLocks/>
            <a:stCxn id="5" idx="2"/>
            <a:endCxn id="98" idx="1"/>
          </p:cNvCxnSpPr>
          <p:nvPr/>
        </p:nvCxnSpPr>
        <p:spPr>
          <a:xfrm rot="16200000" flipH="1">
            <a:off x="7069228" y="644211"/>
            <a:ext cx="207434" cy="943958"/>
          </a:xfrm>
          <a:prstGeom prst="bentConnector2">
            <a:avLst/>
          </a:prstGeom>
          <a:ln>
            <a:solidFill>
              <a:srgbClr val="0737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Yhdistin: Kulma 107">
            <a:extLst>
              <a:ext uri="{FF2B5EF4-FFF2-40B4-BE49-F238E27FC236}">
                <a16:creationId xmlns:a16="http://schemas.microsoft.com/office/drawing/2014/main" id="{3566D0E5-0E93-4BD5-991F-C0F3D986073D}"/>
              </a:ext>
            </a:extLst>
          </p:cNvPr>
          <p:cNvCxnSpPr>
            <a:cxnSpLocks/>
            <a:stCxn id="5" idx="2"/>
            <a:endCxn id="63" idx="1"/>
          </p:cNvCxnSpPr>
          <p:nvPr/>
        </p:nvCxnSpPr>
        <p:spPr>
          <a:xfrm rot="16200000" flipH="1">
            <a:off x="6350553" y="1362885"/>
            <a:ext cx="1660705" cy="959879"/>
          </a:xfrm>
          <a:prstGeom prst="bentConnector2">
            <a:avLst/>
          </a:prstGeom>
          <a:ln>
            <a:solidFill>
              <a:srgbClr val="0737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Yhdistin: Kulma 110">
            <a:extLst>
              <a:ext uri="{FF2B5EF4-FFF2-40B4-BE49-F238E27FC236}">
                <a16:creationId xmlns:a16="http://schemas.microsoft.com/office/drawing/2014/main" id="{B8E1174F-D927-4A1E-AB88-013CF21D00BE}"/>
              </a:ext>
            </a:extLst>
          </p:cNvPr>
          <p:cNvCxnSpPr>
            <a:cxnSpLocks/>
            <a:stCxn id="5" idx="2"/>
            <a:endCxn id="103" idx="1"/>
          </p:cNvCxnSpPr>
          <p:nvPr/>
        </p:nvCxnSpPr>
        <p:spPr>
          <a:xfrm rot="16200000" flipH="1">
            <a:off x="5706903" y="2006536"/>
            <a:ext cx="2948007" cy="959880"/>
          </a:xfrm>
          <a:prstGeom prst="bentConnector2">
            <a:avLst/>
          </a:prstGeom>
          <a:ln>
            <a:solidFill>
              <a:srgbClr val="0737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kstiruutu 96">
            <a:extLst>
              <a:ext uri="{FF2B5EF4-FFF2-40B4-BE49-F238E27FC236}">
                <a16:creationId xmlns:a16="http://schemas.microsoft.com/office/drawing/2014/main" id="{E2B2E57D-F71F-4C98-BC79-FF3F9226ED42}"/>
              </a:ext>
            </a:extLst>
          </p:cNvPr>
          <p:cNvSpPr txBox="1"/>
          <p:nvPr/>
        </p:nvSpPr>
        <p:spPr>
          <a:xfrm>
            <a:off x="5855083" y="1342994"/>
            <a:ext cx="1562168" cy="101566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000" u="sng" dirty="0">
                <a:solidFill>
                  <a:schemeClr val="bg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Tietoa</a:t>
            </a:r>
            <a:r>
              <a:rPr lang="fi-FI" sz="1000" dirty="0">
                <a:solidFill>
                  <a:schemeClr val="bg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 millaisilla palveluilla tai palvelukokonaisuuksilla voitaisiin parhaiten edistää työttömän työllistymistä</a:t>
            </a:r>
          </a:p>
        </p:txBody>
      </p:sp>
      <p:cxnSp>
        <p:nvCxnSpPr>
          <p:cNvPr id="128" name="Yhdistin: Kulma 127">
            <a:extLst>
              <a:ext uri="{FF2B5EF4-FFF2-40B4-BE49-F238E27FC236}">
                <a16:creationId xmlns:a16="http://schemas.microsoft.com/office/drawing/2014/main" id="{678059A1-5834-4D7B-8D9C-1B00E5CB86F6}"/>
              </a:ext>
            </a:extLst>
          </p:cNvPr>
          <p:cNvCxnSpPr>
            <a:cxnSpLocks/>
            <a:stCxn id="2" idx="2"/>
            <a:endCxn id="16" idx="0"/>
          </p:cNvCxnSpPr>
          <p:nvPr/>
        </p:nvCxnSpPr>
        <p:spPr>
          <a:xfrm rot="5400000">
            <a:off x="1897241" y="647171"/>
            <a:ext cx="445032" cy="1175640"/>
          </a:xfrm>
          <a:prstGeom prst="bentConnector3">
            <a:avLst>
              <a:gd name="adj1" fmla="val 50000"/>
            </a:avLst>
          </a:prstGeom>
          <a:ln>
            <a:solidFill>
              <a:srgbClr val="0737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iruutu 28">
            <a:extLst>
              <a:ext uri="{FF2B5EF4-FFF2-40B4-BE49-F238E27FC236}">
                <a16:creationId xmlns:a16="http://schemas.microsoft.com/office/drawing/2014/main" id="{8C50A94B-441B-4EA3-BA63-B8CD880441EA}"/>
              </a:ext>
            </a:extLst>
          </p:cNvPr>
          <p:cNvSpPr txBox="1"/>
          <p:nvPr/>
        </p:nvSpPr>
        <p:spPr>
          <a:xfrm>
            <a:off x="599760" y="1096797"/>
            <a:ext cx="4577209" cy="24622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bg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Asiakaslähtöisyydellä ja </a:t>
            </a:r>
            <a:r>
              <a:rPr lang="fi-FI" sz="1000" u="sng" dirty="0">
                <a:solidFill>
                  <a:schemeClr val="bg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TOIMINTATAPOJEN UUDISTAMISELLA</a:t>
            </a:r>
            <a:r>
              <a:rPr lang="fi-FI" sz="1000" dirty="0">
                <a:solidFill>
                  <a:schemeClr val="bg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 tavoitellaan</a:t>
            </a:r>
            <a:endParaRPr lang="fi-FI" dirty="0">
              <a:solidFill>
                <a:schemeClr val="bg1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cxnSp>
        <p:nvCxnSpPr>
          <p:cNvPr id="141" name="Yhdistin: Kulma 140">
            <a:extLst>
              <a:ext uri="{FF2B5EF4-FFF2-40B4-BE49-F238E27FC236}">
                <a16:creationId xmlns:a16="http://schemas.microsoft.com/office/drawing/2014/main" id="{C5A8A09E-84D0-498C-A1C1-B22A94A532CA}"/>
              </a:ext>
            </a:extLst>
          </p:cNvPr>
          <p:cNvCxnSpPr>
            <a:cxnSpLocks/>
            <a:stCxn id="16" idx="2"/>
            <a:endCxn id="56" idx="0"/>
          </p:cNvCxnSpPr>
          <p:nvPr/>
        </p:nvCxnSpPr>
        <p:spPr>
          <a:xfrm rot="16200000" flipH="1">
            <a:off x="1340686" y="2248921"/>
            <a:ext cx="554102" cy="171601"/>
          </a:xfrm>
          <a:prstGeom prst="bentConnector3">
            <a:avLst>
              <a:gd name="adj1" fmla="val 50000"/>
            </a:avLst>
          </a:prstGeom>
          <a:ln>
            <a:solidFill>
              <a:srgbClr val="0737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kstiruutu 69">
            <a:extLst>
              <a:ext uri="{FF2B5EF4-FFF2-40B4-BE49-F238E27FC236}">
                <a16:creationId xmlns:a16="http://schemas.microsoft.com/office/drawing/2014/main" id="{43E36F45-4FAE-4130-ABAD-F19B260B5918}"/>
              </a:ext>
            </a:extLst>
          </p:cNvPr>
          <p:cNvSpPr txBox="1"/>
          <p:nvPr/>
        </p:nvSpPr>
        <p:spPr>
          <a:xfrm>
            <a:off x="1852541" y="2137488"/>
            <a:ext cx="2463615" cy="24622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bg1">
                    <a:lumMod val="6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Yhteiskunnallisena tavoitteena</a:t>
            </a:r>
            <a:endParaRPr lang="fi-FI" dirty="0">
              <a:solidFill>
                <a:schemeClr val="bg1">
                  <a:lumMod val="65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53" name="Tekstiruutu 152">
            <a:extLst>
              <a:ext uri="{FF2B5EF4-FFF2-40B4-BE49-F238E27FC236}">
                <a16:creationId xmlns:a16="http://schemas.microsoft.com/office/drawing/2014/main" id="{C3FC5F1B-5696-4E6E-AB71-C483742D6E56}"/>
              </a:ext>
            </a:extLst>
          </p:cNvPr>
          <p:cNvSpPr txBox="1"/>
          <p:nvPr/>
        </p:nvSpPr>
        <p:spPr>
          <a:xfrm>
            <a:off x="517514" y="3906275"/>
            <a:ext cx="25825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latin typeface="Roboto" panose="020B0604020202020204" charset="0"/>
                <a:ea typeface="Roboto" panose="020B0604020202020204" charset="0"/>
              </a:rPr>
              <a:t>Parantaa lähipalvelun ja kasvokkain annettavan palvelun saatavuutta kokeilukunnissa. </a:t>
            </a:r>
          </a:p>
        </p:txBody>
      </p:sp>
      <p:sp>
        <p:nvSpPr>
          <p:cNvPr id="154" name="Tekstiruutu 153">
            <a:extLst>
              <a:ext uri="{FF2B5EF4-FFF2-40B4-BE49-F238E27FC236}">
                <a16:creationId xmlns:a16="http://schemas.microsoft.com/office/drawing/2014/main" id="{6B5CB42E-B12C-4DEC-8884-3C1B6CAA1092}"/>
              </a:ext>
            </a:extLst>
          </p:cNvPr>
          <p:cNvSpPr txBox="1"/>
          <p:nvPr/>
        </p:nvSpPr>
        <p:spPr>
          <a:xfrm>
            <a:off x="3293370" y="3908435"/>
            <a:ext cx="309358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latin typeface="Roboto" panose="020B0604020202020204" charset="0"/>
                <a:ea typeface="Roboto" panose="020B0604020202020204" charset="0"/>
              </a:rPr>
              <a:t>Tavoittaa nykyistä paremmin myös ne työttömät, jotka ovat osittain tai kokonaan luopuneet aktiivisesta työnhausta </a:t>
            </a:r>
          </a:p>
        </p:txBody>
      </p:sp>
      <p:pic>
        <p:nvPicPr>
          <p:cNvPr id="118" name="Kuva 117" descr="Suuntanuoli: kierrä vasemalle">
            <a:extLst>
              <a:ext uri="{FF2B5EF4-FFF2-40B4-BE49-F238E27FC236}">
                <a16:creationId xmlns:a16="http://schemas.microsoft.com/office/drawing/2014/main" id="{8E66B320-A305-46E7-87CA-67F8DF314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21535" y="2717176"/>
            <a:ext cx="914400" cy="914400"/>
          </a:xfrm>
          <a:prstGeom prst="rect">
            <a:avLst/>
          </a:prstGeom>
        </p:spPr>
      </p:pic>
      <p:pic>
        <p:nvPicPr>
          <p:cNvPr id="157" name="Kuva 156" descr="Suuntanuoli: kierrä vasemalle">
            <a:extLst>
              <a:ext uri="{FF2B5EF4-FFF2-40B4-BE49-F238E27FC236}">
                <a16:creationId xmlns:a16="http://schemas.microsoft.com/office/drawing/2014/main" id="{DE7D4A92-51AE-4FF3-9DE5-DFF8C80BD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593066">
            <a:off x="2462213" y="2792621"/>
            <a:ext cx="914400" cy="914400"/>
          </a:xfrm>
          <a:prstGeom prst="rect">
            <a:avLst/>
          </a:prstGeom>
        </p:spPr>
      </p:pic>
      <p:sp>
        <p:nvSpPr>
          <p:cNvPr id="57" name="Suorakulmio 56">
            <a:extLst>
              <a:ext uri="{FF2B5EF4-FFF2-40B4-BE49-F238E27FC236}">
                <a16:creationId xmlns:a16="http://schemas.microsoft.com/office/drawing/2014/main" id="{E404DDB4-F4C7-4419-AC7A-68A57BA976CC}"/>
              </a:ext>
            </a:extLst>
          </p:cNvPr>
          <p:cNvSpPr/>
          <p:nvPr/>
        </p:nvSpPr>
        <p:spPr>
          <a:xfrm>
            <a:off x="2905913" y="2611773"/>
            <a:ext cx="2427324" cy="4616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07376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i-FI" sz="1200" i="1" dirty="0">
                <a:latin typeface="Roboto" panose="020B0604020202020204" charset="0"/>
                <a:ea typeface="Roboto" panose="020B0604020202020204" charset="0"/>
              </a:rPr>
              <a:t>Vaikuttaa työllisyysasteen nostamiseen</a:t>
            </a:r>
            <a:endParaRPr lang="fi-FI" sz="1200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6" name="Suorakulmio 55">
            <a:extLst>
              <a:ext uri="{FF2B5EF4-FFF2-40B4-BE49-F238E27FC236}">
                <a16:creationId xmlns:a16="http://schemas.microsoft.com/office/drawing/2014/main" id="{14C2155C-318E-4CAA-A02A-C5B8078248C9}"/>
              </a:ext>
            </a:extLst>
          </p:cNvPr>
          <p:cNvSpPr/>
          <p:nvPr/>
        </p:nvSpPr>
        <p:spPr>
          <a:xfrm>
            <a:off x="599761" y="2611773"/>
            <a:ext cx="2207554" cy="4616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07376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i-FI" sz="1200" i="1" dirty="0">
                <a:latin typeface="Roboto" panose="020B0604020202020204" charset="0"/>
                <a:ea typeface="Roboto" panose="020B0604020202020204" charset="0"/>
              </a:rPr>
              <a:t>Vähentää pitkäaikais-työttömyyttä</a:t>
            </a:r>
            <a:endParaRPr lang="fi-FI" sz="1200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13" name="Tekstiruutu 112">
            <a:extLst>
              <a:ext uri="{FF2B5EF4-FFF2-40B4-BE49-F238E27FC236}">
                <a16:creationId xmlns:a16="http://schemas.microsoft.com/office/drawing/2014/main" id="{34429884-634B-4EDA-90D4-732F7934E430}"/>
              </a:ext>
            </a:extLst>
          </p:cNvPr>
          <p:cNvSpPr txBox="1"/>
          <p:nvPr/>
        </p:nvSpPr>
        <p:spPr>
          <a:xfrm>
            <a:off x="411068" y="3482277"/>
            <a:ext cx="5975892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latin typeface="Roboto" panose="020B0604020202020204" charset="0"/>
                <a:ea typeface="Roboto" panose="020B0604020202020204" charset="0"/>
              </a:rPr>
              <a:t>Parantaa erityisesti pidempään työttömänä olleiden ja nuorten pääsyä työmarkkinoille</a:t>
            </a:r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57B44B4E-2448-46CF-95EC-ACD8D8681EE3}"/>
              </a:ext>
            </a:extLst>
          </p:cNvPr>
          <p:cNvSpPr/>
          <p:nvPr/>
        </p:nvSpPr>
        <p:spPr>
          <a:xfrm>
            <a:off x="4494796" y="0"/>
            <a:ext cx="4680734" cy="471629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35041"/>
      </p:ext>
    </p:extLst>
  </p:cSld>
  <p:clrMapOvr>
    <a:masterClrMapping/>
  </p:clrMapOvr>
</p:sld>
</file>

<file path=ppt/theme/theme1.xml><?xml version="1.0" encoding="utf-8"?>
<a:theme xmlns:a="http://schemas.openxmlformats.org/drawingml/2006/main" name="Aem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9547</TotalTime>
  <Words>562</Words>
  <Application>Microsoft Office PowerPoint</Application>
  <PresentationFormat>Näytössä katseltava esitys (16:9)</PresentationFormat>
  <Paragraphs>111</Paragraphs>
  <Slides>10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Montserrat</vt:lpstr>
      <vt:lpstr>Roboto</vt:lpstr>
      <vt:lpstr>Arial</vt:lpstr>
      <vt:lpstr>Aemelia template</vt:lpstr>
      <vt:lpstr>Työvoima- ja yrityspalveluiden alueelliset (kuntavetoiset) kokeilut   TYÖLLISYYDEN ALUEELLISILLA KOKEILUILLA KOHTI 2021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Menestyksen resepti</vt:lpstr>
      <vt:lpstr>PowerPoint-esitys</vt:lpstr>
      <vt:lpstr>KIITOS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Mikko</dc:creator>
  <cp:lastModifiedBy>Mikko Kesä</cp:lastModifiedBy>
  <cp:revision>110</cp:revision>
  <cp:lastPrinted>2018-04-18T12:20:01Z</cp:lastPrinted>
  <dcterms:modified xsi:type="dcterms:W3CDTF">2018-09-12T05:34:42Z</dcterms:modified>
</cp:coreProperties>
</file>