
<file path=[Content_Types].xml><?xml version="1.0" encoding="utf-8"?>
<Types xmlns="http://schemas.openxmlformats.org/package/2006/content-types">
  <Default Extension="png" ContentType="image/png"/>
  <Default Extension="bin" ContentType="application/vnd.openxmlformats-officedocument.oleObject"/>
  <Default Extension="pdf" ContentType="application/pd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slides/slide23.xml" ContentType="application/vnd.openxmlformats-officedocument.presentationml.slide+xml"/>
  <Override PartName="/ppt/drawings/drawing1.xml" ContentType="application/vnd.openxmlformats-officedocument.drawingml.chartshapes+xml"/>
  <Override PartName="/ppt/presentation.xml" ContentType="application/vnd.openxmlformats-officedocument.presentationml.presentation.main+xml"/>
  <Override PartName="/ppt/slides/slide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22.xml" ContentType="application/vnd.openxmlformats-officedocument.presentationml.slide+xml"/>
  <Override PartName="/ppt/slides/slide11.xml" ContentType="application/vnd.openxmlformats-officedocument.presentationml.slide+xml"/>
  <Override PartName="/ppt/slides/slide13.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12.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4.xml" ContentType="application/vnd.openxmlformats-officedocument.presentationml.slide+xml"/>
  <Override PartName="/ppt/slides/slide17.xml" ContentType="application/vnd.openxmlformats-officedocument.presentationml.slid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95.xml" ContentType="application/vnd.openxmlformats-officedocument.presentationml.slideLayout+xml"/>
  <Override PartName="/ppt/slideLayouts/slideLayout94.xml" ContentType="application/vnd.openxmlformats-officedocument.presentationml.slideLayout+xml"/>
  <Override PartName="/ppt/slideLayouts/slideLayout93.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Layouts/slideLayout86.xml" ContentType="application/vnd.openxmlformats-officedocument.presentationml.slideLayout+xml"/>
  <Override PartName="/ppt/slideLayouts/slideLayout84.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8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79.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59.xml" ContentType="application/vnd.openxmlformats-officedocument.presentationml.slideLayout+xml"/>
  <Override PartName="/ppt/slideLayouts/slideLayout63.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charts/chart4.xml" ContentType="application/vnd.openxmlformats-officedocument.drawingml.chart+xml"/>
  <Override PartName="/ppt/theme/theme4.xml" ContentType="application/vnd.openxmlformats-officedocument.theme+xml"/>
  <Override PartName="/ppt/charts/chart3.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theme/theme6.xml" ContentType="application/vnd.openxmlformats-officedocument.theme+xml"/>
  <Override PartName="/ppt/theme/theme5.xml" ContentType="application/vnd.openxmlformats-officedocument.theme+xml"/>
  <Override PartName="/ppt/charts/chart2.xml" ContentType="application/vnd.openxmlformats-officedocument.drawingml.chart+xml"/>
  <Override PartName="/ppt/charts/chart1.xml" ContentType="application/vnd.openxmlformats-officedocument.drawingml.chart+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4.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4" r:id="rId1"/>
    <p:sldMasterId id="2147483803" r:id="rId2"/>
    <p:sldMasterId id="2147483825" r:id="rId3"/>
    <p:sldMasterId id="2147483844" r:id="rId4"/>
    <p:sldMasterId id="2147483866" r:id="rId5"/>
  </p:sldMasterIdLst>
  <p:notesMasterIdLst>
    <p:notesMasterId r:id="rId29"/>
  </p:notesMasterIdLst>
  <p:sldIdLst>
    <p:sldId id="256" r:id="rId6"/>
    <p:sldId id="263" r:id="rId7"/>
    <p:sldId id="294" r:id="rId8"/>
    <p:sldId id="297" r:id="rId9"/>
    <p:sldId id="277" r:id="rId10"/>
    <p:sldId id="274" r:id="rId11"/>
    <p:sldId id="264" r:id="rId12"/>
    <p:sldId id="292" r:id="rId13"/>
    <p:sldId id="278" r:id="rId14"/>
    <p:sldId id="293" r:id="rId15"/>
    <p:sldId id="284" r:id="rId16"/>
    <p:sldId id="286" r:id="rId17"/>
    <p:sldId id="288" r:id="rId18"/>
    <p:sldId id="289" r:id="rId19"/>
    <p:sldId id="290" r:id="rId20"/>
    <p:sldId id="291" r:id="rId21"/>
    <p:sldId id="273" r:id="rId22"/>
    <p:sldId id="257" r:id="rId23"/>
    <p:sldId id="258" r:id="rId24"/>
    <p:sldId id="259" r:id="rId25"/>
    <p:sldId id="260" r:id="rId26"/>
    <p:sldId id="261" r:id="rId27"/>
    <p:sldId id="262" r:id="rId28"/>
  </p:sldIdLst>
  <p:sldSz cx="9144000" cy="6858000" type="screen4x3"/>
  <p:notesSz cx="6735763" cy="98663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6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customXml" Target="../customXml/item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37" Type="http://schemas.openxmlformats.org/officeDocument/2006/relationships/customXml" Target="../customXml/item4.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customXml" Target="../customXml/item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35" Type="http://schemas.openxmlformats.org/officeDocument/2006/relationships/customXml" Target="../customXml/item2.xml"/><Relationship Id="rId8" Type="http://schemas.openxmlformats.org/officeDocument/2006/relationships/slide" Target="slides/slide3.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1231428742743258E-2"/>
          <c:y val="2.1073614094759486E-2"/>
          <c:w val="0.89367296931734219"/>
          <c:h val="0.95368081971303209"/>
        </c:manualLayout>
      </c:layout>
      <c:lineChart>
        <c:grouping val="standard"/>
        <c:varyColors val="0"/>
        <c:ser>
          <c:idx val="2"/>
          <c:order val="0"/>
          <c:tx>
            <c:v>Kiina</c:v>
          </c:tx>
          <c:spPr>
            <a:ln w="44450"/>
          </c:spPr>
          <c:marker>
            <c:symbol val="none"/>
          </c:marker>
          <c:cat>
            <c:numRef>
              <c:f>[kvbkt_24531.xlsx]Data1!$D$15:$D$54</c:f>
              <c:numCache>
                <c:formatCode>General</c:formatCode>
                <c:ptCount val="40"/>
                <c:pt idx="0">
                  <c:v>2006</c:v>
                </c:pt>
                <c:pt idx="4">
                  <c:v>2007</c:v>
                </c:pt>
                <c:pt idx="8">
                  <c:v>2008</c:v>
                </c:pt>
                <c:pt idx="12">
                  <c:v>2009</c:v>
                </c:pt>
                <c:pt idx="16">
                  <c:v>2010</c:v>
                </c:pt>
                <c:pt idx="20">
                  <c:v>2011</c:v>
                </c:pt>
                <c:pt idx="24">
                  <c:v>2012</c:v>
                </c:pt>
                <c:pt idx="28">
                  <c:v>2013</c:v>
                </c:pt>
                <c:pt idx="32">
                  <c:v>2014</c:v>
                </c:pt>
                <c:pt idx="36">
                  <c:v>2015</c:v>
                </c:pt>
              </c:numCache>
            </c:numRef>
          </c:cat>
          <c:val>
            <c:numRef>
              <c:f>[kvbkt_24531.xlsx]Data1!$G$15:$G$54</c:f>
              <c:numCache>
                <c:formatCode>0.0</c:formatCode>
                <c:ptCount val="40"/>
                <c:pt idx="0">
                  <c:v>12.4</c:v>
                </c:pt>
                <c:pt idx="1">
                  <c:v>13.6</c:v>
                </c:pt>
                <c:pt idx="2">
                  <c:v>12.2</c:v>
                </c:pt>
                <c:pt idx="3">
                  <c:v>12.5</c:v>
                </c:pt>
                <c:pt idx="4">
                  <c:v>14</c:v>
                </c:pt>
                <c:pt idx="5">
                  <c:v>14.8</c:v>
                </c:pt>
                <c:pt idx="6">
                  <c:v>14.4</c:v>
                </c:pt>
                <c:pt idx="7">
                  <c:v>13.6</c:v>
                </c:pt>
                <c:pt idx="8">
                  <c:v>11.3</c:v>
                </c:pt>
                <c:pt idx="9">
                  <c:v>10.8</c:v>
                </c:pt>
                <c:pt idx="10">
                  <c:v>9.6999999999999993</c:v>
                </c:pt>
                <c:pt idx="11">
                  <c:v>7.6</c:v>
                </c:pt>
                <c:pt idx="12">
                  <c:v>6.6</c:v>
                </c:pt>
                <c:pt idx="13">
                  <c:v>8.1999999999999993</c:v>
                </c:pt>
                <c:pt idx="14">
                  <c:v>9.6999999999999993</c:v>
                </c:pt>
                <c:pt idx="15">
                  <c:v>11.4</c:v>
                </c:pt>
                <c:pt idx="16">
                  <c:v>12.1</c:v>
                </c:pt>
                <c:pt idx="17">
                  <c:v>10.3</c:v>
                </c:pt>
                <c:pt idx="18">
                  <c:v>9.6</c:v>
                </c:pt>
                <c:pt idx="19">
                  <c:v>9.8000000000000007</c:v>
                </c:pt>
                <c:pt idx="20">
                  <c:v>9.6999999999999993</c:v>
                </c:pt>
                <c:pt idx="21">
                  <c:v>9.5</c:v>
                </c:pt>
                <c:pt idx="22">
                  <c:v>9.1</c:v>
                </c:pt>
                <c:pt idx="23">
                  <c:v>8.9</c:v>
                </c:pt>
                <c:pt idx="24">
                  <c:v>8.1</c:v>
                </c:pt>
                <c:pt idx="25">
                  <c:v>7.6</c:v>
                </c:pt>
                <c:pt idx="26">
                  <c:v>7.4</c:v>
                </c:pt>
                <c:pt idx="27">
                  <c:v>7.9</c:v>
                </c:pt>
                <c:pt idx="28">
                  <c:v>7.7</c:v>
                </c:pt>
                <c:pt idx="29">
                  <c:v>7.5</c:v>
                </c:pt>
                <c:pt idx="30">
                  <c:v>7.8</c:v>
                </c:pt>
                <c:pt idx="31">
                  <c:v>7.5</c:v>
                </c:pt>
                <c:pt idx="32">
                  <c:v>7.2</c:v>
                </c:pt>
                <c:pt idx="33">
                  <c:v>7.2</c:v>
                </c:pt>
                <c:pt idx="34">
                  <c:v>7.2</c:v>
                </c:pt>
                <c:pt idx="35">
                  <c:v>7.2</c:v>
                </c:pt>
                <c:pt idx="36">
                  <c:v>7</c:v>
                </c:pt>
                <c:pt idx="37">
                  <c:v>7</c:v>
                </c:pt>
                <c:pt idx="38">
                  <c:v>7</c:v>
                </c:pt>
                <c:pt idx="39">
                  <c:v>7</c:v>
                </c:pt>
              </c:numCache>
            </c:numRef>
          </c:val>
          <c:smooth val="0"/>
        </c:ser>
        <c:ser>
          <c:idx val="1"/>
          <c:order val="1"/>
          <c:tx>
            <c:v>USA</c:v>
          </c:tx>
          <c:spPr>
            <a:ln w="44450"/>
          </c:spPr>
          <c:marker>
            <c:symbol val="none"/>
          </c:marker>
          <c:cat>
            <c:numRef>
              <c:f>[kvbkt_24531.xlsx]Data1!$D$15:$D$54</c:f>
              <c:numCache>
                <c:formatCode>General</c:formatCode>
                <c:ptCount val="40"/>
                <c:pt idx="0">
                  <c:v>2006</c:v>
                </c:pt>
                <c:pt idx="4">
                  <c:v>2007</c:v>
                </c:pt>
                <c:pt idx="8">
                  <c:v>2008</c:v>
                </c:pt>
                <c:pt idx="12">
                  <c:v>2009</c:v>
                </c:pt>
                <c:pt idx="16">
                  <c:v>2010</c:v>
                </c:pt>
                <c:pt idx="20">
                  <c:v>2011</c:v>
                </c:pt>
                <c:pt idx="24">
                  <c:v>2012</c:v>
                </c:pt>
                <c:pt idx="28">
                  <c:v>2013</c:v>
                </c:pt>
                <c:pt idx="32">
                  <c:v>2014</c:v>
                </c:pt>
                <c:pt idx="36">
                  <c:v>2015</c:v>
                </c:pt>
              </c:numCache>
            </c:numRef>
          </c:cat>
          <c:val>
            <c:numRef>
              <c:f>[kvbkt_24531.xlsx]Data1!$F$15:$F$54</c:f>
              <c:numCache>
                <c:formatCode>0.0</c:formatCode>
                <c:ptCount val="40"/>
                <c:pt idx="0">
                  <c:v>3.16369622790066</c:v>
                </c:pt>
                <c:pt idx="1">
                  <c:v>2.9238279263703855</c:v>
                </c:pt>
                <c:pt idx="2">
                  <c:v>2.1788909848385614</c:v>
                </c:pt>
                <c:pt idx="3">
                  <c:v>2.4106901014235471</c:v>
                </c:pt>
                <c:pt idx="4">
                  <c:v>1.2488725456185297</c:v>
                </c:pt>
                <c:pt idx="5">
                  <c:v>1.7123659898226413</c:v>
                </c:pt>
                <c:pt idx="6">
                  <c:v>2.3081555487545971</c:v>
                </c:pt>
                <c:pt idx="7">
                  <c:v>1.8866815563653481</c:v>
                </c:pt>
                <c:pt idx="8">
                  <c:v>1.135573807402777</c:v>
                </c:pt>
                <c:pt idx="9">
                  <c:v>0.85974081485942111</c:v>
                </c:pt>
                <c:pt idx="10">
                  <c:v>-0.31071783539674686</c:v>
                </c:pt>
                <c:pt idx="11">
                  <c:v>-2.8103067012787251</c:v>
                </c:pt>
                <c:pt idx="12">
                  <c:v>-3.5126946791725997</c:v>
                </c:pt>
                <c:pt idx="13">
                  <c:v>-4.0896525817978633</c:v>
                </c:pt>
                <c:pt idx="14">
                  <c:v>-3.3065850990717141</c:v>
                </c:pt>
                <c:pt idx="15">
                  <c:v>-0.2364300058365609</c:v>
                </c:pt>
                <c:pt idx="16">
                  <c:v>1.569992576392927</c:v>
                </c:pt>
                <c:pt idx="17">
                  <c:v>2.654227381825121</c:v>
                </c:pt>
                <c:pt idx="18">
                  <c:v>3.0332455727628571</c:v>
                </c:pt>
                <c:pt idx="19">
                  <c:v>2.76653974297954</c:v>
                </c:pt>
                <c:pt idx="20">
                  <c:v>2.0296897685857429</c:v>
                </c:pt>
                <c:pt idx="21">
                  <c:v>1.8538446487967091</c:v>
                </c:pt>
                <c:pt idx="22">
                  <c:v>1.5011221981481317</c:v>
                </c:pt>
                <c:pt idx="23">
                  <c:v>2.0050560605183319</c:v>
                </c:pt>
                <c:pt idx="24">
                  <c:v>3.2729279200789918</c:v>
                </c:pt>
                <c:pt idx="25">
                  <c:v>2.7738558324929214</c:v>
                </c:pt>
                <c:pt idx="26">
                  <c:v>3.1330168089749937</c:v>
                </c:pt>
                <c:pt idx="27">
                  <c:v>1.9524007718793819</c:v>
                </c:pt>
                <c:pt idx="28">
                  <c:v>1.3160484800764849</c:v>
                </c:pt>
                <c:pt idx="29">
                  <c:v>1.6335990579703414</c:v>
                </c:pt>
                <c:pt idx="30">
                  <c:v>1.834956052013629</c:v>
                </c:pt>
                <c:pt idx="31">
                  <c:v>1.7</c:v>
                </c:pt>
                <c:pt idx="32">
                  <c:v>2.5</c:v>
                </c:pt>
                <c:pt idx="33">
                  <c:v>2.5</c:v>
                </c:pt>
                <c:pt idx="34">
                  <c:v>2.5</c:v>
                </c:pt>
                <c:pt idx="35">
                  <c:v>2.5</c:v>
                </c:pt>
                <c:pt idx="36">
                  <c:v>2.7</c:v>
                </c:pt>
                <c:pt idx="37">
                  <c:v>2.7</c:v>
                </c:pt>
                <c:pt idx="38">
                  <c:v>2.7</c:v>
                </c:pt>
                <c:pt idx="39">
                  <c:v>2.7</c:v>
                </c:pt>
              </c:numCache>
            </c:numRef>
          </c:val>
          <c:smooth val="0"/>
        </c:ser>
        <c:ser>
          <c:idx val="0"/>
          <c:order val="2"/>
          <c:tx>
            <c:v>Euro-maat</c:v>
          </c:tx>
          <c:spPr>
            <a:ln w="44450"/>
          </c:spPr>
          <c:marker>
            <c:symbol val="none"/>
          </c:marker>
          <c:cat>
            <c:numRef>
              <c:f>[kvbkt_24531.xlsx]Data1!$D$15:$D$54</c:f>
              <c:numCache>
                <c:formatCode>General</c:formatCode>
                <c:ptCount val="40"/>
                <c:pt idx="0">
                  <c:v>2006</c:v>
                </c:pt>
                <c:pt idx="4">
                  <c:v>2007</c:v>
                </c:pt>
                <c:pt idx="8">
                  <c:v>2008</c:v>
                </c:pt>
                <c:pt idx="12">
                  <c:v>2009</c:v>
                </c:pt>
                <c:pt idx="16">
                  <c:v>2010</c:v>
                </c:pt>
                <c:pt idx="20">
                  <c:v>2011</c:v>
                </c:pt>
                <c:pt idx="24">
                  <c:v>2012</c:v>
                </c:pt>
                <c:pt idx="28">
                  <c:v>2013</c:v>
                </c:pt>
                <c:pt idx="32">
                  <c:v>2014</c:v>
                </c:pt>
                <c:pt idx="36">
                  <c:v>2015</c:v>
                </c:pt>
              </c:numCache>
            </c:numRef>
          </c:cat>
          <c:val>
            <c:numRef>
              <c:f>[kvbkt_24531.xlsx]Data1!$E$15:$E$54</c:f>
              <c:numCache>
                <c:formatCode>0.0</c:formatCode>
                <c:ptCount val="40"/>
                <c:pt idx="0">
                  <c:v>2.8628954726471889</c:v>
                </c:pt>
                <c:pt idx="1">
                  <c:v>3.3221007163431358</c:v>
                </c:pt>
                <c:pt idx="2">
                  <c:v>3.3291528813959546</c:v>
                </c:pt>
                <c:pt idx="3">
                  <c:v>3.7629592583483382</c:v>
                </c:pt>
                <c:pt idx="4">
                  <c:v>4.0337766291238522</c:v>
                </c:pt>
                <c:pt idx="5">
                  <c:v>3.346907424020658</c:v>
                </c:pt>
                <c:pt idx="6">
                  <c:v>3.3038516722142988</c:v>
                </c:pt>
                <c:pt idx="7">
                  <c:v>2.5792647704673626</c:v>
                </c:pt>
                <c:pt idx="8">
                  <c:v>2.2594827815915512</c:v>
                </c:pt>
                <c:pt idx="9">
                  <c:v>1.3786222941383015</c:v>
                </c:pt>
                <c:pt idx="10">
                  <c:v>0.17227827626576647</c:v>
                </c:pt>
                <c:pt idx="11">
                  <c:v>-1.9178040975383972</c:v>
                </c:pt>
                <c:pt idx="12">
                  <c:v>-5.0092968845320396</c:v>
                </c:pt>
                <c:pt idx="13">
                  <c:v>-4.8772162851086831</c:v>
                </c:pt>
                <c:pt idx="14">
                  <c:v>-3.9150938818476098</c:v>
                </c:pt>
                <c:pt idx="15">
                  <c:v>-1.7825755574127078</c:v>
                </c:pt>
                <c:pt idx="16">
                  <c:v>0.97688105366899614</c:v>
                </c:pt>
                <c:pt idx="17">
                  <c:v>2.1664635687410341</c:v>
                </c:pt>
                <c:pt idx="18">
                  <c:v>2.1828769123617149</c:v>
                </c:pt>
                <c:pt idx="19">
                  <c:v>2.2517572859606658</c:v>
                </c:pt>
                <c:pt idx="20">
                  <c:v>2.758017486499472</c:v>
                </c:pt>
                <c:pt idx="21">
                  <c:v>1.8804639751462626</c:v>
                </c:pt>
                <c:pt idx="22">
                  <c:v>1.5430596909653418</c:v>
                </c:pt>
                <c:pt idx="23">
                  <c:v>0.78343281192523384</c:v>
                </c:pt>
                <c:pt idx="24">
                  <c:v>-0.19663977898215509</c:v>
                </c:pt>
                <c:pt idx="25">
                  <c:v>-0.52845639248961529</c:v>
                </c:pt>
                <c:pt idx="26">
                  <c:v>-0.73295602936939808</c:v>
                </c:pt>
                <c:pt idx="27">
                  <c:v>-1.0336252966231987</c:v>
                </c:pt>
                <c:pt idx="28">
                  <c:v>-1.1567233212096204</c:v>
                </c:pt>
                <c:pt idx="29">
                  <c:v>-0.57011881668700048</c:v>
                </c:pt>
                <c:pt idx="30">
                  <c:v>-0.35786775725164821</c:v>
                </c:pt>
                <c:pt idx="31">
                  <c:v>-0.5</c:v>
                </c:pt>
                <c:pt idx="32">
                  <c:v>0.7</c:v>
                </c:pt>
                <c:pt idx="33">
                  <c:v>0.7</c:v>
                </c:pt>
                <c:pt idx="34">
                  <c:v>0.7</c:v>
                </c:pt>
                <c:pt idx="35">
                  <c:v>0.7</c:v>
                </c:pt>
                <c:pt idx="36">
                  <c:v>1.2</c:v>
                </c:pt>
                <c:pt idx="37">
                  <c:v>1.2</c:v>
                </c:pt>
                <c:pt idx="38">
                  <c:v>1.2</c:v>
                </c:pt>
                <c:pt idx="39">
                  <c:v>1.2</c:v>
                </c:pt>
              </c:numCache>
            </c:numRef>
          </c:val>
          <c:smooth val="0"/>
        </c:ser>
        <c:dLbls>
          <c:showLegendKey val="0"/>
          <c:showVal val="0"/>
          <c:showCatName val="0"/>
          <c:showSerName val="0"/>
          <c:showPercent val="0"/>
          <c:showBubbleSize val="0"/>
        </c:dLbls>
        <c:marker val="1"/>
        <c:smooth val="0"/>
        <c:axId val="153757568"/>
        <c:axId val="153759104"/>
      </c:lineChart>
      <c:catAx>
        <c:axId val="153757568"/>
        <c:scaling>
          <c:orientation val="minMax"/>
        </c:scaling>
        <c:delete val="0"/>
        <c:axPos val="b"/>
        <c:numFmt formatCode="General" sourceLinked="1"/>
        <c:majorTickMark val="out"/>
        <c:minorTickMark val="none"/>
        <c:tickLblPos val="nextTo"/>
        <c:txPr>
          <a:bodyPr/>
          <a:lstStyle/>
          <a:p>
            <a:pPr>
              <a:defRPr sz="1000"/>
            </a:pPr>
            <a:endParaRPr lang="fi-FI"/>
          </a:p>
        </c:txPr>
        <c:crossAx val="153759104"/>
        <c:crosses val="autoZero"/>
        <c:auto val="1"/>
        <c:lblAlgn val="ctr"/>
        <c:lblOffset val="100"/>
        <c:noMultiLvlLbl val="0"/>
      </c:catAx>
      <c:valAx>
        <c:axId val="153759104"/>
        <c:scaling>
          <c:orientation val="minMax"/>
          <c:max val="15"/>
          <c:min val="-8"/>
        </c:scaling>
        <c:delete val="0"/>
        <c:axPos val="l"/>
        <c:majorGridlines/>
        <c:numFmt formatCode="0" sourceLinked="0"/>
        <c:majorTickMark val="out"/>
        <c:minorTickMark val="none"/>
        <c:tickLblPos val="nextTo"/>
        <c:txPr>
          <a:bodyPr/>
          <a:lstStyle/>
          <a:p>
            <a:pPr>
              <a:defRPr sz="1000" b="1" baseline="0"/>
            </a:pPr>
            <a:endParaRPr lang="fi-FI"/>
          </a:p>
        </c:txPr>
        <c:crossAx val="153757568"/>
        <c:crosses val="autoZero"/>
        <c:crossBetween val="between"/>
      </c:valAx>
    </c:plotArea>
    <c:legend>
      <c:legendPos val="r"/>
      <c:layout>
        <c:manualLayout>
          <c:xMode val="edge"/>
          <c:yMode val="edge"/>
          <c:x val="0.67858581189391654"/>
          <c:y val="0"/>
          <c:w val="0.30444757130160138"/>
          <c:h val="0.30358168278646369"/>
        </c:manualLayout>
      </c:layout>
      <c:overlay val="0"/>
      <c:txPr>
        <a:bodyPr/>
        <a:lstStyle/>
        <a:p>
          <a:pPr>
            <a:defRPr sz="1200" b="1"/>
          </a:pPr>
          <a:endParaRPr lang="fi-FI"/>
        </a:p>
      </c:txPr>
    </c:legend>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1474553829173804E-2"/>
          <c:y val="3.2443751769516652E-2"/>
          <c:w val="0.89581121223324911"/>
          <c:h val="0.92373383244155671"/>
        </c:manualLayout>
      </c:layout>
      <c:lineChart>
        <c:grouping val="standard"/>
        <c:varyColors val="0"/>
        <c:ser>
          <c:idx val="1"/>
          <c:order val="0"/>
          <c:tx>
            <c:v>Työlliset</c:v>
          </c:tx>
          <c:spPr>
            <a:ln w="44450">
              <a:solidFill>
                <a:schemeClr val="accent2">
                  <a:lumMod val="50000"/>
                </a:schemeClr>
              </a:solidFill>
            </a:ln>
          </c:spPr>
          <c:marker>
            <c:symbol val="none"/>
          </c:marker>
          <c:cat>
            <c:strRef>
              <c:f>'010_vtp_tau_01020131024334765'!$A$31:$A$44</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'010_vtp_tau_01020131024334765'!$I$31:$I$44</c:f>
              <c:numCache>
                <c:formatCode>0.0</c:formatCode>
                <c:ptCount val="14"/>
                <c:pt idx="0">
                  <c:v>1.6986062717770034</c:v>
                </c:pt>
                <c:pt idx="1">
                  <c:v>1.3704496788008669</c:v>
                </c:pt>
                <c:pt idx="2">
                  <c:v>0.21123785382339832</c:v>
                </c:pt>
                <c:pt idx="3">
                  <c:v>-0.29510961214165299</c:v>
                </c:pt>
                <c:pt idx="4">
                  <c:v>0</c:v>
                </c:pt>
                <c:pt idx="5">
                  <c:v>1.5221987315010566</c:v>
                </c:pt>
                <c:pt idx="6">
                  <c:v>1.7492711370262315</c:v>
                </c:pt>
                <c:pt idx="7">
                  <c:v>2.005730659025784</c:v>
                </c:pt>
                <c:pt idx="8">
                  <c:v>1.5650080256821797</c:v>
                </c:pt>
                <c:pt idx="9">
                  <c:v>-2.9237455551165525</c:v>
                </c:pt>
                <c:pt idx="10">
                  <c:v>-0.40700040700040185</c:v>
                </c:pt>
                <c:pt idx="11">
                  <c:v>1.1033919084593391</c:v>
                </c:pt>
                <c:pt idx="12">
                  <c:v>0.3637833468068008</c:v>
                </c:pt>
                <c:pt idx="13">
                  <c:v>-1.0471204188481686</c:v>
                </c:pt>
              </c:numCache>
            </c:numRef>
          </c:val>
          <c:smooth val="0"/>
        </c:ser>
        <c:ser>
          <c:idx val="0"/>
          <c:order val="1"/>
          <c:tx>
            <c:v>BKT</c:v>
          </c:tx>
          <c:spPr>
            <a:ln w="44450">
              <a:solidFill>
                <a:srgbClr val="C00000"/>
              </a:solidFill>
            </a:ln>
          </c:spPr>
          <c:marker>
            <c:symbol val="none"/>
          </c:marker>
          <c:cat>
            <c:strRef>
              <c:f>'010_vtp_tau_01020131024334765'!$A$31:$A$44</c:f>
              <c:strCache>
                <c:ptCount val="14"/>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strCache>
            </c:strRef>
          </c:cat>
          <c:val>
            <c:numRef>
              <c:f>'010_vtp_tau_01020131024334765'!$D$31:$D$44</c:f>
              <c:numCache>
                <c:formatCode>General</c:formatCode>
                <c:ptCount val="14"/>
                <c:pt idx="0">
                  <c:v>5.3</c:v>
                </c:pt>
                <c:pt idx="1">
                  <c:v>2.2999999999999998</c:v>
                </c:pt>
                <c:pt idx="2">
                  <c:v>1.8</c:v>
                </c:pt>
                <c:pt idx="3">
                  <c:v>2</c:v>
                </c:pt>
                <c:pt idx="4">
                  <c:v>4.0999999999999996</c:v>
                </c:pt>
                <c:pt idx="5">
                  <c:v>2.9</c:v>
                </c:pt>
                <c:pt idx="6">
                  <c:v>4.4000000000000004</c:v>
                </c:pt>
                <c:pt idx="7">
                  <c:v>5.3</c:v>
                </c:pt>
                <c:pt idx="8">
                  <c:v>0.3</c:v>
                </c:pt>
                <c:pt idx="9">
                  <c:v>-8.5</c:v>
                </c:pt>
                <c:pt idx="10">
                  <c:v>3.4</c:v>
                </c:pt>
                <c:pt idx="11">
                  <c:v>2.8</c:v>
                </c:pt>
                <c:pt idx="12">
                  <c:v>-1</c:v>
                </c:pt>
                <c:pt idx="13">
                  <c:v>-1.2</c:v>
                </c:pt>
              </c:numCache>
            </c:numRef>
          </c:val>
          <c:smooth val="0"/>
        </c:ser>
        <c:dLbls>
          <c:showLegendKey val="0"/>
          <c:showVal val="0"/>
          <c:showCatName val="0"/>
          <c:showSerName val="0"/>
          <c:showPercent val="0"/>
          <c:showBubbleSize val="0"/>
        </c:dLbls>
        <c:marker val="1"/>
        <c:smooth val="0"/>
        <c:axId val="150914560"/>
        <c:axId val="150916096"/>
      </c:lineChart>
      <c:catAx>
        <c:axId val="150914560"/>
        <c:scaling>
          <c:orientation val="minMax"/>
        </c:scaling>
        <c:delete val="0"/>
        <c:axPos val="b"/>
        <c:majorTickMark val="out"/>
        <c:minorTickMark val="none"/>
        <c:tickLblPos val="nextTo"/>
        <c:crossAx val="150916096"/>
        <c:crosses val="autoZero"/>
        <c:auto val="1"/>
        <c:lblAlgn val="ctr"/>
        <c:lblOffset val="100"/>
        <c:tickLblSkip val="2"/>
        <c:noMultiLvlLbl val="0"/>
      </c:catAx>
      <c:valAx>
        <c:axId val="150916096"/>
        <c:scaling>
          <c:orientation val="minMax"/>
        </c:scaling>
        <c:delete val="0"/>
        <c:axPos val="l"/>
        <c:majorGridlines/>
        <c:numFmt formatCode="0" sourceLinked="0"/>
        <c:majorTickMark val="out"/>
        <c:minorTickMark val="none"/>
        <c:tickLblPos val="nextTo"/>
        <c:txPr>
          <a:bodyPr/>
          <a:lstStyle/>
          <a:p>
            <a:pPr>
              <a:defRPr sz="1000" b="1"/>
            </a:pPr>
            <a:endParaRPr lang="fi-FI"/>
          </a:p>
        </c:txPr>
        <c:crossAx val="150914560"/>
        <c:crosses val="autoZero"/>
        <c:crossBetween val="between"/>
      </c:valAx>
    </c:plotArea>
    <c:legend>
      <c:legendPos val="r"/>
      <c:layout>
        <c:manualLayout>
          <c:xMode val="edge"/>
          <c:yMode val="edge"/>
          <c:x val="0.17273543680331815"/>
          <c:y val="0.72370498260049954"/>
          <c:w val="0.25445916062236473"/>
          <c:h val="0.19117230701965013"/>
        </c:manualLayout>
      </c:layout>
      <c:overlay val="0"/>
      <c:txPr>
        <a:bodyPr/>
        <a:lstStyle/>
        <a:p>
          <a:pPr>
            <a:defRPr sz="1200" b="1"/>
          </a:pPr>
          <a:endParaRPr lang="fi-FI"/>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105960264900662E-2"/>
          <c:y val="2.6726057906458798E-2"/>
          <c:w val="0.8280353634949652"/>
          <c:h val="0.87750556792873047"/>
        </c:manualLayout>
      </c:layout>
      <c:barChart>
        <c:barDir val="col"/>
        <c:grouping val="stacked"/>
        <c:varyColors val="0"/>
        <c:ser>
          <c:idx val="1"/>
          <c:order val="0"/>
          <c:tx>
            <c:strRef>
              <c:f>Sheet1!$B$1</c:f>
              <c:strCache>
                <c:ptCount val="1"/>
              </c:strCache>
            </c:strRef>
          </c:tx>
          <c:spPr>
            <a:solidFill>
              <a:srgbClr val="FF4B4B"/>
            </a:solidFill>
            <a:ln w="15875">
              <a:solidFill>
                <a:schemeClr val="tx2"/>
              </a:solidFill>
              <a:prstDash val="solid"/>
            </a:ln>
          </c:spPr>
          <c:invertIfNegative val="0"/>
          <c:dLbls>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Sheet1!$B$2:$B$7</c:f>
              <c:numCache>
                <c:formatCode>#,##0</c:formatCode>
                <c:ptCount val="6"/>
                <c:pt idx="0">
                  <c:v>-631</c:v>
                </c:pt>
                <c:pt idx="1">
                  <c:v>-631</c:v>
                </c:pt>
                <c:pt idx="2">
                  <c:v>-631</c:v>
                </c:pt>
                <c:pt idx="3">
                  <c:v>-631</c:v>
                </c:pt>
                <c:pt idx="4">
                  <c:v>-631</c:v>
                </c:pt>
                <c:pt idx="5">
                  <c:v>-631</c:v>
                </c:pt>
              </c:numCache>
            </c:numRef>
          </c:val>
        </c:ser>
        <c:ser>
          <c:idx val="4"/>
          <c:order val="1"/>
          <c:tx>
            <c:strRef>
              <c:f>Sheet1!$C$1</c:f>
              <c:strCache>
                <c:ptCount val="1"/>
              </c:strCache>
            </c:strRef>
          </c:tx>
          <c:spPr>
            <a:solidFill>
              <a:schemeClr val="accent5">
                <a:lumMod val="60000"/>
                <a:lumOff val="40000"/>
              </a:schemeClr>
            </a:solidFill>
            <a:ln w="12503">
              <a:solidFill>
                <a:schemeClr val="tx1"/>
              </a:solidFill>
              <a:prstDash val="solid"/>
            </a:ln>
          </c:spPr>
          <c:invertIfNegative val="0"/>
          <c:dLbls>
            <c:spPr>
              <a:noFill/>
            </c:spPr>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Sheet1!$C$2:$C$7</c:f>
              <c:numCache>
                <c:formatCode>#,##0</c:formatCode>
                <c:ptCount val="6"/>
                <c:pt idx="1">
                  <c:v>-125</c:v>
                </c:pt>
                <c:pt idx="2">
                  <c:v>-125</c:v>
                </c:pt>
                <c:pt idx="3">
                  <c:v>-125</c:v>
                </c:pt>
                <c:pt idx="4">
                  <c:v>-125</c:v>
                </c:pt>
                <c:pt idx="5">
                  <c:v>-125</c:v>
                </c:pt>
              </c:numCache>
            </c:numRef>
          </c:val>
        </c:ser>
        <c:ser>
          <c:idx val="0"/>
          <c:order val="2"/>
          <c:tx>
            <c:strRef>
              <c:f>Sheet1!$D$1</c:f>
              <c:strCache>
                <c:ptCount val="1"/>
              </c:strCache>
            </c:strRef>
          </c:tx>
          <c:spPr>
            <a:solidFill>
              <a:schemeClr val="accent5">
                <a:lumMod val="60000"/>
                <a:lumOff val="40000"/>
              </a:schemeClr>
            </a:solidFill>
            <a:ln w="15875">
              <a:solidFill>
                <a:schemeClr val="tx2"/>
              </a:solidFill>
              <a:prstDash val="solid"/>
            </a:ln>
          </c:spPr>
          <c:invertIfNegative val="0"/>
          <c:dLbls>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Sheet1!$D$2:$D$7</c:f>
              <c:numCache>
                <c:formatCode>General</c:formatCode>
                <c:ptCount val="6"/>
                <c:pt idx="2" formatCode="#,##0">
                  <c:v>-125</c:v>
                </c:pt>
                <c:pt idx="3" formatCode="#,##0">
                  <c:v>-125</c:v>
                </c:pt>
                <c:pt idx="4" formatCode="#,##0">
                  <c:v>-125</c:v>
                </c:pt>
                <c:pt idx="5" formatCode="#,##0">
                  <c:v>-125</c:v>
                </c:pt>
              </c:numCache>
            </c:numRef>
          </c:val>
        </c:ser>
        <c:ser>
          <c:idx val="2"/>
          <c:order val="3"/>
          <c:tx>
            <c:strRef>
              <c:f>Sheet1!$E$1</c:f>
              <c:strCache>
                <c:ptCount val="1"/>
              </c:strCache>
            </c:strRef>
          </c:tx>
          <c:spPr>
            <a:solidFill>
              <a:schemeClr val="accent5">
                <a:lumMod val="60000"/>
                <a:lumOff val="40000"/>
              </a:schemeClr>
            </a:solidFill>
            <a:ln w="15875">
              <a:solidFill>
                <a:schemeClr val="tx2"/>
              </a:solidFill>
            </a:ln>
          </c:spPr>
          <c:invertIfNegative val="0"/>
          <c:dLbls>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Sheet1!$E$2:$E$7</c:f>
              <c:numCache>
                <c:formatCode>General</c:formatCode>
                <c:ptCount val="6"/>
                <c:pt idx="3">
                  <c:v>-250</c:v>
                </c:pt>
                <c:pt idx="4">
                  <c:v>-250</c:v>
                </c:pt>
                <c:pt idx="5">
                  <c:v>-250</c:v>
                </c:pt>
              </c:numCache>
            </c:numRef>
          </c:val>
        </c:ser>
        <c:ser>
          <c:idx val="3"/>
          <c:order val="4"/>
          <c:tx>
            <c:strRef>
              <c:f>Sheet1!$F$1</c:f>
              <c:strCache>
                <c:ptCount val="1"/>
              </c:strCache>
            </c:strRef>
          </c:tx>
          <c:spPr>
            <a:solidFill>
              <a:schemeClr val="accent4">
                <a:lumMod val="60000"/>
                <a:lumOff val="40000"/>
              </a:schemeClr>
            </a:solidFill>
            <a:ln w="15875">
              <a:solidFill>
                <a:schemeClr val="tx2"/>
              </a:solidFill>
            </a:ln>
          </c:spPr>
          <c:invertIfNegative val="0"/>
          <c:dLbls>
            <c:txPr>
              <a:bodyPr/>
              <a:lstStyle/>
              <a:p>
                <a:pPr>
                  <a:defRPr sz="1300" b="0" i="0" baseline="0">
                    <a:latin typeface="Verdana" pitchFamily="34" charset="0"/>
                  </a:defRPr>
                </a:pPr>
                <a:endParaRPr lang="fi-FI"/>
              </a:p>
            </c:txPr>
            <c:showLegendKey val="0"/>
            <c:showVal val="1"/>
            <c:showCatName val="0"/>
            <c:showSerName val="0"/>
            <c:showPercent val="0"/>
            <c:showBubbleSize val="0"/>
            <c:showLeaderLines val="0"/>
          </c:dLbls>
          <c:cat>
            <c:numRef>
              <c:f>Sheet1!$A$2:$A$7</c:f>
              <c:numCache>
                <c:formatCode>General</c:formatCode>
                <c:ptCount val="6"/>
                <c:pt idx="0">
                  <c:v>2012</c:v>
                </c:pt>
                <c:pt idx="1">
                  <c:v>2013</c:v>
                </c:pt>
                <c:pt idx="2">
                  <c:v>2014</c:v>
                </c:pt>
                <c:pt idx="3">
                  <c:v>2015</c:v>
                </c:pt>
                <c:pt idx="4">
                  <c:v>2016</c:v>
                </c:pt>
                <c:pt idx="5">
                  <c:v>2017</c:v>
                </c:pt>
              </c:numCache>
            </c:numRef>
          </c:cat>
          <c:val>
            <c:numRef>
              <c:f>Sheet1!$F$2:$F$7</c:f>
              <c:numCache>
                <c:formatCode>General</c:formatCode>
                <c:ptCount val="6"/>
                <c:pt idx="2">
                  <c:v>-237</c:v>
                </c:pt>
                <c:pt idx="3">
                  <c:v>-175</c:v>
                </c:pt>
                <c:pt idx="4">
                  <c:v>-215</c:v>
                </c:pt>
                <c:pt idx="5">
                  <c:v>-265</c:v>
                </c:pt>
              </c:numCache>
            </c:numRef>
          </c:val>
        </c:ser>
        <c:dLbls>
          <c:showLegendKey val="0"/>
          <c:showVal val="0"/>
          <c:showCatName val="0"/>
          <c:showSerName val="0"/>
          <c:showPercent val="0"/>
          <c:showBubbleSize val="0"/>
        </c:dLbls>
        <c:gapWidth val="24"/>
        <c:overlap val="100"/>
        <c:axId val="146644992"/>
        <c:axId val="146646912"/>
      </c:barChart>
      <c:catAx>
        <c:axId val="146644992"/>
        <c:scaling>
          <c:orientation val="minMax"/>
        </c:scaling>
        <c:delete val="0"/>
        <c:axPos val="b"/>
        <c:numFmt formatCode="General" sourceLinked="1"/>
        <c:majorTickMark val="out"/>
        <c:minorTickMark val="none"/>
        <c:tickLblPos val="low"/>
        <c:spPr>
          <a:ln w="3126">
            <a:solidFill>
              <a:schemeClr val="tx1"/>
            </a:solidFill>
            <a:prstDash val="solid"/>
          </a:ln>
        </c:spPr>
        <c:txPr>
          <a:bodyPr rot="0" vert="horz"/>
          <a:lstStyle/>
          <a:p>
            <a:pPr>
              <a:defRPr sz="1600" b="0" i="0" u="none" strike="noStrike" baseline="0">
                <a:solidFill>
                  <a:schemeClr val="tx1"/>
                </a:solidFill>
                <a:latin typeface="Verdana" pitchFamily="34" charset="0"/>
                <a:ea typeface="Times New Roman"/>
                <a:cs typeface="Times New Roman"/>
              </a:defRPr>
            </a:pPr>
            <a:endParaRPr lang="fi-FI"/>
          </a:p>
        </c:txPr>
        <c:crossAx val="146646912"/>
        <c:crosses val="autoZero"/>
        <c:auto val="1"/>
        <c:lblAlgn val="ctr"/>
        <c:lblOffset val="100"/>
        <c:noMultiLvlLbl val="0"/>
      </c:catAx>
      <c:valAx>
        <c:axId val="146646912"/>
        <c:scaling>
          <c:orientation val="minMax"/>
          <c:max val="0"/>
          <c:min val="-1600"/>
        </c:scaling>
        <c:delete val="0"/>
        <c:axPos val="l"/>
        <c:majorGridlines>
          <c:spPr>
            <a:ln w="3126">
              <a:solidFill>
                <a:schemeClr val="tx1"/>
              </a:solidFill>
              <a:prstDash val="sysDash"/>
            </a:ln>
          </c:spPr>
        </c:majorGridlines>
        <c:numFmt formatCode="0" sourceLinked="0"/>
        <c:majorTickMark val="out"/>
        <c:minorTickMark val="in"/>
        <c:tickLblPos val="nextTo"/>
        <c:spPr>
          <a:ln w="3126">
            <a:solidFill>
              <a:schemeClr val="tx1"/>
            </a:solidFill>
            <a:prstDash val="solid"/>
          </a:ln>
        </c:spPr>
        <c:txPr>
          <a:bodyPr rot="0" vert="horz"/>
          <a:lstStyle/>
          <a:p>
            <a:pPr>
              <a:defRPr sz="1430" b="0" i="0" u="none" strike="noStrike" baseline="0">
                <a:solidFill>
                  <a:schemeClr val="tx1"/>
                </a:solidFill>
                <a:latin typeface="Verdana"/>
                <a:ea typeface="Verdana"/>
                <a:cs typeface="Verdana"/>
              </a:defRPr>
            </a:pPr>
            <a:endParaRPr lang="fi-FI"/>
          </a:p>
        </c:txPr>
        <c:crossAx val="146644992"/>
        <c:crosses val="autoZero"/>
        <c:crossBetween val="between"/>
        <c:majorUnit val="200"/>
        <c:minorUnit val="100"/>
      </c:valAx>
      <c:spPr>
        <a:solidFill>
          <a:schemeClr val="bg1">
            <a:lumMod val="95000"/>
          </a:schemeClr>
        </a:solidFill>
        <a:ln w="12503">
          <a:solidFill>
            <a:schemeClr val="tx1"/>
          </a:solidFill>
          <a:prstDash val="solid"/>
        </a:ln>
      </c:spPr>
    </c:plotArea>
    <c:plotVisOnly val="1"/>
    <c:dispBlanksAs val="gap"/>
    <c:showDLblsOverMax val="0"/>
  </c:chart>
  <c:spPr>
    <a:noFill/>
    <a:ln>
      <a:noFill/>
    </a:ln>
  </c:spPr>
  <c:txPr>
    <a:bodyPr/>
    <a:lstStyle/>
    <a:p>
      <a:pPr>
        <a:defRPr sz="1772" b="1" i="0" u="none" strike="noStrike" baseline="0">
          <a:solidFill>
            <a:schemeClr val="tx1"/>
          </a:solidFill>
          <a:latin typeface="Times New Roman"/>
          <a:ea typeface="Times New Roman"/>
          <a:cs typeface="Times New Roman"/>
        </a:defRPr>
      </a:pPr>
      <a:endParaRPr lang="fi-FI"/>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041692630147851E-2"/>
          <c:y val="7.3416684851623643E-2"/>
          <c:w val="0.87954830614805524"/>
          <c:h val="0.84110073792276063"/>
        </c:manualLayout>
      </c:layout>
      <c:barChart>
        <c:barDir val="col"/>
        <c:grouping val="clustered"/>
        <c:varyColors val="0"/>
        <c:ser>
          <c:idx val="1"/>
          <c:order val="0"/>
          <c:tx>
            <c:strRef>
              <c:f>Sheet1!$A$2</c:f>
              <c:strCache>
                <c:ptCount val="1"/>
                <c:pt idx="0">
                  <c:v>Vuosikate</c:v>
                </c:pt>
              </c:strCache>
            </c:strRef>
          </c:tx>
          <c:spPr>
            <a:solidFill>
              <a:srgbClr val="FF4F4F"/>
            </a:solidFill>
            <a:ln w="15875">
              <a:solidFill>
                <a:schemeClr val="tx2"/>
              </a:solidFill>
              <a:prstDash val="solid"/>
            </a:ln>
          </c:spPr>
          <c:invertIfNegative val="0"/>
          <c:dPt>
            <c:idx val="16"/>
            <c:invertIfNegative val="0"/>
            <c:bubble3D val="0"/>
            <c:spPr>
              <a:solidFill>
                <a:srgbClr val="FF8585"/>
              </a:solidFill>
              <a:ln w="15875">
                <a:solidFill>
                  <a:schemeClr val="tx2"/>
                </a:solidFill>
                <a:prstDash val="solid"/>
              </a:ln>
            </c:spPr>
          </c:dPt>
          <c:dPt>
            <c:idx val="17"/>
            <c:invertIfNegative val="0"/>
            <c:bubble3D val="0"/>
            <c:spPr>
              <a:solidFill>
                <a:srgbClr val="FF8585"/>
              </a:solidFill>
              <a:ln w="15875">
                <a:solidFill>
                  <a:schemeClr val="tx2"/>
                </a:solidFill>
                <a:prstDash val="solid"/>
              </a:ln>
            </c:spPr>
          </c:dPt>
          <c:dPt>
            <c:idx val="18"/>
            <c:invertIfNegative val="0"/>
            <c:bubble3D val="0"/>
            <c:spPr>
              <a:solidFill>
                <a:srgbClr val="FF8585"/>
              </a:solidFill>
              <a:ln w="15875">
                <a:solidFill>
                  <a:schemeClr val="tx2"/>
                </a:solidFill>
                <a:prstDash val="solid"/>
              </a:ln>
            </c:spPr>
          </c:dPt>
          <c:dPt>
            <c:idx val="19"/>
            <c:invertIfNegative val="0"/>
            <c:bubble3D val="0"/>
            <c:spPr>
              <a:solidFill>
                <a:srgbClr val="FF8585"/>
              </a:solidFill>
              <a:ln w="15875">
                <a:solidFill>
                  <a:schemeClr val="tx2"/>
                </a:solidFill>
                <a:prstDash val="solid"/>
              </a:ln>
            </c:spPr>
          </c:dPt>
          <c:dPt>
            <c:idx val="20"/>
            <c:invertIfNegative val="0"/>
            <c:bubble3D val="0"/>
            <c:spPr>
              <a:solidFill>
                <a:srgbClr val="FF8585"/>
              </a:solidFill>
              <a:ln w="15875">
                <a:solidFill>
                  <a:schemeClr val="tx2"/>
                </a:solidFill>
                <a:prstDash val="solid"/>
              </a:ln>
            </c:spPr>
          </c:dPt>
          <c:dPt>
            <c:idx val="21"/>
            <c:invertIfNegative val="0"/>
            <c:bubble3D val="0"/>
            <c:spPr>
              <a:solidFill>
                <a:srgbClr val="FF8585"/>
              </a:solidFill>
              <a:ln w="15875">
                <a:solidFill>
                  <a:schemeClr val="tx2"/>
                </a:solidFill>
                <a:prstDash val="solid"/>
              </a:ln>
            </c:spPr>
          </c:dPt>
          <c:cat>
            <c:strRef>
              <c:f>Sheet1!$B$1:$W$1</c:f>
              <c:strCache>
                <c:ptCount val="22"/>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strCache>
            </c:strRef>
          </c:cat>
          <c:val>
            <c:numRef>
              <c:f>Sheet1!$B$2:$W$2</c:f>
              <c:numCache>
                <c:formatCode>0.00</c:formatCode>
                <c:ptCount val="22"/>
                <c:pt idx="0">
                  <c:v>1.2490000000000001</c:v>
                </c:pt>
                <c:pt idx="1">
                  <c:v>1.492</c:v>
                </c:pt>
                <c:pt idx="2">
                  <c:v>1.5820000000000001</c:v>
                </c:pt>
                <c:pt idx="3">
                  <c:v>1.698</c:v>
                </c:pt>
                <c:pt idx="4">
                  <c:v>1.9530000000000001</c:v>
                </c:pt>
                <c:pt idx="5">
                  <c:v>2.2629999999999999</c:v>
                </c:pt>
                <c:pt idx="6">
                  <c:v>1.5840000000000001</c:v>
                </c:pt>
                <c:pt idx="7">
                  <c:v>1.44</c:v>
                </c:pt>
                <c:pt idx="8">
                  <c:v>1.4770000000000001</c:v>
                </c:pt>
                <c:pt idx="9">
                  <c:v>2.1040000000000001</c:v>
                </c:pt>
                <c:pt idx="10">
                  <c:v>2.387</c:v>
                </c:pt>
                <c:pt idx="11">
                  <c:v>2.4009999999999998</c:v>
                </c:pt>
                <c:pt idx="12">
                  <c:v>2.306</c:v>
                </c:pt>
                <c:pt idx="13">
                  <c:v>3.0249999999999999</c:v>
                </c:pt>
                <c:pt idx="14">
                  <c:v>2.548</c:v>
                </c:pt>
                <c:pt idx="15">
                  <c:v>1.792</c:v>
                </c:pt>
                <c:pt idx="16">
                  <c:v>2.33</c:v>
                </c:pt>
                <c:pt idx="17">
                  <c:v>1.77</c:v>
                </c:pt>
                <c:pt idx="18">
                  <c:v>1.61</c:v>
                </c:pt>
                <c:pt idx="19">
                  <c:v>1.1000000000000001</c:v>
                </c:pt>
                <c:pt idx="20" formatCode="General">
                  <c:v>0.79</c:v>
                </c:pt>
                <c:pt idx="21">
                  <c:v>0.35</c:v>
                </c:pt>
              </c:numCache>
            </c:numRef>
          </c:val>
        </c:ser>
        <c:dLbls>
          <c:showLegendKey val="0"/>
          <c:showVal val="0"/>
          <c:showCatName val="0"/>
          <c:showSerName val="0"/>
          <c:showPercent val="0"/>
          <c:showBubbleSize val="0"/>
        </c:dLbls>
        <c:gapWidth val="56"/>
        <c:axId val="178745728"/>
        <c:axId val="178747264"/>
      </c:barChart>
      <c:barChart>
        <c:barDir val="col"/>
        <c:grouping val="clustered"/>
        <c:varyColors val="0"/>
        <c:ser>
          <c:idx val="0"/>
          <c:order val="1"/>
          <c:tx>
            <c:strRef>
              <c:f>Sheet1!$A$3</c:f>
              <c:strCache>
                <c:ptCount val="1"/>
                <c:pt idx="0">
                  <c:v>Tilikauden tulos</c:v>
                </c:pt>
              </c:strCache>
            </c:strRef>
          </c:tx>
          <c:spPr>
            <a:solidFill>
              <a:srgbClr val="0070C0"/>
            </a:solidFill>
            <a:ln w="15875">
              <a:solidFill>
                <a:schemeClr val="tx2"/>
              </a:solidFill>
              <a:prstDash val="solid"/>
            </a:ln>
          </c:spPr>
          <c:invertIfNegative val="0"/>
          <c:dPt>
            <c:idx val="16"/>
            <c:invertIfNegative val="0"/>
            <c:bubble3D val="0"/>
            <c:spPr>
              <a:solidFill>
                <a:schemeClr val="tx1">
                  <a:lumMod val="50000"/>
                  <a:lumOff val="50000"/>
                </a:schemeClr>
              </a:solidFill>
              <a:ln w="15875">
                <a:solidFill>
                  <a:schemeClr val="tx2"/>
                </a:solidFill>
                <a:prstDash val="solid"/>
              </a:ln>
            </c:spPr>
          </c:dPt>
          <c:dPt>
            <c:idx val="17"/>
            <c:invertIfNegative val="0"/>
            <c:bubble3D val="0"/>
            <c:spPr>
              <a:solidFill>
                <a:schemeClr val="tx1">
                  <a:lumMod val="50000"/>
                  <a:lumOff val="50000"/>
                </a:schemeClr>
              </a:solidFill>
              <a:ln w="15875">
                <a:solidFill>
                  <a:schemeClr val="tx2"/>
                </a:solidFill>
                <a:prstDash val="solid"/>
              </a:ln>
            </c:spPr>
          </c:dPt>
          <c:dPt>
            <c:idx val="18"/>
            <c:invertIfNegative val="0"/>
            <c:bubble3D val="0"/>
            <c:spPr>
              <a:solidFill>
                <a:schemeClr val="tx1">
                  <a:lumMod val="50000"/>
                  <a:lumOff val="50000"/>
                </a:schemeClr>
              </a:solidFill>
              <a:ln w="15875">
                <a:solidFill>
                  <a:schemeClr val="tx2"/>
                </a:solidFill>
                <a:prstDash val="solid"/>
              </a:ln>
            </c:spPr>
          </c:dPt>
          <c:dPt>
            <c:idx val="19"/>
            <c:invertIfNegative val="0"/>
            <c:bubble3D val="0"/>
            <c:spPr>
              <a:solidFill>
                <a:schemeClr val="tx1">
                  <a:lumMod val="50000"/>
                  <a:lumOff val="50000"/>
                </a:schemeClr>
              </a:solidFill>
              <a:ln w="15875">
                <a:solidFill>
                  <a:schemeClr val="tx2"/>
                </a:solidFill>
                <a:prstDash val="solid"/>
              </a:ln>
            </c:spPr>
          </c:dPt>
          <c:dPt>
            <c:idx val="20"/>
            <c:invertIfNegative val="0"/>
            <c:bubble3D val="0"/>
            <c:spPr>
              <a:solidFill>
                <a:schemeClr val="tx1">
                  <a:lumMod val="50000"/>
                  <a:lumOff val="50000"/>
                </a:schemeClr>
              </a:solidFill>
              <a:ln w="15875">
                <a:solidFill>
                  <a:schemeClr val="tx2"/>
                </a:solidFill>
                <a:prstDash val="solid"/>
              </a:ln>
            </c:spPr>
          </c:dPt>
          <c:dPt>
            <c:idx val="21"/>
            <c:invertIfNegative val="0"/>
            <c:bubble3D val="0"/>
            <c:spPr>
              <a:solidFill>
                <a:schemeClr val="tx1">
                  <a:lumMod val="50000"/>
                  <a:lumOff val="50000"/>
                </a:schemeClr>
              </a:solidFill>
              <a:ln w="15875">
                <a:solidFill>
                  <a:schemeClr val="tx2"/>
                </a:solidFill>
                <a:prstDash val="solid"/>
              </a:ln>
            </c:spPr>
          </c:dPt>
          <c:cat>
            <c:strRef>
              <c:f>Sheet1!$B$1:$W$1</c:f>
              <c:strCache>
                <c:ptCount val="22"/>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strCache>
            </c:strRef>
          </c:cat>
          <c:val>
            <c:numRef>
              <c:f>Sheet1!$B$3:$W$3</c:f>
              <c:numCache>
                <c:formatCode>0.00</c:formatCode>
                <c:ptCount val="22"/>
                <c:pt idx="0">
                  <c:v>-0.33400000000000002</c:v>
                </c:pt>
                <c:pt idx="1">
                  <c:v>0.56899999999999995</c:v>
                </c:pt>
                <c:pt idx="2">
                  <c:v>0.57799999999999996</c:v>
                </c:pt>
                <c:pt idx="3">
                  <c:v>0.93899999999999995</c:v>
                </c:pt>
                <c:pt idx="4">
                  <c:v>0.68100000000000005</c:v>
                </c:pt>
                <c:pt idx="5">
                  <c:v>1.038</c:v>
                </c:pt>
                <c:pt idx="6">
                  <c:v>0.22500000000000001</c:v>
                </c:pt>
                <c:pt idx="7">
                  <c:v>-0.106</c:v>
                </c:pt>
                <c:pt idx="8">
                  <c:v>5.0000000000000001E-3</c:v>
                </c:pt>
                <c:pt idx="9">
                  <c:v>1.0840000000000001</c:v>
                </c:pt>
                <c:pt idx="10">
                  <c:v>0.78200000000000003</c:v>
                </c:pt>
                <c:pt idx="11">
                  <c:v>0.71799999999999997</c:v>
                </c:pt>
                <c:pt idx="12">
                  <c:v>0.43</c:v>
                </c:pt>
                <c:pt idx="13">
                  <c:v>1.93</c:v>
                </c:pt>
                <c:pt idx="14">
                  <c:v>0.44</c:v>
                </c:pt>
                <c:pt idx="15">
                  <c:v>-0.36099999999999999</c:v>
                </c:pt>
                <c:pt idx="16">
                  <c:v>-7.0000000000000007E-2</c:v>
                </c:pt>
                <c:pt idx="17">
                  <c:v>-0.68</c:v>
                </c:pt>
                <c:pt idx="18">
                  <c:v>-0.94</c:v>
                </c:pt>
                <c:pt idx="19">
                  <c:v>-1.55</c:v>
                </c:pt>
                <c:pt idx="20" formatCode="General">
                  <c:v>-1.96</c:v>
                </c:pt>
                <c:pt idx="21">
                  <c:v>-2.5</c:v>
                </c:pt>
              </c:numCache>
            </c:numRef>
          </c:val>
        </c:ser>
        <c:dLbls>
          <c:showLegendKey val="0"/>
          <c:showVal val="0"/>
          <c:showCatName val="0"/>
          <c:showSerName val="0"/>
          <c:showPercent val="0"/>
          <c:showBubbleSize val="0"/>
        </c:dLbls>
        <c:gapWidth val="120"/>
        <c:overlap val="-1"/>
        <c:axId val="178748800"/>
        <c:axId val="178762880"/>
      </c:barChart>
      <c:catAx>
        <c:axId val="178745728"/>
        <c:scaling>
          <c:orientation val="minMax"/>
        </c:scaling>
        <c:delete val="0"/>
        <c:axPos val="b"/>
        <c:numFmt formatCode="General" sourceLinked="1"/>
        <c:majorTickMark val="cross"/>
        <c:minorTickMark val="none"/>
        <c:tickLblPos val="low"/>
        <c:spPr>
          <a:ln w="387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178747264"/>
        <c:crosses val="autoZero"/>
        <c:auto val="0"/>
        <c:lblAlgn val="ctr"/>
        <c:lblOffset val="100"/>
        <c:tickLblSkip val="1"/>
        <c:tickMarkSkip val="1"/>
        <c:noMultiLvlLbl val="0"/>
      </c:catAx>
      <c:valAx>
        <c:axId val="178747264"/>
        <c:scaling>
          <c:orientation val="minMax"/>
          <c:max val="3.5"/>
          <c:min val="-3"/>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178745728"/>
        <c:crosses val="autoZero"/>
        <c:crossBetween val="between"/>
        <c:majorUnit val="0.5"/>
        <c:minorUnit val="0.1"/>
      </c:valAx>
      <c:catAx>
        <c:axId val="178748800"/>
        <c:scaling>
          <c:orientation val="minMax"/>
        </c:scaling>
        <c:delete val="1"/>
        <c:axPos val="b"/>
        <c:majorTickMark val="out"/>
        <c:minorTickMark val="none"/>
        <c:tickLblPos val="nextTo"/>
        <c:crossAx val="178762880"/>
        <c:crosses val="autoZero"/>
        <c:auto val="0"/>
        <c:lblAlgn val="ctr"/>
        <c:lblOffset val="100"/>
        <c:noMultiLvlLbl val="0"/>
      </c:catAx>
      <c:valAx>
        <c:axId val="178762880"/>
        <c:scaling>
          <c:orientation val="minMax"/>
          <c:max val="3.5"/>
          <c:min val="-3"/>
        </c:scaling>
        <c:delete val="0"/>
        <c:axPos val="r"/>
        <c:numFmt formatCode="0.0" sourceLinked="0"/>
        <c:majorTickMark val="cross"/>
        <c:minorTickMark val="none"/>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178748800"/>
        <c:crosses val="max"/>
        <c:crossBetween val="between"/>
        <c:majorUnit val="0.5"/>
        <c:minorUnit val="0.1"/>
      </c:valAx>
      <c:spPr>
        <a:noFill/>
        <a:ln w="15480">
          <a:solidFill>
            <a:schemeClr val="tx1"/>
          </a:solidFill>
          <a:prstDash val="solid"/>
        </a:ln>
      </c:spPr>
    </c:plotArea>
    <c:legend>
      <c:legendPos val="r"/>
      <c:layout>
        <c:manualLayout>
          <c:xMode val="edge"/>
          <c:yMode val="edge"/>
          <c:x val="0.12269555597820583"/>
          <c:y val="0.68493645373320811"/>
          <c:w val="0.24523041013064309"/>
          <c:h val="0.1171875"/>
        </c:manualLayout>
      </c:layout>
      <c:overlay val="0"/>
      <c:spPr>
        <a:solidFill>
          <a:schemeClr val="bg1"/>
        </a:solidFill>
        <a:ln w="3870">
          <a:solidFill>
            <a:schemeClr val="tx1"/>
          </a:solidFill>
          <a:prstDash val="solid"/>
        </a:ln>
      </c:spPr>
      <c:txPr>
        <a:bodyPr/>
        <a:lstStyle/>
        <a:p>
          <a:pPr>
            <a:defRPr sz="16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041692630147851E-2"/>
          <c:y val="7.3416684851623643E-2"/>
          <c:w val="0.87954830614805524"/>
          <c:h val="0.84110073792276063"/>
        </c:manualLayout>
      </c:layout>
      <c:barChart>
        <c:barDir val="col"/>
        <c:grouping val="clustered"/>
        <c:varyColors val="0"/>
        <c:ser>
          <c:idx val="1"/>
          <c:order val="0"/>
          <c:tx>
            <c:strRef>
              <c:f>Sheet1!$A$2</c:f>
              <c:strCache>
                <c:ptCount val="1"/>
                <c:pt idx="0">
                  <c:v>Vuosikate</c:v>
                </c:pt>
              </c:strCache>
            </c:strRef>
          </c:tx>
          <c:spPr>
            <a:solidFill>
              <a:srgbClr val="FF4F4F"/>
            </a:solidFill>
            <a:ln w="15875">
              <a:solidFill>
                <a:schemeClr val="tx2"/>
              </a:solidFill>
              <a:prstDash val="solid"/>
            </a:ln>
          </c:spPr>
          <c:invertIfNegative val="0"/>
          <c:dPt>
            <c:idx val="16"/>
            <c:invertIfNegative val="0"/>
            <c:bubble3D val="0"/>
            <c:spPr>
              <a:solidFill>
                <a:srgbClr val="FF8585"/>
              </a:solidFill>
              <a:ln w="15875">
                <a:solidFill>
                  <a:schemeClr val="tx2"/>
                </a:solidFill>
                <a:prstDash val="solid"/>
              </a:ln>
            </c:spPr>
          </c:dPt>
          <c:dPt>
            <c:idx val="17"/>
            <c:invertIfNegative val="0"/>
            <c:bubble3D val="0"/>
            <c:spPr>
              <a:solidFill>
                <a:srgbClr val="FF8585"/>
              </a:solidFill>
              <a:ln w="15875">
                <a:solidFill>
                  <a:schemeClr val="tx2"/>
                </a:solidFill>
                <a:prstDash val="solid"/>
              </a:ln>
            </c:spPr>
          </c:dPt>
          <c:dPt>
            <c:idx val="18"/>
            <c:invertIfNegative val="0"/>
            <c:bubble3D val="0"/>
            <c:spPr>
              <a:solidFill>
                <a:srgbClr val="FF8585"/>
              </a:solidFill>
              <a:ln w="15875">
                <a:solidFill>
                  <a:schemeClr val="tx2"/>
                </a:solidFill>
                <a:prstDash val="solid"/>
              </a:ln>
            </c:spPr>
          </c:dPt>
          <c:dPt>
            <c:idx val="19"/>
            <c:invertIfNegative val="0"/>
            <c:bubble3D val="0"/>
            <c:spPr>
              <a:solidFill>
                <a:srgbClr val="FF8585"/>
              </a:solidFill>
              <a:ln w="15875">
                <a:solidFill>
                  <a:schemeClr val="tx2"/>
                </a:solidFill>
                <a:prstDash val="solid"/>
              </a:ln>
            </c:spPr>
          </c:dPt>
          <c:dPt>
            <c:idx val="20"/>
            <c:invertIfNegative val="0"/>
            <c:bubble3D val="0"/>
            <c:spPr>
              <a:solidFill>
                <a:srgbClr val="FF8585"/>
              </a:solidFill>
              <a:ln w="15875">
                <a:solidFill>
                  <a:schemeClr val="tx2"/>
                </a:solidFill>
                <a:prstDash val="solid"/>
              </a:ln>
            </c:spPr>
          </c:dPt>
          <c:dPt>
            <c:idx val="21"/>
            <c:invertIfNegative val="0"/>
            <c:bubble3D val="0"/>
            <c:spPr>
              <a:solidFill>
                <a:srgbClr val="FF8585"/>
              </a:solidFill>
              <a:ln w="15875">
                <a:solidFill>
                  <a:schemeClr val="tx2"/>
                </a:solidFill>
                <a:prstDash val="solid"/>
              </a:ln>
            </c:spPr>
          </c:dPt>
          <c:cat>
            <c:strRef>
              <c:f>Sheet1!$B$1:$W$1</c:f>
              <c:strCache>
                <c:ptCount val="22"/>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strCache>
            </c:strRef>
          </c:cat>
          <c:val>
            <c:numRef>
              <c:f>Sheet1!$B$2:$W$2</c:f>
              <c:numCache>
                <c:formatCode>0.00</c:formatCode>
                <c:ptCount val="22"/>
                <c:pt idx="0">
                  <c:v>1.2490000000000001</c:v>
                </c:pt>
                <c:pt idx="1">
                  <c:v>1.492</c:v>
                </c:pt>
                <c:pt idx="2">
                  <c:v>1.5820000000000001</c:v>
                </c:pt>
                <c:pt idx="3">
                  <c:v>1.698</c:v>
                </c:pt>
                <c:pt idx="4">
                  <c:v>1.9530000000000001</c:v>
                </c:pt>
                <c:pt idx="5">
                  <c:v>2.2629999999999999</c:v>
                </c:pt>
                <c:pt idx="6">
                  <c:v>1.5840000000000001</c:v>
                </c:pt>
                <c:pt idx="7">
                  <c:v>1.44</c:v>
                </c:pt>
                <c:pt idx="8">
                  <c:v>1.4770000000000001</c:v>
                </c:pt>
                <c:pt idx="9">
                  <c:v>2.1040000000000001</c:v>
                </c:pt>
                <c:pt idx="10">
                  <c:v>2.387</c:v>
                </c:pt>
                <c:pt idx="11">
                  <c:v>2.4009999999999998</c:v>
                </c:pt>
                <c:pt idx="12">
                  <c:v>2.306</c:v>
                </c:pt>
                <c:pt idx="13">
                  <c:v>3.0249999999999999</c:v>
                </c:pt>
                <c:pt idx="14">
                  <c:v>2.548</c:v>
                </c:pt>
                <c:pt idx="15">
                  <c:v>1.792</c:v>
                </c:pt>
                <c:pt idx="16">
                  <c:v>2.33</c:v>
                </c:pt>
                <c:pt idx="17">
                  <c:v>1.68</c:v>
                </c:pt>
                <c:pt idx="18">
                  <c:v>1.26</c:v>
                </c:pt>
                <c:pt idx="19">
                  <c:v>0.72</c:v>
                </c:pt>
                <c:pt idx="20" formatCode="General">
                  <c:v>0.19</c:v>
                </c:pt>
                <c:pt idx="21">
                  <c:v>-0.48</c:v>
                </c:pt>
              </c:numCache>
            </c:numRef>
          </c:val>
        </c:ser>
        <c:dLbls>
          <c:showLegendKey val="0"/>
          <c:showVal val="0"/>
          <c:showCatName val="0"/>
          <c:showSerName val="0"/>
          <c:showPercent val="0"/>
          <c:showBubbleSize val="0"/>
        </c:dLbls>
        <c:gapWidth val="46"/>
        <c:axId val="179415680"/>
        <c:axId val="179425664"/>
      </c:barChart>
      <c:barChart>
        <c:barDir val="col"/>
        <c:grouping val="clustered"/>
        <c:varyColors val="0"/>
        <c:ser>
          <c:idx val="0"/>
          <c:order val="1"/>
          <c:tx>
            <c:strRef>
              <c:f>Sheet1!$A$3</c:f>
              <c:strCache>
                <c:ptCount val="1"/>
                <c:pt idx="0">
                  <c:v>Tilikauden tulos</c:v>
                </c:pt>
              </c:strCache>
            </c:strRef>
          </c:tx>
          <c:spPr>
            <a:solidFill>
              <a:srgbClr val="0070C0"/>
            </a:solidFill>
            <a:ln w="15875">
              <a:solidFill>
                <a:schemeClr val="tx2"/>
              </a:solidFill>
              <a:prstDash val="solid"/>
            </a:ln>
          </c:spPr>
          <c:invertIfNegative val="0"/>
          <c:dPt>
            <c:idx val="16"/>
            <c:invertIfNegative val="0"/>
            <c:bubble3D val="0"/>
            <c:spPr>
              <a:solidFill>
                <a:schemeClr val="tx1">
                  <a:lumMod val="50000"/>
                  <a:lumOff val="50000"/>
                </a:schemeClr>
              </a:solidFill>
              <a:ln w="15875">
                <a:solidFill>
                  <a:schemeClr val="tx2"/>
                </a:solidFill>
                <a:prstDash val="solid"/>
              </a:ln>
            </c:spPr>
          </c:dPt>
          <c:dPt>
            <c:idx val="17"/>
            <c:invertIfNegative val="0"/>
            <c:bubble3D val="0"/>
            <c:spPr>
              <a:solidFill>
                <a:schemeClr val="tx1">
                  <a:lumMod val="50000"/>
                  <a:lumOff val="50000"/>
                </a:schemeClr>
              </a:solidFill>
              <a:ln w="15875">
                <a:solidFill>
                  <a:schemeClr val="tx2"/>
                </a:solidFill>
                <a:prstDash val="solid"/>
              </a:ln>
            </c:spPr>
          </c:dPt>
          <c:dPt>
            <c:idx val="18"/>
            <c:invertIfNegative val="0"/>
            <c:bubble3D val="0"/>
            <c:spPr>
              <a:solidFill>
                <a:schemeClr val="tx1">
                  <a:lumMod val="50000"/>
                  <a:lumOff val="50000"/>
                </a:schemeClr>
              </a:solidFill>
              <a:ln w="15875">
                <a:solidFill>
                  <a:schemeClr val="tx2"/>
                </a:solidFill>
                <a:prstDash val="solid"/>
              </a:ln>
            </c:spPr>
          </c:dPt>
          <c:dPt>
            <c:idx val="19"/>
            <c:invertIfNegative val="0"/>
            <c:bubble3D val="0"/>
            <c:spPr>
              <a:solidFill>
                <a:schemeClr val="tx1">
                  <a:lumMod val="50000"/>
                  <a:lumOff val="50000"/>
                </a:schemeClr>
              </a:solidFill>
              <a:ln w="15875">
                <a:solidFill>
                  <a:schemeClr val="tx2"/>
                </a:solidFill>
                <a:prstDash val="solid"/>
              </a:ln>
            </c:spPr>
          </c:dPt>
          <c:dPt>
            <c:idx val="20"/>
            <c:invertIfNegative val="0"/>
            <c:bubble3D val="0"/>
            <c:spPr>
              <a:solidFill>
                <a:schemeClr val="tx1">
                  <a:lumMod val="50000"/>
                  <a:lumOff val="50000"/>
                </a:schemeClr>
              </a:solidFill>
              <a:ln w="15875">
                <a:solidFill>
                  <a:schemeClr val="tx2"/>
                </a:solidFill>
                <a:prstDash val="solid"/>
              </a:ln>
            </c:spPr>
          </c:dPt>
          <c:dPt>
            <c:idx val="21"/>
            <c:invertIfNegative val="0"/>
            <c:bubble3D val="0"/>
            <c:spPr>
              <a:solidFill>
                <a:schemeClr val="tx1">
                  <a:lumMod val="50000"/>
                  <a:lumOff val="50000"/>
                </a:schemeClr>
              </a:solidFill>
              <a:ln w="15875">
                <a:solidFill>
                  <a:schemeClr val="tx2"/>
                </a:solidFill>
                <a:prstDash val="solid"/>
              </a:ln>
            </c:spPr>
          </c:dPt>
          <c:cat>
            <c:strRef>
              <c:f>Sheet1!$B$1:$W$1</c:f>
              <c:strCache>
                <c:ptCount val="22"/>
                <c:pt idx="0">
                  <c:v>97</c:v>
                </c:pt>
                <c:pt idx="1">
                  <c:v>98</c:v>
                </c:pt>
                <c:pt idx="2">
                  <c:v>99</c:v>
                </c:pt>
                <c:pt idx="3">
                  <c:v>00</c:v>
                </c:pt>
                <c:pt idx="4">
                  <c:v>01</c:v>
                </c:pt>
                <c:pt idx="5">
                  <c:v>02</c:v>
                </c:pt>
                <c:pt idx="6">
                  <c:v>03</c:v>
                </c:pt>
                <c:pt idx="7">
                  <c:v>04</c:v>
                </c:pt>
                <c:pt idx="8">
                  <c:v>05</c:v>
                </c:pt>
                <c:pt idx="9">
                  <c:v>06</c:v>
                </c:pt>
                <c:pt idx="10">
                  <c:v>07</c:v>
                </c:pt>
                <c:pt idx="11">
                  <c:v>08</c:v>
                </c:pt>
                <c:pt idx="12">
                  <c:v>09</c:v>
                </c:pt>
                <c:pt idx="13">
                  <c:v>10</c:v>
                </c:pt>
                <c:pt idx="14">
                  <c:v>11</c:v>
                </c:pt>
                <c:pt idx="15">
                  <c:v>12</c:v>
                </c:pt>
                <c:pt idx="16">
                  <c:v>13</c:v>
                </c:pt>
                <c:pt idx="17">
                  <c:v>14</c:v>
                </c:pt>
                <c:pt idx="18">
                  <c:v>15</c:v>
                </c:pt>
                <c:pt idx="19">
                  <c:v>16</c:v>
                </c:pt>
                <c:pt idx="20">
                  <c:v>17</c:v>
                </c:pt>
                <c:pt idx="21">
                  <c:v>18</c:v>
                </c:pt>
              </c:strCache>
            </c:strRef>
          </c:cat>
          <c:val>
            <c:numRef>
              <c:f>Sheet1!$B$3:$W$3</c:f>
              <c:numCache>
                <c:formatCode>0.00</c:formatCode>
                <c:ptCount val="22"/>
                <c:pt idx="0">
                  <c:v>-0.33400000000000002</c:v>
                </c:pt>
                <c:pt idx="1">
                  <c:v>0.56899999999999995</c:v>
                </c:pt>
                <c:pt idx="2">
                  <c:v>0.57799999999999996</c:v>
                </c:pt>
                <c:pt idx="3">
                  <c:v>0.93899999999999995</c:v>
                </c:pt>
                <c:pt idx="4">
                  <c:v>0.68100000000000005</c:v>
                </c:pt>
                <c:pt idx="5">
                  <c:v>1.038</c:v>
                </c:pt>
                <c:pt idx="6">
                  <c:v>0.22500000000000001</c:v>
                </c:pt>
                <c:pt idx="7">
                  <c:v>-0.106</c:v>
                </c:pt>
                <c:pt idx="8">
                  <c:v>5.0000000000000001E-3</c:v>
                </c:pt>
                <c:pt idx="9">
                  <c:v>1.0840000000000001</c:v>
                </c:pt>
                <c:pt idx="10">
                  <c:v>0.78200000000000003</c:v>
                </c:pt>
                <c:pt idx="11">
                  <c:v>0.71799999999999997</c:v>
                </c:pt>
                <c:pt idx="12">
                  <c:v>0.43</c:v>
                </c:pt>
                <c:pt idx="13">
                  <c:v>1.93</c:v>
                </c:pt>
                <c:pt idx="14">
                  <c:v>0.44</c:v>
                </c:pt>
                <c:pt idx="15">
                  <c:v>-0.36099999999999999</c:v>
                </c:pt>
                <c:pt idx="16">
                  <c:v>-7.0000000000000007E-2</c:v>
                </c:pt>
                <c:pt idx="17">
                  <c:v>-0.77</c:v>
                </c:pt>
                <c:pt idx="18">
                  <c:v>-1.29</c:v>
                </c:pt>
                <c:pt idx="19">
                  <c:v>-1.93</c:v>
                </c:pt>
                <c:pt idx="20" formatCode="General">
                  <c:v>-2.56</c:v>
                </c:pt>
                <c:pt idx="21">
                  <c:v>-3.33</c:v>
                </c:pt>
              </c:numCache>
            </c:numRef>
          </c:val>
        </c:ser>
        <c:dLbls>
          <c:showLegendKey val="0"/>
          <c:showVal val="0"/>
          <c:showCatName val="0"/>
          <c:showSerName val="0"/>
          <c:showPercent val="0"/>
          <c:showBubbleSize val="0"/>
        </c:dLbls>
        <c:gapWidth val="144"/>
        <c:overlap val="-1"/>
        <c:axId val="179427200"/>
        <c:axId val="179428736"/>
      </c:barChart>
      <c:catAx>
        <c:axId val="179415680"/>
        <c:scaling>
          <c:orientation val="minMax"/>
        </c:scaling>
        <c:delete val="0"/>
        <c:axPos val="b"/>
        <c:numFmt formatCode="General" sourceLinked="1"/>
        <c:majorTickMark val="cross"/>
        <c:minorTickMark val="none"/>
        <c:tickLblPos val="low"/>
        <c:spPr>
          <a:ln w="3870">
            <a:solidFill>
              <a:schemeClr val="tx1"/>
            </a:solidFill>
            <a:prstDash val="solid"/>
          </a:ln>
        </c:spPr>
        <c:txPr>
          <a:bodyPr rot="0" vert="horz"/>
          <a:lstStyle/>
          <a:p>
            <a:pPr>
              <a:defRPr sz="1350" b="0" i="0" u="none" strike="noStrike" baseline="0">
                <a:solidFill>
                  <a:schemeClr val="accent1"/>
                </a:solidFill>
                <a:latin typeface="Verdana"/>
                <a:ea typeface="Verdana"/>
                <a:cs typeface="Verdana"/>
              </a:defRPr>
            </a:pPr>
            <a:endParaRPr lang="fi-FI"/>
          </a:p>
        </c:txPr>
        <c:crossAx val="179425664"/>
        <c:crosses val="autoZero"/>
        <c:auto val="0"/>
        <c:lblAlgn val="ctr"/>
        <c:lblOffset val="100"/>
        <c:tickLblSkip val="1"/>
        <c:tickMarkSkip val="1"/>
        <c:noMultiLvlLbl val="0"/>
      </c:catAx>
      <c:valAx>
        <c:axId val="179425664"/>
        <c:scaling>
          <c:orientation val="minMax"/>
          <c:max val="3.5"/>
          <c:min val="-3.5"/>
        </c:scaling>
        <c:delete val="0"/>
        <c:axPos val="l"/>
        <c:majorGridlines>
          <c:spPr>
            <a:ln w="3175">
              <a:solidFill>
                <a:schemeClr val="tx1"/>
              </a:solidFill>
              <a:prstDash val="sysDot"/>
            </a:ln>
          </c:spPr>
        </c:majorGridlines>
        <c:numFmt formatCode="0.0" sourceLinked="0"/>
        <c:majorTickMark val="cross"/>
        <c:minorTickMark val="in"/>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179415680"/>
        <c:crosses val="autoZero"/>
        <c:crossBetween val="between"/>
        <c:majorUnit val="0.5"/>
        <c:minorUnit val="0.1"/>
      </c:valAx>
      <c:catAx>
        <c:axId val="179427200"/>
        <c:scaling>
          <c:orientation val="minMax"/>
        </c:scaling>
        <c:delete val="1"/>
        <c:axPos val="b"/>
        <c:majorTickMark val="out"/>
        <c:minorTickMark val="none"/>
        <c:tickLblPos val="nextTo"/>
        <c:crossAx val="179428736"/>
        <c:crosses val="autoZero"/>
        <c:auto val="0"/>
        <c:lblAlgn val="ctr"/>
        <c:lblOffset val="100"/>
        <c:noMultiLvlLbl val="0"/>
      </c:catAx>
      <c:valAx>
        <c:axId val="179428736"/>
        <c:scaling>
          <c:orientation val="minMax"/>
          <c:max val="3.5"/>
          <c:min val="-3.5"/>
        </c:scaling>
        <c:delete val="0"/>
        <c:axPos val="r"/>
        <c:numFmt formatCode="0.0" sourceLinked="0"/>
        <c:majorTickMark val="cross"/>
        <c:minorTickMark val="none"/>
        <c:tickLblPos val="nextTo"/>
        <c:spPr>
          <a:ln w="3870">
            <a:solidFill>
              <a:schemeClr val="tx1"/>
            </a:solidFill>
            <a:prstDash val="solid"/>
          </a:ln>
        </c:spPr>
        <c:txPr>
          <a:bodyPr rot="0" vert="horz"/>
          <a:lstStyle/>
          <a:p>
            <a:pPr>
              <a:defRPr sz="1500" b="0" i="0" u="none" strike="noStrike" baseline="0">
                <a:solidFill>
                  <a:schemeClr val="accent1"/>
                </a:solidFill>
                <a:latin typeface="Verdana"/>
                <a:ea typeface="Verdana"/>
                <a:cs typeface="Verdana"/>
              </a:defRPr>
            </a:pPr>
            <a:endParaRPr lang="fi-FI"/>
          </a:p>
        </c:txPr>
        <c:crossAx val="179427200"/>
        <c:crosses val="max"/>
        <c:crossBetween val="between"/>
        <c:majorUnit val="0.5"/>
        <c:minorUnit val="0.1"/>
      </c:valAx>
      <c:spPr>
        <a:noFill/>
        <a:ln w="15480">
          <a:solidFill>
            <a:schemeClr val="tx1"/>
          </a:solidFill>
          <a:prstDash val="solid"/>
        </a:ln>
      </c:spPr>
    </c:plotArea>
    <c:legend>
      <c:legendPos val="r"/>
      <c:layout>
        <c:manualLayout>
          <c:xMode val="edge"/>
          <c:yMode val="edge"/>
          <c:x val="0.12269555597820583"/>
          <c:y val="0.68493645373320811"/>
          <c:w val="0.24523041013064309"/>
          <c:h val="0.1171875"/>
        </c:manualLayout>
      </c:layout>
      <c:overlay val="0"/>
      <c:spPr>
        <a:solidFill>
          <a:schemeClr val="bg1"/>
        </a:solidFill>
        <a:ln w="3870">
          <a:solidFill>
            <a:schemeClr val="tx1"/>
          </a:solidFill>
          <a:prstDash val="solid"/>
        </a:ln>
      </c:spPr>
      <c:txPr>
        <a:bodyPr/>
        <a:lstStyle/>
        <a:p>
          <a:pPr>
            <a:defRPr sz="1600" b="0" i="0" u="none" strike="noStrike" baseline="0">
              <a:solidFill>
                <a:schemeClr val="accent1"/>
              </a:solidFill>
              <a:latin typeface="Verdana"/>
              <a:ea typeface="Verdana"/>
              <a:cs typeface="Verdana"/>
            </a:defRPr>
          </a:pPr>
          <a:endParaRPr lang="fi-FI"/>
        </a:p>
      </c:txPr>
    </c:legend>
    <c:plotVisOnly val="1"/>
    <c:dispBlanksAs val="gap"/>
    <c:showDLblsOverMax val="0"/>
  </c:chart>
  <c:spPr>
    <a:noFill/>
    <a:ln>
      <a:noFill/>
    </a:ln>
  </c:spPr>
  <c:txPr>
    <a:bodyPr/>
    <a:lstStyle/>
    <a:p>
      <a:pPr>
        <a:defRPr sz="21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510392609699776E-2"/>
          <c:y val="3.8636363636363635E-2"/>
          <c:w val="0.9040105068135833"/>
          <c:h val="0.87954545454545452"/>
        </c:manualLayout>
      </c:layout>
      <c:lineChart>
        <c:grouping val="standard"/>
        <c:varyColors val="0"/>
        <c:ser>
          <c:idx val="0"/>
          <c:order val="0"/>
          <c:tx>
            <c:strRef>
              <c:f>Sheet1!$A$2</c:f>
              <c:strCache>
                <c:ptCount val="1"/>
                <c:pt idx="0">
                  <c:v>Poistot (= tavoiteura 2014-18)</c:v>
                </c:pt>
              </c:strCache>
            </c:strRef>
          </c:tx>
          <c:spPr>
            <a:ln w="28575">
              <a:solidFill>
                <a:schemeClr val="tx2"/>
              </a:solidFill>
              <a:prstDash val="solid"/>
            </a:ln>
          </c:spPr>
          <c:marker>
            <c:symbol val="circle"/>
            <c:size val="6"/>
            <c:spPr>
              <a:solidFill>
                <a:schemeClr val="tx2">
                  <a:lumMod val="65000"/>
                  <a:lumOff val="35000"/>
                </a:schemeClr>
              </a:solidFill>
              <a:ln>
                <a:solidFill>
                  <a:schemeClr val="tx2"/>
                </a:solidFill>
                <a:prstDash val="solid"/>
              </a:ln>
            </c:spPr>
          </c:marker>
          <c:cat>
            <c:strRef>
              <c:f>Sheet1!$B$1:$T$1</c:f>
              <c:strCache>
                <c:ptCount val="19"/>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strCache>
            </c:strRef>
          </c:cat>
          <c:val>
            <c:numRef>
              <c:f>Sheet1!$B$2:$T$2</c:f>
              <c:numCache>
                <c:formatCode>0.0</c:formatCode>
                <c:ptCount val="19"/>
                <c:pt idx="0">
                  <c:v>1.4211001845021554</c:v>
                </c:pt>
                <c:pt idx="1">
                  <c:v>1.4500360000000001</c:v>
                </c:pt>
                <c:pt idx="2">
                  <c:v>1.5588390000000001</c:v>
                </c:pt>
                <c:pt idx="3">
                  <c:v>1.6107130000000003</c:v>
                </c:pt>
                <c:pt idx="4">
                  <c:v>1.6924940000000002</c:v>
                </c:pt>
                <c:pt idx="5">
                  <c:v>1.7568589999999999</c:v>
                </c:pt>
                <c:pt idx="6">
                  <c:v>1.7816869999999998</c:v>
                </c:pt>
                <c:pt idx="7">
                  <c:v>1.8389579999999999</c:v>
                </c:pt>
                <c:pt idx="8">
                  <c:v>1.9434</c:v>
                </c:pt>
                <c:pt idx="9">
                  <c:v>2.0361069999999999</c:v>
                </c:pt>
                <c:pt idx="10">
                  <c:v>2.1559379999999999</c:v>
                </c:pt>
                <c:pt idx="11" formatCode="0.00">
                  <c:v>2.2290000000000001</c:v>
                </c:pt>
                <c:pt idx="12" formatCode="0.00">
                  <c:v>2.4</c:v>
                </c:pt>
                <c:pt idx="13" formatCode="0.00">
                  <c:v>2.65</c:v>
                </c:pt>
                <c:pt idx="14" formatCode="0.00">
                  <c:v>2.7</c:v>
                </c:pt>
                <c:pt idx="15" formatCode="0.00">
                  <c:v>2.8</c:v>
                </c:pt>
                <c:pt idx="16" formatCode="0.00">
                  <c:v>2.9</c:v>
                </c:pt>
                <c:pt idx="17" formatCode="0.00">
                  <c:v>3</c:v>
                </c:pt>
                <c:pt idx="18" formatCode="0.00">
                  <c:v>3.1</c:v>
                </c:pt>
              </c:numCache>
            </c:numRef>
          </c:val>
          <c:smooth val="0"/>
        </c:ser>
        <c:ser>
          <c:idx val="1"/>
          <c:order val="1"/>
          <c:tx>
            <c:strRef>
              <c:f>Sheet1!$A$3</c:f>
              <c:strCache>
                <c:ptCount val="1"/>
                <c:pt idx="0">
                  <c:v>Vuosikate, perusura</c:v>
                </c:pt>
              </c:strCache>
            </c:strRef>
          </c:tx>
          <c:spPr>
            <a:ln w="34925">
              <a:solidFill>
                <a:srgbClr val="0086EA"/>
              </a:solidFill>
            </a:ln>
          </c:spPr>
          <c:marker>
            <c:symbol val="circle"/>
            <c:size val="6"/>
            <c:spPr>
              <a:solidFill>
                <a:schemeClr val="bg1"/>
              </a:solidFill>
              <a:ln>
                <a:solidFill>
                  <a:srgbClr val="0086EA"/>
                </a:solidFill>
              </a:ln>
            </c:spPr>
          </c:marker>
          <c:cat>
            <c:strRef>
              <c:f>Sheet1!$B$1:$T$1</c:f>
              <c:strCache>
                <c:ptCount val="19"/>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strCache>
            </c:strRef>
          </c:cat>
          <c:val>
            <c:numRef>
              <c:f>Sheet1!$B$3:$T$3</c:f>
              <c:numCache>
                <c:formatCode>0.00</c:formatCode>
                <c:ptCount val="19"/>
                <c:pt idx="0">
                  <c:v>1.6980993082430587</c:v>
                </c:pt>
                <c:pt idx="1">
                  <c:v>1.9526890000000015</c:v>
                </c:pt>
                <c:pt idx="2">
                  <c:v>2.2625569999999993</c:v>
                </c:pt>
                <c:pt idx="3">
                  <c:v>1.5842380000000045</c:v>
                </c:pt>
                <c:pt idx="4">
                  <c:v>1.4398240000000051</c:v>
                </c:pt>
                <c:pt idx="5">
                  <c:v>1.4767779999999979</c:v>
                </c:pt>
                <c:pt idx="6">
                  <c:v>2.1043049999999996</c:v>
                </c:pt>
                <c:pt idx="7">
                  <c:v>2.3872130000000009</c:v>
                </c:pt>
                <c:pt idx="8">
                  <c:v>2.4007989999999992</c:v>
                </c:pt>
                <c:pt idx="9">
                  <c:v>2.3061440000000011</c:v>
                </c:pt>
                <c:pt idx="10">
                  <c:v>3.0254940000000001</c:v>
                </c:pt>
                <c:pt idx="11">
                  <c:v>2.548</c:v>
                </c:pt>
                <c:pt idx="12">
                  <c:v>1.79</c:v>
                </c:pt>
                <c:pt idx="13">
                  <c:v>2.33</c:v>
                </c:pt>
                <c:pt idx="14">
                  <c:v>1.77</c:v>
                </c:pt>
                <c:pt idx="15">
                  <c:v>1.61</c:v>
                </c:pt>
                <c:pt idx="16">
                  <c:v>1.1000000000000001</c:v>
                </c:pt>
                <c:pt idx="17">
                  <c:v>0.79</c:v>
                </c:pt>
                <c:pt idx="18">
                  <c:v>0.35</c:v>
                </c:pt>
              </c:numCache>
            </c:numRef>
          </c:val>
          <c:smooth val="0"/>
        </c:ser>
        <c:ser>
          <c:idx val="3"/>
          <c:order val="2"/>
          <c:tx>
            <c:strRef>
              <c:f>Sheet1!$A$4</c:f>
              <c:strCache>
                <c:ptCount val="1"/>
                <c:pt idx="0">
                  <c:v>Vuosikate, hidas kasvu</c:v>
                </c:pt>
              </c:strCache>
            </c:strRef>
          </c:tx>
          <c:spPr>
            <a:ln>
              <a:solidFill>
                <a:srgbClr val="FF0000"/>
              </a:solidFill>
            </a:ln>
          </c:spPr>
          <c:marker>
            <c:symbol val="circle"/>
            <c:size val="6"/>
            <c:spPr>
              <a:solidFill>
                <a:srgbClr val="FF0000"/>
              </a:solidFill>
              <a:ln>
                <a:solidFill>
                  <a:srgbClr val="FF0000"/>
                </a:solidFill>
              </a:ln>
            </c:spPr>
          </c:marker>
          <c:cat>
            <c:strRef>
              <c:f>Sheet1!$B$1:$T$1</c:f>
              <c:strCache>
                <c:ptCount val="19"/>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strCache>
            </c:strRef>
          </c:cat>
          <c:val>
            <c:numRef>
              <c:f>Sheet1!$B$4:$T$4</c:f>
              <c:numCache>
                <c:formatCode>General</c:formatCode>
                <c:ptCount val="19"/>
                <c:pt idx="13" formatCode="0.00">
                  <c:v>2.33</c:v>
                </c:pt>
                <c:pt idx="14" formatCode="0.00">
                  <c:v>1.68</c:v>
                </c:pt>
                <c:pt idx="15" formatCode="0.00">
                  <c:v>1.26</c:v>
                </c:pt>
                <c:pt idx="16" formatCode="0.00">
                  <c:v>0.72</c:v>
                </c:pt>
                <c:pt idx="17" formatCode="0.00">
                  <c:v>0.19</c:v>
                </c:pt>
                <c:pt idx="18" formatCode="0.00">
                  <c:v>-0.48</c:v>
                </c:pt>
              </c:numCache>
            </c:numRef>
          </c:val>
          <c:smooth val="0"/>
        </c:ser>
        <c:dLbls>
          <c:showLegendKey val="0"/>
          <c:showVal val="0"/>
          <c:showCatName val="0"/>
          <c:showSerName val="0"/>
          <c:showPercent val="0"/>
          <c:showBubbleSize val="0"/>
        </c:dLbls>
        <c:marker val="1"/>
        <c:smooth val="0"/>
        <c:axId val="160045696"/>
        <c:axId val="160101120"/>
      </c:lineChart>
      <c:catAx>
        <c:axId val="160045696"/>
        <c:scaling>
          <c:orientation val="minMax"/>
        </c:scaling>
        <c:delete val="0"/>
        <c:axPos val="b"/>
        <c:majorGridlines>
          <c:spPr>
            <a:ln w="3163">
              <a:solidFill>
                <a:schemeClr val="tx1"/>
              </a:solidFill>
              <a:prstDash val="sysDot"/>
            </a:ln>
          </c:spPr>
        </c:majorGridlines>
        <c:numFmt formatCode="General" sourceLinked="1"/>
        <c:majorTickMark val="out"/>
        <c:minorTickMark val="none"/>
        <c:tickLblPos val="low"/>
        <c:spPr>
          <a:ln w="3163">
            <a:solidFill>
              <a:schemeClr val="tx1"/>
            </a:solidFill>
            <a:prstDash val="solid"/>
          </a:ln>
        </c:spPr>
        <c:txPr>
          <a:bodyPr rot="0" vert="horz"/>
          <a:lstStyle/>
          <a:p>
            <a:pPr>
              <a:defRPr sz="1350" b="0" i="0" u="none" strike="noStrike" baseline="0">
                <a:solidFill>
                  <a:schemeClr val="tx1"/>
                </a:solidFill>
                <a:latin typeface="Verdana"/>
                <a:ea typeface="Verdana"/>
                <a:cs typeface="Verdana"/>
              </a:defRPr>
            </a:pPr>
            <a:endParaRPr lang="fi-FI"/>
          </a:p>
        </c:txPr>
        <c:crossAx val="160101120"/>
        <c:crossesAt val="0"/>
        <c:auto val="1"/>
        <c:lblAlgn val="ctr"/>
        <c:lblOffset val="100"/>
        <c:tickLblSkip val="1"/>
        <c:tickMarkSkip val="1"/>
        <c:noMultiLvlLbl val="0"/>
      </c:catAx>
      <c:valAx>
        <c:axId val="160101120"/>
        <c:scaling>
          <c:orientation val="minMax"/>
          <c:max val="3.5"/>
          <c:min val="-0.5"/>
        </c:scaling>
        <c:delete val="0"/>
        <c:axPos val="l"/>
        <c:majorGridlines>
          <c:spPr>
            <a:ln w="3163">
              <a:solidFill>
                <a:schemeClr val="tx1"/>
              </a:solidFill>
              <a:prstDash val="sysDot"/>
            </a:ln>
          </c:spPr>
        </c:majorGridlines>
        <c:numFmt formatCode="#,##0.0" sourceLinked="0"/>
        <c:majorTickMark val="out"/>
        <c:minorTickMark val="in"/>
        <c:tickLblPos val="nextTo"/>
        <c:spPr>
          <a:ln w="3163">
            <a:solidFill>
              <a:schemeClr val="tx1"/>
            </a:solidFill>
            <a:prstDash val="solid"/>
          </a:ln>
        </c:spPr>
        <c:txPr>
          <a:bodyPr rot="0" vert="horz"/>
          <a:lstStyle/>
          <a:p>
            <a:pPr>
              <a:defRPr sz="1600" b="0" i="0" u="none" strike="noStrike" baseline="0">
                <a:solidFill>
                  <a:schemeClr val="tx1"/>
                </a:solidFill>
                <a:latin typeface="Verdana"/>
                <a:ea typeface="Verdana"/>
                <a:cs typeface="Verdana"/>
              </a:defRPr>
            </a:pPr>
            <a:endParaRPr lang="fi-FI"/>
          </a:p>
        </c:txPr>
        <c:crossAx val="160045696"/>
        <c:crosses val="autoZero"/>
        <c:crossBetween val="between"/>
        <c:majorUnit val="0.5"/>
        <c:minorUnit val="0.1"/>
      </c:valAx>
      <c:spPr>
        <a:noFill/>
        <a:ln w="12650">
          <a:solidFill>
            <a:schemeClr val="tx1"/>
          </a:solidFill>
          <a:prstDash val="solid"/>
        </a:ln>
      </c:spPr>
    </c:plotArea>
    <c:legend>
      <c:legendPos val="r"/>
      <c:layout>
        <c:manualLayout>
          <c:xMode val="edge"/>
          <c:yMode val="edge"/>
          <c:x val="0.17303503083786353"/>
          <c:y val="0.57520850715329963"/>
          <c:w val="0.39790314716852343"/>
          <c:h val="0.18742360516471879"/>
        </c:manualLayout>
      </c:layout>
      <c:overlay val="0"/>
      <c:spPr>
        <a:solidFill>
          <a:srgbClr val="FFFFFF"/>
        </a:solidFill>
        <a:ln w="3163">
          <a:solidFill>
            <a:schemeClr val="tx1"/>
          </a:solidFill>
          <a:prstDash val="solid"/>
        </a:ln>
      </c:spPr>
      <c:txPr>
        <a:bodyPr/>
        <a:lstStyle/>
        <a:p>
          <a:pPr>
            <a:defRPr sz="135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i-FI"/>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41442188147534E-2"/>
          <c:y val="3.8636420492973542E-2"/>
          <c:w val="0.92683345115916249"/>
          <c:h val="0.87954545454545452"/>
        </c:manualLayout>
      </c:layout>
      <c:lineChart>
        <c:grouping val="standard"/>
        <c:varyColors val="0"/>
        <c:ser>
          <c:idx val="0"/>
          <c:order val="0"/>
          <c:tx>
            <c:strRef>
              <c:f>Sheet1!$A$2</c:f>
              <c:strCache>
                <c:ptCount val="1"/>
                <c:pt idx="0">
                  <c:v>Lainakanta, hidas kasvu</c:v>
                </c:pt>
              </c:strCache>
            </c:strRef>
          </c:tx>
          <c:spPr>
            <a:ln w="31750">
              <a:solidFill>
                <a:srgbClr val="FF0000"/>
              </a:solidFill>
              <a:prstDash val="solid"/>
            </a:ln>
          </c:spPr>
          <c:marker>
            <c:symbol val="circle"/>
            <c:size val="6"/>
            <c:spPr>
              <a:solidFill>
                <a:srgbClr val="FF0000"/>
              </a:solidFill>
              <a:ln>
                <a:solidFill>
                  <a:srgbClr val="FF0000"/>
                </a:solidFill>
                <a:prstDash val="solid"/>
              </a:ln>
            </c:spPr>
          </c:marker>
          <c:cat>
            <c:strRef>
              <c:f>Sheet1!$B$1:$T$1</c:f>
              <c:strCache>
                <c:ptCount val="19"/>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strCache>
            </c:strRef>
          </c:cat>
          <c:val>
            <c:numRef>
              <c:f>Sheet1!$B$2:$T$2</c:f>
              <c:numCache>
                <c:formatCode>General</c:formatCode>
                <c:ptCount val="19"/>
                <c:pt idx="13" formatCode="0.00">
                  <c:v>15.31</c:v>
                </c:pt>
                <c:pt idx="14" formatCode="0.00">
                  <c:v>17.46</c:v>
                </c:pt>
                <c:pt idx="15" formatCode="0.00">
                  <c:v>19.96</c:v>
                </c:pt>
                <c:pt idx="16" formatCode="0.00">
                  <c:v>22.96</c:v>
                </c:pt>
                <c:pt idx="17" formatCode="0.00">
                  <c:v>26.61</c:v>
                </c:pt>
                <c:pt idx="18" formatCode="0.00">
                  <c:v>30.91</c:v>
                </c:pt>
              </c:numCache>
            </c:numRef>
          </c:val>
          <c:smooth val="0"/>
        </c:ser>
        <c:ser>
          <c:idx val="2"/>
          <c:order val="1"/>
          <c:tx>
            <c:strRef>
              <c:f>Sheet1!$A$3</c:f>
              <c:strCache>
                <c:ptCount val="1"/>
                <c:pt idx="0">
                  <c:v>Lainakanta, perusura</c:v>
                </c:pt>
              </c:strCache>
            </c:strRef>
          </c:tx>
          <c:spPr>
            <a:ln w="34925">
              <a:solidFill>
                <a:srgbClr val="0086EA"/>
              </a:solidFill>
              <a:prstDash val="solid"/>
            </a:ln>
          </c:spPr>
          <c:marker>
            <c:symbol val="circle"/>
            <c:size val="6"/>
            <c:spPr>
              <a:solidFill>
                <a:schemeClr val="bg1"/>
              </a:solidFill>
              <a:ln>
                <a:solidFill>
                  <a:srgbClr val="0086EA"/>
                </a:solidFill>
                <a:prstDash val="solid"/>
              </a:ln>
            </c:spPr>
          </c:marker>
          <c:cat>
            <c:strRef>
              <c:f>Sheet1!$B$1:$T$1</c:f>
              <c:strCache>
                <c:ptCount val="19"/>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strCache>
            </c:strRef>
          </c:cat>
          <c:val>
            <c:numRef>
              <c:f>Sheet1!$B$3:$T$3</c:f>
              <c:numCache>
                <c:formatCode>0.00</c:formatCode>
                <c:ptCount val="19"/>
                <c:pt idx="0">
                  <c:v>4.0315655097019203</c:v>
                </c:pt>
                <c:pt idx="1">
                  <c:v>4.3152560000000006</c:v>
                </c:pt>
                <c:pt idx="2">
                  <c:v>4.8329379999999995</c:v>
                </c:pt>
                <c:pt idx="3">
                  <c:v>5.6048719999999994</c:v>
                </c:pt>
                <c:pt idx="4">
                  <c:v>6.6204399999999994</c:v>
                </c:pt>
                <c:pt idx="5">
                  <c:v>7.7047160000000003</c:v>
                </c:pt>
                <c:pt idx="6">
                  <c:v>8.407585000000001</c:v>
                </c:pt>
                <c:pt idx="7">
                  <c:v>9.0113520000000005</c:v>
                </c:pt>
                <c:pt idx="8">
                  <c:v>9.5963649999999987</c:v>
                </c:pt>
                <c:pt idx="9">
                  <c:v>10.882921</c:v>
                </c:pt>
                <c:pt idx="10">
                  <c:v>11.672184999999999</c:v>
                </c:pt>
                <c:pt idx="11">
                  <c:v>12.295999999999999</c:v>
                </c:pt>
                <c:pt idx="12">
                  <c:v>13.81</c:v>
                </c:pt>
                <c:pt idx="13">
                  <c:v>15.31</c:v>
                </c:pt>
                <c:pt idx="14">
                  <c:v>17.16</c:v>
                </c:pt>
                <c:pt idx="15">
                  <c:v>19.41</c:v>
                </c:pt>
                <c:pt idx="16">
                  <c:v>22.11</c:v>
                </c:pt>
                <c:pt idx="17">
                  <c:v>25.21</c:v>
                </c:pt>
                <c:pt idx="18">
                  <c:v>28.71</c:v>
                </c:pt>
              </c:numCache>
            </c:numRef>
          </c:val>
          <c:smooth val="0"/>
        </c:ser>
        <c:ser>
          <c:idx val="3"/>
          <c:order val="2"/>
          <c:tx>
            <c:strRef>
              <c:f>Sheet1!$A$4</c:f>
              <c:strCache>
                <c:ptCount val="1"/>
                <c:pt idx="0">
                  <c:v>Tavoiteura ( =n. 8 % BKT:sta)</c:v>
                </c:pt>
              </c:strCache>
            </c:strRef>
          </c:tx>
          <c:spPr>
            <a:ln w="31750">
              <a:solidFill>
                <a:schemeClr val="tx2"/>
              </a:solidFill>
            </a:ln>
          </c:spPr>
          <c:marker>
            <c:symbol val="circle"/>
            <c:size val="6"/>
            <c:spPr>
              <a:solidFill>
                <a:schemeClr val="tx2">
                  <a:lumMod val="65000"/>
                  <a:lumOff val="35000"/>
                </a:schemeClr>
              </a:solidFill>
              <a:ln>
                <a:solidFill>
                  <a:schemeClr val="tx2"/>
                </a:solidFill>
              </a:ln>
            </c:spPr>
          </c:marker>
          <c:cat>
            <c:strRef>
              <c:f>Sheet1!$B$1:$T$1</c:f>
              <c:strCache>
                <c:ptCount val="19"/>
                <c:pt idx="0">
                  <c:v>2000</c:v>
                </c:pt>
                <c:pt idx="1">
                  <c:v>01</c:v>
                </c:pt>
                <c:pt idx="2">
                  <c:v>02</c:v>
                </c:pt>
                <c:pt idx="3">
                  <c:v>03</c:v>
                </c:pt>
                <c:pt idx="4">
                  <c:v>04</c:v>
                </c:pt>
                <c:pt idx="5">
                  <c:v>05</c:v>
                </c:pt>
                <c:pt idx="6">
                  <c:v>06</c:v>
                </c:pt>
                <c:pt idx="7">
                  <c:v>07</c:v>
                </c:pt>
                <c:pt idx="8">
                  <c:v>08</c:v>
                </c:pt>
                <c:pt idx="9">
                  <c:v>09</c:v>
                </c:pt>
                <c:pt idx="10">
                  <c:v>10</c:v>
                </c:pt>
                <c:pt idx="11">
                  <c:v>11</c:v>
                </c:pt>
                <c:pt idx="12">
                  <c:v>12</c:v>
                </c:pt>
                <c:pt idx="13">
                  <c:v>13</c:v>
                </c:pt>
                <c:pt idx="14">
                  <c:v>14</c:v>
                </c:pt>
                <c:pt idx="15">
                  <c:v>15</c:v>
                </c:pt>
                <c:pt idx="16">
                  <c:v>16</c:v>
                </c:pt>
                <c:pt idx="17">
                  <c:v>17</c:v>
                </c:pt>
                <c:pt idx="18">
                  <c:v>18</c:v>
                </c:pt>
              </c:strCache>
            </c:strRef>
          </c:cat>
          <c:val>
            <c:numRef>
              <c:f>Sheet1!$B$4:$T$4</c:f>
              <c:numCache>
                <c:formatCode>General</c:formatCode>
                <c:ptCount val="19"/>
                <c:pt idx="13" formatCode="0.00">
                  <c:v>15.31</c:v>
                </c:pt>
                <c:pt idx="14" formatCode="0.00">
                  <c:v>15.84810535654352</c:v>
                </c:pt>
                <c:pt idx="15" formatCode="0.00">
                  <c:v>16.37129596073104</c:v>
                </c:pt>
                <c:pt idx="16" formatCode="0.00">
                  <c:v>16.989170798883993</c:v>
                </c:pt>
                <c:pt idx="17" formatCode="0.00">
                  <c:v>17.617770118442699</c:v>
                </c:pt>
                <c:pt idx="18" formatCode="0.00">
                  <c:v>18.252009842706638</c:v>
                </c:pt>
              </c:numCache>
            </c:numRef>
          </c:val>
          <c:smooth val="0"/>
        </c:ser>
        <c:dLbls>
          <c:showLegendKey val="0"/>
          <c:showVal val="0"/>
          <c:showCatName val="0"/>
          <c:showSerName val="0"/>
          <c:showPercent val="0"/>
          <c:showBubbleSize val="0"/>
        </c:dLbls>
        <c:marker val="1"/>
        <c:smooth val="0"/>
        <c:axId val="27164032"/>
        <c:axId val="27174400"/>
      </c:lineChart>
      <c:catAx>
        <c:axId val="27164032"/>
        <c:scaling>
          <c:orientation val="minMax"/>
        </c:scaling>
        <c:delete val="0"/>
        <c:axPos val="b"/>
        <c:majorGridlines>
          <c:spPr>
            <a:ln w="3163">
              <a:solidFill>
                <a:schemeClr val="tx1"/>
              </a:solidFill>
              <a:prstDash val="sysDot"/>
            </a:ln>
          </c:spPr>
        </c:majorGridlines>
        <c:numFmt formatCode="General" sourceLinked="1"/>
        <c:majorTickMark val="out"/>
        <c:minorTickMark val="none"/>
        <c:tickLblPos val="nextTo"/>
        <c:spPr>
          <a:ln w="3163">
            <a:solidFill>
              <a:schemeClr val="tx1"/>
            </a:solidFill>
            <a:prstDash val="solid"/>
          </a:ln>
        </c:spPr>
        <c:txPr>
          <a:bodyPr rot="0" vert="horz"/>
          <a:lstStyle/>
          <a:p>
            <a:pPr>
              <a:defRPr sz="1350" b="0" i="0" u="none" strike="noStrike" baseline="0">
                <a:solidFill>
                  <a:schemeClr val="tx1"/>
                </a:solidFill>
                <a:latin typeface="Verdana"/>
                <a:ea typeface="Verdana"/>
                <a:cs typeface="Verdana"/>
              </a:defRPr>
            </a:pPr>
            <a:endParaRPr lang="fi-FI"/>
          </a:p>
        </c:txPr>
        <c:crossAx val="27174400"/>
        <c:crossesAt val="0"/>
        <c:auto val="1"/>
        <c:lblAlgn val="ctr"/>
        <c:lblOffset val="100"/>
        <c:tickLblSkip val="1"/>
        <c:tickMarkSkip val="1"/>
        <c:noMultiLvlLbl val="0"/>
      </c:catAx>
      <c:valAx>
        <c:axId val="27174400"/>
        <c:scaling>
          <c:orientation val="minMax"/>
          <c:max val="33"/>
          <c:min val="0"/>
        </c:scaling>
        <c:delete val="0"/>
        <c:axPos val="l"/>
        <c:majorGridlines>
          <c:spPr>
            <a:ln w="3163">
              <a:solidFill>
                <a:schemeClr val="tx1"/>
              </a:solidFill>
              <a:prstDash val="sysDot"/>
            </a:ln>
          </c:spPr>
        </c:majorGridlines>
        <c:numFmt formatCode="#,##0" sourceLinked="0"/>
        <c:majorTickMark val="out"/>
        <c:minorTickMark val="in"/>
        <c:tickLblPos val="nextTo"/>
        <c:spPr>
          <a:ln w="3163">
            <a:solidFill>
              <a:schemeClr val="tx1"/>
            </a:solidFill>
            <a:prstDash val="solid"/>
          </a:ln>
        </c:spPr>
        <c:txPr>
          <a:bodyPr rot="0" vert="horz"/>
          <a:lstStyle/>
          <a:p>
            <a:pPr>
              <a:defRPr sz="1600" b="0" i="0" u="none" strike="noStrike" baseline="0">
                <a:solidFill>
                  <a:schemeClr val="tx1"/>
                </a:solidFill>
                <a:latin typeface="Verdana"/>
                <a:ea typeface="Verdana"/>
                <a:cs typeface="Verdana"/>
              </a:defRPr>
            </a:pPr>
            <a:endParaRPr lang="fi-FI"/>
          </a:p>
        </c:txPr>
        <c:crossAx val="27164032"/>
        <c:crosses val="autoZero"/>
        <c:crossBetween val="between"/>
        <c:majorUnit val="5"/>
        <c:minorUnit val="1"/>
      </c:valAx>
      <c:spPr>
        <a:noFill/>
        <a:ln w="12650">
          <a:solidFill>
            <a:schemeClr val="tx1"/>
          </a:solidFill>
          <a:prstDash val="solid"/>
        </a:ln>
      </c:spPr>
    </c:plotArea>
    <c:legend>
      <c:legendPos val="r"/>
      <c:layout>
        <c:manualLayout>
          <c:xMode val="edge"/>
          <c:yMode val="edge"/>
          <c:x val="0.13588332805148581"/>
          <c:y val="0.2101152577246288"/>
          <c:w val="0.39790314716852343"/>
          <c:h val="0.17348874831629624"/>
        </c:manualLayout>
      </c:layout>
      <c:overlay val="0"/>
      <c:spPr>
        <a:solidFill>
          <a:srgbClr val="FFFFFF"/>
        </a:solidFill>
        <a:ln w="3163">
          <a:solidFill>
            <a:schemeClr val="tx1"/>
          </a:solidFill>
          <a:prstDash val="solid"/>
        </a:ln>
      </c:spPr>
      <c:txPr>
        <a:bodyPr/>
        <a:lstStyle/>
        <a:p>
          <a:pPr>
            <a:defRPr sz="1350" b="0" i="0" u="none" strike="noStrike" baseline="0">
              <a:solidFill>
                <a:schemeClr val="tx1"/>
              </a:solidFill>
              <a:latin typeface="Verdana"/>
              <a:ea typeface="Verdana"/>
              <a:cs typeface="Verdana"/>
            </a:defRPr>
          </a:pPr>
          <a:endParaRPr lang="fi-FI"/>
        </a:p>
      </c:txPr>
    </c:legend>
    <c:plotVisOnly val="1"/>
    <c:dispBlanksAs val="gap"/>
    <c:showDLblsOverMax val="0"/>
  </c:chart>
  <c:spPr>
    <a:noFill/>
    <a:ln>
      <a:noFill/>
    </a:ln>
  </c:spPr>
  <c:txPr>
    <a:bodyPr/>
    <a:lstStyle/>
    <a:p>
      <a:pPr>
        <a:defRPr sz="1794" b="1" i="0" u="none" strike="noStrike" baseline="0">
          <a:solidFill>
            <a:schemeClr val="tx1"/>
          </a:solidFill>
          <a:latin typeface="Times New Roman"/>
          <a:ea typeface="Times New Roman"/>
          <a:cs typeface="Times New Roman"/>
        </a:defRPr>
      </a:pPr>
      <a:endParaRPr lang="fi-FI"/>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34.emf"/></Relationships>
</file>

<file path=ppt/drawings/drawing1.xml><?xml version="1.0" encoding="utf-8"?>
<c:userShapes xmlns:c="http://schemas.openxmlformats.org/drawingml/2006/chart">
  <cdr:relSizeAnchor xmlns:cdr="http://schemas.openxmlformats.org/drawingml/2006/chartDrawing">
    <cdr:from>
      <cdr:x>0.39784</cdr:x>
      <cdr:y>0.64118</cdr:y>
    </cdr:from>
    <cdr:to>
      <cdr:x>0.51148</cdr:x>
      <cdr:y>0.70451</cdr:y>
    </cdr:to>
    <cdr:sp macro="" textlink="">
      <cdr:nvSpPr>
        <cdr:cNvPr id="3" name="Tekstiruutu 2"/>
        <cdr:cNvSpPr txBox="1"/>
      </cdr:nvSpPr>
      <cdr:spPr>
        <a:xfrm xmlns:a="http://schemas.openxmlformats.org/drawingml/2006/main">
          <a:off x="2521000" y="2916224"/>
          <a:ext cx="720103" cy="28803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-1 118</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0.13636</cdr:x>
      <cdr:y>0.37399</cdr:y>
    </cdr:from>
    <cdr:to>
      <cdr:x>0.22727</cdr:x>
      <cdr:y>0.43732</cdr:y>
    </cdr:to>
    <cdr:sp macro="" textlink="">
      <cdr:nvSpPr>
        <cdr:cNvPr id="4" name="Tekstiruutu 1"/>
        <cdr:cNvSpPr txBox="1"/>
      </cdr:nvSpPr>
      <cdr:spPr>
        <a:xfrm xmlns:a="http://schemas.openxmlformats.org/drawingml/2006/main">
          <a:off x="864096" y="1700983"/>
          <a:ext cx="576070" cy="2880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-631</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0.18182</cdr:x>
      <cdr:y>0.50663</cdr:y>
    </cdr:from>
    <cdr:to>
      <cdr:x>0.35227</cdr:x>
      <cdr:y>0.56996</cdr:y>
    </cdr:to>
    <cdr:sp macro="" textlink="">
      <cdr:nvSpPr>
        <cdr:cNvPr id="5" name="Tekstiruutu 1"/>
        <cdr:cNvSpPr txBox="1"/>
      </cdr:nvSpPr>
      <cdr:spPr>
        <a:xfrm xmlns:a="http://schemas.openxmlformats.org/drawingml/2006/main">
          <a:off x="1152128" y="2304251"/>
          <a:ext cx="1080120" cy="2880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rgbClr val="FF0000"/>
              </a:solidFill>
              <a:latin typeface="Verdana" pitchFamily="34" charset="0"/>
              <a:ea typeface="Verdana" pitchFamily="34" charset="0"/>
              <a:cs typeface="Verdana" pitchFamily="34" charset="0"/>
            </a:rPr>
            <a:t>Uutta -362</a:t>
          </a:r>
          <a:endParaRPr lang="fi-FI" sz="1400" b="1" dirty="0">
            <a:solidFill>
              <a:srgbClr val="FF0000"/>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0.81913</cdr:x>
      <cdr:y>0.79161</cdr:y>
    </cdr:from>
    <cdr:to>
      <cdr:x>0.93276</cdr:x>
      <cdr:y>0.85494</cdr:y>
    </cdr:to>
    <cdr:sp macro="" textlink="">
      <cdr:nvSpPr>
        <cdr:cNvPr id="7" name="Tekstiruutu 1"/>
        <cdr:cNvSpPr txBox="1"/>
      </cdr:nvSpPr>
      <cdr:spPr>
        <a:xfrm xmlns:a="http://schemas.openxmlformats.org/drawingml/2006/main">
          <a:off x="5190608" y="3600400"/>
          <a:ext cx="720039" cy="2880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-1 396</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0.53409</cdr:x>
      <cdr:y>0.73264</cdr:y>
    </cdr:from>
    <cdr:to>
      <cdr:x>0.65909</cdr:x>
      <cdr:y>0.79596</cdr:y>
    </cdr:to>
    <cdr:sp macro="" textlink="">
      <cdr:nvSpPr>
        <cdr:cNvPr id="8" name="Tekstiruutu 1"/>
        <cdr:cNvSpPr txBox="1"/>
      </cdr:nvSpPr>
      <cdr:spPr>
        <a:xfrm xmlns:a="http://schemas.openxmlformats.org/drawingml/2006/main">
          <a:off x="3384376" y="3332170"/>
          <a:ext cx="792088" cy="287991"/>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-1 306</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0.68353</cdr:x>
      <cdr:y>0.75995</cdr:y>
    </cdr:from>
    <cdr:to>
      <cdr:x>0.80052</cdr:x>
      <cdr:y>0.82328</cdr:y>
    </cdr:to>
    <cdr:sp macro="" textlink="">
      <cdr:nvSpPr>
        <cdr:cNvPr id="9" name="Tekstiruutu 1"/>
        <cdr:cNvSpPr txBox="1"/>
      </cdr:nvSpPr>
      <cdr:spPr>
        <a:xfrm xmlns:a="http://schemas.openxmlformats.org/drawingml/2006/main">
          <a:off x="4331331" y="3456382"/>
          <a:ext cx="741331" cy="288036"/>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-1 346</a:t>
          </a:r>
          <a:endParaRPr lang="fi-FI" sz="1400" b="1" dirty="0">
            <a:solidFill>
              <a:schemeClr val="accent1"/>
            </a:solidFill>
            <a:latin typeface="Verdana" pitchFamily="34" charset="0"/>
            <a:ea typeface="Verdana" pitchFamily="34" charset="0"/>
            <a:cs typeface="Verdana" pitchFamily="34" charset="0"/>
          </a:endParaRPr>
        </a:p>
      </cdr:txBody>
    </cdr:sp>
  </cdr:relSizeAnchor>
  <cdr:relSizeAnchor xmlns:cdr="http://schemas.openxmlformats.org/drawingml/2006/chartDrawing">
    <cdr:from>
      <cdr:x>0.27273</cdr:x>
      <cdr:y>0.4433</cdr:y>
    </cdr:from>
    <cdr:to>
      <cdr:x>0.36364</cdr:x>
      <cdr:y>0.50663</cdr:y>
    </cdr:to>
    <cdr:sp macro="" textlink="">
      <cdr:nvSpPr>
        <cdr:cNvPr id="10" name="Tekstiruutu 1"/>
        <cdr:cNvSpPr txBox="1"/>
      </cdr:nvSpPr>
      <cdr:spPr>
        <a:xfrm xmlns:a="http://schemas.openxmlformats.org/drawingml/2006/main">
          <a:off x="1728192" y="2016224"/>
          <a:ext cx="576070" cy="288037"/>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fi-FI" sz="1400" b="1" dirty="0" smtClean="0">
              <a:solidFill>
                <a:schemeClr val="accent1"/>
              </a:solidFill>
              <a:latin typeface="Verdana" pitchFamily="34" charset="0"/>
              <a:ea typeface="Verdana" pitchFamily="34" charset="0"/>
              <a:cs typeface="Verdana" pitchFamily="34" charset="0"/>
            </a:rPr>
            <a:t>-756</a:t>
          </a:r>
          <a:endParaRPr lang="fi-FI" sz="1400" b="1" dirty="0">
            <a:solidFill>
              <a:schemeClr val="accent1"/>
            </a:solidFill>
            <a:latin typeface="Verdana" pitchFamily="34" charset="0"/>
            <a:ea typeface="Verdana" pitchFamily="34" charset="0"/>
            <a:cs typeface="Verdana"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26DFA15B-FE45-45FE-A5C1-2286D62DBEA0}" type="datetimeFigureOut">
              <a:rPr lang="fi-FI" smtClean="0"/>
              <a:t>7.2.2014</a:t>
            </a:fld>
            <a:endParaRPr lang="fi-FI"/>
          </a:p>
        </p:txBody>
      </p:sp>
      <p:sp>
        <p:nvSpPr>
          <p:cNvPr id="4" name="Dian kuvan paikkamerkki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1BAE36A8-0A76-4C63-8941-B39E4C045E49}" type="slidenum">
              <a:rPr lang="fi-FI" smtClean="0"/>
              <a:t>‹#›</a:t>
            </a:fld>
            <a:endParaRPr lang="fi-FI"/>
          </a:p>
        </p:txBody>
      </p:sp>
    </p:spTree>
    <p:extLst>
      <p:ext uri="{BB962C8B-B14F-4D97-AF65-F5344CB8AC3E}">
        <p14:creationId xmlns:p14="http://schemas.microsoft.com/office/powerpoint/2010/main" val="13849162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AE36A8-0A76-4C63-8941-B39E4C045E49}" type="slidenum">
              <a:rPr lang="fi-FI" smtClean="0">
                <a:solidFill>
                  <a:prstClr val="black"/>
                </a:solidFill>
              </a:rPr>
              <a:pPr/>
              <a:t>2</a:t>
            </a:fld>
            <a:endParaRPr lang="fi-FI">
              <a:solidFill>
                <a:prstClr val="black"/>
              </a:solidFill>
            </a:endParaRPr>
          </a:p>
        </p:txBody>
      </p:sp>
      <p:sp>
        <p:nvSpPr>
          <p:cNvPr id="5" name="Päivämäärän paikkamerkki 4"/>
          <p:cNvSpPr>
            <a:spLocks noGrp="1"/>
          </p:cNvSpPr>
          <p:nvPr>
            <p:ph type="dt" idx="11"/>
          </p:nvPr>
        </p:nvSpPr>
        <p:spPr/>
        <p:txBody>
          <a:bodyPr/>
          <a:lstStyle/>
          <a:p>
            <a:endParaRPr lang="fi-FI">
              <a:solidFill>
                <a:prstClr val="black"/>
              </a:solidFill>
            </a:endParaRPr>
          </a:p>
        </p:txBody>
      </p:sp>
    </p:spTree>
    <p:extLst>
      <p:ext uri="{BB962C8B-B14F-4D97-AF65-F5344CB8AC3E}">
        <p14:creationId xmlns:p14="http://schemas.microsoft.com/office/powerpoint/2010/main" val="2809001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Verdana" pitchFamily="34" charset="0"/>
              </a:defRPr>
            </a:lvl1pPr>
            <a:lvl2pPr marL="742835" indent="-285706">
              <a:defRPr>
                <a:solidFill>
                  <a:schemeClr val="tx1"/>
                </a:solidFill>
                <a:latin typeface="Verdana" pitchFamily="34" charset="0"/>
              </a:defRPr>
            </a:lvl2pPr>
            <a:lvl3pPr marL="1142822" indent="-228565">
              <a:defRPr>
                <a:solidFill>
                  <a:schemeClr val="tx1"/>
                </a:solidFill>
                <a:latin typeface="Verdana" pitchFamily="34" charset="0"/>
              </a:defRPr>
            </a:lvl3pPr>
            <a:lvl4pPr marL="1599951" indent="-228565">
              <a:defRPr>
                <a:solidFill>
                  <a:schemeClr val="tx1"/>
                </a:solidFill>
                <a:latin typeface="Verdana" pitchFamily="34" charset="0"/>
              </a:defRPr>
            </a:lvl4pPr>
            <a:lvl5pPr marL="2057080" indent="-228565">
              <a:defRPr>
                <a:solidFill>
                  <a:schemeClr val="tx1"/>
                </a:solidFill>
                <a:latin typeface="Verdana" pitchFamily="34" charset="0"/>
              </a:defRPr>
            </a:lvl5pPr>
            <a:lvl6pPr marL="2514209" indent="-228565" fontAlgn="base">
              <a:spcBef>
                <a:spcPct val="0"/>
              </a:spcBef>
              <a:spcAft>
                <a:spcPct val="0"/>
              </a:spcAft>
              <a:defRPr>
                <a:solidFill>
                  <a:schemeClr val="tx1"/>
                </a:solidFill>
                <a:latin typeface="Verdana" pitchFamily="34" charset="0"/>
              </a:defRPr>
            </a:lvl6pPr>
            <a:lvl7pPr marL="2971338" indent="-228565" fontAlgn="base">
              <a:spcBef>
                <a:spcPct val="0"/>
              </a:spcBef>
              <a:spcAft>
                <a:spcPct val="0"/>
              </a:spcAft>
              <a:defRPr>
                <a:solidFill>
                  <a:schemeClr val="tx1"/>
                </a:solidFill>
                <a:latin typeface="Verdana" pitchFamily="34" charset="0"/>
              </a:defRPr>
            </a:lvl7pPr>
            <a:lvl8pPr marL="3428467" indent="-228565" fontAlgn="base">
              <a:spcBef>
                <a:spcPct val="0"/>
              </a:spcBef>
              <a:spcAft>
                <a:spcPct val="0"/>
              </a:spcAft>
              <a:defRPr>
                <a:solidFill>
                  <a:schemeClr val="tx1"/>
                </a:solidFill>
                <a:latin typeface="Verdana" pitchFamily="34" charset="0"/>
              </a:defRPr>
            </a:lvl8pPr>
            <a:lvl9pPr marL="3885596" indent="-228565" fontAlgn="base">
              <a:spcBef>
                <a:spcPct val="0"/>
              </a:spcBef>
              <a:spcAft>
                <a:spcPct val="0"/>
              </a:spcAft>
              <a:defRPr>
                <a:solidFill>
                  <a:schemeClr val="tx1"/>
                </a:solidFill>
                <a:latin typeface="Verdana" pitchFamily="34" charset="0"/>
              </a:defRPr>
            </a:lvl9pPr>
          </a:lstStyle>
          <a:p>
            <a:pPr>
              <a:defRPr/>
            </a:pPr>
            <a:fld id="{796CAD98-5F12-4D04-ADC1-94744B37E0E5}" type="slidenum">
              <a:rPr lang="fi-FI" smtClean="0">
                <a:solidFill>
                  <a:prstClr val="black"/>
                </a:solidFill>
                <a:latin typeface="Arial" charset="0"/>
              </a:rPr>
              <a:pPr>
                <a:defRPr/>
              </a:pPr>
              <a:t>6</a:t>
            </a:fld>
            <a:endParaRPr lang="fi-FI" smtClean="0">
              <a:solidFill>
                <a:prstClr val="black"/>
              </a:solidFill>
              <a:latin typeface="Arial" charset="0"/>
            </a:endParaRPr>
          </a:p>
        </p:txBody>
      </p:sp>
      <p:sp>
        <p:nvSpPr>
          <p:cNvPr id="46083" name="Rectangle 2"/>
          <p:cNvSpPr>
            <a:spLocks noGrp="1" noRot="1" noChangeAspect="1" noChangeArrowheads="1" noTextEdit="1"/>
          </p:cNvSpPr>
          <p:nvPr>
            <p:ph type="sldImg"/>
          </p:nvPr>
        </p:nvSpPr>
        <p:spPr bwMode="auto">
          <a:xfrm>
            <a:off x="900113" y="739775"/>
            <a:ext cx="4935537" cy="370046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i-FI"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1BAE36A8-0A76-4C63-8941-B39E4C045E49}" type="slidenum">
              <a:rPr lang="fi-FI" smtClean="0">
                <a:solidFill>
                  <a:prstClr val="black"/>
                </a:solidFill>
              </a:rPr>
              <a:pPr/>
              <a:t>9</a:t>
            </a:fld>
            <a:endParaRPr lang="fi-FI">
              <a:solidFill>
                <a:prstClr val="black"/>
              </a:solidFill>
            </a:endParaRPr>
          </a:p>
        </p:txBody>
      </p:sp>
      <p:sp>
        <p:nvSpPr>
          <p:cNvPr id="5" name="Päivämäärän paikkamerkki 4"/>
          <p:cNvSpPr>
            <a:spLocks noGrp="1"/>
          </p:cNvSpPr>
          <p:nvPr>
            <p:ph type="dt" idx="11"/>
          </p:nvPr>
        </p:nvSpPr>
        <p:spPr/>
        <p:txBody>
          <a:bodyPr/>
          <a:lstStyle/>
          <a:p>
            <a:endParaRPr lang="fi-FI">
              <a:solidFill>
                <a:prstClr val="black"/>
              </a:solidFill>
            </a:endParaRPr>
          </a:p>
        </p:txBody>
      </p:sp>
    </p:spTree>
    <p:extLst>
      <p:ext uri="{BB962C8B-B14F-4D97-AF65-F5344CB8AC3E}">
        <p14:creationId xmlns:p14="http://schemas.microsoft.com/office/powerpoint/2010/main" val="28090019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1.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4.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jpe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d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3.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2.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3.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4.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5.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6.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7.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8.jpe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2.pdf"/></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df"/><Relationship Id="rId2" Type="http://schemas.openxmlformats.org/officeDocument/2006/relationships/image" Target="../media/image12.jpe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eg"/><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9.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5.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6.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7.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8.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9.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0.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1.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image" Target="../media/image10.jpeg"/><Relationship Id="rId5" Type="http://schemas.openxmlformats.org/officeDocument/2006/relationships/image" Target="../media/image1.png"/><Relationship Id="rId4" Type="http://schemas.openxmlformats.org/officeDocument/2006/relationships/image" Target="../media/image2.pdf"/></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8687" y="2679976"/>
            <a:ext cx="4052760" cy="4142028"/>
          </a:xfrm>
          <a:prstGeom prst="rect">
            <a:avLst/>
          </a:prstGeom>
        </p:spPr>
      </p:pic>
      <p:pic>
        <p:nvPicPr>
          <p:cNvPr id="8" name="Picture 7"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01137" y="579855"/>
            <a:ext cx="2548466" cy="608925"/>
          </a:xfrm>
          <a:prstGeom prst="rect">
            <a:avLst/>
          </a:prstGeom>
        </p:spPr>
      </p:pic>
      <p:sp>
        <p:nvSpPr>
          <p:cNvPr id="9"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2" name="Title 1"/>
          <p:cNvSpPr>
            <a:spLocks noGrp="1"/>
          </p:cNvSpPr>
          <p:nvPr>
            <p:ph type="ctrTitle"/>
          </p:nvPr>
        </p:nvSpPr>
        <p:spPr>
          <a:xfrm>
            <a:off x="680400" y="1825200"/>
            <a:ext cx="7297200" cy="1468800"/>
          </a:xfrm>
        </p:spPr>
        <p:txBody>
          <a:bodyPr rIns="90000"/>
          <a:lstStyle/>
          <a:p>
            <a:r>
              <a:rPr lang="fi-FI" smtClean="0"/>
              <a:t>Muokkaa perustyyl. napsautt.</a:t>
            </a:r>
            <a:endParaRPr lang="fi-FI"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938378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reserve="1">
  <p:cSld name="Väliotsikkodia 8">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7" y="-4588"/>
            <a:ext cx="9144000" cy="4530867"/>
          </a:xfrm>
          <a:prstGeom prst="rect">
            <a:avLst/>
          </a:prstGeom>
        </p:spPr>
      </p:pic>
    </p:spTree>
    <p:extLst>
      <p:ext uri="{BB962C8B-B14F-4D97-AF65-F5344CB8AC3E}">
        <p14:creationId xmlns:p14="http://schemas.microsoft.com/office/powerpoint/2010/main" val="403257736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Väliotsikkodia 9">
    <p:spTree>
      <p:nvGrpSpPr>
        <p:cNvPr id="1" name=""/>
        <p:cNvGrpSpPr/>
        <p:nvPr/>
      </p:nvGrpSpPr>
      <p:grpSpPr>
        <a:xfrm>
          <a:off x="0" y="0"/>
          <a:ext cx="0" cy="0"/>
          <a:chOff x="0" y="0"/>
          <a:chExt cx="0" cy="0"/>
        </a:xfrm>
      </p:grpSpPr>
      <p:sp>
        <p:nvSpPr>
          <p:cNvPr id="2" name="Title 1"/>
          <p:cNvSpPr>
            <a:spLocks noGrp="1"/>
          </p:cNvSpPr>
          <p:nvPr>
            <p:ph type="ctrTitle"/>
          </p:nvPr>
        </p:nvSpPr>
        <p:spPr>
          <a:xfrm>
            <a:off x="680400" y="4406400"/>
            <a:ext cx="7779600" cy="1360800"/>
          </a:xfrm>
        </p:spPr>
        <p:txBody>
          <a:bodyPr anchor="t"/>
          <a:lstStyle/>
          <a:p>
            <a:r>
              <a:rPr lang="fi-FI" smtClean="0"/>
              <a:t>Muokkaa perustyyl. napsautt.</a:t>
            </a:r>
            <a:endParaRPr lang="fi-FI" dirty="0"/>
          </a:p>
        </p:txBody>
      </p:sp>
      <p:sp>
        <p:nvSpPr>
          <p:cNvPr id="3" name="Subtitle 2"/>
          <p:cNvSpPr>
            <a:spLocks noGrp="1"/>
          </p:cNvSpPr>
          <p:nvPr>
            <p:ph type="subTitle" idx="1"/>
          </p:nvPr>
        </p:nvSpPr>
        <p:spPr>
          <a:xfrm>
            <a:off x="680400" y="2905200"/>
            <a:ext cx="7779600" cy="1501200"/>
          </a:xfrm>
        </p:spPr>
        <p:txBody>
          <a:bodyPr anchor="b"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p:cNvSpPr>
            <a:spLocks noGrp="1"/>
          </p:cNvSpPr>
          <p:nvPr>
            <p:ph type="dt" sz="half" idx="10"/>
          </p:nvPr>
        </p:nvSpPr>
        <p:spPr/>
        <p:txBody>
          <a:bodyPr/>
          <a:lstStyle/>
          <a:p>
            <a:r>
              <a:rPr lang="fi-FI" smtClean="0"/>
              <a:t>[pvm]</a:t>
            </a:r>
            <a:endParaRPr lang="fi-FI"/>
          </a:p>
        </p:txBody>
      </p:sp>
      <p:sp>
        <p:nvSpPr>
          <p:cNvPr id="5" name="Alatunnisteen paikkamerkki 4"/>
          <p:cNvSpPr>
            <a:spLocks noGrp="1"/>
          </p:cNvSpPr>
          <p:nvPr>
            <p:ph type="ftr" sz="quarter" idx="11"/>
          </p:nvPr>
        </p:nvSpPr>
        <p:spPr/>
        <p:txBody>
          <a:bodyPr/>
          <a:lstStyle/>
          <a:p>
            <a:r>
              <a:rPr lang="fi-FI" smtClean="0"/>
              <a:t>Etunimi Sukunimi titteli | Tapahtuma</a:t>
            </a:r>
            <a:endParaRPr lang="fi-FI"/>
          </a:p>
        </p:txBody>
      </p:sp>
      <p:sp>
        <p:nvSpPr>
          <p:cNvPr id="6" name="Dian numeron paikkamerkki 5"/>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66377307"/>
      </p:ext>
    </p:extLst>
  </p:cSld>
  <p:clrMapOvr>
    <a:masterClrMapping/>
  </p:clrMapOvr>
  <p:hf hdr="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spTree>
      <p:nvGrpSpPr>
        <p:cNvPr id="1" name=""/>
        <p:cNvGrpSpPr/>
        <p:nvPr/>
      </p:nvGrpSpPr>
      <p:grpSpPr>
        <a:xfrm>
          <a:off x="0" y="0"/>
          <a:ext cx="0" cy="0"/>
          <a:chOff x="0" y="0"/>
          <a:chExt cx="0" cy="0"/>
        </a:xfrm>
      </p:grpSpPr>
      <p:pic>
        <p:nvPicPr>
          <p:cNvPr id="7" name="Picture 7" descr="ribbon_sisaltosivu-1.jpg"/>
          <p:cNvPicPr>
            <a:picLocks noChangeAspect="1"/>
          </p:cNvPicPr>
          <p:nvPr/>
        </p:nvPicPr>
        <p:blipFill>
          <a:blip r:embed="rId2"/>
          <a:stretch>
            <a:fillRect/>
          </a:stretch>
        </p:blipFill>
        <p:spPr>
          <a:xfrm>
            <a:off x="6571558" y="4521200"/>
            <a:ext cx="2572442" cy="2336799"/>
          </a:xfrm>
          <a:prstGeom prst="rect">
            <a:avLst/>
          </a:prstGeom>
        </p:spPr>
      </p:pic>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r>
              <a:rPr lang="fi-FI" smtClean="0"/>
              <a:t>[pvm]</a:t>
            </a:r>
            <a:endParaRPr lang="fi-FI"/>
          </a:p>
        </p:txBody>
      </p:sp>
      <p:sp>
        <p:nvSpPr>
          <p:cNvPr id="5" name="Footer Placeholder 4"/>
          <p:cNvSpPr>
            <a:spLocks noGrp="1"/>
          </p:cNvSpPr>
          <p:nvPr>
            <p:ph type="ftr" sz="quarter" idx="11"/>
          </p:nvPr>
        </p:nvSpPr>
        <p:spPr/>
        <p:txBody>
          <a:bodyPr/>
          <a:lstStyle/>
          <a:p>
            <a:r>
              <a:rPr lang="fi-FI" smtClean="0"/>
              <a:t>Etunimi Sukunimi titteli | Tapahtuma</a:t>
            </a:r>
            <a:endParaRPr lang="fi-FI"/>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pic>
        <p:nvPicPr>
          <p:cNvPr id="9" name="Picture 16"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191603314"/>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3" name="Content Placeholder 2"/>
          <p:cNvSpPr>
            <a:spLocks noGrp="1"/>
          </p:cNvSpPr>
          <p:nvPr>
            <p:ph sz="half" idx="1"/>
          </p:nvPr>
        </p:nvSpPr>
        <p:spPr>
          <a:xfrm>
            <a:off x="6804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76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t>[pvm]</a:t>
            </a:r>
            <a:endParaRPr lang="fi-FI"/>
          </a:p>
        </p:txBody>
      </p:sp>
      <p:sp>
        <p:nvSpPr>
          <p:cNvPr id="6" name="Footer Placeholder 5"/>
          <p:cNvSpPr>
            <a:spLocks noGrp="1"/>
          </p:cNvSpPr>
          <p:nvPr>
            <p:ph type="ftr" sz="quarter" idx="11"/>
          </p:nvPr>
        </p:nvSpPr>
        <p:spPr/>
        <p:txBody>
          <a:bodyPr/>
          <a:lstStyle/>
          <a:p>
            <a:r>
              <a:rPr lang="fi-FI" smtClean="0"/>
              <a:t>Etunimi Sukunimi titteli | Tapahtuma</a:t>
            </a:r>
            <a:endParaRPr lang="fi-FI"/>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1881887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9" name="Tekstin paikkamerkki 8"/>
          <p:cNvSpPr>
            <a:spLocks noGrp="1"/>
          </p:cNvSpPr>
          <p:nvPr>
            <p:ph type="body" sz="quarter" idx="13"/>
          </p:nvPr>
        </p:nvSpPr>
        <p:spPr>
          <a:xfrm>
            <a:off x="680400"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3" name="Content Placeholder 2"/>
          <p:cNvSpPr>
            <a:spLocks noGrp="1"/>
          </p:cNvSpPr>
          <p:nvPr>
            <p:ph sz="half" idx="1"/>
          </p:nvPr>
        </p:nvSpPr>
        <p:spPr>
          <a:xfrm>
            <a:off x="6804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Tekstin paikkamerkki 10"/>
          <p:cNvSpPr>
            <a:spLocks noGrp="1"/>
          </p:cNvSpPr>
          <p:nvPr>
            <p:ph type="body" sz="quarter" idx="14"/>
          </p:nvPr>
        </p:nvSpPr>
        <p:spPr>
          <a:xfrm>
            <a:off x="4643438"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4" name="Content Placeholder 3"/>
          <p:cNvSpPr>
            <a:spLocks noGrp="1"/>
          </p:cNvSpPr>
          <p:nvPr>
            <p:ph sz="half" idx="2"/>
          </p:nvPr>
        </p:nvSpPr>
        <p:spPr>
          <a:xfrm>
            <a:off x="46476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t>[pvm]</a:t>
            </a:r>
            <a:endParaRPr lang="fi-FI"/>
          </a:p>
        </p:txBody>
      </p:sp>
      <p:sp>
        <p:nvSpPr>
          <p:cNvPr id="6" name="Footer Placeholder 5"/>
          <p:cNvSpPr>
            <a:spLocks noGrp="1"/>
          </p:cNvSpPr>
          <p:nvPr>
            <p:ph type="ftr" sz="quarter" idx="11"/>
          </p:nvPr>
        </p:nvSpPr>
        <p:spPr/>
        <p:txBody>
          <a:bodyPr/>
          <a:lstStyle/>
          <a:p>
            <a:r>
              <a:rPr lang="fi-FI" smtClean="0"/>
              <a:t>Etunimi Sukunimi titteli | Tapahtuma</a:t>
            </a:r>
            <a:endParaRPr lang="fi-FI"/>
          </a:p>
        </p:txBody>
      </p:sp>
      <p:sp>
        <p:nvSpPr>
          <p:cNvPr id="7" name="Slide Number Placeholder 6"/>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30741780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t>[pvm]</a:t>
            </a:r>
            <a:endParaRPr lang="fi-FI"/>
          </a:p>
        </p:txBody>
      </p:sp>
      <p:sp>
        <p:nvSpPr>
          <p:cNvPr id="3" name="Footer Placeholder 2"/>
          <p:cNvSpPr>
            <a:spLocks noGrp="1"/>
          </p:cNvSpPr>
          <p:nvPr>
            <p:ph type="ftr" sz="quarter" idx="11"/>
          </p:nvPr>
        </p:nvSpPr>
        <p:spPr/>
        <p:txBody>
          <a:bodyPr/>
          <a:lstStyle/>
          <a:p>
            <a:r>
              <a:rPr lang="fi-FI" smtClean="0"/>
              <a:t>Etunimi Sukunimi titteli | Tapahtuma</a:t>
            </a:r>
            <a:endParaRPr lang="fi-FI"/>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
        <p:nvSpPr>
          <p:cNvPr id="5" name="Otsikko 4"/>
          <p:cNvSpPr>
            <a:spLocks noGrp="1"/>
          </p:cNvSpPr>
          <p:nvPr>
            <p:ph type="title"/>
          </p:nvPr>
        </p:nvSpPr>
        <p:spPr/>
        <p:txBody>
          <a:bodyPr/>
          <a:lstStyle/>
          <a:p>
            <a:r>
              <a:rPr lang="fi-FI" smtClean="0"/>
              <a:t>Muokkaa perustyyl. napsautt.</a:t>
            </a:r>
            <a:endParaRPr lang="fi-FI" dirty="0"/>
          </a:p>
        </p:txBody>
      </p:sp>
    </p:spTree>
    <p:extLst>
      <p:ext uri="{BB962C8B-B14F-4D97-AF65-F5344CB8AC3E}">
        <p14:creationId xmlns:p14="http://schemas.microsoft.com/office/powerpoint/2010/main" val="30705657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t>[pvm]</a:t>
            </a:r>
            <a:endParaRPr lang="fi-FI"/>
          </a:p>
        </p:txBody>
      </p:sp>
      <p:sp>
        <p:nvSpPr>
          <p:cNvPr id="3" name="Footer Placeholder 2"/>
          <p:cNvSpPr>
            <a:spLocks noGrp="1"/>
          </p:cNvSpPr>
          <p:nvPr>
            <p:ph type="ftr" sz="quarter" idx="11"/>
          </p:nvPr>
        </p:nvSpPr>
        <p:spPr/>
        <p:txBody>
          <a:bodyPr/>
          <a:lstStyle/>
          <a:p>
            <a:r>
              <a:rPr lang="fi-FI" smtClean="0"/>
              <a:t>Etunimi Sukunimi titteli | Tapahtuma</a:t>
            </a:r>
            <a:endParaRPr lang="fi-FI"/>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3175803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73600"/>
            <a:ext cx="2970000" cy="11628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smtClean="0"/>
              <a:t>Muokkaa tekstin perustyylejä napsauttamalla</a:t>
            </a:r>
          </a:p>
        </p:txBody>
      </p:sp>
      <p:sp>
        <p:nvSpPr>
          <p:cNvPr id="8" name="Tekstin paikkamerkki 7"/>
          <p:cNvSpPr>
            <a:spLocks noGrp="1"/>
          </p:cNvSpPr>
          <p:nvPr>
            <p:ph type="body" sz="quarter" idx="14"/>
          </p:nvPr>
        </p:nvSpPr>
        <p:spPr>
          <a:xfrm>
            <a:off x="680400" y="1436400"/>
            <a:ext cx="2970000" cy="46908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10" name="Sisällön paikkamerkki 9"/>
          <p:cNvSpPr>
            <a:spLocks noGrp="1"/>
          </p:cNvSpPr>
          <p:nvPr>
            <p:ph sz="quarter" idx="15"/>
          </p:nvPr>
        </p:nvSpPr>
        <p:spPr>
          <a:xfrm>
            <a:off x="3747600" y="273599"/>
            <a:ext cx="4712400" cy="58536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Date Placeholder 1"/>
          <p:cNvSpPr>
            <a:spLocks noGrp="1"/>
          </p:cNvSpPr>
          <p:nvPr>
            <p:ph type="dt" sz="half" idx="10"/>
          </p:nvPr>
        </p:nvSpPr>
        <p:spPr/>
        <p:txBody>
          <a:bodyPr/>
          <a:lstStyle/>
          <a:p>
            <a:r>
              <a:rPr lang="fi-FI" smtClean="0"/>
              <a:t>[pvm]</a:t>
            </a:r>
            <a:endParaRPr lang="fi-FI"/>
          </a:p>
        </p:txBody>
      </p:sp>
      <p:sp>
        <p:nvSpPr>
          <p:cNvPr id="3" name="Footer Placeholder 2"/>
          <p:cNvSpPr>
            <a:spLocks noGrp="1"/>
          </p:cNvSpPr>
          <p:nvPr>
            <p:ph type="ftr" sz="quarter" idx="11"/>
          </p:nvPr>
        </p:nvSpPr>
        <p:spPr/>
        <p:txBody>
          <a:bodyPr/>
          <a:lstStyle/>
          <a:p>
            <a:r>
              <a:rPr lang="fi-FI" smtClean="0"/>
              <a:t>Etunimi Sukunimi titteli | Tapahtuma</a:t>
            </a:r>
            <a:endParaRPr lang="fi-FI"/>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23986017"/>
      </p:ext>
    </p:extLst>
  </p:cSld>
  <p:clrMapOvr>
    <a:masterClrMapping/>
  </p:clrMapOvr>
  <p:hf hdr="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6" name="Kuvan paikkamerkki 5"/>
          <p:cNvSpPr>
            <a:spLocks noGrp="1"/>
          </p:cNvSpPr>
          <p:nvPr>
            <p:ph type="pic" sz="quarter" idx="13"/>
          </p:nvPr>
        </p:nvSpPr>
        <p:spPr>
          <a:xfrm>
            <a:off x="680400" y="561600"/>
            <a:ext cx="5486400" cy="4114800"/>
          </a:xfrm>
        </p:spPr>
        <p:txBody>
          <a:bodyPr/>
          <a:lstStyle/>
          <a:p>
            <a:r>
              <a:rPr lang="fi-FI" smtClean="0"/>
              <a:t>Lisää kuva napsauttamalla kuvaketta</a:t>
            </a:r>
            <a:endParaRPr lang="fi-FI"/>
          </a:p>
        </p:txBody>
      </p:sp>
      <p:sp>
        <p:nvSpPr>
          <p:cNvPr id="8" name="Tekstin paikkamerkki 7"/>
          <p:cNvSpPr>
            <a:spLocks noGrp="1"/>
          </p:cNvSpPr>
          <p:nvPr>
            <p:ph type="body" sz="quarter" idx="14"/>
          </p:nvPr>
        </p:nvSpPr>
        <p:spPr>
          <a:xfrm>
            <a:off x="680400" y="4748400"/>
            <a:ext cx="5486400" cy="565200"/>
          </a:xfrm>
        </p:spPr>
        <p:txBody>
          <a:bodyPr tIns="0" rIns="90000" anchor="b" anchorCtr="0">
            <a:no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10" name="Tekstin paikkamerkki 9"/>
          <p:cNvSpPr>
            <a:spLocks noGrp="1"/>
          </p:cNvSpPr>
          <p:nvPr>
            <p:ph type="body" sz="quarter" idx="15"/>
          </p:nvPr>
        </p:nvSpPr>
        <p:spPr>
          <a:xfrm>
            <a:off x="687600" y="5317200"/>
            <a:ext cx="5486400" cy="806400"/>
          </a:xfrm>
        </p:spPr>
        <p:txBody>
          <a:bodyPr>
            <a:noAutofit/>
          </a:bodyPr>
          <a:lstStyle>
            <a:lvl1pPr marL="0" indent="0">
              <a:buNone/>
              <a:defRPr sz="1400">
                <a:solidFill>
                  <a:srgbClr val="00A6D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2" name="Date Placeholder 1"/>
          <p:cNvSpPr>
            <a:spLocks noGrp="1"/>
          </p:cNvSpPr>
          <p:nvPr>
            <p:ph type="dt" sz="half" idx="10"/>
          </p:nvPr>
        </p:nvSpPr>
        <p:spPr/>
        <p:txBody>
          <a:bodyPr/>
          <a:lstStyle/>
          <a:p>
            <a:r>
              <a:rPr lang="fi-FI" smtClean="0"/>
              <a:t>[pvm]</a:t>
            </a:r>
            <a:endParaRPr lang="fi-FI"/>
          </a:p>
        </p:txBody>
      </p:sp>
      <p:sp>
        <p:nvSpPr>
          <p:cNvPr id="3" name="Footer Placeholder 2"/>
          <p:cNvSpPr>
            <a:spLocks noGrp="1"/>
          </p:cNvSpPr>
          <p:nvPr>
            <p:ph type="ftr" sz="quarter" idx="11"/>
          </p:nvPr>
        </p:nvSpPr>
        <p:spPr/>
        <p:txBody>
          <a:bodyPr/>
          <a:lstStyle/>
          <a:p>
            <a:r>
              <a:rPr lang="fi-FI" smtClean="0"/>
              <a:t>Etunimi Sukunimi titteli | Tapahtuma</a:t>
            </a:r>
            <a:endParaRPr lang="fi-FI"/>
          </a:p>
        </p:txBody>
      </p:sp>
      <p:sp>
        <p:nvSpPr>
          <p:cNvPr id="4" name="Slide Number Placeholder 3"/>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627336280"/>
      </p:ext>
    </p:extLst>
  </p:cSld>
  <p:clrMapOvr>
    <a:masterClrMapping/>
  </p:clrMapOvr>
  <p:hf hdr="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Kansiotsikkosivu">
    <p:spTree>
      <p:nvGrpSpPr>
        <p:cNvPr id="1" name=""/>
        <p:cNvGrpSpPr/>
        <p:nvPr/>
      </p:nvGrpSpPr>
      <p:grpSpPr>
        <a:xfrm>
          <a:off x="0" y="0"/>
          <a:ext cx="0" cy="0"/>
          <a:chOff x="0" y="0"/>
          <a:chExt cx="0" cy="0"/>
        </a:xfrm>
      </p:grpSpPr>
      <p:pic>
        <p:nvPicPr>
          <p:cNvPr id="9" name="Picture 8" descr="ribbon_kansisivu.jpg"/>
          <p:cNvPicPr>
            <a:picLocks noChangeAspect="1"/>
          </p:cNvPicPr>
          <p:nvPr userDrawn="1"/>
        </p:nvPicPr>
        <p:blipFill>
          <a:blip r:embed="rId2"/>
          <a:stretch>
            <a:fillRect/>
          </a:stretch>
        </p:blipFill>
        <p:spPr>
          <a:xfrm>
            <a:off x="5108687" y="2679976"/>
            <a:ext cx="4052760" cy="4142028"/>
          </a:xfrm>
          <a:prstGeom prst="rect">
            <a:avLst/>
          </a:prstGeom>
        </p:spPr>
      </p:pic>
      <p:sp>
        <p:nvSpPr>
          <p:cNvPr id="2" name="Title 1"/>
          <p:cNvSpPr>
            <a:spLocks noGrp="1"/>
          </p:cNvSpPr>
          <p:nvPr>
            <p:ph type="ctrTitle"/>
          </p:nvPr>
        </p:nvSpPr>
        <p:spPr>
          <a:xfrm>
            <a:off x="685800" y="1823503"/>
            <a:ext cx="7298267" cy="1470025"/>
          </a:xfrm>
        </p:spPr>
        <p:txBody>
          <a:bodyPr lIns="0" anchor="b">
            <a:normAutofit/>
          </a:bodyPr>
          <a:lstStyle>
            <a:lvl1pPr algn="l">
              <a:defRPr sz="3200"/>
            </a:lvl1pPr>
          </a:lstStyle>
          <a:p>
            <a:r>
              <a:rPr lang="fi-FI" noProof="0" smtClean="0"/>
              <a:t>Muokkaa perustyyl. napsautt.</a:t>
            </a:r>
            <a:endParaRPr lang="fi-FI" noProof="0"/>
          </a:p>
        </p:txBody>
      </p:sp>
      <p:sp>
        <p:nvSpPr>
          <p:cNvPr id="3" name="Subtitle 2"/>
          <p:cNvSpPr>
            <a:spLocks noGrp="1"/>
          </p:cNvSpPr>
          <p:nvPr>
            <p:ph type="subTitle" idx="1"/>
          </p:nvPr>
        </p:nvSpPr>
        <p:spPr>
          <a:xfrm>
            <a:off x="679450" y="3299867"/>
            <a:ext cx="6102350" cy="1636194"/>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a:p>
        </p:txBody>
      </p:sp>
      <p:pic>
        <p:nvPicPr>
          <p:cNvPr id="8" name="Picture 7"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601137" y="579855"/>
            <a:ext cx="2548466" cy="608925"/>
          </a:xfrm>
          <a:prstGeom prst="rect">
            <a:avLst/>
          </a:prstGeom>
        </p:spPr>
      </p:pic>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Tree>
    <p:extLst>
      <p:ext uri="{BB962C8B-B14F-4D97-AF65-F5344CB8AC3E}">
        <p14:creationId xmlns:p14="http://schemas.microsoft.com/office/powerpoint/2010/main" val="2917604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r>
              <a:rPr lang="fi-FI" smtClean="0"/>
              <a:t>[pvm]</a:t>
            </a:r>
            <a:endParaRPr lang="fi-FI"/>
          </a:p>
        </p:txBody>
      </p:sp>
      <p:sp>
        <p:nvSpPr>
          <p:cNvPr id="5" name="Footer Placeholder 4"/>
          <p:cNvSpPr>
            <a:spLocks noGrp="1"/>
          </p:cNvSpPr>
          <p:nvPr>
            <p:ph type="ftr" sz="quarter" idx="11"/>
          </p:nvPr>
        </p:nvSpPr>
        <p:spPr/>
        <p:txBody>
          <a:bodyPr/>
          <a:lstStyle/>
          <a:p>
            <a:r>
              <a:rPr lang="fi-FI" smtClean="0"/>
              <a:t>Etunimi Sukunimi titteli | Tapahtuma</a:t>
            </a:r>
            <a:endParaRPr lang="fi-FI"/>
          </a:p>
        </p:txBody>
      </p:sp>
      <p:sp>
        <p:nvSpPr>
          <p:cNvPr id="6" name="Slide Number Placeholder 5"/>
          <p:cNvSpPr>
            <a:spLocks noGrp="1"/>
          </p:cNvSpPr>
          <p:nvPr>
            <p:ph type="sldNum" sz="quarter" idx="12"/>
          </p:nvPr>
        </p:nvSpPr>
        <p:spPr/>
        <p:txBody>
          <a:bodyPr/>
          <a:lstStyle/>
          <a:p>
            <a:fld id="{529BDC67-9A7E-42C8-BC4E-FBA2E376B5B6}" type="slidenum">
              <a:rPr lang="fi-FI" smtClean="0"/>
              <a:t>‹#›</a:t>
            </a:fld>
            <a:endParaRPr lang="fi-FI"/>
          </a:p>
        </p:txBody>
      </p:sp>
    </p:spTree>
    <p:extLst>
      <p:ext uri="{BB962C8B-B14F-4D97-AF65-F5344CB8AC3E}">
        <p14:creationId xmlns:p14="http://schemas.microsoft.com/office/powerpoint/2010/main" val="23063150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1_Väliotsikkosivu-1">
    <p:spTree>
      <p:nvGrpSpPr>
        <p:cNvPr id="1" name=""/>
        <p:cNvGrpSpPr/>
        <p:nvPr/>
      </p:nvGrpSpPr>
      <p:grpSpPr>
        <a:xfrm>
          <a:off x="0" y="0"/>
          <a:ext cx="0" cy="0"/>
          <a:chOff x="0" y="0"/>
          <a:chExt cx="0" cy="0"/>
        </a:xfrm>
      </p:grpSpPr>
      <p:pic>
        <p:nvPicPr>
          <p:cNvPr id="9" name="Picture 8" descr="ribbon_kansisivu.jpg"/>
          <p:cNvPicPr>
            <a:picLocks noChangeAspect="1"/>
          </p:cNvPicPr>
          <p:nvPr userDrawn="1"/>
        </p:nvPicPr>
        <p:blipFill>
          <a:blip r:embed="rId2"/>
          <a:stretch>
            <a:fillRect/>
          </a:stretch>
        </p:blipFill>
        <p:spPr>
          <a:xfrm>
            <a:off x="5331649" y="3796906"/>
            <a:ext cx="3812351" cy="3061094"/>
          </a:xfrm>
          <a:prstGeom prst="rect">
            <a:avLst/>
          </a:prstGeom>
        </p:spPr>
      </p:pic>
      <p:sp>
        <p:nvSpPr>
          <p:cNvPr id="2" name="Title 1"/>
          <p:cNvSpPr>
            <a:spLocks noGrp="1"/>
          </p:cNvSpPr>
          <p:nvPr>
            <p:ph type="ctrTitle"/>
          </p:nvPr>
        </p:nvSpPr>
        <p:spPr>
          <a:xfrm>
            <a:off x="685800" y="1823503"/>
            <a:ext cx="7772399" cy="1470025"/>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7" name="Picture 6"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573927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1_Väliotsikkosivu kuvalla-1">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5509697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2_Väliotsikkosivu kuvalla-2">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4568880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3_Väliotsikkosivu kuvalla-3">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16799972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4_Väliotsikkosivu kuvalla-4">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11509135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5_Väliotsikkosivu kuvalla-5">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6862493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6_Väliotsikkosivu kuvalla-6">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41892716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7_Väliotsikkosivu kuvalla-7">
    <p:spTree>
      <p:nvGrpSpPr>
        <p:cNvPr id="1" name=""/>
        <p:cNvGrpSpPr/>
        <p:nvPr/>
      </p:nvGrpSpPr>
      <p:grpSpPr>
        <a:xfrm>
          <a:off x="0" y="0"/>
          <a:ext cx="0" cy="0"/>
          <a:chOff x="0" y="0"/>
          <a:chExt cx="0" cy="0"/>
        </a:xfrm>
      </p:grpSpPr>
      <p:pic>
        <p:nvPicPr>
          <p:cNvPr id="7" name="Picture 6" descr="otsikko_kuva_03.jpg"/>
          <p:cNvPicPr>
            <a:picLocks noChangeAspect="1"/>
          </p:cNvPicPr>
          <p:nvPr userDrawn="1"/>
        </p:nvPicPr>
        <p:blipFill>
          <a:blip r:embed="rId2"/>
          <a:stretch>
            <a:fillRect/>
          </a:stretch>
        </p:blipFill>
        <p:spPr>
          <a:xfrm>
            <a:off x="0" y="0"/>
            <a:ext cx="9144000" cy="4526280"/>
          </a:xfrm>
          <a:prstGeom prst="rect">
            <a:avLst/>
          </a:prstGeom>
        </p:spPr>
      </p:pic>
      <p:pic>
        <p:nvPicPr>
          <p:cNvPr id="9" name="Picture 8" descr="ribbon_kansisivu.jpg"/>
          <p:cNvPicPr>
            <a:picLocks noChangeAspect="1"/>
          </p:cNvPicPr>
          <p:nvPr userDrawn="1"/>
        </p:nvPicPr>
        <p:blipFill>
          <a:blip r:embed="rId3"/>
          <a:srcRect r="13860"/>
          <a:stretch>
            <a:fillRect/>
          </a:stretch>
        </p:blipFill>
        <p:spPr>
          <a:xfrm>
            <a:off x="6855070" y="4724400"/>
            <a:ext cx="2288930" cy="2133600"/>
          </a:xfrm>
          <a:prstGeom prst="rect">
            <a:avLst/>
          </a:prstGeom>
        </p:spPr>
      </p:pic>
      <p:sp>
        <p:nvSpPr>
          <p:cNvPr id="2" name="Title 1"/>
          <p:cNvSpPr>
            <a:spLocks noGrp="1"/>
          </p:cNvSpPr>
          <p:nvPr>
            <p:ph type="ctrTitle"/>
          </p:nvPr>
        </p:nvSpPr>
        <p:spPr>
          <a:xfrm>
            <a:off x="685800" y="4544281"/>
            <a:ext cx="7238999" cy="1043719"/>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6" name="Rectangle 5"/>
          <p:cNvSpPr/>
          <p:nvPr userDrawn="1"/>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baseline="30000" dirty="0">
              <a:solidFill>
                <a:prstClr val="white"/>
              </a:solidFill>
            </a:endParaRPr>
          </a:p>
        </p:txBody>
      </p:sp>
      <p:pic>
        <p:nvPicPr>
          <p:cNvPr id="12" name="Picture 11"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7536729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4_Väliotsikkosivu-3">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823503"/>
            <a:ext cx="7772399" cy="1470025"/>
          </a:xfrm>
        </p:spPr>
        <p:txBody>
          <a:bodyPr lIns="0" anchor="b">
            <a:normAutofit/>
          </a:bodyPr>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lIns="0"/>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7" name="Picture 6"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1243619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1_otsikko- ja sisältösivu-1">
    <p:spTree>
      <p:nvGrpSpPr>
        <p:cNvPr id="1" name=""/>
        <p:cNvGrpSpPr/>
        <p:nvPr/>
      </p:nvGrpSpPr>
      <p:grpSpPr>
        <a:xfrm>
          <a:off x="0" y="0"/>
          <a:ext cx="0" cy="0"/>
          <a:chOff x="0" y="0"/>
          <a:chExt cx="0" cy="0"/>
        </a:xfrm>
      </p:grpSpPr>
      <p:pic>
        <p:nvPicPr>
          <p:cNvPr id="8" name="Picture 7" descr="ribbon_sisaltosivu-1.jpg"/>
          <p:cNvPicPr>
            <a:picLocks noChangeAspect="1"/>
          </p:cNvPicPr>
          <p:nvPr userDrawn="1"/>
        </p:nvPicPr>
        <p:blipFill>
          <a:blip r:embed="rId2"/>
          <a:stretch>
            <a:fillRect/>
          </a:stretch>
        </p:blipFill>
        <p:spPr>
          <a:xfrm>
            <a:off x="6571558" y="4521200"/>
            <a:ext cx="2572442" cy="2336799"/>
          </a:xfrm>
          <a:prstGeom prst="rect">
            <a:avLst/>
          </a:prstGeom>
        </p:spPr>
      </p:pic>
      <p:sp>
        <p:nvSpPr>
          <p:cNvPr id="2" name="Title 1"/>
          <p:cNvSpPr>
            <a:spLocks noGrp="1"/>
          </p:cNvSpPr>
          <p:nvPr>
            <p:ph type="title"/>
          </p:nvPr>
        </p:nvSpPr>
        <p:spPr>
          <a:xfrm>
            <a:off x="679450" y="274638"/>
            <a:ext cx="7778750" cy="1143000"/>
          </a:xfrm>
        </p:spPr>
        <p:txBody>
          <a:bodyPr lIns="0" rIns="0" anchor="b">
            <a:normAutofit/>
          </a:bodyPr>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7" name="Rectangle 6"/>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7" name="Picture 16"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
        <p:nvSpPr>
          <p:cNvPr id="18"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r>
              <a:rPr lang="fi-FI" smtClean="0">
                <a:solidFill>
                  <a:srgbClr val="002E63"/>
                </a:solidFill>
              </a:rPr>
              <a:t>23.1.2014</a:t>
            </a:r>
            <a:endParaRPr lang="fi-FI">
              <a:solidFill>
                <a:srgbClr val="002E63"/>
              </a:solidFill>
            </a:endParaRPr>
          </a:p>
        </p:txBody>
      </p:sp>
      <p:sp>
        <p:nvSpPr>
          <p:cNvPr id="19"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MPunakallio</a:t>
            </a:r>
            <a:endParaRPr lang="fi-FI" dirty="0" smtClean="0">
              <a:solidFill>
                <a:srgbClr val="002E63"/>
              </a:solidFill>
            </a:endParaRPr>
          </a:p>
        </p:txBody>
      </p:sp>
      <p:sp>
        <p:nvSpPr>
          <p:cNvPr id="20"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21" name="TextBox 20"/>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2" name="TextBox 21"/>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3" name="TextBox 22"/>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27032836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Väliotsikkodia">
    <p:bg>
      <p:bgPr>
        <a:solidFill>
          <a:schemeClr val="bg1"/>
        </a:solidFill>
        <a:effectLst/>
      </p:bgPr>
    </p:bg>
    <p:spTree>
      <p:nvGrpSpPr>
        <p:cNvPr id="1" name=""/>
        <p:cNvGrpSpPr/>
        <p:nvPr/>
      </p:nvGrpSpPr>
      <p:grpSpPr>
        <a:xfrm>
          <a:off x="0" y="0"/>
          <a:ext cx="0" cy="0"/>
          <a:chOff x="0" y="0"/>
          <a:chExt cx="0" cy="0"/>
        </a:xfrm>
      </p:grpSpPr>
      <p:pic>
        <p:nvPicPr>
          <p:cNvPr id="11" name="Picture 8" descr="ribbon_kans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1649" y="3796906"/>
            <a:ext cx="3812351" cy="3061094"/>
          </a:xfrm>
          <a:prstGeom prst="rect">
            <a:avLst/>
          </a:prstGeom>
        </p:spPr>
      </p:pic>
      <p:sp>
        <p:nvSpPr>
          <p:cNvPr id="2" name="Title 1"/>
          <p:cNvSpPr>
            <a:spLocks noGrp="1"/>
          </p:cNvSpPr>
          <p:nvPr>
            <p:ph type="ctrTitle"/>
          </p:nvPr>
        </p:nvSpPr>
        <p:spPr>
          <a:xfrm>
            <a:off x="680400" y="1825200"/>
            <a:ext cx="7297200" cy="1468800"/>
          </a:xfrm>
        </p:spPr>
        <p:txBody>
          <a:bodyPr rIns="90000"/>
          <a:lstStyle/>
          <a:p>
            <a:r>
              <a:rPr lang="fi-FI" noProof="0" smtClean="0"/>
              <a:t>Muokkaa perustyyl. napsautt.</a:t>
            </a:r>
            <a:endParaRPr lang="fi-FI" noProof="0"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2"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a:p>
        </p:txBody>
      </p:sp>
      <p:pic>
        <p:nvPicPr>
          <p:cNvPr id="13" name="Picture 6"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957168766"/>
      </p:ext>
    </p:extLst>
  </p:cSld>
  <p:clrMapOvr>
    <a:masterClrMapping/>
  </p:clrMapOvr>
  <p:hf hdr="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otsikko- ja sisältösivu-4">
    <p:spTree>
      <p:nvGrpSpPr>
        <p:cNvPr id="1" name=""/>
        <p:cNvGrpSpPr/>
        <p:nvPr/>
      </p:nvGrpSpPr>
      <p:grpSpPr>
        <a:xfrm>
          <a:off x="0" y="0"/>
          <a:ext cx="0" cy="0"/>
          <a:chOff x="0" y="0"/>
          <a:chExt cx="0" cy="0"/>
        </a:xfrm>
      </p:grpSpPr>
      <p:sp>
        <p:nvSpPr>
          <p:cNvPr id="2" name="Title 1"/>
          <p:cNvSpPr>
            <a:spLocks noGrp="1"/>
          </p:cNvSpPr>
          <p:nvPr>
            <p:ph type="title"/>
          </p:nvPr>
        </p:nvSpPr>
        <p:spPr>
          <a:xfrm>
            <a:off x="679450" y="274638"/>
            <a:ext cx="7778750" cy="1143000"/>
          </a:xfrm>
        </p:spPr>
        <p:txBody>
          <a:bodyPr lIns="0" rIns="0" anchor="b">
            <a:normAutofit/>
          </a:bodyPr>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dirty="0" smtClean="0"/>
              <a:t>Muokkaa tekstin perustyylejä napsauttamalla</a:t>
            </a:r>
          </a:p>
          <a:p>
            <a:pPr lvl="1"/>
            <a:r>
              <a:rPr lang="fi-FI" dirty="0" smtClean="0"/>
              <a:t>toinen taso</a:t>
            </a:r>
          </a:p>
          <a:p>
            <a:pPr lvl="2"/>
            <a:r>
              <a:rPr lang="fi-FI" dirty="0" smtClean="0"/>
              <a:t>kolmas taso</a:t>
            </a:r>
          </a:p>
          <a:p>
            <a:pPr lvl="3"/>
            <a:r>
              <a:rPr lang="fi-FI" dirty="0" smtClean="0"/>
              <a:t>neljäs taso</a:t>
            </a:r>
          </a:p>
          <a:p>
            <a:pPr lvl="4"/>
            <a:r>
              <a:rPr lang="fi-FI" dirty="0" smtClean="0"/>
              <a:t>viides taso</a:t>
            </a:r>
            <a:endParaRPr lang="fi-FI" dirty="0"/>
          </a:p>
        </p:txBody>
      </p:sp>
      <p:sp>
        <p:nvSpPr>
          <p:cNvPr id="7" name="Rectangle 6"/>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sp>
        <p:nvSpPr>
          <p:cNvPr id="22"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800">
                <a:solidFill>
                  <a:schemeClr val="accent1"/>
                </a:solidFill>
              </a:defRPr>
            </a:lvl1pPr>
          </a:lstStyle>
          <a:p>
            <a:pPr defTabSz="457200"/>
            <a:r>
              <a:rPr lang="fi-FI" smtClean="0">
                <a:solidFill>
                  <a:srgbClr val="002E63"/>
                </a:solidFill>
              </a:rPr>
              <a:t>23.1.2014</a:t>
            </a:r>
            <a:endParaRPr lang="fi-FI" dirty="0">
              <a:solidFill>
                <a:srgbClr val="002E63"/>
              </a:solidFill>
            </a:endParaRPr>
          </a:p>
        </p:txBody>
      </p:sp>
      <p:sp>
        <p:nvSpPr>
          <p:cNvPr id="23"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800">
                <a:solidFill>
                  <a:schemeClr val="accent1"/>
                </a:solidFill>
              </a:defRPr>
            </a:lvl1pPr>
          </a:lstStyle>
          <a:p>
            <a:pPr defTabSz="457200"/>
            <a:r>
              <a:rPr lang="en-US" smtClean="0">
                <a:solidFill>
                  <a:srgbClr val="002E63"/>
                </a:solidFill>
              </a:rPr>
              <a:t>MPunakallio</a:t>
            </a:r>
            <a:endParaRPr lang="fi-FI" dirty="0" smtClean="0">
              <a:solidFill>
                <a:srgbClr val="002E63"/>
              </a:solidFill>
            </a:endParaRPr>
          </a:p>
        </p:txBody>
      </p:sp>
      <p:sp>
        <p:nvSpPr>
          <p:cNvPr id="24"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800">
                <a:solidFill>
                  <a:schemeClr val="accent1"/>
                </a:solidFill>
              </a:defRPr>
            </a:lvl1pPr>
          </a:lstStyle>
          <a:p>
            <a:pPr defTabSz="457200"/>
            <a:endParaRPr lang="fi-FI" dirty="0">
              <a:solidFill>
                <a:srgbClr val="002E63"/>
              </a:solidFill>
            </a:endParaRPr>
          </a:p>
        </p:txBody>
      </p:sp>
      <p:pic>
        <p:nvPicPr>
          <p:cNvPr id="13" name="Picture 12"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2590224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Title 1"/>
          <p:cNvSpPr>
            <a:spLocks noGrp="1"/>
          </p:cNvSpPr>
          <p:nvPr>
            <p:ph type="title"/>
          </p:nvPr>
        </p:nvSpPr>
        <p:spPr>
          <a:xfrm>
            <a:off x="696913" y="4406900"/>
            <a:ext cx="7772400" cy="1362075"/>
          </a:xfrm>
        </p:spPr>
        <p:txBody>
          <a:bodyPr lIns="0" rIns="0" anchor="t">
            <a:normAutofit/>
          </a:bodyPr>
          <a:lstStyle>
            <a:lvl1pPr algn="l">
              <a:defRPr sz="3200" b="1" cap="none"/>
            </a:lvl1pPr>
          </a:lstStyle>
          <a:p>
            <a:r>
              <a:rPr lang="fi-FI" smtClean="0"/>
              <a:t>Muokkaa perustyyl. napsautt.</a:t>
            </a:r>
            <a:endParaRPr lang="fi-FI" dirty="0"/>
          </a:p>
        </p:txBody>
      </p:sp>
      <p:sp>
        <p:nvSpPr>
          <p:cNvPr id="3" name="Text Placeholder 2"/>
          <p:cNvSpPr>
            <a:spLocks noGrp="1"/>
          </p:cNvSpPr>
          <p:nvPr>
            <p:ph type="body" idx="1"/>
          </p:nvPr>
        </p:nvSpPr>
        <p:spPr>
          <a:xfrm>
            <a:off x="696913" y="2906713"/>
            <a:ext cx="7772400" cy="1500187"/>
          </a:xfrm>
        </p:spPr>
        <p:txBody>
          <a:bodyPr anchor="b">
            <a:normAutofit/>
          </a:bodyPr>
          <a:lstStyle>
            <a:lvl1pPr marL="0" indent="0">
              <a:buNone/>
              <a:defRPr sz="2000">
                <a:solidFill>
                  <a:srgbClr val="00A6D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3" name="Picture 12"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2"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r>
              <a:rPr lang="fi-FI" smtClean="0">
                <a:solidFill>
                  <a:srgbClr val="002E63"/>
                </a:solidFill>
              </a:rPr>
              <a:t>23.1.2014</a:t>
            </a:r>
            <a:endParaRPr lang="fi-FI">
              <a:solidFill>
                <a:srgbClr val="002E63"/>
              </a:solidFill>
            </a:endParaRPr>
          </a:p>
        </p:txBody>
      </p:sp>
      <p:sp>
        <p:nvSpPr>
          <p:cNvPr id="14"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MPunakallio</a:t>
            </a:r>
            <a:endParaRPr lang="fi-FI" dirty="0" smtClean="0">
              <a:solidFill>
                <a:srgbClr val="002E63"/>
              </a:solidFill>
            </a:endParaRPr>
          </a:p>
        </p:txBody>
      </p:sp>
      <p:sp>
        <p:nvSpPr>
          <p:cNvPr id="15"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6" name="TextBox 15"/>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7" name="TextBox 16"/>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30719133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Rectangle 10"/>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4" name="Picture 13"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3"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r>
              <a:rPr lang="fi-FI" smtClean="0">
                <a:solidFill>
                  <a:srgbClr val="002E63"/>
                </a:solidFill>
              </a:rPr>
              <a:t>23.1.2014</a:t>
            </a:r>
            <a:endParaRPr lang="fi-FI">
              <a:solidFill>
                <a:srgbClr val="002E63"/>
              </a:solidFill>
            </a:endParaRPr>
          </a:p>
        </p:txBody>
      </p:sp>
      <p:sp>
        <p:nvSpPr>
          <p:cNvPr id="15"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MPunakallio</a:t>
            </a:r>
            <a:endParaRPr lang="fi-FI" dirty="0" smtClean="0">
              <a:solidFill>
                <a:srgbClr val="002E63"/>
              </a:solidFill>
            </a:endParaRPr>
          </a:p>
        </p:txBody>
      </p:sp>
      <p:sp>
        <p:nvSpPr>
          <p:cNvPr id="16"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7" name="TextBox 16"/>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TextBox 18"/>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14218377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3" name="Rectangle 12"/>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6" name="Picture 15"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5"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r>
              <a:rPr lang="fi-FI" smtClean="0">
                <a:solidFill>
                  <a:srgbClr val="002E63"/>
                </a:solidFill>
              </a:rPr>
              <a:t>23.1.2014</a:t>
            </a:r>
            <a:endParaRPr lang="fi-FI">
              <a:solidFill>
                <a:srgbClr val="002E63"/>
              </a:solidFill>
            </a:endParaRPr>
          </a:p>
        </p:txBody>
      </p:sp>
      <p:sp>
        <p:nvSpPr>
          <p:cNvPr id="17"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MPunakallio</a:t>
            </a:r>
            <a:endParaRPr lang="fi-FI" dirty="0" smtClean="0">
              <a:solidFill>
                <a:srgbClr val="002E63"/>
              </a:solidFill>
            </a:endParaRPr>
          </a:p>
        </p:txBody>
      </p:sp>
      <p:sp>
        <p:nvSpPr>
          <p:cNvPr id="18"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9" name="TextBox 18"/>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0" name="TextBox 19"/>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1" name="TextBox 20"/>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5048509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a:p>
        </p:txBody>
      </p:sp>
      <p:sp>
        <p:nvSpPr>
          <p:cNvPr id="9" name="Rectangle 8"/>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6" name="Picture 5"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767920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8" name="Rectangle 7"/>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5" name="Picture 4"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16546902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Title 1"/>
          <p:cNvSpPr>
            <a:spLocks noGrp="1"/>
          </p:cNvSpPr>
          <p:nvPr>
            <p:ph type="title"/>
          </p:nvPr>
        </p:nvSpPr>
        <p:spPr>
          <a:xfrm>
            <a:off x="687388" y="273050"/>
            <a:ext cx="2970212" cy="1162050"/>
          </a:xfrm>
        </p:spPr>
        <p:txBody>
          <a:bodyPr lIns="0" tIns="0"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3746500" y="273050"/>
            <a:ext cx="4711700" cy="5853113"/>
          </a:xfrm>
        </p:spPr>
        <p:txBody>
          <a:bodyPr/>
          <a:lstStyle>
            <a:lvl1pPr>
              <a:defRPr sz="24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xt Placeholder 3"/>
          <p:cNvSpPr>
            <a:spLocks noGrp="1"/>
          </p:cNvSpPr>
          <p:nvPr>
            <p:ph type="body" sz="half" idx="2"/>
          </p:nvPr>
        </p:nvSpPr>
        <p:spPr>
          <a:xfrm>
            <a:off x="687388" y="1435100"/>
            <a:ext cx="29702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1" name="Rectangle 10"/>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4" name="Picture 13"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3"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r>
              <a:rPr lang="fi-FI" smtClean="0">
                <a:solidFill>
                  <a:srgbClr val="002E63"/>
                </a:solidFill>
              </a:rPr>
              <a:t>23.1.2014</a:t>
            </a:r>
            <a:endParaRPr lang="fi-FI">
              <a:solidFill>
                <a:srgbClr val="002E63"/>
              </a:solidFill>
            </a:endParaRPr>
          </a:p>
        </p:txBody>
      </p:sp>
      <p:sp>
        <p:nvSpPr>
          <p:cNvPr id="15"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MPunakallio</a:t>
            </a:r>
            <a:endParaRPr lang="fi-FI" dirty="0" smtClean="0">
              <a:solidFill>
                <a:srgbClr val="002E63"/>
              </a:solidFill>
            </a:endParaRPr>
          </a:p>
        </p:txBody>
      </p:sp>
      <p:sp>
        <p:nvSpPr>
          <p:cNvPr id="16"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7" name="TextBox 16"/>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TextBox 18"/>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361032585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Title 1"/>
          <p:cNvSpPr>
            <a:spLocks noGrp="1"/>
          </p:cNvSpPr>
          <p:nvPr>
            <p:ph type="title"/>
          </p:nvPr>
        </p:nvSpPr>
        <p:spPr>
          <a:xfrm>
            <a:off x="687388" y="4749800"/>
            <a:ext cx="5486400" cy="566738"/>
          </a:xfrm>
        </p:spPr>
        <p:txBody>
          <a:bodyPr lIns="0" tIns="0"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687388" y="561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smtClean="0"/>
              <a:t>Lisää kuva napsauttamalla kuvaketta</a:t>
            </a:r>
            <a:endParaRPr lang="fi-FI"/>
          </a:p>
        </p:txBody>
      </p:sp>
      <p:sp>
        <p:nvSpPr>
          <p:cNvPr id="4" name="Text Placeholder 3"/>
          <p:cNvSpPr>
            <a:spLocks noGrp="1"/>
          </p:cNvSpPr>
          <p:nvPr>
            <p:ph type="body" sz="half" idx="2"/>
          </p:nvPr>
        </p:nvSpPr>
        <p:spPr>
          <a:xfrm>
            <a:off x="687388" y="5316538"/>
            <a:ext cx="5486400" cy="804862"/>
          </a:xfrm>
        </p:spPr>
        <p:txBody>
          <a:bodyPr/>
          <a:lstStyle>
            <a:lvl1pPr marL="0" indent="0">
              <a:buNone/>
              <a:defRPr sz="1400">
                <a:solidFill>
                  <a:srgbClr val="00A6D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1" name="Rectangle 10"/>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4" name="Picture 13"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3"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r>
              <a:rPr lang="fi-FI" smtClean="0">
                <a:solidFill>
                  <a:srgbClr val="002E63"/>
                </a:solidFill>
              </a:rPr>
              <a:t>23.1.2014</a:t>
            </a:r>
            <a:endParaRPr lang="fi-FI">
              <a:solidFill>
                <a:srgbClr val="002E63"/>
              </a:solidFill>
            </a:endParaRPr>
          </a:p>
        </p:txBody>
      </p:sp>
      <p:sp>
        <p:nvSpPr>
          <p:cNvPr id="15"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MPunakallio</a:t>
            </a:r>
            <a:endParaRPr lang="fi-FI" dirty="0" smtClean="0">
              <a:solidFill>
                <a:srgbClr val="002E63"/>
              </a:solidFill>
            </a:endParaRPr>
          </a:p>
        </p:txBody>
      </p:sp>
      <p:sp>
        <p:nvSpPr>
          <p:cNvPr id="16"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7" name="TextBox 16"/>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TextBox 18"/>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113340405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lIns="0" tIns="0" anchor="b">
            <a:normAutofit/>
          </a:bodyPr>
          <a:lstStyle>
            <a:lvl1pPr algn="l">
              <a:defRPr sz="3200"/>
            </a:lvl1p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rIns="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3" name="Picture 12"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154605" y="6272940"/>
            <a:ext cx="1549908" cy="370332"/>
          </a:xfrm>
          <a:prstGeom prst="rect">
            <a:avLst/>
          </a:prstGeom>
        </p:spPr>
      </p:pic>
      <p:sp>
        <p:nvSpPr>
          <p:cNvPr id="12" name="Date Placeholder 3"/>
          <p:cNvSpPr>
            <a:spLocks noGrp="1"/>
          </p:cNvSpPr>
          <p:nvPr>
            <p:ph type="dt" sz="half" idx="10"/>
          </p:nvPr>
        </p:nvSpPr>
        <p:spPr>
          <a:xfrm>
            <a:off x="2755453" y="6451186"/>
            <a:ext cx="904881" cy="265112"/>
          </a:xfrm>
          <a:prstGeom prst="rect">
            <a:avLst/>
          </a:prstGeom>
        </p:spPr>
        <p:txBody>
          <a:bodyPr lIns="0" tIns="0" rIns="0" bIns="0" anchor="ctr"/>
          <a:lstStyle>
            <a:lvl1pPr algn="ctr">
              <a:defRPr sz="1100">
                <a:solidFill>
                  <a:schemeClr val="accent1"/>
                </a:solidFill>
              </a:defRPr>
            </a:lvl1pPr>
          </a:lstStyle>
          <a:p>
            <a:pPr defTabSz="457200"/>
            <a:r>
              <a:rPr lang="fi-FI" smtClean="0">
                <a:solidFill>
                  <a:srgbClr val="002E63"/>
                </a:solidFill>
              </a:rPr>
              <a:t>23.1.2014</a:t>
            </a:r>
            <a:endParaRPr lang="fi-FI">
              <a:solidFill>
                <a:srgbClr val="002E63"/>
              </a:solidFill>
            </a:endParaRPr>
          </a:p>
        </p:txBody>
      </p:sp>
      <p:sp>
        <p:nvSpPr>
          <p:cNvPr id="14" name="Footer Placeholder 4"/>
          <p:cNvSpPr>
            <a:spLocks noGrp="1"/>
          </p:cNvSpPr>
          <p:nvPr>
            <p:ph type="ftr" sz="quarter" idx="11"/>
          </p:nvPr>
        </p:nvSpPr>
        <p:spPr>
          <a:xfrm>
            <a:off x="3769871" y="6451186"/>
            <a:ext cx="3096603" cy="265112"/>
          </a:xfrm>
          <a:prstGeom prst="rect">
            <a:avLst/>
          </a:prstGeom>
        </p:spPr>
        <p:txBody>
          <a:bodyPr lIns="0" tIns="0" rIns="0" bIns="0" anchor="ctr"/>
          <a:lstStyle>
            <a:lvl1pPr algn="l">
              <a:defRPr sz="1100">
                <a:solidFill>
                  <a:schemeClr val="accent1"/>
                </a:solidFill>
              </a:defRPr>
            </a:lvl1pPr>
          </a:lstStyle>
          <a:p>
            <a:pPr defTabSz="457200"/>
            <a:r>
              <a:rPr lang="en-US" smtClean="0">
                <a:solidFill>
                  <a:srgbClr val="002E63"/>
                </a:solidFill>
              </a:rPr>
              <a:t>MPunakallio</a:t>
            </a:r>
            <a:endParaRPr lang="fi-FI" dirty="0" smtClean="0">
              <a:solidFill>
                <a:srgbClr val="002E63"/>
              </a:solidFill>
            </a:endParaRPr>
          </a:p>
        </p:txBody>
      </p:sp>
      <p:sp>
        <p:nvSpPr>
          <p:cNvPr id="15" name="Slide Number Placeholder 5"/>
          <p:cNvSpPr>
            <a:spLocks noGrp="1"/>
          </p:cNvSpPr>
          <p:nvPr>
            <p:ph type="sldNum" sz="quarter" idx="12"/>
          </p:nvPr>
        </p:nvSpPr>
        <p:spPr>
          <a:xfrm>
            <a:off x="2269116" y="6451186"/>
            <a:ext cx="391612" cy="265112"/>
          </a:xfrm>
          <a:prstGeom prst="rect">
            <a:avLst/>
          </a:prstGeom>
        </p:spPr>
        <p:txBody>
          <a:bodyPr lIns="0" tIns="0" rIns="0" bIns="0" anchor="ctr"/>
          <a:lstStyle>
            <a:lvl1pPr algn="ctr">
              <a:defRPr sz="1100">
                <a:solidFill>
                  <a:schemeClr val="accent1"/>
                </a:solidFill>
              </a:defRPr>
            </a:lvl1pPr>
          </a:lstStyle>
          <a:p>
            <a:pPr defTabSz="457200"/>
            <a:endParaRPr lang="fi-FI" dirty="0">
              <a:solidFill>
                <a:srgbClr val="002E63"/>
              </a:solidFill>
            </a:endParaRPr>
          </a:p>
        </p:txBody>
      </p:sp>
      <p:sp>
        <p:nvSpPr>
          <p:cNvPr id="16" name="TextBox 15"/>
          <p:cNvSpPr txBox="1"/>
          <p:nvPr userDrawn="1"/>
        </p:nvSpPr>
        <p:spPr>
          <a:xfrm>
            <a:off x="3680971"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7" name="TextBox 16"/>
          <p:cNvSpPr txBox="1"/>
          <p:nvPr userDrawn="1"/>
        </p:nvSpPr>
        <p:spPr>
          <a:xfrm>
            <a:off x="266065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8" name="TextBox 17"/>
          <p:cNvSpPr txBox="1"/>
          <p:nvPr userDrawn="1"/>
        </p:nvSpPr>
        <p:spPr>
          <a:xfrm>
            <a:off x="2209800" y="64998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19" name="Date Placeholder 3"/>
          <p:cNvSpPr txBox="1">
            <a:spLocks/>
          </p:cNvSpPr>
          <p:nvPr userDrawn="1"/>
        </p:nvSpPr>
        <p:spPr>
          <a:xfrm>
            <a:off x="2907853" y="6603586"/>
            <a:ext cx="904881" cy="265112"/>
          </a:xfrm>
          <a:prstGeom prst="rect">
            <a:avLst/>
          </a:prstGeom>
        </p:spPr>
        <p:txBody>
          <a:bodyPr lIns="0" tIns="0" rIns="0" bIns="0" anchor="ctr"/>
          <a:lstStyle>
            <a:lvl1pPr algn="ctr">
              <a:defRPr sz="1100">
                <a:solidFill>
                  <a:schemeClr val="accent1"/>
                </a:solidFill>
              </a:defRPr>
            </a:lvl1pPr>
          </a:lstStyle>
          <a:p>
            <a:pPr defTabSz="457200">
              <a:defRPr/>
            </a:pPr>
            <a:r>
              <a:rPr lang="fi-FI" smtClean="0">
                <a:solidFill>
                  <a:srgbClr val="002E63"/>
                </a:solidFill>
              </a:rPr>
              <a:t>5.4.2011</a:t>
            </a:r>
            <a:endParaRPr lang="fi-FI">
              <a:solidFill>
                <a:srgbClr val="002E63"/>
              </a:solidFill>
            </a:endParaRPr>
          </a:p>
        </p:txBody>
      </p:sp>
      <p:sp>
        <p:nvSpPr>
          <p:cNvPr id="20" name="Footer Placeholder 4"/>
          <p:cNvSpPr txBox="1">
            <a:spLocks/>
          </p:cNvSpPr>
          <p:nvPr userDrawn="1"/>
        </p:nvSpPr>
        <p:spPr>
          <a:xfrm>
            <a:off x="3922271" y="6603586"/>
            <a:ext cx="3096603" cy="265112"/>
          </a:xfrm>
          <a:prstGeom prst="rect">
            <a:avLst/>
          </a:prstGeom>
        </p:spPr>
        <p:txBody>
          <a:bodyPr lIns="0" tIns="0" rIns="0" bIns="0" anchor="ctr"/>
          <a:lstStyle>
            <a:lvl1pPr algn="l">
              <a:defRPr sz="1100">
                <a:solidFill>
                  <a:schemeClr val="accent1"/>
                </a:solidFill>
              </a:defRPr>
            </a:lvl1pPr>
          </a:lstStyle>
          <a:p>
            <a:pPr defTabSz="457200">
              <a:defRPr/>
            </a:pPr>
            <a:r>
              <a:rPr lang="en-US" smtClean="0">
                <a:solidFill>
                  <a:srgbClr val="002E63"/>
                </a:solidFill>
              </a:rPr>
              <a:t>etunimi sukunimi Titteli | Tapahtuma</a:t>
            </a:r>
            <a:endParaRPr lang="fi-FI" dirty="0" smtClean="0">
              <a:solidFill>
                <a:srgbClr val="002E63"/>
              </a:solidFill>
            </a:endParaRPr>
          </a:p>
        </p:txBody>
      </p:sp>
      <p:sp>
        <p:nvSpPr>
          <p:cNvPr id="21" name="TextBox 20"/>
          <p:cNvSpPr txBox="1"/>
          <p:nvPr userDrawn="1"/>
        </p:nvSpPr>
        <p:spPr>
          <a:xfrm>
            <a:off x="3833371" y="66522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8" name="TextBox 27"/>
          <p:cNvSpPr txBox="1"/>
          <p:nvPr userDrawn="1"/>
        </p:nvSpPr>
        <p:spPr>
          <a:xfrm>
            <a:off x="2813050" y="66522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
        <p:nvSpPr>
          <p:cNvPr id="29" name="TextBox 28"/>
          <p:cNvSpPr txBox="1"/>
          <p:nvPr userDrawn="1"/>
        </p:nvSpPr>
        <p:spPr>
          <a:xfrm>
            <a:off x="2362200" y="6652269"/>
            <a:ext cx="101600" cy="169277"/>
          </a:xfrm>
          <a:prstGeom prst="rect">
            <a:avLst/>
          </a:prstGeom>
          <a:noFill/>
        </p:spPr>
        <p:txBody>
          <a:bodyPr wrap="square" lIns="0" tIns="0" rIns="0" bIns="0" rtlCol="0">
            <a:spAutoFit/>
          </a:bodyPr>
          <a:lstStyle/>
          <a:p>
            <a:pPr defTabSz="457200"/>
            <a:r>
              <a:rPr lang="fi-FI" sz="1100" dirty="0" smtClean="0">
                <a:solidFill>
                  <a:srgbClr val="002E63"/>
                </a:solidFill>
              </a:rPr>
              <a:t>|</a:t>
            </a:r>
            <a:endParaRPr lang="fi-FI" sz="1100" dirty="0">
              <a:solidFill>
                <a:srgbClr val="002E63"/>
              </a:solidFill>
            </a:endParaRPr>
          </a:p>
        </p:txBody>
      </p:sp>
    </p:spTree>
    <p:extLst>
      <p:ext uri="{BB962C8B-B14F-4D97-AF65-F5344CB8AC3E}">
        <p14:creationId xmlns:p14="http://schemas.microsoft.com/office/powerpoint/2010/main" val="40995998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828800" cy="5851525"/>
          </a:xfrm>
        </p:spPr>
        <p:txBody>
          <a:bodyPr vert="eaVert" lIns="0" tIns="0" rIns="0" anchor="b">
            <a:normAutofit/>
          </a:bodyPr>
          <a:lstStyle>
            <a:lvl1pPr algn="l">
              <a:defRPr sz="3200"/>
            </a:lvl1pPr>
          </a:lstStyle>
          <a:p>
            <a:r>
              <a:rPr lang="fi-FI" smtClean="0"/>
              <a:t>Muokkaa perustyyl. napsautt.</a:t>
            </a:r>
            <a:endParaRPr lang="fi-FI" dirty="0"/>
          </a:p>
        </p:txBody>
      </p:sp>
      <p:sp>
        <p:nvSpPr>
          <p:cNvPr id="3" name="Vertical Text Placeholder 2"/>
          <p:cNvSpPr>
            <a:spLocks noGrp="1"/>
          </p:cNvSpPr>
          <p:nvPr>
            <p:ph type="body" orient="vert" idx="1"/>
          </p:nvPr>
        </p:nvSpPr>
        <p:spPr>
          <a:xfrm>
            <a:off x="685800" y="274638"/>
            <a:ext cx="5791200" cy="5851525"/>
          </a:xfrm>
        </p:spPr>
        <p:txBody>
          <a:bodyPr vert="eaVert" rIns="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Rectangle 9"/>
          <p:cNvSpPr/>
          <p:nvPr userDrawn="1"/>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fi-FI">
              <a:solidFill>
                <a:prstClr val="white"/>
              </a:solidFill>
            </a:endParaRPr>
          </a:p>
        </p:txBody>
      </p:sp>
      <p:pic>
        <p:nvPicPr>
          <p:cNvPr id="13" name="Picture 12" descr="logo.wmf"/>
          <p:cNvPicPr>
            <a:picLocks noChangeAspect="1"/>
          </p:cNvPicPr>
          <p:nvPr userDrawn="1"/>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rot="5400000">
            <a:off x="89662" y="864426"/>
            <a:ext cx="1549908" cy="370332"/>
          </a:xfrm>
          <a:prstGeom prst="rect">
            <a:avLst/>
          </a:prstGeom>
        </p:spPr>
      </p:pic>
    </p:spTree>
    <p:extLst>
      <p:ext uri="{BB962C8B-B14F-4D97-AF65-F5344CB8AC3E}">
        <p14:creationId xmlns:p14="http://schemas.microsoft.com/office/powerpoint/2010/main" val="1220046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Väliotsikkodia 2">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1"/>
            <a:ext cx="9144000" cy="4508280"/>
          </a:xfrm>
          <a:prstGeom prst="rect">
            <a:avLst/>
          </a:prstGeom>
        </p:spPr>
      </p:pic>
    </p:spTree>
    <p:extLst>
      <p:ext uri="{BB962C8B-B14F-4D97-AF65-F5344CB8AC3E}">
        <p14:creationId xmlns:p14="http://schemas.microsoft.com/office/powerpoint/2010/main" val="394292600"/>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 preserve="1">
  <p:cSld name="Otsikkodia">
    <p:bg>
      <p:bgPr>
        <a:solidFill>
          <a:schemeClr val="bg1"/>
        </a:solidFill>
        <a:effectLst/>
      </p:bgPr>
    </p:bg>
    <p:spTree>
      <p:nvGrpSpPr>
        <p:cNvPr id="1" name=""/>
        <p:cNvGrpSpPr/>
        <p:nvPr/>
      </p:nvGrpSpPr>
      <p:grpSpPr>
        <a:xfrm>
          <a:off x="0" y="0"/>
          <a:ext cx="0" cy="0"/>
          <a:chOff x="0" y="0"/>
          <a:chExt cx="0" cy="0"/>
        </a:xfrm>
      </p:grpSpPr>
      <p:pic>
        <p:nvPicPr>
          <p:cNvPr id="7" name="Picture 8" descr="ribbon_kans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108687" y="2679976"/>
            <a:ext cx="4052760" cy="4142028"/>
          </a:xfrm>
          <a:prstGeom prst="rect">
            <a:avLst/>
          </a:prstGeom>
        </p:spPr>
      </p:pic>
      <p:pic>
        <p:nvPicPr>
          <p:cNvPr id="8" name="Picture 7"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01137" y="579855"/>
            <a:ext cx="2548466" cy="608925"/>
          </a:xfrm>
          <a:prstGeom prst="rect">
            <a:avLst/>
          </a:prstGeom>
        </p:spPr>
      </p:pic>
      <p:sp>
        <p:nvSpPr>
          <p:cNvPr id="9"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2" name="Title 1"/>
          <p:cNvSpPr>
            <a:spLocks noGrp="1"/>
          </p:cNvSpPr>
          <p:nvPr>
            <p:ph type="ctrTitle"/>
          </p:nvPr>
        </p:nvSpPr>
        <p:spPr>
          <a:xfrm>
            <a:off x="680400" y="1825200"/>
            <a:ext cx="7297200" cy="1468800"/>
          </a:xfrm>
        </p:spPr>
        <p:txBody>
          <a:bodyPr rIns="90000"/>
          <a:lstStyle/>
          <a:p>
            <a:r>
              <a:rPr lang="fi-FI" smtClean="0"/>
              <a:t>Muokkaa perustyyl. napsautt.</a:t>
            </a:r>
            <a:endParaRPr lang="fi-FI"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5" name="Päivämäärän paikkamerkki 4"/>
          <p:cNvSpPr>
            <a:spLocks noGrp="1"/>
          </p:cNvSpPr>
          <p:nvPr>
            <p:ph type="dt" sz="half" idx="10"/>
          </p:nvPr>
        </p:nvSpPr>
        <p:spPr/>
        <p:txBody>
          <a:bodyPr/>
          <a:lstStyle/>
          <a:p>
            <a:r>
              <a:rPr lang="fi-FI" smtClean="0">
                <a:solidFill>
                  <a:srgbClr val="002E63"/>
                </a:solidFill>
              </a:rPr>
              <a:t>23.1.2014</a:t>
            </a:r>
            <a:endParaRPr lang="en-US" dirty="0">
              <a:solidFill>
                <a:srgbClr val="002E63"/>
              </a:solidFill>
            </a:endParaRPr>
          </a:p>
        </p:txBody>
      </p:sp>
      <p:sp>
        <p:nvSpPr>
          <p:cNvPr id="6" name="Alatunnisteen paikkamerkki 5"/>
          <p:cNvSpPr>
            <a:spLocks noGrp="1"/>
          </p:cNvSpPr>
          <p:nvPr>
            <p:ph type="ftr" sz="quarter" idx="11"/>
          </p:nvPr>
        </p:nvSpPr>
        <p:spPr/>
        <p:txBody>
          <a:bodyPr/>
          <a:lstStyle/>
          <a:p>
            <a:r>
              <a:rPr lang="en-US" smtClean="0">
                <a:solidFill>
                  <a:srgbClr val="002E63"/>
                </a:solidFill>
              </a:rPr>
              <a:t>MPunakallio</a:t>
            </a:r>
            <a:endParaRPr lang="en-US" dirty="0">
              <a:solidFill>
                <a:srgbClr val="002E63"/>
              </a:solidFill>
            </a:endParaRPr>
          </a:p>
        </p:txBody>
      </p:sp>
      <p:sp>
        <p:nvSpPr>
          <p:cNvPr id="10" name="Dian numeron paikkamerkki 9"/>
          <p:cNvSpPr>
            <a:spLocks noGrp="1"/>
          </p:cNvSpPr>
          <p:nvPr>
            <p:ph type="sldNum" sz="quarter" idx="12"/>
          </p:nvPr>
        </p:nvSpPr>
        <p:spPr/>
        <p:txBody>
          <a:bodyPr/>
          <a:lstStyle/>
          <a:p>
            <a:fld id="{8B37D5FE-740C-46F5-801A-FA5477D9711F}" type="slidenum">
              <a:rPr lang="en-US" smtClean="0">
                <a:solidFill>
                  <a:srgbClr val="002E63"/>
                </a:solidFill>
              </a:rPr>
              <a:pPr/>
              <a:t>‹#›</a:t>
            </a:fld>
            <a:endParaRPr lang="en-US" dirty="0">
              <a:solidFill>
                <a:srgbClr val="002E63"/>
              </a:solidFill>
            </a:endParaRPr>
          </a:p>
        </p:txBody>
      </p:sp>
    </p:spTree>
    <p:extLst>
      <p:ext uri="{BB962C8B-B14F-4D97-AF65-F5344CB8AC3E}">
        <p14:creationId xmlns:p14="http://schemas.microsoft.com/office/powerpoint/2010/main" val="1125334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5" name="Footer Placeholder 4"/>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6" name="Slide Number Placeholder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1794879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Väliotsikkodia">
    <p:bg>
      <p:bgPr>
        <a:solidFill>
          <a:schemeClr val="bg1"/>
        </a:solidFill>
        <a:effectLst/>
      </p:bgPr>
    </p:bg>
    <p:spTree>
      <p:nvGrpSpPr>
        <p:cNvPr id="1" name=""/>
        <p:cNvGrpSpPr/>
        <p:nvPr/>
      </p:nvGrpSpPr>
      <p:grpSpPr>
        <a:xfrm>
          <a:off x="0" y="0"/>
          <a:ext cx="0" cy="0"/>
          <a:chOff x="0" y="0"/>
          <a:chExt cx="0" cy="0"/>
        </a:xfrm>
      </p:grpSpPr>
      <p:pic>
        <p:nvPicPr>
          <p:cNvPr id="11" name="Picture 8" descr="ribbon_kansisivu.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31649" y="3796906"/>
            <a:ext cx="3812351" cy="3061094"/>
          </a:xfrm>
          <a:prstGeom prst="rect">
            <a:avLst/>
          </a:prstGeom>
        </p:spPr>
      </p:pic>
      <p:sp>
        <p:nvSpPr>
          <p:cNvPr id="2" name="Title 1"/>
          <p:cNvSpPr>
            <a:spLocks noGrp="1"/>
          </p:cNvSpPr>
          <p:nvPr>
            <p:ph type="ctrTitle"/>
          </p:nvPr>
        </p:nvSpPr>
        <p:spPr>
          <a:xfrm>
            <a:off x="680400" y="1825200"/>
            <a:ext cx="7297200" cy="1468800"/>
          </a:xfrm>
        </p:spPr>
        <p:txBody>
          <a:bodyPr rIns="90000"/>
          <a:lstStyle/>
          <a:p>
            <a:r>
              <a:rPr lang="fi-FI" noProof="0" smtClean="0"/>
              <a:t>Muokkaa perustyyl. napsautt.</a:t>
            </a:r>
            <a:endParaRPr lang="fi-FI" noProof="0" dirty="0"/>
          </a:p>
        </p:txBody>
      </p:sp>
      <p:sp>
        <p:nvSpPr>
          <p:cNvPr id="3" name="Subtitle 2"/>
          <p:cNvSpPr>
            <a:spLocks noGrp="1"/>
          </p:cNvSpPr>
          <p:nvPr>
            <p:ph type="subTitle" idx="1"/>
          </p:nvPr>
        </p:nvSpPr>
        <p:spPr>
          <a:xfrm>
            <a:off x="680400" y="3301200"/>
            <a:ext cx="6102000" cy="1638000"/>
          </a:xfrm>
        </p:spPr>
        <p:txBody>
          <a:bodyPr>
            <a:normAutofit/>
          </a:bodyPr>
          <a:lstStyle>
            <a:lvl1pPr marL="0" indent="0" algn="l">
              <a:buNone/>
              <a:defRPr sz="26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2"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13" name="Picture 6"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
        <p:nvSpPr>
          <p:cNvPr id="4" name="Päivämäärän paikkamerkki 3"/>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425629438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title" preserve="1">
  <p:cSld name="Väliotsikkodia 2">
    <p:spTree>
      <p:nvGrpSpPr>
        <p:cNvPr id="1" name=""/>
        <p:cNvGrpSpPr/>
        <p:nvPr/>
      </p:nvGrpSpPr>
      <p:grpSpPr>
        <a:xfrm>
          <a:off x="0" y="0"/>
          <a:ext cx="0" cy="0"/>
          <a:chOff x="0" y="0"/>
          <a:chExt cx="0" cy="0"/>
        </a:xfrm>
      </p:grpSpPr>
      <p:pic>
        <p:nvPicPr>
          <p:cNvPr id="12" name="Picture 6" descr="otsikko_kuva_0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526280"/>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4" name="Päivämäärän paikkamerkki 3"/>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198728837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reserve="1">
  <p:cSld name="Väliotsikkodia 3">
    <p:spTree>
      <p:nvGrpSpPr>
        <p:cNvPr id="1" name=""/>
        <p:cNvGrpSpPr/>
        <p:nvPr/>
      </p:nvGrpSpPr>
      <p:grpSpPr>
        <a:xfrm>
          <a:off x="0" y="0"/>
          <a:ext cx="0" cy="0"/>
          <a:chOff x="0" y="0"/>
          <a:chExt cx="0" cy="0"/>
        </a:xfrm>
      </p:grpSpPr>
      <p:pic>
        <p:nvPicPr>
          <p:cNvPr id="18" name="Picture 6" descr="otsikko_kuva_0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526280"/>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4" name="Päivämäärän paikkamerkki 3"/>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36537293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Väliotsikkodia 4">
    <p:spTree>
      <p:nvGrpSpPr>
        <p:cNvPr id="1" name=""/>
        <p:cNvGrpSpPr/>
        <p:nvPr/>
      </p:nvGrpSpPr>
      <p:grpSpPr>
        <a:xfrm>
          <a:off x="0" y="0"/>
          <a:ext cx="0" cy="0"/>
          <a:chOff x="0" y="0"/>
          <a:chExt cx="0" cy="0"/>
        </a:xfrm>
      </p:grpSpPr>
      <p:pic>
        <p:nvPicPr>
          <p:cNvPr id="12" name="Picture 6" descr="otsikko_kuva_0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526280"/>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4" name="Päivämäärän paikkamerkki 3"/>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42171113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Väliotsikkodia 5">
    <p:spTree>
      <p:nvGrpSpPr>
        <p:cNvPr id="1" name=""/>
        <p:cNvGrpSpPr/>
        <p:nvPr/>
      </p:nvGrpSpPr>
      <p:grpSpPr>
        <a:xfrm>
          <a:off x="0" y="0"/>
          <a:ext cx="0" cy="0"/>
          <a:chOff x="0" y="0"/>
          <a:chExt cx="0" cy="0"/>
        </a:xfrm>
      </p:grpSpPr>
      <p:pic>
        <p:nvPicPr>
          <p:cNvPr id="17" name="Picture 6" descr="otsikko_kuva_0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526280"/>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4" name="Päivämäärän paikkamerkki 3"/>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8528338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Väliotsikkodia 6">
    <p:spTree>
      <p:nvGrpSpPr>
        <p:cNvPr id="1" name=""/>
        <p:cNvGrpSpPr/>
        <p:nvPr/>
      </p:nvGrpSpPr>
      <p:grpSpPr>
        <a:xfrm>
          <a:off x="0" y="0"/>
          <a:ext cx="0" cy="0"/>
          <a:chOff x="0" y="0"/>
          <a:chExt cx="0" cy="0"/>
        </a:xfrm>
      </p:grpSpPr>
      <p:pic>
        <p:nvPicPr>
          <p:cNvPr id="12" name="Picture 6" descr="otsikko_kuva_0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526280"/>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4" name="Päivämäärän paikkamerkki 3"/>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18496071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Väliotsikkodia 7">
    <p:spTree>
      <p:nvGrpSpPr>
        <p:cNvPr id="1" name=""/>
        <p:cNvGrpSpPr/>
        <p:nvPr/>
      </p:nvGrpSpPr>
      <p:grpSpPr>
        <a:xfrm>
          <a:off x="0" y="0"/>
          <a:ext cx="0" cy="0"/>
          <a:chOff x="0" y="0"/>
          <a:chExt cx="0" cy="0"/>
        </a:xfrm>
      </p:grpSpPr>
      <p:pic>
        <p:nvPicPr>
          <p:cNvPr id="17" name="Picture 6" descr="otsikko_kuva_0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526280"/>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4" name="Päivämäärän paikkamerkki 3"/>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45548923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Väliotsikkodia 8">
    <p:spTree>
      <p:nvGrpSpPr>
        <p:cNvPr id="1" name=""/>
        <p:cNvGrpSpPr/>
        <p:nvPr/>
      </p:nvGrpSpPr>
      <p:grpSpPr>
        <a:xfrm>
          <a:off x="0" y="0"/>
          <a:ext cx="0" cy="0"/>
          <a:chOff x="0" y="0"/>
          <a:chExt cx="0" cy="0"/>
        </a:xfrm>
      </p:grpSpPr>
      <p:pic>
        <p:nvPicPr>
          <p:cNvPr id="12" name="Picture 6" descr="otsikko_kuva_03.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4526280"/>
          </a:xfrm>
          <a:prstGeom prst="rect">
            <a:avLst/>
          </a:prstGeom>
        </p:spPr>
      </p:pic>
      <p:pic>
        <p:nvPicPr>
          <p:cNvPr id="13" name="Picture 8" descr="ribbon_kansisivu.jpg"/>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4" name="Päivämäärän paikkamerkki 3"/>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solidFill>
                <a:prstClr val="white"/>
              </a:solidFill>
            </a:endParaRPr>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862878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Väliotsikkodia 3">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2" name="Kuva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0647" y="0"/>
            <a:ext cx="9144000" cy="4508280"/>
          </a:xfrm>
          <a:prstGeom prst="rect">
            <a:avLst/>
          </a:prstGeom>
        </p:spPr>
      </p:pic>
    </p:spTree>
    <p:extLst>
      <p:ext uri="{BB962C8B-B14F-4D97-AF65-F5344CB8AC3E}">
        <p14:creationId xmlns:p14="http://schemas.microsoft.com/office/powerpoint/2010/main" val="1069549855"/>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Väliotsikkodia 9">
    <p:spTree>
      <p:nvGrpSpPr>
        <p:cNvPr id="1" name=""/>
        <p:cNvGrpSpPr/>
        <p:nvPr/>
      </p:nvGrpSpPr>
      <p:grpSpPr>
        <a:xfrm>
          <a:off x="0" y="0"/>
          <a:ext cx="0" cy="0"/>
          <a:chOff x="0" y="0"/>
          <a:chExt cx="0" cy="0"/>
        </a:xfrm>
      </p:grpSpPr>
      <p:sp>
        <p:nvSpPr>
          <p:cNvPr id="2" name="Title 1"/>
          <p:cNvSpPr>
            <a:spLocks noGrp="1"/>
          </p:cNvSpPr>
          <p:nvPr>
            <p:ph type="ctrTitle"/>
          </p:nvPr>
        </p:nvSpPr>
        <p:spPr>
          <a:xfrm>
            <a:off x="680400" y="4406400"/>
            <a:ext cx="7779600" cy="1360800"/>
          </a:xfrm>
        </p:spPr>
        <p:txBody>
          <a:bodyPr anchor="t"/>
          <a:lstStyle/>
          <a:p>
            <a:r>
              <a:rPr lang="fi-FI" smtClean="0"/>
              <a:t>Muokkaa perustyyl. napsautt.</a:t>
            </a:r>
            <a:endParaRPr lang="fi-FI" dirty="0"/>
          </a:p>
        </p:txBody>
      </p:sp>
      <p:sp>
        <p:nvSpPr>
          <p:cNvPr id="3" name="Subtitle 2"/>
          <p:cNvSpPr>
            <a:spLocks noGrp="1"/>
          </p:cNvSpPr>
          <p:nvPr>
            <p:ph type="subTitle" idx="1"/>
          </p:nvPr>
        </p:nvSpPr>
        <p:spPr>
          <a:xfrm>
            <a:off x="680400" y="2905200"/>
            <a:ext cx="7779600" cy="1501200"/>
          </a:xfrm>
        </p:spPr>
        <p:txBody>
          <a:bodyPr anchor="b"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
        <p:nvSpPr>
          <p:cNvPr id="4" name="Päivämäärän paikkamerkki 3"/>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5" name="Alatunnisteen paikkamerkki 4"/>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6" name="Dian numeron paikkamerkki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11156632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obj" preserve="1">
  <p:cSld name="Otsikko ja sisältö 2">
    <p:spTree>
      <p:nvGrpSpPr>
        <p:cNvPr id="1" name=""/>
        <p:cNvGrpSpPr/>
        <p:nvPr/>
      </p:nvGrpSpPr>
      <p:grpSpPr>
        <a:xfrm>
          <a:off x="0" y="0"/>
          <a:ext cx="0" cy="0"/>
          <a:chOff x="0" y="0"/>
          <a:chExt cx="0" cy="0"/>
        </a:xfrm>
      </p:grpSpPr>
      <p:pic>
        <p:nvPicPr>
          <p:cNvPr id="7" name="Picture 7" descr="ribbon_sisaltosivu-1.jpg"/>
          <p:cNvPicPr>
            <a:picLocks noChangeAspect="1"/>
          </p:cNvPicPr>
          <p:nvPr/>
        </p:nvPicPr>
        <p:blipFill>
          <a:blip r:embed="rId2"/>
          <a:stretch>
            <a:fillRect/>
          </a:stretch>
        </p:blipFill>
        <p:spPr>
          <a:xfrm>
            <a:off x="6571558" y="4521200"/>
            <a:ext cx="2572442" cy="2336799"/>
          </a:xfrm>
          <a:prstGeom prst="rect">
            <a:avLst/>
          </a:prstGeom>
        </p:spPr>
      </p:pic>
      <p:sp>
        <p:nvSpPr>
          <p:cNvPr id="2" name="Title 1"/>
          <p:cNvSpPr>
            <a:spLocks noGrp="1"/>
          </p:cNvSpPr>
          <p:nvPr>
            <p:ph type="title"/>
          </p:nvPr>
        </p:nvSpPr>
        <p:spPr/>
        <p:txBody>
          <a:bodyPr/>
          <a:lstStyle/>
          <a:p>
            <a:r>
              <a:rPr lang="fi-FI" smtClean="0"/>
              <a:t>Muokkaa perustyyl. napsautt.</a:t>
            </a:r>
            <a:endParaRPr lang="fi-FI" dirty="0"/>
          </a:p>
        </p:txBody>
      </p:sp>
      <p:sp>
        <p:nvSpPr>
          <p:cNvPr id="3" name="Content Placeholder 2"/>
          <p:cNvSpPr>
            <a:spLocks noGrp="1"/>
          </p:cNvSpPr>
          <p:nvPr>
            <p:ph idx="1"/>
          </p:nvPr>
        </p:nvSpPr>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Date Placeholder 3"/>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5" name="Footer Placeholder 4"/>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6" name="Slide Number Placeholder 5"/>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9" name="Picture 16"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38058368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3" name="Content Placeholder 2"/>
          <p:cNvSpPr>
            <a:spLocks noGrp="1"/>
          </p:cNvSpPr>
          <p:nvPr>
            <p:ph sz="half" idx="1"/>
          </p:nvPr>
        </p:nvSpPr>
        <p:spPr>
          <a:xfrm>
            <a:off x="6804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7600" y="1602000"/>
            <a:ext cx="3816000" cy="45252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6" name="Footer Placeholder 5"/>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7" name="Slide Number Placeholder 6"/>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32438662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Vertailu">
    <p:spTree>
      <p:nvGrpSpPr>
        <p:cNvPr id="1" name=""/>
        <p:cNvGrpSpPr/>
        <p:nvPr/>
      </p:nvGrpSpPr>
      <p:grpSpPr>
        <a:xfrm>
          <a:off x="0" y="0"/>
          <a:ext cx="0" cy="0"/>
          <a:chOff x="0" y="0"/>
          <a:chExt cx="0" cy="0"/>
        </a:xfrm>
      </p:grpSpPr>
      <p:sp>
        <p:nvSpPr>
          <p:cNvPr id="2" name="Title 1"/>
          <p:cNvSpPr>
            <a:spLocks noGrp="1"/>
          </p:cNvSpPr>
          <p:nvPr>
            <p:ph type="title"/>
          </p:nvPr>
        </p:nvSpPr>
        <p:spPr>
          <a:xfrm>
            <a:off x="680400" y="274638"/>
            <a:ext cx="7779600" cy="1143000"/>
          </a:xfrm>
        </p:spPr>
        <p:txBody>
          <a:bodyPr rIns="90000"/>
          <a:lstStyle/>
          <a:p>
            <a:r>
              <a:rPr lang="fi-FI" smtClean="0"/>
              <a:t>Muokkaa perustyyl. napsautt.</a:t>
            </a:r>
            <a:endParaRPr lang="fi-FI" dirty="0"/>
          </a:p>
        </p:txBody>
      </p:sp>
      <p:sp>
        <p:nvSpPr>
          <p:cNvPr id="9" name="Tekstin paikkamerkki 8"/>
          <p:cNvSpPr>
            <a:spLocks noGrp="1"/>
          </p:cNvSpPr>
          <p:nvPr>
            <p:ph type="body" sz="quarter" idx="13"/>
          </p:nvPr>
        </p:nvSpPr>
        <p:spPr>
          <a:xfrm>
            <a:off x="680400"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3" name="Content Placeholder 2"/>
          <p:cNvSpPr>
            <a:spLocks noGrp="1"/>
          </p:cNvSpPr>
          <p:nvPr>
            <p:ph sz="half" idx="1"/>
          </p:nvPr>
        </p:nvSpPr>
        <p:spPr>
          <a:xfrm>
            <a:off x="6804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1" name="Tekstin paikkamerkki 10"/>
          <p:cNvSpPr>
            <a:spLocks noGrp="1"/>
          </p:cNvSpPr>
          <p:nvPr>
            <p:ph type="body" sz="quarter" idx="14"/>
          </p:nvPr>
        </p:nvSpPr>
        <p:spPr>
          <a:xfrm>
            <a:off x="4643438" y="1533600"/>
            <a:ext cx="3816000" cy="640800"/>
          </a:xfrm>
        </p:spPr>
        <p:txBody>
          <a:bodyPr anchor="b" anchorCtr="0">
            <a:noAutofit/>
          </a:bodyPr>
          <a:lstStyle>
            <a:lvl1pPr marL="0" indent="0">
              <a:buNone/>
              <a:defRPr sz="22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4" name="Content Placeholder 3"/>
          <p:cNvSpPr>
            <a:spLocks noGrp="1"/>
          </p:cNvSpPr>
          <p:nvPr>
            <p:ph sz="half" idx="2"/>
          </p:nvPr>
        </p:nvSpPr>
        <p:spPr>
          <a:xfrm>
            <a:off x="4647600" y="2174400"/>
            <a:ext cx="3816000" cy="3952800"/>
          </a:xfrm>
        </p:spPr>
        <p:txBody>
          <a:bodyPr>
            <a:normAutofit/>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Date Placeholder 4"/>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6" name="Footer Placeholder 5"/>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7" name="Slide Number Placeholder 6"/>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13052705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Vain otsikk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
        <p:nvSpPr>
          <p:cNvPr id="5" name="Otsikko 4"/>
          <p:cNvSpPr>
            <a:spLocks noGrp="1"/>
          </p:cNvSpPr>
          <p:nvPr>
            <p:ph type="title"/>
          </p:nvPr>
        </p:nvSpPr>
        <p:spPr/>
        <p:txBody>
          <a:bodyPr/>
          <a:lstStyle/>
          <a:p>
            <a:r>
              <a:rPr lang="fi-FI" smtClean="0"/>
              <a:t>Muokkaa perustyyl. napsautt.</a:t>
            </a:r>
            <a:endParaRPr lang="fi-FI" dirty="0"/>
          </a:p>
        </p:txBody>
      </p:sp>
    </p:spTree>
    <p:extLst>
      <p:ext uri="{BB962C8B-B14F-4D97-AF65-F5344CB8AC3E}">
        <p14:creationId xmlns:p14="http://schemas.microsoft.com/office/powerpoint/2010/main" val="172822248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326147055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Otsikollinen sisältö">
    <p:spTree>
      <p:nvGrpSpPr>
        <p:cNvPr id="1" name=""/>
        <p:cNvGrpSpPr/>
        <p:nvPr/>
      </p:nvGrpSpPr>
      <p:grpSpPr>
        <a:xfrm>
          <a:off x="0" y="0"/>
          <a:ext cx="0" cy="0"/>
          <a:chOff x="0" y="0"/>
          <a:chExt cx="0" cy="0"/>
        </a:xfrm>
      </p:grpSpPr>
      <p:sp>
        <p:nvSpPr>
          <p:cNvPr id="6" name="Tekstin paikkamerkki 5"/>
          <p:cNvSpPr>
            <a:spLocks noGrp="1"/>
          </p:cNvSpPr>
          <p:nvPr>
            <p:ph type="body" sz="quarter" idx="13"/>
          </p:nvPr>
        </p:nvSpPr>
        <p:spPr>
          <a:xfrm>
            <a:off x="680400" y="273600"/>
            <a:ext cx="2970000" cy="1162800"/>
          </a:xfrm>
        </p:spPr>
        <p:txBody>
          <a:bodyPr tIns="0" rIns="90000" anchor="b" anchorCtr="0">
            <a:normAutofit/>
          </a:bodyPr>
          <a:lstStyle>
            <a:lvl1pPr marL="0" indent="0">
              <a:buNone/>
              <a:defRPr sz="2000" b="1"/>
            </a:lvl1pPr>
            <a:lvl2pPr marL="457200" indent="0">
              <a:buNone/>
              <a:defRPr sz="2000" b="1"/>
            </a:lvl2pPr>
            <a:lvl3pPr marL="914400" indent="0">
              <a:buNone/>
              <a:defRPr sz="2000" b="1"/>
            </a:lvl3pPr>
            <a:lvl4pPr marL="1371600" indent="0">
              <a:buNone/>
              <a:defRPr sz="2000" b="1"/>
            </a:lvl4pPr>
            <a:lvl5pPr marL="1828800" indent="0">
              <a:buNone/>
              <a:defRPr sz="2000" b="1"/>
            </a:lvl5pPr>
          </a:lstStyle>
          <a:p>
            <a:pPr lvl="0"/>
            <a:r>
              <a:rPr lang="fi-FI" smtClean="0"/>
              <a:t>Muokkaa tekstin perustyylejä napsauttamalla</a:t>
            </a:r>
          </a:p>
        </p:txBody>
      </p:sp>
      <p:sp>
        <p:nvSpPr>
          <p:cNvPr id="8" name="Tekstin paikkamerkki 7"/>
          <p:cNvSpPr>
            <a:spLocks noGrp="1"/>
          </p:cNvSpPr>
          <p:nvPr>
            <p:ph type="body" sz="quarter" idx="14"/>
          </p:nvPr>
        </p:nvSpPr>
        <p:spPr>
          <a:xfrm>
            <a:off x="680400" y="1436400"/>
            <a:ext cx="2970000" cy="4690800"/>
          </a:xfrm>
        </p:spPr>
        <p:txBody>
          <a:bodyPr>
            <a:normAutofit/>
          </a:bodyPr>
          <a:lstStyle>
            <a:lvl1pPr marL="0" indent="0">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10" name="Sisällön paikkamerkki 9"/>
          <p:cNvSpPr>
            <a:spLocks noGrp="1"/>
          </p:cNvSpPr>
          <p:nvPr>
            <p:ph sz="quarter" idx="15"/>
          </p:nvPr>
        </p:nvSpPr>
        <p:spPr>
          <a:xfrm>
            <a:off x="3747600" y="273599"/>
            <a:ext cx="4712400" cy="585360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2" name="Date Placeholder 1"/>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25551231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Otsikollinen kuva">
    <p:spTree>
      <p:nvGrpSpPr>
        <p:cNvPr id="1" name=""/>
        <p:cNvGrpSpPr/>
        <p:nvPr/>
      </p:nvGrpSpPr>
      <p:grpSpPr>
        <a:xfrm>
          <a:off x="0" y="0"/>
          <a:ext cx="0" cy="0"/>
          <a:chOff x="0" y="0"/>
          <a:chExt cx="0" cy="0"/>
        </a:xfrm>
      </p:grpSpPr>
      <p:sp>
        <p:nvSpPr>
          <p:cNvPr id="6" name="Kuvan paikkamerkki 5"/>
          <p:cNvSpPr>
            <a:spLocks noGrp="1"/>
          </p:cNvSpPr>
          <p:nvPr>
            <p:ph type="pic" sz="quarter" idx="13"/>
          </p:nvPr>
        </p:nvSpPr>
        <p:spPr>
          <a:xfrm>
            <a:off x="680400" y="561600"/>
            <a:ext cx="5486400" cy="4114800"/>
          </a:xfrm>
        </p:spPr>
        <p:txBody>
          <a:bodyPr/>
          <a:lstStyle/>
          <a:p>
            <a:r>
              <a:rPr lang="fi-FI" smtClean="0"/>
              <a:t>Lisää kuva napsauttamalla kuvaketta</a:t>
            </a:r>
            <a:endParaRPr lang="fi-FI"/>
          </a:p>
        </p:txBody>
      </p:sp>
      <p:sp>
        <p:nvSpPr>
          <p:cNvPr id="8" name="Tekstin paikkamerkki 7"/>
          <p:cNvSpPr>
            <a:spLocks noGrp="1"/>
          </p:cNvSpPr>
          <p:nvPr>
            <p:ph type="body" sz="quarter" idx="14"/>
          </p:nvPr>
        </p:nvSpPr>
        <p:spPr>
          <a:xfrm>
            <a:off x="680400" y="4748400"/>
            <a:ext cx="5486400" cy="565200"/>
          </a:xfrm>
        </p:spPr>
        <p:txBody>
          <a:bodyPr tIns="0" rIns="90000" anchor="b" anchorCtr="0">
            <a:noAutofit/>
          </a:bodyPr>
          <a:lstStyle>
            <a:lvl1pPr marL="0" indent="0">
              <a:buNone/>
              <a:defRPr sz="2000" b="1"/>
            </a:lvl1pPr>
            <a:lvl2pPr marL="457200" indent="0">
              <a:buNone/>
              <a:defRPr/>
            </a:lvl2pPr>
            <a:lvl3pPr marL="914400" indent="0">
              <a:buNone/>
              <a:defRPr/>
            </a:lvl3pPr>
            <a:lvl4pPr marL="1371600" indent="0">
              <a:buNone/>
              <a:defRPr/>
            </a:lvl4pPr>
            <a:lvl5pPr marL="1828800" indent="0">
              <a:buNone/>
              <a:defRPr/>
            </a:lvl5pPr>
          </a:lstStyle>
          <a:p>
            <a:pPr lvl="0"/>
            <a:r>
              <a:rPr lang="fi-FI" smtClean="0"/>
              <a:t>Muokkaa tekstin perustyylejä napsauttamalla</a:t>
            </a:r>
          </a:p>
        </p:txBody>
      </p:sp>
      <p:sp>
        <p:nvSpPr>
          <p:cNvPr id="10" name="Tekstin paikkamerkki 9"/>
          <p:cNvSpPr>
            <a:spLocks noGrp="1"/>
          </p:cNvSpPr>
          <p:nvPr>
            <p:ph type="body" sz="quarter" idx="15"/>
          </p:nvPr>
        </p:nvSpPr>
        <p:spPr>
          <a:xfrm>
            <a:off x="687600" y="5317200"/>
            <a:ext cx="5486400" cy="806400"/>
          </a:xfrm>
        </p:spPr>
        <p:txBody>
          <a:bodyPr>
            <a:noAutofit/>
          </a:bodyPr>
          <a:lstStyle>
            <a:lvl1pPr marL="0" indent="0">
              <a:buNone/>
              <a:defRPr sz="1400">
                <a:solidFill>
                  <a:srgbClr val="00A6D6"/>
                </a:solidFill>
              </a:defRPr>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fi-FI" smtClean="0"/>
              <a:t>Muokkaa tekstin perustyylejä napsauttamalla</a:t>
            </a:r>
          </a:p>
        </p:txBody>
      </p:sp>
      <p:sp>
        <p:nvSpPr>
          <p:cNvPr id="2" name="Date Placeholder 1"/>
          <p:cNvSpPr>
            <a:spLocks noGrp="1"/>
          </p:cNvSpPr>
          <p:nvPr>
            <p:ph type="dt" sz="half" idx="10"/>
          </p:nvPr>
        </p:nvSpPr>
        <p:spPr/>
        <p:txBody>
          <a:bodyPr/>
          <a:lstStyle/>
          <a:p>
            <a:r>
              <a:rPr lang="fi-FI" smtClean="0">
                <a:solidFill>
                  <a:srgbClr val="002E63"/>
                </a:solidFill>
              </a:rPr>
              <a:t>23.1.2014</a:t>
            </a:r>
            <a:endParaRPr lang="fi-FI">
              <a:solidFill>
                <a:srgbClr val="002E63"/>
              </a:solidFill>
            </a:endParaRPr>
          </a:p>
        </p:txBody>
      </p:sp>
      <p:sp>
        <p:nvSpPr>
          <p:cNvPr id="3" name="Footer Placeholder 2"/>
          <p:cNvSpPr>
            <a:spLocks noGrp="1"/>
          </p:cNvSpPr>
          <p:nvPr>
            <p:ph type="ftr" sz="quarter" idx="11"/>
          </p:nvPr>
        </p:nvSpPr>
        <p:spPr/>
        <p:txBody>
          <a:bodyPr/>
          <a:lstStyle/>
          <a:p>
            <a:r>
              <a:rPr lang="fi-FI" smtClean="0">
                <a:solidFill>
                  <a:srgbClr val="002E63"/>
                </a:solidFill>
              </a:rPr>
              <a:t>MPunakallio</a:t>
            </a:r>
            <a:endParaRPr lang="fi-FI">
              <a:solidFill>
                <a:srgbClr val="002E63"/>
              </a:solidFill>
            </a:endParaRPr>
          </a:p>
        </p:txBody>
      </p:sp>
      <p:sp>
        <p:nvSpPr>
          <p:cNvPr id="4" name="Slide Number Placeholder 3"/>
          <p:cNvSpPr>
            <a:spLocks noGrp="1"/>
          </p:cNvSpPr>
          <p:nvPr>
            <p:ph type="sldNum" sz="quarter" idx="12"/>
          </p:nvPr>
        </p:nvSpPr>
        <p:spPr/>
        <p:txBody>
          <a:bodyPr/>
          <a:lstStyle/>
          <a:p>
            <a:fld id="{529BDC67-9A7E-42C8-BC4E-FBA2E376B5B6}" type="slidenum">
              <a:rPr lang="fi-FI" smtClean="0">
                <a:solidFill>
                  <a:srgbClr val="002E63"/>
                </a:solidFill>
              </a:rPr>
              <a:pPr/>
              <a:t>‹#›</a:t>
            </a:fld>
            <a:endParaRPr lang="fi-FI">
              <a:solidFill>
                <a:srgbClr val="002E63"/>
              </a:solidFill>
            </a:endParaRPr>
          </a:p>
        </p:txBody>
      </p:sp>
    </p:spTree>
    <p:extLst>
      <p:ext uri="{BB962C8B-B14F-4D97-AF65-F5344CB8AC3E}">
        <p14:creationId xmlns:p14="http://schemas.microsoft.com/office/powerpoint/2010/main" val="16259963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Kansiotsikkosivu">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08575" y="2679700"/>
            <a:ext cx="4052888"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3" y="579438"/>
            <a:ext cx="25479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2" name="Title 1"/>
          <p:cNvSpPr>
            <a:spLocks noGrp="1"/>
          </p:cNvSpPr>
          <p:nvPr>
            <p:ph type="ctrTitle"/>
          </p:nvPr>
        </p:nvSpPr>
        <p:spPr>
          <a:xfrm>
            <a:off x="685800" y="1823503"/>
            <a:ext cx="7298267" cy="1470025"/>
          </a:xfrm>
        </p:spPr>
        <p:txBody>
          <a:bodyPr lIns="0" anchor="b"/>
          <a:lstStyle>
            <a:lvl1pPr algn="l">
              <a:defRPr sz="3200"/>
            </a:lvl1pPr>
          </a:lstStyle>
          <a:p>
            <a:r>
              <a:rPr lang="fi-FI" noProof="0" smtClean="0"/>
              <a:t>Muokkaa perustyyl. napsautt.</a:t>
            </a:r>
            <a:endParaRPr lang="fi-FI" noProof="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a:p>
        </p:txBody>
      </p:sp>
    </p:spTree>
    <p:extLst>
      <p:ext uri="{BB962C8B-B14F-4D97-AF65-F5344CB8AC3E}">
        <p14:creationId xmlns:p14="http://schemas.microsoft.com/office/powerpoint/2010/main" val="10085808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1_Väliotsikkosivu-1">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2413" y="3797300"/>
            <a:ext cx="381158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6" name="Picture 6"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3503"/>
            <a:ext cx="77723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2880629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Väliotsikkodia 4">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0" y="0"/>
            <a:ext cx="9144000" cy="4544281"/>
          </a:xfrm>
          <a:prstGeom prst="rect">
            <a:avLst/>
          </a:prstGeom>
        </p:spPr>
      </p:pic>
    </p:spTree>
    <p:extLst>
      <p:ext uri="{BB962C8B-B14F-4D97-AF65-F5344CB8AC3E}">
        <p14:creationId xmlns:p14="http://schemas.microsoft.com/office/powerpoint/2010/main" val="1883585509"/>
      </p:ext>
    </p:extLst>
  </p:cSld>
  <p:clrMapOvr>
    <a:masterClrMapping/>
  </p:clrMapOvr>
  <p:hf sldNum="0"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1_Väliotsikkosivu kuvalla-1">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234915640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2_Väliotsikkosivu kuvalla-2">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58647142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3_Väliotsikkosivu kuvalla-3">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20902286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4_Väliotsikkosivu kuvalla-4">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47744771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 preserve="1">
  <p:cSld name="5_Väliotsikkosivu kuvalla-5">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1655745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6_Väliotsikkosivu kuvalla-6">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8461985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7_Väliotsikkosivu kuvalla-7">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31720119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4_Väliotsikkosivu-3">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3503"/>
            <a:ext cx="77723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1323050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1_otsikko- ja sisältösivu-1">
    <p:spTree>
      <p:nvGrpSpPr>
        <p:cNvPr id="1" name=""/>
        <p:cNvGrpSpPr/>
        <p:nvPr/>
      </p:nvGrpSpPr>
      <p:grpSpPr>
        <a:xfrm>
          <a:off x="0" y="0"/>
          <a:ext cx="0" cy="0"/>
          <a:chOff x="0" y="0"/>
          <a:chExt cx="0" cy="0"/>
        </a:xfrm>
      </p:grpSpPr>
      <p:sp>
        <p:nvSpPr>
          <p:cNvPr id="4" name="Rectangle 6"/>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1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9450" y="274638"/>
            <a:ext cx="7778750"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r>
              <a:rPr lang="fi-FI" smtClean="0"/>
              <a:t>22.1.2014</a:t>
            </a:r>
            <a:endParaRPr lang="fi-FI"/>
          </a:p>
        </p:txBody>
      </p:sp>
      <p:sp>
        <p:nvSpPr>
          <p:cNvPr id="7"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MPunakallio</a:t>
            </a:r>
            <a:endParaRPr lang="fi-FI" dirty="0"/>
          </a:p>
        </p:txBody>
      </p:sp>
      <p:sp>
        <p:nvSpPr>
          <p:cNvPr id="8"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347673429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4_otsikko- ja sisältösivu-4">
    <p:spTree>
      <p:nvGrpSpPr>
        <p:cNvPr id="1" name=""/>
        <p:cNvGrpSpPr/>
        <p:nvPr/>
      </p:nvGrpSpPr>
      <p:grpSpPr>
        <a:xfrm>
          <a:off x="0" y="0"/>
          <a:ext cx="0" cy="0"/>
          <a:chOff x="0" y="0"/>
          <a:chExt cx="0" cy="0"/>
        </a:xfrm>
      </p:grpSpPr>
      <p:sp>
        <p:nvSpPr>
          <p:cNvPr id="4" name="Rectangle 6"/>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9450" y="274638"/>
            <a:ext cx="7778750"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r>
              <a:rPr lang="fi-FI" smtClean="0"/>
              <a:t>22.1.2014</a:t>
            </a:r>
            <a:endParaRPr lang="fi-FI"/>
          </a:p>
        </p:txBody>
      </p:sp>
      <p:sp>
        <p:nvSpPr>
          <p:cNvPr id="7"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800">
                <a:solidFill>
                  <a:srgbClr val="002E63"/>
                </a:solidFill>
                <a:latin typeface="Verdana"/>
                <a:cs typeface="+mn-cs"/>
              </a:defRPr>
            </a:lvl1pPr>
          </a:lstStyle>
          <a:p>
            <a:pPr>
              <a:defRPr/>
            </a:pPr>
            <a:r>
              <a:rPr lang="en-US" smtClean="0"/>
              <a:t>MPunakallio</a:t>
            </a:r>
            <a:endParaRPr lang="fi-FI" dirty="0"/>
          </a:p>
        </p:txBody>
      </p:sp>
      <p:sp>
        <p:nvSpPr>
          <p:cNvPr id="8"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3059151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Väliotsikkodia 5">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7" name="Kuva 6"/>
          <p:cNvPicPr>
            <a:picLocks noChangeAspect="1"/>
          </p:cNvPicPr>
          <p:nvPr userDrawn="1"/>
        </p:nvPicPr>
        <p:blipFill rotWithShape="1">
          <a:blip r:embed="rId6" cstate="print">
            <a:extLst>
              <a:ext uri="{28A0092B-C50C-407E-A947-70E740481C1C}">
                <a14:useLocalDpi xmlns:a14="http://schemas.microsoft.com/office/drawing/2010/main" val="0"/>
              </a:ext>
            </a:extLst>
          </a:blip>
          <a:srcRect t="4851" b="20745"/>
          <a:stretch/>
        </p:blipFill>
        <p:spPr>
          <a:xfrm>
            <a:off x="0" y="-27384"/>
            <a:ext cx="9144000" cy="4535664"/>
          </a:xfrm>
          <a:prstGeom prst="rect">
            <a:avLst/>
          </a:prstGeom>
        </p:spPr>
      </p:pic>
    </p:spTree>
    <p:extLst>
      <p:ext uri="{BB962C8B-B14F-4D97-AF65-F5344CB8AC3E}">
        <p14:creationId xmlns:p14="http://schemas.microsoft.com/office/powerpoint/2010/main" val="1075601672"/>
      </p:ext>
    </p:extLst>
  </p:cSld>
  <p:clrMapOvr>
    <a:masterClrMapping/>
  </p:clrMapOvr>
  <p:hf sldNum="0"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7" name="TextBox 16"/>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8" name="TextBox 17"/>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2" name="Title 1"/>
          <p:cNvSpPr>
            <a:spLocks noGrp="1"/>
          </p:cNvSpPr>
          <p:nvPr>
            <p:ph type="title"/>
          </p:nvPr>
        </p:nvSpPr>
        <p:spPr>
          <a:xfrm>
            <a:off x="696913" y="4406900"/>
            <a:ext cx="7772400" cy="1362075"/>
          </a:xfrm>
        </p:spPr>
        <p:txBody>
          <a:bodyPr lIns="0" rIns="0" anchor="t"/>
          <a:lstStyle>
            <a:lvl1pPr algn="l">
              <a:defRPr sz="3200" b="1" cap="none"/>
            </a:lvl1pPr>
          </a:lstStyle>
          <a:p>
            <a:r>
              <a:rPr lang="fi-FI" smtClean="0"/>
              <a:t>Muokkaa perustyyl. napsautt.</a:t>
            </a:r>
            <a:endParaRPr lang="fi-FI" dirty="0"/>
          </a:p>
        </p:txBody>
      </p:sp>
      <p:sp>
        <p:nvSpPr>
          <p:cNvPr id="3" name="Text Placeholder 2"/>
          <p:cNvSpPr>
            <a:spLocks noGrp="1"/>
          </p:cNvSpPr>
          <p:nvPr>
            <p:ph type="body" idx="1"/>
          </p:nvPr>
        </p:nvSpPr>
        <p:spPr>
          <a:xfrm>
            <a:off x="696913" y="2906713"/>
            <a:ext cx="7772400" cy="1500187"/>
          </a:xfrm>
        </p:spPr>
        <p:txBody>
          <a:bodyPr anchor="b"/>
          <a:lstStyle>
            <a:lvl1pPr marL="0" indent="0">
              <a:buNone/>
              <a:defRPr sz="2000">
                <a:solidFill>
                  <a:srgbClr val="00A6D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9"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r>
              <a:rPr lang="fi-FI" smtClean="0"/>
              <a:t>22.1.2014</a:t>
            </a:r>
            <a:endParaRPr lang="fi-FI"/>
          </a:p>
        </p:txBody>
      </p:sp>
      <p:sp>
        <p:nvSpPr>
          <p:cNvPr id="10"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MPunakallio</a:t>
            </a:r>
            <a:endParaRPr lang="fi-FI" dirty="0"/>
          </a:p>
        </p:txBody>
      </p:sp>
      <p:sp>
        <p:nvSpPr>
          <p:cNvPr id="11"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9080497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r>
              <a:rPr lang="fi-FI" smtClean="0"/>
              <a:t>22.1.2014</a:t>
            </a: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MPunakallio</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26156891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7" name="Rectangle 12"/>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8" name="Picture 1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8"/>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10" name="TextBox 19"/>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11" name="TextBox 20"/>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r>
              <a:rPr lang="fi-FI" smtClean="0"/>
              <a:t>22.1.2014</a:t>
            </a:r>
            <a:endParaRPr lang="fi-FI"/>
          </a:p>
        </p:txBody>
      </p:sp>
      <p:sp>
        <p:nvSpPr>
          <p:cNvPr id="13"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MPunakallio</a:t>
            </a:r>
            <a:endParaRPr lang="fi-FI" dirty="0"/>
          </a:p>
        </p:txBody>
      </p:sp>
      <p:sp>
        <p:nvSpPr>
          <p:cNvPr id="14"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4990581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3" name="Rectangle 8"/>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4" name="Picture 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Tree>
    <p:extLst>
      <p:ext uri="{BB962C8B-B14F-4D97-AF65-F5344CB8AC3E}">
        <p14:creationId xmlns:p14="http://schemas.microsoft.com/office/powerpoint/2010/main" val="51949042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7"/>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3" name="Picture 4"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196453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2" name="Title 1"/>
          <p:cNvSpPr>
            <a:spLocks noGrp="1"/>
          </p:cNvSpPr>
          <p:nvPr>
            <p:ph type="title"/>
          </p:nvPr>
        </p:nvSpPr>
        <p:spPr>
          <a:xfrm>
            <a:off x="687388" y="273050"/>
            <a:ext cx="2970212" cy="1162050"/>
          </a:xfrm>
        </p:spPr>
        <p:txBody>
          <a:bodyPr lIns="0" tIns="0"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3746500" y="273050"/>
            <a:ext cx="4711700" cy="5853113"/>
          </a:xfrm>
        </p:spPr>
        <p:txBody>
          <a:bodyPr/>
          <a:lstStyle>
            <a:lvl1pPr>
              <a:defRPr sz="24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xt Placeholder 3"/>
          <p:cNvSpPr>
            <a:spLocks noGrp="1"/>
          </p:cNvSpPr>
          <p:nvPr>
            <p:ph type="body" sz="half" idx="2"/>
          </p:nvPr>
        </p:nvSpPr>
        <p:spPr>
          <a:xfrm>
            <a:off x="687388" y="1435100"/>
            <a:ext cx="29702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r>
              <a:rPr lang="fi-FI" smtClean="0"/>
              <a:t>22.1.2014</a:t>
            </a: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MPunakallio</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270039612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2" name="Title 1"/>
          <p:cNvSpPr>
            <a:spLocks noGrp="1"/>
          </p:cNvSpPr>
          <p:nvPr>
            <p:ph type="title"/>
          </p:nvPr>
        </p:nvSpPr>
        <p:spPr>
          <a:xfrm>
            <a:off x="687388" y="4749800"/>
            <a:ext cx="5486400" cy="566738"/>
          </a:xfrm>
        </p:spPr>
        <p:txBody>
          <a:bodyPr lIns="0" tIns="0"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687388" y="561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a:p>
        </p:txBody>
      </p:sp>
      <p:sp>
        <p:nvSpPr>
          <p:cNvPr id="4" name="Text Placeholder 3"/>
          <p:cNvSpPr>
            <a:spLocks noGrp="1"/>
          </p:cNvSpPr>
          <p:nvPr>
            <p:ph type="body" sz="half" idx="2"/>
          </p:nvPr>
        </p:nvSpPr>
        <p:spPr>
          <a:xfrm>
            <a:off x="687388" y="5316538"/>
            <a:ext cx="5486400" cy="804862"/>
          </a:xfrm>
        </p:spPr>
        <p:txBody>
          <a:bodyPr/>
          <a:lstStyle>
            <a:lvl1pPr marL="0" indent="0">
              <a:buNone/>
              <a:defRPr sz="1400">
                <a:solidFill>
                  <a:srgbClr val="00A6D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r>
              <a:rPr lang="fi-FI" smtClean="0"/>
              <a:t>22.1.2014</a:t>
            </a: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MPunakallio</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282895414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7" name="TextBox 16"/>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8" name="TextBox 17"/>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9" name="Date Placeholder 3"/>
          <p:cNvSpPr txBox="1">
            <a:spLocks/>
          </p:cNvSpPr>
          <p:nvPr userDrawn="1"/>
        </p:nvSpPr>
        <p:spPr>
          <a:xfrm>
            <a:off x="2908300" y="6604000"/>
            <a:ext cx="904875" cy="265113"/>
          </a:xfrm>
          <a:prstGeom prst="rect">
            <a:avLst/>
          </a:prstGeom>
        </p:spPr>
        <p:txBody>
          <a:bodyPr lIns="0" tIns="0" rIns="0" bIns="0" anchor="ctr"/>
          <a:lstStyle>
            <a:lvl1pPr algn="ctr">
              <a:defRPr sz="1100">
                <a:solidFill>
                  <a:schemeClr val="accent1"/>
                </a:solidFill>
              </a:defRPr>
            </a:lvl1pPr>
          </a:lstStyle>
          <a:p>
            <a:pPr defTabSz="457200">
              <a:defRPr/>
            </a:pPr>
            <a:r>
              <a:rPr lang="fi-FI" smtClean="0">
                <a:solidFill>
                  <a:srgbClr val="002E63"/>
                </a:solidFill>
                <a:cs typeface="Arial" charset="0"/>
              </a:rPr>
              <a:t>5.4.2011</a:t>
            </a:r>
            <a:endParaRPr lang="fi-FI">
              <a:solidFill>
                <a:srgbClr val="002E63"/>
              </a:solidFill>
              <a:cs typeface="Arial" charset="0"/>
            </a:endParaRPr>
          </a:p>
        </p:txBody>
      </p:sp>
      <p:sp>
        <p:nvSpPr>
          <p:cNvPr id="10" name="Footer Placeholder 4"/>
          <p:cNvSpPr txBox="1">
            <a:spLocks/>
          </p:cNvSpPr>
          <p:nvPr userDrawn="1"/>
        </p:nvSpPr>
        <p:spPr>
          <a:xfrm>
            <a:off x="3922713" y="6604000"/>
            <a:ext cx="3095625" cy="265113"/>
          </a:xfrm>
          <a:prstGeom prst="rect">
            <a:avLst/>
          </a:prstGeom>
        </p:spPr>
        <p:txBody>
          <a:bodyPr lIns="0" tIns="0" rIns="0" bIns="0" anchor="ctr"/>
          <a:lstStyle>
            <a:lvl1pPr algn="l">
              <a:defRPr sz="1100">
                <a:solidFill>
                  <a:schemeClr val="accent1"/>
                </a:solidFill>
              </a:defRPr>
            </a:lvl1pPr>
          </a:lstStyle>
          <a:p>
            <a:pPr defTabSz="457200">
              <a:defRPr/>
            </a:pPr>
            <a:r>
              <a:rPr lang="en-US" smtClean="0">
                <a:solidFill>
                  <a:srgbClr val="002E63"/>
                </a:solidFill>
                <a:cs typeface="Arial" charset="0"/>
              </a:rPr>
              <a:t>etunimi sukunimi Titteli | Tapahtuma</a:t>
            </a:r>
            <a:endParaRPr lang="fi-FI" dirty="0" smtClean="0">
              <a:solidFill>
                <a:srgbClr val="002E63"/>
              </a:solidFill>
              <a:cs typeface="Arial" charset="0"/>
            </a:endParaRPr>
          </a:p>
        </p:txBody>
      </p:sp>
      <p:sp>
        <p:nvSpPr>
          <p:cNvPr id="11" name="TextBox 20"/>
          <p:cNvSpPr txBox="1">
            <a:spLocks noChangeArrowheads="1"/>
          </p:cNvSpPr>
          <p:nvPr userDrawn="1"/>
        </p:nvSpPr>
        <p:spPr bwMode="auto">
          <a:xfrm>
            <a:off x="3833813"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12" name="TextBox 27"/>
          <p:cNvSpPr txBox="1">
            <a:spLocks noChangeArrowheads="1"/>
          </p:cNvSpPr>
          <p:nvPr userDrawn="1"/>
        </p:nvSpPr>
        <p:spPr bwMode="auto">
          <a:xfrm>
            <a:off x="2813050"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13" name="TextBox 28"/>
          <p:cNvSpPr txBox="1">
            <a:spLocks noChangeArrowheads="1"/>
          </p:cNvSpPr>
          <p:nvPr userDrawn="1"/>
        </p:nvSpPr>
        <p:spPr bwMode="auto">
          <a:xfrm>
            <a:off x="2362200"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cs typeface="Arial" charset="0"/>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r>
              <a:rPr lang="fi-FI" smtClean="0"/>
              <a:t>22.1.2014</a:t>
            </a:r>
            <a:endParaRPr lang="fi-FI"/>
          </a:p>
        </p:txBody>
      </p:sp>
      <p:sp>
        <p:nvSpPr>
          <p:cNvPr id="15"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MPunakallio</a:t>
            </a:r>
            <a:endParaRPr lang="fi-FI" dirty="0"/>
          </a:p>
        </p:txBody>
      </p:sp>
      <p:sp>
        <p:nvSpPr>
          <p:cNvPr id="16"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26139515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450" y="274638"/>
            <a:ext cx="36988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1828800" cy="5851525"/>
          </a:xfrm>
        </p:spPr>
        <p:txBody>
          <a:bodyPr vert="eaVert" lIns="0" tIns="0" rIns="0" anchor="b"/>
          <a:lstStyle>
            <a:lvl1pPr algn="l">
              <a:defRPr sz="3200"/>
            </a:lvl1pPr>
          </a:lstStyle>
          <a:p>
            <a:r>
              <a:rPr lang="fi-FI" smtClean="0"/>
              <a:t>Muokkaa perustyyl. napsautt.</a:t>
            </a:r>
            <a:endParaRPr lang="fi-FI" dirty="0"/>
          </a:p>
        </p:txBody>
      </p:sp>
      <p:sp>
        <p:nvSpPr>
          <p:cNvPr id="3" name="Vertical Text Placeholder 2"/>
          <p:cNvSpPr>
            <a:spLocks noGrp="1"/>
          </p:cNvSpPr>
          <p:nvPr>
            <p:ph type="body" orient="vert" idx="1"/>
          </p:nvPr>
        </p:nvSpPr>
        <p:spPr>
          <a:xfrm>
            <a:off x="685800" y="274638"/>
            <a:ext cx="57912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100092466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Kansiotsikkosivu">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108575" y="2679700"/>
            <a:ext cx="4052888"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7"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01663" y="579438"/>
            <a:ext cx="25479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2" name="Title 1"/>
          <p:cNvSpPr>
            <a:spLocks noGrp="1"/>
          </p:cNvSpPr>
          <p:nvPr>
            <p:ph type="ctrTitle"/>
          </p:nvPr>
        </p:nvSpPr>
        <p:spPr>
          <a:xfrm>
            <a:off x="685800" y="1823503"/>
            <a:ext cx="7298267" cy="1470025"/>
          </a:xfrm>
        </p:spPr>
        <p:txBody>
          <a:bodyPr lIns="0" anchor="b"/>
          <a:lstStyle>
            <a:lvl1pPr algn="l">
              <a:defRPr sz="3200"/>
            </a:lvl1pPr>
          </a:lstStyle>
          <a:p>
            <a:r>
              <a:rPr lang="fi-FI" noProof="0" smtClean="0"/>
              <a:t>Muokkaa perustyyl. napsautt.</a:t>
            </a:r>
            <a:endParaRPr lang="fi-FI" noProof="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a:p>
        </p:txBody>
      </p:sp>
    </p:spTree>
    <p:extLst>
      <p:ext uri="{BB962C8B-B14F-4D97-AF65-F5344CB8AC3E}">
        <p14:creationId xmlns:p14="http://schemas.microsoft.com/office/powerpoint/2010/main" val="1629702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Väliotsikkodia 6">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468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7" name="Kuva 16"/>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7" y="0"/>
            <a:ext cx="9144000" cy="4505899"/>
          </a:xfrm>
          <a:prstGeom prst="rect">
            <a:avLst/>
          </a:prstGeom>
        </p:spPr>
      </p:pic>
    </p:spTree>
    <p:extLst>
      <p:ext uri="{BB962C8B-B14F-4D97-AF65-F5344CB8AC3E}">
        <p14:creationId xmlns:p14="http://schemas.microsoft.com/office/powerpoint/2010/main" val="1925555105"/>
      </p:ext>
    </p:extLst>
  </p:cSld>
  <p:clrMapOvr>
    <a:masterClrMapping/>
  </p:clrMapOvr>
  <p:hf sldNum="0" hdr="0" ftr="0" dt="0"/>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1_Väliotsikkosivu-1">
    <p:spTree>
      <p:nvGrpSpPr>
        <p:cNvPr id="1" name=""/>
        <p:cNvGrpSpPr/>
        <p:nvPr/>
      </p:nvGrpSpPr>
      <p:grpSpPr>
        <a:xfrm>
          <a:off x="0" y="0"/>
          <a:ext cx="0" cy="0"/>
          <a:chOff x="0" y="0"/>
          <a:chExt cx="0" cy="0"/>
        </a:xfrm>
      </p:grpSpPr>
      <p:pic>
        <p:nvPicPr>
          <p:cNvPr id="4" name="Picture 8" descr="ribbon_kansisivu.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332413" y="3797300"/>
            <a:ext cx="3811587"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6" name="Picture 6" descr="logo.wm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3503"/>
            <a:ext cx="77723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40999006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1_Väliotsikkosivu kuvalla-1">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393582784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2_Väliotsikkosivu kuvalla-2">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82989611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3_Väliotsikkosivu kuvalla-3">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28785057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4_Väliotsikkosivu kuvalla-4">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202851470"/>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5_Väliotsikkosivu kuvalla-5">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148365041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6_Väliotsikkosivu kuvalla-6">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254058338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7_Väliotsikkosivu kuvalla-7">
    <p:spTree>
      <p:nvGrpSpPr>
        <p:cNvPr id="1" name=""/>
        <p:cNvGrpSpPr/>
        <p:nvPr/>
      </p:nvGrpSpPr>
      <p:grpSpPr>
        <a:xfrm>
          <a:off x="0" y="0"/>
          <a:ext cx="0" cy="0"/>
          <a:chOff x="0" y="0"/>
          <a:chExt cx="0" cy="0"/>
        </a:xfrm>
      </p:grpSpPr>
      <p:pic>
        <p:nvPicPr>
          <p:cNvPr id="4" name="Picture 6" descr="otsikko_kuva_03.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ribbon_kansisivu.jpg"/>
          <p:cNvPicPr>
            <a:picLocks noChangeAspect="1"/>
          </p:cNvPicPr>
          <p:nvPr userDrawn="1"/>
        </p:nvPicPr>
        <p:blipFill>
          <a:blip r:embed="rId3" cstate="print">
            <a:extLst>
              <a:ext uri="{28A0092B-C50C-407E-A947-70E740481C1C}">
                <a14:useLocalDpi xmlns:a14="http://schemas.microsoft.com/office/drawing/2010/main" val="0"/>
              </a:ext>
            </a:extLst>
          </a:blip>
          <a:srcRect r="13860"/>
          <a:stretch>
            <a:fillRect/>
          </a:stretch>
        </p:blipFill>
        <p:spPr bwMode="auto">
          <a:xfrm>
            <a:off x="6854825" y="4724400"/>
            <a:ext cx="228917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sp>
        <p:nvSpPr>
          <p:cNvPr id="7" name="Rectangle 5"/>
          <p:cNvSpPr/>
          <p:nvPr userDrawn="1"/>
        </p:nvSpPr>
        <p:spPr>
          <a:xfrm rot="10800000" flipV="1">
            <a:off x="0" y="4508500"/>
            <a:ext cx="9144000" cy="36513"/>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baseline="30000" dirty="0">
              <a:solidFill>
                <a:prstClr val="white"/>
              </a:solidFill>
            </a:endParaRPr>
          </a:p>
        </p:txBody>
      </p:sp>
      <p:pic>
        <p:nvPicPr>
          <p:cNvPr id="8" name="Picture 11" descr="logo.wmf"/>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4544281"/>
            <a:ext cx="7238999" cy="1043719"/>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49" y="5594339"/>
            <a:ext cx="7245349" cy="1128195"/>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222909167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4_Väliotsikkosivu-3">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823503"/>
            <a:ext cx="7772399" cy="1470025"/>
          </a:xfrm>
        </p:spPr>
        <p:txBody>
          <a:bodyPr lIns="0" anchor="b"/>
          <a:lstStyle>
            <a:lvl1pPr algn="l">
              <a:defRPr sz="3200"/>
            </a:lvl1pPr>
          </a:lstStyle>
          <a:p>
            <a:r>
              <a:rPr lang="fi-FI" smtClean="0"/>
              <a:t>Muokkaa perustyyl. napsautt.</a:t>
            </a:r>
            <a:endParaRPr lang="fi-FI" dirty="0"/>
          </a:p>
        </p:txBody>
      </p:sp>
      <p:sp>
        <p:nvSpPr>
          <p:cNvPr id="3" name="Subtitle 2"/>
          <p:cNvSpPr>
            <a:spLocks noGrp="1"/>
          </p:cNvSpPr>
          <p:nvPr>
            <p:ph type="subTitle" idx="1"/>
          </p:nvPr>
        </p:nvSpPr>
        <p:spPr>
          <a:xfrm>
            <a:off x="679450" y="3299867"/>
            <a:ext cx="6102350" cy="1636194"/>
          </a:xfrm>
        </p:spPr>
        <p:txBody>
          <a:bodyPr/>
          <a:lstStyle>
            <a:lvl1pPr marL="0" indent="0" algn="l">
              <a:buNone/>
              <a:defRPr>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smtClean="0"/>
              <a:t>Muokkaa alaotsikon perustyyliä napsautt.</a:t>
            </a:r>
            <a:endParaRPr lang="fi-FI" dirty="0"/>
          </a:p>
        </p:txBody>
      </p:sp>
    </p:spTree>
    <p:extLst>
      <p:ext uri="{BB962C8B-B14F-4D97-AF65-F5344CB8AC3E}">
        <p14:creationId xmlns:p14="http://schemas.microsoft.com/office/powerpoint/2010/main" val="92978108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 preserve="1">
  <p:cSld name="1_otsikko- ja sisältösivu-1">
    <p:spTree>
      <p:nvGrpSpPr>
        <p:cNvPr id="1" name=""/>
        <p:cNvGrpSpPr/>
        <p:nvPr/>
      </p:nvGrpSpPr>
      <p:grpSpPr>
        <a:xfrm>
          <a:off x="0" y="0"/>
          <a:ext cx="0" cy="0"/>
          <a:chOff x="0" y="0"/>
          <a:chExt cx="0" cy="0"/>
        </a:xfrm>
      </p:grpSpPr>
      <p:sp>
        <p:nvSpPr>
          <p:cNvPr id="4" name="Rectangle 6"/>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16"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9450" y="274638"/>
            <a:ext cx="7778750"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7"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13.11.2013/hp</a:t>
            </a:r>
            <a:endParaRPr lang="fi-FI" dirty="0"/>
          </a:p>
        </p:txBody>
      </p:sp>
      <p:sp>
        <p:nvSpPr>
          <p:cNvPr id="8"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3582319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Väliotsikkodia 7">
    <p:spTree>
      <p:nvGrpSpPr>
        <p:cNvPr id="1" name=""/>
        <p:cNvGrpSpPr/>
        <p:nvPr/>
      </p:nvGrpSpPr>
      <p:grpSpPr>
        <a:xfrm>
          <a:off x="0" y="0"/>
          <a:ext cx="0" cy="0"/>
          <a:chOff x="0" y="0"/>
          <a:chExt cx="0" cy="0"/>
        </a:xfrm>
      </p:grpSpPr>
      <p:pic>
        <p:nvPicPr>
          <p:cNvPr id="13" name="Picture 8" descr="ribbon_kansisivu.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a:xfrm>
            <a:off x="6855070" y="4724400"/>
            <a:ext cx="2288930" cy="2133600"/>
          </a:xfrm>
          <a:prstGeom prst="rect">
            <a:avLst/>
          </a:prstGeom>
        </p:spPr>
      </p:pic>
      <p:sp>
        <p:nvSpPr>
          <p:cNvPr id="2" name="Title 1"/>
          <p:cNvSpPr>
            <a:spLocks noGrp="1"/>
          </p:cNvSpPr>
          <p:nvPr>
            <p:ph type="ctrTitle"/>
          </p:nvPr>
        </p:nvSpPr>
        <p:spPr>
          <a:xfrm>
            <a:off x="680400" y="4550400"/>
            <a:ext cx="7239600" cy="1044000"/>
          </a:xfrm>
        </p:spPr>
        <p:txBody>
          <a:bodyPr rIns="90000" anchor="b" anchorCtr="0"/>
          <a:lstStyle/>
          <a:p>
            <a:r>
              <a:rPr lang="fi-FI" smtClean="0"/>
              <a:t>Muokkaa perustyyl. napsautt.</a:t>
            </a:r>
            <a:endParaRPr lang="fi-FI" dirty="0"/>
          </a:p>
        </p:txBody>
      </p:sp>
      <p:sp>
        <p:nvSpPr>
          <p:cNvPr id="3" name="Subtitle 2"/>
          <p:cNvSpPr>
            <a:spLocks noGrp="1"/>
          </p:cNvSpPr>
          <p:nvPr>
            <p:ph type="subTitle" idx="1"/>
          </p:nvPr>
        </p:nvSpPr>
        <p:spPr>
          <a:xfrm>
            <a:off x="680400" y="5594400"/>
            <a:ext cx="7239600" cy="828000"/>
          </a:xfrm>
        </p:spPr>
        <p:txBody>
          <a:bodyPr anchor="t" anchorCtr="0">
            <a:normAutofit/>
          </a:bodyPr>
          <a:lstStyle>
            <a:lvl1pPr marL="0" indent="0" algn="l">
              <a:buNone/>
              <a:defRPr sz="2000">
                <a:solidFill>
                  <a:srgbClr val="00A6D6"/>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noProof="0" smtClean="0"/>
              <a:t>Muokkaa alaotsikon perustyyliä napsautt.</a:t>
            </a:r>
            <a:endParaRPr lang="fi-FI" noProof="0" dirty="0"/>
          </a:p>
        </p:txBody>
      </p:sp>
      <p:sp>
        <p:nvSpPr>
          <p:cNvPr id="14" name="Rectangle 9"/>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6" name="Rectangle 5"/>
          <p:cNvSpPr/>
          <p:nvPr/>
        </p:nvSpPr>
        <p:spPr>
          <a:xfrm rot="10800000" flipV="1">
            <a:off x="0" y="4508280"/>
            <a:ext cx="9144000" cy="36000"/>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baseline="30000" dirty="0"/>
          </a:p>
        </p:txBody>
      </p:sp>
      <p:pic>
        <p:nvPicPr>
          <p:cNvPr id="15" name="Picture 11"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4"/>
              <a:stretch>
                <a:fillRect/>
              </a:stretch>
            </p:blipFill>
          </mc:Choice>
          <mc:Fallback>
            <p:blipFill>
              <a:blip r:embed="rId5"/>
              <a:stretch>
                <a:fillRect/>
              </a:stretch>
            </p:blipFill>
          </mc:Fallback>
        </mc:AlternateContent>
        <p:spPr>
          <a:xfrm>
            <a:off x="154605" y="6272940"/>
            <a:ext cx="1549908" cy="370332"/>
          </a:xfrm>
          <a:prstGeom prst="rect">
            <a:avLst/>
          </a:prstGeom>
        </p:spPr>
      </p:pic>
      <p:pic>
        <p:nvPicPr>
          <p:cNvPr id="12" name="Kuva 11"/>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367" y="-1"/>
            <a:ext cx="9144000" cy="4497264"/>
          </a:xfrm>
          <a:prstGeom prst="rect">
            <a:avLst/>
          </a:prstGeom>
        </p:spPr>
      </p:pic>
    </p:spTree>
    <p:extLst>
      <p:ext uri="{BB962C8B-B14F-4D97-AF65-F5344CB8AC3E}">
        <p14:creationId xmlns:p14="http://schemas.microsoft.com/office/powerpoint/2010/main" val="1291732577"/>
      </p:ext>
    </p:extLst>
  </p:cSld>
  <p:clrMapOvr>
    <a:masterClrMapping/>
  </p:clrMapOvr>
  <p:hf sldNum="0" hdr="0" ftr="0" dt="0"/>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4_otsikko- ja sisältösivu-4">
    <p:spTree>
      <p:nvGrpSpPr>
        <p:cNvPr id="1" name=""/>
        <p:cNvGrpSpPr/>
        <p:nvPr/>
      </p:nvGrpSpPr>
      <p:grpSpPr>
        <a:xfrm>
          <a:off x="0" y="0"/>
          <a:ext cx="0" cy="0"/>
          <a:chOff x="0" y="0"/>
          <a:chExt cx="0" cy="0"/>
        </a:xfrm>
      </p:grpSpPr>
      <p:sp>
        <p:nvSpPr>
          <p:cNvPr id="4" name="Rectangle 6"/>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79450" y="274638"/>
            <a:ext cx="7778750" cy="1143000"/>
          </a:xfrm>
        </p:spPr>
        <p:txBody>
          <a:bodyPr lIns="0" rIns="0" anchor="b"/>
          <a:lstStyle>
            <a:lvl1pPr algn="l">
              <a:defRPr sz="3200"/>
            </a:lvl1pPr>
          </a:lstStyle>
          <a:p>
            <a:r>
              <a:rPr lang="fi-FI" smtClean="0"/>
              <a:t>Muokkaa perustyyl. napsautt.</a:t>
            </a:r>
            <a:endParaRPr lang="fi-FI" dirty="0"/>
          </a:p>
        </p:txBody>
      </p:sp>
      <p:sp>
        <p:nvSpPr>
          <p:cNvPr id="3" name="Content Placeholder 2"/>
          <p:cNvSpPr>
            <a:spLocks noGrp="1"/>
          </p:cNvSpPr>
          <p:nvPr>
            <p:ph idx="1"/>
          </p:nvPr>
        </p:nvSpPr>
        <p:spPr>
          <a:xfrm>
            <a:off x="679450" y="1600200"/>
            <a:ext cx="7778750" cy="4525963"/>
          </a:xfrm>
        </p:spPr>
        <p:txBody>
          <a:bodyPr/>
          <a:lstStyle>
            <a:lvl1pPr>
              <a:defRPr sz="2400"/>
            </a:lvl1pPr>
            <a:lvl2pPr>
              <a:defRPr sz="2000"/>
            </a:lvl2pPr>
            <a:lvl3pPr>
              <a:defRPr sz="1600"/>
            </a:lvl3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6"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endParaRPr lang="fi-FI"/>
          </a:p>
        </p:txBody>
      </p:sp>
      <p:sp>
        <p:nvSpPr>
          <p:cNvPr id="7"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800">
                <a:solidFill>
                  <a:srgbClr val="002E63"/>
                </a:solidFill>
                <a:latin typeface="Verdana"/>
                <a:cs typeface="+mn-cs"/>
              </a:defRPr>
            </a:lvl1pPr>
          </a:lstStyle>
          <a:p>
            <a:pPr>
              <a:defRPr/>
            </a:pPr>
            <a:r>
              <a:rPr lang="en-US" smtClean="0"/>
              <a:t>13.11.2013/hp</a:t>
            </a:r>
            <a:endParaRPr lang="fi-FI" dirty="0"/>
          </a:p>
        </p:txBody>
      </p:sp>
      <p:sp>
        <p:nvSpPr>
          <p:cNvPr id="8"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8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6209449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7" name="TextBox 16"/>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8" name="TextBox 17"/>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2" name="Title 1"/>
          <p:cNvSpPr>
            <a:spLocks noGrp="1"/>
          </p:cNvSpPr>
          <p:nvPr>
            <p:ph type="title"/>
          </p:nvPr>
        </p:nvSpPr>
        <p:spPr>
          <a:xfrm>
            <a:off x="696913" y="4406900"/>
            <a:ext cx="7772400" cy="1362075"/>
          </a:xfrm>
        </p:spPr>
        <p:txBody>
          <a:bodyPr lIns="0" rIns="0" anchor="t"/>
          <a:lstStyle>
            <a:lvl1pPr algn="l">
              <a:defRPr sz="3200" b="1" cap="none"/>
            </a:lvl1pPr>
          </a:lstStyle>
          <a:p>
            <a:r>
              <a:rPr lang="fi-FI" smtClean="0"/>
              <a:t>Muokkaa perustyyl. napsautt.</a:t>
            </a:r>
            <a:endParaRPr lang="fi-FI" dirty="0"/>
          </a:p>
        </p:txBody>
      </p:sp>
      <p:sp>
        <p:nvSpPr>
          <p:cNvPr id="3" name="Text Placeholder 2"/>
          <p:cNvSpPr>
            <a:spLocks noGrp="1"/>
          </p:cNvSpPr>
          <p:nvPr>
            <p:ph type="body" idx="1"/>
          </p:nvPr>
        </p:nvSpPr>
        <p:spPr>
          <a:xfrm>
            <a:off x="696913" y="2906713"/>
            <a:ext cx="7772400" cy="1500187"/>
          </a:xfrm>
        </p:spPr>
        <p:txBody>
          <a:bodyPr anchor="b"/>
          <a:lstStyle>
            <a:lvl1pPr marL="0" indent="0">
              <a:buNone/>
              <a:defRPr sz="2000">
                <a:solidFill>
                  <a:srgbClr val="00A6D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smtClean="0"/>
              <a:t>Muokkaa tekstin perustyylejä napsauttamalla</a:t>
            </a:r>
          </a:p>
        </p:txBody>
      </p:sp>
      <p:sp>
        <p:nvSpPr>
          <p:cNvPr id="9"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0"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13.11.2013/hp</a:t>
            </a:r>
            <a:endParaRPr lang="fi-FI" dirty="0"/>
          </a:p>
        </p:txBody>
      </p:sp>
      <p:sp>
        <p:nvSpPr>
          <p:cNvPr id="11"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408029445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Content Placeholder 2"/>
          <p:cNvSpPr>
            <a:spLocks noGrp="1"/>
          </p:cNvSpPr>
          <p:nvPr>
            <p:ph sz="half" idx="1"/>
          </p:nvPr>
        </p:nvSpPr>
        <p:spPr>
          <a:xfrm>
            <a:off x="457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Content Placeholder 3"/>
          <p:cNvSpPr>
            <a:spLocks noGrp="1"/>
          </p:cNvSpPr>
          <p:nvPr>
            <p:ph sz="half" idx="2"/>
          </p:nvPr>
        </p:nvSpPr>
        <p:spPr>
          <a:xfrm>
            <a:off x="4648200" y="1600200"/>
            <a:ext cx="4038600" cy="4525963"/>
          </a:xfrm>
        </p:spPr>
        <p:txBody>
          <a:bodyPr/>
          <a:lstStyle>
            <a:lvl1pPr>
              <a:defRPr sz="2200"/>
            </a:lvl1pPr>
            <a:lvl2pPr>
              <a:defRPr sz="2000"/>
            </a:lvl2pPr>
            <a:lvl3pPr>
              <a:defRPr sz="1600"/>
            </a:lvl3pPr>
            <a:lvl4pPr>
              <a:defRPr sz="1600"/>
            </a:lvl4pPr>
            <a:lvl5pPr>
              <a:defRPr sz="1600"/>
            </a:lvl5pPr>
            <a:lvl6pPr>
              <a:defRPr sz="1800"/>
            </a:lvl6pPr>
            <a:lvl7pPr>
              <a:defRPr sz="1800"/>
            </a:lvl7pPr>
            <a:lvl8pPr>
              <a:defRPr sz="1800"/>
            </a:lvl8pPr>
            <a:lvl9pPr>
              <a:defRPr sz="18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13.11.2013/hp</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416553381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7" name="Rectangle 12"/>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8" name="Picture 1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18"/>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10" name="TextBox 19"/>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11" name="TextBox 20"/>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dirty="0"/>
          </a:p>
        </p:txBody>
      </p:sp>
      <p:sp>
        <p:nvSpPr>
          <p:cNvPr id="3" name="Text Placeholder 2"/>
          <p:cNvSpPr>
            <a:spLocks noGrp="1"/>
          </p:cNvSpPr>
          <p:nvPr>
            <p:ph type="body" idx="1"/>
          </p:nvPr>
        </p:nvSpPr>
        <p:spPr>
          <a:xfrm>
            <a:off x="457200" y="1535113"/>
            <a:ext cx="4040188"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5" name="Text Placeholder 4"/>
          <p:cNvSpPr>
            <a:spLocks noGrp="1"/>
          </p:cNvSpPr>
          <p:nvPr>
            <p:ph type="body" sz="quarter" idx="3"/>
          </p:nvPr>
        </p:nvSpPr>
        <p:spPr>
          <a:xfrm>
            <a:off x="4645025" y="1535113"/>
            <a:ext cx="4041775" cy="639762"/>
          </a:xfrm>
        </p:spPr>
        <p:txBody>
          <a:bodyPr anchor="b">
            <a:noAutofit/>
          </a:bodyPr>
          <a:lstStyle>
            <a:lvl1pPr marL="0" indent="0">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smtClean="0"/>
              <a:t>Muokkaa tekstin perustyylejä napsauttamalla</a:t>
            </a:r>
          </a:p>
        </p:txBody>
      </p:sp>
      <p:sp>
        <p:nvSpPr>
          <p:cNvPr id="6" name="Content Placeholder 5"/>
          <p:cNvSpPr>
            <a:spLocks noGrp="1"/>
          </p:cNvSpPr>
          <p:nvPr>
            <p:ph sz="quarter" idx="4"/>
          </p:nvPr>
        </p:nvSpPr>
        <p:spPr>
          <a:xfrm>
            <a:off x="4645025" y="2174875"/>
            <a:ext cx="4041775" cy="3951288"/>
          </a:xfrm>
        </p:spPr>
        <p:txBody>
          <a:bodyPr/>
          <a:lstStyle>
            <a:lvl1pPr>
              <a:defRPr sz="22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2"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3"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13.11.2013/hp</a:t>
            </a:r>
            <a:endParaRPr lang="fi-FI" dirty="0"/>
          </a:p>
        </p:txBody>
      </p:sp>
      <p:sp>
        <p:nvSpPr>
          <p:cNvPr id="14"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82872074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3" name="Rectangle 8"/>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4" name="Picture 5"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Tree>
    <p:extLst>
      <p:ext uri="{BB962C8B-B14F-4D97-AF65-F5344CB8AC3E}">
        <p14:creationId xmlns:p14="http://schemas.microsoft.com/office/powerpoint/2010/main" val="10779231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Rectangle 7"/>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3" name="Picture 4"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81994811"/>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2" name="Title 1"/>
          <p:cNvSpPr>
            <a:spLocks noGrp="1"/>
          </p:cNvSpPr>
          <p:nvPr>
            <p:ph type="title"/>
          </p:nvPr>
        </p:nvSpPr>
        <p:spPr>
          <a:xfrm>
            <a:off x="687388" y="273050"/>
            <a:ext cx="2970212" cy="1162050"/>
          </a:xfrm>
        </p:spPr>
        <p:txBody>
          <a:bodyPr lIns="0" tIns="0" anchor="b"/>
          <a:lstStyle>
            <a:lvl1pPr algn="l">
              <a:defRPr sz="2000" b="1"/>
            </a:lvl1pPr>
          </a:lstStyle>
          <a:p>
            <a:r>
              <a:rPr lang="fi-FI" smtClean="0"/>
              <a:t>Muokkaa perustyyl. napsautt.</a:t>
            </a:r>
            <a:endParaRPr lang="fi-FI"/>
          </a:p>
        </p:txBody>
      </p:sp>
      <p:sp>
        <p:nvSpPr>
          <p:cNvPr id="3" name="Content Placeholder 2"/>
          <p:cNvSpPr>
            <a:spLocks noGrp="1"/>
          </p:cNvSpPr>
          <p:nvPr>
            <p:ph idx="1"/>
          </p:nvPr>
        </p:nvSpPr>
        <p:spPr>
          <a:xfrm>
            <a:off x="3746500" y="273050"/>
            <a:ext cx="4711700" cy="5853113"/>
          </a:xfrm>
        </p:spPr>
        <p:txBody>
          <a:bodyPr/>
          <a:lstStyle>
            <a:lvl1pPr>
              <a:defRPr sz="2400"/>
            </a:lvl1pPr>
            <a:lvl2pPr>
              <a:defRPr sz="2000"/>
            </a:lvl2pPr>
            <a:lvl3pPr>
              <a:defRPr sz="1600"/>
            </a:lvl3pPr>
            <a:lvl4pPr>
              <a:defRPr sz="1600"/>
            </a:lvl4pPr>
            <a:lvl5pPr>
              <a:defRPr sz="1600"/>
            </a:lvl5pPr>
            <a:lvl6pPr>
              <a:defRPr sz="2000"/>
            </a:lvl6pPr>
            <a:lvl7pPr>
              <a:defRPr sz="2000"/>
            </a:lvl7pPr>
            <a:lvl8pPr>
              <a:defRPr sz="2000"/>
            </a:lvl8pPr>
            <a:lvl9pPr>
              <a:defRPr sz="2000"/>
            </a:lvl9p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4" name="Text Placeholder 3"/>
          <p:cNvSpPr>
            <a:spLocks noGrp="1"/>
          </p:cNvSpPr>
          <p:nvPr>
            <p:ph type="body" sz="half" idx="2"/>
          </p:nvPr>
        </p:nvSpPr>
        <p:spPr>
          <a:xfrm>
            <a:off x="687388" y="1435100"/>
            <a:ext cx="2970212"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13.11.2013/hp</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218664543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5" name="Rectangle 10"/>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6" name="Picture 13"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16"/>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8" name="TextBox 17"/>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9" name="TextBox 18"/>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2" name="Title 1"/>
          <p:cNvSpPr>
            <a:spLocks noGrp="1"/>
          </p:cNvSpPr>
          <p:nvPr>
            <p:ph type="title"/>
          </p:nvPr>
        </p:nvSpPr>
        <p:spPr>
          <a:xfrm>
            <a:off x="687388" y="4749800"/>
            <a:ext cx="5486400" cy="566738"/>
          </a:xfrm>
        </p:spPr>
        <p:txBody>
          <a:bodyPr lIns="0" tIns="0" anchor="b"/>
          <a:lstStyle>
            <a:lvl1pPr algn="l">
              <a:defRPr sz="2000" b="1"/>
            </a:lvl1pPr>
          </a:lstStyle>
          <a:p>
            <a:r>
              <a:rPr lang="fi-FI" smtClean="0"/>
              <a:t>Muokkaa perustyyl. napsautt.</a:t>
            </a:r>
            <a:endParaRPr lang="fi-FI"/>
          </a:p>
        </p:txBody>
      </p:sp>
      <p:sp>
        <p:nvSpPr>
          <p:cNvPr id="3" name="Picture Placeholder 2"/>
          <p:cNvSpPr>
            <a:spLocks noGrp="1"/>
          </p:cNvSpPr>
          <p:nvPr>
            <p:ph type="pic" idx="1"/>
          </p:nvPr>
        </p:nvSpPr>
        <p:spPr>
          <a:xfrm>
            <a:off x="687388" y="5619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i-FI" noProof="0" smtClean="0"/>
              <a:t>Lisää kuva napsauttamalla kuvaketta</a:t>
            </a:r>
            <a:endParaRPr lang="fi-FI" noProof="0"/>
          </a:p>
        </p:txBody>
      </p:sp>
      <p:sp>
        <p:nvSpPr>
          <p:cNvPr id="4" name="Text Placeholder 3"/>
          <p:cNvSpPr>
            <a:spLocks noGrp="1"/>
          </p:cNvSpPr>
          <p:nvPr>
            <p:ph type="body" sz="half" idx="2"/>
          </p:nvPr>
        </p:nvSpPr>
        <p:spPr>
          <a:xfrm>
            <a:off x="687388" y="5316538"/>
            <a:ext cx="5486400" cy="804862"/>
          </a:xfrm>
        </p:spPr>
        <p:txBody>
          <a:bodyPr/>
          <a:lstStyle>
            <a:lvl1pPr marL="0" indent="0">
              <a:buNone/>
              <a:defRPr sz="1400">
                <a:solidFill>
                  <a:srgbClr val="00A6D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smtClean="0"/>
              <a:t>Muokkaa tekstin perustyylejä napsauttamalla</a:t>
            </a:r>
          </a:p>
        </p:txBody>
      </p:sp>
      <p:sp>
        <p:nvSpPr>
          <p:cNvPr id="10"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1"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13.11.2013/hp</a:t>
            </a:r>
            <a:endParaRPr lang="fi-FI" dirty="0"/>
          </a:p>
        </p:txBody>
      </p:sp>
      <p:sp>
        <p:nvSpPr>
          <p:cNvPr id="12"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151992325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53988" y="6272213"/>
            <a:ext cx="155098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15"/>
          <p:cNvSpPr txBox="1">
            <a:spLocks noChangeArrowheads="1"/>
          </p:cNvSpPr>
          <p:nvPr userDrawn="1"/>
        </p:nvSpPr>
        <p:spPr bwMode="auto">
          <a:xfrm>
            <a:off x="3681413"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7" name="TextBox 16"/>
          <p:cNvSpPr txBox="1">
            <a:spLocks noChangeArrowheads="1"/>
          </p:cNvSpPr>
          <p:nvPr userDrawn="1"/>
        </p:nvSpPr>
        <p:spPr bwMode="auto">
          <a:xfrm>
            <a:off x="266065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8" name="TextBox 17"/>
          <p:cNvSpPr txBox="1">
            <a:spLocks noChangeArrowheads="1"/>
          </p:cNvSpPr>
          <p:nvPr userDrawn="1"/>
        </p:nvSpPr>
        <p:spPr bwMode="auto">
          <a:xfrm>
            <a:off x="2209800" y="64992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9" name="Date Placeholder 3"/>
          <p:cNvSpPr txBox="1">
            <a:spLocks/>
          </p:cNvSpPr>
          <p:nvPr userDrawn="1"/>
        </p:nvSpPr>
        <p:spPr>
          <a:xfrm>
            <a:off x="2908300" y="6604000"/>
            <a:ext cx="904875" cy="265113"/>
          </a:xfrm>
          <a:prstGeom prst="rect">
            <a:avLst/>
          </a:prstGeom>
        </p:spPr>
        <p:txBody>
          <a:bodyPr lIns="0" tIns="0" rIns="0" bIns="0" anchor="ctr"/>
          <a:lstStyle>
            <a:lvl1pPr algn="ctr">
              <a:defRPr sz="1100">
                <a:solidFill>
                  <a:schemeClr val="accent1"/>
                </a:solidFill>
              </a:defRPr>
            </a:lvl1pPr>
          </a:lstStyle>
          <a:p>
            <a:pPr defTabSz="457200">
              <a:defRPr/>
            </a:pPr>
            <a:r>
              <a:rPr lang="fi-FI" smtClean="0">
                <a:solidFill>
                  <a:srgbClr val="002E63"/>
                </a:solidFill>
              </a:rPr>
              <a:t>5.4.2011</a:t>
            </a:r>
            <a:endParaRPr lang="fi-FI">
              <a:solidFill>
                <a:srgbClr val="002E63"/>
              </a:solidFill>
            </a:endParaRPr>
          </a:p>
        </p:txBody>
      </p:sp>
      <p:sp>
        <p:nvSpPr>
          <p:cNvPr id="10" name="Footer Placeholder 4"/>
          <p:cNvSpPr txBox="1">
            <a:spLocks/>
          </p:cNvSpPr>
          <p:nvPr userDrawn="1"/>
        </p:nvSpPr>
        <p:spPr>
          <a:xfrm>
            <a:off x="3922713" y="6604000"/>
            <a:ext cx="3095625" cy="265113"/>
          </a:xfrm>
          <a:prstGeom prst="rect">
            <a:avLst/>
          </a:prstGeom>
        </p:spPr>
        <p:txBody>
          <a:bodyPr lIns="0" tIns="0" rIns="0" bIns="0" anchor="ctr"/>
          <a:lstStyle>
            <a:lvl1pPr algn="l">
              <a:defRPr sz="1100">
                <a:solidFill>
                  <a:schemeClr val="accent1"/>
                </a:solidFill>
              </a:defRPr>
            </a:lvl1pPr>
          </a:lstStyle>
          <a:p>
            <a:pPr defTabSz="457200">
              <a:defRPr/>
            </a:pPr>
            <a:r>
              <a:rPr lang="en-US" smtClean="0">
                <a:solidFill>
                  <a:srgbClr val="002E63"/>
                </a:solidFill>
              </a:rPr>
              <a:t>etunimi sukunimi Titteli | Tapahtuma</a:t>
            </a:r>
            <a:endParaRPr lang="fi-FI" dirty="0" smtClean="0">
              <a:solidFill>
                <a:srgbClr val="002E63"/>
              </a:solidFill>
            </a:endParaRPr>
          </a:p>
        </p:txBody>
      </p:sp>
      <p:sp>
        <p:nvSpPr>
          <p:cNvPr id="11" name="TextBox 20"/>
          <p:cNvSpPr txBox="1">
            <a:spLocks noChangeArrowheads="1"/>
          </p:cNvSpPr>
          <p:nvPr userDrawn="1"/>
        </p:nvSpPr>
        <p:spPr bwMode="auto">
          <a:xfrm>
            <a:off x="3833813"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12" name="TextBox 27"/>
          <p:cNvSpPr txBox="1">
            <a:spLocks noChangeArrowheads="1"/>
          </p:cNvSpPr>
          <p:nvPr userDrawn="1"/>
        </p:nvSpPr>
        <p:spPr bwMode="auto">
          <a:xfrm>
            <a:off x="2813050"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13" name="TextBox 28"/>
          <p:cNvSpPr txBox="1">
            <a:spLocks noChangeArrowheads="1"/>
          </p:cNvSpPr>
          <p:nvPr userDrawn="1"/>
        </p:nvSpPr>
        <p:spPr bwMode="auto">
          <a:xfrm>
            <a:off x="2362200" y="6651625"/>
            <a:ext cx="101600" cy="16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defRPr/>
            </a:pPr>
            <a:r>
              <a:rPr lang="fi-FI" sz="1100" smtClean="0">
                <a:solidFill>
                  <a:srgbClr val="002E63"/>
                </a:solidFill>
              </a:rPr>
              <a:t>|</a:t>
            </a:r>
          </a:p>
        </p:txBody>
      </p:sp>
      <p:sp>
        <p:nvSpPr>
          <p:cNvPr id="2" name="Title 1"/>
          <p:cNvSpPr>
            <a:spLocks noGrp="1"/>
          </p:cNvSpPr>
          <p:nvPr>
            <p:ph type="title"/>
          </p:nvPr>
        </p:nvSpPr>
        <p:spPr/>
        <p:txBody>
          <a:bodyPr lIns="0" tIns="0" anchor="b"/>
          <a:lstStyle>
            <a:lvl1pPr algn="l">
              <a:defRPr sz="3200"/>
            </a:lvl1pPr>
          </a:lstStyle>
          <a:p>
            <a:r>
              <a:rPr lang="fi-FI" smtClean="0"/>
              <a:t>Muokkaa perustyyl. napsautt.</a:t>
            </a:r>
            <a:endParaRPr lang="fi-FI"/>
          </a:p>
        </p:txBody>
      </p:sp>
      <p:sp>
        <p:nvSpPr>
          <p:cNvPr id="3" name="Vertical Text Placeholder 2"/>
          <p:cNvSpPr>
            <a:spLocks noGrp="1"/>
          </p:cNvSpPr>
          <p:nvPr>
            <p:ph type="body" orient="vert" idx="1"/>
          </p:nvPr>
        </p:nvSpPr>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4" name="Date Placeholder 3"/>
          <p:cNvSpPr>
            <a:spLocks noGrp="1"/>
          </p:cNvSpPr>
          <p:nvPr>
            <p:ph type="dt" sz="half" idx="10"/>
          </p:nvPr>
        </p:nvSpPr>
        <p:spPr>
          <a:xfrm>
            <a:off x="2755900" y="6451600"/>
            <a:ext cx="904875"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
        <p:nvSpPr>
          <p:cNvPr id="15" name="Footer Placeholder 4"/>
          <p:cNvSpPr>
            <a:spLocks noGrp="1"/>
          </p:cNvSpPr>
          <p:nvPr>
            <p:ph type="ftr" sz="quarter" idx="11"/>
          </p:nvPr>
        </p:nvSpPr>
        <p:spPr>
          <a:xfrm>
            <a:off x="3770313" y="6451600"/>
            <a:ext cx="3095625" cy="265113"/>
          </a:xfrm>
          <a:prstGeom prst="rect">
            <a:avLst/>
          </a:prstGeom>
        </p:spPr>
        <p:txBody>
          <a:bodyPr lIns="0" tIns="0" rIns="0" bIns="0" anchor="ctr"/>
          <a:lstStyle>
            <a:lvl1pPr algn="l" defTabSz="457200" fontAlgn="auto">
              <a:spcBef>
                <a:spcPts val="0"/>
              </a:spcBef>
              <a:spcAft>
                <a:spcPts val="0"/>
              </a:spcAft>
              <a:defRPr sz="1100">
                <a:solidFill>
                  <a:srgbClr val="002E63"/>
                </a:solidFill>
                <a:latin typeface="Verdana"/>
                <a:cs typeface="+mn-cs"/>
              </a:defRPr>
            </a:lvl1pPr>
          </a:lstStyle>
          <a:p>
            <a:pPr>
              <a:defRPr/>
            </a:pPr>
            <a:r>
              <a:rPr lang="en-US" smtClean="0"/>
              <a:t>13.11.2013/hp</a:t>
            </a:r>
            <a:endParaRPr lang="fi-FI" dirty="0"/>
          </a:p>
        </p:txBody>
      </p:sp>
      <p:sp>
        <p:nvSpPr>
          <p:cNvPr id="16" name="Slide Number Placeholder 5"/>
          <p:cNvSpPr>
            <a:spLocks noGrp="1"/>
          </p:cNvSpPr>
          <p:nvPr>
            <p:ph type="sldNum" sz="quarter" idx="12"/>
          </p:nvPr>
        </p:nvSpPr>
        <p:spPr>
          <a:xfrm>
            <a:off x="2268538" y="6451600"/>
            <a:ext cx="392112" cy="265113"/>
          </a:xfrm>
          <a:prstGeom prst="rect">
            <a:avLst/>
          </a:prstGeom>
        </p:spPr>
        <p:txBody>
          <a:bodyPr lIns="0" tIns="0" rIns="0" bIns="0" anchor="ctr"/>
          <a:lstStyle>
            <a:lvl1pPr algn="ctr" defTabSz="457200" fontAlgn="auto">
              <a:spcBef>
                <a:spcPts val="0"/>
              </a:spcBef>
              <a:spcAft>
                <a:spcPts val="0"/>
              </a:spcAft>
              <a:defRPr sz="1100">
                <a:solidFill>
                  <a:srgbClr val="002E63"/>
                </a:solidFill>
                <a:latin typeface="Verdana"/>
                <a:cs typeface="+mn-cs"/>
              </a:defRPr>
            </a:lvl1pPr>
          </a:lstStyle>
          <a:p>
            <a:pPr>
              <a:defRPr/>
            </a:pPr>
            <a:endParaRPr lang="fi-FI"/>
          </a:p>
        </p:txBody>
      </p:sp>
    </p:spTree>
    <p:extLst>
      <p:ext uri="{BB962C8B-B14F-4D97-AF65-F5344CB8AC3E}">
        <p14:creationId xmlns:p14="http://schemas.microsoft.com/office/powerpoint/2010/main" val="309593343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4" name="Rectangle 9"/>
          <p:cNvSpPr/>
          <p:nvPr userDrawn="1"/>
        </p:nvSpPr>
        <p:spPr>
          <a:xfrm>
            <a:off x="0" y="6723063"/>
            <a:ext cx="9144000" cy="141287"/>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endParaRPr lang="fi-FI">
              <a:solidFill>
                <a:prstClr val="white"/>
              </a:solidFill>
            </a:endParaRPr>
          </a:p>
        </p:txBody>
      </p:sp>
      <p:pic>
        <p:nvPicPr>
          <p:cNvPr id="5" name="Picture 12" descr="logo.wm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79450" y="274638"/>
            <a:ext cx="369888"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1828800" cy="5851525"/>
          </a:xfrm>
        </p:spPr>
        <p:txBody>
          <a:bodyPr vert="eaVert" lIns="0" tIns="0" rIns="0" anchor="b"/>
          <a:lstStyle>
            <a:lvl1pPr algn="l">
              <a:defRPr sz="3200"/>
            </a:lvl1pPr>
          </a:lstStyle>
          <a:p>
            <a:r>
              <a:rPr lang="fi-FI" smtClean="0"/>
              <a:t>Muokkaa perustyyl. napsautt.</a:t>
            </a:r>
            <a:endParaRPr lang="fi-FI" dirty="0"/>
          </a:p>
        </p:txBody>
      </p:sp>
      <p:sp>
        <p:nvSpPr>
          <p:cNvPr id="3" name="Vertical Text Placeholder 2"/>
          <p:cNvSpPr>
            <a:spLocks noGrp="1"/>
          </p:cNvSpPr>
          <p:nvPr>
            <p:ph type="body" orient="vert" idx="1"/>
          </p:nvPr>
        </p:nvSpPr>
        <p:spPr>
          <a:xfrm>
            <a:off x="685800" y="274638"/>
            <a:ext cx="5791200" cy="5851525"/>
          </a:xfrm>
        </p:spPr>
        <p:txBody>
          <a:bodyPr vert="eaVert"/>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Tree>
    <p:extLst>
      <p:ext uri="{BB962C8B-B14F-4D97-AF65-F5344CB8AC3E}">
        <p14:creationId xmlns:p14="http://schemas.microsoft.com/office/powerpoint/2010/main" val="6515216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d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image" Target="../media/image2.pdf"/><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theme" Target="../theme/theme3.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21" Type="http://schemas.openxmlformats.org/officeDocument/2006/relationships/slideLayout" Target="../slideLayouts/slideLayout78.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slideLayout" Target="../slideLayouts/slideLayout77.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slideLayout" Target="../slideLayouts/slideLayout76.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 Id="rId22"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slideLayout" Target="../slideLayouts/slideLayout96.xml"/><Relationship Id="rId3" Type="http://schemas.openxmlformats.org/officeDocument/2006/relationships/slideLayout" Target="../slideLayouts/slideLayout81.xml"/><Relationship Id="rId21" Type="http://schemas.openxmlformats.org/officeDocument/2006/relationships/slideLayout" Target="../slideLayouts/slideLayout99.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20" Type="http://schemas.openxmlformats.org/officeDocument/2006/relationships/slideLayout" Target="../slideLayouts/slideLayout98.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19" Type="http://schemas.openxmlformats.org/officeDocument/2006/relationships/slideLayout" Target="../slideLayouts/slideLayout97.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74638"/>
            <a:ext cx="7779600" cy="1143000"/>
          </a:xfrm>
          <a:prstGeom prst="rect">
            <a:avLst/>
          </a:prstGeom>
        </p:spPr>
        <p:txBody>
          <a:bodyPr vert="horz" lIns="0" tIns="45720" rIns="0" bIns="45720" rtlCol="0" anchor="b" anchorCtr="0">
            <a:normAutofit/>
          </a:bodyPr>
          <a:lstStyle/>
          <a:p>
            <a:r>
              <a:rPr lang="fi-FI" noProof="0" smtClean="0"/>
              <a:t>Muokkaa perustyyl. napsautt.</a:t>
            </a:r>
            <a:endParaRPr lang="fi-FI" noProof="0" dirty="0"/>
          </a:p>
        </p:txBody>
      </p:sp>
      <p:sp>
        <p:nvSpPr>
          <p:cNvPr id="3" name="Text Placeholder 2"/>
          <p:cNvSpPr>
            <a:spLocks noGrp="1"/>
          </p:cNvSpPr>
          <p:nvPr>
            <p:ph type="body" idx="1"/>
          </p:nvPr>
        </p:nvSpPr>
        <p:spPr>
          <a:xfrm>
            <a:off x="680400" y="1602000"/>
            <a:ext cx="7779600" cy="4525200"/>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Date Placeholder 3"/>
          <p:cNvSpPr>
            <a:spLocks noGrp="1"/>
          </p:cNvSpPr>
          <p:nvPr>
            <p:ph type="dt" sz="half" idx="2"/>
          </p:nvPr>
        </p:nvSpPr>
        <p:spPr>
          <a:xfrm>
            <a:off x="2754000" y="6451200"/>
            <a:ext cx="903600" cy="266400"/>
          </a:xfrm>
          <a:prstGeom prst="rect">
            <a:avLst/>
          </a:prstGeom>
        </p:spPr>
        <p:txBody>
          <a:bodyPr vert="horz" lIns="0" tIns="0" rIns="0" bIns="0" rtlCol="0" anchor="ctr" anchorCtr="0"/>
          <a:lstStyle>
            <a:lvl1pPr algn="ctr">
              <a:defRPr sz="1100">
                <a:solidFill>
                  <a:schemeClr val="tx1"/>
                </a:solidFill>
              </a:defRPr>
            </a:lvl1pPr>
          </a:lstStyle>
          <a:p>
            <a:r>
              <a:rPr lang="fi-FI" smtClean="0"/>
              <a:t>[pvm]</a:t>
            </a:r>
            <a:endParaRPr lang="fi-FI"/>
          </a:p>
        </p:txBody>
      </p:sp>
      <p:sp>
        <p:nvSpPr>
          <p:cNvPr id="5" name="Footer Placeholder 4"/>
          <p:cNvSpPr>
            <a:spLocks noGrp="1"/>
          </p:cNvSpPr>
          <p:nvPr>
            <p:ph type="ftr" sz="quarter" idx="3"/>
          </p:nvPr>
        </p:nvSpPr>
        <p:spPr>
          <a:xfrm>
            <a:off x="3769200" y="6451200"/>
            <a:ext cx="3096000" cy="266400"/>
          </a:xfrm>
          <a:prstGeom prst="rect">
            <a:avLst/>
          </a:prstGeom>
        </p:spPr>
        <p:txBody>
          <a:bodyPr vert="horz" lIns="0" tIns="0" rIns="0" bIns="0" rtlCol="0" anchor="ctr" anchorCtr="0"/>
          <a:lstStyle>
            <a:lvl1pPr algn="l">
              <a:defRPr sz="1100">
                <a:solidFill>
                  <a:schemeClr val="tx1"/>
                </a:solidFill>
              </a:defRPr>
            </a:lvl1pPr>
          </a:lstStyle>
          <a:p>
            <a:r>
              <a:rPr lang="fi-FI" smtClean="0"/>
              <a:t>Etunimi Sukunimi titteli | Tapahtuma</a:t>
            </a:r>
            <a:endParaRPr lang="fi-FI"/>
          </a:p>
        </p:txBody>
      </p:sp>
      <p:sp>
        <p:nvSpPr>
          <p:cNvPr id="6" name="Slide Number Placeholder 5"/>
          <p:cNvSpPr>
            <a:spLocks noGrp="1"/>
          </p:cNvSpPr>
          <p:nvPr>
            <p:ph type="sldNum" sz="quarter" idx="4"/>
          </p:nvPr>
        </p:nvSpPr>
        <p:spPr>
          <a:xfrm>
            <a:off x="2268000" y="6451200"/>
            <a:ext cx="392400" cy="266400"/>
          </a:xfrm>
          <a:prstGeom prst="rect">
            <a:avLst/>
          </a:prstGeom>
        </p:spPr>
        <p:txBody>
          <a:bodyPr vert="horz" lIns="0" tIns="0" rIns="0" bIns="0" rtlCol="0" anchor="ctr"/>
          <a:lstStyle>
            <a:lvl1pPr algn="ctr">
              <a:defRPr sz="1100">
                <a:solidFill>
                  <a:schemeClr val="tx1"/>
                </a:solidFill>
              </a:defRPr>
            </a:lvl1pPr>
          </a:lstStyle>
          <a:p>
            <a:fld id="{529BDC67-9A7E-42C8-BC4E-FBA2E376B5B6}" type="slidenum">
              <a:rPr lang="fi-FI" smtClean="0"/>
              <a:t>‹#›</a:t>
            </a:fld>
            <a:endParaRPr lang="fi-FI"/>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noProof="0"/>
          </a:p>
        </p:txBody>
      </p:sp>
      <p:pic>
        <p:nvPicPr>
          <p:cNvPr id="9" name="Picture 12"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0"/>
              <a:stretch>
                <a:fillRect/>
              </a:stretch>
            </p:blipFill>
          </mc:Choice>
          <mc:Fallback>
            <p:blipFill>
              <a:blip r:embed="rId21"/>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2415351257"/>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 id="2147483797" r:id="rId13"/>
    <p:sldLayoutId id="2147483798" r:id="rId14"/>
    <p:sldLayoutId id="2147483799" r:id="rId15"/>
    <p:sldLayoutId id="2147483800" r:id="rId16"/>
    <p:sldLayoutId id="2147483801" r:id="rId17"/>
    <p:sldLayoutId id="2147483802" r:id="rId18"/>
  </p:sldLayoutIdLst>
  <p:hf hdr="0"/>
  <p:txStyles>
    <p:titleStyle>
      <a:lvl1pPr algn="l" defTabSz="914400" rtl="0" eaLnBrk="1" latinLnBrk="0" hangingPunct="1">
        <a:spcBef>
          <a:spcPct val="0"/>
        </a:spcBef>
        <a:buNone/>
        <a:defRPr sz="3200" b="1"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noProof="0" smtClean="0"/>
              <a:t>Muokkaa perustyyl. napsautt.</a:t>
            </a:r>
            <a:endParaRPr lang="fi-FI" noProof="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Tree>
    <p:extLst>
      <p:ext uri="{BB962C8B-B14F-4D97-AF65-F5344CB8AC3E}">
        <p14:creationId xmlns:p14="http://schemas.microsoft.com/office/powerpoint/2010/main" val="1084148598"/>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 id="2147483821" r:id="rId18"/>
    <p:sldLayoutId id="2147483822" r:id="rId19"/>
    <p:sldLayoutId id="2147483823" r:id="rId20"/>
    <p:sldLayoutId id="2147483824" r:id="rId21"/>
  </p:sldLayoutIdLst>
  <p:hf hdr="0"/>
  <p:txStyles>
    <p:titleStyle>
      <a:lvl1pPr algn="ctr" defTabSz="457200" rtl="0" eaLnBrk="1" latinLnBrk="0" hangingPunct="1">
        <a:spcBef>
          <a:spcPct val="0"/>
        </a:spcBef>
        <a:buNone/>
        <a:defRPr sz="3000" b="1" kern="1600" spc="-30">
          <a:solidFill>
            <a:srgbClr val="002E63"/>
          </a:solidFill>
          <a:latin typeface="Verdana"/>
          <a:ea typeface="+mj-ea"/>
          <a:cs typeface="Verdana"/>
        </a:defRPr>
      </a:lvl1pPr>
    </p:titleStyle>
    <p:bodyStyle>
      <a:lvl1pPr marL="342900" indent="-342900" algn="l" defTabSz="457200" rtl="0" eaLnBrk="1" latinLnBrk="0" hangingPunct="1">
        <a:spcBef>
          <a:spcPct val="20000"/>
        </a:spcBef>
        <a:buFont typeface="Arial"/>
        <a:buChar char="•"/>
        <a:defRPr sz="2600" kern="1600" spc="-30">
          <a:solidFill>
            <a:srgbClr val="002E63"/>
          </a:solidFill>
          <a:latin typeface="Verdana"/>
          <a:ea typeface="+mn-ea"/>
          <a:cs typeface="Verdana"/>
        </a:defRPr>
      </a:lvl1pPr>
      <a:lvl2pPr marL="742950" indent="-285750" algn="l" defTabSz="457200" rtl="0" eaLnBrk="1" latinLnBrk="0" hangingPunct="1">
        <a:spcBef>
          <a:spcPct val="20000"/>
        </a:spcBef>
        <a:buFont typeface="Verdana"/>
        <a:buChar char="»"/>
        <a:defRPr sz="2200" kern="1600" spc="-30">
          <a:solidFill>
            <a:srgbClr val="002E63"/>
          </a:solidFill>
          <a:latin typeface="Verdana"/>
          <a:ea typeface="+mn-ea"/>
          <a:cs typeface="Verdana"/>
        </a:defRPr>
      </a:lvl2pPr>
      <a:lvl3pPr marL="1143000" indent="-228600" algn="l" defTabSz="457200" rtl="0" eaLnBrk="1" latinLnBrk="0" hangingPunct="1">
        <a:spcBef>
          <a:spcPct val="20000"/>
        </a:spcBef>
        <a:buFont typeface="Arial"/>
        <a:buChar char="•"/>
        <a:defRPr sz="1800" kern="1600" spc="-30">
          <a:solidFill>
            <a:srgbClr val="002E63"/>
          </a:solidFill>
          <a:latin typeface="Verdana"/>
          <a:ea typeface="+mn-ea"/>
          <a:cs typeface="Verdana"/>
        </a:defRPr>
      </a:lvl3pPr>
      <a:lvl4pPr marL="1600200" indent="-228600" algn="l" defTabSz="457200" rtl="0" eaLnBrk="1" latinLnBrk="0" hangingPunct="1">
        <a:spcBef>
          <a:spcPct val="20000"/>
        </a:spcBef>
        <a:buFont typeface="Arial"/>
        <a:buChar char="–"/>
        <a:defRPr sz="1400" kern="1600" spc="-30">
          <a:solidFill>
            <a:srgbClr val="002E63"/>
          </a:solidFill>
          <a:latin typeface="Verdana"/>
          <a:ea typeface="+mn-ea"/>
          <a:cs typeface="Verdana"/>
        </a:defRPr>
      </a:lvl4pPr>
      <a:lvl5pPr marL="2057400" indent="-228600" algn="l" defTabSz="457200" rtl="0" eaLnBrk="1" latinLnBrk="0" hangingPunct="1">
        <a:spcBef>
          <a:spcPct val="20000"/>
        </a:spcBef>
        <a:buFont typeface="Arial"/>
        <a:buChar char="»"/>
        <a:defRPr sz="1400" kern="1600" spc="-30">
          <a:solidFill>
            <a:srgbClr val="002E63"/>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0400" y="274638"/>
            <a:ext cx="7779600" cy="1143000"/>
          </a:xfrm>
          <a:prstGeom prst="rect">
            <a:avLst/>
          </a:prstGeom>
        </p:spPr>
        <p:txBody>
          <a:bodyPr vert="horz" lIns="0" tIns="45720" rIns="0" bIns="45720" rtlCol="0" anchor="b" anchorCtr="0">
            <a:normAutofit/>
          </a:bodyPr>
          <a:lstStyle/>
          <a:p>
            <a:r>
              <a:rPr lang="fi-FI" noProof="0" smtClean="0"/>
              <a:t>Muokkaa perustyyl. napsautt.</a:t>
            </a:r>
            <a:endParaRPr lang="fi-FI" noProof="0" dirty="0"/>
          </a:p>
        </p:txBody>
      </p:sp>
      <p:sp>
        <p:nvSpPr>
          <p:cNvPr id="3" name="Text Placeholder 2"/>
          <p:cNvSpPr>
            <a:spLocks noGrp="1"/>
          </p:cNvSpPr>
          <p:nvPr>
            <p:ph type="body" idx="1"/>
          </p:nvPr>
        </p:nvSpPr>
        <p:spPr>
          <a:xfrm>
            <a:off x="680400" y="1602000"/>
            <a:ext cx="7779600" cy="4525200"/>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dirty="0"/>
          </a:p>
        </p:txBody>
      </p:sp>
      <p:sp>
        <p:nvSpPr>
          <p:cNvPr id="4" name="Date Placeholder 3"/>
          <p:cNvSpPr>
            <a:spLocks noGrp="1"/>
          </p:cNvSpPr>
          <p:nvPr>
            <p:ph type="dt" sz="half" idx="2"/>
          </p:nvPr>
        </p:nvSpPr>
        <p:spPr>
          <a:xfrm>
            <a:off x="2754000" y="6451200"/>
            <a:ext cx="903600" cy="266400"/>
          </a:xfrm>
          <a:prstGeom prst="rect">
            <a:avLst/>
          </a:prstGeom>
        </p:spPr>
        <p:txBody>
          <a:bodyPr vert="horz" lIns="0" tIns="0" rIns="0" bIns="0" rtlCol="0" anchor="ctr" anchorCtr="0"/>
          <a:lstStyle>
            <a:lvl1pPr algn="ctr">
              <a:defRPr sz="800">
                <a:solidFill>
                  <a:schemeClr val="tx1"/>
                </a:solidFill>
              </a:defRPr>
            </a:lvl1pPr>
          </a:lstStyle>
          <a:p>
            <a:r>
              <a:rPr lang="fi-FI" smtClean="0">
                <a:solidFill>
                  <a:srgbClr val="002E63"/>
                </a:solidFill>
              </a:rPr>
              <a:t>23.1.2014</a:t>
            </a:r>
            <a:endParaRPr lang="fi-FI">
              <a:solidFill>
                <a:srgbClr val="002E63"/>
              </a:solidFill>
            </a:endParaRPr>
          </a:p>
        </p:txBody>
      </p:sp>
      <p:sp>
        <p:nvSpPr>
          <p:cNvPr id="5" name="Footer Placeholder 4"/>
          <p:cNvSpPr>
            <a:spLocks noGrp="1"/>
          </p:cNvSpPr>
          <p:nvPr>
            <p:ph type="ftr" sz="quarter" idx="3"/>
          </p:nvPr>
        </p:nvSpPr>
        <p:spPr>
          <a:xfrm>
            <a:off x="3769200" y="6451200"/>
            <a:ext cx="3096000" cy="266400"/>
          </a:xfrm>
          <a:prstGeom prst="rect">
            <a:avLst/>
          </a:prstGeom>
        </p:spPr>
        <p:txBody>
          <a:bodyPr vert="horz" lIns="0" tIns="0" rIns="0" bIns="0" rtlCol="0" anchor="ctr" anchorCtr="0"/>
          <a:lstStyle>
            <a:lvl1pPr algn="l">
              <a:defRPr sz="800">
                <a:solidFill>
                  <a:schemeClr val="tx1"/>
                </a:solidFill>
              </a:defRPr>
            </a:lvl1pPr>
          </a:lstStyle>
          <a:p>
            <a:r>
              <a:rPr lang="fi-FI" smtClean="0">
                <a:solidFill>
                  <a:srgbClr val="002E63"/>
                </a:solidFill>
              </a:rPr>
              <a:t>MPunakallio</a:t>
            </a:r>
            <a:endParaRPr lang="fi-FI">
              <a:solidFill>
                <a:srgbClr val="002E63"/>
              </a:solidFill>
            </a:endParaRPr>
          </a:p>
        </p:txBody>
      </p:sp>
      <p:sp>
        <p:nvSpPr>
          <p:cNvPr id="6" name="Slide Number Placeholder 5"/>
          <p:cNvSpPr>
            <a:spLocks noGrp="1"/>
          </p:cNvSpPr>
          <p:nvPr>
            <p:ph type="sldNum" sz="quarter" idx="4"/>
          </p:nvPr>
        </p:nvSpPr>
        <p:spPr>
          <a:xfrm>
            <a:off x="2268000" y="6451200"/>
            <a:ext cx="392400" cy="266400"/>
          </a:xfrm>
          <a:prstGeom prst="rect">
            <a:avLst/>
          </a:prstGeom>
        </p:spPr>
        <p:txBody>
          <a:bodyPr vert="horz" lIns="0" tIns="0" rIns="0" bIns="0" rtlCol="0" anchor="ctr"/>
          <a:lstStyle>
            <a:lvl1pPr algn="ctr">
              <a:defRPr sz="800">
                <a:solidFill>
                  <a:schemeClr val="tx1"/>
                </a:solidFill>
              </a:defRPr>
            </a:lvl1pPr>
          </a:lstStyle>
          <a:p>
            <a:fld id="{529BDC67-9A7E-42C8-BC4E-FBA2E376B5B6}" type="slidenum">
              <a:rPr lang="fi-FI" smtClean="0">
                <a:solidFill>
                  <a:srgbClr val="002E63"/>
                </a:solidFill>
              </a:rPr>
              <a:pPr/>
              <a:t>‹#›</a:t>
            </a:fld>
            <a:endParaRPr lang="fi-FI">
              <a:solidFill>
                <a:srgbClr val="002E63"/>
              </a:solidFill>
            </a:endParaRPr>
          </a:p>
        </p:txBody>
      </p:sp>
      <p:sp>
        <p:nvSpPr>
          <p:cNvPr id="8" name="Rectangle 6"/>
          <p:cNvSpPr/>
          <p:nvPr/>
        </p:nvSpPr>
        <p:spPr>
          <a:xfrm>
            <a:off x="0" y="6722534"/>
            <a:ext cx="9144000" cy="141805"/>
          </a:xfrm>
          <a:prstGeom prst="rect">
            <a:avLst/>
          </a:prstGeom>
          <a:gradFill>
            <a:gsLst>
              <a:gs pos="50000">
                <a:srgbClr val="002E63"/>
              </a:gs>
              <a:gs pos="100000">
                <a:srgbClr val="00A6D6"/>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solidFill>
                <a:prstClr val="white"/>
              </a:solidFill>
            </a:endParaRPr>
          </a:p>
        </p:txBody>
      </p:sp>
      <p:pic>
        <p:nvPicPr>
          <p:cNvPr id="9" name="Picture 12" descr="logo.wmf"/>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0"/>
              <a:stretch>
                <a:fillRect/>
              </a:stretch>
            </p:blipFill>
          </mc:Choice>
          <mc:Fallback>
            <p:blipFill>
              <a:blip r:embed="rId21"/>
              <a:stretch>
                <a:fillRect/>
              </a:stretch>
            </p:blipFill>
          </mc:Fallback>
        </mc:AlternateContent>
        <p:spPr>
          <a:xfrm>
            <a:off x="154605" y="6272940"/>
            <a:ext cx="1549908" cy="370332"/>
          </a:xfrm>
          <a:prstGeom prst="rect">
            <a:avLst/>
          </a:prstGeom>
        </p:spPr>
      </p:pic>
    </p:spTree>
    <p:extLst>
      <p:ext uri="{BB962C8B-B14F-4D97-AF65-F5344CB8AC3E}">
        <p14:creationId xmlns:p14="http://schemas.microsoft.com/office/powerpoint/2010/main" val="661909582"/>
      </p:ext>
    </p:extLst>
  </p:cSld>
  <p:clrMap bg1="lt1" tx1="dk1" bg2="lt2" tx2="dk2" accent1="accent1" accent2="accent2" accent3="accent3" accent4="accent4" accent5="accent5" accent6="accent6" hlink="hlink" folHlink="folHlink"/>
  <p:sldLayoutIdLst>
    <p:sldLayoutId id="2147483826" r:id="rId1"/>
    <p:sldLayoutId id="2147483827" r:id="rId2"/>
    <p:sldLayoutId id="2147483828" r:id="rId3"/>
    <p:sldLayoutId id="2147483829" r:id="rId4"/>
    <p:sldLayoutId id="2147483830" r:id="rId5"/>
    <p:sldLayoutId id="2147483831" r:id="rId6"/>
    <p:sldLayoutId id="2147483832" r:id="rId7"/>
    <p:sldLayoutId id="2147483833" r:id="rId8"/>
    <p:sldLayoutId id="2147483834" r:id="rId9"/>
    <p:sldLayoutId id="2147483835" r:id="rId10"/>
    <p:sldLayoutId id="2147483836" r:id="rId11"/>
    <p:sldLayoutId id="2147483837" r:id="rId12"/>
    <p:sldLayoutId id="2147483838" r:id="rId13"/>
    <p:sldLayoutId id="2147483839" r:id="rId14"/>
    <p:sldLayoutId id="2147483840" r:id="rId15"/>
    <p:sldLayoutId id="2147483841" r:id="rId16"/>
    <p:sldLayoutId id="2147483842" r:id="rId17"/>
    <p:sldLayoutId id="2147483843" r:id="rId18"/>
  </p:sldLayoutIdLst>
  <p:hf hdr="0"/>
  <p:txStyles>
    <p:titleStyle>
      <a:lvl1pPr algn="l" defTabSz="914400" rtl="0" eaLnBrk="1" latinLnBrk="0" hangingPunct="1">
        <a:spcBef>
          <a:spcPct val="0"/>
        </a:spcBef>
        <a:buNone/>
        <a:defRPr sz="3200" b="1" kern="1200">
          <a:solidFill>
            <a:srgbClr val="002E63"/>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Arial" pitchFamily="34" charset="0"/>
        <a:buChar char="•"/>
        <a:defRPr sz="2400" kern="1200">
          <a:solidFill>
            <a:srgbClr val="002E63"/>
          </a:solidFill>
          <a:latin typeface="+mn-lt"/>
          <a:ea typeface="+mn-ea"/>
          <a:cs typeface="+mn-cs"/>
        </a:defRPr>
      </a:lvl1pPr>
      <a:lvl2pPr marL="742950" indent="-285750" algn="l" defTabSz="914400" rtl="0" eaLnBrk="1" latinLnBrk="0" hangingPunct="1">
        <a:spcBef>
          <a:spcPct val="20000"/>
        </a:spcBef>
        <a:buClr>
          <a:schemeClr val="accent1"/>
        </a:buClr>
        <a:buFont typeface="Verdana" pitchFamily="34" charset="0"/>
        <a:buChar char="»"/>
        <a:defRPr sz="2000" kern="1200">
          <a:solidFill>
            <a:srgbClr val="002E63"/>
          </a:solidFill>
          <a:latin typeface="+mn-lt"/>
          <a:ea typeface="+mn-ea"/>
          <a:cs typeface="+mn-cs"/>
        </a:defRPr>
      </a:lvl2pPr>
      <a:lvl3pPr marL="1144800" indent="-230400" algn="l" defTabSz="914400" rtl="0" eaLnBrk="1" latinLnBrk="0" hangingPunct="1">
        <a:spcBef>
          <a:spcPct val="20000"/>
        </a:spcBef>
        <a:buClr>
          <a:schemeClr val="accent1"/>
        </a:buClr>
        <a:buFont typeface="Arial" pitchFamily="34" charset="0"/>
        <a:buChar char="•"/>
        <a:defRPr sz="1600" kern="1200">
          <a:solidFill>
            <a:srgbClr val="002E63"/>
          </a:solidFill>
          <a:latin typeface="+mn-lt"/>
          <a:ea typeface="+mn-ea"/>
          <a:cs typeface="+mn-cs"/>
        </a:defRPr>
      </a:lvl3pPr>
      <a:lvl4pPr marL="1602000" indent="-230400" algn="l" defTabSz="914400" rtl="0" eaLnBrk="1" latinLnBrk="0" hangingPunct="1">
        <a:spcBef>
          <a:spcPct val="20000"/>
        </a:spcBef>
        <a:buClr>
          <a:schemeClr val="accent1"/>
        </a:buClr>
        <a:buFont typeface="Arial" pitchFamily="34" charset="0"/>
        <a:buChar char="–"/>
        <a:defRPr sz="1400" kern="1200">
          <a:solidFill>
            <a:srgbClr val="002E63"/>
          </a:solidFill>
          <a:latin typeface="+mn-lt"/>
          <a:ea typeface="+mn-ea"/>
          <a:cs typeface="+mn-cs"/>
        </a:defRPr>
      </a:lvl4pPr>
      <a:lvl5pPr marL="2059200" indent="-230400" algn="l" defTabSz="914400" rtl="0" eaLnBrk="1" latinLnBrk="0" hangingPunct="1">
        <a:spcBef>
          <a:spcPts val="24"/>
        </a:spcBef>
        <a:buClr>
          <a:schemeClr val="accent1"/>
        </a:buClr>
        <a:buFont typeface="Verdana" pitchFamily="34" charset="0"/>
        <a:buChar char="»"/>
        <a:defRPr sz="1400" kern="1200">
          <a:solidFill>
            <a:srgbClr val="002E63"/>
          </a:solidFill>
          <a:latin typeface="+mn-lt"/>
          <a:ea typeface="+mn-ea"/>
          <a:cs typeface="+mn-cs"/>
        </a:defRPr>
      </a:lvl5pPr>
      <a:lvl6pPr marL="2327275"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6pPr>
      <a:lvl7pPr marL="2605088"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7pPr>
      <a:lvl8pPr marL="28702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8pPr>
      <a:lvl9pPr marL="3136900" indent="-230400" algn="l" defTabSz="914400" rtl="0" eaLnBrk="1" latinLnBrk="0" hangingPunct="1">
        <a:spcBef>
          <a:spcPts val="24"/>
        </a:spcBef>
        <a:buClr>
          <a:schemeClr val="accent1"/>
        </a:buClr>
        <a:buFont typeface="Arial" pitchFamily="34" charset="0"/>
        <a:buChar char="•"/>
        <a:defRPr sz="1400" kern="1200">
          <a:solidFill>
            <a:srgbClr val="002E63"/>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noProof="0" smtClean="0"/>
              <a:t>Muokkaa perustyyl. napsautt.</a:t>
            </a:r>
            <a:endParaRPr lang="fi-FI" noProof="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Tree>
    <p:extLst>
      <p:ext uri="{BB962C8B-B14F-4D97-AF65-F5344CB8AC3E}">
        <p14:creationId xmlns:p14="http://schemas.microsoft.com/office/powerpoint/2010/main" val="3283592797"/>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 id="2147483856" r:id="rId12"/>
    <p:sldLayoutId id="2147483857" r:id="rId13"/>
    <p:sldLayoutId id="2147483858" r:id="rId14"/>
    <p:sldLayoutId id="2147483859" r:id="rId15"/>
    <p:sldLayoutId id="2147483860" r:id="rId16"/>
    <p:sldLayoutId id="2147483861" r:id="rId17"/>
    <p:sldLayoutId id="2147483862" r:id="rId18"/>
    <p:sldLayoutId id="2147483863" r:id="rId19"/>
    <p:sldLayoutId id="2147483864" r:id="rId20"/>
    <p:sldLayoutId id="2147483865" r:id="rId21"/>
  </p:sldLayoutIdLst>
  <p:hf hdr="0"/>
  <p:txStyles>
    <p:titleStyle>
      <a:lvl1pPr algn="ctr" defTabSz="457200" rtl="0" eaLnBrk="0" fontAlgn="base" hangingPunct="0">
        <a:spcBef>
          <a:spcPct val="0"/>
        </a:spcBef>
        <a:spcAft>
          <a:spcPct val="0"/>
        </a:spcAft>
        <a:defRPr sz="3000" b="1" kern="1600" spc="-30">
          <a:solidFill>
            <a:srgbClr val="002E63"/>
          </a:solidFill>
          <a:latin typeface="Verdana"/>
          <a:ea typeface="Verdana" pitchFamily="34" charset="0"/>
          <a:cs typeface="Verdana"/>
        </a:defRPr>
      </a:lvl1pPr>
      <a:lvl2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2pPr>
      <a:lvl3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3pPr>
      <a:lvl4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4pPr>
      <a:lvl5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20000"/>
        </a:spcBef>
        <a:spcAft>
          <a:spcPct val="0"/>
        </a:spcAft>
        <a:buFont typeface="Arial" charset="0"/>
        <a:buChar char="•"/>
        <a:defRPr sz="2600" kern="1600" spc="-30">
          <a:solidFill>
            <a:srgbClr val="002E63"/>
          </a:solidFill>
          <a:latin typeface="Verdana"/>
          <a:ea typeface="Verdana" pitchFamily="34" charset="0"/>
          <a:cs typeface="Verdana"/>
        </a:defRPr>
      </a:lvl1pPr>
      <a:lvl2pPr marL="742950" indent="-285750" algn="l" defTabSz="457200" rtl="0" eaLnBrk="0" fontAlgn="base" hangingPunct="0">
        <a:spcBef>
          <a:spcPct val="20000"/>
        </a:spcBef>
        <a:spcAft>
          <a:spcPct val="0"/>
        </a:spcAft>
        <a:buFont typeface="Verdana" pitchFamily="34" charset="0"/>
        <a:buChar char="»"/>
        <a:defRPr sz="2200" kern="1600" spc="-30">
          <a:solidFill>
            <a:srgbClr val="002E63"/>
          </a:solidFill>
          <a:latin typeface="Verdana"/>
          <a:ea typeface="Verdana" pitchFamily="34" charset="0"/>
          <a:cs typeface="Verdana"/>
        </a:defRPr>
      </a:lvl2pPr>
      <a:lvl3pPr marL="1143000" indent="-228600" algn="l" defTabSz="457200" rtl="0" eaLnBrk="0" fontAlgn="base" hangingPunct="0">
        <a:spcBef>
          <a:spcPct val="20000"/>
        </a:spcBef>
        <a:spcAft>
          <a:spcPct val="0"/>
        </a:spcAft>
        <a:buFont typeface="Arial" charset="0"/>
        <a:buChar char="•"/>
        <a:defRPr kern="1600" spc="-30">
          <a:solidFill>
            <a:srgbClr val="002E63"/>
          </a:solidFill>
          <a:latin typeface="Verdana"/>
          <a:ea typeface="Verdana" pitchFamily="34" charset="0"/>
          <a:cs typeface="Verdana"/>
        </a:defRPr>
      </a:lvl3pPr>
      <a:lvl4pPr marL="16002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4pPr>
      <a:lvl5pPr marL="20574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i-FI" noProof="0" smtClean="0"/>
              <a:t>Muokkaa perustyyl. napsautt.</a:t>
            </a:r>
            <a:endParaRPr lang="fi-FI" noProof="0"/>
          </a:p>
        </p:txBody>
      </p:sp>
      <p:sp>
        <p:nvSpPr>
          <p:cNvPr id="3" name="Text Placeholder 2"/>
          <p:cNvSpPr>
            <a:spLocks noGrp="1"/>
          </p:cNvSpPr>
          <p:nvPr>
            <p:ph type="body" idx="1"/>
          </p:nvPr>
        </p:nvSpPr>
        <p:spPr>
          <a:xfrm>
            <a:off x="457200" y="1600200"/>
            <a:ext cx="8229600" cy="4525963"/>
          </a:xfrm>
          <a:prstGeom prst="rect">
            <a:avLst/>
          </a:prstGeom>
        </p:spPr>
        <p:txBody>
          <a:bodyPr vert="horz" lIns="0" tIns="45720" rIns="0" bIns="45720" rtlCol="0">
            <a:normAutofit/>
          </a:bodyPr>
          <a:lstStyle/>
          <a:p>
            <a:pPr lvl="0"/>
            <a:r>
              <a:rPr lang="fi-FI" noProof="0" smtClean="0"/>
              <a:t>Muokkaa tekstin perustyylejä napsauttamalla</a:t>
            </a:r>
          </a:p>
          <a:p>
            <a:pPr lvl="1"/>
            <a:r>
              <a:rPr lang="fi-FI" noProof="0" smtClean="0"/>
              <a:t>toinen taso</a:t>
            </a:r>
          </a:p>
          <a:p>
            <a:pPr lvl="2"/>
            <a:r>
              <a:rPr lang="fi-FI" noProof="0" smtClean="0"/>
              <a:t>kolmas taso</a:t>
            </a:r>
          </a:p>
          <a:p>
            <a:pPr lvl="3"/>
            <a:r>
              <a:rPr lang="fi-FI" noProof="0" smtClean="0"/>
              <a:t>neljäs taso</a:t>
            </a:r>
          </a:p>
          <a:p>
            <a:pPr lvl="4"/>
            <a:r>
              <a:rPr lang="fi-FI" noProof="0" smtClean="0"/>
              <a:t>viides taso</a:t>
            </a:r>
            <a:endParaRPr lang="fi-FI" noProof="0"/>
          </a:p>
        </p:txBody>
      </p:sp>
    </p:spTree>
    <p:extLst>
      <p:ext uri="{BB962C8B-B14F-4D97-AF65-F5344CB8AC3E}">
        <p14:creationId xmlns:p14="http://schemas.microsoft.com/office/powerpoint/2010/main" val="291015214"/>
      </p:ext>
    </p:extLst>
  </p:cSld>
  <p:clrMap bg1="lt1" tx1="dk1" bg2="lt2" tx2="dk2" accent1="accent1" accent2="accent2" accent3="accent3" accent4="accent4" accent5="accent5" accent6="accent6" hlink="hlink" folHlink="folHlink"/>
  <p:sldLayoutIdLst>
    <p:sldLayoutId id="2147483867" r:id="rId1"/>
    <p:sldLayoutId id="2147483868" r:id="rId2"/>
    <p:sldLayoutId id="2147483869" r:id="rId3"/>
    <p:sldLayoutId id="2147483870" r:id="rId4"/>
    <p:sldLayoutId id="2147483871" r:id="rId5"/>
    <p:sldLayoutId id="2147483872" r:id="rId6"/>
    <p:sldLayoutId id="2147483873" r:id="rId7"/>
    <p:sldLayoutId id="2147483874" r:id="rId8"/>
    <p:sldLayoutId id="2147483875" r:id="rId9"/>
    <p:sldLayoutId id="2147483876" r:id="rId10"/>
    <p:sldLayoutId id="2147483877" r:id="rId11"/>
    <p:sldLayoutId id="2147483878" r:id="rId12"/>
    <p:sldLayoutId id="2147483879" r:id="rId13"/>
    <p:sldLayoutId id="2147483880" r:id="rId14"/>
    <p:sldLayoutId id="2147483881" r:id="rId15"/>
    <p:sldLayoutId id="2147483882" r:id="rId16"/>
    <p:sldLayoutId id="2147483883" r:id="rId17"/>
    <p:sldLayoutId id="2147483884" r:id="rId18"/>
    <p:sldLayoutId id="2147483885" r:id="rId19"/>
    <p:sldLayoutId id="2147483886" r:id="rId20"/>
    <p:sldLayoutId id="2147483887" r:id="rId21"/>
  </p:sldLayoutIdLst>
  <p:hf sldNum="0" hdr="0" dt="0"/>
  <p:txStyles>
    <p:titleStyle>
      <a:lvl1pPr algn="ctr" defTabSz="457200" rtl="0" eaLnBrk="0" fontAlgn="base" hangingPunct="0">
        <a:spcBef>
          <a:spcPct val="0"/>
        </a:spcBef>
        <a:spcAft>
          <a:spcPct val="0"/>
        </a:spcAft>
        <a:defRPr sz="3000" b="1" kern="1600" spc="-30">
          <a:solidFill>
            <a:srgbClr val="002E63"/>
          </a:solidFill>
          <a:latin typeface="Verdana"/>
          <a:ea typeface="Verdana" pitchFamily="34" charset="0"/>
          <a:cs typeface="Verdana"/>
        </a:defRPr>
      </a:lvl1pPr>
      <a:lvl2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2pPr>
      <a:lvl3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3pPr>
      <a:lvl4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4pPr>
      <a:lvl5pPr algn="ctr" defTabSz="457200" rtl="0" eaLnBrk="0" fontAlgn="base" hangingPunct="0">
        <a:spcBef>
          <a:spcPct val="0"/>
        </a:spcBef>
        <a:spcAft>
          <a:spcPct val="0"/>
        </a:spcAft>
        <a:defRPr sz="3000" b="1">
          <a:solidFill>
            <a:srgbClr val="002E63"/>
          </a:solidFill>
          <a:latin typeface="Verdana" pitchFamily="34" charset="0"/>
          <a:ea typeface="Verdana" pitchFamily="34" charset="0"/>
          <a:cs typeface="Verdana" pitchFamily="34" charset="0"/>
        </a:defRPr>
      </a:lvl5pPr>
      <a:lvl6pPr marL="4572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6pPr>
      <a:lvl7pPr marL="9144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7pPr>
      <a:lvl8pPr marL="13716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8pPr>
      <a:lvl9pPr marL="1828800" algn="ctr" defTabSz="457200" rtl="0" fontAlgn="base">
        <a:spcBef>
          <a:spcPct val="0"/>
        </a:spcBef>
        <a:spcAft>
          <a:spcPct val="0"/>
        </a:spcAft>
        <a:defRPr sz="3000" b="1">
          <a:solidFill>
            <a:srgbClr val="002E63"/>
          </a:solidFill>
          <a:latin typeface="Verdana" pitchFamily="34" charset="0"/>
          <a:ea typeface="Verdana" pitchFamily="34" charset="0"/>
          <a:cs typeface="Verdana" pitchFamily="34" charset="0"/>
        </a:defRPr>
      </a:lvl9pPr>
    </p:titleStyle>
    <p:bodyStyle>
      <a:lvl1pPr marL="342900" indent="-342900" algn="l" defTabSz="457200" rtl="0" eaLnBrk="0" fontAlgn="base" hangingPunct="0">
        <a:spcBef>
          <a:spcPct val="20000"/>
        </a:spcBef>
        <a:spcAft>
          <a:spcPct val="0"/>
        </a:spcAft>
        <a:buFont typeface="Arial" charset="0"/>
        <a:buChar char="•"/>
        <a:defRPr sz="2600" kern="1600" spc="-30">
          <a:solidFill>
            <a:srgbClr val="002E63"/>
          </a:solidFill>
          <a:latin typeface="Verdana"/>
          <a:ea typeface="Verdana" pitchFamily="34" charset="0"/>
          <a:cs typeface="Verdana"/>
        </a:defRPr>
      </a:lvl1pPr>
      <a:lvl2pPr marL="742950" indent="-285750" algn="l" defTabSz="457200" rtl="0" eaLnBrk="0" fontAlgn="base" hangingPunct="0">
        <a:spcBef>
          <a:spcPct val="20000"/>
        </a:spcBef>
        <a:spcAft>
          <a:spcPct val="0"/>
        </a:spcAft>
        <a:buFont typeface="Verdana" pitchFamily="34" charset="0"/>
        <a:buChar char="»"/>
        <a:defRPr sz="2200" kern="1600" spc="-30">
          <a:solidFill>
            <a:srgbClr val="002E63"/>
          </a:solidFill>
          <a:latin typeface="Verdana"/>
          <a:ea typeface="Verdana" pitchFamily="34" charset="0"/>
          <a:cs typeface="Verdana"/>
        </a:defRPr>
      </a:lvl2pPr>
      <a:lvl3pPr marL="1143000" indent="-228600" algn="l" defTabSz="457200" rtl="0" eaLnBrk="0" fontAlgn="base" hangingPunct="0">
        <a:spcBef>
          <a:spcPct val="20000"/>
        </a:spcBef>
        <a:spcAft>
          <a:spcPct val="0"/>
        </a:spcAft>
        <a:buFont typeface="Arial" charset="0"/>
        <a:buChar char="•"/>
        <a:defRPr kern="1600" spc="-30">
          <a:solidFill>
            <a:srgbClr val="002E63"/>
          </a:solidFill>
          <a:latin typeface="Verdana"/>
          <a:ea typeface="Verdana" pitchFamily="34" charset="0"/>
          <a:cs typeface="Verdana"/>
        </a:defRPr>
      </a:lvl3pPr>
      <a:lvl4pPr marL="16002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4pPr>
      <a:lvl5pPr marL="2057400" indent="-228600" algn="l" defTabSz="457200" rtl="0" eaLnBrk="0" fontAlgn="base" hangingPunct="0">
        <a:spcBef>
          <a:spcPct val="20000"/>
        </a:spcBef>
        <a:spcAft>
          <a:spcPct val="0"/>
        </a:spcAft>
        <a:buFont typeface="Arial" charset="0"/>
        <a:buChar char="»"/>
        <a:defRPr sz="1400" kern="1600" spc="-30">
          <a:solidFill>
            <a:srgbClr val="002E63"/>
          </a:solidFill>
          <a:latin typeface="Verdana"/>
          <a:ea typeface="Verdana" pitchFamily="34" charset="0"/>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9.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9.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9.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2.xml"/><Relationship Id="rId4" Type="http://schemas.openxmlformats.org/officeDocument/2006/relationships/chart" Target="../charts/char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chart" Target="../charts/chart3.xml"/><Relationship Id="rId2" Type="http://schemas.openxmlformats.org/officeDocument/2006/relationships/slideLayout" Target="../slideLayouts/slideLayout35.xml"/><Relationship Id="rId1" Type="http://schemas.openxmlformats.org/officeDocument/2006/relationships/vmlDrawing" Target="../drawings/vmlDrawing1.vml"/><Relationship Id="rId6" Type="http://schemas.openxmlformats.org/officeDocument/2006/relationships/oleObject" Target="../embeddings/oleObject3.bin"/><Relationship Id="rId5" Type="http://schemas.openxmlformats.org/officeDocument/2006/relationships/image" Target="../media/image34.e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8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680400" y="1825200"/>
            <a:ext cx="7708024" cy="1819824"/>
          </a:xfrm>
        </p:spPr>
        <p:txBody>
          <a:bodyPr>
            <a:normAutofit/>
          </a:bodyPr>
          <a:lstStyle/>
          <a:p>
            <a:r>
              <a:rPr lang="fi-FI" sz="2600" dirty="0" smtClean="0"/>
              <a:t>Kuntatalouden sopeutusohjelma </a:t>
            </a:r>
            <a:br>
              <a:rPr lang="fi-FI" sz="2600" dirty="0" smtClean="0"/>
            </a:br>
            <a:r>
              <a:rPr lang="fi-FI" sz="2600" dirty="0" smtClean="0"/>
              <a:t>2014-2018</a:t>
            </a:r>
            <a:endParaRPr lang="fi-FI" sz="2600" dirty="0"/>
          </a:p>
        </p:txBody>
      </p:sp>
      <p:sp>
        <p:nvSpPr>
          <p:cNvPr id="3" name="Alaotsikko 2"/>
          <p:cNvSpPr>
            <a:spLocks noGrp="1"/>
          </p:cNvSpPr>
          <p:nvPr>
            <p:ph type="subTitle" idx="1"/>
          </p:nvPr>
        </p:nvSpPr>
        <p:spPr>
          <a:xfrm>
            <a:off x="680400" y="3805256"/>
            <a:ext cx="6102000" cy="1135912"/>
          </a:xfrm>
        </p:spPr>
        <p:txBody>
          <a:bodyPr>
            <a:normAutofit/>
          </a:bodyPr>
          <a:lstStyle/>
          <a:p>
            <a:r>
              <a:rPr lang="fi-FI" sz="2400" smtClean="0"/>
              <a:t>Kuntaliiton hallitus 6.2.2014</a:t>
            </a:r>
            <a:endParaRPr lang="fi-FI" sz="2400" dirty="0"/>
          </a:p>
        </p:txBody>
      </p:sp>
    </p:spTree>
    <p:extLst>
      <p:ext uri="{BB962C8B-B14F-4D97-AF65-F5344CB8AC3E}">
        <p14:creationId xmlns:p14="http://schemas.microsoft.com/office/powerpoint/2010/main" val="7559582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latunnisteen paikkamerkki 4"/>
          <p:cNvSpPr>
            <a:spLocks noGrp="1"/>
          </p:cNvSpPr>
          <p:nvPr>
            <p:ph type="ftr" sz="quarter" idx="11"/>
          </p:nvPr>
        </p:nvSpPr>
        <p:spPr>
          <a:xfrm>
            <a:off x="3769872" y="6451186"/>
            <a:ext cx="1028840" cy="265112"/>
          </a:xfrm>
        </p:spPr>
        <p:txBody>
          <a:bodyPr/>
          <a:lstStyle/>
          <a:p>
            <a:r>
              <a:rPr lang="fi-FI" smtClean="0">
                <a:solidFill>
                  <a:srgbClr val="002E63"/>
                </a:solidFill>
              </a:rPr>
              <a:t>MPunakallio</a:t>
            </a:r>
            <a:endParaRPr lang="fi-FI" dirty="0" smtClean="0">
              <a:solidFill>
                <a:srgbClr val="002E63"/>
              </a:solidFill>
            </a:endParaRPr>
          </a:p>
        </p:txBody>
      </p:sp>
      <p:sp>
        <p:nvSpPr>
          <p:cNvPr id="7" name="Rectangle 2"/>
          <p:cNvSpPr>
            <a:spLocks noGrp="1" noChangeArrowheads="1"/>
          </p:cNvSpPr>
          <p:nvPr>
            <p:ph type="title"/>
          </p:nvPr>
        </p:nvSpPr>
        <p:spPr>
          <a:xfrm>
            <a:off x="838200" y="333375"/>
            <a:ext cx="7600950" cy="874713"/>
          </a:xfrm>
          <a:prstGeom prst="rect">
            <a:avLst/>
          </a:prstGeom>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i-FI" sz="2400" i="0" u="none" strike="noStrike" kern="0" cap="none" spc="0" normalizeH="0" baseline="0" noProof="0" dirty="0" smtClean="0">
                <a:ln>
                  <a:noFill/>
                </a:ln>
                <a:solidFill>
                  <a:schemeClr val="tx1"/>
                </a:solidFill>
                <a:effectLst/>
                <a:uLnTx/>
                <a:uFillTx/>
              </a:rPr>
              <a:t>Kansantalouden kehitys eri vaihtoehdoissa</a:t>
            </a:r>
            <a:r>
              <a:rPr kumimoji="0" lang="fi-FI" sz="1800" b="0" i="0" u="none" strike="noStrike" kern="0" cap="none" spc="0" normalizeH="0" baseline="0" noProof="0" dirty="0" smtClean="0">
                <a:ln>
                  <a:noFill/>
                </a:ln>
                <a:solidFill>
                  <a:schemeClr val="tx1"/>
                </a:solidFill>
                <a:effectLst/>
                <a:uLnTx/>
                <a:uFillTx/>
              </a:rPr>
              <a:t/>
            </a:r>
            <a:br>
              <a:rPr kumimoji="0" lang="fi-FI" sz="1800" b="0" i="0" u="none" strike="noStrike" kern="0" cap="none" spc="0" normalizeH="0" baseline="0" noProof="0" dirty="0" smtClean="0">
                <a:ln>
                  <a:noFill/>
                </a:ln>
                <a:solidFill>
                  <a:schemeClr val="tx1"/>
                </a:solidFill>
                <a:effectLst/>
                <a:uLnTx/>
                <a:uFillTx/>
              </a:rPr>
            </a:br>
            <a:r>
              <a:rPr kumimoji="0" lang="fi-FI" sz="2000" b="0" i="0" u="none" strike="noStrike" kern="0" cap="none" spc="0" normalizeH="0" baseline="0" noProof="0" dirty="0" smtClean="0">
                <a:ln>
                  <a:noFill/>
                </a:ln>
                <a:solidFill>
                  <a:schemeClr val="tx1"/>
                </a:solidFill>
                <a:effectLst/>
                <a:uLnTx/>
                <a:uFillTx/>
              </a:rPr>
              <a:t>(Muuttujien keskimääräinen vuotuinen kasvu, %)</a:t>
            </a:r>
            <a:endParaRPr kumimoji="0" lang="fi-FI" sz="1800" b="0" i="0" u="none" strike="noStrike" kern="0" cap="none" spc="0" normalizeH="0" baseline="0" noProof="0" dirty="0" smtClean="0">
              <a:ln>
                <a:noFill/>
              </a:ln>
              <a:solidFill>
                <a:schemeClr val="tx1"/>
              </a:solidFill>
              <a:effectLst/>
              <a:uLnTx/>
              <a:uFillTx/>
            </a:endParaRPr>
          </a:p>
        </p:txBody>
      </p:sp>
      <p:sp>
        <p:nvSpPr>
          <p:cNvPr id="8" name="Rectangle 28"/>
          <p:cNvSpPr>
            <a:spLocks noChangeArrowheads="1"/>
          </p:cNvSpPr>
          <p:nvPr/>
        </p:nvSpPr>
        <p:spPr bwMode="auto">
          <a:xfrm>
            <a:off x="971550" y="1557338"/>
            <a:ext cx="137858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sz="1600" kern="0" dirty="0" smtClean="0">
                <a:solidFill>
                  <a:srgbClr val="00A6D6"/>
                </a:solidFill>
              </a:rPr>
              <a:t>Erä/muuttuja</a:t>
            </a:r>
          </a:p>
        </p:txBody>
      </p:sp>
      <p:sp>
        <p:nvSpPr>
          <p:cNvPr id="10" name="Rectangle 30"/>
          <p:cNvSpPr>
            <a:spLocks noChangeArrowheads="1"/>
          </p:cNvSpPr>
          <p:nvPr/>
        </p:nvSpPr>
        <p:spPr bwMode="auto">
          <a:xfrm>
            <a:off x="6284202" y="1557338"/>
            <a:ext cx="11317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sz="1600" kern="0" dirty="0" smtClean="0">
                <a:solidFill>
                  <a:srgbClr val="00A6D6"/>
                </a:solidFill>
              </a:rPr>
              <a:t>2014-2018</a:t>
            </a:r>
          </a:p>
        </p:txBody>
      </p:sp>
      <p:sp>
        <p:nvSpPr>
          <p:cNvPr id="11" name="Rectangle 31"/>
          <p:cNvSpPr>
            <a:spLocks noChangeArrowheads="1"/>
          </p:cNvSpPr>
          <p:nvPr/>
        </p:nvSpPr>
        <p:spPr bwMode="auto">
          <a:xfrm>
            <a:off x="5977647" y="1889125"/>
            <a:ext cx="565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sz="1600" kern="0" smtClean="0">
                <a:solidFill>
                  <a:srgbClr val="00A6D6"/>
                </a:solidFill>
              </a:rPr>
              <a:t>Perus</a:t>
            </a:r>
          </a:p>
        </p:txBody>
      </p:sp>
      <p:sp>
        <p:nvSpPr>
          <p:cNvPr id="12" name="Rectangle 32"/>
          <p:cNvSpPr>
            <a:spLocks noChangeArrowheads="1"/>
          </p:cNvSpPr>
          <p:nvPr/>
        </p:nvSpPr>
        <p:spPr bwMode="auto">
          <a:xfrm>
            <a:off x="971550" y="2349500"/>
            <a:ext cx="151447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BKT:n määrä</a:t>
            </a:r>
          </a:p>
        </p:txBody>
      </p:sp>
      <p:sp>
        <p:nvSpPr>
          <p:cNvPr id="14" name="Rectangle 34"/>
          <p:cNvSpPr>
            <a:spLocks noChangeArrowheads="1"/>
          </p:cNvSpPr>
          <p:nvPr/>
        </p:nvSpPr>
        <p:spPr bwMode="auto">
          <a:xfrm>
            <a:off x="6071309" y="2349500"/>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1,5</a:t>
            </a:r>
          </a:p>
        </p:txBody>
      </p:sp>
      <p:sp>
        <p:nvSpPr>
          <p:cNvPr id="15" name="Rectangle 35"/>
          <p:cNvSpPr>
            <a:spLocks noChangeArrowheads="1"/>
          </p:cNvSpPr>
          <p:nvPr/>
        </p:nvSpPr>
        <p:spPr bwMode="auto">
          <a:xfrm>
            <a:off x="971550" y="2674938"/>
            <a:ext cx="1365250"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smtClean="0">
                <a:solidFill>
                  <a:sysClr val="windowText" lastClr="000000"/>
                </a:solidFill>
              </a:rPr>
              <a:t>BKT:n hinta</a:t>
            </a:r>
          </a:p>
        </p:txBody>
      </p:sp>
      <p:sp>
        <p:nvSpPr>
          <p:cNvPr id="17" name="Rectangle 37"/>
          <p:cNvSpPr>
            <a:spLocks noChangeArrowheads="1"/>
          </p:cNvSpPr>
          <p:nvPr/>
        </p:nvSpPr>
        <p:spPr bwMode="auto">
          <a:xfrm>
            <a:off x="6071309" y="2674938"/>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1,8</a:t>
            </a:r>
          </a:p>
        </p:txBody>
      </p:sp>
      <p:sp>
        <p:nvSpPr>
          <p:cNvPr id="18" name="Rectangle 38"/>
          <p:cNvSpPr>
            <a:spLocks noChangeArrowheads="1"/>
          </p:cNvSpPr>
          <p:nvPr/>
        </p:nvSpPr>
        <p:spPr bwMode="auto">
          <a:xfrm>
            <a:off x="971550" y="3003550"/>
            <a:ext cx="12922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BKT:n arvo</a:t>
            </a:r>
          </a:p>
        </p:txBody>
      </p:sp>
      <p:sp>
        <p:nvSpPr>
          <p:cNvPr id="20" name="Rectangle 40"/>
          <p:cNvSpPr>
            <a:spLocks noChangeArrowheads="1"/>
          </p:cNvSpPr>
          <p:nvPr/>
        </p:nvSpPr>
        <p:spPr bwMode="auto">
          <a:xfrm>
            <a:off x="6071309" y="3003550"/>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3,3</a:t>
            </a:r>
          </a:p>
        </p:txBody>
      </p:sp>
      <p:sp>
        <p:nvSpPr>
          <p:cNvPr id="21" name="Rectangle 41"/>
          <p:cNvSpPr>
            <a:spLocks noChangeArrowheads="1"/>
          </p:cNvSpPr>
          <p:nvPr/>
        </p:nvSpPr>
        <p:spPr bwMode="auto">
          <a:xfrm>
            <a:off x="971550" y="4710113"/>
            <a:ext cx="9601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Työlliset</a:t>
            </a:r>
          </a:p>
        </p:txBody>
      </p:sp>
      <p:sp>
        <p:nvSpPr>
          <p:cNvPr id="23" name="Rectangle 43"/>
          <p:cNvSpPr>
            <a:spLocks noChangeArrowheads="1"/>
          </p:cNvSpPr>
          <p:nvPr/>
        </p:nvSpPr>
        <p:spPr bwMode="auto">
          <a:xfrm>
            <a:off x="6072897" y="4710113"/>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0,2</a:t>
            </a:r>
          </a:p>
        </p:txBody>
      </p:sp>
      <p:sp>
        <p:nvSpPr>
          <p:cNvPr id="24" name="Rectangle 44"/>
          <p:cNvSpPr>
            <a:spLocks noChangeArrowheads="1"/>
          </p:cNvSpPr>
          <p:nvPr/>
        </p:nvSpPr>
        <p:spPr bwMode="auto">
          <a:xfrm>
            <a:off x="971550" y="5037138"/>
            <a:ext cx="12842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Tuottavuus</a:t>
            </a:r>
          </a:p>
        </p:txBody>
      </p:sp>
      <p:sp>
        <p:nvSpPr>
          <p:cNvPr id="26" name="Rectangle 46"/>
          <p:cNvSpPr>
            <a:spLocks noChangeArrowheads="1"/>
          </p:cNvSpPr>
          <p:nvPr/>
        </p:nvSpPr>
        <p:spPr bwMode="auto">
          <a:xfrm>
            <a:off x="6072897" y="5037138"/>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0,8</a:t>
            </a:r>
          </a:p>
        </p:txBody>
      </p:sp>
      <p:sp>
        <p:nvSpPr>
          <p:cNvPr id="27" name="Rectangle 47"/>
          <p:cNvSpPr>
            <a:spLocks noChangeArrowheads="1"/>
          </p:cNvSpPr>
          <p:nvPr/>
        </p:nvSpPr>
        <p:spPr bwMode="auto">
          <a:xfrm>
            <a:off x="971550" y="3838575"/>
            <a:ext cx="11049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Ansiotaso</a:t>
            </a:r>
          </a:p>
        </p:txBody>
      </p:sp>
      <p:sp>
        <p:nvSpPr>
          <p:cNvPr id="29" name="Rectangle 49"/>
          <p:cNvSpPr>
            <a:spLocks noChangeArrowheads="1"/>
          </p:cNvSpPr>
          <p:nvPr/>
        </p:nvSpPr>
        <p:spPr bwMode="auto">
          <a:xfrm>
            <a:off x="6071309" y="3838575"/>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2,0</a:t>
            </a:r>
          </a:p>
        </p:txBody>
      </p:sp>
      <p:sp>
        <p:nvSpPr>
          <p:cNvPr id="30" name="Rectangle 50"/>
          <p:cNvSpPr>
            <a:spLocks noChangeArrowheads="1"/>
          </p:cNvSpPr>
          <p:nvPr/>
        </p:nvSpPr>
        <p:spPr bwMode="auto">
          <a:xfrm>
            <a:off x="971550" y="4162981"/>
            <a:ext cx="1589088" cy="302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Palkkasumma</a:t>
            </a:r>
          </a:p>
        </p:txBody>
      </p:sp>
      <p:sp>
        <p:nvSpPr>
          <p:cNvPr id="32" name="Rectangle 52"/>
          <p:cNvSpPr>
            <a:spLocks noChangeArrowheads="1"/>
          </p:cNvSpPr>
          <p:nvPr/>
        </p:nvSpPr>
        <p:spPr bwMode="auto">
          <a:xfrm>
            <a:off x="6071309" y="4162863"/>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2,4</a:t>
            </a:r>
          </a:p>
        </p:txBody>
      </p:sp>
      <p:sp>
        <p:nvSpPr>
          <p:cNvPr id="33" name="Rectangle 53"/>
          <p:cNvSpPr>
            <a:spLocks noChangeArrowheads="1"/>
          </p:cNvSpPr>
          <p:nvPr/>
        </p:nvSpPr>
        <p:spPr bwMode="auto">
          <a:xfrm>
            <a:off x="7171285" y="1889125"/>
            <a:ext cx="56906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sz="1600" kern="0" dirty="0" smtClean="0">
                <a:solidFill>
                  <a:srgbClr val="00A6D6"/>
                </a:solidFill>
              </a:rPr>
              <a:t>Hidas</a:t>
            </a:r>
          </a:p>
        </p:txBody>
      </p:sp>
      <p:sp>
        <p:nvSpPr>
          <p:cNvPr id="34" name="Rectangle 54"/>
          <p:cNvSpPr>
            <a:spLocks noChangeArrowheads="1"/>
          </p:cNvSpPr>
          <p:nvPr/>
        </p:nvSpPr>
        <p:spPr bwMode="auto">
          <a:xfrm>
            <a:off x="971550" y="5364163"/>
            <a:ext cx="221535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Työttömyysaste</a:t>
            </a:r>
            <a:br>
              <a:rPr lang="fi-FI" kern="0" dirty="0" smtClean="0">
                <a:solidFill>
                  <a:sysClr val="windowText" lastClr="000000"/>
                </a:solidFill>
              </a:rPr>
            </a:br>
            <a:r>
              <a:rPr lang="fi-FI" kern="0" dirty="0" smtClean="0">
                <a:solidFill>
                  <a:sysClr val="windowText" lastClr="000000"/>
                </a:solidFill>
              </a:rPr>
              <a:t>kauden lopussa, %</a:t>
            </a:r>
          </a:p>
        </p:txBody>
      </p:sp>
      <p:sp>
        <p:nvSpPr>
          <p:cNvPr id="35" name="Rectangle 55"/>
          <p:cNvSpPr>
            <a:spLocks noChangeArrowheads="1"/>
          </p:cNvSpPr>
          <p:nvPr/>
        </p:nvSpPr>
        <p:spPr bwMode="auto">
          <a:xfrm>
            <a:off x="3600450" y="5638800"/>
            <a:ext cx="142507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8,2</a:t>
            </a:r>
            <a:r>
              <a:rPr lang="fi-FI" sz="1600" kern="0" dirty="0" smtClean="0">
                <a:solidFill>
                  <a:sysClr val="windowText" lastClr="000000"/>
                </a:solidFill>
              </a:rPr>
              <a:t> (v. 2013)</a:t>
            </a:r>
          </a:p>
        </p:txBody>
      </p:sp>
      <p:sp>
        <p:nvSpPr>
          <p:cNvPr id="36" name="Rectangle 56"/>
          <p:cNvSpPr>
            <a:spLocks noChangeArrowheads="1"/>
          </p:cNvSpPr>
          <p:nvPr/>
        </p:nvSpPr>
        <p:spPr bwMode="auto">
          <a:xfrm>
            <a:off x="6071309" y="5638800"/>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8,0</a:t>
            </a:r>
          </a:p>
        </p:txBody>
      </p:sp>
      <p:sp>
        <p:nvSpPr>
          <p:cNvPr id="37" name="Rectangle 57"/>
          <p:cNvSpPr>
            <a:spLocks noChangeArrowheads="1"/>
          </p:cNvSpPr>
          <p:nvPr/>
        </p:nvSpPr>
        <p:spPr bwMode="auto">
          <a:xfrm>
            <a:off x="7252409" y="2349500"/>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0,5</a:t>
            </a:r>
          </a:p>
        </p:txBody>
      </p:sp>
      <p:sp>
        <p:nvSpPr>
          <p:cNvPr id="38" name="Rectangle 58"/>
          <p:cNvSpPr>
            <a:spLocks noChangeArrowheads="1"/>
          </p:cNvSpPr>
          <p:nvPr/>
        </p:nvSpPr>
        <p:spPr bwMode="auto">
          <a:xfrm>
            <a:off x="7252409" y="2674938"/>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1,6</a:t>
            </a:r>
          </a:p>
        </p:txBody>
      </p:sp>
      <p:sp>
        <p:nvSpPr>
          <p:cNvPr id="39" name="Rectangle 59"/>
          <p:cNvSpPr>
            <a:spLocks noChangeArrowheads="1"/>
          </p:cNvSpPr>
          <p:nvPr/>
        </p:nvSpPr>
        <p:spPr bwMode="auto">
          <a:xfrm>
            <a:off x="7252409" y="3003550"/>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2,1</a:t>
            </a:r>
          </a:p>
        </p:txBody>
      </p:sp>
      <p:sp>
        <p:nvSpPr>
          <p:cNvPr id="40" name="Rectangle 60"/>
          <p:cNvSpPr>
            <a:spLocks noChangeArrowheads="1"/>
          </p:cNvSpPr>
          <p:nvPr/>
        </p:nvSpPr>
        <p:spPr bwMode="auto">
          <a:xfrm>
            <a:off x="7149222" y="4710113"/>
            <a:ext cx="48250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rgbClr val="000000"/>
                </a:solidFill>
              </a:rPr>
              <a:t>-0,1</a:t>
            </a:r>
          </a:p>
        </p:txBody>
      </p:sp>
      <p:sp>
        <p:nvSpPr>
          <p:cNvPr id="41" name="Rectangle 61"/>
          <p:cNvSpPr>
            <a:spLocks noChangeArrowheads="1"/>
          </p:cNvSpPr>
          <p:nvPr/>
        </p:nvSpPr>
        <p:spPr bwMode="auto">
          <a:xfrm>
            <a:off x="7252409" y="5037138"/>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0,6</a:t>
            </a:r>
          </a:p>
        </p:txBody>
      </p:sp>
      <p:sp>
        <p:nvSpPr>
          <p:cNvPr id="42" name="Rectangle 62"/>
          <p:cNvSpPr>
            <a:spLocks noChangeArrowheads="1"/>
          </p:cNvSpPr>
          <p:nvPr/>
        </p:nvSpPr>
        <p:spPr bwMode="auto">
          <a:xfrm>
            <a:off x="7252409" y="3838575"/>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1,6</a:t>
            </a:r>
          </a:p>
        </p:txBody>
      </p:sp>
      <p:sp>
        <p:nvSpPr>
          <p:cNvPr id="43" name="Rectangle 63"/>
          <p:cNvSpPr>
            <a:spLocks noChangeArrowheads="1"/>
          </p:cNvSpPr>
          <p:nvPr/>
        </p:nvSpPr>
        <p:spPr bwMode="auto">
          <a:xfrm>
            <a:off x="7252409" y="4162863"/>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1,8</a:t>
            </a:r>
          </a:p>
        </p:txBody>
      </p:sp>
      <p:sp>
        <p:nvSpPr>
          <p:cNvPr id="44" name="Rectangle 64"/>
          <p:cNvSpPr>
            <a:spLocks noChangeArrowheads="1"/>
          </p:cNvSpPr>
          <p:nvPr/>
        </p:nvSpPr>
        <p:spPr bwMode="auto">
          <a:xfrm>
            <a:off x="7252409" y="5638800"/>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rgbClr val="000000"/>
                </a:solidFill>
              </a:rPr>
              <a:t>8,4</a:t>
            </a:r>
          </a:p>
        </p:txBody>
      </p:sp>
      <p:sp>
        <p:nvSpPr>
          <p:cNvPr id="54" name="Rectangle 44"/>
          <p:cNvSpPr>
            <a:spLocks noChangeArrowheads="1"/>
          </p:cNvSpPr>
          <p:nvPr/>
        </p:nvSpPr>
        <p:spPr bwMode="auto">
          <a:xfrm>
            <a:off x="971550" y="3513138"/>
            <a:ext cx="1785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Kuluttajahinnat</a:t>
            </a:r>
          </a:p>
        </p:txBody>
      </p:sp>
      <p:sp>
        <p:nvSpPr>
          <p:cNvPr id="55" name="Rectangle 46"/>
          <p:cNvSpPr>
            <a:spLocks noChangeArrowheads="1"/>
          </p:cNvSpPr>
          <p:nvPr/>
        </p:nvSpPr>
        <p:spPr bwMode="auto">
          <a:xfrm>
            <a:off x="6072897" y="3513138"/>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1,8</a:t>
            </a:r>
          </a:p>
        </p:txBody>
      </p:sp>
      <p:sp>
        <p:nvSpPr>
          <p:cNvPr id="56" name="Rectangle 61"/>
          <p:cNvSpPr>
            <a:spLocks noChangeArrowheads="1"/>
          </p:cNvSpPr>
          <p:nvPr/>
        </p:nvSpPr>
        <p:spPr bwMode="auto">
          <a:xfrm>
            <a:off x="7252409" y="3513138"/>
            <a:ext cx="3783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defRPr/>
            </a:pPr>
            <a:r>
              <a:rPr lang="fi-FI" kern="0" dirty="0" smtClean="0">
                <a:solidFill>
                  <a:sysClr val="windowText" lastClr="000000"/>
                </a:solidFill>
              </a:rPr>
              <a:t>1,6</a:t>
            </a:r>
          </a:p>
        </p:txBody>
      </p:sp>
    </p:spTree>
    <p:extLst>
      <p:ext uri="{BB962C8B-B14F-4D97-AF65-F5344CB8AC3E}">
        <p14:creationId xmlns:p14="http://schemas.microsoft.com/office/powerpoint/2010/main" val="35079854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1225" y="260573"/>
            <a:ext cx="7456800" cy="792163"/>
          </a:xfrm>
        </p:spPr>
        <p:txBody>
          <a:bodyPr>
            <a:noAutofit/>
          </a:bodyPr>
          <a:lstStyle/>
          <a:p>
            <a:pPr algn="ctr" eaLnBrk="1" fontAlgn="auto" hangingPunct="1">
              <a:spcAft>
                <a:spcPts val="0"/>
              </a:spcAft>
              <a:defRPr/>
            </a:pPr>
            <a:r>
              <a:rPr lang="fi-FI" sz="2300" dirty="0" smtClean="0">
                <a:ea typeface="+mj-ea"/>
              </a:rPr>
              <a:t>Kuntien ja kuntayhtymien tuloslaskelma </a:t>
            </a:r>
            <a:br>
              <a:rPr lang="fi-FI" sz="2300" dirty="0" smtClean="0">
                <a:ea typeface="+mj-ea"/>
              </a:rPr>
            </a:br>
            <a:r>
              <a:rPr lang="fi-FI" sz="2300" dirty="0" smtClean="0">
                <a:ea typeface="+mj-ea"/>
              </a:rPr>
              <a:t>2012-2018 ilman sopeutusta, mrd. €</a:t>
            </a:r>
          </a:p>
        </p:txBody>
      </p:sp>
      <p:sp>
        <p:nvSpPr>
          <p:cNvPr id="26627" name="Rectangle 3"/>
          <p:cNvSpPr>
            <a:spLocks noChangeArrowheads="1"/>
          </p:cNvSpPr>
          <p:nvPr/>
        </p:nvSpPr>
        <p:spPr bwMode="auto">
          <a:xfrm>
            <a:off x="187450" y="4725144"/>
            <a:ext cx="12938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b="1" dirty="0">
                <a:solidFill>
                  <a:srgbClr val="003882"/>
                </a:solidFill>
                <a:cs typeface="Arial" charset="0"/>
              </a:rPr>
              <a:t>muutos-%:</a:t>
            </a:r>
          </a:p>
        </p:txBody>
      </p:sp>
      <p:sp>
        <p:nvSpPr>
          <p:cNvPr id="26628" name="Rectangle 4"/>
          <p:cNvSpPr>
            <a:spLocks noChangeArrowheads="1"/>
          </p:cNvSpPr>
          <p:nvPr/>
        </p:nvSpPr>
        <p:spPr bwMode="auto">
          <a:xfrm>
            <a:off x="151021" y="5283512"/>
            <a:ext cx="15398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a:solidFill>
                  <a:srgbClr val="003882"/>
                </a:solidFill>
                <a:cs typeface="Arial" charset="0"/>
              </a:rPr>
              <a:t>Toimintamenot</a:t>
            </a:r>
          </a:p>
        </p:txBody>
      </p:sp>
      <p:sp>
        <p:nvSpPr>
          <p:cNvPr id="26629" name="Rectangle 5"/>
          <p:cNvSpPr>
            <a:spLocks noChangeArrowheads="1"/>
          </p:cNvSpPr>
          <p:nvPr/>
        </p:nvSpPr>
        <p:spPr bwMode="auto">
          <a:xfrm>
            <a:off x="179512" y="2170936"/>
            <a:ext cx="14064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a:solidFill>
                  <a:srgbClr val="C00000"/>
                </a:solidFill>
                <a:cs typeface="Arial" charset="0"/>
              </a:rPr>
              <a:t>Toimintakate</a:t>
            </a:r>
          </a:p>
        </p:txBody>
      </p:sp>
      <p:sp>
        <p:nvSpPr>
          <p:cNvPr id="26630" name="Rectangle 6"/>
          <p:cNvSpPr>
            <a:spLocks noChangeArrowheads="1"/>
          </p:cNvSpPr>
          <p:nvPr/>
        </p:nvSpPr>
        <p:spPr bwMode="auto">
          <a:xfrm>
            <a:off x="151021" y="5558150"/>
            <a:ext cx="938212"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a:solidFill>
                  <a:srgbClr val="003882"/>
                </a:solidFill>
                <a:cs typeface="Arial" charset="0"/>
              </a:rPr>
              <a:t>Verotulot</a:t>
            </a:r>
          </a:p>
        </p:txBody>
      </p:sp>
      <p:sp>
        <p:nvSpPr>
          <p:cNvPr id="26631" name="Rectangle 7"/>
          <p:cNvSpPr>
            <a:spLocks noChangeArrowheads="1"/>
          </p:cNvSpPr>
          <p:nvPr/>
        </p:nvSpPr>
        <p:spPr bwMode="auto">
          <a:xfrm>
            <a:off x="151021" y="5847075"/>
            <a:ext cx="1519237"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a:solidFill>
                  <a:srgbClr val="003882"/>
                </a:solidFill>
                <a:cs typeface="Arial" charset="0"/>
              </a:rPr>
              <a:t>Valtionosuudet</a:t>
            </a:r>
          </a:p>
        </p:txBody>
      </p:sp>
      <p:sp>
        <p:nvSpPr>
          <p:cNvPr id="26632" name="Rectangle 8"/>
          <p:cNvSpPr>
            <a:spLocks noChangeArrowheads="1"/>
          </p:cNvSpPr>
          <p:nvPr/>
        </p:nvSpPr>
        <p:spPr bwMode="auto">
          <a:xfrm>
            <a:off x="187450" y="3125222"/>
            <a:ext cx="211814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a:solidFill>
                  <a:srgbClr val="003882"/>
                </a:solidFill>
                <a:cs typeface="Arial" charset="0"/>
              </a:rPr>
              <a:t>Rahoituserät, netto</a:t>
            </a:r>
          </a:p>
        </p:txBody>
      </p:sp>
      <p:sp>
        <p:nvSpPr>
          <p:cNvPr id="26633" name="Rectangle 9"/>
          <p:cNvSpPr>
            <a:spLocks noChangeArrowheads="1"/>
          </p:cNvSpPr>
          <p:nvPr/>
        </p:nvSpPr>
        <p:spPr bwMode="auto">
          <a:xfrm>
            <a:off x="181100" y="3458597"/>
            <a:ext cx="10627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a:solidFill>
                  <a:srgbClr val="C00000"/>
                </a:solidFill>
                <a:cs typeface="Arial" charset="0"/>
              </a:rPr>
              <a:t>Vuosikate</a:t>
            </a:r>
          </a:p>
        </p:txBody>
      </p:sp>
      <p:sp>
        <p:nvSpPr>
          <p:cNvPr id="26634" name="Rectangle 10"/>
          <p:cNvSpPr>
            <a:spLocks noChangeArrowheads="1"/>
          </p:cNvSpPr>
          <p:nvPr/>
        </p:nvSpPr>
        <p:spPr bwMode="auto">
          <a:xfrm>
            <a:off x="187450" y="3817372"/>
            <a:ext cx="81541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a:solidFill>
                  <a:srgbClr val="003882"/>
                </a:solidFill>
                <a:cs typeface="Arial" charset="0"/>
              </a:rPr>
              <a:t>Poistot </a:t>
            </a:r>
          </a:p>
        </p:txBody>
      </p:sp>
      <p:sp>
        <p:nvSpPr>
          <p:cNvPr id="26635" name="Rectangle 11"/>
          <p:cNvSpPr>
            <a:spLocks noChangeArrowheads="1"/>
          </p:cNvSpPr>
          <p:nvPr/>
        </p:nvSpPr>
        <p:spPr bwMode="auto">
          <a:xfrm>
            <a:off x="187450" y="4131746"/>
            <a:ext cx="254877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a:solidFill>
                  <a:srgbClr val="003882"/>
                </a:solidFill>
                <a:cs typeface="Arial" charset="0"/>
              </a:rPr>
              <a:t>Satunnaiset erät, netto</a:t>
            </a:r>
          </a:p>
        </p:txBody>
      </p:sp>
      <p:sp>
        <p:nvSpPr>
          <p:cNvPr id="26636" name="Rectangle 12"/>
          <p:cNvSpPr>
            <a:spLocks noChangeArrowheads="1"/>
          </p:cNvSpPr>
          <p:nvPr/>
        </p:nvSpPr>
        <p:spPr bwMode="auto">
          <a:xfrm>
            <a:off x="187450" y="4463534"/>
            <a:ext cx="172162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a:solidFill>
                  <a:srgbClr val="C00000"/>
                </a:solidFill>
                <a:cs typeface="Arial" charset="0"/>
              </a:rPr>
              <a:t>Tilikauden tulos</a:t>
            </a:r>
          </a:p>
        </p:txBody>
      </p:sp>
      <p:sp>
        <p:nvSpPr>
          <p:cNvPr id="26671" name="Rectangle 69"/>
          <p:cNvSpPr>
            <a:spLocks noChangeArrowheads="1"/>
          </p:cNvSpPr>
          <p:nvPr/>
        </p:nvSpPr>
        <p:spPr bwMode="auto">
          <a:xfrm>
            <a:off x="187450" y="1521178"/>
            <a:ext cx="143372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a:solidFill>
                  <a:srgbClr val="003882"/>
                </a:solidFill>
                <a:cs typeface="Arial" charset="0"/>
              </a:rPr>
              <a:t>Toimintatulot</a:t>
            </a:r>
          </a:p>
        </p:txBody>
      </p:sp>
      <p:sp>
        <p:nvSpPr>
          <p:cNvPr id="26672" name="Rectangle 70"/>
          <p:cNvSpPr>
            <a:spLocks noChangeArrowheads="1"/>
          </p:cNvSpPr>
          <p:nvPr/>
        </p:nvSpPr>
        <p:spPr bwMode="auto">
          <a:xfrm>
            <a:off x="187450" y="1824861"/>
            <a:ext cx="162929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a:solidFill>
                  <a:srgbClr val="003882"/>
                </a:solidFill>
                <a:cs typeface="Arial" charset="0"/>
              </a:rPr>
              <a:t>Toimintamenot</a:t>
            </a:r>
          </a:p>
        </p:txBody>
      </p:sp>
      <p:sp>
        <p:nvSpPr>
          <p:cNvPr id="26679" name="Rectangle 81"/>
          <p:cNvSpPr>
            <a:spLocks noChangeArrowheads="1"/>
          </p:cNvSpPr>
          <p:nvPr/>
        </p:nvSpPr>
        <p:spPr bwMode="auto">
          <a:xfrm>
            <a:off x="187450" y="2529711"/>
            <a:ext cx="99764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a:solidFill>
                  <a:srgbClr val="003882"/>
                </a:solidFill>
                <a:cs typeface="Arial" charset="0"/>
              </a:rPr>
              <a:t>Verotulot</a:t>
            </a:r>
          </a:p>
        </p:txBody>
      </p:sp>
      <p:sp>
        <p:nvSpPr>
          <p:cNvPr id="26680" name="Rectangle 82"/>
          <p:cNvSpPr>
            <a:spLocks noChangeArrowheads="1"/>
          </p:cNvSpPr>
          <p:nvPr/>
        </p:nvSpPr>
        <p:spPr bwMode="auto">
          <a:xfrm>
            <a:off x="187450" y="2837190"/>
            <a:ext cx="1621213"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a:solidFill>
                  <a:srgbClr val="003882"/>
                </a:solidFill>
                <a:cs typeface="Arial" charset="0"/>
              </a:rPr>
              <a:t>Valtionosuudet</a:t>
            </a:r>
          </a:p>
        </p:txBody>
      </p:sp>
      <p:sp>
        <p:nvSpPr>
          <p:cNvPr id="26687" name="Rectangle 93"/>
          <p:cNvSpPr>
            <a:spLocks noChangeArrowheads="1"/>
          </p:cNvSpPr>
          <p:nvPr/>
        </p:nvSpPr>
        <p:spPr bwMode="auto">
          <a:xfrm>
            <a:off x="151021" y="4996175"/>
            <a:ext cx="13557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a:solidFill>
                  <a:srgbClr val="003882"/>
                </a:solidFill>
                <a:cs typeface="Arial" charset="0"/>
              </a:rPr>
              <a:t>Toimintatulot</a:t>
            </a:r>
          </a:p>
        </p:txBody>
      </p:sp>
      <p:sp>
        <p:nvSpPr>
          <p:cNvPr id="26689" name="Rectangle 47"/>
          <p:cNvSpPr>
            <a:spLocks noChangeArrowheads="1"/>
          </p:cNvSpPr>
          <p:nvPr/>
        </p:nvSpPr>
        <p:spPr bwMode="auto">
          <a:xfrm>
            <a:off x="4788023" y="4996175"/>
            <a:ext cx="33502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2,1</a:t>
            </a:r>
            <a:endParaRPr lang="fi-FI" sz="1600" dirty="0">
              <a:solidFill>
                <a:srgbClr val="003882"/>
              </a:solidFill>
              <a:cs typeface="Arial" charset="0"/>
            </a:endParaRPr>
          </a:p>
        </p:txBody>
      </p:sp>
      <p:sp>
        <p:nvSpPr>
          <p:cNvPr id="26690" name="Rectangle 48"/>
          <p:cNvSpPr>
            <a:spLocks noChangeArrowheads="1"/>
          </p:cNvSpPr>
          <p:nvPr/>
        </p:nvSpPr>
        <p:spPr bwMode="auto">
          <a:xfrm>
            <a:off x="4788024" y="5283512"/>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2,9</a:t>
            </a:r>
            <a:endParaRPr lang="fi-FI" sz="1600" dirty="0">
              <a:solidFill>
                <a:srgbClr val="003882"/>
              </a:solidFill>
              <a:cs typeface="Arial" charset="0"/>
            </a:endParaRPr>
          </a:p>
        </p:txBody>
      </p:sp>
      <p:sp>
        <p:nvSpPr>
          <p:cNvPr id="26691" name="Rectangle 49"/>
          <p:cNvSpPr>
            <a:spLocks noChangeArrowheads="1"/>
          </p:cNvSpPr>
          <p:nvPr/>
        </p:nvSpPr>
        <p:spPr bwMode="auto">
          <a:xfrm>
            <a:off x="4427984" y="2169349"/>
            <a:ext cx="7293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a:solidFill>
                  <a:srgbClr val="C00000"/>
                </a:solidFill>
                <a:cs typeface="Arial" charset="0"/>
              </a:rPr>
              <a:t>-</a:t>
            </a:r>
            <a:r>
              <a:rPr lang="fi-FI" sz="1700" dirty="0" smtClean="0">
                <a:solidFill>
                  <a:srgbClr val="C00000"/>
                </a:solidFill>
                <a:cs typeface="Arial" charset="0"/>
              </a:rPr>
              <a:t>27,57</a:t>
            </a:r>
            <a:endParaRPr lang="fi-FI" sz="1700" dirty="0">
              <a:solidFill>
                <a:srgbClr val="C00000"/>
              </a:solidFill>
              <a:cs typeface="Arial" charset="0"/>
            </a:endParaRPr>
          </a:p>
        </p:txBody>
      </p:sp>
      <p:sp>
        <p:nvSpPr>
          <p:cNvPr id="26692" name="Rectangle 50"/>
          <p:cNvSpPr>
            <a:spLocks noChangeArrowheads="1"/>
          </p:cNvSpPr>
          <p:nvPr/>
        </p:nvSpPr>
        <p:spPr bwMode="auto">
          <a:xfrm>
            <a:off x="4788024" y="5558150"/>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2,1</a:t>
            </a:r>
            <a:endParaRPr lang="fi-FI" sz="1600" dirty="0">
              <a:solidFill>
                <a:srgbClr val="003882"/>
              </a:solidFill>
              <a:cs typeface="Arial" charset="0"/>
            </a:endParaRPr>
          </a:p>
        </p:txBody>
      </p:sp>
      <p:sp>
        <p:nvSpPr>
          <p:cNvPr id="26693" name="Rectangle 51"/>
          <p:cNvSpPr>
            <a:spLocks noChangeArrowheads="1"/>
          </p:cNvSpPr>
          <p:nvPr/>
        </p:nvSpPr>
        <p:spPr bwMode="auto">
          <a:xfrm>
            <a:off x="4695050" y="5847075"/>
            <a:ext cx="42800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-1,3</a:t>
            </a:r>
            <a:endParaRPr lang="fi-FI" sz="1600" dirty="0">
              <a:solidFill>
                <a:srgbClr val="003882"/>
              </a:solidFill>
              <a:cs typeface="Arial" charset="0"/>
            </a:endParaRPr>
          </a:p>
        </p:txBody>
      </p:sp>
      <p:sp>
        <p:nvSpPr>
          <p:cNvPr id="26694" name="Rectangle 52"/>
          <p:cNvSpPr>
            <a:spLocks noChangeArrowheads="1"/>
          </p:cNvSpPr>
          <p:nvPr/>
        </p:nvSpPr>
        <p:spPr bwMode="auto">
          <a:xfrm>
            <a:off x="4665229" y="312204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0,07</a:t>
            </a:r>
            <a:endParaRPr lang="fi-FI" sz="1700" dirty="0">
              <a:solidFill>
                <a:srgbClr val="003882"/>
              </a:solidFill>
              <a:cs typeface="Arial" charset="0"/>
            </a:endParaRPr>
          </a:p>
        </p:txBody>
      </p:sp>
      <p:sp>
        <p:nvSpPr>
          <p:cNvPr id="26695" name="Rectangle 53"/>
          <p:cNvSpPr>
            <a:spLocks noChangeArrowheads="1"/>
          </p:cNvSpPr>
          <p:nvPr/>
        </p:nvSpPr>
        <p:spPr bwMode="auto">
          <a:xfrm>
            <a:off x="4665229" y="3457009"/>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1,77</a:t>
            </a:r>
            <a:endParaRPr lang="fi-FI" sz="1700" dirty="0">
              <a:solidFill>
                <a:srgbClr val="C00000"/>
              </a:solidFill>
              <a:cs typeface="Arial" charset="0"/>
            </a:endParaRPr>
          </a:p>
        </p:txBody>
      </p:sp>
      <p:sp>
        <p:nvSpPr>
          <p:cNvPr id="26697" name="Rectangle 55"/>
          <p:cNvSpPr>
            <a:spLocks noChangeArrowheads="1"/>
          </p:cNvSpPr>
          <p:nvPr/>
        </p:nvSpPr>
        <p:spPr bwMode="auto">
          <a:xfrm>
            <a:off x="4665229" y="4131746"/>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0,25</a:t>
            </a:r>
            <a:endParaRPr lang="fi-FI" sz="1700" dirty="0">
              <a:solidFill>
                <a:srgbClr val="003882"/>
              </a:solidFill>
              <a:cs typeface="Arial" charset="0"/>
            </a:endParaRPr>
          </a:p>
        </p:txBody>
      </p:sp>
      <p:sp>
        <p:nvSpPr>
          <p:cNvPr id="26698" name="Rectangle 56"/>
          <p:cNvSpPr>
            <a:spLocks noChangeArrowheads="1"/>
          </p:cNvSpPr>
          <p:nvPr/>
        </p:nvSpPr>
        <p:spPr bwMode="auto">
          <a:xfrm>
            <a:off x="4565842" y="4461946"/>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-0,68</a:t>
            </a:r>
            <a:endParaRPr lang="fi-FI" sz="1700" dirty="0">
              <a:solidFill>
                <a:srgbClr val="C00000"/>
              </a:solidFill>
              <a:cs typeface="Arial" charset="0"/>
            </a:endParaRPr>
          </a:p>
        </p:txBody>
      </p:sp>
      <p:sp>
        <p:nvSpPr>
          <p:cNvPr id="26699" name="Rectangle 57"/>
          <p:cNvSpPr>
            <a:spLocks noChangeArrowheads="1"/>
          </p:cNvSpPr>
          <p:nvPr/>
        </p:nvSpPr>
        <p:spPr bwMode="auto">
          <a:xfrm>
            <a:off x="4509995" y="1171928"/>
            <a:ext cx="6219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b="1" dirty="0" smtClean="0">
                <a:solidFill>
                  <a:srgbClr val="002E63"/>
                </a:solidFill>
                <a:cs typeface="Arial" charset="0"/>
              </a:rPr>
              <a:t>2014</a:t>
            </a:r>
            <a:endParaRPr lang="fi-FI" sz="1700" b="1" dirty="0">
              <a:solidFill>
                <a:srgbClr val="002E63"/>
              </a:solidFill>
              <a:cs typeface="Arial" charset="0"/>
            </a:endParaRPr>
          </a:p>
        </p:txBody>
      </p:sp>
      <p:sp>
        <p:nvSpPr>
          <p:cNvPr id="26700" name="Rectangle 77"/>
          <p:cNvSpPr>
            <a:spLocks noChangeArrowheads="1"/>
          </p:cNvSpPr>
          <p:nvPr/>
        </p:nvSpPr>
        <p:spPr bwMode="auto">
          <a:xfrm>
            <a:off x="4527374" y="1519590"/>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12,22</a:t>
            </a:r>
            <a:endParaRPr lang="fi-FI" sz="1700" dirty="0">
              <a:solidFill>
                <a:srgbClr val="003882"/>
              </a:solidFill>
              <a:cs typeface="Arial" charset="0"/>
            </a:endParaRPr>
          </a:p>
        </p:txBody>
      </p:sp>
      <p:sp>
        <p:nvSpPr>
          <p:cNvPr id="26701" name="Rectangle 78"/>
          <p:cNvSpPr>
            <a:spLocks noChangeArrowheads="1"/>
          </p:cNvSpPr>
          <p:nvPr/>
        </p:nvSpPr>
        <p:spPr bwMode="auto">
          <a:xfrm>
            <a:off x="4427984" y="1823274"/>
            <a:ext cx="7293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-39,79</a:t>
            </a:r>
            <a:endParaRPr lang="fi-FI" sz="1700" dirty="0">
              <a:solidFill>
                <a:srgbClr val="003882"/>
              </a:solidFill>
              <a:cs typeface="Arial" charset="0"/>
            </a:endParaRPr>
          </a:p>
        </p:txBody>
      </p:sp>
      <p:sp>
        <p:nvSpPr>
          <p:cNvPr id="26702" name="Rectangle 89"/>
          <p:cNvSpPr>
            <a:spLocks noChangeArrowheads="1"/>
          </p:cNvSpPr>
          <p:nvPr/>
        </p:nvSpPr>
        <p:spPr bwMode="auto">
          <a:xfrm>
            <a:off x="4527375" y="2528124"/>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21,08</a:t>
            </a:r>
            <a:endParaRPr lang="fi-FI" sz="1700" dirty="0">
              <a:solidFill>
                <a:srgbClr val="003882"/>
              </a:solidFill>
              <a:cs typeface="Arial" charset="0"/>
            </a:endParaRPr>
          </a:p>
        </p:txBody>
      </p:sp>
      <p:sp>
        <p:nvSpPr>
          <p:cNvPr id="26703" name="Rectangle 90"/>
          <p:cNvSpPr>
            <a:spLocks noChangeArrowheads="1"/>
          </p:cNvSpPr>
          <p:nvPr/>
        </p:nvSpPr>
        <p:spPr bwMode="auto">
          <a:xfrm>
            <a:off x="4665229" y="2835603"/>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8,19</a:t>
            </a:r>
            <a:endParaRPr lang="fi-FI" sz="1700" dirty="0">
              <a:solidFill>
                <a:srgbClr val="003882"/>
              </a:solidFill>
              <a:cs typeface="Arial" charset="0"/>
            </a:endParaRPr>
          </a:p>
        </p:txBody>
      </p:sp>
      <p:sp>
        <p:nvSpPr>
          <p:cNvPr id="26720" name="Alatunnisteen paikkamerkki 4"/>
          <p:cNvSpPr>
            <a:spLocks noGrp="1"/>
          </p:cNvSpPr>
          <p:nvPr>
            <p:ph type="ftr" sz="quarter" idx="11"/>
          </p:nvPr>
        </p:nvSpPr>
        <p:spPr bwMode="auto">
          <a:xfrm>
            <a:off x="3770313" y="6451600"/>
            <a:ext cx="884237" cy="265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pPr>
            <a:r>
              <a:rPr lang="fi-FI" sz="800" dirty="0" err="1" smtClean="0">
                <a:solidFill>
                  <a:srgbClr val="002E63"/>
                </a:solidFill>
              </a:rPr>
              <a:t>MPunakallio/hp</a:t>
            </a:r>
            <a:endParaRPr lang="fi-FI" sz="800" dirty="0" smtClean="0">
              <a:solidFill>
                <a:srgbClr val="002E63"/>
              </a:solidFill>
            </a:endParaRPr>
          </a:p>
        </p:txBody>
      </p:sp>
      <p:sp>
        <p:nvSpPr>
          <p:cNvPr id="81" name="Rectangle 47"/>
          <p:cNvSpPr>
            <a:spLocks noChangeArrowheads="1"/>
          </p:cNvSpPr>
          <p:nvPr/>
        </p:nvSpPr>
        <p:spPr bwMode="auto">
          <a:xfrm>
            <a:off x="2915816" y="4996175"/>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2,1</a:t>
            </a:r>
            <a:endParaRPr lang="fi-FI" sz="1600" dirty="0">
              <a:solidFill>
                <a:srgbClr val="003882"/>
              </a:solidFill>
              <a:cs typeface="Arial" charset="0"/>
            </a:endParaRPr>
          </a:p>
        </p:txBody>
      </p:sp>
      <p:sp>
        <p:nvSpPr>
          <p:cNvPr id="82" name="Rectangle 48"/>
          <p:cNvSpPr>
            <a:spLocks noChangeArrowheads="1"/>
          </p:cNvSpPr>
          <p:nvPr/>
        </p:nvSpPr>
        <p:spPr bwMode="auto">
          <a:xfrm>
            <a:off x="2915816" y="5283512"/>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5,0</a:t>
            </a:r>
            <a:endParaRPr lang="fi-FI" sz="1600" dirty="0">
              <a:solidFill>
                <a:srgbClr val="003882"/>
              </a:solidFill>
              <a:cs typeface="Arial" charset="0"/>
            </a:endParaRPr>
          </a:p>
        </p:txBody>
      </p:sp>
      <p:sp>
        <p:nvSpPr>
          <p:cNvPr id="83" name="Rectangle 49"/>
          <p:cNvSpPr>
            <a:spLocks noChangeArrowheads="1"/>
          </p:cNvSpPr>
          <p:nvPr/>
        </p:nvSpPr>
        <p:spPr bwMode="auto">
          <a:xfrm>
            <a:off x="2555776" y="2169349"/>
            <a:ext cx="7293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a:solidFill>
                  <a:srgbClr val="C00000"/>
                </a:solidFill>
                <a:cs typeface="Arial" charset="0"/>
              </a:rPr>
              <a:t>-</a:t>
            </a:r>
            <a:r>
              <a:rPr lang="fi-FI" sz="1700" dirty="0" smtClean="0">
                <a:solidFill>
                  <a:srgbClr val="C00000"/>
                </a:solidFill>
                <a:cs typeface="Arial" charset="0"/>
              </a:rPr>
              <a:t>25,80</a:t>
            </a:r>
            <a:endParaRPr lang="fi-FI" sz="1700" dirty="0">
              <a:solidFill>
                <a:srgbClr val="C00000"/>
              </a:solidFill>
              <a:cs typeface="Arial" charset="0"/>
            </a:endParaRPr>
          </a:p>
        </p:txBody>
      </p:sp>
      <p:sp>
        <p:nvSpPr>
          <p:cNvPr id="84" name="Rectangle 50"/>
          <p:cNvSpPr>
            <a:spLocks noChangeArrowheads="1"/>
          </p:cNvSpPr>
          <p:nvPr/>
        </p:nvSpPr>
        <p:spPr bwMode="auto">
          <a:xfrm>
            <a:off x="2915816" y="5558150"/>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1,3</a:t>
            </a:r>
            <a:endParaRPr lang="fi-FI" sz="1600" dirty="0">
              <a:solidFill>
                <a:srgbClr val="003882"/>
              </a:solidFill>
              <a:cs typeface="Arial" charset="0"/>
            </a:endParaRPr>
          </a:p>
        </p:txBody>
      </p:sp>
      <p:sp>
        <p:nvSpPr>
          <p:cNvPr id="85" name="Rectangle 51"/>
          <p:cNvSpPr>
            <a:spLocks noChangeArrowheads="1"/>
          </p:cNvSpPr>
          <p:nvPr/>
        </p:nvSpPr>
        <p:spPr bwMode="auto">
          <a:xfrm>
            <a:off x="2915816" y="5847075"/>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5,4</a:t>
            </a:r>
            <a:endParaRPr lang="fi-FI" sz="1600" dirty="0">
              <a:solidFill>
                <a:srgbClr val="003882"/>
              </a:solidFill>
              <a:cs typeface="Arial" charset="0"/>
            </a:endParaRPr>
          </a:p>
        </p:txBody>
      </p:sp>
      <p:sp>
        <p:nvSpPr>
          <p:cNvPr id="86" name="Rectangle 52"/>
          <p:cNvSpPr>
            <a:spLocks noChangeArrowheads="1"/>
          </p:cNvSpPr>
          <p:nvPr/>
        </p:nvSpPr>
        <p:spPr bwMode="auto">
          <a:xfrm>
            <a:off x="2793021" y="312204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0,20</a:t>
            </a:r>
            <a:endParaRPr lang="fi-FI" sz="1700" dirty="0">
              <a:solidFill>
                <a:srgbClr val="003882"/>
              </a:solidFill>
              <a:cs typeface="Arial" charset="0"/>
            </a:endParaRPr>
          </a:p>
        </p:txBody>
      </p:sp>
      <p:sp>
        <p:nvSpPr>
          <p:cNvPr id="87" name="Rectangle 53"/>
          <p:cNvSpPr>
            <a:spLocks noChangeArrowheads="1"/>
          </p:cNvSpPr>
          <p:nvPr/>
        </p:nvSpPr>
        <p:spPr bwMode="auto">
          <a:xfrm>
            <a:off x="2793021" y="3457009"/>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1,79</a:t>
            </a:r>
            <a:endParaRPr lang="fi-FI" sz="1700" dirty="0">
              <a:solidFill>
                <a:srgbClr val="C00000"/>
              </a:solidFill>
              <a:cs typeface="Arial" charset="0"/>
            </a:endParaRPr>
          </a:p>
        </p:txBody>
      </p:sp>
      <p:sp>
        <p:nvSpPr>
          <p:cNvPr id="88" name="Rectangle 54"/>
          <p:cNvSpPr>
            <a:spLocks noChangeArrowheads="1"/>
          </p:cNvSpPr>
          <p:nvPr/>
        </p:nvSpPr>
        <p:spPr bwMode="auto">
          <a:xfrm>
            <a:off x="4581950" y="3815784"/>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a:solidFill>
                  <a:srgbClr val="003882"/>
                </a:solidFill>
                <a:cs typeface="Arial" charset="0"/>
              </a:rPr>
              <a:t>-</a:t>
            </a:r>
            <a:r>
              <a:rPr lang="fi-FI" sz="1700" dirty="0" smtClean="0">
                <a:solidFill>
                  <a:srgbClr val="003882"/>
                </a:solidFill>
                <a:cs typeface="Arial" charset="0"/>
              </a:rPr>
              <a:t>2,70</a:t>
            </a:r>
            <a:endParaRPr lang="fi-FI" sz="1700" dirty="0">
              <a:solidFill>
                <a:srgbClr val="003882"/>
              </a:solidFill>
              <a:cs typeface="Arial" charset="0"/>
            </a:endParaRPr>
          </a:p>
        </p:txBody>
      </p:sp>
      <p:sp>
        <p:nvSpPr>
          <p:cNvPr id="89" name="Rectangle 55"/>
          <p:cNvSpPr>
            <a:spLocks noChangeArrowheads="1"/>
          </p:cNvSpPr>
          <p:nvPr/>
        </p:nvSpPr>
        <p:spPr bwMode="auto">
          <a:xfrm>
            <a:off x="2793021" y="4131746"/>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0,25</a:t>
            </a:r>
            <a:endParaRPr lang="fi-FI" sz="1700" dirty="0">
              <a:solidFill>
                <a:srgbClr val="003882"/>
              </a:solidFill>
              <a:cs typeface="Arial" charset="0"/>
            </a:endParaRPr>
          </a:p>
        </p:txBody>
      </p:sp>
      <p:sp>
        <p:nvSpPr>
          <p:cNvPr id="90" name="Rectangle 56"/>
          <p:cNvSpPr>
            <a:spLocks noChangeArrowheads="1"/>
          </p:cNvSpPr>
          <p:nvPr/>
        </p:nvSpPr>
        <p:spPr bwMode="auto">
          <a:xfrm>
            <a:off x="2693634" y="4461946"/>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-0,36</a:t>
            </a:r>
            <a:endParaRPr lang="fi-FI" sz="1700" dirty="0">
              <a:solidFill>
                <a:srgbClr val="C00000"/>
              </a:solidFill>
              <a:cs typeface="Arial" charset="0"/>
            </a:endParaRPr>
          </a:p>
        </p:txBody>
      </p:sp>
      <p:sp>
        <p:nvSpPr>
          <p:cNvPr id="91" name="Rectangle 57"/>
          <p:cNvSpPr>
            <a:spLocks noChangeArrowheads="1"/>
          </p:cNvSpPr>
          <p:nvPr/>
        </p:nvSpPr>
        <p:spPr bwMode="auto">
          <a:xfrm>
            <a:off x="2637787" y="1171928"/>
            <a:ext cx="6219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b="1" dirty="0" smtClean="0">
                <a:solidFill>
                  <a:srgbClr val="002E63"/>
                </a:solidFill>
                <a:cs typeface="Arial" charset="0"/>
              </a:rPr>
              <a:t>2012</a:t>
            </a:r>
            <a:endParaRPr lang="fi-FI" sz="1700" b="1" dirty="0">
              <a:solidFill>
                <a:srgbClr val="002E63"/>
              </a:solidFill>
              <a:cs typeface="Arial" charset="0"/>
            </a:endParaRPr>
          </a:p>
        </p:txBody>
      </p:sp>
      <p:sp>
        <p:nvSpPr>
          <p:cNvPr id="92" name="Rectangle 77"/>
          <p:cNvSpPr>
            <a:spLocks noChangeArrowheads="1"/>
          </p:cNvSpPr>
          <p:nvPr/>
        </p:nvSpPr>
        <p:spPr bwMode="auto">
          <a:xfrm>
            <a:off x="2655165" y="1519590"/>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11,64</a:t>
            </a:r>
            <a:endParaRPr lang="fi-FI" sz="1700" dirty="0">
              <a:solidFill>
                <a:srgbClr val="003882"/>
              </a:solidFill>
              <a:cs typeface="Arial" charset="0"/>
            </a:endParaRPr>
          </a:p>
        </p:txBody>
      </p:sp>
      <p:sp>
        <p:nvSpPr>
          <p:cNvPr id="93" name="Rectangle 78"/>
          <p:cNvSpPr>
            <a:spLocks noChangeArrowheads="1"/>
          </p:cNvSpPr>
          <p:nvPr/>
        </p:nvSpPr>
        <p:spPr bwMode="auto">
          <a:xfrm>
            <a:off x="2555776" y="1823274"/>
            <a:ext cx="7293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a:solidFill>
                  <a:srgbClr val="003882"/>
                </a:solidFill>
                <a:cs typeface="Arial" charset="0"/>
              </a:rPr>
              <a:t>-</a:t>
            </a:r>
            <a:r>
              <a:rPr lang="fi-FI" sz="1700" dirty="0" smtClean="0">
                <a:solidFill>
                  <a:srgbClr val="003882"/>
                </a:solidFill>
                <a:cs typeface="Arial" charset="0"/>
              </a:rPr>
              <a:t>37,44</a:t>
            </a:r>
            <a:endParaRPr lang="fi-FI" sz="1700" dirty="0">
              <a:solidFill>
                <a:srgbClr val="003882"/>
              </a:solidFill>
              <a:cs typeface="Arial" charset="0"/>
            </a:endParaRPr>
          </a:p>
        </p:txBody>
      </p:sp>
      <p:sp>
        <p:nvSpPr>
          <p:cNvPr id="94" name="Rectangle 89"/>
          <p:cNvSpPr>
            <a:spLocks noChangeArrowheads="1"/>
          </p:cNvSpPr>
          <p:nvPr/>
        </p:nvSpPr>
        <p:spPr bwMode="auto">
          <a:xfrm>
            <a:off x="2655163" y="2528124"/>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19,32</a:t>
            </a:r>
            <a:endParaRPr lang="fi-FI" sz="1700" dirty="0">
              <a:solidFill>
                <a:srgbClr val="003882"/>
              </a:solidFill>
              <a:cs typeface="Arial" charset="0"/>
            </a:endParaRPr>
          </a:p>
        </p:txBody>
      </p:sp>
      <p:sp>
        <p:nvSpPr>
          <p:cNvPr id="95" name="Rectangle 90"/>
          <p:cNvSpPr>
            <a:spLocks noChangeArrowheads="1"/>
          </p:cNvSpPr>
          <p:nvPr/>
        </p:nvSpPr>
        <p:spPr bwMode="auto">
          <a:xfrm>
            <a:off x="2793021" y="2835603"/>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8,07</a:t>
            </a:r>
            <a:endParaRPr lang="fi-FI" sz="1700" dirty="0">
              <a:solidFill>
                <a:srgbClr val="003882"/>
              </a:solidFill>
              <a:cs typeface="Arial" charset="0"/>
            </a:endParaRPr>
          </a:p>
        </p:txBody>
      </p:sp>
      <p:sp>
        <p:nvSpPr>
          <p:cNvPr id="98" name="Rectangle 47"/>
          <p:cNvSpPr>
            <a:spLocks noChangeArrowheads="1"/>
          </p:cNvSpPr>
          <p:nvPr/>
        </p:nvSpPr>
        <p:spPr bwMode="auto">
          <a:xfrm>
            <a:off x="5724128" y="4996175"/>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2,2</a:t>
            </a:r>
            <a:endParaRPr lang="fi-FI" sz="1600" dirty="0">
              <a:solidFill>
                <a:srgbClr val="003882"/>
              </a:solidFill>
              <a:cs typeface="Arial" charset="0"/>
            </a:endParaRPr>
          </a:p>
        </p:txBody>
      </p:sp>
      <p:sp>
        <p:nvSpPr>
          <p:cNvPr id="99" name="Rectangle 48"/>
          <p:cNvSpPr>
            <a:spLocks noChangeArrowheads="1"/>
          </p:cNvSpPr>
          <p:nvPr/>
        </p:nvSpPr>
        <p:spPr bwMode="auto">
          <a:xfrm>
            <a:off x="5724128" y="5283512"/>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2,8</a:t>
            </a:r>
            <a:endParaRPr lang="fi-FI" sz="1600" dirty="0">
              <a:solidFill>
                <a:srgbClr val="003882"/>
              </a:solidFill>
              <a:cs typeface="Arial" charset="0"/>
            </a:endParaRPr>
          </a:p>
        </p:txBody>
      </p:sp>
      <p:sp>
        <p:nvSpPr>
          <p:cNvPr id="100" name="Rectangle 49"/>
          <p:cNvSpPr>
            <a:spLocks noChangeArrowheads="1"/>
          </p:cNvSpPr>
          <p:nvPr/>
        </p:nvSpPr>
        <p:spPr bwMode="auto">
          <a:xfrm>
            <a:off x="5364088" y="2169349"/>
            <a:ext cx="7293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a:solidFill>
                  <a:srgbClr val="C00000"/>
                </a:solidFill>
                <a:cs typeface="Arial" charset="0"/>
              </a:rPr>
              <a:t>-</a:t>
            </a:r>
            <a:r>
              <a:rPr lang="fi-FI" sz="1700" dirty="0" smtClean="0">
                <a:solidFill>
                  <a:srgbClr val="C00000"/>
                </a:solidFill>
                <a:cs typeface="Arial" charset="0"/>
              </a:rPr>
              <a:t>28,40</a:t>
            </a:r>
            <a:endParaRPr lang="fi-FI" sz="1700" dirty="0">
              <a:solidFill>
                <a:srgbClr val="C00000"/>
              </a:solidFill>
              <a:cs typeface="Arial" charset="0"/>
            </a:endParaRPr>
          </a:p>
        </p:txBody>
      </p:sp>
      <p:sp>
        <p:nvSpPr>
          <p:cNvPr id="101" name="Rectangle 50"/>
          <p:cNvSpPr>
            <a:spLocks noChangeArrowheads="1"/>
          </p:cNvSpPr>
          <p:nvPr/>
        </p:nvSpPr>
        <p:spPr bwMode="auto">
          <a:xfrm>
            <a:off x="5724128" y="5558150"/>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3,0</a:t>
            </a:r>
            <a:endParaRPr lang="fi-FI" sz="1600" dirty="0">
              <a:solidFill>
                <a:srgbClr val="003882"/>
              </a:solidFill>
              <a:cs typeface="Arial" charset="0"/>
            </a:endParaRPr>
          </a:p>
        </p:txBody>
      </p:sp>
      <p:sp>
        <p:nvSpPr>
          <p:cNvPr id="102" name="Rectangle 51"/>
          <p:cNvSpPr>
            <a:spLocks noChangeArrowheads="1"/>
          </p:cNvSpPr>
          <p:nvPr/>
        </p:nvSpPr>
        <p:spPr bwMode="auto">
          <a:xfrm>
            <a:off x="5724128" y="5847075"/>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2,4</a:t>
            </a:r>
            <a:endParaRPr lang="fi-FI" sz="1600" dirty="0">
              <a:solidFill>
                <a:srgbClr val="003882"/>
              </a:solidFill>
              <a:cs typeface="Arial" charset="0"/>
            </a:endParaRPr>
          </a:p>
        </p:txBody>
      </p:sp>
      <p:sp>
        <p:nvSpPr>
          <p:cNvPr id="103" name="Rectangle 52"/>
          <p:cNvSpPr>
            <a:spLocks noChangeArrowheads="1"/>
          </p:cNvSpPr>
          <p:nvPr/>
        </p:nvSpPr>
        <p:spPr bwMode="auto">
          <a:xfrm>
            <a:off x="5501946" y="3122047"/>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-0,09</a:t>
            </a:r>
            <a:endParaRPr lang="fi-FI" sz="1700" dirty="0">
              <a:solidFill>
                <a:srgbClr val="003882"/>
              </a:solidFill>
              <a:cs typeface="Arial" charset="0"/>
            </a:endParaRPr>
          </a:p>
        </p:txBody>
      </p:sp>
      <p:sp>
        <p:nvSpPr>
          <p:cNvPr id="104" name="Rectangle 53"/>
          <p:cNvSpPr>
            <a:spLocks noChangeArrowheads="1"/>
          </p:cNvSpPr>
          <p:nvPr/>
        </p:nvSpPr>
        <p:spPr bwMode="auto">
          <a:xfrm>
            <a:off x="5601333" y="3457009"/>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1,61</a:t>
            </a:r>
            <a:endParaRPr lang="fi-FI" sz="1700" dirty="0">
              <a:solidFill>
                <a:srgbClr val="C00000"/>
              </a:solidFill>
              <a:cs typeface="Arial" charset="0"/>
            </a:endParaRPr>
          </a:p>
        </p:txBody>
      </p:sp>
      <p:sp>
        <p:nvSpPr>
          <p:cNvPr id="106" name="Rectangle 55"/>
          <p:cNvSpPr>
            <a:spLocks noChangeArrowheads="1"/>
          </p:cNvSpPr>
          <p:nvPr/>
        </p:nvSpPr>
        <p:spPr bwMode="auto">
          <a:xfrm>
            <a:off x="5601333" y="4131746"/>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0,25</a:t>
            </a:r>
            <a:endParaRPr lang="fi-FI" sz="1700" dirty="0">
              <a:solidFill>
                <a:srgbClr val="003882"/>
              </a:solidFill>
              <a:cs typeface="Arial" charset="0"/>
            </a:endParaRPr>
          </a:p>
        </p:txBody>
      </p:sp>
      <p:sp>
        <p:nvSpPr>
          <p:cNvPr id="107" name="Rectangle 56"/>
          <p:cNvSpPr>
            <a:spLocks noChangeArrowheads="1"/>
          </p:cNvSpPr>
          <p:nvPr/>
        </p:nvSpPr>
        <p:spPr bwMode="auto">
          <a:xfrm>
            <a:off x="5501946" y="4461946"/>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-0,94</a:t>
            </a:r>
            <a:endParaRPr lang="fi-FI" sz="1700" dirty="0">
              <a:solidFill>
                <a:srgbClr val="C00000"/>
              </a:solidFill>
              <a:cs typeface="Arial" charset="0"/>
            </a:endParaRPr>
          </a:p>
        </p:txBody>
      </p:sp>
      <p:sp>
        <p:nvSpPr>
          <p:cNvPr id="108" name="Rectangle 57"/>
          <p:cNvSpPr>
            <a:spLocks noChangeArrowheads="1"/>
          </p:cNvSpPr>
          <p:nvPr/>
        </p:nvSpPr>
        <p:spPr bwMode="auto">
          <a:xfrm>
            <a:off x="5446099" y="1171928"/>
            <a:ext cx="6219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b="1" dirty="0" smtClean="0">
                <a:solidFill>
                  <a:srgbClr val="002E63"/>
                </a:solidFill>
                <a:cs typeface="Arial" charset="0"/>
              </a:rPr>
              <a:t>2015</a:t>
            </a:r>
            <a:endParaRPr lang="fi-FI" sz="1700" b="1" dirty="0">
              <a:solidFill>
                <a:srgbClr val="002E63"/>
              </a:solidFill>
              <a:cs typeface="Arial" charset="0"/>
            </a:endParaRPr>
          </a:p>
        </p:txBody>
      </p:sp>
      <p:sp>
        <p:nvSpPr>
          <p:cNvPr id="109" name="Rectangle 77"/>
          <p:cNvSpPr>
            <a:spLocks noChangeArrowheads="1"/>
          </p:cNvSpPr>
          <p:nvPr/>
        </p:nvSpPr>
        <p:spPr bwMode="auto">
          <a:xfrm>
            <a:off x="5463478" y="1519590"/>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12,49</a:t>
            </a:r>
            <a:endParaRPr lang="fi-FI" sz="1700" dirty="0">
              <a:solidFill>
                <a:srgbClr val="003882"/>
              </a:solidFill>
              <a:cs typeface="Arial" charset="0"/>
            </a:endParaRPr>
          </a:p>
        </p:txBody>
      </p:sp>
      <p:sp>
        <p:nvSpPr>
          <p:cNvPr id="110" name="Rectangle 78"/>
          <p:cNvSpPr>
            <a:spLocks noChangeArrowheads="1"/>
          </p:cNvSpPr>
          <p:nvPr/>
        </p:nvSpPr>
        <p:spPr bwMode="auto">
          <a:xfrm>
            <a:off x="5364088" y="1823274"/>
            <a:ext cx="7293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-40,89</a:t>
            </a:r>
            <a:endParaRPr lang="fi-FI" sz="1700" dirty="0">
              <a:solidFill>
                <a:srgbClr val="003882"/>
              </a:solidFill>
              <a:cs typeface="Arial" charset="0"/>
            </a:endParaRPr>
          </a:p>
        </p:txBody>
      </p:sp>
      <p:sp>
        <p:nvSpPr>
          <p:cNvPr id="111" name="Rectangle 89"/>
          <p:cNvSpPr>
            <a:spLocks noChangeArrowheads="1"/>
          </p:cNvSpPr>
          <p:nvPr/>
        </p:nvSpPr>
        <p:spPr bwMode="auto">
          <a:xfrm>
            <a:off x="5463478" y="2528124"/>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21,71</a:t>
            </a:r>
            <a:endParaRPr lang="fi-FI" sz="1700" dirty="0">
              <a:solidFill>
                <a:srgbClr val="003882"/>
              </a:solidFill>
              <a:cs typeface="Arial" charset="0"/>
            </a:endParaRPr>
          </a:p>
        </p:txBody>
      </p:sp>
      <p:sp>
        <p:nvSpPr>
          <p:cNvPr id="112" name="Rectangle 90"/>
          <p:cNvSpPr>
            <a:spLocks noChangeArrowheads="1"/>
          </p:cNvSpPr>
          <p:nvPr/>
        </p:nvSpPr>
        <p:spPr bwMode="auto">
          <a:xfrm>
            <a:off x="5601333" y="2835603"/>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8,39</a:t>
            </a:r>
            <a:endParaRPr lang="fi-FI" sz="1700" dirty="0">
              <a:solidFill>
                <a:srgbClr val="003882"/>
              </a:solidFill>
              <a:cs typeface="Arial" charset="0"/>
            </a:endParaRPr>
          </a:p>
        </p:txBody>
      </p:sp>
      <p:sp>
        <p:nvSpPr>
          <p:cNvPr id="113" name="Rectangle 47"/>
          <p:cNvSpPr>
            <a:spLocks noChangeArrowheads="1"/>
          </p:cNvSpPr>
          <p:nvPr/>
        </p:nvSpPr>
        <p:spPr bwMode="auto">
          <a:xfrm>
            <a:off x="8547068" y="4996175"/>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3,0</a:t>
            </a:r>
            <a:endParaRPr lang="fi-FI" sz="1600" dirty="0">
              <a:solidFill>
                <a:srgbClr val="003882"/>
              </a:solidFill>
              <a:cs typeface="Arial" charset="0"/>
            </a:endParaRPr>
          </a:p>
        </p:txBody>
      </p:sp>
      <p:sp>
        <p:nvSpPr>
          <p:cNvPr id="114" name="Rectangle 48"/>
          <p:cNvSpPr>
            <a:spLocks noChangeArrowheads="1"/>
          </p:cNvSpPr>
          <p:nvPr/>
        </p:nvSpPr>
        <p:spPr bwMode="auto">
          <a:xfrm>
            <a:off x="8547068" y="5283512"/>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3,5</a:t>
            </a:r>
            <a:endParaRPr lang="fi-FI" sz="1600" dirty="0">
              <a:solidFill>
                <a:srgbClr val="003882"/>
              </a:solidFill>
              <a:cs typeface="Arial" charset="0"/>
            </a:endParaRPr>
          </a:p>
        </p:txBody>
      </p:sp>
      <p:sp>
        <p:nvSpPr>
          <p:cNvPr id="115" name="Rectangle 49"/>
          <p:cNvSpPr>
            <a:spLocks noChangeArrowheads="1"/>
          </p:cNvSpPr>
          <p:nvPr/>
        </p:nvSpPr>
        <p:spPr bwMode="auto">
          <a:xfrm>
            <a:off x="8187027" y="2169349"/>
            <a:ext cx="7293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-31,76</a:t>
            </a:r>
            <a:endParaRPr lang="fi-FI" sz="1700" dirty="0">
              <a:solidFill>
                <a:srgbClr val="C00000"/>
              </a:solidFill>
              <a:cs typeface="Arial" charset="0"/>
            </a:endParaRPr>
          </a:p>
        </p:txBody>
      </p:sp>
      <p:sp>
        <p:nvSpPr>
          <p:cNvPr id="116" name="Rectangle 50"/>
          <p:cNvSpPr>
            <a:spLocks noChangeArrowheads="1"/>
          </p:cNvSpPr>
          <p:nvPr/>
        </p:nvSpPr>
        <p:spPr bwMode="auto">
          <a:xfrm>
            <a:off x="8547068" y="5558150"/>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3,5</a:t>
            </a:r>
            <a:endParaRPr lang="fi-FI" sz="1600" dirty="0">
              <a:solidFill>
                <a:srgbClr val="003882"/>
              </a:solidFill>
              <a:cs typeface="Arial" charset="0"/>
            </a:endParaRPr>
          </a:p>
        </p:txBody>
      </p:sp>
      <p:sp>
        <p:nvSpPr>
          <p:cNvPr id="117" name="Rectangle 51"/>
          <p:cNvSpPr>
            <a:spLocks noChangeArrowheads="1"/>
          </p:cNvSpPr>
          <p:nvPr/>
        </p:nvSpPr>
        <p:spPr bwMode="auto">
          <a:xfrm>
            <a:off x="8547068" y="5847075"/>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1,3</a:t>
            </a:r>
            <a:endParaRPr lang="fi-FI" sz="1600" dirty="0">
              <a:solidFill>
                <a:srgbClr val="003882"/>
              </a:solidFill>
              <a:cs typeface="Arial" charset="0"/>
            </a:endParaRPr>
          </a:p>
        </p:txBody>
      </p:sp>
      <p:sp>
        <p:nvSpPr>
          <p:cNvPr id="118" name="Rectangle 52"/>
          <p:cNvSpPr>
            <a:spLocks noChangeArrowheads="1"/>
          </p:cNvSpPr>
          <p:nvPr/>
        </p:nvSpPr>
        <p:spPr bwMode="auto">
          <a:xfrm>
            <a:off x="8324886" y="3122047"/>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-0,56</a:t>
            </a:r>
            <a:endParaRPr lang="fi-FI" sz="1700" dirty="0">
              <a:solidFill>
                <a:srgbClr val="003882"/>
              </a:solidFill>
              <a:cs typeface="Arial" charset="0"/>
            </a:endParaRPr>
          </a:p>
        </p:txBody>
      </p:sp>
      <p:sp>
        <p:nvSpPr>
          <p:cNvPr id="119" name="Rectangle 53"/>
          <p:cNvSpPr>
            <a:spLocks noChangeArrowheads="1"/>
          </p:cNvSpPr>
          <p:nvPr/>
        </p:nvSpPr>
        <p:spPr bwMode="auto">
          <a:xfrm>
            <a:off x="8424273" y="3457009"/>
            <a:ext cx="492122"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0,35</a:t>
            </a:r>
            <a:endParaRPr lang="fi-FI" sz="1700" dirty="0">
              <a:solidFill>
                <a:srgbClr val="C00000"/>
              </a:solidFill>
              <a:cs typeface="Arial" charset="0"/>
            </a:endParaRPr>
          </a:p>
        </p:txBody>
      </p:sp>
      <p:sp>
        <p:nvSpPr>
          <p:cNvPr id="121" name="Rectangle 55"/>
          <p:cNvSpPr>
            <a:spLocks noChangeArrowheads="1"/>
          </p:cNvSpPr>
          <p:nvPr/>
        </p:nvSpPr>
        <p:spPr bwMode="auto">
          <a:xfrm>
            <a:off x="8424273" y="4131746"/>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0,25</a:t>
            </a:r>
            <a:endParaRPr lang="fi-FI" sz="1700" dirty="0">
              <a:solidFill>
                <a:srgbClr val="003882"/>
              </a:solidFill>
              <a:cs typeface="Arial" charset="0"/>
            </a:endParaRPr>
          </a:p>
        </p:txBody>
      </p:sp>
      <p:sp>
        <p:nvSpPr>
          <p:cNvPr id="122" name="Rectangle 56"/>
          <p:cNvSpPr>
            <a:spLocks noChangeArrowheads="1"/>
          </p:cNvSpPr>
          <p:nvPr/>
        </p:nvSpPr>
        <p:spPr bwMode="auto">
          <a:xfrm>
            <a:off x="8324886" y="4461946"/>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-2,50</a:t>
            </a:r>
            <a:endParaRPr lang="fi-FI" sz="1700" dirty="0">
              <a:solidFill>
                <a:srgbClr val="C00000"/>
              </a:solidFill>
              <a:cs typeface="Arial" charset="0"/>
            </a:endParaRPr>
          </a:p>
        </p:txBody>
      </p:sp>
      <p:sp>
        <p:nvSpPr>
          <p:cNvPr id="123" name="Rectangle 57"/>
          <p:cNvSpPr>
            <a:spLocks noChangeArrowheads="1"/>
          </p:cNvSpPr>
          <p:nvPr/>
        </p:nvSpPr>
        <p:spPr bwMode="auto">
          <a:xfrm>
            <a:off x="8269039" y="1171928"/>
            <a:ext cx="6219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b="1" dirty="0" smtClean="0">
                <a:solidFill>
                  <a:srgbClr val="002E63"/>
                </a:solidFill>
                <a:cs typeface="Arial" charset="0"/>
              </a:rPr>
              <a:t>2018</a:t>
            </a:r>
            <a:endParaRPr lang="fi-FI" sz="1700" b="1" dirty="0">
              <a:solidFill>
                <a:srgbClr val="002E63"/>
              </a:solidFill>
              <a:cs typeface="Arial" charset="0"/>
            </a:endParaRPr>
          </a:p>
        </p:txBody>
      </p:sp>
      <p:sp>
        <p:nvSpPr>
          <p:cNvPr id="124" name="Rectangle 77"/>
          <p:cNvSpPr>
            <a:spLocks noChangeArrowheads="1"/>
          </p:cNvSpPr>
          <p:nvPr/>
        </p:nvSpPr>
        <p:spPr bwMode="auto">
          <a:xfrm>
            <a:off x="8286418" y="1519590"/>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13,62</a:t>
            </a:r>
            <a:endParaRPr lang="fi-FI" sz="1700" dirty="0">
              <a:solidFill>
                <a:srgbClr val="003882"/>
              </a:solidFill>
              <a:cs typeface="Arial" charset="0"/>
            </a:endParaRPr>
          </a:p>
        </p:txBody>
      </p:sp>
      <p:sp>
        <p:nvSpPr>
          <p:cNvPr id="125" name="Rectangle 78"/>
          <p:cNvSpPr>
            <a:spLocks noChangeArrowheads="1"/>
          </p:cNvSpPr>
          <p:nvPr/>
        </p:nvSpPr>
        <p:spPr bwMode="auto">
          <a:xfrm>
            <a:off x="8187027" y="1823274"/>
            <a:ext cx="729367"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-45,38</a:t>
            </a:r>
            <a:endParaRPr lang="fi-FI" sz="1700" dirty="0">
              <a:solidFill>
                <a:srgbClr val="003882"/>
              </a:solidFill>
              <a:cs typeface="Arial" charset="0"/>
            </a:endParaRPr>
          </a:p>
        </p:txBody>
      </p:sp>
      <p:sp>
        <p:nvSpPr>
          <p:cNvPr id="126" name="Rectangle 89"/>
          <p:cNvSpPr>
            <a:spLocks noChangeArrowheads="1"/>
          </p:cNvSpPr>
          <p:nvPr/>
        </p:nvSpPr>
        <p:spPr bwMode="auto">
          <a:xfrm>
            <a:off x="8286419" y="2528124"/>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23,92</a:t>
            </a:r>
            <a:endParaRPr lang="fi-FI" sz="1700" dirty="0">
              <a:solidFill>
                <a:srgbClr val="003882"/>
              </a:solidFill>
              <a:cs typeface="Arial" charset="0"/>
            </a:endParaRPr>
          </a:p>
        </p:txBody>
      </p:sp>
      <p:sp>
        <p:nvSpPr>
          <p:cNvPr id="127" name="Rectangle 90"/>
          <p:cNvSpPr>
            <a:spLocks noChangeArrowheads="1"/>
          </p:cNvSpPr>
          <p:nvPr/>
        </p:nvSpPr>
        <p:spPr bwMode="auto">
          <a:xfrm>
            <a:off x="8424273" y="2835603"/>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8,76</a:t>
            </a:r>
            <a:endParaRPr lang="fi-FI" sz="1700" dirty="0">
              <a:solidFill>
                <a:srgbClr val="003882"/>
              </a:solidFill>
              <a:cs typeface="Arial" charset="0"/>
            </a:endParaRPr>
          </a:p>
        </p:txBody>
      </p:sp>
      <p:sp>
        <p:nvSpPr>
          <p:cNvPr id="128" name="Rectangle 47"/>
          <p:cNvSpPr>
            <a:spLocks noChangeArrowheads="1"/>
          </p:cNvSpPr>
          <p:nvPr/>
        </p:nvSpPr>
        <p:spPr bwMode="auto">
          <a:xfrm>
            <a:off x="3851920" y="4996175"/>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2,9</a:t>
            </a:r>
            <a:endParaRPr lang="fi-FI" sz="1600" dirty="0">
              <a:solidFill>
                <a:srgbClr val="003882"/>
              </a:solidFill>
              <a:cs typeface="Arial" charset="0"/>
            </a:endParaRPr>
          </a:p>
        </p:txBody>
      </p:sp>
      <p:sp>
        <p:nvSpPr>
          <p:cNvPr id="129" name="Rectangle 48"/>
          <p:cNvSpPr>
            <a:spLocks noChangeArrowheads="1"/>
          </p:cNvSpPr>
          <p:nvPr/>
        </p:nvSpPr>
        <p:spPr bwMode="auto">
          <a:xfrm>
            <a:off x="3851920" y="5283512"/>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3,3</a:t>
            </a:r>
            <a:endParaRPr lang="fi-FI" sz="1600" dirty="0">
              <a:solidFill>
                <a:srgbClr val="003882"/>
              </a:solidFill>
              <a:cs typeface="Arial" charset="0"/>
            </a:endParaRPr>
          </a:p>
        </p:txBody>
      </p:sp>
      <p:sp>
        <p:nvSpPr>
          <p:cNvPr id="130" name="Rectangle 49"/>
          <p:cNvSpPr>
            <a:spLocks noChangeArrowheads="1"/>
          </p:cNvSpPr>
          <p:nvPr/>
        </p:nvSpPr>
        <p:spPr bwMode="auto">
          <a:xfrm>
            <a:off x="3491880" y="2169349"/>
            <a:ext cx="7293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a:solidFill>
                  <a:srgbClr val="C00000"/>
                </a:solidFill>
                <a:cs typeface="Arial" charset="0"/>
              </a:rPr>
              <a:t>-</a:t>
            </a:r>
            <a:r>
              <a:rPr lang="fi-FI" sz="1700" dirty="0" smtClean="0">
                <a:solidFill>
                  <a:srgbClr val="C00000"/>
                </a:solidFill>
                <a:cs typeface="Arial" charset="0"/>
              </a:rPr>
              <a:t>26,70</a:t>
            </a:r>
            <a:endParaRPr lang="fi-FI" sz="1700" dirty="0">
              <a:solidFill>
                <a:srgbClr val="C00000"/>
              </a:solidFill>
              <a:cs typeface="Arial" charset="0"/>
            </a:endParaRPr>
          </a:p>
        </p:txBody>
      </p:sp>
      <p:sp>
        <p:nvSpPr>
          <p:cNvPr id="131" name="Rectangle 50"/>
          <p:cNvSpPr>
            <a:spLocks noChangeArrowheads="1"/>
          </p:cNvSpPr>
          <p:nvPr/>
        </p:nvSpPr>
        <p:spPr bwMode="auto">
          <a:xfrm>
            <a:off x="3851920" y="5558150"/>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6,9</a:t>
            </a:r>
            <a:endParaRPr lang="fi-FI" sz="1600" dirty="0">
              <a:solidFill>
                <a:srgbClr val="003882"/>
              </a:solidFill>
              <a:cs typeface="Arial" charset="0"/>
            </a:endParaRPr>
          </a:p>
        </p:txBody>
      </p:sp>
      <p:sp>
        <p:nvSpPr>
          <p:cNvPr id="132" name="Rectangle 51"/>
          <p:cNvSpPr>
            <a:spLocks noChangeArrowheads="1"/>
          </p:cNvSpPr>
          <p:nvPr/>
        </p:nvSpPr>
        <p:spPr bwMode="auto">
          <a:xfrm>
            <a:off x="3851920" y="5847075"/>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2,8</a:t>
            </a:r>
            <a:endParaRPr lang="fi-FI" sz="1600" dirty="0">
              <a:solidFill>
                <a:srgbClr val="003882"/>
              </a:solidFill>
              <a:cs typeface="Arial" charset="0"/>
            </a:endParaRPr>
          </a:p>
        </p:txBody>
      </p:sp>
      <p:sp>
        <p:nvSpPr>
          <p:cNvPr id="133" name="Rectangle 52"/>
          <p:cNvSpPr>
            <a:spLocks noChangeArrowheads="1"/>
          </p:cNvSpPr>
          <p:nvPr/>
        </p:nvSpPr>
        <p:spPr bwMode="auto">
          <a:xfrm>
            <a:off x="3729125" y="3122047"/>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0,09</a:t>
            </a:r>
            <a:endParaRPr lang="fi-FI" sz="1700" dirty="0">
              <a:solidFill>
                <a:srgbClr val="003882"/>
              </a:solidFill>
              <a:cs typeface="Arial" charset="0"/>
            </a:endParaRPr>
          </a:p>
        </p:txBody>
      </p:sp>
      <p:sp>
        <p:nvSpPr>
          <p:cNvPr id="134" name="Rectangle 53"/>
          <p:cNvSpPr>
            <a:spLocks noChangeArrowheads="1"/>
          </p:cNvSpPr>
          <p:nvPr/>
        </p:nvSpPr>
        <p:spPr bwMode="auto">
          <a:xfrm>
            <a:off x="3729125" y="3457009"/>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2,33</a:t>
            </a:r>
            <a:endParaRPr lang="fi-FI" sz="1700" dirty="0">
              <a:solidFill>
                <a:srgbClr val="C00000"/>
              </a:solidFill>
              <a:cs typeface="Arial" charset="0"/>
            </a:endParaRPr>
          </a:p>
        </p:txBody>
      </p:sp>
      <p:sp>
        <p:nvSpPr>
          <p:cNvPr id="135" name="Rectangle 54"/>
          <p:cNvSpPr>
            <a:spLocks noChangeArrowheads="1"/>
          </p:cNvSpPr>
          <p:nvPr/>
        </p:nvSpPr>
        <p:spPr bwMode="auto">
          <a:xfrm>
            <a:off x="3631087" y="3815784"/>
            <a:ext cx="668452" cy="261610"/>
          </a:xfrm>
          <a:prstGeom prst="rect">
            <a:avLst/>
          </a:prstGeom>
          <a:noFill/>
          <a:ln w="12700">
            <a:noFill/>
          </a:ln>
          <a:extLst/>
        </p:spPr>
        <p:txBody>
          <a:bodyPr wrap="none" lIns="0" tIns="0" rIns="0" bIns="0">
            <a:spAutoFit/>
          </a:bodyPr>
          <a:lstStyle/>
          <a:p>
            <a:pPr algn="r" fontAlgn="base">
              <a:spcBef>
                <a:spcPct val="0"/>
              </a:spcBef>
              <a:spcAft>
                <a:spcPct val="0"/>
              </a:spcAft>
            </a:pPr>
            <a:r>
              <a:rPr lang="fi-FI" sz="1700" dirty="0">
                <a:solidFill>
                  <a:srgbClr val="003882"/>
                </a:solidFill>
                <a:cs typeface="Arial" charset="0"/>
              </a:rPr>
              <a:t>-</a:t>
            </a:r>
            <a:r>
              <a:rPr lang="fi-FI" sz="1700" dirty="0" smtClean="0">
                <a:solidFill>
                  <a:srgbClr val="003882"/>
                </a:solidFill>
                <a:cs typeface="Arial" charset="0"/>
              </a:rPr>
              <a:t>2,65 </a:t>
            </a:r>
            <a:endParaRPr lang="fi-FI" sz="1700" baseline="30000" dirty="0">
              <a:solidFill>
                <a:srgbClr val="003882"/>
              </a:solidFill>
              <a:cs typeface="Arial" charset="0"/>
            </a:endParaRPr>
          </a:p>
        </p:txBody>
      </p:sp>
      <p:sp>
        <p:nvSpPr>
          <p:cNvPr id="136" name="Rectangle 55"/>
          <p:cNvSpPr>
            <a:spLocks noChangeArrowheads="1"/>
          </p:cNvSpPr>
          <p:nvPr/>
        </p:nvSpPr>
        <p:spPr bwMode="auto">
          <a:xfrm>
            <a:off x="3729125" y="4131746"/>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0,25</a:t>
            </a:r>
            <a:endParaRPr lang="fi-FI" sz="1700" dirty="0">
              <a:solidFill>
                <a:srgbClr val="003882"/>
              </a:solidFill>
              <a:cs typeface="Arial" charset="0"/>
            </a:endParaRPr>
          </a:p>
        </p:txBody>
      </p:sp>
      <p:sp>
        <p:nvSpPr>
          <p:cNvPr id="137" name="Rectangle 56"/>
          <p:cNvSpPr>
            <a:spLocks noChangeArrowheads="1"/>
          </p:cNvSpPr>
          <p:nvPr/>
        </p:nvSpPr>
        <p:spPr bwMode="auto">
          <a:xfrm>
            <a:off x="3629738" y="4461946"/>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-0,07</a:t>
            </a:r>
            <a:endParaRPr lang="fi-FI" sz="1700" dirty="0">
              <a:solidFill>
                <a:srgbClr val="C00000"/>
              </a:solidFill>
              <a:cs typeface="Arial" charset="0"/>
            </a:endParaRPr>
          </a:p>
        </p:txBody>
      </p:sp>
      <p:sp>
        <p:nvSpPr>
          <p:cNvPr id="138" name="Rectangle 57"/>
          <p:cNvSpPr>
            <a:spLocks noChangeArrowheads="1"/>
          </p:cNvSpPr>
          <p:nvPr/>
        </p:nvSpPr>
        <p:spPr bwMode="auto">
          <a:xfrm>
            <a:off x="3573891" y="1171928"/>
            <a:ext cx="6219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b="1" dirty="0" smtClean="0">
                <a:solidFill>
                  <a:srgbClr val="002E63"/>
                </a:solidFill>
                <a:cs typeface="Arial" charset="0"/>
              </a:rPr>
              <a:t>2013</a:t>
            </a:r>
            <a:endParaRPr lang="fi-FI" sz="1700" b="1" dirty="0">
              <a:solidFill>
                <a:srgbClr val="002E63"/>
              </a:solidFill>
              <a:cs typeface="Arial" charset="0"/>
            </a:endParaRPr>
          </a:p>
        </p:txBody>
      </p:sp>
      <p:sp>
        <p:nvSpPr>
          <p:cNvPr id="139" name="Rectangle 77"/>
          <p:cNvSpPr>
            <a:spLocks noChangeArrowheads="1"/>
          </p:cNvSpPr>
          <p:nvPr/>
        </p:nvSpPr>
        <p:spPr bwMode="auto">
          <a:xfrm>
            <a:off x="3591269" y="1519590"/>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11,97</a:t>
            </a:r>
            <a:endParaRPr lang="fi-FI" sz="1700" dirty="0">
              <a:solidFill>
                <a:srgbClr val="003882"/>
              </a:solidFill>
              <a:cs typeface="Arial" charset="0"/>
            </a:endParaRPr>
          </a:p>
        </p:txBody>
      </p:sp>
      <p:sp>
        <p:nvSpPr>
          <p:cNvPr id="140" name="Rectangle 78"/>
          <p:cNvSpPr>
            <a:spLocks noChangeArrowheads="1"/>
          </p:cNvSpPr>
          <p:nvPr/>
        </p:nvSpPr>
        <p:spPr bwMode="auto">
          <a:xfrm>
            <a:off x="3491880" y="1823274"/>
            <a:ext cx="7293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a:solidFill>
                  <a:srgbClr val="003882"/>
                </a:solidFill>
                <a:cs typeface="Arial" charset="0"/>
              </a:rPr>
              <a:t>-</a:t>
            </a:r>
            <a:r>
              <a:rPr lang="fi-FI" sz="1700" dirty="0" smtClean="0">
                <a:solidFill>
                  <a:srgbClr val="003882"/>
                </a:solidFill>
                <a:cs typeface="Arial" charset="0"/>
              </a:rPr>
              <a:t>38,67</a:t>
            </a:r>
            <a:endParaRPr lang="fi-FI" sz="1700" dirty="0">
              <a:solidFill>
                <a:srgbClr val="003882"/>
              </a:solidFill>
              <a:cs typeface="Arial" charset="0"/>
            </a:endParaRPr>
          </a:p>
        </p:txBody>
      </p:sp>
      <p:sp>
        <p:nvSpPr>
          <p:cNvPr id="141" name="Rectangle 89"/>
          <p:cNvSpPr>
            <a:spLocks noChangeArrowheads="1"/>
          </p:cNvSpPr>
          <p:nvPr/>
        </p:nvSpPr>
        <p:spPr bwMode="auto">
          <a:xfrm>
            <a:off x="3591271" y="2528124"/>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20,64</a:t>
            </a:r>
            <a:endParaRPr lang="fi-FI" sz="1700" dirty="0">
              <a:solidFill>
                <a:srgbClr val="003882"/>
              </a:solidFill>
              <a:cs typeface="Arial" charset="0"/>
            </a:endParaRPr>
          </a:p>
        </p:txBody>
      </p:sp>
      <p:sp>
        <p:nvSpPr>
          <p:cNvPr id="142" name="Rectangle 90"/>
          <p:cNvSpPr>
            <a:spLocks noChangeArrowheads="1"/>
          </p:cNvSpPr>
          <p:nvPr/>
        </p:nvSpPr>
        <p:spPr bwMode="auto">
          <a:xfrm>
            <a:off x="3729125" y="2835603"/>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8,30</a:t>
            </a:r>
            <a:endParaRPr lang="fi-FI" sz="1700" dirty="0">
              <a:solidFill>
                <a:srgbClr val="003882"/>
              </a:solidFill>
              <a:cs typeface="Arial" charset="0"/>
            </a:endParaRPr>
          </a:p>
        </p:txBody>
      </p:sp>
      <p:sp>
        <p:nvSpPr>
          <p:cNvPr id="143" name="Rectangle 54"/>
          <p:cNvSpPr>
            <a:spLocks noChangeArrowheads="1"/>
          </p:cNvSpPr>
          <p:nvPr/>
        </p:nvSpPr>
        <p:spPr bwMode="auto">
          <a:xfrm>
            <a:off x="5478087" y="3815784"/>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a:solidFill>
                  <a:srgbClr val="003882"/>
                </a:solidFill>
                <a:cs typeface="Arial" charset="0"/>
              </a:rPr>
              <a:t>-</a:t>
            </a:r>
            <a:r>
              <a:rPr lang="fi-FI" sz="1700" dirty="0" smtClean="0">
                <a:solidFill>
                  <a:srgbClr val="003882"/>
                </a:solidFill>
                <a:cs typeface="Arial" charset="0"/>
              </a:rPr>
              <a:t>2,80</a:t>
            </a:r>
            <a:endParaRPr lang="fi-FI" sz="1700" dirty="0">
              <a:solidFill>
                <a:srgbClr val="003882"/>
              </a:solidFill>
              <a:cs typeface="Arial" charset="0"/>
            </a:endParaRPr>
          </a:p>
        </p:txBody>
      </p:sp>
      <p:sp>
        <p:nvSpPr>
          <p:cNvPr id="144" name="Rectangle 54"/>
          <p:cNvSpPr>
            <a:spLocks noChangeArrowheads="1"/>
          </p:cNvSpPr>
          <p:nvPr/>
        </p:nvSpPr>
        <p:spPr bwMode="auto">
          <a:xfrm>
            <a:off x="8301027" y="3815784"/>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-3,10</a:t>
            </a:r>
            <a:endParaRPr lang="fi-FI" sz="1700" dirty="0">
              <a:solidFill>
                <a:srgbClr val="003882"/>
              </a:solidFill>
              <a:cs typeface="Arial" charset="0"/>
            </a:endParaRPr>
          </a:p>
        </p:txBody>
      </p:sp>
      <p:sp>
        <p:nvSpPr>
          <p:cNvPr id="145" name="Rectangle 54"/>
          <p:cNvSpPr>
            <a:spLocks noChangeArrowheads="1"/>
          </p:cNvSpPr>
          <p:nvPr/>
        </p:nvSpPr>
        <p:spPr bwMode="auto">
          <a:xfrm>
            <a:off x="2693634" y="3815784"/>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a:solidFill>
                  <a:srgbClr val="003882"/>
                </a:solidFill>
                <a:cs typeface="Arial" charset="0"/>
              </a:rPr>
              <a:t>-</a:t>
            </a:r>
            <a:r>
              <a:rPr lang="fi-FI" sz="1700" dirty="0" smtClean="0">
                <a:solidFill>
                  <a:srgbClr val="003882"/>
                </a:solidFill>
                <a:cs typeface="Arial" charset="0"/>
              </a:rPr>
              <a:t>2,40</a:t>
            </a:r>
            <a:endParaRPr lang="fi-FI" sz="1700" dirty="0">
              <a:solidFill>
                <a:srgbClr val="003882"/>
              </a:solidFill>
              <a:cs typeface="Arial" charset="0"/>
            </a:endParaRPr>
          </a:p>
        </p:txBody>
      </p:sp>
      <p:sp>
        <p:nvSpPr>
          <p:cNvPr id="146" name="Rectangle 47"/>
          <p:cNvSpPr>
            <a:spLocks noChangeArrowheads="1"/>
          </p:cNvSpPr>
          <p:nvPr/>
        </p:nvSpPr>
        <p:spPr bwMode="auto">
          <a:xfrm>
            <a:off x="6660232" y="4996175"/>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2,9</a:t>
            </a:r>
            <a:endParaRPr lang="fi-FI" sz="1600" dirty="0">
              <a:solidFill>
                <a:srgbClr val="003882"/>
              </a:solidFill>
              <a:cs typeface="Arial" charset="0"/>
            </a:endParaRPr>
          </a:p>
        </p:txBody>
      </p:sp>
      <p:sp>
        <p:nvSpPr>
          <p:cNvPr id="147" name="Rectangle 48"/>
          <p:cNvSpPr>
            <a:spLocks noChangeArrowheads="1"/>
          </p:cNvSpPr>
          <p:nvPr/>
        </p:nvSpPr>
        <p:spPr bwMode="auto">
          <a:xfrm>
            <a:off x="6660232" y="5283512"/>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3,6</a:t>
            </a:r>
            <a:endParaRPr lang="fi-FI" sz="1600" dirty="0">
              <a:solidFill>
                <a:srgbClr val="003882"/>
              </a:solidFill>
              <a:cs typeface="Arial" charset="0"/>
            </a:endParaRPr>
          </a:p>
        </p:txBody>
      </p:sp>
      <p:sp>
        <p:nvSpPr>
          <p:cNvPr id="148" name="Rectangle 49"/>
          <p:cNvSpPr>
            <a:spLocks noChangeArrowheads="1"/>
          </p:cNvSpPr>
          <p:nvPr/>
        </p:nvSpPr>
        <p:spPr bwMode="auto">
          <a:xfrm>
            <a:off x="6300192" y="2169349"/>
            <a:ext cx="7293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-29,51</a:t>
            </a:r>
            <a:endParaRPr lang="fi-FI" sz="1700" dirty="0">
              <a:solidFill>
                <a:srgbClr val="C00000"/>
              </a:solidFill>
              <a:cs typeface="Arial" charset="0"/>
            </a:endParaRPr>
          </a:p>
        </p:txBody>
      </p:sp>
      <p:sp>
        <p:nvSpPr>
          <p:cNvPr id="149" name="Rectangle 50"/>
          <p:cNvSpPr>
            <a:spLocks noChangeArrowheads="1"/>
          </p:cNvSpPr>
          <p:nvPr/>
        </p:nvSpPr>
        <p:spPr bwMode="auto">
          <a:xfrm>
            <a:off x="6660232" y="5558150"/>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2,6</a:t>
            </a:r>
            <a:endParaRPr lang="fi-FI" sz="1600" dirty="0">
              <a:solidFill>
                <a:srgbClr val="003882"/>
              </a:solidFill>
              <a:cs typeface="Arial" charset="0"/>
            </a:endParaRPr>
          </a:p>
        </p:txBody>
      </p:sp>
      <p:sp>
        <p:nvSpPr>
          <p:cNvPr id="150" name="Rectangle 51"/>
          <p:cNvSpPr>
            <a:spLocks noChangeArrowheads="1"/>
          </p:cNvSpPr>
          <p:nvPr/>
        </p:nvSpPr>
        <p:spPr bwMode="auto">
          <a:xfrm>
            <a:off x="6660232" y="5847075"/>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1,9</a:t>
            </a:r>
            <a:endParaRPr lang="fi-FI" sz="1600" dirty="0">
              <a:solidFill>
                <a:srgbClr val="003882"/>
              </a:solidFill>
              <a:cs typeface="Arial" charset="0"/>
            </a:endParaRPr>
          </a:p>
        </p:txBody>
      </p:sp>
      <p:sp>
        <p:nvSpPr>
          <p:cNvPr id="151" name="Rectangle 52"/>
          <p:cNvSpPr>
            <a:spLocks noChangeArrowheads="1"/>
          </p:cNvSpPr>
          <p:nvPr/>
        </p:nvSpPr>
        <p:spPr bwMode="auto">
          <a:xfrm>
            <a:off x="6438050" y="3122047"/>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-0,21</a:t>
            </a:r>
            <a:endParaRPr lang="fi-FI" sz="1700" dirty="0">
              <a:solidFill>
                <a:srgbClr val="003882"/>
              </a:solidFill>
              <a:cs typeface="Arial" charset="0"/>
            </a:endParaRPr>
          </a:p>
        </p:txBody>
      </p:sp>
      <p:sp>
        <p:nvSpPr>
          <p:cNvPr id="152" name="Rectangle 53"/>
          <p:cNvSpPr>
            <a:spLocks noChangeArrowheads="1"/>
          </p:cNvSpPr>
          <p:nvPr/>
        </p:nvSpPr>
        <p:spPr bwMode="auto">
          <a:xfrm>
            <a:off x="6537437" y="3457009"/>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1,10</a:t>
            </a:r>
            <a:endParaRPr lang="fi-FI" sz="1700" dirty="0">
              <a:solidFill>
                <a:srgbClr val="C00000"/>
              </a:solidFill>
              <a:cs typeface="Arial" charset="0"/>
            </a:endParaRPr>
          </a:p>
        </p:txBody>
      </p:sp>
      <p:sp>
        <p:nvSpPr>
          <p:cNvPr id="153" name="Rectangle 55"/>
          <p:cNvSpPr>
            <a:spLocks noChangeArrowheads="1"/>
          </p:cNvSpPr>
          <p:nvPr/>
        </p:nvSpPr>
        <p:spPr bwMode="auto">
          <a:xfrm>
            <a:off x="6537437" y="4131746"/>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0,25</a:t>
            </a:r>
            <a:endParaRPr lang="fi-FI" sz="1700" dirty="0">
              <a:solidFill>
                <a:srgbClr val="003882"/>
              </a:solidFill>
              <a:cs typeface="Arial" charset="0"/>
            </a:endParaRPr>
          </a:p>
        </p:txBody>
      </p:sp>
      <p:sp>
        <p:nvSpPr>
          <p:cNvPr id="154" name="Rectangle 56"/>
          <p:cNvSpPr>
            <a:spLocks noChangeArrowheads="1"/>
          </p:cNvSpPr>
          <p:nvPr/>
        </p:nvSpPr>
        <p:spPr bwMode="auto">
          <a:xfrm>
            <a:off x="6438050" y="4461946"/>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-1,55</a:t>
            </a:r>
            <a:endParaRPr lang="fi-FI" sz="1700" dirty="0">
              <a:solidFill>
                <a:srgbClr val="C00000"/>
              </a:solidFill>
              <a:cs typeface="Arial" charset="0"/>
            </a:endParaRPr>
          </a:p>
        </p:txBody>
      </p:sp>
      <p:sp>
        <p:nvSpPr>
          <p:cNvPr id="155" name="Rectangle 57"/>
          <p:cNvSpPr>
            <a:spLocks noChangeArrowheads="1"/>
          </p:cNvSpPr>
          <p:nvPr/>
        </p:nvSpPr>
        <p:spPr bwMode="auto">
          <a:xfrm>
            <a:off x="6382203" y="1171928"/>
            <a:ext cx="6219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b="1" dirty="0" smtClean="0">
                <a:solidFill>
                  <a:srgbClr val="002E63"/>
                </a:solidFill>
                <a:cs typeface="Arial" charset="0"/>
              </a:rPr>
              <a:t>2016</a:t>
            </a:r>
            <a:endParaRPr lang="fi-FI" sz="1700" b="1" dirty="0">
              <a:solidFill>
                <a:srgbClr val="002E63"/>
              </a:solidFill>
              <a:cs typeface="Arial" charset="0"/>
            </a:endParaRPr>
          </a:p>
        </p:txBody>
      </p:sp>
      <p:sp>
        <p:nvSpPr>
          <p:cNvPr id="156" name="Rectangle 77"/>
          <p:cNvSpPr>
            <a:spLocks noChangeArrowheads="1"/>
          </p:cNvSpPr>
          <p:nvPr/>
        </p:nvSpPr>
        <p:spPr bwMode="auto">
          <a:xfrm>
            <a:off x="6399582" y="1519590"/>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12,85</a:t>
            </a:r>
            <a:endParaRPr lang="fi-FI" sz="1700" dirty="0">
              <a:solidFill>
                <a:srgbClr val="003882"/>
              </a:solidFill>
              <a:cs typeface="Arial" charset="0"/>
            </a:endParaRPr>
          </a:p>
        </p:txBody>
      </p:sp>
      <p:sp>
        <p:nvSpPr>
          <p:cNvPr id="157" name="Rectangle 78"/>
          <p:cNvSpPr>
            <a:spLocks noChangeArrowheads="1"/>
          </p:cNvSpPr>
          <p:nvPr/>
        </p:nvSpPr>
        <p:spPr bwMode="auto">
          <a:xfrm>
            <a:off x="6300192" y="1823274"/>
            <a:ext cx="7293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-42,36</a:t>
            </a:r>
            <a:endParaRPr lang="fi-FI" sz="1700" dirty="0">
              <a:solidFill>
                <a:srgbClr val="003882"/>
              </a:solidFill>
              <a:cs typeface="Arial" charset="0"/>
            </a:endParaRPr>
          </a:p>
        </p:txBody>
      </p:sp>
      <p:sp>
        <p:nvSpPr>
          <p:cNvPr id="158" name="Rectangle 89"/>
          <p:cNvSpPr>
            <a:spLocks noChangeArrowheads="1"/>
          </p:cNvSpPr>
          <p:nvPr/>
        </p:nvSpPr>
        <p:spPr bwMode="auto">
          <a:xfrm>
            <a:off x="6399583" y="2528124"/>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22,27</a:t>
            </a:r>
            <a:endParaRPr lang="fi-FI" sz="1700" dirty="0">
              <a:solidFill>
                <a:srgbClr val="003882"/>
              </a:solidFill>
              <a:cs typeface="Arial" charset="0"/>
            </a:endParaRPr>
          </a:p>
        </p:txBody>
      </p:sp>
      <p:sp>
        <p:nvSpPr>
          <p:cNvPr id="159" name="Rectangle 90"/>
          <p:cNvSpPr>
            <a:spLocks noChangeArrowheads="1"/>
          </p:cNvSpPr>
          <p:nvPr/>
        </p:nvSpPr>
        <p:spPr bwMode="auto">
          <a:xfrm>
            <a:off x="6537437" y="2835603"/>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8,55</a:t>
            </a:r>
            <a:endParaRPr lang="fi-FI" sz="1700" dirty="0">
              <a:solidFill>
                <a:srgbClr val="003882"/>
              </a:solidFill>
              <a:cs typeface="Arial" charset="0"/>
            </a:endParaRPr>
          </a:p>
        </p:txBody>
      </p:sp>
      <p:sp>
        <p:nvSpPr>
          <p:cNvPr id="160" name="Rectangle 54"/>
          <p:cNvSpPr>
            <a:spLocks noChangeArrowheads="1"/>
          </p:cNvSpPr>
          <p:nvPr/>
        </p:nvSpPr>
        <p:spPr bwMode="auto">
          <a:xfrm>
            <a:off x="6414191" y="3815784"/>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a:solidFill>
                  <a:srgbClr val="003882"/>
                </a:solidFill>
                <a:cs typeface="Arial" charset="0"/>
              </a:rPr>
              <a:t>-</a:t>
            </a:r>
            <a:r>
              <a:rPr lang="fi-FI" sz="1700" dirty="0" smtClean="0">
                <a:solidFill>
                  <a:srgbClr val="003882"/>
                </a:solidFill>
                <a:cs typeface="Arial" charset="0"/>
              </a:rPr>
              <a:t>2,90</a:t>
            </a:r>
            <a:endParaRPr lang="fi-FI" sz="1700" dirty="0">
              <a:solidFill>
                <a:srgbClr val="003882"/>
              </a:solidFill>
              <a:cs typeface="Arial" charset="0"/>
            </a:endParaRPr>
          </a:p>
        </p:txBody>
      </p:sp>
      <p:sp>
        <p:nvSpPr>
          <p:cNvPr id="2" name="Tekstiruutu 1"/>
          <p:cNvSpPr txBox="1"/>
          <p:nvPr/>
        </p:nvSpPr>
        <p:spPr>
          <a:xfrm>
            <a:off x="885379" y="14427"/>
            <a:ext cx="2162772" cy="338554"/>
          </a:xfrm>
          <a:prstGeom prst="rect">
            <a:avLst/>
          </a:prstGeom>
          <a:noFill/>
        </p:spPr>
        <p:txBody>
          <a:bodyPr wrap="none" rtlCol="0">
            <a:spAutoFit/>
          </a:bodyPr>
          <a:lstStyle/>
          <a:p>
            <a:pPr fontAlgn="base">
              <a:spcBef>
                <a:spcPct val="0"/>
              </a:spcBef>
              <a:spcAft>
                <a:spcPct val="0"/>
              </a:spcAft>
            </a:pPr>
            <a:r>
              <a:rPr lang="fi-FI" sz="1600" b="1" u="sng" dirty="0" smtClean="0">
                <a:solidFill>
                  <a:srgbClr val="003882"/>
                </a:solidFill>
                <a:cs typeface="Arial" charset="0"/>
              </a:rPr>
              <a:t>Perusvaihtoehto:</a:t>
            </a:r>
            <a:endParaRPr lang="fi-FI" sz="1600" b="1" u="sng" dirty="0">
              <a:solidFill>
                <a:srgbClr val="003882"/>
              </a:solidFill>
              <a:cs typeface="Arial" charset="0"/>
            </a:endParaRPr>
          </a:p>
        </p:txBody>
      </p:sp>
      <p:sp>
        <p:nvSpPr>
          <p:cNvPr id="162" name="Rectangle 47"/>
          <p:cNvSpPr>
            <a:spLocks noChangeArrowheads="1"/>
          </p:cNvSpPr>
          <p:nvPr/>
        </p:nvSpPr>
        <p:spPr bwMode="auto">
          <a:xfrm>
            <a:off x="7596336" y="4996175"/>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2,9</a:t>
            </a:r>
            <a:endParaRPr lang="fi-FI" sz="1600" dirty="0">
              <a:solidFill>
                <a:srgbClr val="003882"/>
              </a:solidFill>
              <a:cs typeface="Arial" charset="0"/>
            </a:endParaRPr>
          </a:p>
        </p:txBody>
      </p:sp>
      <p:sp>
        <p:nvSpPr>
          <p:cNvPr id="163" name="Rectangle 48"/>
          <p:cNvSpPr>
            <a:spLocks noChangeArrowheads="1"/>
          </p:cNvSpPr>
          <p:nvPr/>
        </p:nvSpPr>
        <p:spPr bwMode="auto">
          <a:xfrm>
            <a:off x="7596336" y="5283512"/>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3,5</a:t>
            </a:r>
            <a:endParaRPr lang="fi-FI" sz="1600" dirty="0">
              <a:solidFill>
                <a:srgbClr val="003882"/>
              </a:solidFill>
              <a:cs typeface="Arial" charset="0"/>
            </a:endParaRPr>
          </a:p>
        </p:txBody>
      </p:sp>
      <p:sp>
        <p:nvSpPr>
          <p:cNvPr id="164" name="Rectangle 49"/>
          <p:cNvSpPr>
            <a:spLocks noChangeArrowheads="1"/>
          </p:cNvSpPr>
          <p:nvPr/>
        </p:nvSpPr>
        <p:spPr bwMode="auto">
          <a:xfrm>
            <a:off x="7236296" y="2169349"/>
            <a:ext cx="7293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-30,61</a:t>
            </a:r>
            <a:endParaRPr lang="fi-FI" sz="1700" dirty="0">
              <a:solidFill>
                <a:srgbClr val="C00000"/>
              </a:solidFill>
              <a:cs typeface="Arial" charset="0"/>
            </a:endParaRPr>
          </a:p>
        </p:txBody>
      </p:sp>
      <p:sp>
        <p:nvSpPr>
          <p:cNvPr id="165" name="Rectangle 50"/>
          <p:cNvSpPr>
            <a:spLocks noChangeArrowheads="1"/>
          </p:cNvSpPr>
          <p:nvPr/>
        </p:nvSpPr>
        <p:spPr bwMode="auto">
          <a:xfrm>
            <a:off x="7596336" y="5558150"/>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3,8</a:t>
            </a:r>
            <a:endParaRPr lang="fi-FI" sz="1600" dirty="0">
              <a:solidFill>
                <a:srgbClr val="003882"/>
              </a:solidFill>
              <a:cs typeface="Arial" charset="0"/>
            </a:endParaRPr>
          </a:p>
        </p:txBody>
      </p:sp>
      <p:sp>
        <p:nvSpPr>
          <p:cNvPr id="166" name="Rectangle 51"/>
          <p:cNvSpPr>
            <a:spLocks noChangeArrowheads="1"/>
          </p:cNvSpPr>
          <p:nvPr/>
        </p:nvSpPr>
        <p:spPr bwMode="auto">
          <a:xfrm>
            <a:off x="7596336" y="5847075"/>
            <a:ext cx="33502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1,2</a:t>
            </a:r>
            <a:endParaRPr lang="fi-FI" sz="1600" dirty="0">
              <a:solidFill>
                <a:srgbClr val="003882"/>
              </a:solidFill>
              <a:cs typeface="Arial" charset="0"/>
            </a:endParaRPr>
          </a:p>
        </p:txBody>
      </p:sp>
      <p:sp>
        <p:nvSpPr>
          <p:cNvPr id="167" name="Rectangle 52"/>
          <p:cNvSpPr>
            <a:spLocks noChangeArrowheads="1"/>
          </p:cNvSpPr>
          <p:nvPr/>
        </p:nvSpPr>
        <p:spPr bwMode="auto">
          <a:xfrm>
            <a:off x="7374154" y="3122047"/>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-0,35</a:t>
            </a:r>
            <a:endParaRPr lang="fi-FI" sz="1700" dirty="0">
              <a:solidFill>
                <a:srgbClr val="003882"/>
              </a:solidFill>
              <a:cs typeface="Arial" charset="0"/>
            </a:endParaRPr>
          </a:p>
        </p:txBody>
      </p:sp>
      <p:sp>
        <p:nvSpPr>
          <p:cNvPr id="168" name="Rectangle 53"/>
          <p:cNvSpPr>
            <a:spLocks noChangeArrowheads="1"/>
          </p:cNvSpPr>
          <p:nvPr/>
        </p:nvSpPr>
        <p:spPr bwMode="auto">
          <a:xfrm>
            <a:off x="7473542" y="3457009"/>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0,79</a:t>
            </a:r>
            <a:endParaRPr lang="fi-FI" sz="1700" dirty="0">
              <a:solidFill>
                <a:srgbClr val="C00000"/>
              </a:solidFill>
              <a:cs typeface="Arial" charset="0"/>
            </a:endParaRPr>
          </a:p>
        </p:txBody>
      </p:sp>
      <p:sp>
        <p:nvSpPr>
          <p:cNvPr id="169" name="Rectangle 55"/>
          <p:cNvSpPr>
            <a:spLocks noChangeArrowheads="1"/>
          </p:cNvSpPr>
          <p:nvPr/>
        </p:nvSpPr>
        <p:spPr bwMode="auto">
          <a:xfrm>
            <a:off x="7473541" y="4131746"/>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0,25</a:t>
            </a:r>
            <a:endParaRPr lang="fi-FI" sz="1700" dirty="0">
              <a:solidFill>
                <a:srgbClr val="003882"/>
              </a:solidFill>
              <a:cs typeface="Arial" charset="0"/>
            </a:endParaRPr>
          </a:p>
        </p:txBody>
      </p:sp>
      <p:sp>
        <p:nvSpPr>
          <p:cNvPr id="170" name="Rectangle 56"/>
          <p:cNvSpPr>
            <a:spLocks noChangeArrowheads="1"/>
          </p:cNvSpPr>
          <p:nvPr/>
        </p:nvSpPr>
        <p:spPr bwMode="auto">
          <a:xfrm>
            <a:off x="7374154" y="4461946"/>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C00000"/>
                </a:solidFill>
                <a:cs typeface="Arial" charset="0"/>
              </a:rPr>
              <a:t>-1,96</a:t>
            </a:r>
            <a:endParaRPr lang="fi-FI" sz="1700" dirty="0">
              <a:solidFill>
                <a:srgbClr val="C00000"/>
              </a:solidFill>
              <a:cs typeface="Arial" charset="0"/>
            </a:endParaRPr>
          </a:p>
        </p:txBody>
      </p:sp>
      <p:sp>
        <p:nvSpPr>
          <p:cNvPr id="171" name="Rectangle 57"/>
          <p:cNvSpPr>
            <a:spLocks noChangeArrowheads="1"/>
          </p:cNvSpPr>
          <p:nvPr/>
        </p:nvSpPr>
        <p:spPr bwMode="auto">
          <a:xfrm>
            <a:off x="7318307" y="1171928"/>
            <a:ext cx="621965"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700" b="1" dirty="0" smtClean="0">
                <a:solidFill>
                  <a:srgbClr val="002E63"/>
                </a:solidFill>
                <a:cs typeface="Arial" charset="0"/>
              </a:rPr>
              <a:t>2017</a:t>
            </a:r>
            <a:endParaRPr lang="fi-FI" sz="1700" b="1" dirty="0">
              <a:solidFill>
                <a:srgbClr val="002E63"/>
              </a:solidFill>
              <a:cs typeface="Arial" charset="0"/>
            </a:endParaRPr>
          </a:p>
        </p:txBody>
      </p:sp>
      <p:sp>
        <p:nvSpPr>
          <p:cNvPr id="172" name="Rectangle 77"/>
          <p:cNvSpPr>
            <a:spLocks noChangeArrowheads="1"/>
          </p:cNvSpPr>
          <p:nvPr/>
        </p:nvSpPr>
        <p:spPr bwMode="auto">
          <a:xfrm>
            <a:off x="7335686" y="1519590"/>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13,23</a:t>
            </a:r>
            <a:endParaRPr lang="fi-FI" sz="1700" dirty="0">
              <a:solidFill>
                <a:srgbClr val="003882"/>
              </a:solidFill>
              <a:cs typeface="Arial" charset="0"/>
            </a:endParaRPr>
          </a:p>
        </p:txBody>
      </p:sp>
      <p:sp>
        <p:nvSpPr>
          <p:cNvPr id="173" name="Rectangle 78"/>
          <p:cNvSpPr>
            <a:spLocks noChangeArrowheads="1"/>
          </p:cNvSpPr>
          <p:nvPr/>
        </p:nvSpPr>
        <p:spPr bwMode="auto">
          <a:xfrm>
            <a:off x="7236296" y="1823274"/>
            <a:ext cx="729366"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-43,85</a:t>
            </a:r>
            <a:endParaRPr lang="fi-FI" sz="1700" dirty="0">
              <a:solidFill>
                <a:srgbClr val="003882"/>
              </a:solidFill>
              <a:cs typeface="Arial" charset="0"/>
            </a:endParaRPr>
          </a:p>
        </p:txBody>
      </p:sp>
      <p:sp>
        <p:nvSpPr>
          <p:cNvPr id="174" name="Rectangle 89"/>
          <p:cNvSpPr>
            <a:spLocks noChangeArrowheads="1"/>
          </p:cNvSpPr>
          <p:nvPr/>
        </p:nvSpPr>
        <p:spPr bwMode="auto">
          <a:xfrm>
            <a:off x="7335687" y="2528124"/>
            <a:ext cx="6299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23,10</a:t>
            </a:r>
            <a:endParaRPr lang="fi-FI" sz="1700" dirty="0">
              <a:solidFill>
                <a:srgbClr val="003882"/>
              </a:solidFill>
              <a:cs typeface="Arial" charset="0"/>
            </a:endParaRPr>
          </a:p>
        </p:txBody>
      </p:sp>
      <p:sp>
        <p:nvSpPr>
          <p:cNvPr id="175" name="Rectangle 90"/>
          <p:cNvSpPr>
            <a:spLocks noChangeArrowheads="1"/>
          </p:cNvSpPr>
          <p:nvPr/>
        </p:nvSpPr>
        <p:spPr bwMode="auto">
          <a:xfrm>
            <a:off x="7473542" y="2835603"/>
            <a:ext cx="49212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8,65</a:t>
            </a:r>
            <a:endParaRPr lang="fi-FI" sz="1700" dirty="0">
              <a:solidFill>
                <a:srgbClr val="003882"/>
              </a:solidFill>
              <a:cs typeface="Arial" charset="0"/>
            </a:endParaRPr>
          </a:p>
        </p:txBody>
      </p:sp>
      <p:sp>
        <p:nvSpPr>
          <p:cNvPr id="176" name="Rectangle 54"/>
          <p:cNvSpPr>
            <a:spLocks noChangeArrowheads="1"/>
          </p:cNvSpPr>
          <p:nvPr/>
        </p:nvSpPr>
        <p:spPr bwMode="auto">
          <a:xfrm>
            <a:off x="7350295" y="3815784"/>
            <a:ext cx="591508"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700" dirty="0" smtClean="0">
                <a:solidFill>
                  <a:srgbClr val="003882"/>
                </a:solidFill>
                <a:cs typeface="Arial" charset="0"/>
              </a:rPr>
              <a:t>-3,00</a:t>
            </a:r>
            <a:endParaRPr lang="fi-FI" sz="1700" dirty="0">
              <a:solidFill>
                <a:srgbClr val="003882"/>
              </a:solidFill>
              <a:cs typeface="Arial" charset="0"/>
            </a:endParaRPr>
          </a:p>
        </p:txBody>
      </p:sp>
      <p:sp>
        <p:nvSpPr>
          <p:cNvPr id="177" name="Text Box 4"/>
          <p:cNvSpPr txBox="1">
            <a:spLocks noChangeArrowheads="1"/>
          </p:cNvSpPr>
          <p:nvPr/>
        </p:nvSpPr>
        <p:spPr bwMode="auto">
          <a:xfrm>
            <a:off x="5796532" y="6322840"/>
            <a:ext cx="33119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smtClean="0">
                <a:solidFill>
                  <a:srgbClr val="002E63"/>
                </a:solidFill>
              </a:rPr>
              <a:t>Lähde: Vuosi 2012 Tilastokeskus,  vuodet 2013-2018 Kuntaliiton painelaskelma.</a:t>
            </a:r>
          </a:p>
        </p:txBody>
      </p:sp>
    </p:spTree>
    <p:extLst>
      <p:ext uri="{BB962C8B-B14F-4D97-AF65-F5344CB8AC3E}">
        <p14:creationId xmlns:p14="http://schemas.microsoft.com/office/powerpoint/2010/main" val="30357587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911225" y="260573"/>
            <a:ext cx="7456800" cy="792163"/>
          </a:xfrm>
        </p:spPr>
        <p:txBody>
          <a:bodyPr>
            <a:noAutofit/>
          </a:bodyPr>
          <a:lstStyle/>
          <a:p>
            <a:pPr algn="ctr" eaLnBrk="1" fontAlgn="auto" hangingPunct="1">
              <a:spcAft>
                <a:spcPts val="0"/>
              </a:spcAft>
              <a:defRPr/>
            </a:pPr>
            <a:r>
              <a:rPr lang="fi-FI" sz="2300" dirty="0" smtClean="0">
                <a:ea typeface="+mj-ea"/>
              </a:rPr>
              <a:t>Kuntien ja kuntayhtymien rahoituslaskelma </a:t>
            </a:r>
            <a:br>
              <a:rPr lang="fi-FI" sz="2300" dirty="0" smtClean="0">
                <a:ea typeface="+mj-ea"/>
              </a:rPr>
            </a:br>
            <a:r>
              <a:rPr lang="fi-FI" sz="2300" dirty="0" smtClean="0">
                <a:ea typeface="+mj-ea"/>
              </a:rPr>
              <a:t>2012-2018 ilman sopeutusta, mrd. €</a:t>
            </a:r>
          </a:p>
        </p:txBody>
      </p:sp>
      <p:sp>
        <p:nvSpPr>
          <p:cNvPr id="26628" name="Rectangle 4"/>
          <p:cNvSpPr>
            <a:spLocks noChangeArrowheads="1"/>
          </p:cNvSpPr>
          <p:nvPr/>
        </p:nvSpPr>
        <p:spPr bwMode="auto">
          <a:xfrm>
            <a:off x="257870" y="5631051"/>
            <a:ext cx="179215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dirty="0" smtClean="0">
                <a:solidFill>
                  <a:srgbClr val="003882"/>
                </a:solidFill>
                <a:cs typeface="Arial" charset="0"/>
              </a:rPr>
              <a:t>Lainakanta 31.12</a:t>
            </a:r>
            <a:endParaRPr lang="fi-FI" sz="1600" dirty="0">
              <a:solidFill>
                <a:srgbClr val="003882"/>
              </a:solidFill>
              <a:cs typeface="Arial" charset="0"/>
            </a:endParaRPr>
          </a:p>
        </p:txBody>
      </p:sp>
      <p:sp>
        <p:nvSpPr>
          <p:cNvPr id="26633" name="Rectangle 9"/>
          <p:cNvSpPr>
            <a:spLocks noChangeArrowheads="1"/>
          </p:cNvSpPr>
          <p:nvPr/>
        </p:nvSpPr>
        <p:spPr bwMode="auto">
          <a:xfrm>
            <a:off x="251520" y="3284984"/>
            <a:ext cx="26609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b="1" dirty="0" smtClean="0">
                <a:solidFill>
                  <a:srgbClr val="002E63"/>
                </a:solidFill>
                <a:cs typeface="Arial" charset="0"/>
              </a:rPr>
              <a:t>Rahoituksen rahavirta</a:t>
            </a:r>
            <a:r>
              <a:rPr lang="fi-FI" sz="1600" dirty="0" smtClean="0">
                <a:solidFill>
                  <a:srgbClr val="002E63"/>
                </a:solidFill>
                <a:cs typeface="Arial" charset="0"/>
              </a:rPr>
              <a:t>:</a:t>
            </a:r>
            <a:endParaRPr lang="fi-FI" sz="1600" dirty="0">
              <a:solidFill>
                <a:srgbClr val="002E63"/>
              </a:solidFill>
              <a:cs typeface="Arial" charset="0"/>
            </a:endParaRPr>
          </a:p>
        </p:txBody>
      </p:sp>
      <p:sp>
        <p:nvSpPr>
          <p:cNvPr id="26636" name="Rectangle 12"/>
          <p:cNvSpPr>
            <a:spLocks noChangeArrowheads="1"/>
          </p:cNvSpPr>
          <p:nvPr/>
        </p:nvSpPr>
        <p:spPr bwMode="auto">
          <a:xfrm>
            <a:off x="257870" y="2984451"/>
            <a:ext cx="315894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dirty="0" smtClean="0">
                <a:solidFill>
                  <a:srgbClr val="C00000"/>
                </a:solidFill>
                <a:cs typeface="Arial" charset="0"/>
              </a:rPr>
              <a:t>Toiminnan ja </a:t>
            </a:r>
            <a:r>
              <a:rPr lang="fi-FI" sz="1600" dirty="0" err="1" smtClean="0">
                <a:solidFill>
                  <a:srgbClr val="C00000"/>
                </a:solidFill>
                <a:cs typeface="Arial" charset="0"/>
              </a:rPr>
              <a:t>invest</a:t>
            </a:r>
            <a:r>
              <a:rPr lang="fi-FI" sz="1600" dirty="0" smtClean="0">
                <a:solidFill>
                  <a:srgbClr val="C00000"/>
                </a:solidFill>
                <a:cs typeface="Arial" charset="0"/>
              </a:rPr>
              <a:t>. rahavirta</a:t>
            </a:r>
            <a:endParaRPr lang="fi-FI" sz="1600" dirty="0">
              <a:solidFill>
                <a:srgbClr val="C00000"/>
              </a:solidFill>
              <a:cs typeface="Arial" charset="0"/>
            </a:endParaRPr>
          </a:p>
        </p:txBody>
      </p:sp>
      <p:sp>
        <p:nvSpPr>
          <p:cNvPr id="26687" name="Rectangle 93"/>
          <p:cNvSpPr>
            <a:spLocks noChangeArrowheads="1"/>
          </p:cNvSpPr>
          <p:nvPr/>
        </p:nvSpPr>
        <p:spPr bwMode="auto">
          <a:xfrm>
            <a:off x="257870" y="5343714"/>
            <a:ext cx="17852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dirty="0" smtClean="0">
                <a:solidFill>
                  <a:srgbClr val="003882"/>
                </a:solidFill>
                <a:cs typeface="Arial" charset="0"/>
              </a:rPr>
              <a:t>Rahavarat 31.12.</a:t>
            </a:r>
            <a:endParaRPr lang="fi-FI" sz="1600" dirty="0">
              <a:solidFill>
                <a:srgbClr val="003882"/>
              </a:solidFill>
              <a:cs typeface="Arial" charset="0"/>
            </a:endParaRPr>
          </a:p>
        </p:txBody>
      </p:sp>
      <p:sp>
        <p:nvSpPr>
          <p:cNvPr id="26689" name="Rectangle 47"/>
          <p:cNvSpPr>
            <a:spLocks noChangeArrowheads="1"/>
          </p:cNvSpPr>
          <p:nvPr/>
        </p:nvSpPr>
        <p:spPr bwMode="auto">
          <a:xfrm>
            <a:off x="5261486" y="5343714"/>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4,00</a:t>
            </a:r>
            <a:endParaRPr lang="fi-FI" sz="1600" dirty="0">
              <a:solidFill>
                <a:srgbClr val="003882"/>
              </a:solidFill>
              <a:cs typeface="Arial" charset="0"/>
            </a:endParaRPr>
          </a:p>
        </p:txBody>
      </p:sp>
      <p:sp>
        <p:nvSpPr>
          <p:cNvPr id="26690" name="Rectangle 48"/>
          <p:cNvSpPr>
            <a:spLocks noChangeArrowheads="1"/>
          </p:cNvSpPr>
          <p:nvPr/>
        </p:nvSpPr>
        <p:spPr bwMode="auto">
          <a:xfrm>
            <a:off x="5131643" y="5631051"/>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17,16</a:t>
            </a:r>
            <a:endParaRPr lang="fi-FI" sz="1600" dirty="0">
              <a:solidFill>
                <a:srgbClr val="003882"/>
              </a:solidFill>
              <a:cs typeface="Arial" charset="0"/>
            </a:endParaRPr>
          </a:p>
        </p:txBody>
      </p:sp>
      <p:sp>
        <p:nvSpPr>
          <p:cNvPr id="26695" name="Rectangle 53"/>
          <p:cNvSpPr>
            <a:spLocks noChangeArrowheads="1"/>
          </p:cNvSpPr>
          <p:nvPr/>
        </p:nvSpPr>
        <p:spPr bwMode="auto">
          <a:xfrm>
            <a:off x="5168512" y="5055682"/>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C00000"/>
                </a:solidFill>
                <a:cs typeface="Arial" charset="0"/>
              </a:rPr>
              <a:t>-0,20</a:t>
            </a:r>
            <a:endParaRPr lang="fi-FI" sz="1600" dirty="0">
              <a:solidFill>
                <a:srgbClr val="C00000"/>
              </a:solidFill>
              <a:cs typeface="Arial" charset="0"/>
            </a:endParaRPr>
          </a:p>
        </p:txBody>
      </p:sp>
      <p:sp>
        <p:nvSpPr>
          <p:cNvPr id="26698" name="Rectangle 56"/>
          <p:cNvSpPr>
            <a:spLocks noChangeArrowheads="1"/>
          </p:cNvSpPr>
          <p:nvPr/>
        </p:nvSpPr>
        <p:spPr bwMode="auto">
          <a:xfrm>
            <a:off x="5176149" y="2984451"/>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C00000"/>
                </a:solidFill>
                <a:cs typeface="Arial" charset="0"/>
              </a:rPr>
              <a:t>-1,96</a:t>
            </a:r>
            <a:endParaRPr lang="fi-FI" sz="1600" dirty="0">
              <a:solidFill>
                <a:srgbClr val="C00000"/>
              </a:solidFill>
              <a:cs typeface="Arial" charset="0"/>
            </a:endParaRPr>
          </a:p>
        </p:txBody>
      </p:sp>
      <p:sp>
        <p:nvSpPr>
          <p:cNvPr id="26699" name="Rectangle 57"/>
          <p:cNvSpPr>
            <a:spLocks noChangeArrowheads="1"/>
          </p:cNvSpPr>
          <p:nvPr/>
        </p:nvSpPr>
        <p:spPr bwMode="auto">
          <a:xfrm>
            <a:off x="5142613" y="1063769"/>
            <a:ext cx="5834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b="1" dirty="0" smtClean="0">
                <a:solidFill>
                  <a:srgbClr val="002E63"/>
                </a:solidFill>
                <a:cs typeface="Arial" charset="0"/>
              </a:rPr>
              <a:t>2014</a:t>
            </a:r>
            <a:endParaRPr lang="fi-FI" sz="1600" b="1" dirty="0">
              <a:solidFill>
                <a:srgbClr val="002E63"/>
              </a:solidFill>
              <a:cs typeface="Arial" charset="0"/>
            </a:endParaRPr>
          </a:p>
        </p:txBody>
      </p:sp>
      <p:sp>
        <p:nvSpPr>
          <p:cNvPr id="26720" name="Alatunnisteen paikkamerkki 4"/>
          <p:cNvSpPr>
            <a:spLocks noGrp="1"/>
          </p:cNvSpPr>
          <p:nvPr>
            <p:ph type="ftr" sz="quarter" idx="11"/>
          </p:nvPr>
        </p:nvSpPr>
        <p:spPr bwMode="auto">
          <a:xfrm>
            <a:off x="3770313" y="6451600"/>
            <a:ext cx="884237" cy="2651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Ctr="0" compatLnSpc="1">
            <a:prstTxWarp prst="textNoShape">
              <a:avLst/>
            </a:prstTxWarp>
          </a:bodyPr>
          <a:lstStyle>
            <a:lvl1pPr defTabSz="457200" eaLnBrk="0" hangingPunct="0">
              <a:defRPr sz="1000">
                <a:solidFill>
                  <a:srgbClr val="003882"/>
                </a:solidFill>
                <a:latin typeface="Verdana" pitchFamily="34" charset="0"/>
              </a:defRPr>
            </a:lvl1pPr>
            <a:lvl2pPr marL="742950" indent="-285750" defTabSz="457200" eaLnBrk="0" hangingPunct="0">
              <a:defRPr sz="1000">
                <a:solidFill>
                  <a:srgbClr val="003882"/>
                </a:solidFill>
                <a:latin typeface="Verdana" pitchFamily="34" charset="0"/>
              </a:defRPr>
            </a:lvl2pPr>
            <a:lvl3pPr marL="1143000" indent="-228600" defTabSz="457200" eaLnBrk="0" hangingPunct="0">
              <a:defRPr sz="1000">
                <a:solidFill>
                  <a:srgbClr val="003882"/>
                </a:solidFill>
                <a:latin typeface="Verdana" pitchFamily="34" charset="0"/>
              </a:defRPr>
            </a:lvl3pPr>
            <a:lvl4pPr marL="1600200" indent="-228600" defTabSz="457200" eaLnBrk="0" hangingPunct="0">
              <a:defRPr sz="1000">
                <a:solidFill>
                  <a:srgbClr val="003882"/>
                </a:solidFill>
                <a:latin typeface="Verdana" pitchFamily="34" charset="0"/>
              </a:defRPr>
            </a:lvl4pPr>
            <a:lvl5pPr marL="2057400" indent="-228600" defTabSz="457200" eaLnBrk="0" hangingPunct="0">
              <a:defRPr sz="1000">
                <a:solidFill>
                  <a:srgbClr val="003882"/>
                </a:solidFill>
                <a:latin typeface="Verdana" pitchFamily="34" charset="0"/>
              </a:defRPr>
            </a:lvl5pPr>
            <a:lvl6pPr marL="2514600" indent="-228600" algn="ctr" defTabSz="457200" eaLnBrk="0" fontAlgn="base" hangingPunct="0">
              <a:spcBef>
                <a:spcPct val="0"/>
              </a:spcBef>
              <a:spcAft>
                <a:spcPct val="0"/>
              </a:spcAft>
              <a:defRPr sz="1000">
                <a:solidFill>
                  <a:srgbClr val="003882"/>
                </a:solidFill>
                <a:latin typeface="Verdana" pitchFamily="34" charset="0"/>
              </a:defRPr>
            </a:lvl6pPr>
            <a:lvl7pPr marL="2971800" indent="-228600" algn="ctr" defTabSz="457200" eaLnBrk="0" fontAlgn="base" hangingPunct="0">
              <a:spcBef>
                <a:spcPct val="0"/>
              </a:spcBef>
              <a:spcAft>
                <a:spcPct val="0"/>
              </a:spcAft>
              <a:defRPr sz="1000">
                <a:solidFill>
                  <a:srgbClr val="003882"/>
                </a:solidFill>
                <a:latin typeface="Verdana" pitchFamily="34" charset="0"/>
              </a:defRPr>
            </a:lvl7pPr>
            <a:lvl8pPr marL="3429000" indent="-228600" algn="ctr" defTabSz="457200" eaLnBrk="0" fontAlgn="base" hangingPunct="0">
              <a:spcBef>
                <a:spcPct val="0"/>
              </a:spcBef>
              <a:spcAft>
                <a:spcPct val="0"/>
              </a:spcAft>
              <a:defRPr sz="1000">
                <a:solidFill>
                  <a:srgbClr val="003882"/>
                </a:solidFill>
                <a:latin typeface="Verdana" pitchFamily="34" charset="0"/>
              </a:defRPr>
            </a:lvl8pPr>
            <a:lvl9pPr marL="3886200" indent="-228600" algn="ctr" defTabSz="457200"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pPr>
            <a:r>
              <a:rPr lang="fi-FI" sz="800" smtClean="0">
                <a:solidFill>
                  <a:srgbClr val="002E63"/>
                </a:solidFill>
              </a:rPr>
              <a:t>MPunakallio/hp</a:t>
            </a:r>
            <a:endParaRPr lang="fi-FI" sz="800" dirty="0" smtClean="0">
              <a:solidFill>
                <a:srgbClr val="002E63"/>
              </a:solidFill>
            </a:endParaRPr>
          </a:p>
        </p:txBody>
      </p:sp>
      <p:sp>
        <p:nvSpPr>
          <p:cNvPr id="81" name="Rectangle 47"/>
          <p:cNvSpPr>
            <a:spLocks noChangeArrowheads="1"/>
          </p:cNvSpPr>
          <p:nvPr/>
        </p:nvSpPr>
        <p:spPr bwMode="auto">
          <a:xfrm>
            <a:off x="3677310" y="5343714"/>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4,20</a:t>
            </a:r>
            <a:endParaRPr lang="fi-FI" sz="1600" dirty="0">
              <a:solidFill>
                <a:srgbClr val="003882"/>
              </a:solidFill>
              <a:cs typeface="Arial" charset="0"/>
            </a:endParaRPr>
          </a:p>
        </p:txBody>
      </p:sp>
      <p:sp>
        <p:nvSpPr>
          <p:cNvPr id="82" name="Rectangle 48"/>
          <p:cNvSpPr>
            <a:spLocks noChangeArrowheads="1"/>
          </p:cNvSpPr>
          <p:nvPr/>
        </p:nvSpPr>
        <p:spPr bwMode="auto">
          <a:xfrm>
            <a:off x="3547467" y="5631051"/>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13,81</a:t>
            </a:r>
            <a:endParaRPr lang="fi-FI" sz="1600" dirty="0">
              <a:solidFill>
                <a:srgbClr val="003882"/>
              </a:solidFill>
              <a:cs typeface="Arial" charset="0"/>
            </a:endParaRPr>
          </a:p>
        </p:txBody>
      </p:sp>
      <p:sp>
        <p:nvSpPr>
          <p:cNvPr id="87" name="Rectangle 53"/>
          <p:cNvSpPr>
            <a:spLocks noChangeArrowheads="1"/>
          </p:cNvSpPr>
          <p:nvPr/>
        </p:nvSpPr>
        <p:spPr bwMode="auto">
          <a:xfrm>
            <a:off x="3584336" y="5055682"/>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C00000"/>
                </a:solidFill>
                <a:cs typeface="Arial" charset="0"/>
              </a:rPr>
              <a:t>-0,33</a:t>
            </a:r>
            <a:endParaRPr lang="fi-FI" sz="1600" dirty="0">
              <a:solidFill>
                <a:srgbClr val="C00000"/>
              </a:solidFill>
              <a:cs typeface="Arial" charset="0"/>
            </a:endParaRPr>
          </a:p>
        </p:txBody>
      </p:sp>
      <p:sp>
        <p:nvSpPr>
          <p:cNvPr id="90" name="Rectangle 56"/>
          <p:cNvSpPr>
            <a:spLocks noChangeArrowheads="1"/>
          </p:cNvSpPr>
          <p:nvPr/>
        </p:nvSpPr>
        <p:spPr bwMode="auto">
          <a:xfrm>
            <a:off x="3591973" y="2984451"/>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C00000"/>
                </a:solidFill>
                <a:cs typeface="Arial" charset="0"/>
              </a:rPr>
              <a:t>-1,98</a:t>
            </a:r>
            <a:endParaRPr lang="fi-FI" sz="1600" dirty="0">
              <a:solidFill>
                <a:srgbClr val="C00000"/>
              </a:solidFill>
              <a:cs typeface="Arial" charset="0"/>
            </a:endParaRPr>
          </a:p>
        </p:txBody>
      </p:sp>
      <p:sp>
        <p:nvSpPr>
          <p:cNvPr id="91" name="Rectangle 57"/>
          <p:cNvSpPr>
            <a:spLocks noChangeArrowheads="1"/>
          </p:cNvSpPr>
          <p:nvPr/>
        </p:nvSpPr>
        <p:spPr bwMode="auto">
          <a:xfrm>
            <a:off x="3518638" y="1063769"/>
            <a:ext cx="5834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b="1" dirty="0" smtClean="0">
                <a:solidFill>
                  <a:srgbClr val="002E63"/>
                </a:solidFill>
                <a:cs typeface="Arial" charset="0"/>
              </a:rPr>
              <a:t>2012</a:t>
            </a:r>
            <a:endParaRPr lang="fi-FI" sz="1600" b="1" dirty="0">
              <a:solidFill>
                <a:srgbClr val="002E63"/>
              </a:solidFill>
              <a:cs typeface="Arial" charset="0"/>
            </a:endParaRPr>
          </a:p>
        </p:txBody>
      </p:sp>
      <p:sp>
        <p:nvSpPr>
          <p:cNvPr id="97" name="Text Box 59"/>
          <p:cNvSpPr txBox="1">
            <a:spLocks noChangeArrowheads="1"/>
          </p:cNvSpPr>
          <p:nvPr/>
        </p:nvSpPr>
        <p:spPr bwMode="auto">
          <a:xfrm>
            <a:off x="472412" y="6114651"/>
            <a:ext cx="4891676" cy="1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lnSpc>
                <a:spcPct val="115000"/>
              </a:lnSpc>
              <a:defRPr/>
            </a:pPr>
            <a:r>
              <a:rPr lang="fi-FI" kern="0" dirty="0" smtClean="0">
                <a:solidFill>
                  <a:srgbClr val="002E63"/>
                </a:solidFill>
                <a:cs typeface="Arial" charset="0"/>
              </a:rPr>
              <a:t> 2</a:t>
            </a:r>
            <a:r>
              <a:rPr lang="fi-FI" sz="1100" kern="0" dirty="0" smtClean="0">
                <a:solidFill>
                  <a:srgbClr val="002E63"/>
                </a:solidFill>
                <a:cs typeface="Arial" charset="0"/>
              </a:rPr>
              <a:t>) Rahoitusosuudet investointeihin + Omaisuuden myyntitulot</a:t>
            </a:r>
          </a:p>
        </p:txBody>
      </p:sp>
      <p:sp>
        <p:nvSpPr>
          <p:cNvPr id="98" name="Rectangle 47"/>
          <p:cNvSpPr>
            <a:spLocks noChangeArrowheads="1"/>
          </p:cNvSpPr>
          <p:nvPr/>
        </p:nvSpPr>
        <p:spPr bwMode="auto">
          <a:xfrm>
            <a:off x="6053574" y="5343714"/>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4,03</a:t>
            </a:r>
            <a:endParaRPr lang="fi-FI" sz="1600" dirty="0">
              <a:solidFill>
                <a:srgbClr val="003882"/>
              </a:solidFill>
              <a:cs typeface="Arial" charset="0"/>
            </a:endParaRPr>
          </a:p>
        </p:txBody>
      </p:sp>
      <p:sp>
        <p:nvSpPr>
          <p:cNvPr id="99" name="Rectangle 48"/>
          <p:cNvSpPr>
            <a:spLocks noChangeArrowheads="1"/>
          </p:cNvSpPr>
          <p:nvPr/>
        </p:nvSpPr>
        <p:spPr bwMode="auto">
          <a:xfrm>
            <a:off x="5923731" y="5631051"/>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19,41</a:t>
            </a:r>
            <a:endParaRPr lang="fi-FI" sz="1600" dirty="0">
              <a:solidFill>
                <a:srgbClr val="003882"/>
              </a:solidFill>
              <a:cs typeface="Arial" charset="0"/>
            </a:endParaRPr>
          </a:p>
        </p:txBody>
      </p:sp>
      <p:sp>
        <p:nvSpPr>
          <p:cNvPr id="104" name="Rectangle 53"/>
          <p:cNvSpPr>
            <a:spLocks noChangeArrowheads="1"/>
          </p:cNvSpPr>
          <p:nvPr/>
        </p:nvSpPr>
        <p:spPr bwMode="auto">
          <a:xfrm>
            <a:off x="6053574" y="505568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C00000"/>
                </a:solidFill>
                <a:cs typeface="Arial" charset="0"/>
              </a:rPr>
              <a:t>0,03</a:t>
            </a:r>
            <a:endParaRPr lang="fi-FI" sz="1600" dirty="0">
              <a:solidFill>
                <a:srgbClr val="C00000"/>
              </a:solidFill>
              <a:cs typeface="Arial" charset="0"/>
            </a:endParaRPr>
          </a:p>
        </p:txBody>
      </p:sp>
      <p:sp>
        <p:nvSpPr>
          <p:cNvPr id="107" name="Rectangle 56"/>
          <p:cNvSpPr>
            <a:spLocks noChangeArrowheads="1"/>
          </p:cNvSpPr>
          <p:nvPr/>
        </p:nvSpPr>
        <p:spPr bwMode="auto">
          <a:xfrm>
            <a:off x="5968237" y="2984451"/>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C00000"/>
                </a:solidFill>
                <a:cs typeface="Arial" charset="0"/>
              </a:rPr>
              <a:t>-2,12</a:t>
            </a:r>
            <a:endParaRPr lang="fi-FI" sz="1600" dirty="0">
              <a:solidFill>
                <a:srgbClr val="C00000"/>
              </a:solidFill>
              <a:cs typeface="Arial" charset="0"/>
            </a:endParaRPr>
          </a:p>
        </p:txBody>
      </p:sp>
      <p:sp>
        <p:nvSpPr>
          <p:cNvPr id="108" name="Rectangle 57"/>
          <p:cNvSpPr>
            <a:spLocks noChangeArrowheads="1"/>
          </p:cNvSpPr>
          <p:nvPr/>
        </p:nvSpPr>
        <p:spPr bwMode="auto">
          <a:xfrm>
            <a:off x="5934701" y="1063769"/>
            <a:ext cx="5834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b="1" dirty="0" smtClean="0">
                <a:solidFill>
                  <a:srgbClr val="002E63"/>
                </a:solidFill>
                <a:cs typeface="Arial" charset="0"/>
              </a:rPr>
              <a:t>2015</a:t>
            </a:r>
            <a:endParaRPr lang="fi-FI" sz="1600" b="1" dirty="0">
              <a:solidFill>
                <a:srgbClr val="002E63"/>
              </a:solidFill>
              <a:cs typeface="Arial" charset="0"/>
            </a:endParaRPr>
          </a:p>
        </p:txBody>
      </p:sp>
      <p:sp>
        <p:nvSpPr>
          <p:cNvPr id="113" name="Rectangle 47"/>
          <p:cNvSpPr>
            <a:spLocks noChangeArrowheads="1"/>
          </p:cNvSpPr>
          <p:nvPr/>
        </p:nvSpPr>
        <p:spPr bwMode="auto">
          <a:xfrm>
            <a:off x="8419972" y="5343714"/>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4,08</a:t>
            </a:r>
            <a:endParaRPr lang="fi-FI" sz="1600" dirty="0">
              <a:solidFill>
                <a:srgbClr val="003882"/>
              </a:solidFill>
              <a:cs typeface="Arial" charset="0"/>
            </a:endParaRPr>
          </a:p>
        </p:txBody>
      </p:sp>
      <p:sp>
        <p:nvSpPr>
          <p:cNvPr id="114" name="Rectangle 48"/>
          <p:cNvSpPr>
            <a:spLocks noChangeArrowheads="1"/>
          </p:cNvSpPr>
          <p:nvPr/>
        </p:nvSpPr>
        <p:spPr bwMode="auto">
          <a:xfrm>
            <a:off x="8290129" y="5631051"/>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28,71</a:t>
            </a:r>
            <a:endParaRPr lang="fi-FI" sz="1600" dirty="0">
              <a:solidFill>
                <a:srgbClr val="003882"/>
              </a:solidFill>
              <a:cs typeface="Arial" charset="0"/>
            </a:endParaRPr>
          </a:p>
        </p:txBody>
      </p:sp>
      <p:sp>
        <p:nvSpPr>
          <p:cNvPr id="119" name="Rectangle 53"/>
          <p:cNvSpPr>
            <a:spLocks noChangeArrowheads="1"/>
          </p:cNvSpPr>
          <p:nvPr/>
        </p:nvSpPr>
        <p:spPr bwMode="auto">
          <a:xfrm>
            <a:off x="8419972" y="505568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C00000"/>
                </a:solidFill>
                <a:cs typeface="Arial" charset="0"/>
              </a:rPr>
              <a:t>0,02</a:t>
            </a:r>
            <a:endParaRPr lang="fi-FI" sz="1600" dirty="0">
              <a:solidFill>
                <a:srgbClr val="C00000"/>
              </a:solidFill>
              <a:cs typeface="Arial" charset="0"/>
            </a:endParaRPr>
          </a:p>
        </p:txBody>
      </p:sp>
      <p:sp>
        <p:nvSpPr>
          <p:cNvPr id="122" name="Rectangle 56"/>
          <p:cNvSpPr>
            <a:spLocks noChangeArrowheads="1"/>
          </p:cNvSpPr>
          <p:nvPr/>
        </p:nvSpPr>
        <p:spPr bwMode="auto">
          <a:xfrm>
            <a:off x="8334635" y="2984451"/>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C00000"/>
                </a:solidFill>
                <a:cs typeface="Arial" charset="0"/>
              </a:rPr>
              <a:t>-3,38</a:t>
            </a:r>
            <a:endParaRPr lang="fi-FI" sz="1600" dirty="0">
              <a:solidFill>
                <a:srgbClr val="C00000"/>
              </a:solidFill>
              <a:cs typeface="Arial" charset="0"/>
            </a:endParaRPr>
          </a:p>
        </p:txBody>
      </p:sp>
      <p:sp>
        <p:nvSpPr>
          <p:cNvPr id="123" name="Rectangle 57"/>
          <p:cNvSpPr>
            <a:spLocks noChangeArrowheads="1"/>
          </p:cNvSpPr>
          <p:nvPr/>
        </p:nvSpPr>
        <p:spPr bwMode="auto">
          <a:xfrm>
            <a:off x="8301099" y="1063769"/>
            <a:ext cx="5834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b="1" dirty="0" smtClean="0">
                <a:solidFill>
                  <a:srgbClr val="002E63"/>
                </a:solidFill>
                <a:cs typeface="Arial" charset="0"/>
              </a:rPr>
              <a:t>2018</a:t>
            </a:r>
            <a:endParaRPr lang="fi-FI" sz="1600" b="1" dirty="0">
              <a:solidFill>
                <a:srgbClr val="002E63"/>
              </a:solidFill>
              <a:cs typeface="Arial" charset="0"/>
            </a:endParaRPr>
          </a:p>
        </p:txBody>
      </p:sp>
      <p:sp>
        <p:nvSpPr>
          <p:cNvPr id="128" name="Rectangle 47"/>
          <p:cNvSpPr>
            <a:spLocks noChangeArrowheads="1"/>
          </p:cNvSpPr>
          <p:nvPr/>
        </p:nvSpPr>
        <p:spPr bwMode="auto">
          <a:xfrm>
            <a:off x="4469398" y="5343714"/>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4,20</a:t>
            </a:r>
            <a:endParaRPr lang="fi-FI" sz="1600" dirty="0">
              <a:solidFill>
                <a:srgbClr val="003882"/>
              </a:solidFill>
              <a:cs typeface="Arial" charset="0"/>
            </a:endParaRPr>
          </a:p>
        </p:txBody>
      </p:sp>
      <p:sp>
        <p:nvSpPr>
          <p:cNvPr id="129" name="Rectangle 48"/>
          <p:cNvSpPr>
            <a:spLocks noChangeArrowheads="1"/>
          </p:cNvSpPr>
          <p:nvPr/>
        </p:nvSpPr>
        <p:spPr bwMode="auto">
          <a:xfrm>
            <a:off x="4339555" y="5631051"/>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15,31</a:t>
            </a:r>
            <a:endParaRPr lang="fi-FI" sz="1600" dirty="0">
              <a:solidFill>
                <a:srgbClr val="003882"/>
              </a:solidFill>
              <a:cs typeface="Arial" charset="0"/>
            </a:endParaRPr>
          </a:p>
        </p:txBody>
      </p:sp>
      <p:sp>
        <p:nvSpPr>
          <p:cNvPr id="134" name="Rectangle 53"/>
          <p:cNvSpPr>
            <a:spLocks noChangeArrowheads="1"/>
          </p:cNvSpPr>
          <p:nvPr/>
        </p:nvSpPr>
        <p:spPr bwMode="auto">
          <a:xfrm>
            <a:off x="4469398" y="505568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C00000"/>
                </a:solidFill>
                <a:cs typeface="Arial" charset="0"/>
              </a:rPr>
              <a:t>0,00</a:t>
            </a:r>
            <a:endParaRPr lang="fi-FI" sz="1600" dirty="0">
              <a:solidFill>
                <a:srgbClr val="C00000"/>
              </a:solidFill>
              <a:cs typeface="Arial" charset="0"/>
            </a:endParaRPr>
          </a:p>
        </p:txBody>
      </p:sp>
      <p:sp>
        <p:nvSpPr>
          <p:cNvPr id="137" name="Rectangle 56"/>
          <p:cNvSpPr>
            <a:spLocks noChangeArrowheads="1"/>
          </p:cNvSpPr>
          <p:nvPr/>
        </p:nvSpPr>
        <p:spPr bwMode="auto">
          <a:xfrm>
            <a:off x="4384061" y="2984451"/>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C00000"/>
                </a:solidFill>
                <a:cs typeface="Arial" charset="0"/>
              </a:rPr>
              <a:t>-1,40</a:t>
            </a:r>
            <a:endParaRPr lang="fi-FI" sz="1600" dirty="0">
              <a:solidFill>
                <a:srgbClr val="C00000"/>
              </a:solidFill>
              <a:cs typeface="Arial" charset="0"/>
            </a:endParaRPr>
          </a:p>
        </p:txBody>
      </p:sp>
      <p:sp>
        <p:nvSpPr>
          <p:cNvPr id="138" name="Rectangle 57"/>
          <p:cNvSpPr>
            <a:spLocks noChangeArrowheads="1"/>
          </p:cNvSpPr>
          <p:nvPr/>
        </p:nvSpPr>
        <p:spPr bwMode="auto">
          <a:xfrm>
            <a:off x="4350525" y="1063769"/>
            <a:ext cx="5834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b="1" dirty="0" smtClean="0">
                <a:solidFill>
                  <a:srgbClr val="002E63"/>
                </a:solidFill>
                <a:cs typeface="Arial" charset="0"/>
              </a:rPr>
              <a:t>2013</a:t>
            </a:r>
            <a:endParaRPr lang="fi-FI" sz="1600" b="1" dirty="0">
              <a:solidFill>
                <a:srgbClr val="002E63"/>
              </a:solidFill>
              <a:cs typeface="Arial" charset="0"/>
            </a:endParaRPr>
          </a:p>
        </p:txBody>
      </p:sp>
      <p:sp>
        <p:nvSpPr>
          <p:cNvPr id="146" name="Rectangle 47"/>
          <p:cNvSpPr>
            <a:spLocks noChangeArrowheads="1"/>
          </p:cNvSpPr>
          <p:nvPr/>
        </p:nvSpPr>
        <p:spPr bwMode="auto">
          <a:xfrm>
            <a:off x="6845662" y="5343714"/>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3,99</a:t>
            </a:r>
            <a:endParaRPr lang="fi-FI" sz="1600" dirty="0">
              <a:solidFill>
                <a:srgbClr val="003882"/>
              </a:solidFill>
              <a:cs typeface="Arial" charset="0"/>
            </a:endParaRPr>
          </a:p>
        </p:txBody>
      </p:sp>
      <p:sp>
        <p:nvSpPr>
          <p:cNvPr id="147" name="Rectangle 48"/>
          <p:cNvSpPr>
            <a:spLocks noChangeArrowheads="1"/>
          </p:cNvSpPr>
          <p:nvPr/>
        </p:nvSpPr>
        <p:spPr bwMode="auto">
          <a:xfrm>
            <a:off x="6715819" y="5631051"/>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22,11</a:t>
            </a:r>
            <a:endParaRPr lang="fi-FI" sz="1600" dirty="0">
              <a:solidFill>
                <a:srgbClr val="003882"/>
              </a:solidFill>
              <a:cs typeface="Arial" charset="0"/>
            </a:endParaRPr>
          </a:p>
        </p:txBody>
      </p:sp>
      <p:sp>
        <p:nvSpPr>
          <p:cNvPr id="152" name="Rectangle 53"/>
          <p:cNvSpPr>
            <a:spLocks noChangeArrowheads="1"/>
          </p:cNvSpPr>
          <p:nvPr/>
        </p:nvSpPr>
        <p:spPr bwMode="auto">
          <a:xfrm>
            <a:off x="6752688" y="5055682"/>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C00000"/>
                </a:solidFill>
                <a:cs typeface="Arial" charset="0"/>
              </a:rPr>
              <a:t>-0,04</a:t>
            </a:r>
            <a:endParaRPr lang="fi-FI" sz="1600" dirty="0">
              <a:solidFill>
                <a:srgbClr val="C00000"/>
              </a:solidFill>
              <a:cs typeface="Arial" charset="0"/>
            </a:endParaRPr>
          </a:p>
        </p:txBody>
      </p:sp>
      <p:sp>
        <p:nvSpPr>
          <p:cNvPr id="154" name="Rectangle 56"/>
          <p:cNvSpPr>
            <a:spLocks noChangeArrowheads="1"/>
          </p:cNvSpPr>
          <p:nvPr/>
        </p:nvSpPr>
        <p:spPr bwMode="auto">
          <a:xfrm>
            <a:off x="6760325" y="2984451"/>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C00000"/>
                </a:solidFill>
                <a:cs typeface="Arial" charset="0"/>
              </a:rPr>
              <a:t>-2,63</a:t>
            </a:r>
            <a:endParaRPr lang="fi-FI" sz="1600" dirty="0">
              <a:solidFill>
                <a:srgbClr val="C00000"/>
              </a:solidFill>
              <a:cs typeface="Arial" charset="0"/>
            </a:endParaRPr>
          </a:p>
        </p:txBody>
      </p:sp>
      <p:sp>
        <p:nvSpPr>
          <p:cNvPr id="155" name="Rectangle 57"/>
          <p:cNvSpPr>
            <a:spLocks noChangeArrowheads="1"/>
          </p:cNvSpPr>
          <p:nvPr/>
        </p:nvSpPr>
        <p:spPr bwMode="auto">
          <a:xfrm>
            <a:off x="6726789" y="1063769"/>
            <a:ext cx="5834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b="1" dirty="0" smtClean="0">
                <a:solidFill>
                  <a:srgbClr val="002E63"/>
                </a:solidFill>
                <a:cs typeface="Arial" charset="0"/>
              </a:rPr>
              <a:t>2016</a:t>
            </a:r>
            <a:endParaRPr lang="fi-FI" sz="1600" b="1" dirty="0">
              <a:solidFill>
                <a:srgbClr val="002E63"/>
              </a:solidFill>
              <a:cs typeface="Arial" charset="0"/>
            </a:endParaRPr>
          </a:p>
        </p:txBody>
      </p:sp>
      <p:sp>
        <p:nvSpPr>
          <p:cNvPr id="2" name="Tekstiruutu 1"/>
          <p:cNvSpPr txBox="1"/>
          <p:nvPr/>
        </p:nvSpPr>
        <p:spPr>
          <a:xfrm>
            <a:off x="885379" y="14427"/>
            <a:ext cx="2233304" cy="338554"/>
          </a:xfrm>
          <a:prstGeom prst="rect">
            <a:avLst/>
          </a:prstGeom>
          <a:noFill/>
        </p:spPr>
        <p:txBody>
          <a:bodyPr wrap="none" rtlCol="0">
            <a:spAutoFit/>
          </a:bodyPr>
          <a:lstStyle/>
          <a:p>
            <a:pPr fontAlgn="base">
              <a:spcBef>
                <a:spcPct val="0"/>
              </a:spcBef>
              <a:spcAft>
                <a:spcPct val="0"/>
              </a:spcAft>
            </a:pPr>
            <a:r>
              <a:rPr lang="fi-FI" sz="1600" b="1" u="sng" dirty="0" smtClean="0">
                <a:solidFill>
                  <a:srgbClr val="003882"/>
                </a:solidFill>
                <a:cs typeface="Arial" charset="0"/>
              </a:rPr>
              <a:t>Perusvaihtoehto:</a:t>
            </a:r>
            <a:endParaRPr lang="fi-FI" sz="1600" b="1" u="sng" dirty="0">
              <a:solidFill>
                <a:srgbClr val="003882"/>
              </a:solidFill>
              <a:cs typeface="Arial" charset="0"/>
            </a:endParaRPr>
          </a:p>
        </p:txBody>
      </p:sp>
      <p:sp>
        <p:nvSpPr>
          <p:cNvPr id="161" name="Rectangle 9"/>
          <p:cNvSpPr>
            <a:spLocks noChangeArrowheads="1"/>
          </p:cNvSpPr>
          <p:nvPr/>
        </p:nvSpPr>
        <p:spPr bwMode="auto">
          <a:xfrm>
            <a:off x="251520" y="5057270"/>
            <a:ext cx="213513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dirty="0" smtClean="0">
                <a:solidFill>
                  <a:srgbClr val="C00000"/>
                </a:solidFill>
                <a:cs typeface="Arial" charset="0"/>
              </a:rPr>
              <a:t>Rahavarojen muutos</a:t>
            </a:r>
            <a:endParaRPr lang="fi-FI" sz="1600" baseline="30000" dirty="0">
              <a:solidFill>
                <a:srgbClr val="C00000"/>
              </a:solidFill>
              <a:cs typeface="Arial" charset="0"/>
            </a:endParaRPr>
          </a:p>
        </p:txBody>
      </p:sp>
      <p:sp>
        <p:nvSpPr>
          <p:cNvPr id="163" name="Rectangle 53"/>
          <p:cNvSpPr>
            <a:spLocks noChangeArrowheads="1"/>
          </p:cNvSpPr>
          <p:nvPr/>
        </p:nvSpPr>
        <p:spPr bwMode="auto">
          <a:xfrm>
            <a:off x="5168512" y="3573016"/>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-0,10</a:t>
            </a:r>
            <a:endParaRPr lang="fi-FI" sz="1600" dirty="0">
              <a:solidFill>
                <a:srgbClr val="002E63"/>
              </a:solidFill>
              <a:cs typeface="Arial" charset="0"/>
            </a:endParaRPr>
          </a:p>
        </p:txBody>
      </p:sp>
      <p:sp>
        <p:nvSpPr>
          <p:cNvPr id="164" name="Rectangle 53"/>
          <p:cNvSpPr>
            <a:spLocks noChangeArrowheads="1"/>
          </p:cNvSpPr>
          <p:nvPr/>
        </p:nvSpPr>
        <p:spPr bwMode="auto">
          <a:xfrm>
            <a:off x="3584337" y="3573016"/>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-0,08</a:t>
            </a:r>
            <a:endParaRPr lang="fi-FI" sz="1600" dirty="0">
              <a:solidFill>
                <a:srgbClr val="002E63"/>
              </a:solidFill>
              <a:cs typeface="Arial" charset="0"/>
            </a:endParaRPr>
          </a:p>
        </p:txBody>
      </p:sp>
      <p:sp>
        <p:nvSpPr>
          <p:cNvPr id="165" name="Rectangle 53"/>
          <p:cNvSpPr>
            <a:spLocks noChangeArrowheads="1"/>
          </p:cNvSpPr>
          <p:nvPr/>
        </p:nvSpPr>
        <p:spPr bwMode="auto">
          <a:xfrm>
            <a:off x="5960600" y="3573016"/>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-0,10</a:t>
            </a:r>
            <a:endParaRPr lang="fi-FI" sz="1600" dirty="0">
              <a:solidFill>
                <a:srgbClr val="002E63"/>
              </a:solidFill>
              <a:cs typeface="Arial" charset="0"/>
            </a:endParaRPr>
          </a:p>
        </p:txBody>
      </p:sp>
      <p:sp>
        <p:nvSpPr>
          <p:cNvPr id="166" name="Rectangle 53"/>
          <p:cNvSpPr>
            <a:spLocks noChangeArrowheads="1"/>
          </p:cNvSpPr>
          <p:nvPr/>
        </p:nvSpPr>
        <p:spPr bwMode="auto">
          <a:xfrm>
            <a:off x="8326998" y="3573016"/>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-0,10</a:t>
            </a:r>
            <a:endParaRPr lang="fi-FI" sz="1600" dirty="0">
              <a:solidFill>
                <a:srgbClr val="002E63"/>
              </a:solidFill>
              <a:cs typeface="Arial" charset="0"/>
            </a:endParaRPr>
          </a:p>
        </p:txBody>
      </p:sp>
      <p:sp>
        <p:nvSpPr>
          <p:cNvPr id="167" name="Rectangle 53"/>
          <p:cNvSpPr>
            <a:spLocks noChangeArrowheads="1"/>
          </p:cNvSpPr>
          <p:nvPr/>
        </p:nvSpPr>
        <p:spPr bwMode="auto">
          <a:xfrm>
            <a:off x="4376424" y="3573016"/>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-0,10</a:t>
            </a:r>
            <a:endParaRPr lang="fi-FI" sz="1600" dirty="0">
              <a:solidFill>
                <a:srgbClr val="002E63"/>
              </a:solidFill>
              <a:cs typeface="Arial" charset="0"/>
            </a:endParaRPr>
          </a:p>
        </p:txBody>
      </p:sp>
      <p:sp>
        <p:nvSpPr>
          <p:cNvPr id="168" name="Rectangle 53"/>
          <p:cNvSpPr>
            <a:spLocks noChangeArrowheads="1"/>
          </p:cNvSpPr>
          <p:nvPr/>
        </p:nvSpPr>
        <p:spPr bwMode="auto">
          <a:xfrm>
            <a:off x="6752688" y="3573016"/>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-0,10</a:t>
            </a:r>
            <a:endParaRPr lang="fi-FI" sz="1600" dirty="0">
              <a:solidFill>
                <a:srgbClr val="002E63"/>
              </a:solidFill>
              <a:cs typeface="Arial" charset="0"/>
            </a:endParaRPr>
          </a:p>
        </p:txBody>
      </p:sp>
      <p:sp>
        <p:nvSpPr>
          <p:cNvPr id="169" name="Rectangle 9"/>
          <p:cNvSpPr>
            <a:spLocks noChangeArrowheads="1"/>
          </p:cNvSpPr>
          <p:nvPr/>
        </p:nvSpPr>
        <p:spPr bwMode="auto">
          <a:xfrm>
            <a:off x="251520" y="3573016"/>
            <a:ext cx="2133597"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dirty="0" smtClean="0">
                <a:solidFill>
                  <a:srgbClr val="002E63"/>
                </a:solidFill>
                <a:cs typeface="Arial" charset="0"/>
              </a:rPr>
              <a:t>Antolainojen muutos</a:t>
            </a:r>
            <a:endParaRPr lang="fi-FI" sz="1600" dirty="0">
              <a:solidFill>
                <a:srgbClr val="002E63"/>
              </a:solidFill>
              <a:cs typeface="Arial" charset="0"/>
            </a:endParaRPr>
          </a:p>
        </p:txBody>
      </p:sp>
      <p:sp>
        <p:nvSpPr>
          <p:cNvPr id="170" name="Rectangle 9"/>
          <p:cNvSpPr>
            <a:spLocks noChangeArrowheads="1"/>
          </p:cNvSpPr>
          <p:nvPr/>
        </p:nvSpPr>
        <p:spPr bwMode="auto">
          <a:xfrm>
            <a:off x="251520" y="1196752"/>
            <a:ext cx="24381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b="1" dirty="0" smtClean="0">
                <a:solidFill>
                  <a:srgbClr val="002E63"/>
                </a:solidFill>
                <a:cs typeface="Arial" charset="0"/>
              </a:rPr>
              <a:t>Toiminnan rahavirta</a:t>
            </a:r>
            <a:r>
              <a:rPr lang="fi-FI" sz="1600" dirty="0" smtClean="0">
                <a:solidFill>
                  <a:srgbClr val="002E63"/>
                </a:solidFill>
                <a:cs typeface="Arial" charset="0"/>
              </a:rPr>
              <a:t>:</a:t>
            </a:r>
            <a:endParaRPr lang="fi-FI" sz="1600" dirty="0">
              <a:solidFill>
                <a:srgbClr val="002E63"/>
              </a:solidFill>
              <a:cs typeface="Arial" charset="0"/>
            </a:endParaRPr>
          </a:p>
        </p:txBody>
      </p:sp>
      <p:sp>
        <p:nvSpPr>
          <p:cNvPr id="172" name="Rectangle 53"/>
          <p:cNvSpPr>
            <a:spLocks noChangeArrowheads="1"/>
          </p:cNvSpPr>
          <p:nvPr/>
        </p:nvSpPr>
        <p:spPr bwMode="auto">
          <a:xfrm>
            <a:off x="5168512" y="1782261"/>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-0,23</a:t>
            </a:r>
            <a:endParaRPr lang="fi-FI" sz="1600" dirty="0">
              <a:solidFill>
                <a:srgbClr val="002E63"/>
              </a:solidFill>
              <a:cs typeface="Arial" charset="0"/>
            </a:endParaRPr>
          </a:p>
        </p:txBody>
      </p:sp>
      <p:sp>
        <p:nvSpPr>
          <p:cNvPr id="173" name="Rectangle 53"/>
          <p:cNvSpPr>
            <a:spLocks noChangeArrowheads="1"/>
          </p:cNvSpPr>
          <p:nvPr/>
        </p:nvSpPr>
        <p:spPr bwMode="auto">
          <a:xfrm>
            <a:off x="3584336" y="1782261"/>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-0,30</a:t>
            </a:r>
            <a:endParaRPr lang="fi-FI" sz="1600" dirty="0">
              <a:solidFill>
                <a:srgbClr val="002E63"/>
              </a:solidFill>
              <a:cs typeface="Arial" charset="0"/>
            </a:endParaRPr>
          </a:p>
        </p:txBody>
      </p:sp>
      <p:sp>
        <p:nvSpPr>
          <p:cNvPr id="174" name="Rectangle 53"/>
          <p:cNvSpPr>
            <a:spLocks noChangeArrowheads="1"/>
          </p:cNvSpPr>
          <p:nvPr/>
        </p:nvSpPr>
        <p:spPr bwMode="auto">
          <a:xfrm>
            <a:off x="5960600" y="1782261"/>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-0,23</a:t>
            </a:r>
            <a:endParaRPr lang="fi-FI" sz="1600" dirty="0">
              <a:solidFill>
                <a:srgbClr val="002E63"/>
              </a:solidFill>
              <a:cs typeface="Arial" charset="0"/>
            </a:endParaRPr>
          </a:p>
        </p:txBody>
      </p:sp>
      <p:sp>
        <p:nvSpPr>
          <p:cNvPr id="175" name="Rectangle 53"/>
          <p:cNvSpPr>
            <a:spLocks noChangeArrowheads="1"/>
          </p:cNvSpPr>
          <p:nvPr/>
        </p:nvSpPr>
        <p:spPr bwMode="auto">
          <a:xfrm>
            <a:off x="8326998" y="1782261"/>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-0,23</a:t>
            </a:r>
            <a:endParaRPr lang="fi-FI" sz="1600" dirty="0">
              <a:solidFill>
                <a:srgbClr val="002E63"/>
              </a:solidFill>
              <a:cs typeface="Arial" charset="0"/>
            </a:endParaRPr>
          </a:p>
        </p:txBody>
      </p:sp>
      <p:sp>
        <p:nvSpPr>
          <p:cNvPr id="176" name="Rectangle 53"/>
          <p:cNvSpPr>
            <a:spLocks noChangeArrowheads="1"/>
          </p:cNvSpPr>
          <p:nvPr/>
        </p:nvSpPr>
        <p:spPr bwMode="auto">
          <a:xfrm>
            <a:off x="4376424" y="1782261"/>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-0,23</a:t>
            </a:r>
            <a:endParaRPr lang="fi-FI" sz="1600" dirty="0">
              <a:solidFill>
                <a:srgbClr val="002E63"/>
              </a:solidFill>
              <a:cs typeface="Arial" charset="0"/>
            </a:endParaRPr>
          </a:p>
        </p:txBody>
      </p:sp>
      <p:sp>
        <p:nvSpPr>
          <p:cNvPr id="177" name="Rectangle 53"/>
          <p:cNvSpPr>
            <a:spLocks noChangeArrowheads="1"/>
          </p:cNvSpPr>
          <p:nvPr/>
        </p:nvSpPr>
        <p:spPr bwMode="auto">
          <a:xfrm>
            <a:off x="6752688" y="1782261"/>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-0,23</a:t>
            </a:r>
            <a:endParaRPr lang="fi-FI" sz="1600" dirty="0">
              <a:solidFill>
                <a:srgbClr val="002E63"/>
              </a:solidFill>
              <a:cs typeface="Arial" charset="0"/>
            </a:endParaRPr>
          </a:p>
        </p:txBody>
      </p:sp>
      <p:sp>
        <p:nvSpPr>
          <p:cNvPr id="178" name="Rectangle 9"/>
          <p:cNvSpPr>
            <a:spLocks noChangeArrowheads="1"/>
          </p:cNvSpPr>
          <p:nvPr/>
        </p:nvSpPr>
        <p:spPr bwMode="auto">
          <a:xfrm>
            <a:off x="251520" y="1783849"/>
            <a:ext cx="129202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dirty="0" smtClean="0">
                <a:solidFill>
                  <a:srgbClr val="002E63"/>
                </a:solidFill>
                <a:cs typeface="Arial" charset="0"/>
              </a:rPr>
              <a:t>Muut erät </a:t>
            </a:r>
            <a:r>
              <a:rPr lang="fi-FI" sz="1600" baseline="30000" dirty="0" smtClean="0">
                <a:solidFill>
                  <a:srgbClr val="002E63"/>
                </a:solidFill>
                <a:cs typeface="Arial" charset="0"/>
              </a:rPr>
              <a:t>1)</a:t>
            </a:r>
            <a:r>
              <a:rPr lang="fi-FI" sz="1600" dirty="0" smtClean="0">
                <a:solidFill>
                  <a:srgbClr val="002E63"/>
                </a:solidFill>
                <a:cs typeface="Arial" charset="0"/>
              </a:rPr>
              <a:t> </a:t>
            </a:r>
            <a:endParaRPr lang="fi-FI" sz="1600" dirty="0">
              <a:solidFill>
                <a:srgbClr val="002E63"/>
              </a:solidFill>
              <a:cs typeface="Arial" charset="0"/>
            </a:endParaRPr>
          </a:p>
        </p:txBody>
      </p:sp>
      <p:sp>
        <p:nvSpPr>
          <p:cNvPr id="180" name="Rectangle 53"/>
          <p:cNvSpPr>
            <a:spLocks noChangeArrowheads="1"/>
          </p:cNvSpPr>
          <p:nvPr/>
        </p:nvSpPr>
        <p:spPr bwMode="auto">
          <a:xfrm>
            <a:off x="5261486" y="1484784"/>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1,77</a:t>
            </a:r>
            <a:endParaRPr lang="fi-FI" sz="1600" dirty="0">
              <a:solidFill>
                <a:srgbClr val="002E63"/>
              </a:solidFill>
              <a:cs typeface="Arial" charset="0"/>
            </a:endParaRPr>
          </a:p>
        </p:txBody>
      </p:sp>
      <p:sp>
        <p:nvSpPr>
          <p:cNvPr id="181" name="Rectangle 53"/>
          <p:cNvSpPr>
            <a:spLocks noChangeArrowheads="1"/>
          </p:cNvSpPr>
          <p:nvPr/>
        </p:nvSpPr>
        <p:spPr bwMode="auto">
          <a:xfrm>
            <a:off x="3677310" y="1484784"/>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1,79</a:t>
            </a:r>
            <a:endParaRPr lang="fi-FI" sz="1600" dirty="0">
              <a:solidFill>
                <a:srgbClr val="002E63"/>
              </a:solidFill>
              <a:cs typeface="Arial" charset="0"/>
            </a:endParaRPr>
          </a:p>
        </p:txBody>
      </p:sp>
      <p:sp>
        <p:nvSpPr>
          <p:cNvPr id="182" name="Rectangle 53"/>
          <p:cNvSpPr>
            <a:spLocks noChangeArrowheads="1"/>
          </p:cNvSpPr>
          <p:nvPr/>
        </p:nvSpPr>
        <p:spPr bwMode="auto">
          <a:xfrm>
            <a:off x="6053574" y="1484784"/>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1,61</a:t>
            </a:r>
            <a:endParaRPr lang="fi-FI" sz="1600" dirty="0">
              <a:solidFill>
                <a:srgbClr val="002E63"/>
              </a:solidFill>
              <a:cs typeface="Arial" charset="0"/>
            </a:endParaRPr>
          </a:p>
        </p:txBody>
      </p:sp>
      <p:sp>
        <p:nvSpPr>
          <p:cNvPr id="183" name="Rectangle 53"/>
          <p:cNvSpPr>
            <a:spLocks noChangeArrowheads="1"/>
          </p:cNvSpPr>
          <p:nvPr/>
        </p:nvSpPr>
        <p:spPr bwMode="auto">
          <a:xfrm>
            <a:off x="8419972" y="1484784"/>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0,35</a:t>
            </a:r>
            <a:endParaRPr lang="fi-FI" sz="1600" dirty="0">
              <a:solidFill>
                <a:srgbClr val="002E63"/>
              </a:solidFill>
              <a:cs typeface="Arial" charset="0"/>
            </a:endParaRPr>
          </a:p>
        </p:txBody>
      </p:sp>
      <p:sp>
        <p:nvSpPr>
          <p:cNvPr id="184" name="Rectangle 53"/>
          <p:cNvSpPr>
            <a:spLocks noChangeArrowheads="1"/>
          </p:cNvSpPr>
          <p:nvPr/>
        </p:nvSpPr>
        <p:spPr bwMode="auto">
          <a:xfrm>
            <a:off x="4469398" y="1484784"/>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2,33</a:t>
            </a:r>
            <a:endParaRPr lang="fi-FI" sz="1600" dirty="0">
              <a:solidFill>
                <a:srgbClr val="002E63"/>
              </a:solidFill>
              <a:cs typeface="Arial" charset="0"/>
            </a:endParaRPr>
          </a:p>
        </p:txBody>
      </p:sp>
      <p:sp>
        <p:nvSpPr>
          <p:cNvPr id="185" name="Rectangle 53"/>
          <p:cNvSpPr>
            <a:spLocks noChangeArrowheads="1"/>
          </p:cNvSpPr>
          <p:nvPr/>
        </p:nvSpPr>
        <p:spPr bwMode="auto">
          <a:xfrm>
            <a:off x="6845662" y="1484784"/>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1,10</a:t>
            </a:r>
            <a:endParaRPr lang="fi-FI" sz="1600" dirty="0">
              <a:solidFill>
                <a:srgbClr val="002E63"/>
              </a:solidFill>
              <a:cs typeface="Arial" charset="0"/>
            </a:endParaRPr>
          </a:p>
        </p:txBody>
      </p:sp>
      <p:sp>
        <p:nvSpPr>
          <p:cNvPr id="186" name="Rectangle 9"/>
          <p:cNvSpPr>
            <a:spLocks noChangeArrowheads="1"/>
          </p:cNvSpPr>
          <p:nvPr/>
        </p:nvSpPr>
        <p:spPr bwMode="auto">
          <a:xfrm>
            <a:off x="251520" y="1486372"/>
            <a:ext cx="100065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dirty="0">
                <a:solidFill>
                  <a:srgbClr val="002E63"/>
                </a:solidFill>
                <a:cs typeface="Arial" charset="0"/>
              </a:rPr>
              <a:t>Vuosikate</a:t>
            </a:r>
          </a:p>
        </p:txBody>
      </p:sp>
      <p:sp>
        <p:nvSpPr>
          <p:cNvPr id="187" name="Rectangle 9"/>
          <p:cNvSpPr>
            <a:spLocks noChangeArrowheads="1"/>
          </p:cNvSpPr>
          <p:nvPr/>
        </p:nvSpPr>
        <p:spPr bwMode="auto">
          <a:xfrm>
            <a:off x="251520" y="2102659"/>
            <a:ext cx="28405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b="1" dirty="0" smtClean="0">
                <a:solidFill>
                  <a:srgbClr val="002E63"/>
                </a:solidFill>
                <a:cs typeface="Arial" charset="0"/>
              </a:rPr>
              <a:t>Investointien  rahavirta</a:t>
            </a:r>
            <a:r>
              <a:rPr lang="fi-FI" sz="1600" dirty="0" smtClean="0">
                <a:solidFill>
                  <a:srgbClr val="002E63"/>
                </a:solidFill>
                <a:cs typeface="Arial" charset="0"/>
              </a:rPr>
              <a:t>:</a:t>
            </a:r>
            <a:endParaRPr lang="fi-FI" sz="1600" dirty="0">
              <a:solidFill>
                <a:srgbClr val="002E63"/>
              </a:solidFill>
              <a:cs typeface="Arial" charset="0"/>
            </a:endParaRPr>
          </a:p>
        </p:txBody>
      </p:sp>
      <p:sp>
        <p:nvSpPr>
          <p:cNvPr id="189" name="Rectangle 53"/>
          <p:cNvSpPr>
            <a:spLocks noChangeArrowheads="1"/>
          </p:cNvSpPr>
          <p:nvPr/>
        </p:nvSpPr>
        <p:spPr bwMode="auto">
          <a:xfrm>
            <a:off x="5261486" y="267713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1,10</a:t>
            </a:r>
            <a:endParaRPr lang="fi-FI" sz="1600" dirty="0">
              <a:solidFill>
                <a:srgbClr val="002E63"/>
              </a:solidFill>
              <a:cs typeface="Arial" charset="0"/>
            </a:endParaRPr>
          </a:p>
        </p:txBody>
      </p:sp>
      <p:sp>
        <p:nvSpPr>
          <p:cNvPr id="190" name="Rectangle 53"/>
          <p:cNvSpPr>
            <a:spLocks noChangeArrowheads="1"/>
          </p:cNvSpPr>
          <p:nvPr/>
        </p:nvSpPr>
        <p:spPr bwMode="auto">
          <a:xfrm>
            <a:off x="3677310" y="267713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1,12</a:t>
            </a:r>
            <a:endParaRPr lang="fi-FI" sz="1600" dirty="0">
              <a:solidFill>
                <a:srgbClr val="002E63"/>
              </a:solidFill>
              <a:cs typeface="Arial" charset="0"/>
            </a:endParaRPr>
          </a:p>
        </p:txBody>
      </p:sp>
      <p:sp>
        <p:nvSpPr>
          <p:cNvPr id="191" name="Rectangle 53"/>
          <p:cNvSpPr>
            <a:spLocks noChangeArrowheads="1"/>
          </p:cNvSpPr>
          <p:nvPr/>
        </p:nvSpPr>
        <p:spPr bwMode="auto">
          <a:xfrm>
            <a:off x="6053574" y="267713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1,10</a:t>
            </a:r>
            <a:endParaRPr lang="fi-FI" sz="1600" dirty="0">
              <a:solidFill>
                <a:srgbClr val="002E63"/>
              </a:solidFill>
              <a:cs typeface="Arial" charset="0"/>
            </a:endParaRPr>
          </a:p>
        </p:txBody>
      </p:sp>
      <p:sp>
        <p:nvSpPr>
          <p:cNvPr id="192" name="Rectangle 53"/>
          <p:cNvSpPr>
            <a:spLocks noChangeArrowheads="1"/>
          </p:cNvSpPr>
          <p:nvPr/>
        </p:nvSpPr>
        <p:spPr bwMode="auto">
          <a:xfrm>
            <a:off x="8419972" y="267713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1,10</a:t>
            </a:r>
            <a:endParaRPr lang="fi-FI" sz="1600" dirty="0">
              <a:solidFill>
                <a:srgbClr val="002E63"/>
              </a:solidFill>
              <a:cs typeface="Arial" charset="0"/>
            </a:endParaRPr>
          </a:p>
        </p:txBody>
      </p:sp>
      <p:sp>
        <p:nvSpPr>
          <p:cNvPr id="193" name="Rectangle 53"/>
          <p:cNvSpPr>
            <a:spLocks noChangeArrowheads="1"/>
          </p:cNvSpPr>
          <p:nvPr/>
        </p:nvSpPr>
        <p:spPr bwMode="auto">
          <a:xfrm>
            <a:off x="4469398" y="267713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1,10</a:t>
            </a:r>
            <a:endParaRPr lang="fi-FI" sz="1600" dirty="0">
              <a:solidFill>
                <a:srgbClr val="002E63"/>
              </a:solidFill>
              <a:cs typeface="Arial" charset="0"/>
            </a:endParaRPr>
          </a:p>
        </p:txBody>
      </p:sp>
      <p:sp>
        <p:nvSpPr>
          <p:cNvPr id="194" name="Rectangle 53"/>
          <p:cNvSpPr>
            <a:spLocks noChangeArrowheads="1"/>
          </p:cNvSpPr>
          <p:nvPr/>
        </p:nvSpPr>
        <p:spPr bwMode="auto">
          <a:xfrm>
            <a:off x="6845662" y="267713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1,10</a:t>
            </a:r>
            <a:endParaRPr lang="fi-FI" sz="1600" dirty="0">
              <a:solidFill>
                <a:srgbClr val="002E63"/>
              </a:solidFill>
              <a:cs typeface="Arial" charset="0"/>
            </a:endParaRPr>
          </a:p>
        </p:txBody>
      </p:sp>
      <p:sp>
        <p:nvSpPr>
          <p:cNvPr id="195" name="Rectangle 9"/>
          <p:cNvSpPr>
            <a:spLocks noChangeArrowheads="1"/>
          </p:cNvSpPr>
          <p:nvPr/>
        </p:nvSpPr>
        <p:spPr bwMode="auto">
          <a:xfrm>
            <a:off x="251520" y="2678723"/>
            <a:ext cx="121988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dirty="0" smtClean="0">
                <a:solidFill>
                  <a:srgbClr val="002E63"/>
                </a:solidFill>
                <a:cs typeface="Arial" charset="0"/>
              </a:rPr>
              <a:t>Muut erät </a:t>
            </a:r>
            <a:r>
              <a:rPr lang="fi-FI" sz="1600" baseline="30000" dirty="0" smtClean="0">
                <a:solidFill>
                  <a:srgbClr val="002E63"/>
                </a:solidFill>
                <a:cs typeface="Arial" charset="0"/>
              </a:rPr>
              <a:t>2)</a:t>
            </a:r>
            <a:endParaRPr lang="fi-FI" sz="1600" baseline="30000" dirty="0">
              <a:solidFill>
                <a:srgbClr val="002E63"/>
              </a:solidFill>
              <a:cs typeface="Arial" charset="0"/>
            </a:endParaRPr>
          </a:p>
        </p:txBody>
      </p:sp>
      <p:sp>
        <p:nvSpPr>
          <p:cNvPr id="197" name="Rectangle 53"/>
          <p:cNvSpPr>
            <a:spLocks noChangeArrowheads="1"/>
          </p:cNvSpPr>
          <p:nvPr/>
        </p:nvSpPr>
        <p:spPr bwMode="auto">
          <a:xfrm>
            <a:off x="5168512" y="2379658"/>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-4,60</a:t>
            </a:r>
            <a:endParaRPr lang="fi-FI" sz="1600" dirty="0">
              <a:solidFill>
                <a:srgbClr val="002E63"/>
              </a:solidFill>
              <a:cs typeface="Arial" charset="0"/>
            </a:endParaRPr>
          </a:p>
        </p:txBody>
      </p:sp>
      <p:sp>
        <p:nvSpPr>
          <p:cNvPr id="198" name="Rectangle 53"/>
          <p:cNvSpPr>
            <a:spLocks noChangeArrowheads="1"/>
          </p:cNvSpPr>
          <p:nvPr/>
        </p:nvSpPr>
        <p:spPr bwMode="auto">
          <a:xfrm>
            <a:off x="3584336" y="2379658"/>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-4,59</a:t>
            </a:r>
            <a:endParaRPr lang="fi-FI" sz="1600" dirty="0">
              <a:solidFill>
                <a:srgbClr val="002E63"/>
              </a:solidFill>
              <a:cs typeface="Arial" charset="0"/>
            </a:endParaRPr>
          </a:p>
        </p:txBody>
      </p:sp>
      <p:sp>
        <p:nvSpPr>
          <p:cNvPr id="199" name="Rectangle 53"/>
          <p:cNvSpPr>
            <a:spLocks noChangeArrowheads="1"/>
          </p:cNvSpPr>
          <p:nvPr/>
        </p:nvSpPr>
        <p:spPr bwMode="auto">
          <a:xfrm>
            <a:off x="5960600" y="2379658"/>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-4,60</a:t>
            </a:r>
            <a:endParaRPr lang="fi-FI" sz="1600" dirty="0">
              <a:solidFill>
                <a:srgbClr val="002E63"/>
              </a:solidFill>
              <a:cs typeface="Arial" charset="0"/>
            </a:endParaRPr>
          </a:p>
        </p:txBody>
      </p:sp>
      <p:sp>
        <p:nvSpPr>
          <p:cNvPr id="200" name="Rectangle 53"/>
          <p:cNvSpPr>
            <a:spLocks noChangeArrowheads="1"/>
          </p:cNvSpPr>
          <p:nvPr/>
        </p:nvSpPr>
        <p:spPr bwMode="auto">
          <a:xfrm>
            <a:off x="8326998" y="2379658"/>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-4,60</a:t>
            </a:r>
            <a:endParaRPr lang="fi-FI" sz="1600" dirty="0">
              <a:solidFill>
                <a:srgbClr val="002E63"/>
              </a:solidFill>
              <a:cs typeface="Arial" charset="0"/>
            </a:endParaRPr>
          </a:p>
        </p:txBody>
      </p:sp>
      <p:sp>
        <p:nvSpPr>
          <p:cNvPr id="201" name="Rectangle 53"/>
          <p:cNvSpPr>
            <a:spLocks noChangeArrowheads="1"/>
          </p:cNvSpPr>
          <p:nvPr/>
        </p:nvSpPr>
        <p:spPr bwMode="auto">
          <a:xfrm>
            <a:off x="4376424" y="2379658"/>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-4,60</a:t>
            </a:r>
            <a:endParaRPr lang="fi-FI" sz="1600" dirty="0">
              <a:solidFill>
                <a:srgbClr val="002E63"/>
              </a:solidFill>
              <a:cs typeface="Arial" charset="0"/>
            </a:endParaRPr>
          </a:p>
        </p:txBody>
      </p:sp>
      <p:sp>
        <p:nvSpPr>
          <p:cNvPr id="202" name="Rectangle 53"/>
          <p:cNvSpPr>
            <a:spLocks noChangeArrowheads="1"/>
          </p:cNvSpPr>
          <p:nvPr/>
        </p:nvSpPr>
        <p:spPr bwMode="auto">
          <a:xfrm>
            <a:off x="6752688" y="2379658"/>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-4,60</a:t>
            </a:r>
            <a:endParaRPr lang="fi-FI" sz="1600" dirty="0">
              <a:solidFill>
                <a:srgbClr val="002E63"/>
              </a:solidFill>
              <a:cs typeface="Arial" charset="0"/>
            </a:endParaRPr>
          </a:p>
        </p:txBody>
      </p:sp>
      <p:sp>
        <p:nvSpPr>
          <p:cNvPr id="203" name="Rectangle 9"/>
          <p:cNvSpPr>
            <a:spLocks noChangeArrowheads="1"/>
          </p:cNvSpPr>
          <p:nvPr/>
        </p:nvSpPr>
        <p:spPr bwMode="auto">
          <a:xfrm>
            <a:off x="251520" y="2381246"/>
            <a:ext cx="174829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dirty="0" smtClean="0">
                <a:solidFill>
                  <a:srgbClr val="002E63"/>
                </a:solidFill>
                <a:cs typeface="Arial" charset="0"/>
              </a:rPr>
              <a:t>Investointimenot</a:t>
            </a:r>
            <a:endParaRPr lang="fi-FI" sz="1600" dirty="0">
              <a:solidFill>
                <a:srgbClr val="002E63"/>
              </a:solidFill>
              <a:cs typeface="Arial" charset="0"/>
            </a:endParaRPr>
          </a:p>
        </p:txBody>
      </p:sp>
      <p:sp>
        <p:nvSpPr>
          <p:cNvPr id="205" name="Rectangle 53"/>
          <p:cNvSpPr>
            <a:spLocks noChangeArrowheads="1"/>
          </p:cNvSpPr>
          <p:nvPr/>
        </p:nvSpPr>
        <p:spPr bwMode="auto">
          <a:xfrm>
            <a:off x="5168512" y="4147492"/>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-1,75</a:t>
            </a:r>
            <a:endParaRPr lang="fi-FI" sz="1600" dirty="0">
              <a:solidFill>
                <a:srgbClr val="002E63"/>
              </a:solidFill>
              <a:cs typeface="Arial" charset="0"/>
            </a:endParaRPr>
          </a:p>
        </p:txBody>
      </p:sp>
      <p:sp>
        <p:nvSpPr>
          <p:cNvPr id="206" name="Rectangle 53"/>
          <p:cNvSpPr>
            <a:spLocks noChangeArrowheads="1"/>
          </p:cNvSpPr>
          <p:nvPr/>
        </p:nvSpPr>
        <p:spPr bwMode="auto">
          <a:xfrm>
            <a:off x="3584336" y="4147492"/>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-1,48</a:t>
            </a:r>
            <a:endParaRPr lang="fi-FI" sz="1600" dirty="0">
              <a:solidFill>
                <a:srgbClr val="002E63"/>
              </a:solidFill>
              <a:cs typeface="Arial" charset="0"/>
            </a:endParaRPr>
          </a:p>
        </p:txBody>
      </p:sp>
      <p:sp>
        <p:nvSpPr>
          <p:cNvPr id="207" name="Rectangle 53"/>
          <p:cNvSpPr>
            <a:spLocks noChangeArrowheads="1"/>
          </p:cNvSpPr>
          <p:nvPr/>
        </p:nvSpPr>
        <p:spPr bwMode="auto">
          <a:xfrm>
            <a:off x="5960600" y="4147492"/>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-1,95</a:t>
            </a:r>
            <a:endParaRPr lang="fi-FI" sz="1600" dirty="0">
              <a:solidFill>
                <a:srgbClr val="002E63"/>
              </a:solidFill>
              <a:cs typeface="Arial" charset="0"/>
            </a:endParaRPr>
          </a:p>
        </p:txBody>
      </p:sp>
      <p:sp>
        <p:nvSpPr>
          <p:cNvPr id="208" name="Rectangle 53"/>
          <p:cNvSpPr>
            <a:spLocks noChangeArrowheads="1"/>
          </p:cNvSpPr>
          <p:nvPr/>
        </p:nvSpPr>
        <p:spPr bwMode="auto">
          <a:xfrm>
            <a:off x="8326998" y="4147492"/>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-2,60</a:t>
            </a:r>
            <a:endParaRPr lang="fi-FI" sz="1600" dirty="0">
              <a:solidFill>
                <a:srgbClr val="002E63"/>
              </a:solidFill>
              <a:cs typeface="Arial" charset="0"/>
            </a:endParaRPr>
          </a:p>
        </p:txBody>
      </p:sp>
      <p:sp>
        <p:nvSpPr>
          <p:cNvPr id="209" name="Rectangle 53"/>
          <p:cNvSpPr>
            <a:spLocks noChangeArrowheads="1"/>
          </p:cNvSpPr>
          <p:nvPr/>
        </p:nvSpPr>
        <p:spPr bwMode="auto">
          <a:xfrm>
            <a:off x="4376424" y="4147492"/>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-1,60</a:t>
            </a:r>
            <a:endParaRPr lang="fi-FI" sz="1600" dirty="0">
              <a:solidFill>
                <a:srgbClr val="002E63"/>
              </a:solidFill>
              <a:cs typeface="Arial" charset="0"/>
            </a:endParaRPr>
          </a:p>
        </p:txBody>
      </p:sp>
      <p:sp>
        <p:nvSpPr>
          <p:cNvPr id="210" name="Rectangle 53"/>
          <p:cNvSpPr>
            <a:spLocks noChangeArrowheads="1"/>
          </p:cNvSpPr>
          <p:nvPr/>
        </p:nvSpPr>
        <p:spPr bwMode="auto">
          <a:xfrm>
            <a:off x="6752688" y="4147492"/>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-2,20</a:t>
            </a:r>
            <a:endParaRPr lang="fi-FI" sz="1600" dirty="0">
              <a:solidFill>
                <a:srgbClr val="002E63"/>
              </a:solidFill>
              <a:cs typeface="Arial" charset="0"/>
            </a:endParaRPr>
          </a:p>
        </p:txBody>
      </p:sp>
      <p:sp>
        <p:nvSpPr>
          <p:cNvPr id="211" name="Rectangle 9"/>
          <p:cNvSpPr>
            <a:spLocks noChangeArrowheads="1"/>
          </p:cNvSpPr>
          <p:nvPr/>
        </p:nvSpPr>
        <p:spPr bwMode="auto">
          <a:xfrm>
            <a:off x="251520" y="4149080"/>
            <a:ext cx="344126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dirty="0" smtClean="0">
                <a:solidFill>
                  <a:srgbClr val="002E63"/>
                </a:solidFill>
                <a:cs typeface="Arial" charset="0"/>
              </a:rPr>
              <a:t>Pitkäaikaisten lainojen vähennys</a:t>
            </a:r>
            <a:endParaRPr lang="fi-FI" sz="1600" baseline="30000" dirty="0">
              <a:solidFill>
                <a:srgbClr val="002E63"/>
              </a:solidFill>
              <a:cs typeface="Arial" charset="0"/>
            </a:endParaRPr>
          </a:p>
        </p:txBody>
      </p:sp>
      <p:sp>
        <p:nvSpPr>
          <p:cNvPr id="213" name="Rectangle 53"/>
          <p:cNvSpPr>
            <a:spLocks noChangeArrowheads="1"/>
          </p:cNvSpPr>
          <p:nvPr/>
        </p:nvSpPr>
        <p:spPr bwMode="auto">
          <a:xfrm>
            <a:off x="5261486" y="443711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0,50</a:t>
            </a:r>
            <a:endParaRPr lang="fi-FI" sz="1600" dirty="0">
              <a:solidFill>
                <a:srgbClr val="002E63"/>
              </a:solidFill>
              <a:cs typeface="Arial" charset="0"/>
            </a:endParaRPr>
          </a:p>
        </p:txBody>
      </p:sp>
      <p:sp>
        <p:nvSpPr>
          <p:cNvPr id="214" name="Rectangle 53"/>
          <p:cNvSpPr>
            <a:spLocks noChangeArrowheads="1"/>
          </p:cNvSpPr>
          <p:nvPr/>
        </p:nvSpPr>
        <p:spPr bwMode="auto">
          <a:xfrm>
            <a:off x="3677310" y="443711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0,55</a:t>
            </a:r>
            <a:endParaRPr lang="fi-FI" sz="1600" dirty="0">
              <a:solidFill>
                <a:srgbClr val="002E63"/>
              </a:solidFill>
              <a:cs typeface="Arial" charset="0"/>
            </a:endParaRPr>
          </a:p>
        </p:txBody>
      </p:sp>
      <p:sp>
        <p:nvSpPr>
          <p:cNvPr id="215" name="Rectangle 53"/>
          <p:cNvSpPr>
            <a:spLocks noChangeArrowheads="1"/>
          </p:cNvSpPr>
          <p:nvPr/>
        </p:nvSpPr>
        <p:spPr bwMode="auto">
          <a:xfrm>
            <a:off x="6053574" y="443711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0,30</a:t>
            </a:r>
            <a:endParaRPr lang="fi-FI" sz="1600" dirty="0">
              <a:solidFill>
                <a:srgbClr val="002E63"/>
              </a:solidFill>
              <a:cs typeface="Arial" charset="0"/>
            </a:endParaRPr>
          </a:p>
        </p:txBody>
      </p:sp>
      <p:sp>
        <p:nvSpPr>
          <p:cNvPr id="216" name="Rectangle 53"/>
          <p:cNvSpPr>
            <a:spLocks noChangeArrowheads="1"/>
          </p:cNvSpPr>
          <p:nvPr/>
        </p:nvSpPr>
        <p:spPr bwMode="auto">
          <a:xfrm>
            <a:off x="8419972" y="443711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0,30</a:t>
            </a:r>
            <a:endParaRPr lang="fi-FI" sz="1600" dirty="0">
              <a:solidFill>
                <a:srgbClr val="002E63"/>
              </a:solidFill>
              <a:cs typeface="Arial" charset="0"/>
            </a:endParaRPr>
          </a:p>
        </p:txBody>
      </p:sp>
      <p:sp>
        <p:nvSpPr>
          <p:cNvPr id="217" name="Rectangle 53"/>
          <p:cNvSpPr>
            <a:spLocks noChangeArrowheads="1"/>
          </p:cNvSpPr>
          <p:nvPr/>
        </p:nvSpPr>
        <p:spPr bwMode="auto">
          <a:xfrm>
            <a:off x="4469398" y="443711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0,50</a:t>
            </a:r>
            <a:endParaRPr lang="fi-FI" sz="1600" dirty="0">
              <a:solidFill>
                <a:srgbClr val="002E63"/>
              </a:solidFill>
              <a:cs typeface="Arial" charset="0"/>
            </a:endParaRPr>
          </a:p>
        </p:txBody>
      </p:sp>
      <p:sp>
        <p:nvSpPr>
          <p:cNvPr id="218" name="Rectangle 53"/>
          <p:cNvSpPr>
            <a:spLocks noChangeArrowheads="1"/>
          </p:cNvSpPr>
          <p:nvPr/>
        </p:nvSpPr>
        <p:spPr bwMode="auto">
          <a:xfrm>
            <a:off x="6845662" y="443711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0,30</a:t>
            </a:r>
            <a:endParaRPr lang="fi-FI" sz="1600" dirty="0">
              <a:solidFill>
                <a:srgbClr val="002E63"/>
              </a:solidFill>
              <a:cs typeface="Arial" charset="0"/>
            </a:endParaRPr>
          </a:p>
        </p:txBody>
      </p:sp>
      <p:sp>
        <p:nvSpPr>
          <p:cNvPr id="219" name="Rectangle 9"/>
          <p:cNvSpPr>
            <a:spLocks noChangeArrowheads="1"/>
          </p:cNvSpPr>
          <p:nvPr/>
        </p:nvSpPr>
        <p:spPr bwMode="auto">
          <a:xfrm>
            <a:off x="251520" y="4438700"/>
            <a:ext cx="327955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dirty="0" smtClean="0">
                <a:solidFill>
                  <a:srgbClr val="002E63"/>
                </a:solidFill>
                <a:cs typeface="Arial" charset="0"/>
              </a:rPr>
              <a:t>Lyhytaikaisten lainojen muutos</a:t>
            </a:r>
            <a:endParaRPr lang="fi-FI" sz="1600" baseline="30000" dirty="0">
              <a:solidFill>
                <a:srgbClr val="002E63"/>
              </a:solidFill>
              <a:cs typeface="Arial" charset="0"/>
            </a:endParaRPr>
          </a:p>
        </p:txBody>
      </p:sp>
      <p:sp>
        <p:nvSpPr>
          <p:cNvPr id="220" name="Text Box 59"/>
          <p:cNvSpPr txBox="1">
            <a:spLocks noChangeArrowheads="1"/>
          </p:cNvSpPr>
          <p:nvPr/>
        </p:nvSpPr>
        <p:spPr bwMode="auto">
          <a:xfrm>
            <a:off x="472412" y="5949280"/>
            <a:ext cx="4377754" cy="194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lnSpc>
                <a:spcPct val="115000"/>
              </a:lnSpc>
              <a:defRPr/>
            </a:pPr>
            <a:r>
              <a:rPr lang="fi-FI" kern="0" dirty="0" smtClean="0">
                <a:solidFill>
                  <a:srgbClr val="002E63"/>
                </a:solidFill>
                <a:cs typeface="Arial" charset="0"/>
              </a:rPr>
              <a:t> 1</a:t>
            </a:r>
            <a:r>
              <a:rPr lang="fi-FI" sz="1100" kern="0" dirty="0" smtClean="0">
                <a:solidFill>
                  <a:srgbClr val="002E63"/>
                </a:solidFill>
                <a:cs typeface="Arial" charset="0"/>
              </a:rPr>
              <a:t>) Satunnaiset erät, netto + Tulorahoituksen korjauserät</a:t>
            </a:r>
          </a:p>
        </p:txBody>
      </p:sp>
      <p:sp>
        <p:nvSpPr>
          <p:cNvPr id="109" name="Dian numeron paikkamerkki 8"/>
          <p:cNvSpPr>
            <a:spLocks noGrp="1"/>
          </p:cNvSpPr>
          <p:nvPr>
            <p:ph type="sldNum" sz="quarter" idx="12"/>
          </p:nvPr>
        </p:nvSpPr>
        <p:spPr>
          <a:xfrm>
            <a:off x="2268000" y="6451200"/>
            <a:ext cx="392400" cy="266400"/>
          </a:xfrm>
        </p:spPr>
        <p:txBody>
          <a:bodyPr/>
          <a:lstStyle/>
          <a:p>
            <a:fld id="{529BDC67-9A7E-42C8-BC4E-FBA2E376B5B6}" type="slidenum">
              <a:rPr lang="fi-FI" smtClean="0"/>
              <a:pPr/>
              <a:t>12</a:t>
            </a:fld>
            <a:endParaRPr lang="fi-FI" dirty="0"/>
          </a:p>
        </p:txBody>
      </p:sp>
      <p:sp>
        <p:nvSpPr>
          <p:cNvPr id="3" name="Päivämäärän paikkamerkki 2"/>
          <p:cNvSpPr>
            <a:spLocks noGrp="1"/>
          </p:cNvSpPr>
          <p:nvPr>
            <p:ph type="dt" sz="half" idx="10"/>
          </p:nvPr>
        </p:nvSpPr>
        <p:spPr/>
        <p:txBody>
          <a:bodyPr/>
          <a:lstStyle/>
          <a:p>
            <a:pPr>
              <a:defRPr/>
            </a:pPr>
            <a:r>
              <a:rPr lang="fi-FI" smtClean="0"/>
              <a:t>23.1.2014</a:t>
            </a:r>
            <a:endParaRPr lang="fi-FI"/>
          </a:p>
        </p:txBody>
      </p:sp>
      <p:sp>
        <p:nvSpPr>
          <p:cNvPr id="110" name="Rectangle 47"/>
          <p:cNvSpPr>
            <a:spLocks noChangeArrowheads="1"/>
          </p:cNvSpPr>
          <p:nvPr/>
        </p:nvSpPr>
        <p:spPr bwMode="auto">
          <a:xfrm>
            <a:off x="7623118" y="5343714"/>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4,05</a:t>
            </a:r>
            <a:endParaRPr lang="fi-FI" sz="1600" dirty="0">
              <a:solidFill>
                <a:srgbClr val="003882"/>
              </a:solidFill>
              <a:cs typeface="Arial" charset="0"/>
            </a:endParaRPr>
          </a:p>
        </p:txBody>
      </p:sp>
      <p:sp>
        <p:nvSpPr>
          <p:cNvPr id="111" name="Rectangle 48"/>
          <p:cNvSpPr>
            <a:spLocks noChangeArrowheads="1"/>
          </p:cNvSpPr>
          <p:nvPr/>
        </p:nvSpPr>
        <p:spPr bwMode="auto">
          <a:xfrm>
            <a:off x="7493275" y="5631051"/>
            <a:ext cx="59471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3882"/>
                </a:solidFill>
                <a:cs typeface="Arial" charset="0"/>
              </a:rPr>
              <a:t>25,21</a:t>
            </a:r>
            <a:endParaRPr lang="fi-FI" sz="1600" dirty="0">
              <a:solidFill>
                <a:srgbClr val="003882"/>
              </a:solidFill>
              <a:cs typeface="Arial" charset="0"/>
            </a:endParaRPr>
          </a:p>
        </p:txBody>
      </p:sp>
      <p:sp>
        <p:nvSpPr>
          <p:cNvPr id="112" name="Rectangle 53"/>
          <p:cNvSpPr>
            <a:spLocks noChangeArrowheads="1"/>
          </p:cNvSpPr>
          <p:nvPr/>
        </p:nvSpPr>
        <p:spPr bwMode="auto">
          <a:xfrm>
            <a:off x="7623118" y="505568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C00000"/>
                </a:solidFill>
                <a:cs typeface="Arial" charset="0"/>
              </a:rPr>
              <a:t>0,06</a:t>
            </a:r>
            <a:endParaRPr lang="fi-FI" sz="1600" dirty="0">
              <a:solidFill>
                <a:srgbClr val="C00000"/>
              </a:solidFill>
              <a:cs typeface="Arial" charset="0"/>
            </a:endParaRPr>
          </a:p>
        </p:txBody>
      </p:sp>
      <p:sp>
        <p:nvSpPr>
          <p:cNvPr id="115" name="Rectangle 56"/>
          <p:cNvSpPr>
            <a:spLocks noChangeArrowheads="1"/>
          </p:cNvSpPr>
          <p:nvPr/>
        </p:nvSpPr>
        <p:spPr bwMode="auto">
          <a:xfrm>
            <a:off x="7537781" y="2984451"/>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C00000"/>
                </a:solidFill>
                <a:cs typeface="Arial" charset="0"/>
              </a:rPr>
              <a:t>-2,94</a:t>
            </a:r>
            <a:endParaRPr lang="fi-FI" sz="1600" dirty="0">
              <a:solidFill>
                <a:srgbClr val="C00000"/>
              </a:solidFill>
              <a:cs typeface="Arial" charset="0"/>
            </a:endParaRPr>
          </a:p>
        </p:txBody>
      </p:sp>
      <p:sp>
        <p:nvSpPr>
          <p:cNvPr id="116" name="Rectangle 57"/>
          <p:cNvSpPr>
            <a:spLocks noChangeArrowheads="1"/>
          </p:cNvSpPr>
          <p:nvPr/>
        </p:nvSpPr>
        <p:spPr bwMode="auto">
          <a:xfrm>
            <a:off x="7504245" y="1063769"/>
            <a:ext cx="5834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b="1" dirty="0" smtClean="0">
                <a:solidFill>
                  <a:srgbClr val="002E63"/>
                </a:solidFill>
                <a:cs typeface="Arial" charset="0"/>
              </a:rPr>
              <a:t>2017</a:t>
            </a:r>
            <a:endParaRPr lang="fi-FI" sz="1600" b="1" dirty="0">
              <a:solidFill>
                <a:srgbClr val="002E63"/>
              </a:solidFill>
              <a:cs typeface="Arial" charset="0"/>
            </a:endParaRPr>
          </a:p>
        </p:txBody>
      </p:sp>
      <p:sp>
        <p:nvSpPr>
          <p:cNvPr id="117" name="Rectangle 53"/>
          <p:cNvSpPr>
            <a:spLocks noChangeArrowheads="1"/>
          </p:cNvSpPr>
          <p:nvPr/>
        </p:nvSpPr>
        <p:spPr bwMode="auto">
          <a:xfrm>
            <a:off x="7530144" y="3573016"/>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-0,10</a:t>
            </a:r>
            <a:endParaRPr lang="fi-FI" sz="1600" dirty="0">
              <a:solidFill>
                <a:srgbClr val="002E63"/>
              </a:solidFill>
              <a:cs typeface="Arial" charset="0"/>
            </a:endParaRPr>
          </a:p>
        </p:txBody>
      </p:sp>
      <p:sp>
        <p:nvSpPr>
          <p:cNvPr id="118" name="Rectangle 53"/>
          <p:cNvSpPr>
            <a:spLocks noChangeArrowheads="1"/>
          </p:cNvSpPr>
          <p:nvPr/>
        </p:nvSpPr>
        <p:spPr bwMode="auto">
          <a:xfrm>
            <a:off x="7530144" y="1782261"/>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-0,23</a:t>
            </a:r>
            <a:endParaRPr lang="fi-FI" sz="1600" dirty="0">
              <a:solidFill>
                <a:srgbClr val="002E63"/>
              </a:solidFill>
              <a:cs typeface="Arial" charset="0"/>
            </a:endParaRPr>
          </a:p>
        </p:txBody>
      </p:sp>
      <p:sp>
        <p:nvSpPr>
          <p:cNvPr id="120" name="Rectangle 53"/>
          <p:cNvSpPr>
            <a:spLocks noChangeArrowheads="1"/>
          </p:cNvSpPr>
          <p:nvPr/>
        </p:nvSpPr>
        <p:spPr bwMode="auto">
          <a:xfrm>
            <a:off x="7623118" y="1484784"/>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0,79</a:t>
            </a:r>
            <a:endParaRPr lang="fi-FI" sz="1600" dirty="0">
              <a:solidFill>
                <a:srgbClr val="002E63"/>
              </a:solidFill>
              <a:cs typeface="Arial" charset="0"/>
            </a:endParaRPr>
          </a:p>
        </p:txBody>
      </p:sp>
      <p:sp>
        <p:nvSpPr>
          <p:cNvPr id="121" name="Rectangle 53"/>
          <p:cNvSpPr>
            <a:spLocks noChangeArrowheads="1"/>
          </p:cNvSpPr>
          <p:nvPr/>
        </p:nvSpPr>
        <p:spPr bwMode="auto">
          <a:xfrm>
            <a:off x="7623118" y="267713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1,10</a:t>
            </a:r>
            <a:endParaRPr lang="fi-FI" sz="1600" dirty="0">
              <a:solidFill>
                <a:srgbClr val="002E63"/>
              </a:solidFill>
              <a:cs typeface="Arial" charset="0"/>
            </a:endParaRPr>
          </a:p>
        </p:txBody>
      </p:sp>
      <p:sp>
        <p:nvSpPr>
          <p:cNvPr id="124" name="Rectangle 53"/>
          <p:cNvSpPr>
            <a:spLocks noChangeArrowheads="1"/>
          </p:cNvSpPr>
          <p:nvPr/>
        </p:nvSpPr>
        <p:spPr bwMode="auto">
          <a:xfrm>
            <a:off x="7530144" y="2379658"/>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-4,60</a:t>
            </a:r>
            <a:endParaRPr lang="fi-FI" sz="1600" dirty="0">
              <a:solidFill>
                <a:srgbClr val="002E63"/>
              </a:solidFill>
              <a:cs typeface="Arial" charset="0"/>
            </a:endParaRPr>
          </a:p>
        </p:txBody>
      </p:sp>
      <p:sp>
        <p:nvSpPr>
          <p:cNvPr id="125" name="Rectangle 53"/>
          <p:cNvSpPr>
            <a:spLocks noChangeArrowheads="1"/>
          </p:cNvSpPr>
          <p:nvPr/>
        </p:nvSpPr>
        <p:spPr bwMode="auto">
          <a:xfrm>
            <a:off x="7530144" y="4147492"/>
            <a:ext cx="55784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-2,40</a:t>
            </a:r>
            <a:endParaRPr lang="fi-FI" sz="1600" dirty="0">
              <a:solidFill>
                <a:srgbClr val="002E63"/>
              </a:solidFill>
              <a:cs typeface="Arial" charset="0"/>
            </a:endParaRPr>
          </a:p>
        </p:txBody>
      </p:sp>
      <p:sp>
        <p:nvSpPr>
          <p:cNvPr id="126" name="Rectangle 53"/>
          <p:cNvSpPr>
            <a:spLocks noChangeArrowheads="1"/>
          </p:cNvSpPr>
          <p:nvPr/>
        </p:nvSpPr>
        <p:spPr bwMode="auto">
          <a:xfrm>
            <a:off x="7623118" y="4437112"/>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0,30</a:t>
            </a:r>
            <a:endParaRPr lang="fi-FI" sz="1600" dirty="0">
              <a:solidFill>
                <a:srgbClr val="002E63"/>
              </a:solidFill>
              <a:cs typeface="Arial" charset="0"/>
            </a:endParaRPr>
          </a:p>
        </p:txBody>
      </p:sp>
      <p:sp>
        <p:nvSpPr>
          <p:cNvPr id="127" name="Rectangle 53"/>
          <p:cNvSpPr>
            <a:spLocks noChangeArrowheads="1"/>
          </p:cNvSpPr>
          <p:nvPr/>
        </p:nvSpPr>
        <p:spPr bwMode="auto">
          <a:xfrm>
            <a:off x="5261486" y="4734589"/>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0,00</a:t>
            </a:r>
            <a:endParaRPr lang="fi-FI" sz="1600" dirty="0">
              <a:solidFill>
                <a:srgbClr val="002E63"/>
              </a:solidFill>
              <a:cs typeface="Arial" charset="0"/>
            </a:endParaRPr>
          </a:p>
        </p:txBody>
      </p:sp>
      <p:sp>
        <p:nvSpPr>
          <p:cNvPr id="130" name="Rectangle 53"/>
          <p:cNvSpPr>
            <a:spLocks noChangeArrowheads="1"/>
          </p:cNvSpPr>
          <p:nvPr/>
        </p:nvSpPr>
        <p:spPr bwMode="auto">
          <a:xfrm>
            <a:off x="3677310" y="4734589"/>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0,25</a:t>
            </a:r>
            <a:endParaRPr lang="fi-FI" sz="1600" dirty="0">
              <a:solidFill>
                <a:srgbClr val="002E63"/>
              </a:solidFill>
              <a:cs typeface="Arial" charset="0"/>
            </a:endParaRPr>
          </a:p>
        </p:txBody>
      </p:sp>
      <p:sp>
        <p:nvSpPr>
          <p:cNvPr id="131" name="Rectangle 53"/>
          <p:cNvSpPr>
            <a:spLocks noChangeArrowheads="1"/>
          </p:cNvSpPr>
          <p:nvPr/>
        </p:nvSpPr>
        <p:spPr bwMode="auto">
          <a:xfrm>
            <a:off x="6053574" y="4734589"/>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0,00</a:t>
            </a:r>
            <a:endParaRPr lang="fi-FI" sz="1600" dirty="0">
              <a:solidFill>
                <a:srgbClr val="002E63"/>
              </a:solidFill>
              <a:cs typeface="Arial" charset="0"/>
            </a:endParaRPr>
          </a:p>
        </p:txBody>
      </p:sp>
      <p:sp>
        <p:nvSpPr>
          <p:cNvPr id="132" name="Rectangle 53"/>
          <p:cNvSpPr>
            <a:spLocks noChangeArrowheads="1"/>
          </p:cNvSpPr>
          <p:nvPr/>
        </p:nvSpPr>
        <p:spPr bwMode="auto">
          <a:xfrm>
            <a:off x="8419972" y="4734589"/>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0,00</a:t>
            </a:r>
            <a:endParaRPr lang="fi-FI" sz="1600" dirty="0">
              <a:solidFill>
                <a:srgbClr val="002E63"/>
              </a:solidFill>
              <a:cs typeface="Arial" charset="0"/>
            </a:endParaRPr>
          </a:p>
        </p:txBody>
      </p:sp>
      <p:sp>
        <p:nvSpPr>
          <p:cNvPr id="133" name="Rectangle 53"/>
          <p:cNvSpPr>
            <a:spLocks noChangeArrowheads="1"/>
          </p:cNvSpPr>
          <p:nvPr/>
        </p:nvSpPr>
        <p:spPr bwMode="auto">
          <a:xfrm>
            <a:off x="4469398" y="4734589"/>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0,00</a:t>
            </a:r>
            <a:endParaRPr lang="fi-FI" sz="1600" dirty="0">
              <a:solidFill>
                <a:srgbClr val="002E63"/>
              </a:solidFill>
              <a:cs typeface="Arial" charset="0"/>
            </a:endParaRPr>
          </a:p>
        </p:txBody>
      </p:sp>
      <p:sp>
        <p:nvSpPr>
          <p:cNvPr id="135" name="Rectangle 53"/>
          <p:cNvSpPr>
            <a:spLocks noChangeArrowheads="1"/>
          </p:cNvSpPr>
          <p:nvPr/>
        </p:nvSpPr>
        <p:spPr bwMode="auto">
          <a:xfrm>
            <a:off x="6845662" y="4734589"/>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0,00</a:t>
            </a:r>
            <a:endParaRPr lang="fi-FI" sz="1600" dirty="0">
              <a:solidFill>
                <a:srgbClr val="002E63"/>
              </a:solidFill>
              <a:cs typeface="Arial" charset="0"/>
            </a:endParaRPr>
          </a:p>
        </p:txBody>
      </p:sp>
      <p:sp>
        <p:nvSpPr>
          <p:cNvPr id="136" name="Rectangle 9"/>
          <p:cNvSpPr>
            <a:spLocks noChangeArrowheads="1"/>
          </p:cNvSpPr>
          <p:nvPr/>
        </p:nvSpPr>
        <p:spPr bwMode="auto">
          <a:xfrm>
            <a:off x="251520" y="4736177"/>
            <a:ext cx="175368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dirty="0" smtClean="0">
                <a:solidFill>
                  <a:srgbClr val="002E63"/>
                </a:solidFill>
                <a:cs typeface="Arial" charset="0"/>
              </a:rPr>
              <a:t>Muut muutokset </a:t>
            </a:r>
            <a:endParaRPr lang="fi-FI" sz="1600" baseline="30000" dirty="0">
              <a:solidFill>
                <a:srgbClr val="002E63"/>
              </a:solidFill>
              <a:cs typeface="Arial" charset="0"/>
            </a:endParaRPr>
          </a:p>
        </p:txBody>
      </p:sp>
      <p:sp>
        <p:nvSpPr>
          <p:cNvPr id="139" name="Rectangle 53"/>
          <p:cNvSpPr>
            <a:spLocks noChangeArrowheads="1"/>
          </p:cNvSpPr>
          <p:nvPr/>
        </p:nvSpPr>
        <p:spPr bwMode="auto">
          <a:xfrm>
            <a:off x="7623118" y="4734589"/>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0,00</a:t>
            </a:r>
            <a:endParaRPr lang="fi-FI" sz="1600" dirty="0">
              <a:solidFill>
                <a:srgbClr val="002E63"/>
              </a:solidFill>
              <a:cs typeface="Arial" charset="0"/>
            </a:endParaRPr>
          </a:p>
        </p:txBody>
      </p:sp>
      <p:sp>
        <p:nvSpPr>
          <p:cNvPr id="140" name="Rectangle 53"/>
          <p:cNvSpPr>
            <a:spLocks noChangeArrowheads="1"/>
          </p:cNvSpPr>
          <p:nvPr/>
        </p:nvSpPr>
        <p:spPr bwMode="auto">
          <a:xfrm>
            <a:off x="5261486" y="38500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3,10</a:t>
            </a:r>
            <a:endParaRPr lang="fi-FI" sz="1600" dirty="0">
              <a:solidFill>
                <a:srgbClr val="002E63"/>
              </a:solidFill>
              <a:cs typeface="Arial" charset="0"/>
            </a:endParaRPr>
          </a:p>
        </p:txBody>
      </p:sp>
      <p:sp>
        <p:nvSpPr>
          <p:cNvPr id="141" name="Rectangle 53"/>
          <p:cNvSpPr>
            <a:spLocks noChangeArrowheads="1"/>
          </p:cNvSpPr>
          <p:nvPr/>
        </p:nvSpPr>
        <p:spPr bwMode="auto">
          <a:xfrm>
            <a:off x="3677311" y="38500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2,41</a:t>
            </a:r>
            <a:endParaRPr lang="fi-FI" sz="1600" dirty="0">
              <a:solidFill>
                <a:srgbClr val="002E63"/>
              </a:solidFill>
              <a:cs typeface="Arial" charset="0"/>
            </a:endParaRPr>
          </a:p>
        </p:txBody>
      </p:sp>
      <p:sp>
        <p:nvSpPr>
          <p:cNvPr id="142" name="Rectangle 53"/>
          <p:cNvSpPr>
            <a:spLocks noChangeArrowheads="1"/>
          </p:cNvSpPr>
          <p:nvPr/>
        </p:nvSpPr>
        <p:spPr bwMode="auto">
          <a:xfrm>
            <a:off x="6053574" y="38500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3,90</a:t>
            </a:r>
            <a:endParaRPr lang="fi-FI" sz="1600" dirty="0">
              <a:solidFill>
                <a:srgbClr val="002E63"/>
              </a:solidFill>
              <a:cs typeface="Arial" charset="0"/>
            </a:endParaRPr>
          </a:p>
        </p:txBody>
      </p:sp>
      <p:sp>
        <p:nvSpPr>
          <p:cNvPr id="143" name="Rectangle 53"/>
          <p:cNvSpPr>
            <a:spLocks noChangeArrowheads="1"/>
          </p:cNvSpPr>
          <p:nvPr/>
        </p:nvSpPr>
        <p:spPr bwMode="auto">
          <a:xfrm>
            <a:off x="8419972" y="38500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5,80</a:t>
            </a:r>
            <a:endParaRPr lang="fi-FI" sz="1600" dirty="0">
              <a:solidFill>
                <a:srgbClr val="002E63"/>
              </a:solidFill>
              <a:cs typeface="Arial" charset="0"/>
            </a:endParaRPr>
          </a:p>
        </p:txBody>
      </p:sp>
      <p:sp>
        <p:nvSpPr>
          <p:cNvPr id="144" name="Rectangle 53"/>
          <p:cNvSpPr>
            <a:spLocks noChangeArrowheads="1"/>
          </p:cNvSpPr>
          <p:nvPr/>
        </p:nvSpPr>
        <p:spPr bwMode="auto">
          <a:xfrm>
            <a:off x="4469398" y="38500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2,60</a:t>
            </a:r>
            <a:endParaRPr lang="fi-FI" sz="1600" dirty="0">
              <a:solidFill>
                <a:srgbClr val="002E63"/>
              </a:solidFill>
              <a:cs typeface="Arial" charset="0"/>
            </a:endParaRPr>
          </a:p>
        </p:txBody>
      </p:sp>
      <p:sp>
        <p:nvSpPr>
          <p:cNvPr id="145" name="Rectangle 53"/>
          <p:cNvSpPr>
            <a:spLocks noChangeArrowheads="1"/>
          </p:cNvSpPr>
          <p:nvPr/>
        </p:nvSpPr>
        <p:spPr bwMode="auto">
          <a:xfrm>
            <a:off x="6845662" y="38500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4,60</a:t>
            </a:r>
            <a:endParaRPr lang="fi-FI" sz="1600" dirty="0">
              <a:solidFill>
                <a:srgbClr val="002E63"/>
              </a:solidFill>
              <a:cs typeface="Arial" charset="0"/>
            </a:endParaRPr>
          </a:p>
        </p:txBody>
      </p:sp>
      <p:sp>
        <p:nvSpPr>
          <p:cNvPr id="148" name="Rectangle 9"/>
          <p:cNvSpPr>
            <a:spLocks noChangeArrowheads="1"/>
          </p:cNvSpPr>
          <p:nvPr/>
        </p:nvSpPr>
        <p:spPr bwMode="auto">
          <a:xfrm>
            <a:off x="251520" y="3850015"/>
            <a:ext cx="302967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fi-FI" sz="1600" dirty="0" smtClean="0">
                <a:solidFill>
                  <a:srgbClr val="002E63"/>
                </a:solidFill>
                <a:cs typeface="Arial" charset="0"/>
              </a:rPr>
              <a:t>Pitkäaikaisten lainojen lisäys</a:t>
            </a:r>
            <a:endParaRPr lang="fi-FI" sz="1600" dirty="0">
              <a:solidFill>
                <a:srgbClr val="002E63"/>
              </a:solidFill>
              <a:cs typeface="Arial" charset="0"/>
            </a:endParaRPr>
          </a:p>
        </p:txBody>
      </p:sp>
      <p:sp>
        <p:nvSpPr>
          <p:cNvPr id="149" name="Rectangle 53"/>
          <p:cNvSpPr>
            <a:spLocks noChangeArrowheads="1"/>
          </p:cNvSpPr>
          <p:nvPr/>
        </p:nvSpPr>
        <p:spPr bwMode="auto">
          <a:xfrm>
            <a:off x="7623118" y="3850015"/>
            <a:ext cx="46487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algn="r" fontAlgn="base">
              <a:spcBef>
                <a:spcPct val="0"/>
              </a:spcBef>
              <a:spcAft>
                <a:spcPct val="0"/>
              </a:spcAft>
            </a:pPr>
            <a:r>
              <a:rPr lang="fi-FI" sz="1600" dirty="0" smtClean="0">
                <a:solidFill>
                  <a:srgbClr val="002E63"/>
                </a:solidFill>
                <a:cs typeface="Arial" charset="0"/>
              </a:rPr>
              <a:t>5,20</a:t>
            </a:r>
            <a:endParaRPr lang="fi-FI" sz="1600" dirty="0">
              <a:solidFill>
                <a:srgbClr val="002E63"/>
              </a:solidFill>
              <a:cs typeface="Arial" charset="0"/>
            </a:endParaRPr>
          </a:p>
        </p:txBody>
      </p:sp>
      <p:sp>
        <p:nvSpPr>
          <p:cNvPr id="151" name="Text Box 4"/>
          <p:cNvSpPr txBox="1">
            <a:spLocks noChangeArrowheads="1"/>
          </p:cNvSpPr>
          <p:nvPr/>
        </p:nvSpPr>
        <p:spPr bwMode="auto">
          <a:xfrm>
            <a:off x="5796532" y="6322840"/>
            <a:ext cx="33119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smtClean="0">
                <a:solidFill>
                  <a:srgbClr val="002E63"/>
                </a:solidFill>
              </a:rPr>
              <a:t>Lähde: Vuosi 2012 Tilastokeskus,  vuodet 2013-2018 Kuntaliiton painelaskelma.</a:t>
            </a:r>
          </a:p>
        </p:txBody>
      </p:sp>
    </p:spTree>
    <p:extLst>
      <p:ext uri="{BB962C8B-B14F-4D97-AF65-F5344CB8AC3E}">
        <p14:creationId xmlns:p14="http://schemas.microsoft.com/office/powerpoint/2010/main" val="4245430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478984628"/>
              </p:ext>
            </p:extLst>
          </p:nvPr>
        </p:nvGraphicFramePr>
        <p:xfrm>
          <a:off x="250824" y="980728"/>
          <a:ext cx="8680673" cy="493399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a:spLocks noChangeArrowheads="1"/>
          </p:cNvSpPr>
          <p:nvPr/>
        </p:nvSpPr>
        <p:spPr bwMode="auto">
          <a:xfrm>
            <a:off x="255151" y="332656"/>
            <a:ext cx="8748713" cy="935641"/>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5000"/>
              </a:lnSpc>
            </a:pPr>
            <a:r>
              <a:rPr lang="fi-FI" sz="2300" dirty="0">
                <a:solidFill>
                  <a:srgbClr val="002E63"/>
                </a:solidFill>
              </a:rPr>
              <a:t>Kuntasektorin </a:t>
            </a:r>
            <a:r>
              <a:rPr lang="fi-FI" sz="2300" dirty="0" smtClean="0">
                <a:solidFill>
                  <a:srgbClr val="002E63"/>
                </a:solidFill>
              </a:rPr>
              <a:t>vuosikate sekä tilikauden tulos</a:t>
            </a:r>
          </a:p>
          <a:p>
            <a:pPr algn="ctr">
              <a:lnSpc>
                <a:spcPct val="95000"/>
              </a:lnSpc>
            </a:pPr>
            <a:r>
              <a:rPr lang="fi-FI" sz="2300" dirty="0" smtClean="0">
                <a:solidFill>
                  <a:srgbClr val="002E63"/>
                </a:solidFill>
              </a:rPr>
              <a:t> vuosina 1997-2018, </a:t>
            </a:r>
            <a:r>
              <a:rPr lang="fi-FI" sz="2300" dirty="0">
                <a:solidFill>
                  <a:srgbClr val="002E63"/>
                </a:solidFill>
              </a:rPr>
              <a:t>mrd. </a:t>
            </a:r>
            <a:r>
              <a:rPr lang="fi-FI" sz="2300" dirty="0" smtClean="0">
                <a:solidFill>
                  <a:srgbClr val="002E63"/>
                </a:solidFill>
              </a:rPr>
              <a:t>€</a:t>
            </a:r>
          </a:p>
          <a:p>
            <a:pPr algn="ctr">
              <a:lnSpc>
                <a:spcPct val="95000"/>
              </a:lnSpc>
            </a:pPr>
            <a:r>
              <a:rPr lang="fi-FI" sz="1600" dirty="0" smtClean="0">
                <a:solidFill>
                  <a:srgbClr val="FF0000"/>
                </a:solidFill>
              </a:rPr>
              <a:t>(arviot painelaskelman mukaan)</a:t>
            </a:r>
            <a:endParaRPr lang="fi-FI" sz="1600" dirty="0">
              <a:solidFill>
                <a:srgbClr val="FF0000"/>
              </a:solidFill>
            </a:endParaRPr>
          </a:p>
        </p:txBody>
      </p:sp>
      <p:cxnSp>
        <p:nvCxnSpPr>
          <p:cNvPr id="12" name="Suora yhdysviiva 11"/>
          <p:cNvCxnSpPr/>
          <p:nvPr/>
        </p:nvCxnSpPr>
        <p:spPr>
          <a:xfrm>
            <a:off x="6271200" y="1340768"/>
            <a:ext cx="36004" cy="4464000"/>
          </a:xfrm>
          <a:prstGeom prst="line">
            <a:avLst/>
          </a:prstGeom>
          <a:ln w="15875">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2" name="Suorakulmio 1"/>
          <p:cNvSpPr/>
          <p:nvPr/>
        </p:nvSpPr>
        <p:spPr>
          <a:xfrm>
            <a:off x="648072" y="5805264"/>
            <a:ext cx="7812360" cy="538609"/>
          </a:xfrm>
          <a:prstGeom prst="rect">
            <a:avLst/>
          </a:prstGeom>
        </p:spPr>
        <p:txBody>
          <a:bodyPr wrap="square">
            <a:spAutoFit/>
          </a:bodyPr>
          <a:lstStyle/>
          <a:p>
            <a:r>
              <a:rPr lang="fi-FI" dirty="0" smtClean="0">
                <a:solidFill>
                  <a:srgbClr val="002E63"/>
                </a:solidFill>
              </a:rPr>
              <a:t> </a:t>
            </a:r>
            <a:r>
              <a:rPr lang="fi-FI" sz="1100" dirty="0" smtClean="0">
                <a:solidFill>
                  <a:srgbClr val="002E63"/>
                </a:solidFill>
              </a:rPr>
              <a:t>Vuonna 2010 tilikauden tulos sisältää </a:t>
            </a:r>
            <a:r>
              <a:rPr lang="fi-FI" sz="1100" dirty="0" err="1">
                <a:solidFill>
                  <a:srgbClr val="002E63"/>
                </a:solidFill>
              </a:rPr>
              <a:t>HSY:n</a:t>
            </a:r>
            <a:r>
              <a:rPr lang="fi-FI" sz="1100" dirty="0">
                <a:solidFill>
                  <a:srgbClr val="002E63"/>
                </a:solidFill>
              </a:rPr>
              <a:t> perustamisesta johtuvaa pääkaupunkiseudun kuntien saamaa </a:t>
            </a:r>
            <a:r>
              <a:rPr lang="fi-FI" sz="1100" dirty="0" smtClean="0">
                <a:solidFill>
                  <a:srgbClr val="002E63"/>
                </a:solidFill>
              </a:rPr>
              <a:t>  </a:t>
            </a:r>
          </a:p>
          <a:p>
            <a:r>
              <a:rPr lang="fi-FI" sz="1100" dirty="0">
                <a:solidFill>
                  <a:srgbClr val="002E63"/>
                </a:solidFill>
              </a:rPr>
              <a:t> </a:t>
            </a:r>
            <a:r>
              <a:rPr lang="fi-FI" sz="1100" dirty="0" smtClean="0">
                <a:solidFill>
                  <a:srgbClr val="002E63"/>
                </a:solidFill>
              </a:rPr>
              <a:t> kirjanpidollista myyntivoittoa </a:t>
            </a:r>
            <a:r>
              <a:rPr lang="fi-FI" sz="1100" dirty="0">
                <a:solidFill>
                  <a:srgbClr val="002E63"/>
                </a:solidFill>
              </a:rPr>
              <a:t>noin 950 milj. euroa.</a:t>
            </a:r>
          </a:p>
        </p:txBody>
      </p:sp>
      <p:sp>
        <p:nvSpPr>
          <p:cNvPr id="8" name="Tekstiruutu 7"/>
          <p:cNvSpPr txBox="1"/>
          <p:nvPr/>
        </p:nvSpPr>
        <p:spPr>
          <a:xfrm>
            <a:off x="1186568" y="14427"/>
            <a:ext cx="2233304" cy="338554"/>
          </a:xfrm>
          <a:prstGeom prst="rect">
            <a:avLst/>
          </a:prstGeom>
          <a:noFill/>
        </p:spPr>
        <p:txBody>
          <a:bodyPr wrap="none" rtlCol="0">
            <a:spAutoFit/>
          </a:bodyPr>
          <a:lstStyle/>
          <a:p>
            <a:pPr fontAlgn="base">
              <a:spcBef>
                <a:spcPct val="0"/>
              </a:spcBef>
              <a:spcAft>
                <a:spcPct val="0"/>
              </a:spcAft>
            </a:pPr>
            <a:r>
              <a:rPr lang="fi-FI" sz="1600" b="1" u="sng" dirty="0" smtClean="0">
                <a:solidFill>
                  <a:srgbClr val="003882"/>
                </a:solidFill>
                <a:cs typeface="Arial" charset="0"/>
              </a:rPr>
              <a:t>Perusvaihtoehto:</a:t>
            </a:r>
            <a:endParaRPr lang="fi-FI" sz="1600" b="1" u="sng" dirty="0">
              <a:solidFill>
                <a:srgbClr val="003882"/>
              </a:solidFill>
              <a:cs typeface="Arial" charset="0"/>
            </a:endParaRPr>
          </a:p>
        </p:txBody>
      </p:sp>
      <p:sp>
        <p:nvSpPr>
          <p:cNvPr id="5" name="Alatunnisteen paikkamerkki 4"/>
          <p:cNvSpPr>
            <a:spLocks noGrp="1"/>
          </p:cNvSpPr>
          <p:nvPr>
            <p:ph type="ftr" sz="quarter" idx="11"/>
          </p:nvPr>
        </p:nvSpPr>
        <p:spPr/>
        <p:txBody>
          <a:bodyPr/>
          <a:lstStyle/>
          <a:p>
            <a:pPr>
              <a:defRPr/>
            </a:pPr>
            <a:r>
              <a:rPr lang="en-US" smtClean="0"/>
              <a:t>MPunakallio/hp</a:t>
            </a:r>
            <a:endParaRPr lang="fi-FI" dirty="0"/>
          </a:p>
        </p:txBody>
      </p:sp>
      <p:sp>
        <p:nvSpPr>
          <p:cNvPr id="11" name="Text Box 4"/>
          <p:cNvSpPr txBox="1">
            <a:spLocks noChangeArrowheads="1"/>
          </p:cNvSpPr>
          <p:nvPr/>
        </p:nvSpPr>
        <p:spPr bwMode="auto">
          <a:xfrm>
            <a:off x="5796532" y="6322840"/>
            <a:ext cx="33119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smtClean="0">
                <a:solidFill>
                  <a:srgbClr val="002E63"/>
                </a:solidFill>
              </a:rPr>
              <a:t>Lähde: Vuodet 1997-2012 Tilastokeskus. </a:t>
            </a:r>
          </a:p>
          <a:p>
            <a:pPr eaLnBrk="1" hangingPunct="1">
              <a:defRPr/>
            </a:pPr>
            <a:r>
              <a:rPr lang="fi-FI" sz="900" kern="0" dirty="0" smtClean="0">
                <a:solidFill>
                  <a:srgbClr val="002E63"/>
                </a:solidFill>
              </a:rPr>
              <a:t>           Vuodet 2013-2018 Kuntaliiton painelaskelma.</a:t>
            </a:r>
          </a:p>
        </p:txBody>
      </p:sp>
    </p:spTree>
    <p:extLst>
      <p:ext uri="{BB962C8B-B14F-4D97-AF65-F5344CB8AC3E}">
        <p14:creationId xmlns:p14="http://schemas.microsoft.com/office/powerpoint/2010/main" val="227780093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2197044936"/>
              </p:ext>
            </p:extLst>
          </p:nvPr>
        </p:nvGraphicFramePr>
        <p:xfrm>
          <a:off x="250824" y="980728"/>
          <a:ext cx="8680673" cy="4933999"/>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a:spLocks noChangeArrowheads="1"/>
          </p:cNvSpPr>
          <p:nvPr/>
        </p:nvSpPr>
        <p:spPr bwMode="auto">
          <a:xfrm>
            <a:off x="255151" y="332656"/>
            <a:ext cx="8748713" cy="935641"/>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lIns="0" tIns="0" rIns="0" bIns="0">
            <a:spAutoFit/>
          </a:bodyPr>
          <a:lstStyle/>
          <a:p>
            <a:pPr algn="ctr">
              <a:lnSpc>
                <a:spcPct val="95000"/>
              </a:lnSpc>
            </a:pPr>
            <a:r>
              <a:rPr lang="fi-FI" sz="2300" dirty="0">
                <a:solidFill>
                  <a:srgbClr val="002E63"/>
                </a:solidFill>
              </a:rPr>
              <a:t>Kuntasektorin </a:t>
            </a:r>
            <a:r>
              <a:rPr lang="fi-FI" sz="2300" dirty="0" smtClean="0">
                <a:solidFill>
                  <a:srgbClr val="002E63"/>
                </a:solidFill>
              </a:rPr>
              <a:t>vuosikate sekä tilikauden tulos</a:t>
            </a:r>
          </a:p>
          <a:p>
            <a:pPr algn="ctr">
              <a:lnSpc>
                <a:spcPct val="95000"/>
              </a:lnSpc>
            </a:pPr>
            <a:r>
              <a:rPr lang="fi-FI" sz="2300" dirty="0" smtClean="0">
                <a:solidFill>
                  <a:srgbClr val="002E63"/>
                </a:solidFill>
              </a:rPr>
              <a:t> vuosina 1997-2018, </a:t>
            </a:r>
            <a:r>
              <a:rPr lang="fi-FI" sz="2300" dirty="0">
                <a:solidFill>
                  <a:srgbClr val="002E63"/>
                </a:solidFill>
              </a:rPr>
              <a:t>mrd. </a:t>
            </a:r>
            <a:r>
              <a:rPr lang="fi-FI" sz="2300" dirty="0" smtClean="0">
                <a:solidFill>
                  <a:srgbClr val="002E63"/>
                </a:solidFill>
              </a:rPr>
              <a:t>€</a:t>
            </a:r>
          </a:p>
          <a:p>
            <a:pPr algn="ctr">
              <a:lnSpc>
                <a:spcPct val="95000"/>
              </a:lnSpc>
            </a:pPr>
            <a:r>
              <a:rPr lang="fi-FI" sz="1600" dirty="0" smtClean="0">
                <a:solidFill>
                  <a:srgbClr val="FF0000"/>
                </a:solidFill>
              </a:rPr>
              <a:t>(arviot painelaskelman mukaan)</a:t>
            </a:r>
            <a:endParaRPr lang="fi-FI" sz="1600" dirty="0">
              <a:solidFill>
                <a:srgbClr val="FF0000"/>
              </a:solidFill>
            </a:endParaRPr>
          </a:p>
        </p:txBody>
      </p:sp>
      <p:cxnSp>
        <p:nvCxnSpPr>
          <p:cNvPr id="12" name="Suora yhdysviiva 11"/>
          <p:cNvCxnSpPr/>
          <p:nvPr/>
        </p:nvCxnSpPr>
        <p:spPr>
          <a:xfrm>
            <a:off x="6271200" y="1340768"/>
            <a:ext cx="36004" cy="4464000"/>
          </a:xfrm>
          <a:prstGeom prst="line">
            <a:avLst/>
          </a:prstGeom>
          <a:ln w="15875">
            <a:solidFill>
              <a:schemeClr val="tx2"/>
            </a:solidFill>
            <a:prstDash val="sysDot"/>
          </a:ln>
          <a:effectLst/>
        </p:spPr>
        <p:style>
          <a:lnRef idx="2">
            <a:schemeClr val="accent1"/>
          </a:lnRef>
          <a:fillRef idx="0">
            <a:schemeClr val="accent1"/>
          </a:fillRef>
          <a:effectRef idx="1">
            <a:schemeClr val="accent1"/>
          </a:effectRef>
          <a:fontRef idx="minor">
            <a:schemeClr val="tx1"/>
          </a:fontRef>
        </p:style>
      </p:cxnSp>
      <p:sp>
        <p:nvSpPr>
          <p:cNvPr id="9" name="Text Box 4"/>
          <p:cNvSpPr txBox="1">
            <a:spLocks noChangeArrowheads="1"/>
          </p:cNvSpPr>
          <p:nvPr/>
        </p:nvSpPr>
        <p:spPr bwMode="auto">
          <a:xfrm>
            <a:off x="5796532" y="6322840"/>
            <a:ext cx="331197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hangingPunct="1">
              <a:defRPr/>
            </a:pPr>
            <a:r>
              <a:rPr lang="fi-FI" sz="900" kern="0" dirty="0" smtClean="0">
                <a:solidFill>
                  <a:srgbClr val="002E63"/>
                </a:solidFill>
              </a:rPr>
              <a:t>Lähde: Vuodet 1997-2012 Tilastokeskus. </a:t>
            </a:r>
          </a:p>
          <a:p>
            <a:pPr eaLnBrk="1" hangingPunct="1">
              <a:defRPr/>
            </a:pPr>
            <a:r>
              <a:rPr lang="fi-FI" sz="900" kern="0" dirty="0" smtClean="0">
                <a:solidFill>
                  <a:srgbClr val="002E63"/>
                </a:solidFill>
              </a:rPr>
              <a:t>           Vuodet 2013-2018 Kuntaliiton painelaskelma.</a:t>
            </a:r>
          </a:p>
        </p:txBody>
      </p:sp>
      <p:sp>
        <p:nvSpPr>
          <p:cNvPr id="2" name="Suorakulmio 1"/>
          <p:cNvSpPr/>
          <p:nvPr/>
        </p:nvSpPr>
        <p:spPr>
          <a:xfrm>
            <a:off x="648072" y="5805264"/>
            <a:ext cx="7812360" cy="538609"/>
          </a:xfrm>
          <a:prstGeom prst="rect">
            <a:avLst/>
          </a:prstGeom>
        </p:spPr>
        <p:txBody>
          <a:bodyPr wrap="square">
            <a:spAutoFit/>
          </a:bodyPr>
          <a:lstStyle/>
          <a:p>
            <a:r>
              <a:rPr lang="fi-FI" dirty="0" smtClean="0">
                <a:solidFill>
                  <a:srgbClr val="002E63"/>
                </a:solidFill>
              </a:rPr>
              <a:t> </a:t>
            </a:r>
            <a:r>
              <a:rPr lang="fi-FI" sz="1100" dirty="0" smtClean="0">
                <a:solidFill>
                  <a:srgbClr val="002E63"/>
                </a:solidFill>
              </a:rPr>
              <a:t>Vuonna 2010 tilikauden tulos sisältää </a:t>
            </a:r>
            <a:r>
              <a:rPr lang="fi-FI" sz="1100" dirty="0" err="1">
                <a:solidFill>
                  <a:srgbClr val="002E63"/>
                </a:solidFill>
              </a:rPr>
              <a:t>HSY:n</a:t>
            </a:r>
            <a:r>
              <a:rPr lang="fi-FI" sz="1100" dirty="0">
                <a:solidFill>
                  <a:srgbClr val="002E63"/>
                </a:solidFill>
              </a:rPr>
              <a:t> perustamisesta johtuvaa pääkaupunkiseudun kuntien saamaa </a:t>
            </a:r>
            <a:r>
              <a:rPr lang="fi-FI" sz="1100" dirty="0" smtClean="0">
                <a:solidFill>
                  <a:srgbClr val="002E63"/>
                </a:solidFill>
              </a:rPr>
              <a:t>  </a:t>
            </a:r>
          </a:p>
          <a:p>
            <a:r>
              <a:rPr lang="fi-FI" sz="1100" dirty="0">
                <a:solidFill>
                  <a:srgbClr val="002E63"/>
                </a:solidFill>
              </a:rPr>
              <a:t> </a:t>
            </a:r>
            <a:r>
              <a:rPr lang="fi-FI" sz="1100" dirty="0" smtClean="0">
                <a:solidFill>
                  <a:srgbClr val="002E63"/>
                </a:solidFill>
              </a:rPr>
              <a:t> kirjanpidollista myyntivoittoa </a:t>
            </a:r>
            <a:r>
              <a:rPr lang="fi-FI" sz="1100" dirty="0">
                <a:solidFill>
                  <a:srgbClr val="002E63"/>
                </a:solidFill>
              </a:rPr>
              <a:t>noin 950 milj. euroa.</a:t>
            </a:r>
          </a:p>
        </p:txBody>
      </p:sp>
      <p:sp>
        <p:nvSpPr>
          <p:cNvPr id="8" name="Tekstiruutu 7"/>
          <p:cNvSpPr txBox="1"/>
          <p:nvPr/>
        </p:nvSpPr>
        <p:spPr>
          <a:xfrm>
            <a:off x="1186568" y="14427"/>
            <a:ext cx="3225563" cy="338554"/>
          </a:xfrm>
          <a:prstGeom prst="rect">
            <a:avLst/>
          </a:prstGeom>
          <a:noFill/>
        </p:spPr>
        <p:txBody>
          <a:bodyPr wrap="none" rtlCol="0">
            <a:spAutoFit/>
          </a:bodyPr>
          <a:lstStyle/>
          <a:p>
            <a:pPr fontAlgn="base">
              <a:spcBef>
                <a:spcPct val="0"/>
              </a:spcBef>
              <a:spcAft>
                <a:spcPct val="0"/>
              </a:spcAft>
            </a:pPr>
            <a:r>
              <a:rPr lang="fi-FI" sz="1600" b="1" u="sng" dirty="0" smtClean="0">
                <a:solidFill>
                  <a:srgbClr val="003882"/>
                </a:solidFill>
                <a:cs typeface="Arial" charset="0"/>
              </a:rPr>
              <a:t>Hitaan kasvun vaihtoehto:</a:t>
            </a:r>
            <a:endParaRPr lang="fi-FI" sz="1600" b="1" u="sng" dirty="0">
              <a:solidFill>
                <a:srgbClr val="003882"/>
              </a:solidFill>
              <a:cs typeface="Arial" charset="0"/>
            </a:endParaRPr>
          </a:p>
        </p:txBody>
      </p:sp>
      <p:sp>
        <p:nvSpPr>
          <p:cNvPr id="5" name="Alatunnisteen paikkamerkki 4"/>
          <p:cNvSpPr>
            <a:spLocks noGrp="1"/>
          </p:cNvSpPr>
          <p:nvPr>
            <p:ph type="ftr" sz="quarter" idx="11"/>
          </p:nvPr>
        </p:nvSpPr>
        <p:spPr/>
        <p:txBody>
          <a:bodyPr/>
          <a:lstStyle/>
          <a:p>
            <a:pPr>
              <a:defRPr/>
            </a:pPr>
            <a:r>
              <a:rPr lang="en-US" smtClean="0"/>
              <a:t>MPunakallio/hp</a:t>
            </a:r>
            <a:endParaRPr lang="fi-FI" dirty="0"/>
          </a:p>
        </p:txBody>
      </p:sp>
    </p:spTree>
    <p:extLst>
      <p:ext uri="{BB962C8B-B14F-4D97-AF65-F5344CB8AC3E}">
        <p14:creationId xmlns:p14="http://schemas.microsoft.com/office/powerpoint/2010/main" val="871425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116013" y="352401"/>
            <a:ext cx="7272337" cy="844351"/>
          </a:xfrm>
        </p:spPr>
        <p:txBody>
          <a:bodyPr>
            <a:normAutofit/>
          </a:bodyPr>
          <a:lstStyle/>
          <a:p>
            <a:pPr algn="ctr" eaLnBrk="1" hangingPunct="1">
              <a:lnSpc>
                <a:spcPct val="95000"/>
              </a:lnSpc>
              <a:defRPr/>
            </a:pPr>
            <a:r>
              <a:rPr lang="fi-FI" sz="2500" b="0" dirty="0" smtClean="0">
                <a:solidFill>
                  <a:srgbClr val="003161"/>
                </a:solidFill>
              </a:rPr>
              <a:t>Kuntien ja kuntayhtymien vuosikate </a:t>
            </a:r>
            <a:br>
              <a:rPr lang="fi-FI" sz="2500" b="0" dirty="0" smtClean="0">
                <a:solidFill>
                  <a:srgbClr val="003161"/>
                </a:solidFill>
              </a:rPr>
            </a:br>
            <a:r>
              <a:rPr lang="fi-FI" sz="2500" b="0" dirty="0" smtClean="0">
                <a:solidFill>
                  <a:srgbClr val="003161"/>
                </a:solidFill>
              </a:rPr>
              <a:t>eri vaihtoehdoissa, mrd. €</a:t>
            </a:r>
          </a:p>
        </p:txBody>
      </p:sp>
      <p:graphicFrame>
        <p:nvGraphicFramePr>
          <p:cNvPr id="2" name="Object 3"/>
          <p:cNvGraphicFramePr>
            <a:graphicFrameLocks noChangeAspect="1"/>
          </p:cNvGraphicFramePr>
          <p:nvPr>
            <p:extLst>
              <p:ext uri="{D42A27DB-BD31-4B8C-83A1-F6EECF244321}">
                <p14:modId xmlns:p14="http://schemas.microsoft.com/office/powerpoint/2010/main" val="1221892718"/>
              </p:ext>
            </p:extLst>
          </p:nvPr>
        </p:nvGraphicFramePr>
        <p:xfrm>
          <a:off x="334963" y="1176338"/>
          <a:ext cx="8204200" cy="4556918"/>
        </p:xfrm>
        <a:graphic>
          <a:graphicData uri="http://schemas.openxmlformats.org/drawingml/2006/chart">
            <c:chart xmlns:c="http://schemas.openxmlformats.org/drawingml/2006/chart" xmlns:r="http://schemas.openxmlformats.org/officeDocument/2006/relationships" r:id="rId2"/>
          </a:graphicData>
        </a:graphic>
      </p:graphicFrame>
      <p:sp>
        <p:nvSpPr>
          <p:cNvPr id="34820" name="Text Box 4"/>
          <p:cNvSpPr txBox="1">
            <a:spLocks noChangeArrowheads="1"/>
          </p:cNvSpPr>
          <p:nvPr/>
        </p:nvSpPr>
        <p:spPr bwMode="auto">
          <a:xfrm>
            <a:off x="395288" y="5863044"/>
            <a:ext cx="446474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pPr>
            <a:r>
              <a:rPr lang="fi-FI" sz="1200" dirty="0">
                <a:solidFill>
                  <a:srgbClr val="002E63"/>
                </a:solidFill>
              </a:rPr>
              <a:t>Lähde: Vuodet </a:t>
            </a:r>
            <a:r>
              <a:rPr lang="fi-FI" sz="1200" dirty="0" smtClean="0">
                <a:solidFill>
                  <a:srgbClr val="002E63"/>
                </a:solidFill>
              </a:rPr>
              <a:t>2000-2012 </a:t>
            </a:r>
            <a:r>
              <a:rPr lang="fi-FI" sz="1200" dirty="0">
                <a:solidFill>
                  <a:srgbClr val="002E63"/>
                </a:solidFill>
              </a:rPr>
              <a:t>Tilastokeskus</a:t>
            </a:r>
            <a:r>
              <a:rPr lang="fi-FI" sz="1200" dirty="0" smtClean="0">
                <a:solidFill>
                  <a:srgbClr val="002E63"/>
                </a:solidFill>
              </a:rPr>
              <a:t>.</a:t>
            </a:r>
          </a:p>
          <a:p>
            <a:pPr eaLnBrk="1" fontAlgn="base" hangingPunct="1">
              <a:spcBef>
                <a:spcPct val="0"/>
              </a:spcBef>
              <a:spcAft>
                <a:spcPct val="0"/>
              </a:spcAft>
            </a:pPr>
            <a:r>
              <a:rPr lang="fi-FI" sz="1200" dirty="0">
                <a:solidFill>
                  <a:srgbClr val="002E63"/>
                </a:solidFill>
              </a:rPr>
              <a:t> </a:t>
            </a:r>
            <a:r>
              <a:rPr lang="fi-FI" sz="1200" dirty="0" smtClean="0">
                <a:solidFill>
                  <a:srgbClr val="002E63"/>
                </a:solidFill>
              </a:rPr>
              <a:t>          Vuodet 2013-2018 Kuntaliiton painelaskelma.</a:t>
            </a:r>
            <a:endParaRPr lang="fi-FI" sz="1200" dirty="0">
              <a:solidFill>
                <a:srgbClr val="002E63"/>
              </a:solidFill>
            </a:endParaRPr>
          </a:p>
        </p:txBody>
      </p:sp>
      <p:cxnSp>
        <p:nvCxnSpPr>
          <p:cNvPr id="5" name="Suora yhdysviiva 4"/>
          <p:cNvCxnSpPr/>
          <p:nvPr/>
        </p:nvCxnSpPr>
        <p:spPr>
          <a:xfrm>
            <a:off x="6037200" y="1340768"/>
            <a:ext cx="0" cy="432000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4" name="Tekstiruutu 3"/>
          <p:cNvSpPr txBox="1"/>
          <p:nvPr/>
        </p:nvSpPr>
        <p:spPr>
          <a:xfrm>
            <a:off x="8434911" y="4170566"/>
            <a:ext cx="519694" cy="338554"/>
          </a:xfrm>
          <a:prstGeom prst="rect">
            <a:avLst/>
          </a:prstGeom>
          <a:noFill/>
        </p:spPr>
        <p:txBody>
          <a:bodyPr wrap="none" rtlCol="0">
            <a:spAutoFit/>
          </a:bodyPr>
          <a:lstStyle/>
          <a:p>
            <a:pPr algn="ctr" fontAlgn="base">
              <a:spcBef>
                <a:spcPct val="0"/>
              </a:spcBef>
              <a:spcAft>
                <a:spcPct val="0"/>
              </a:spcAft>
            </a:pPr>
            <a:r>
              <a:rPr lang="fi-FI" sz="1600" dirty="0" smtClean="0">
                <a:solidFill>
                  <a:srgbClr val="002E63"/>
                </a:solidFill>
              </a:rPr>
              <a:t>0,5</a:t>
            </a:r>
            <a:endParaRPr lang="fi-FI" sz="1600" dirty="0">
              <a:solidFill>
                <a:srgbClr val="002E63"/>
              </a:solidFill>
            </a:endParaRPr>
          </a:p>
        </p:txBody>
      </p:sp>
      <p:sp>
        <p:nvSpPr>
          <p:cNvPr id="9" name="Tekstiruutu 8"/>
          <p:cNvSpPr txBox="1"/>
          <p:nvPr/>
        </p:nvSpPr>
        <p:spPr>
          <a:xfrm>
            <a:off x="8434911" y="3666510"/>
            <a:ext cx="519694" cy="338554"/>
          </a:xfrm>
          <a:prstGeom prst="rect">
            <a:avLst/>
          </a:prstGeom>
          <a:noFill/>
        </p:spPr>
        <p:txBody>
          <a:bodyPr wrap="none" rtlCol="0">
            <a:spAutoFit/>
          </a:bodyPr>
          <a:lstStyle/>
          <a:p>
            <a:pPr algn="ctr" fontAlgn="base">
              <a:spcBef>
                <a:spcPct val="0"/>
              </a:spcBef>
              <a:spcAft>
                <a:spcPct val="0"/>
              </a:spcAft>
            </a:pPr>
            <a:r>
              <a:rPr lang="fi-FI" sz="1600" dirty="0" smtClean="0">
                <a:solidFill>
                  <a:srgbClr val="002E63"/>
                </a:solidFill>
              </a:rPr>
              <a:t>1,0</a:t>
            </a:r>
            <a:endParaRPr lang="fi-FI" sz="1600" dirty="0">
              <a:solidFill>
                <a:srgbClr val="002E63"/>
              </a:solidFill>
            </a:endParaRPr>
          </a:p>
        </p:txBody>
      </p:sp>
      <p:sp>
        <p:nvSpPr>
          <p:cNvPr id="10" name="Tekstiruutu 9"/>
          <p:cNvSpPr txBox="1"/>
          <p:nvPr/>
        </p:nvSpPr>
        <p:spPr>
          <a:xfrm>
            <a:off x="8434911" y="3162454"/>
            <a:ext cx="519694" cy="338554"/>
          </a:xfrm>
          <a:prstGeom prst="rect">
            <a:avLst/>
          </a:prstGeom>
          <a:noFill/>
        </p:spPr>
        <p:txBody>
          <a:bodyPr wrap="none" rtlCol="0">
            <a:spAutoFit/>
          </a:bodyPr>
          <a:lstStyle/>
          <a:p>
            <a:pPr algn="ctr" fontAlgn="base">
              <a:spcBef>
                <a:spcPct val="0"/>
              </a:spcBef>
              <a:spcAft>
                <a:spcPct val="0"/>
              </a:spcAft>
            </a:pPr>
            <a:r>
              <a:rPr lang="fi-FI" sz="1600" dirty="0" smtClean="0">
                <a:solidFill>
                  <a:srgbClr val="002E63"/>
                </a:solidFill>
              </a:rPr>
              <a:t>1,5</a:t>
            </a:r>
            <a:endParaRPr lang="fi-FI" sz="1600" dirty="0">
              <a:solidFill>
                <a:srgbClr val="002E63"/>
              </a:solidFill>
            </a:endParaRPr>
          </a:p>
        </p:txBody>
      </p:sp>
      <p:sp>
        <p:nvSpPr>
          <p:cNvPr id="11" name="Tekstiruutu 10"/>
          <p:cNvSpPr txBox="1"/>
          <p:nvPr/>
        </p:nvSpPr>
        <p:spPr>
          <a:xfrm>
            <a:off x="8434911" y="2658398"/>
            <a:ext cx="519694" cy="338554"/>
          </a:xfrm>
          <a:prstGeom prst="rect">
            <a:avLst/>
          </a:prstGeom>
          <a:noFill/>
        </p:spPr>
        <p:txBody>
          <a:bodyPr wrap="none" rtlCol="0">
            <a:spAutoFit/>
          </a:bodyPr>
          <a:lstStyle/>
          <a:p>
            <a:pPr algn="ctr" fontAlgn="base">
              <a:spcBef>
                <a:spcPct val="0"/>
              </a:spcBef>
              <a:spcAft>
                <a:spcPct val="0"/>
              </a:spcAft>
            </a:pPr>
            <a:r>
              <a:rPr lang="fi-FI" sz="1600" dirty="0" smtClean="0">
                <a:solidFill>
                  <a:srgbClr val="002E63"/>
                </a:solidFill>
              </a:rPr>
              <a:t>2,0</a:t>
            </a:r>
            <a:endParaRPr lang="fi-FI" sz="1600" dirty="0">
              <a:solidFill>
                <a:srgbClr val="002E63"/>
              </a:solidFill>
            </a:endParaRPr>
          </a:p>
        </p:txBody>
      </p:sp>
      <p:sp>
        <p:nvSpPr>
          <p:cNvPr id="12" name="Tekstiruutu 11"/>
          <p:cNvSpPr txBox="1"/>
          <p:nvPr/>
        </p:nvSpPr>
        <p:spPr>
          <a:xfrm>
            <a:off x="8434911" y="2204864"/>
            <a:ext cx="519694" cy="338554"/>
          </a:xfrm>
          <a:prstGeom prst="rect">
            <a:avLst/>
          </a:prstGeom>
          <a:noFill/>
        </p:spPr>
        <p:txBody>
          <a:bodyPr wrap="none" rtlCol="0">
            <a:spAutoFit/>
          </a:bodyPr>
          <a:lstStyle/>
          <a:p>
            <a:pPr algn="ctr" fontAlgn="base">
              <a:spcBef>
                <a:spcPct val="0"/>
              </a:spcBef>
              <a:spcAft>
                <a:spcPct val="0"/>
              </a:spcAft>
            </a:pPr>
            <a:r>
              <a:rPr lang="fi-FI" sz="1600" dirty="0" smtClean="0">
                <a:solidFill>
                  <a:srgbClr val="002E63"/>
                </a:solidFill>
              </a:rPr>
              <a:t>2,5</a:t>
            </a:r>
            <a:endParaRPr lang="fi-FI" sz="1600" dirty="0">
              <a:solidFill>
                <a:srgbClr val="002E63"/>
              </a:solidFill>
            </a:endParaRPr>
          </a:p>
        </p:txBody>
      </p:sp>
      <p:sp>
        <p:nvSpPr>
          <p:cNvPr id="13" name="Tekstiruutu 12"/>
          <p:cNvSpPr txBox="1"/>
          <p:nvPr/>
        </p:nvSpPr>
        <p:spPr>
          <a:xfrm>
            <a:off x="8434911" y="1700808"/>
            <a:ext cx="519694" cy="338554"/>
          </a:xfrm>
          <a:prstGeom prst="rect">
            <a:avLst/>
          </a:prstGeom>
          <a:noFill/>
        </p:spPr>
        <p:txBody>
          <a:bodyPr wrap="none" rtlCol="0">
            <a:spAutoFit/>
          </a:bodyPr>
          <a:lstStyle/>
          <a:p>
            <a:pPr algn="ctr" fontAlgn="base">
              <a:spcBef>
                <a:spcPct val="0"/>
              </a:spcBef>
              <a:spcAft>
                <a:spcPct val="0"/>
              </a:spcAft>
            </a:pPr>
            <a:r>
              <a:rPr lang="fi-FI" sz="1600" dirty="0" smtClean="0">
                <a:solidFill>
                  <a:srgbClr val="002E63"/>
                </a:solidFill>
              </a:rPr>
              <a:t>3,0</a:t>
            </a:r>
            <a:endParaRPr lang="fi-FI" sz="1600" dirty="0">
              <a:solidFill>
                <a:srgbClr val="002E63"/>
              </a:solidFill>
            </a:endParaRPr>
          </a:p>
        </p:txBody>
      </p:sp>
      <p:sp>
        <p:nvSpPr>
          <p:cNvPr id="14" name="Tekstiruutu 13"/>
          <p:cNvSpPr txBox="1"/>
          <p:nvPr/>
        </p:nvSpPr>
        <p:spPr>
          <a:xfrm>
            <a:off x="8434911" y="1196752"/>
            <a:ext cx="519694" cy="338554"/>
          </a:xfrm>
          <a:prstGeom prst="rect">
            <a:avLst/>
          </a:prstGeom>
          <a:noFill/>
        </p:spPr>
        <p:txBody>
          <a:bodyPr wrap="none" rtlCol="0">
            <a:spAutoFit/>
          </a:bodyPr>
          <a:lstStyle/>
          <a:p>
            <a:pPr algn="ctr" fontAlgn="base">
              <a:spcBef>
                <a:spcPct val="0"/>
              </a:spcBef>
              <a:spcAft>
                <a:spcPct val="0"/>
              </a:spcAft>
            </a:pPr>
            <a:r>
              <a:rPr lang="fi-FI" sz="1600" dirty="0" smtClean="0">
                <a:solidFill>
                  <a:srgbClr val="002E63"/>
                </a:solidFill>
              </a:rPr>
              <a:t>3,5</a:t>
            </a:r>
            <a:endParaRPr lang="fi-FI" sz="1600" dirty="0">
              <a:solidFill>
                <a:srgbClr val="002E63"/>
              </a:solidFill>
            </a:endParaRPr>
          </a:p>
        </p:txBody>
      </p:sp>
      <p:sp>
        <p:nvSpPr>
          <p:cNvPr id="15" name="Tekstiruutu 14"/>
          <p:cNvSpPr txBox="1"/>
          <p:nvPr/>
        </p:nvSpPr>
        <p:spPr>
          <a:xfrm>
            <a:off x="8388424" y="5178678"/>
            <a:ext cx="612668" cy="338554"/>
          </a:xfrm>
          <a:prstGeom prst="rect">
            <a:avLst/>
          </a:prstGeom>
          <a:noFill/>
        </p:spPr>
        <p:txBody>
          <a:bodyPr wrap="none" rtlCol="0">
            <a:spAutoFit/>
          </a:bodyPr>
          <a:lstStyle/>
          <a:p>
            <a:pPr algn="ctr" fontAlgn="base">
              <a:spcBef>
                <a:spcPct val="0"/>
              </a:spcBef>
              <a:spcAft>
                <a:spcPct val="0"/>
              </a:spcAft>
            </a:pPr>
            <a:r>
              <a:rPr lang="fi-FI" sz="1600" dirty="0" smtClean="0">
                <a:solidFill>
                  <a:srgbClr val="002E63"/>
                </a:solidFill>
              </a:rPr>
              <a:t>-0,5</a:t>
            </a:r>
            <a:endParaRPr lang="fi-FI" sz="1600" dirty="0">
              <a:solidFill>
                <a:srgbClr val="002E63"/>
              </a:solidFill>
            </a:endParaRPr>
          </a:p>
        </p:txBody>
      </p:sp>
      <p:sp>
        <p:nvSpPr>
          <p:cNvPr id="7" name="Alatunnisteen paikkamerkki 6"/>
          <p:cNvSpPr>
            <a:spLocks noGrp="1"/>
          </p:cNvSpPr>
          <p:nvPr>
            <p:ph type="ftr" sz="quarter" idx="11"/>
          </p:nvPr>
        </p:nvSpPr>
        <p:spPr>
          <a:xfrm>
            <a:off x="3810482" y="6453336"/>
            <a:ext cx="3095625" cy="265113"/>
          </a:xfrm>
        </p:spPr>
        <p:txBody>
          <a:bodyPr/>
          <a:lstStyle/>
          <a:p>
            <a:pPr>
              <a:defRPr/>
            </a:pPr>
            <a:r>
              <a:rPr lang="en-US" sz="900" smtClean="0"/>
              <a:t>MPunakallio/hp</a:t>
            </a:r>
            <a:endParaRPr lang="fi-FI" sz="900" dirty="0"/>
          </a:p>
        </p:txBody>
      </p:sp>
      <p:sp>
        <p:nvSpPr>
          <p:cNvPr id="18" name="Tekstiruutu 17"/>
          <p:cNvSpPr txBox="1"/>
          <p:nvPr/>
        </p:nvSpPr>
        <p:spPr>
          <a:xfrm>
            <a:off x="8434911" y="4674622"/>
            <a:ext cx="519694" cy="338554"/>
          </a:xfrm>
          <a:prstGeom prst="rect">
            <a:avLst/>
          </a:prstGeom>
          <a:noFill/>
        </p:spPr>
        <p:txBody>
          <a:bodyPr wrap="none" rtlCol="0">
            <a:spAutoFit/>
          </a:bodyPr>
          <a:lstStyle/>
          <a:p>
            <a:pPr algn="ctr" fontAlgn="base">
              <a:spcBef>
                <a:spcPct val="0"/>
              </a:spcBef>
              <a:spcAft>
                <a:spcPct val="0"/>
              </a:spcAft>
            </a:pPr>
            <a:r>
              <a:rPr lang="fi-FI" sz="1600" dirty="0" smtClean="0">
                <a:solidFill>
                  <a:srgbClr val="002E63"/>
                </a:solidFill>
              </a:rPr>
              <a:t>0,0</a:t>
            </a:r>
            <a:endParaRPr lang="fi-FI" sz="1600" dirty="0">
              <a:solidFill>
                <a:srgbClr val="002E63"/>
              </a:solidFill>
            </a:endParaRPr>
          </a:p>
        </p:txBody>
      </p:sp>
    </p:spTree>
    <p:extLst>
      <p:ext uri="{BB962C8B-B14F-4D97-AF65-F5344CB8AC3E}">
        <p14:creationId xmlns:p14="http://schemas.microsoft.com/office/powerpoint/2010/main" val="13352714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title"/>
          </p:nvPr>
        </p:nvSpPr>
        <p:spPr>
          <a:xfrm>
            <a:off x="1116013" y="224934"/>
            <a:ext cx="7272337" cy="1043826"/>
          </a:xfrm>
        </p:spPr>
        <p:txBody>
          <a:bodyPr>
            <a:normAutofit/>
          </a:bodyPr>
          <a:lstStyle/>
          <a:p>
            <a:pPr algn="ctr" eaLnBrk="1" hangingPunct="1">
              <a:lnSpc>
                <a:spcPct val="95000"/>
              </a:lnSpc>
              <a:defRPr/>
            </a:pPr>
            <a:r>
              <a:rPr lang="fi-FI" sz="2600" b="0" dirty="0" smtClean="0">
                <a:solidFill>
                  <a:srgbClr val="003161"/>
                </a:solidFill>
              </a:rPr>
              <a:t>Kuntien ja kuntayhtymien lainakanta </a:t>
            </a:r>
            <a:br>
              <a:rPr lang="fi-FI" sz="2600" b="0" dirty="0" smtClean="0">
                <a:solidFill>
                  <a:srgbClr val="003161"/>
                </a:solidFill>
              </a:rPr>
            </a:br>
            <a:r>
              <a:rPr lang="fi-FI" sz="2600" b="0" dirty="0" smtClean="0">
                <a:solidFill>
                  <a:srgbClr val="003161"/>
                </a:solidFill>
              </a:rPr>
              <a:t>eri vaihtoehdoissa, mrd. €</a:t>
            </a:r>
          </a:p>
        </p:txBody>
      </p:sp>
      <p:graphicFrame>
        <p:nvGraphicFramePr>
          <p:cNvPr id="2" name="Object 3"/>
          <p:cNvGraphicFramePr>
            <a:graphicFrameLocks noChangeAspect="1"/>
          </p:cNvGraphicFramePr>
          <p:nvPr>
            <p:extLst>
              <p:ext uri="{D42A27DB-BD31-4B8C-83A1-F6EECF244321}">
                <p14:modId xmlns:p14="http://schemas.microsoft.com/office/powerpoint/2010/main" val="1121783444"/>
              </p:ext>
            </p:extLst>
          </p:nvPr>
        </p:nvGraphicFramePr>
        <p:xfrm>
          <a:off x="334963" y="1176338"/>
          <a:ext cx="8204200" cy="4556918"/>
        </p:xfrm>
        <a:graphic>
          <a:graphicData uri="http://schemas.openxmlformats.org/drawingml/2006/chart">
            <c:chart xmlns:c="http://schemas.openxmlformats.org/drawingml/2006/chart" xmlns:r="http://schemas.openxmlformats.org/officeDocument/2006/relationships" r:id="rId2"/>
          </a:graphicData>
        </a:graphic>
      </p:graphicFrame>
      <p:sp>
        <p:nvSpPr>
          <p:cNvPr id="34820" name="Text Box 4"/>
          <p:cNvSpPr txBox="1">
            <a:spLocks noChangeArrowheads="1"/>
          </p:cNvSpPr>
          <p:nvPr/>
        </p:nvSpPr>
        <p:spPr bwMode="auto">
          <a:xfrm>
            <a:off x="395288" y="5863044"/>
            <a:ext cx="8641208" cy="430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sz="1000">
                <a:solidFill>
                  <a:srgbClr val="003882"/>
                </a:solidFill>
                <a:latin typeface="Verdana" pitchFamily="34" charset="0"/>
              </a:defRPr>
            </a:lvl1pPr>
            <a:lvl2pPr marL="742950" indent="-285750" eaLnBrk="0" hangingPunct="0">
              <a:defRPr sz="1000">
                <a:solidFill>
                  <a:srgbClr val="003882"/>
                </a:solidFill>
                <a:latin typeface="Verdana" pitchFamily="34" charset="0"/>
              </a:defRPr>
            </a:lvl2pPr>
            <a:lvl3pPr marL="1143000" indent="-228600" eaLnBrk="0" hangingPunct="0">
              <a:defRPr sz="1000">
                <a:solidFill>
                  <a:srgbClr val="003882"/>
                </a:solidFill>
                <a:latin typeface="Verdana" pitchFamily="34" charset="0"/>
              </a:defRPr>
            </a:lvl3pPr>
            <a:lvl4pPr marL="1600200" indent="-228600" eaLnBrk="0" hangingPunct="0">
              <a:defRPr sz="1000">
                <a:solidFill>
                  <a:srgbClr val="003882"/>
                </a:solidFill>
                <a:latin typeface="Verdana" pitchFamily="34" charset="0"/>
              </a:defRPr>
            </a:lvl4pPr>
            <a:lvl5pPr marL="2057400" indent="-228600" eaLnBrk="0" hangingPunct="0">
              <a:defRPr sz="1000">
                <a:solidFill>
                  <a:srgbClr val="003882"/>
                </a:solidFill>
                <a:latin typeface="Verdana" pitchFamily="34" charset="0"/>
              </a:defRPr>
            </a:lvl5pPr>
            <a:lvl6pPr marL="2514600" indent="-228600" algn="ctr" eaLnBrk="0" fontAlgn="base" hangingPunct="0">
              <a:spcBef>
                <a:spcPct val="0"/>
              </a:spcBef>
              <a:spcAft>
                <a:spcPct val="0"/>
              </a:spcAft>
              <a:defRPr sz="1000">
                <a:solidFill>
                  <a:srgbClr val="003882"/>
                </a:solidFill>
                <a:latin typeface="Verdana" pitchFamily="34" charset="0"/>
              </a:defRPr>
            </a:lvl6pPr>
            <a:lvl7pPr marL="2971800" indent="-228600" algn="ctr" eaLnBrk="0" fontAlgn="base" hangingPunct="0">
              <a:spcBef>
                <a:spcPct val="0"/>
              </a:spcBef>
              <a:spcAft>
                <a:spcPct val="0"/>
              </a:spcAft>
              <a:defRPr sz="1000">
                <a:solidFill>
                  <a:srgbClr val="003882"/>
                </a:solidFill>
                <a:latin typeface="Verdana" pitchFamily="34" charset="0"/>
              </a:defRPr>
            </a:lvl7pPr>
            <a:lvl8pPr marL="3429000" indent="-228600" algn="ctr" eaLnBrk="0" fontAlgn="base" hangingPunct="0">
              <a:spcBef>
                <a:spcPct val="0"/>
              </a:spcBef>
              <a:spcAft>
                <a:spcPct val="0"/>
              </a:spcAft>
              <a:defRPr sz="1000">
                <a:solidFill>
                  <a:srgbClr val="003882"/>
                </a:solidFill>
                <a:latin typeface="Verdana" pitchFamily="34" charset="0"/>
              </a:defRPr>
            </a:lvl8pPr>
            <a:lvl9pPr marL="3886200" indent="-228600" algn="ctr" eaLnBrk="0" fontAlgn="base" hangingPunct="0">
              <a:spcBef>
                <a:spcPct val="0"/>
              </a:spcBef>
              <a:spcAft>
                <a:spcPct val="0"/>
              </a:spcAft>
              <a:defRPr sz="1000">
                <a:solidFill>
                  <a:srgbClr val="003882"/>
                </a:solidFill>
                <a:latin typeface="Verdana" pitchFamily="34" charset="0"/>
              </a:defRPr>
            </a:lvl9pPr>
          </a:lstStyle>
          <a:p>
            <a:pPr eaLnBrk="1" fontAlgn="base" hangingPunct="1">
              <a:spcBef>
                <a:spcPct val="0"/>
              </a:spcBef>
              <a:spcAft>
                <a:spcPct val="0"/>
              </a:spcAft>
            </a:pPr>
            <a:r>
              <a:rPr lang="fi-FI" sz="1100" dirty="0">
                <a:solidFill>
                  <a:srgbClr val="002E63"/>
                </a:solidFill>
              </a:rPr>
              <a:t>Lähde: Vuodet </a:t>
            </a:r>
            <a:r>
              <a:rPr lang="fi-FI" sz="1100" dirty="0" smtClean="0">
                <a:solidFill>
                  <a:srgbClr val="002E63"/>
                </a:solidFill>
              </a:rPr>
              <a:t>2000-2012 </a:t>
            </a:r>
            <a:r>
              <a:rPr lang="fi-FI" sz="1100" dirty="0">
                <a:solidFill>
                  <a:srgbClr val="002E63"/>
                </a:solidFill>
              </a:rPr>
              <a:t>Tilastokeskus</a:t>
            </a:r>
            <a:r>
              <a:rPr lang="fi-FI" sz="1100" dirty="0" smtClean="0">
                <a:solidFill>
                  <a:srgbClr val="002E63"/>
                </a:solidFill>
              </a:rPr>
              <a:t>.</a:t>
            </a:r>
          </a:p>
          <a:p>
            <a:pPr eaLnBrk="1" fontAlgn="base" hangingPunct="1">
              <a:spcBef>
                <a:spcPct val="0"/>
              </a:spcBef>
              <a:spcAft>
                <a:spcPct val="0"/>
              </a:spcAft>
            </a:pPr>
            <a:r>
              <a:rPr lang="fi-FI" sz="1100" dirty="0">
                <a:solidFill>
                  <a:srgbClr val="002E63"/>
                </a:solidFill>
              </a:rPr>
              <a:t> </a:t>
            </a:r>
            <a:r>
              <a:rPr lang="fi-FI" sz="1100" dirty="0" smtClean="0">
                <a:solidFill>
                  <a:srgbClr val="002E63"/>
                </a:solidFill>
              </a:rPr>
              <a:t>          Vuodet 2013-2018 Kuntaliiton painelaskelma.</a:t>
            </a:r>
            <a:endParaRPr lang="fi-FI" sz="1200" dirty="0">
              <a:solidFill>
                <a:srgbClr val="002E63"/>
              </a:solidFill>
            </a:endParaRPr>
          </a:p>
        </p:txBody>
      </p:sp>
      <p:cxnSp>
        <p:nvCxnSpPr>
          <p:cNvPr id="5" name="Suora yhdysviiva 4"/>
          <p:cNvCxnSpPr/>
          <p:nvPr/>
        </p:nvCxnSpPr>
        <p:spPr>
          <a:xfrm>
            <a:off x="6026400" y="1340768"/>
            <a:ext cx="0" cy="4284000"/>
          </a:xfrm>
          <a:prstGeom prst="line">
            <a:avLst/>
          </a:prstGeom>
          <a:ln w="19050"/>
          <a:effectLst/>
        </p:spPr>
        <p:style>
          <a:lnRef idx="2">
            <a:schemeClr val="accent1"/>
          </a:lnRef>
          <a:fillRef idx="0">
            <a:schemeClr val="accent1"/>
          </a:fillRef>
          <a:effectRef idx="1">
            <a:schemeClr val="accent1"/>
          </a:effectRef>
          <a:fontRef idx="minor">
            <a:schemeClr val="tx1"/>
          </a:fontRef>
        </p:style>
      </p:cxnSp>
      <p:sp>
        <p:nvSpPr>
          <p:cNvPr id="4" name="Tekstiruutu 3"/>
          <p:cNvSpPr txBox="1"/>
          <p:nvPr/>
        </p:nvSpPr>
        <p:spPr>
          <a:xfrm>
            <a:off x="8577971" y="4559642"/>
            <a:ext cx="314509" cy="338554"/>
          </a:xfrm>
          <a:prstGeom prst="rect">
            <a:avLst/>
          </a:prstGeom>
          <a:noFill/>
        </p:spPr>
        <p:txBody>
          <a:bodyPr wrap="none" rtlCol="0">
            <a:spAutoFit/>
          </a:bodyPr>
          <a:lstStyle/>
          <a:p>
            <a:pPr algn="r" fontAlgn="base">
              <a:spcBef>
                <a:spcPct val="0"/>
              </a:spcBef>
              <a:spcAft>
                <a:spcPct val="0"/>
              </a:spcAft>
            </a:pPr>
            <a:r>
              <a:rPr lang="fi-FI" sz="1600" dirty="0" smtClean="0">
                <a:solidFill>
                  <a:srgbClr val="002E63"/>
                </a:solidFill>
              </a:rPr>
              <a:t>5</a:t>
            </a:r>
            <a:endParaRPr lang="fi-FI" sz="1600" dirty="0">
              <a:solidFill>
                <a:srgbClr val="002E63"/>
              </a:solidFill>
            </a:endParaRPr>
          </a:p>
        </p:txBody>
      </p:sp>
      <p:sp>
        <p:nvSpPr>
          <p:cNvPr id="9" name="Tekstiruutu 8"/>
          <p:cNvSpPr txBox="1"/>
          <p:nvPr/>
        </p:nvSpPr>
        <p:spPr>
          <a:xfrm>
            <a:off x="8448128" y="3954542"/>
            <a:ext cx="444352" cy="338554"/>
          </a:xfrm>
          <a:prstGeom prst="rect">
            <a:avLst/>
          </a:prstGeom>
          <a:noFill/>
        </p:spPr>
        <p:txBody>
          <a:bodyPr wrap="none" rtlCol="0">
            <a:spAutoFit/>
          </a:bodyPr>
          <a:lstStyle/>
          <a:p>
            <a:pPr algn="r" fontAlgn="base">
              <a:spcBef>
                <a:spcPct val="0"/>
              </a:spcBef>
              <a:spcAft>
                <a:spcPct val="0"/>
              </a:spcAft>
            </a:pPr>
            <a:r>
              <a:rPr lang="fi-FI" sz="1600" dirty="0" smtClean="0">
                <a:solidFill>
                  <a:srgbClr val="002E63"/>
                </a:solidFill>
              </a:rPr>
              <a:t>10</a:t>
            </a:r>
            <a:endParaRPr lang="fi-FI" sz="1600" dirty="0">
              <a:solidFill>
                <a:srgbClr val="002E63"/>
              </a:solidFill>
            </a:endParaRPr>
          </a:p>
        </p:txBody>
      </p:sp>
      <p:sp>
        <p:nvSpPr>
          <p:cNvPr id="10" name="Tekstiruutu 9"/>
          <p:cNvSpPr txBox="1"/>
          <p:nvPr/>
        </p:nvSpPr>
        <p:spPr>
          <a:xfrm>
            <a:off x="8448128" y="3378478"/>
            <a:ext cx="444352" cy="338554"/>
          </a:xfrm>
          <a:prstGeom prst="rect">
            <a:avLst/>
          </a:prstGeom>
          <a:noFill/>
        </p:spPr>
        <p:txBody>
          <a:bodyPr wrap="none" rtlCol="0">
            <a:spAutoFit/>
          </a:bodyPr>
          <a:lstStyle/>
          <a:p>
            <a:pPr algn="r" fontAlgn="base">
              <a:spcBef>
                <a:spcPct val="0"/>
              </a:spcBef>
              <a:spcAft>
                <a:spcPct val="0"/>
              </a:spcAft>
            </a:pPr>
            <a:r>
              <a:rPr lang="fi-FI" sz="1600" dirty="0" smtClean="0">
                <a:solidFill>
                  <a:srgbClr val="002E63"/>
                </a:solidFill>
              </a:rPr>
              <a:t>15</a:t>
            </a:r>
            <a:endParaRPr lang="fi-FI" sz="1600" dirty="0">
              <a:solidFill>
                <a:srgbClr val="002E63"/>
              </a:solidFill>
            </a:endParaRPr>
          </a:p>
        </p:txBody>
      </p:sp>
      <p:sp>
        <p:nvSpPr>
          <p:cNvPr id="11" name="Tekstiruutu 10"/>
          <p:cNvSpPr txBox="1"/>
          <p:nvPr/>
        </p:nvSpPr>
        <p:spPr>
          <a:xfrm>
            <a:off x="8448128" y="2780928"/>
            <a:ext cx="444352" cy="338554"/>
          </a:xfrm>
          <a:prstGeom prst="rect">
            <a:avLst/>
          </a:prstGeom>
          <a:noFill/>
        </p:spPr>
        <p:txBody>
          <a:bodyPr wrap="none" rtlCol="0">
            <a:spAutoFit/>
          </a:bodyPr>
          <a:lstStyle/>
          <a:p>
            <a:pPr algn="r" fontAlgn="base">
              <a:spcBef>
                <a:spcPct val="0"/>
              </a:spcBef>
              <a:spcAft>
                <a:spcPct val="0"/>
              </a:spcAft>
            </a:pPr>
            <a:r>
              <a:rPr lang="fi-FI" sz="1600" dirty="0" smtClean="0">
                <a:solidFill>
                  <a:srgbClr val="002E63"/>
                </a:solidFill>
              </a:rPr>
              <a:t>20</a:t>
            </a:r>
            <a:endParaRPr lang="fi-FI" sz="1600" dirty="0">
              <a:solidFill>
                <a:srgbClr val="002E63"/>
              </a:solidFill>
            </a:endParaRPr>
          </a:p>
        </p:txBody>
      </p:sp>
      <p:sp>
        <p:nvSpPr>
          <p:cNvPr id="12" name="Tekstiruutu 11"/>
          <p:cNvSpPr txBox="1"/>
          <p:nvPr/>
        </p:nvSpPr>
        <p:spPr>
          <a:xfrm>
            <a:off x="8448128" y="2132856"/>
            <a:ext cx="444352" cy="338554"/>
          </a:xfrm>
          <a:prstGeom prst="rect">
            <a:avLst/>
          </a:prstGeom>
          <a:noFill/>
        </p:spPr>
        <p:txBody>
          <a:bodyPr wrap="none" rtlCol="0">
            <a:spAutoFit/>
          </a:bodyPr>
          <a:lstStyle/>
          <a:p>
            <a:pPr algn="r" fontAlgn="base">
              <a:spcBef>
                <a:spcPct val="0"/>
              </a:spcBef>
              <a:spcAft>
                <a:spcPct val="0"/>
              </a:spcAft>
            </a:pPr>
            <a:r>
              <a:rPr lang="fi-FI" sz="1600" dirty="0" smtClean="0">
                <a:solidFill>
                  <a:srgbClr val="002E63"/>
                </a:solidFill>
              </a:rPr>
              <a:t>25</a:t>
            </a:r>
            <a:endParaRPr lang="fi-FI" sz="1600" dirty="0">
              <a:solidFill>
                <a:srgbClr val="002E63"/>
              </a:solidFill>
            </a:endParaRPr>
          </a:p>
        </p:txBody>
      </p:sp>
      <p:sp>
        <p:nvSpPr>
          <p:cNvPr id="13" name="Tekstiruutu 12"/>
          <p:cNvSpPr txBox="1"/>
          <p:nvPr/>
        </p:nvSpPr>
        <p:spPr>
          <a:xfrm>
            <a:off x="8448128" y="1506270"/>
            <a:ext cx="444352" cy="338554"/>
          </a:xfrm>
          <a:prstGeom prst="rect">
            <a:avLst/>
          </a:prstGeom>
          <a:noFill/>
        </p:spPr>
        <p:txBody>
          <a:bodyPr wrap="none" rtlCol="0">
            <a:spAutoFit/>
          </a:bodyPr>
          <a:lstStyle/>
          <a:p>
            <a:pPr algn="r" fontAlgn="base">
              <a:spcBef>
                <a:spcPct val="0"/>
              </a:spcBef>
              <a:spcAft>
                <a:spcPct val="0"/>
              </a:spcAft>
            </a:pPr>
            <a:r>
              <a:rPr lang="fi-FI" sz="1600" dirty="0" smtClean="0">
                <a:solidFill>
                  <a:srgbClr val="002E63"/>
                </a:solidFill>
              </a:rPr>
              <a:t>30</a:t>
            </a:r>
            <a:endParaRPr lang="fi-FI" sz="1600" dirty="0">
              <a:solidFill>
                <a:srgbClr val="002E63"/>
              </a:solidFill>
            </a:endParaRPr>
          </a:p>
        </p:txBody>
      </p:sp>
      <p:sp>
        <p:nvSpPr>
          <p:cNvPr id="14" name="Tekstiruutu 13"/>
          <p:cNvSpPr txBox="1"/>
          <p:nvPr/>
        </p:nvSpPr>
        <p:spPr>
          <a:xfrm>
            <a:off x="8577970" y="5178678"/>
            <a:ext cx="314510" cy="338554"/>
          </a:xfrm>
          <a:prstGeom prst="rect">
            <a:avLst/>
          </a:prstGeom>
          <a:noFill/>
        </p:spPr>
        <p:txBody>
          <a:bodyPr wrap="none" rtlCol="0">
            <a:spAutoFit/>
          </a:bodyPr>
          <a:lstStyle/>
          <a:p>
            <a:pPr algn="r" fontAlgn="base">
              <a:spcBef>
                <a:spcPct val="0"/>
              </a:spcBef>
              <a:spcAft>
                <a:spcPct val="0"/>
              </a:spcAft>
            </a:pPr>
            <a:r>
              <a:rPr lang="fi-FI" sz="1600" dirty="0" smtClean="0">
                <a:solidFill>
                  <a:srgbClr val="002E63"/>
                </a:solidFill>
              </a:rPr>
              <a:t>0</a:t>
            </a:r>
            <a:endParaRPr lang="fi-FI" sz="1600" dirty="0">
              <a:solidFill>
                <a:srgbClr val="002E63"/>
              </a:solidFill>
            </a:endParaRPr>
          </a:p>
        </p:txBody>
      </p:sp>
      <p:sp>
        <p:nvSpPr>
          <p:cNvPr id="7" name="Alatunnisteen paikkamerkki 6"/>
          <p:cNvSpPr>
            <a:spLocks noGrp="1"/>
          </p:cNvSpPr>
          <p:nvPr>
            <p:ph type="ftr" sz="quarter" idx="11"/>
          </p:nvPr>
        </p:nvSpPr>
        <p:spPr>
          <a:xfrm>
            <a:off x="4139952" y="6453336"/>
            <a:ext cx="3095625" cy="265113"/>
          </a:xfrm>
        </p:spPr>
        <p:txBody>
          <a:bodyPr/>
          <a:lstStyle/>
          <a:p>
            <a:pPr>
              <a:defRPr/>
            </a:pPr>
            <a:r>
              <a:rPr lang="en-US" sz="900" smtClean="0"/>
              <a:t>MPunakallio/hp</a:t>
            </a:r>
            <a:endParaRPr lang="fi-FI" sz="900" dirty="0"/>
          </a:p>
        </p:txBody>
      </p:sp>
    </p:spTree>
    <p:extLst>
      <p:ext uri="{BB962C8B-B14F-4D97-AF65-F5344CB8AC3E}">
        <p14:creationId xmlns:p14="http://schemas.microsoft.com/office/powerpoint/2010/main" val="12442920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p:cNvSpPr>
            <a:spLocks noGrp="1"/>
          </p:cNvSpPr>
          <p:nvPr>
            <p:ph type="ctrTitle"/>
          </p:nvPr>
        </p:nvSpPr>
        <p:spPr>
          <a:xfrm>
            <a:off x="685800" y="1484784"/>
            <a:ext cx="7772399" cy="2304255"/>
          </a:xfrm>
        </p:spPr>
        <p:txBody>
          <a:bodyPr>
            <a:normAutofit/>
          </a:bodyPr>
          <a:lstStyle/>
          <a:p>
            <a:r>
              <a:rPr lang="fi-FI" dirty="0" smtClean="0"/>
              <a:t>Kuntaliiton esitykset vuoden 2015-2018 valtion talouden kehyksiin ja siihen liittyvään Peruspalveluohjelmaan</a:t>
            </a:r>
            <a:endParaRPr lang="fi-FI" dirty="0"/>
          </a:p>
        </p:txBody>
      </p:sp>
    </p:spTree>
    <p:extLst>
      <p:ext uri="{BB962C8B-B14F-4D97-AF65-F5344CB8AC3E}">
        <p14:creationId xmlns:p14="http://schemas.microsoft.com/office/powerpoint/2010/main" val="2846004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p:txBody>
          <a:bodyPr>
            <a:normAutofit/>
          </a:bodyPr>
          <a:lstStyle/>
          <a:p>
            <a:r>
              <a:rPr lang="fi-FI" sz="2800" dirty="0" smtClean="0"/>
              <a:t>Kuntien vero- ja maksupohjan laajentaminen</a:t>
            </a:r>
            <a:endParaRPr lang="fi-FI" sz="2800" dirty="0"/>
          </a:p>
        </p:txBody>
      </p:sp>
      <p:sp>
        <p:nvSpPr>
          <p:cNvPr id="7" name="Päivämäärän paikkamerkki 6"/>
          <p:cNvSpPr>
            <a:spLocks noGrp="1"/>
          </p:cNvSpPr>
          <p:nvPr>
            <p:ph type="dt" sz="half" idx="10"/>
          </p:nvPr>
        </p:nvSpPr>
        <p:spPr/>
        <p:txBody>
          <a:bodyPr/>
          <a:lstStyle/>
          <a:p>
            <a:r>
              <a:rPr lang="fi-FI" sz="900" dirty="0" smtClean="0"/>
              <a:t>3.2.2014</a:t>
            </a:r>
            <a:endParaRPr lang="fi-FI" sz="900" dirty="0"/>
          </a:p>
        </p:txBody>
      </p:sp>
      <p:sp>
        <p:nvSpPr>
          <p:cNvPr id="8" name="Alatunnisteen paikkamerkki 7"/>
          <p:cNvSpPr>
            <a:spLocks noGrp="1"/>
          </p:cNvSpPr>
          <p:nvPr>
            <p:ph type="ftr" sz="quarter" idx="11"/>
          </p:nvPr>
        </p:nvSpPr>
        <p:spPr>
          <a:xfrm>
            <a:off x="3769200" y="6451200"/>
            <a:ext cx="1378864" cy="266400"/>
          </a:xfrm>
        </p:spPr>
        <p:txBody>
          <a:bodyPr/>
          <a:lstStyle/>
          <a:p>
            <a:r>
              <a:rPr lang="fi-FI" sz="900" dirty="0" smtClean="0"/>
              <a:t>Timo Kietäväinen</a:t>
            </a:r>
            <a:endParaRPr lang="fi-FI" sz="900" dirty="0"/>
          </a:p>
        </p:txBody>
      </p:sp>
      <p:sp>
        <p:nvSpPr>
          <p:cNvPr id="9" name="Dian numeron paikkamerkki 8"/>
          <p:cNvSpPr>
            <a:spLocks noGrp="1"/>
          </p:cNvSpPr>
          <p:nvPr>
            <p:ph type="sldNum" sz="quarter" idx="12"/>
          </p:nvPr>
        </p:nvSpPr>
        <p:spPr/>
        <p:txBody>
          <a:bodyPr/>
          <a:lstStyle/>
          <a:p>
            <a:fld id="{529BDC67-9A7E-42C8-BC4E-FBA2E376B5B6}" type="slidenum">
              <a:rPr lang="fi-FI" sz="900" smtClean="0"/>
              <a:t>18</a:t>
            </a:fld>
            <a:endParaRPr lang="fi-FI" sz="900"/>
          </a:p>
        </p:txBody>
      </p:sp>
      <p:sp>
        <p:nvSpPr>
          <p:cNvPr id="5" name="Sisällön paikkamerkki 4"/>
          <p:cNvSpPr>
            <a:spLocks noGrp="1"/>
          </p:cNvSpPr>
          <p:nvPr>
            <p:ph idx="1"/>
          </p:nvPr>
        </p:nvSpPr>
        <p:spPr/>
        <p:txBody>
          <a:bodyPr>
            <a:normAutofit fontScale="85000" lnSpcReduction="20000"/>
          </a:bodyPr>
          <a:lstStyle/>
          <a:p>
            <a:pPr lvl="0"/>
            <a:r>
              <a:rPr lang="fi-FI" dirty="0"/>
              <a:t>kiinteistöveron tietokannat saatetaan ajan tasalle ja kiinteistöverotuksen kehittämistä jatketaan sen tuoton lisäämiseksi</a:t>
            </a:r>
          </a:p>
          <a:p>
            <a:pPr lvl="0"/>
            <a:r>
              <a:rPr lang="fi-FI" dirty="0"/>
              <a:t>osa pääomaverojen tuotosta ohjataan kunnille erikseen selvitettävällä tavalla</a:t>
            </a:r>
          </a:p>
          <a:p>
            <a:pPr lvl="0"/>
            <a:r>
              <a:rPr lang="fi-FI" dirty="0"/>
              <a:t>kuntien liikenteen vastuista, kustannuksista sekä liikenneverojen kohdentumisesta osittain kunnille käynnistetään selvitys</a:t>
            </a:r>
          </a:p>
          <a:p>
            <a:pPr lvl="0"/>
            <a:r>
              <a:rPr lang="fi-FI" dirty="0"/>
              <a:t>kuntaveroista tehtävät vähennykset kompensoidaan kunnille ensisijaisesti verojärjestelmän sisällä valtion veroista</a:t>
            </a:r>
          </a:p>
          <a:p>
            <a:pPr lvl="0"/>
            <a:r>
              <a:rPr lang="fi-FI" dirty="0"/>
              <a:t>yhteisöveron kuntien jako-osuus tulee säilyttää vuoden 2015 jälkeenkin vähintään nykyisellä tasolla</a:t>
            </a:r>
          </a:p>
          <a:p>
            <a:r>
              <a:rPr lang="fi-FI" dirty="0"/>
              <a:t>kuntien liikkumavaraa maksujen määräytymisessä tulee kasvattaa ja maksujen reaalinen tuottotaso on säilytettävä vähintään nykyisellään</a:t>
            </a:r>
          </a:p>
        </p:txBody>
      </p:sp>
    </p:spTree>
    <p:extLst>
      <p:ext uri="{BB962C8B-B14F-4D97-AF65-F5344CB8AC3E}">
        <p14:creationId xmlns:p14="http://schemas.microsoft.com/office/powerpoint/2010/main" val="6388764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116632"/>
            <a:ext cx="7779600" cy="1143000"/>
          </a:xfrm>
        </p:spPr>
        <p:txBody>
          <a:bodyPr>
            <a:normAutofit/>
          </a:bodyPr>
          <a:lstStyle/>
          <a:p>
            <a:r>
              <a:rPr lang="fi-FI" sz="2800" dirty="0" smtClean="0"/>
              <a:t>Valtionosuusjärjestelmä ja sen uudistaminen</a:t>
            </a:r>
            <a:endParaRPr lang="fi-FI" sz="2800" dirty="0"/>
          </a:p>
        </p:txBody>
      </p:sp>
      <p:sp>
        <p:nvSpPr>
          <p:cNvPr id="7" name="Päivämäärän paikkamerkki 6"/>
          <p:cNvSpPr>
            <a:spLocks noGrp="1"/>
          </p:cNvSpPr>
          <p:nvPr>
            <p:ph type="dt" sz="half" idx="10"/>
          </p:nvPr>
        </p:nvSpPr>
        <p:spPr/>
        <p:txBody>
          <a:bodyPr/>
          <a:lstStyle/>
          <a:p>
            <a:r>
              <a:rPr lang="fi-FI" sz="900" dirty="0" smtClean="0"/>
              <a:t>3.2.2014</a:t>
            </a:r>
            <a:endParaRPr lang="fi-FI" sz="900" dirty="0"/>
          </a:p>
        </p:txBody>
      </p:sp>
      <p:sp>
        <p:nvSpPr>
          <p:cNvPr id="8" name="Alatunnisteen paikkamerkki 7"/>
          <p:cNvSpPr>
            <a:spLocks noGrp="1"/>
          </p:cNvSpPr>
          <p:nvPr>
            <p:ph type="ftr" sz="quarter" idx="11"/>
          </p:nvPr>
        </p:nvSpPr>
        <p:spPr>
          <a:xfrm>
            <a:off x="3769200" y="6451200"/>
            <a:ext cx="1378864" cy="266400"/>
          </a:xfrm>
        </p:spPr>
        <p:txBody>
          <a:bodyPr/>
          <a:lstStyle/>
          <a:p>
            <a:r>
              <a:rPr lang="fi-FI" sz="900" dirty="0" smtClean="0"/>
              <a:t>Timo Kietäväinen</a:t>
            </a:r>
            <a:endParaRPr lang="fi-FI" sz="900" dirty="0"/>
          </a:p>
        </p:txBody>
      </p:sp>
      <p:sp>
        <p:nvSpPr>
          <p:cNvPr id="9" name="Dian numeron paikkamerkki 8"/>
          <p:cNvSpPr>
            <a:spLocks noGrp="1"/>
          </p:cNvSpPr>
          <p:nvPr>
            <p:ph type="sldNum" sz="quarter" idx="12"/>
          </p:nvPr>
        </p:nvSpPr>
        <p:spPr/>
        <p:txBody>
          <a:bodyPr/>
          <a:lstStyle/>
          <a:p>
            <a:fld id="{529BDC67-9A7E-42C8-BC4E-FBA2E376B5B6}" type="slidenum">
              <a:rPr lang="fi-FI" sz="900" smtClean="0"/>
              <a:t>19</a:t>
            </a:fld>
            <a:endParaRPr lang="fi-FI" sz="900"/>
          </a:p>
        </p:txBody>
      </p:sp>
      <p:sp>
        <p:nvSpPr>
          <p:cNvPr id="5" name="Sisällön paikkamerkki 4"/>
          <p:cNvSpPr>
            <a:spLocks noGrp="1"/>
          </p:cNvSpPr>
          <p:nvPr>
            <p:ph idx="1"/>
          </p:nvPr>
        </p:nvSpPr>
        <p:spPr>
          <a:xfrm>
            <a:off x="680400" y="1484784"/>
            <a:ext cx="7779600" cy="4642416"/>
          </a:xfrm>
        </p:spPr>
        <p:txBody>
          <a:bodyPr>
            <a:normAutofit fontScale="85000" lnSpcReduction="10000"/>
          </a:bodyPr>
          <a:lstStyle/>
          <a:p>
            <a:pPr lvl="0"/>
            <a:r>
              <a:rPr lang="fi-FI" dirty="0"/>
              <a:t>valtionosuusjärjestelmän uudistuksessa tulee edetä oikeudenmukaisempaan, läpinäkyvämpään ja kuntaliitosneutraaliin järjestelmään, jossa on nykyjärjestelmään verrattuna vähemmän valtionosuuskriteereitä ja jotka aidosti ottavat kuntien kustannuserot huomioon varmistaen samalla rahoitusperiaatteen toteutumisen</a:t>
            </a:r>
          </a:p>
          <a:p>
            <a:pPr lvl="0"/>
            <a:r>
              <a:rPr lang="fi-FI" dirty="0"/>
              <a:t>valtionosuusjärjestelmän on turvattava jatkossakin kunnallisten palvelujen järjestäminen tehokkaasti koko maassa kohtuullisella vero- ja maksurasituksella</a:t>
            </a:r>
          </a:p>
          <a:p>
            <a:pPr lvl="0"/>
            <a:r>
              <a:rPr lang="fi-FI" dirty="0"/>
              <a:t>valtionosuusjärjestelmän valtionosuuksien tasauksessa käytettävän veropohjan on oltava mahdollisimman laaja</a:t>
            </a:r>
          </a:p>
          <a:p>
            <a:pPr lvl="0"/>
            <a:r>
              <a:rPr lang="fi-FI" dirty="0"/>
              <a:t>ammattikorkeakoulu-uudistuksessa kuntien rahoitusosuuden poisto on rahoitettava kokonaan opetus- ja kulttuuritoimen valtionosuuksia alentamalla</a:t>
            </a:r>
          </a:p>
          <a:p>
            <a:endParaRPr lang="fi-FI" dirty="0"/>
          </a:p>
        </p:txBody>
      </p:sp>
    </p:spTree>
    <p:extLst>
      <p:ext uri="{BB962C8B-B14F-4D97-AF65-F5344CB8AC3E}">
        <p14:creationId xmlns:p14="http://schemas.microsoft.com/office/powerpoint/2010/main" val="21063820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Alatunnisteen paikkamerkki 7"/>
          <p:cNvSpPr>
            <a:spLocks noGrp="1"/>
          </p:cNvSpPr>
          <p:nvPr>
            <p:ph type="ftr" sz="quarter" idx="11"/>
          </p:nvPr>
        </p:nvSpPr>
        <p:spPr/>
        <p:txBody>
          <a:bodyPr/>
          <a:lstStyle/>
          <a:p>
            <a:r>
              <a:rPr lang="fi-FI" dirty="0" err="1" smtClean="0">
                <a:solidFill>
                  <a:srgbClr val="002E63"/>
                </a:solidFill>
              </a:rPr>
              <a:t>MPunakallio</a:t>
            </a:r>
            <a:endParaRPr lang="fi-FI" dirty="0">
              <a:solidFill>
                <a:srgbClr val="002E63"/>
              </a:solidFill>
            </a:endParaRPr>
          </a:p>
        </p:txBody>
      </p:sp>
      <p:graphicFrame>
        <p:nvGraphicFramePr>
          <p:cNvPr id="11" name="Kaavio 10"/>
          <p:cNvGraphicFramePr>
            <a:graphicFrameLocks noGrp="1"/>
          </p:cNvGraphicFramePr>
          <p:nvPr>
            <p:extLst>
              <p:ext uri="{D42A27DB-BD31-4B8C-83A1-F6EECF244321}">
                <p14:modId xmlns:p14="http://schemas.microsoft.com/office/powerpoint/2010/main" val="2637895640"/>
              </p:ext>
            </p:extLst>
          </p:nvPr>
        </p:nvGraphicFramePr>
        <p:xfrm>
          <a:off x="323528" y="1844824"/>
          <a:ext cx="4032448" cy="40384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Kaavio 11"/>
          <p:cNvGraphicFramePr>
            <a:graphicFrameLocks/>
          </p:cNvGraphicFramePr>
          <p:nvPr>
            <p:extLst>
              <p:ext uri="{D42A27DB-BD31-4B8C-83A1-F6EECF244321}">
                <p14:modId xmlns:p14="http://schemas.microsoft.com/office/powerpoint/2010/main" val="3746403222"/>
              </p:ext>
            </p:extLst>
          </p:nvPr>
        </p:nvGraphicFramePr>
        <p:xfrm>
          <a:off x="4499992" y="1758537"/>
          <a:ext cx="4176464" cy="4233528"/>
        </p:xfrm>
        <a:graphic>
          <a:graphicData uri="http://schemas.openxmlformats.org/drawingml/2006/chart">
            <c:chart xmlns:c="http://schemas.openxmlformats.org/drawingml/2006/chart" xmlns:r="http://schemas.openxmlformats.org/officeDocument/2006/relationships" r:id="rId4"/>
          </a:graphicData>
        </a:graphic>
      </p:graphicFrame>
      <p:sp>
        <p:nvSpPr>
          <p:cNvPr id="5" name="Tekstiruutu 4"/>
          <p:cNvSpPr txBox="1"/>
          <p:nvPr/>
        </p:nvSpPr>
        <p:spPr>
          <a:xfrm>
            <a:off x="611560" y="5760123"/>
            <a:ext cx="2573140" cy="246221"/>
          </a:xfrm>
          <a:prstGeom prst="rect">
            <a:avLst/>
          </a:prstGeom>
          <a:noFill/>
        </p:spPr>
        <p:txBody>
          <a:bodyPr wrap="none" rtlCol="0">
            <a:spAutoFit/>
          </a:bodyPr>
          <a:lstStyle/>
          <a:p>
            <a:r>
              <a:rPr lang="fi-FI" sz="1000" dirty="0" smtClean="0">
                <a:solidFill>
                  <a:srgbClr val="002E63"/>
                </a:solidFill>
              </a:rPr>
              <a:t>Lähde: VM Suhdannekatsaus 2/2013</a:t>
            </a:r>
            <a:endParaRPr lang="fi-FI" sz="1000" dirty="0">
              <a:solidFill>
                <a:srgbClr val="002E63"/>
              </a:solidFill>
            </a:endParaRPr>
          </a:p>
        </p:txBody>
      </p:sp>
      <p:sp>
        <p:nvSpPr>
          <p:cNvPr id="13" name="Tekstiruutu 12"/>
          <p:cNvSpPr txBox="1"/>
          <p:nvPr/>
        </p:nvSpPr>
        <p:spPr>
          <a:xfrm>
            <a:off x="6887252" y="5775986"/>
            <a:ext cx="2082621" cy="400110"/>
          </a:xfrm>
          <a:prstGeom prst="rect">
            <a:avLst/>
          </a:prstGeom>
          <a:noFill/>
        </p:spPr>
        <p:txBody>
          <a:bodyPr wrap="none" rtlCol="0">
            <a:spAutoFit/>
          </a:bodyPr>
          <a:lstStyle/>
          <a:p>
            <a:r>
              <a:rPr lang="fi-FI" sz="1000" dirty="0" smtClean="0">
                <a:solidFill>
                  <a:srgbClr val="002E63"/>
                </a:solidFill>
              </a:rPr>
              <a:t>Lähde: Tilastokeskus, </a:t>
            </a:r>
          </a:p>
          <a:p>
            <a:r>
              <a:rPr lang="fi-FI" sz="1000" dirty="0" smtClean="0">
                <a:solidFill>
                  <a:srgbClr val="002E63"/>
                </a:solidFill>
              </a:rPr>
              <a:t>VM Suhdannekatsaus 2/2013</a:t>
            </a:r>
            <a:endParaRPr lang="fi-FI" sz="1000" dirty="0">
              <a:solidFill>
                <a:srgbClr val="002E63"/>
              </a:solidFill>
            </a:endParaRPr>
          </a:p>
        </p:txBody>
      </p:sp>
      <p:sp>
        <p:nvSpPr>
          <p:cNvPr id="6" name="Tekstiruutu 5"/>
          <p:cNvSpPr txBox="1"/>
          <p:nvPr/>
        </p:nvSpPr>
        <p:spPr>
          <a:xfrm>
            <a:off x="578049" y="649728"/>
            <a:ext cx="3361818" cy="707886"/>
          </a:xfrm>
          <a:prstGeom prst="rect">
            <a:avLst/>
          </a:prstGeom>
          <a:noFill/>
        </p:spPr>
        <p:txBody>
          <a:bodyPr wrap="none" rtlCol="0">
            <a:spAutoFit/>
          </a:bodyPr>
          <a:lstStyle/>
          <a:p>
            <a:r>
              <a:rPr lang="fi-FI" sz="2000" b="1" dirty="0" smtClean="0">
                <a:solidFill>
                  <a:srgbClr val="002E63"/>
                </a:solidFill>
              </a:rPr>
              <a:t>BKT kansainvälisessä </a:t>
            </a:r>
          </a:p>
          <a:p>
            <a:r>
              <a:rPr lang="fi-FI" sz="2000" b="1" dirty="0" smtClean="0">
                <a:solidFill>
                  <a:srgbClr val="002E63"/>
                </a:solidFill>
              </a:rPr>
              <a:t>vertailussa</a:t>
            </a:r>
            <a:r>
              <a:rPr lang="fi-FI" b="1" dirty="0" smtClean="0">
                <a:solidFill>
                  <a:srgbClr val="002E63"/>
                </a:solidFill>
              </a:rPr>
              <a:t>, </a:t>
            </a:r>
            <a:r>
              <a:rPr lang="fi-FI" sz="2000" dirty="0" smtClean="0">
                <a:solidFill>
                  <a:srgbClr val="002E63"/>
                </a:solidFill>
              </a:rPr>
              <a:t>%-muutos</a:t>
            </a:r>
            <a:endParaRPr lang="fi-FI" sz="2000" dirty="0">
              <a:solidFill>
                <a:srgbClr val="002E63"/>
              </a:solidFill>
            </a:endParaRPr>
          </a:p>
        </p:txBody>
      </p:sp>
      <p:sp>
        <p:nvSpPr>
          <p:cNvPr id="14" name="Tekstiruutu 13"/>
          <p:cNvSpPr txBox="1"/>
          <p:nvPr/>
        </p:nvSpPr>
        <p:spPr>
          <a:xfrm>
            <a:off x="4788024" y="641691"/>
            <a:ext cx="4293163" cy="707886"/>
          </a:xfrm>
          <a:prstGeom prst="rect">
            <a:avLst/>
          </a:prstGeom>
          <a:noFill/>
        </p:spPr>
        <p:txBody>
          <a:bodyPr wrap="none" rtlCol="0">
            <a:spAutoFit/>
          </a:bodyPr>
          <a:lstStyle/>
          <a:p>
            <a:r>
              <a:rPr lang="fi-FI" sz="2000" b="1" dirty="0" smtClean="0">
                <a:solidFill>
                  <a:srgbClr val="002E63"/>
                </a:solidFill>
              </a:rPr>
              <a:t>BKT ja työllisyys Suomessa, </a:t>
            </a:r>
          </a:p>
          <a:p>
            <a:r>
              <a:rPr lang="fi-FI" sz="2000" dirty="0" smtClean="0">
                <a:solidFill>
                  <a:srgbClr val="002E63"/>
                </a:solidFill>
              </a:rPr>
              <a:t>%-muutos</a:t>
            </a:r>
            <a:endParaRPr lang="fi-FI" sz="2000" dirty="0">
              <a:solidFill>
                <a:srgbClr val="002E63"/>
              </a:solidFill>
            </a:endParaRPr>
          </a:p>
        </p:txBody>
      </p:sp>
    </p:spTree>
    <p:extLst>
      <p:ext uri="{BB962C8B-B14F-4D97-AF65-F5344CB8AC3E}">
        <p14:creationId xmlns:p14="http://schemas.microsoft.com/office/powerpoint/2010/main" val="32842361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44624"/>
            <a:ext cx="7779600" cy="1143000"/>
          </a:xfrm>
        </p:spPr>
        <p:txBody>
          <a:bodyPr>
            <a:normAutofit/>
          </a:bodyPr>
          <a:lstStyle/>
          <a:p>
            <a:r>
              <a:rPr lang="fi-FI" sz="2800" dirty="0"/>
              <a:t>Valtionosuusjärjestelmä ja sen uudistaminen</a:t>
            </a:r>
          </a:p>
        </p:txBody>
      </p:sp>
      <p:sp>
        <p:nvSpPr>
          <p:cNvPr id="7" name="Päivämäärän paikkamerkki 6"/>
          <p:cNvSpPr>
            <a:spLocks noGrp="1"/>
          </p:cNvSpPr>
          <p:nvPr>
            <p:ph type="dt" sz="half" idx="10"/>
          </p:nvPr>
        </p:nvSpPr>
        <p:spPr/>
        <p:txBody>
          <a:bodyPr/>
          <a:lstStyle/>
          <a:p>
            <a:r>
              <a:rPr lang="fi-FI" sz="900" dirty="0" smtClean="0"/>
              <a:t>3.2.2014</a:t>
            </a:r>
            <a:endParaRPr lang="fi-FI" sz="900" dirty="0"/>
          </a:p>
        </p:txBody>
      </p:sp>
      <p:sp>
        <p:nvSpPr>
          <p:cNvPr id="8" name="Alatunnisteen paikkamerkki 7"/>
          <p:cNvSpPr>
            <a:spLocks noGrp="1"/>
          </p:cNvSpPr>
          <p:nvPr>
            <p:ph type="ftr" sz="quarter" idx="11"/>
          </p:nvPr>
        </p:nvSpPr>
        <p:spPr>
          <a:xfrm>
            <a:off x="3769200" y="6451200"/>
            <a:ext cx="1378864" cy="266400"/>
          </a:xfrm>
        </p:spPr>
        <p:txBody>
          <a:bodyPr/>
          <a:lstStyle/>
          <a:p>
            <a:r>
              <a:rPr lang="fi-FI" sz="900" dirty="0" smtClean="0"/>
              <a:t>Timo Kietäväinen</a:t>
            </a:r>
            <a:endParaRPr lang="fi-FI" sz="900" dirty="0"/>
          </a:p>
        </p:txBody>
      </p:sp>
      <p:sp>
        <p:nvSpPr>
          <p:cNvPr id="9" name="Dian numeron paikkamerkki 8"/>
          <p:cNvSpPr>
            <a:spLocks noGrp="1"/>
          </p:cNvSpPr>
          <p:nvPr>
            <p:ph type="sldNum" sz="quarter" idx="12"/>
          </p:nvPr>
        </p:nvSpPr>
        <p:spPr/>
        <p:txBody>
          <a:bodyPr/>
          <a:lstStyle/>
          <a:p>
            <a:fld id="{529BDC67-9A7E-42C8-BC4E-FBA2E376B5B6}" type="slidenum">
              <a:rPr lang="fi-FI" sz="900" smtClean="0"/>
              <a:t>20</a:t>
            </a:fld>
            <a:endParaRPr lang="fi-FI" sz="900"/>
          </a:p>
        </p:txBody>
      </p:sp>
      <p:sp>
        <p:nvSpPr>
          <p:cNvPr id="5" name="Sisällön paikkamerkki 4"/>
          <p:cNvSpPr>
            <a:spLocks noGrp="1"/>
          </p:cNvSpPr>
          <p:nvPr>
            <p:ph idx="1"/>
          </p:nvPr>
        </p:nvSpPr>
        <p:spPr>
          <a:xfrm>
            <a:off x="680400" y="1268760"/>
            <a:ext cx="8140072" cy="4968552"/>
          </a:xfrm>
        </p:spPr>
        <p:txBody>
          <a:bodyPr>
            <a:normAutofit fontScale="92500" lnSpcReduction="20000"/>
          </a:bodyPr>
          <a:lstStyle/>
          <a:p>
            <a:pPr lvl="0"/>
            <a:r>
              <a:rPr lang="fi-FI" dirty="0"/>
              <a:t>harkinnanvarainen valtionosuuden korotus (entinen harkinnanvarainen rahoitusavustus) on pidettävä jatkossakin osana järjestelmää. Sen painoarvoa tulee lisätä eikä vähentää eikä lisäystä tule rahoittaa muiden kuntien valtionosuuksia vastaavasti alentamalla. Rakennemuutospaikkakuntien kuntapalvelujen rahoitusongelmiin sekä pahimmista kosteusvauriorakennuksista kärsivien kuntien talousongelmiin on kehitettävä erillisratkaisut</a:t>
            </a:r>
          </a:p>
          <a:p>
            <a:pPr lvl="0"/>
            <a:r>
              <a:rPr lang="fi-FI" dirty="0"/>
              <a:t>valtionosuusjärjestelmän uudistamisen jatkotyö on käynnistettävä, jotta uuden järjestelmän perusteet ja toimivuus voidaan varmistaa. Samalla tulee käynnistää uutta tutkimusta uudistustyön tueksi</a:t>
            </a:r>
          </a:p>
          <a:p>
            <a:r>
              <a:rPr lang="fi-FI" dirty="0"/>
              <a:t>uudistusta jatkettaessa valtionosuusjärjestelmän hallinto on yhtenäistettävä niin, että kaikki tehtäväalueet, myös toisen asteen koulutus ikäluokkapohjalta, on koottu yhteen</a:t>
            </a:r>
          </a:p>
        </p:txBody>
      </p:sp>
    </p:spTree>
    <p:extLst>
      <p:ext uri="{BB962C8B-B14F-4D97-AF65-F5344CB8AC3E}">
        <p14:creationId xmlns:p14="http://schemas.microsoft.com/office/powerpoint/2010/main" val="21063820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260648"/>
            <a:ext cx="7779600" cy="868958"/>
          </a:xfrm>
        </p:spPr>
        <p:txBody>
          <a:bodyPr>
            <a:normAutofit/>
          </a:bodyPr>
          <a:lstStyle/>
          <a:p>
            <a:r>
              <a:rPr lang="fi-FI" sz="2800" dirty="0" smtClean="0"/>
              <a:t>Investoinnit ja rahoituksen hallinta</a:t>
            </a:r>
            <a:endParaRPr lang="fi-FI" sz="2800" dirty="0"/>
          </a:p>
        </p:txBody>
      </p:sp>
      <p:sp>
        <p:nvSpPr>
          <p:cNvPr id="7" name="Päivämäärän paikkamerkki 6"/>
          <p:cNvSpPr>
            <a:spLocks noGrp="1"/>
          </p:cNvSpPr>
          <p:nvPr>
            <p:ph type="dt" sz="half" idx="10"/>
          </p:nvPr>
        </p:nvSpPr>
        <p:spPr/>
        <p:txBody>
          <a:bodyPr/>
          <a:lstStyle/>
          <a:p>
            <a:r>
              <a:rPr lang="fi-FI" sz="900" dirty="0" smtClean="0"/>
              <a:t>3.2.2014</a:t>
            </a:r>
            <a:endParaRPr lang="fi-FI" sz="900" dirty="0"/>
          </a:p>
        </p:txBody>
      </p:sp>
      <p:sp>
        <p:nvSpPr>
          <p:cNvPr id="8" name="Alatunnisteen paikkamerkki 7"/>
          <p:cNvSpPr>
            <a:spLocks noGrp="1"/>
          </p:cNvSpPr>
          <p:nvPr>
            <p:ph type="ftr" sz="quarter" idx="11"/>
          </p:nvPr>
        </p:nvSpPr>
        <p:spPr>
          <a:xfrm>
            <a:off x="3769200" y="6451200"/>
            <a:ext cx="1378864" cy="266400"/>
          </a:xfrm>
        </p:spPr>
        <p:txBody>
          <a:bodyPr/>
          <a:lstStyle/>
          <a:p>
            <a:r>
              <a:rPr lang="fi-FI" sz="900" dirty="0" smtClean="0"/>
              <a:t>Timo Kietäväinen</a:t>
            </a:r>
            <a:endParaRPr lang="fi-FI" sz="900" dirty="0"/>
          </a:p>
        </p:txBody>
      </p:sp>
      <p:sp>
        <p:nvSpPr>
          <p:cNvPr id="9" name="Dian numeron paikkamerkki 8"/>
          <p:cNvSpPr>
            <a:spLocks noGrp="1"/>
          </p:cNvSpPr>
          <p:nvPr>
            <p:ph type="sldNum" sz="quarter" idx="12"/>
          </p:nvPr>
        </p:nvSpPr>
        <p:spPr/>
        <p:txBody>
          <a:bodyPr/>
          <a:lstStyle/>
          <a:p>
            <a:fld id="{529BDC67-9A7E-42C8-BC4E-FBA2E376B5B6}" type="slidenum">
              <a:rPr lang="fi-FI" sz="900" smtClean="0"/>
              <a:t>21</a:t>
            </a:fld>
            <a:endParaRPr lang="fi-FI" sz="900"/>
          </a:p>
        </p:txBody>
      </p:sp>
      <p:sp>
        <p:nvSpPr>
          <p:cNvPr id="5" name="Sisällön paikkamerkki 4"/>
          <p:cNvSpPr>
            <a:spLocks noGrp="1"/>
          </p:cNvSpPr>
          <p:nvPr>
            <p:ph idx="1"/>
          </p:nvPr>
        </p:nvSpPr>
        <p:spPr>
          <a:xfrm>
            <a:off x="680400" y="1340768"/>
            <a:ext cx="7779600" cy="4786432"/>
          </a:xfrm>
        </p:spPr>
        <p:txBody>
          <a:bodyPr>
            <a:noAutofit/>
          </a:bodyPr>
          <a:lstStyle/>
          <a:p>
            <a:pPr lvl="0"/>
            <a:r>
              <a:rPr lang="fi-FI" sz="2000" dirty="0"/>
              <a:t>suhdannepoliittisesti tärkeiden kuntainvestointien valtion tukea on jatkettava</a:t>
            </a:r>
          </a:p>
          <a:p>
            <a:pPr lvl="0"/>
            <a:r>
              <a:rPr lang="fi-FI" sz="2000" dirty="0"/>
              <a:t>investointien vaihtoehtoisia toteutus- ja rahoitustapoja on kehitettävä sekä selvitettävä uusien osapuolien saamista mukaan taloudellisen toimeliaisuuden edistämiseksi. Samalla on tehostettava kuntien pitkäjänteistä kiinteistöstrategiaa </a:t>
            </a:r>
          </a:p>
          <a:p>
            <a:pPr lvl="0"/>
            <a:r>
              <a:rPr lang="fi-FI" sz="2000" dirty="0"/>
              <a:t>valtion ja kuntien pitkäjänteinen </a:t>
            </a:r>
            <a:r>
              <a:rPr lang="fi-FI" sz="2000" dirty="0" err="1"/>
              <a:t>infrainvestointien</a:t>
            </a:r>
            <a:r>
              <a:rPr lang="fi-FI" sz="2000" dirty="0"/>
              <a:t> rahoitus on turvattava. Yhtenä vaihtoehtona on syytä selvittää </a:t>
            </a:r>
            <a:r>
              <a:rPr lang="fi-FI" sz="2000" dirty="0" err="1"/>
              <a:t>Infra</a:t>
            </a:r>
            <a:r>
              <a:rPr lang="fi-FI" sz="2000" dirty="0"/>
              <a:t> Oy:n perustaminen</a:t>
            </a:r>
          </a:p>
          <a:p>
            <a:r>
              <a:rPr lang="fi-FI" sz="2000" dirty="0"/>
              <a:t>kuntien investoinnit ovat tärkeitä niin alueen talous- ja työllisyyskehitykselle kuin korjausvelan hallitsemiselle. Jos kunnan velka uhkaa liian nopeasti talouden kantokykyyn nähden, myös investointeja on tarkasteltava kriittisesti</a:t>
            </a:r>
          </a:p>
        </p:txBody>
      </p:sp>
    </p:spTree>
    <p:extLst>
      <p:ext uri="{BB962C8B-B14F-4D97-AF65-F5344CB8AC3E}">
        <p14:creationId xmlns:p14="http://schemas.microsoft.com/office/powerpoint/2010/main" val="2106382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192832"/>
            <a:ext cx="7779600" cy="1143000"/>
          </a:xfrm>
        </p:spPr>
        <p:txBody>
          <a:bodyPr>
            <a:normAutofit/>
          </a:bodyPr>
          <a:lstStyle/>
          <a:p>
            <a:r>
              <a:rPr lang="fi-FI" sz="2800" dirty="0" smtClean="0"/>
              <a:t>Kuntien toiminta, kunta-valtiosuhteen kehittäminen</a:t>
            </a:r>
            <a:endParaRPr lang="fi-FI" sz="2800" dirty="0"/>
          </a:p>
        </p:txBody>
      </p:sp>
      <p:sp>
        <p:nvSpPr>
          <p:cNvPr id="7" name="Päivämäärän paikkamerkki 6"/>
          <p:cNvSpPr>
            <a:spLocks noGrp="1"/>
          </p:cNvSpPr>
          <p:nvPr>
            <p:ph type="dt" sz="half" idx="10"/>
          </p:nvPr>
        </p:nvSpPr>
        <p:spPr/>
        <p:txBody>
          <a:bodyPr/>
          <a:lstStyle/>
          <a:p>
            <a:r>
              <a:rPr lang="fi-FI" sz="900" dirty="0" smtClean="0"/>
              <a:t>3.2.2014</a:t>
            </a:r>
            <a:endParaRPr lang="fi-FI" sz="900" dirty="0"/>
          </a:p>
        </p:txBody>
      </p:sp>
      <p:sp>
        <p:nvSpPr>
          <p:cNvPr id="8" name="Alatunnisteen paikkamerkki 7"/>
          <p:cNvSpPr>
            <a:spLocks noGrp="1"/>
          </p:cNvSpPr>
          <p:nvPr>
            <p:ph type="ftr" sz="quarter" idx="11"/>
          </p:nvPr>
        </p:nvSpPr>
        <p:spPr>
          <a:xfrm>
            <a:off x="3769200" y="6451200"/>
            <a:ext cx="1378864" cy="266400"/>
          </a:xfrm>
        </p:spPr>
        <p:txBody>
          <a:bodyPr/>
          <a:lstStyle/>
          <a:p>
            <a:r>
              <a:rPr lang="fi-FI" sz="900" dirty="0" smtClean="0"/>
              <a:t>Timo Kietäväinen</a:t>
            </a:r>
            <a:endParaRPr lang="fi-FI" sz="900" dirty="0"/>
          </a:p>
        </p:txBody>
      </p:sp>
      <p:sp>
        <p:nvSpPr>
          <p:cNvPr id="9" name="Dian numeron paikkamerkki 8"/>
          <p:cNvSpPr>
            <a:spLocks noGrp="1"/>
          </p:cNvSpPr>
          <p:nvPr>
            <p:ph type="sldNum" sz="quarter" idx="12"/>
          </p:nvPr>
        </p:nvSpPr>
        <p:spPr/>
        <p:txBody>
          <a:bodyPr/>
          <a:lstStyle/>
          <a:p>
            <a:fld id="{529BDC67-9A7E-42C8-BC4E-FBA2E376B5B6}" type="slidenum">
              <a:rPr lang="fi-FI" sz="900" smtClean="0"/>
              <a:t>22</a:t>
            </a:fld>
            <a:endParaRPr lang="fi-FI" sz="900"/>
          </a:p>
        </p:txBody>
      </p:sp>
      <p:sp>
        <p:nvSpPr>
          <p:cNvPr id="5" name="Sisällön paikkamerkki 4"/>
          <p:cNvSpPr>
            <a:spLocks noGrp="1"/>
          </p:cNvSpPr>
          <p:nvPr>
            <p:ph idx="1"/>
          </p:nvPr>
        </p:nvSpPr>
        <p:spPr/>
        <p:txBody>
          <a:bodyPr>
            <a:normAutofit fontScale="92500" lnSpcReduction="10000"/>
          </a:bodyPr>
          <a:lstStyle/>
          <a:p>
            <a:pPr lvl="0"/>
            <a:r>
              <a:rPr lang="fi-FI" dirty="0"/>
              <a:t>hallituksen rakennepoliittinen ohjelma kuntien tehtäviä ja velvoitteita vähentämällä on toteutettava niin, että kuntatalous vahvistuu päätetyn mukaisesti miljardilla eurolla vuoteen 2017 mennessä</a:t>
            </a:r>
          </a:p>
          <a:p>
            <a:pPr lvl="0"/>
            <a:r>
              <a:rPr lang="fi-FI" dirty="0"/>
              <a:t>arvioidaan uudelleen vielä toteutumattomat, mutta jo päätetyt tehtävät ja velvoitteet, erityisesti työmarkkinatuen rahoitusvastuun siirto kunnille</a:t>
            </a:r>
          </a:p>
          <a:p>
            <a:pPr lvl="0"/>
            <a:r>
              <a:rPr lang="fi-FI" dirty="0"/>
              <a:t>rahoitusperiaatetta on noudatettava ja sen seurantajärjestelmiä kehitettävä</a:t>
            </a:r>
          </a:p>
          <a:p>
            <a:pPr lvl="0"/>
            <a:r>
              <a:rPr lang="fi-FI" dirty="0"/>
              <a:t>siirrytään hallitusti uuteen kuntatalouden ohjausjärjestelmään vuonna 2015</a:t>
            </a:r>
          </a:p>
          <a:p>
            <a:r>
              <a:rPr lang="fi-FI" dirty="0"/>
              <a:t>jatketaan ja tehostetaan harmaan talouden torjuntaa</a:t>
            </a:r>
          </a:p>
        </p:txBody>
      </p:sp>
    </p:spTree>
    <p:extLst>
      <p:ext uri="{BB962C8B-B14F-4D97-AF65-F5344CB8AC3E}">
        <p14:creationId xmlns:p14="http://schemas.microsoft.com/office/powerpoint/2010/main" val="17963249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236538"/>
            <a:ext cx="7779600" cy="1143000"/>
          </a:xfrm>
        </p:spPr>
        <p:txBody>
          <a:bodyPr>
            <a:normAutofit/>
          </a:bodyPr>
          <a:lstStyle/>
          <a:p>
            <a:r>
              <a:rPr lang="fi-FI" sz="2800" dirty="0"/>
              <a:t>Kuntien toiminta, kunta-valtiosuhteen kehittäminen</a:t>
            </a:r>
          </a:p>
        </p:txBody>
      </p:sp>
      <p:sp>
        <p:nvSpPr>
          <p:cNvPr id="7" name="Päivämäärän paikkamerkki 6"/>
          <p:cNvSpPr>
            <a:spLocks noGrp="1"/>
          </p:cNvSpPr>
          <p:nvPr>
            <p:ph type="dt" sz="half" idx="10"/>
          </p:nvPr>
        </p:nvSpPr>
        <p:spPr/>
        <p:txBody>
          <a:bodyPr/>
          <a:lstStyle/>
          <a:p>
            <a:r>
              <a:rPr lang="fi-FI" sz="900" dirty="0" smtClean="0"/>
              <a:t>3.2.2014</a:t>
            </a:r>
            <a:endParaRPr lang="fi-FI" sz="900" dirty="0"/>
          </a:p>
        </p:txBody>
      </p:sp>
      <p:sp>
        <p:nvSpPr>
          <p:cNvPr id="8" name="Alatunnisteen paikkamerkki 7"/>
          <p:cNvSpPr>
            <a:spLocks noGrp="1"/>
          </p:cNvSpPr>
          <p:nvPr>
            <p:ph type="ftr" sz="quarter" idx="11"/>
          </p:nvPr>
        </p:nvSpPr>
        <p:spPr>
          <a:xfrm>
            <a:off x="3769200" y="6451200"/>
            <a:ext cx="1378864" cy="266400"/>
          </a:xfrm>
        </p:spPr>
        <p:txBody>
          <a:bodyPr/>
          <a:lstStyle/>
          <a:p>
            <a:r>
              <a:rPr lang="fi-FI" sz="900" dirty="0" smtClean="0"/>
              <a:t>Timo Kietäväinen</a:t>
            </a:r>
            <a:endParaRPr lang="fi-FI" sz="900" dirty="0"/>
          </a:p>
        </p:txBody>
      </p:sp>
      <p:sp>
        <p:nvSpPr>
          <p:cNvPr id="9" name="Dian numeron paikkamerkki 8"/>
          <p:cNvSpPr>
            <a:spLocks noGrp="1"/>
          </p:cNvSpPr>
          <p:nvPr>
            <p:ph type="sldNum" sz="quarter" idx="12"/>
          </p:nvPr>
        </p:nvSpPr>
        <p:spPr/>
        <p:txBody>
          <a:bodyPr/>
          <a:lstStyle/>
          <a:p>
            <a:fld id="{529BDC67-9A7E-42C8-BC4E-FBA2E376B5B6}" type="slidenum">
              <a:rPr lang="fi-FI" sz="900" smtClean="0"/>
              <a:t>23</a:t>
            </a:fld>
            <a:endParaRPr lang="fi-FI" sz="900"/>
          </a:p>
        </p:txBody>
      </p:sp>
      <p:sp>
        <p:nvSpPr>
          <p:cNvPr id="5" name="Sisällön paikkamerkki 4"/>
          <p:cNvSpPr>
            <a:spLocks noGrp="1"/>
          </p:cNvSpPr>
          <p:nvPr>
            <p:ph idx="1"/>
          </p:nvPr>
        </p:nvSpPr>
        <p:spPr>
          <a:xfrm>
            <a:off x="683568" y="1556792"/>
            <a:ext cx="7779600" cy="4525200"/>
          </a:xfrm>
        </p:spPr>
        <p:txBody>
          <a:bodyPr>
            <a:normAutofit fontScale="85000" lnSpcReduction="10000"/>
          </a:bodyPr>
          <a:lstStyle/>
          <a:p>
            <a:pPr lvl="0"/>
            <a:r>
              <a:rPr lang="fi-FI" dirty="0"/>
              <a:t>kunnat jatkavat ja tehostavat tuottavuuden parantamistoimenpiteitä sekä edesauttavat työurien pidentämistä</a:t>
            </a:r>
          </a:p>
          <a:p>
            <a:pPr lvl="0"/>
            <a:r>
              <a:rPr lang="fi-FI" dirty="0"/>
              <a:t>kunnat jatkavat aktiivisesti kuntarakenteeseen ja palveluiden järjestämiseen liittyviä rakenteellisia uudistuksia vapaaehtoiselta pohjalta toimintaympäristön muutosten haasteiden hallitsemiseksi yhteistyössä erityisesti valtiovallan kanssa</a:t>
            </a:r>
          </a:p>
          <a:p>
            <a:pPr lvl="0"/>
            <a:r>
              <a:rPr lang="fi-FI" dirty="0"/>
              <a:t>kuntien tehtävien ja velvoitteiden vähentämiseen liittyvissä kuntakokeiluissa on aidosti edistettävä ja toteutettava kuntien liikkumavaran ja päätösvallan lisääminen </a:t>
            </a:r>
          </a:p>
          <a:p>
            <a:r>
              <a:rPr lang="fi-FI" dirty="0"/>
              <a:t>kuntien tehtäviä ei lisätä eikä nykyisiä laajenneta. Tehtävät saatetaan vastaamaan kuntien rahoitusmahdollisuuksia</a:t>
            </a:r>
          </a:p>
        </p:txBody>
      </p:sp>
    </p:spTree>
    <p:extLst>
      <p:ext uri="{BB962C8B-B14F-4D97-AF65-F5344CB8AC3E}">
        <p14:creationId xmlns:p14="http://schemas.microsoft.com/office/powerpoint/2010/main" val="17963249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0677" t="28500" r="60521" b="14500"/>
          <a:stretch/>
        </p:blipFill>
        <p:spPr bwMode="auto">
          <a:xfrm>
            <a:off x="571502" y="980728"/>
            <a:ext cx="8064896" cy="53622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kstiruutu 1"/>
          <p:cNvSpPr txBox="1"/>
          <p:nvPr/>
        </p:nvSpPr>
        <p:spPr>
          <a:xfrm>
            <a:off x="783334" y="448405"/>
            <a:ext cx="6885218" cy="523220"/>
          </a:xfrm>
          <a:prstGeom prst="rect">
            <a:avLst/>
          </a:prstGeom>
          <a:noFill/>
        </p:spPr>
        <p:txBody>
          <a:bodyPr wrap="none" rtlCol="0">
            <a:spAutoFit/>
          </a:bodyPr>
          <a:lstStyle/>
          <a:p>
            <a:r>
              <a:rPr lang="fi-FI" sz="2800" b="1" dirty="0" smtClean="0"/>
              <a:t>Julkisen sektorin koko Suomessa</a:t>
            </a:r>
            <a:endParaRPr lang="fi-FI" sz="2800" b="1" dirty="0"/>
          </a:p>
        </p:txBody>
      </p:sp>
    </p:spTree>
    <p:extLst>
      <p:ext uri="{BB962C8B-B14F-4D97-AF65-F5344CB8AC3E}">
        <p14:creationId xmlns:p14="http://schemas.microsoft.com/office/powerpoint/2010/main" val="20364042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5" descr="http://img.yle.fi/uutiset/kotimaa/article7062252.ece/ALTERNATES/w960/julkisyhteis%C3%B6+arvonlis%C3%A4ys+talous+prosenttia+20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4385939" cy="369676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img.yle.fi/uutiset/kotimaa/article7062253.ece/ALTERNATES/w960/julkisyhteiso%CC%88+ty%C3%B6ntekij%C3%A4+prosentti+ty%C3%B6voima+20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5451" y="2013198"/>
            <a:ext cx="4350634" cy="3744416"/>
          </a:xfrm>
          <a:prstGeom prst="rect">
            <a:avLst/>
          </a:prstGeom>
          <a:noFill/>
          <a:extLst>
            <a:ext uri="{909E8E84-426E-40DD-AFC4-6F175D3DCCD1}">
              <a14:hiddenFill xmlns:a14="http://schemas.microsoft.com/office/drawing/2010/main">
                <a:solidFill>
                  <a:srgbClr val="FFFFFF"/>
                </a:solidFill>
              </a14:hiddenFill>
            </a:ext>
          </a:extLst>
        </p:spPr>
      </p:pic>
      <p:sp>
        <p:nvSpPr>
          <p:cNvPr id="5" name="Tekstiruutu 4"/>
          <p:cNvSpPr txBox="1"/>
          <p:nvPr/>
        </p:nvSpPr>
        <p:spPr>
          <a:xfrm>
            <a:off x="680914" y="809030"/>
            <a:ext cx="3844322" cy="923330"/>
          </a:xfrm>
          <a:prstGeom prst="rect">
            <a:avLst/>
          </a:prstGeom>
          <a:noFill/>
        </p:spPr>
        <p:txBody>
          <a:bodyPr wrap="none" rtlCol="0">
            <a:spAutoFit/>
          </a:bodyPr>
          <a:lstStyle/>
          <a:p>
            <a:r>
              <a:rPr lang="fi-FI" b="1" dirty="0" smtClean="0"/>
              <a:t>Julkisyhteisöjen arvonlisäys</a:t>
            </a:r>
          </a:p>
          <a:p>
            <a:r>
              <a:rPr lang="fi-FI" b="1" dirty="0" smtClean="0"/>
              <a:t>osuutena koko talouden </a:t>
            </a:r>
          </a:p>
          <a:p>
            <a:r>
              <a:rPr lang="fi-FI" b="1" dirty="0" smtClean="0"/>
              <a:t>arvonlisäyksestä, 2012</a:t>
            </a:r>
            <a:endParaRPr lang="fi-FI" b="1" dirty="0"/>
          </a:p>
        </p:txBody>
      </p:sp>
      <p:sp>
        <p:nvSpPr>
          <p:cNvPr id="6" name="Tekstiruutu 5"/>
          <p:cNvSpPr txBox="1"/>
          <p:nvPr/>
        </p:nvSpPr>
        <p:spPr>
          <a:xfrm>
            <a:off x="5148064" y="809030"/>
            <a:ext cx="3413114" cy="923330"/>
          </a:xfrm>
          <a:prstGeom prst="rect">
            <a:avLst/>
          </a:prstGeom>
          <a:noFill/>
        </p:spPr>
        <p:txBody>
          <a:bodyPr wrap="none" rtlCol="0">
            <a:spAutoFit/>
          </a:bodyPr>
          <a:lstStyle/>
          <a:p>
            <a:r>
              <a:rPr lang="fi-FI" b="1" dirty="0" smtClean="0"/>
              <a:t>Julkisyhteisöjen työlliset</a:t>
            </a:r>
          </a:p>
          <a:p>
            <a:r>
              <a:rPr lang="fi-FI" b="1" dirty="0"/>
              <a:t>o</a:t>
            </a:r>
            <a:r>
              <a:rPr lang="fi-FI" b="1" dirty="0" smtClean="0"/>
              <a:t>suutena kaikista </a:t>
            </a:r>
          </a:p>
          <a:p>
            <a:r>
              <a:rPr lang="fi-FI" b="1" dirty="0"/>
              <a:t>t</a:t>
            </a:r>
            <a:r>
              <a:rPr lang="fi-FI" b="1" dirty="0" smtClean="0"/>
              <a:t>yöllisistä, 2011</a:t>
            </a:r>
            <a:endParaRPr lang="fi-FI" b="1" dirty="0"/>
          </a:p>
        </p:txBody>
      </p:sp>
      <p:sp>
        <p:nvSpPr>
          <p:cNvPr id="7" name="Tekstiruutu 6"/>
          <p:cNvSpPr txBox="1"/>
          <p:nvPr/>
        </p:nvSpPr>
        <p:spPr>
          <a:xfrm>
            <a:off x="2136790" y="6335161"/>
            <a:ext cx="3011274" cy="276999"/>
          </a:xfrm>
          <a:prstGeom prst="rect">
            <a:avLst/>
          </a:prstGeom>
          <a:noFill/>
        </p:spPr>
        <p:txBody>
          <a:bodyPr wrap="none" rtlCol="0">
            <a:spAutoFit/>
          </a:bodyPr>
          <a:lstStyle/>
          <a:p>
            <a:r>
              <a:rPr lang="fi-FI" sz="1200" dirty="0" smtClean="0"/>
              <a:t>Lähde: </a:t>
            </a:r>
            <a:r>
              <a:rPr lang="fi-FI" sz="1200" dirty="0" err="1" smtClean="0"/>
              <a:t>Eurostat</a:t>
            </a:r>
            <a:r>
              <a:rPr lang="fi-FI" sz="1200" dirty="0" smtClean="0"/>
              <a:t>, Ylen uutisgrafiikka </a:t>
            </a:r>
            <a:endParaRPr lang="fi-FI" sz="1200" dirty="0"/>
          </a:p>
        </p:txBody>
      </p:sp>
    </p:spTree>
    <p:extLst>
      <p:ext uri="{BB962C8B-B14F-4D97-AF65-F5344CB8AC3E}">
        <p14:creationId xmlns:p14="http://schemas.microsoft.com/office/powerpoint/2010/main" val="1855417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Otsikko 1"/>
          <p:cNvSpPr>
            <a:spLocks noGrp="1"/>
          </p:cNvSpPr>
          <p:nvPr>
            <p:ph type="title"/>
          </p:nvPr>
        </p:nvSpPr>
        <p:spPr/>
        <p:txBody>
          <a:bodyPr>
            <a:normAutofit/>
          </a:bodyPr>
          <a:lstStyle/>
          <a:p>
            <a:r>
              <a:rPr lang="fi-FI" sz="2800" dirty="0" smtClean="0"/>
              <a:t>Hallituksen päättämät sopeutustoimet, </a:t>
            </a:r>
            <a:br>
              <a:rPr lang="fi-FI" sz="2800" dirty="0" smtClean="0"/>
            </a:br>
            <a:r>
              <a:rPr lang="fi-FI" sz="2800" dirty="0" smtClean="0"/>
              <a:t>netto, milj. euroa</a:t>
            </a:r>
          </a:p>
        </p:txBody>
      </p:sp>
      <p:pic>
        <p:nvPicPr>
          <p:cNvPr id="3074" name="Picture 2"/>
          <p:cNvPicPr>
            <a:picLocks noGrp="1" noChangeAspect="1" noChangeArrowheads="1"/>
          </p:cNvPicPr>
          <p:nvPr>
            <p:ph idx="1"/>
          </p:nvPr>
        </p:nvPicPr>
        <p:blipFill>
          <a:blip r:embed="rId2" cstate="print"/>
          <a:srcRect/>
          <a:stretch>
            <a:fillRect/>
          </a:stretch>
        </p:blipFill>
        <p:spPr bwMode="auto">
          <a:xfrm>
            <a:off x="611560" y="1412776"/>
            <a:ext cx="7920880" cy="4774557"/>
          </a:xfrm>
          <a:prstGeom prst="rect">
            <a:avLst/>
          </a:prstGeom>
          <a:noFill/>
          <a:ln w="9525">
            <a:noFill/>
            <a:miter lim="800000"/>
            <a:headEnd/>
            <a:tailEnd/>
          </a:ln>
          <a:effectLst/>
        </p:spPr>
      </p:pic>
      <p:sp>
        <p:nvSpPr>
          <p:cNvPr id="2" name="Tekstiruutu 1"/>
          <p:cNvSpPr txBox="1"/>
          <p:nvPr/>
        </p:nvSpPr>
        <p:spPr>
          <a:xfrm>
            <a:off x="3995936" y="6401097"/>
            <a:ext cx="2440155" cy="276999"/>
          </a:xfrm>
          <a:prstGeom prst="rect">
            <a:avLst/>
          </a:prstGeom>
          <a:noFill/>
        </p:spPr>
        <p:txBody>
          <a:bodyPr wrap="none" rtlCol="0">
            <a:spAutoFit/>
          </a:bodyPr>
          <a:lstStyle/>
          <a:p>
            <a:r>
              <a:rPr lang="fi-FI" sz="1200" dirty="0" smtClean="0"/>
              <a:t>Lähde: Valtiovarainministeriö</a:t>
            </a:r>
            <a:endParaRPr lang="fi-FI" sz="1200" dirty="0"/>
          </a:p>
        </p:txBody>
      </p:sp>
    </p:spTree>
    <p:extLst>
      <p:ext uri="{BB962C8B-B14F-4D97-AF65-F5344CB8AC3E}">
        <p14:creationId xmlns:p14="http://schemas.microsoft.com/office/powerpoint/2010/main" val="726064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Object 2"/>
          <p:cNvGraphicFramePr>
            <a:graphicFrameLocks noChangeAspect="1"/>
          </p:cNvGraphicFramePr>
          <p:nvPr>
            <p:extLst>
              <p:ext uri="{D42A27DB-BD31-4B8C-83A1-F6EECF244321}">
                <p14:modId xmlns:p14="http://schemas.microsoft.com/office/powerpoint/2010/main" val="3709550803"/>
              </p:ext>
            </p:extLst>
          </p:nvPr>
        </p:nvGraphicFramePr>
        <p:xfrm>
          <a:off x="582042" y="1216025"/>
          <a:ext cx="5862166" cy="4078288"/>
        </p:xfrm>
        <a:graphic>
          <a:graphicData uri="http://schemas.openxmlformats.org/presentationml/2006/ole">
            <mc:AlternateContent xmlns:mc="http://schemas.openxmlformats.org/markup-compatibility/2006">
              <mc:Choice xmlns:v="urn:schemas-microsoft-com:vml" Requires="v">
                <p:oleObj spid="_x0000_s1060" name="Kaavio" r:id="rId4" imgW="8077245" imgH="4076700" progId="MSGraph.Chart.8">
                  <p:embed followColorScheme="full"/>
                </p:oleObj>
              </mc:Choice>
              <mc:Fallback>
                <p:oleObj name="Kaavio" r:id="rId4" imgW="8077245" imgH="4076700" progId="MSGraph.Chart.8">
                  <p:embed followColorScheme="full"/>
                  <p:pic>
                    <p:nvPicPr>
                      <p:cNvPr id="0" name=""/>
                      <p:cNvPicPr>
                        <a:picLocks noChangeAspect="1" noChangeArrowheads="1"/>
                      </p:cNvPicPr>
                      <p:nvPr/>
                    </p:nvPicPr>
                    <p:blipFill>
                      <a:blip r:embed="rId5"/>
                      <a:srcRect/>
                      <a:stretch>
                        <a:fillRect/>
                      </a:stretch>
                    </p:blipFill>
                    <p:spPr bwMode="auto">
                      <a:xfrm>
                        <a:off x="582042" y="1216025"/>
                        <a:ext cx="5862166" cy="4078288"/>
                      </a:xfrm>
                      <a:prstGeom prst="rect">
                        <a:avLst/>
                      </a:prstGeom>
                      <a:noFill/>
                      <a:ln>
                        <a:noFill/>
                      </a:ln>
                      <a:effectLst/>
                      <a:extLst/>
                    </p:spPr>
                  </p:pic>
                </p:oleObj>
              </mc:Fallback>
            </mc:AlternateContent>
          </a:graphicData>
        </a:graphic>
      </p:graphicFrame>
      <p:graphicFrame>
        <p:nvGraphicFramePr>
          <p:cNvPr id="24580" name="Object 6"/>
          <p:cNvGraphicFramePr>
            <a:graphicFrameLocks noChangeAspect="1"/>
          </p:cNvGraphicFramePr>
          <p:nvPr>
            <p:extLst>
              <p:ext uri="{D42A27DB-BD31-4B8C-83A1-F6EECF244321}">
                <p14:modId xmlns:p14="http://schemas.microsoft.com/office/powerpoint/2010/main" val="2937647389"/>
              </p:ext>
            </p:extLst>
          </p:nvPr>
        </p:nvGraphicFramePr>
        <p:xfrm>
          <a:off x="582042" y="1216025"/>
          <a:ext cx="5862166" cy="4078288"/>
        </p:xfrm>
        <a:graphic>
          <a:graphicData uri="http://schemas.openxmlformats.org/presentationml/2006/ole">
            <mc:AlternateContent xmlns:mc="http://schemas.openxmlformats.org/markup-compatibility/2006">
              <mc:Choice xmlns:v="urn:schemas-microsoft-com:vml" Requires="v">
                <p:oleObj spid="_x0000_s1061" name="Kaavio" r:id="rId6" imgW="8077245" imgH="4076700" progId="MSGraph.Chart.8">
                  <p:embed followColorScheme="full"/>
                </p:oleObj>
              </mc:Choice>
              <mc:Fallback>
                <p:oleObj name="Kaavio" r:id="rId6" imgW="8077245" imgH="4076700" progId="MSGraph.Chart.8">
                  <p:embed followColorScheme="full"/>
                  <p:pic>
                    <p:nvPicPr>
                      <p:cNvPr id="0" name=""/>
                      <p:cNvPicPr>
                        <a:picLocks noChangeAspect="1" noChangeArrowheads="1"/>
                      </p:cNvPicPr>
                      <p:nvPr/>
                    </p:nvPicPr>
                    <p:blipFill>
                      <a:blip r:embed="rId5"/>
                      <a:srcRect/>
                      <a:stretch>
                        <a:fillRect/>
                      </a:stretch>
                    </p:blipFill>
                    <p:spPr bwMode="auto">
                      <a:xfrm>
                        <a:off x="582042" y="1216025"/>
                        <a:ext cx="5862166" cy="4078288"/>
                      </a:xfrm>
                      <a:prstGeom prst="rect">
                        <a:avLst/>
                      </a:prstGeom>
                      <a:noFill/>
                      <a:ln>
                        <a:noFill/>
                      </a:ln>
                      <a:effectLst/>
                      <a:extLst/>
                    </p:spPr>
                  </p:pic>
                </p:oleObj>
              </mc:Fallback>
            </mc:AlternateContent>
          </a:graphicData>
        </a:graphic>
      </p:graphicFrame>
      <p:graphicFrame>
        <p:nvGraphicFramePr>
          <p:cNvPr id="2" name="Object 8"/>
          <p:cNvGraphicFramePr>
            <a:graphicFrameLocks noChangeAspect="1"/>
          </p:cNvGraphicFramePr>
          <p:nvPr>
            <p:extLst>
              <p:ext uri="{D42A27DB-BD31-4B8C-83A1-F6EECF244321}">
                <p14:modId xmlns:p14="http://schemas.microsoft.com/office/powerpoint/2010/main" val="3782388190"/>
              </p:ext>
            </p:extLst>
          </p:nvPr>
        </p:nvGraphicFramePr>
        <p:xfrm>
          <a:off x="107510" y="1196755"/>
          <a:ext cx="6336704" cy="4548187"/>
        </p:xfrm>
        <a:graphic>
          <a:graphicData uri="http://schemas.openxmlformats.org/drawingml/2006/chart">
            <c:chart xmlns:c="http://schemas.openxmlformats.org/drawingml/2006/chart" xmlns:r="http://schemas.openxmlformats.org/officeDocument/2006/relationships" r:id="rId7"/>
          </a:graphicData>
        </a:graphic>
      </p:graphicFrame>
      <p:sp>
        <p:nvSpPr>
          <p:cNvPr id="24590" name="Rectangle 18"/>
          <p:cNvSpPr>
            <a:spLocks noChangeArrowheads="1"/>
          </p:cNvSpPr>
          <p:nvPr/>
        </p:nvSpPr>
        <p:spPr bwMode="auto">
          <a:xfrm>
            <a:off x="179517" y="115888"/>
            <a:ext cx="8712967" cy="955646"/>
          </a:xfrm>
          <a:prstGeom prst="rect">
            <a:avLst/>
          </a:prstGeom>
          <a:noFill/>
          <a:ln>
            <a:noFill/>
          </a:ln>
          <a:extLst>
            <a:ext uri="{909E8E84-426E-40DD-AFC4-6F175D3DCCD1}">
              <a14:hiddenFill xmlns:a14="http://schemas.microsoft.com/office/drawing/2010/main">
                <a:solidFill>
                  <a:srgbClr val="002C54"/>
                </a:solidFill>
              </a14:hiddenFill>
            </a:ext>
            <a:ext uri="{91240B29-F687-4F45-9708-019B960494DF}">
              <a14:hiddenLine xmlns:a14="http://schemas.microsoft.com/office/drawing/2010/main" w="9525">
                <a:solidFill>
                  <a:srgbClr val="002C54"/>
                </a:solidFill>
                <a:miter lim="800000"/>
                <a:headEnd/>
                <a:tailEnd/>
              </a14:hiddenLine>
            </a:ext>
          </a:extLst>
        </p:spPr>
        <p:txBody>
          <a:bodyPr wrap="square" lIns="0" tIns="0" rIns="0" bIns="0">
            <a:spAutoFit/>
          </a:bodyPr>
          <a:lstStyle/>
          <a:p>
            <a:pPr algn="ctr" fontAlgn="base">
              <a:lnSpc>
                <a:spcPct val="90000"/>
              </a:lnSpc>
              <a:spcBef>
                <a:spcPct val="0"/>
              </a:spcBef>
              <a:spcAft>
                <a:spcPct val="0"/>
              </a:spcAft>
            </a:pPr>
            <a:r>
              <a:rPr lang="fi-FI" sz="2300" dirty="0" smtClean="0">
                <a:solidFill>
                  <a:srgbClr val="002E63"/>
                </a:solidFill>
                <a:cs typeface="Arial" charset="0"/>
              </a:rPr>
              <a:t>Hallitusohjelman, kehysriihen 22.3.2012 ja</a:t>
            </a:r>
          </a:p>
          <a:p>
            <a:pPr algn="ctr" fontAlgn="base">
              <a:lnSpc>
                <a:spcPct val="90000"/>
              </a:lnSpc>
              <a:spcBef>
                <a:spcPct val="0"/>
              </a:spcBef>
              <a:spcAft>
                <a:spcPct val="0"/>
              </a:spcAft>
            </a:pPr>
            <a:r>
              <a:rPr lang="fi-FI" sz="2300" dirty="0" smtClean="0">
                <a:solidFill>
                  <a:srgbClr val="002E63"/>
                </a:solidFill>
                <a:cs typeface="Arial" charset="0"/>
              </a:rPr>
              <a:t> kehysriihen 21.3.2013 päätösten vaikutus</a:t>
            </a:r>
          </a:p>
          <a:p>
            <a:pPr algn="ctr" fontAlgn="base">
              <a:lnSpc>
                <a:spcPct val="90000"/>
              </a:lnSpc>
              <a:spcBef>
                <a:spcPct val="0"/>
              </a:spcBef>
              <a:spcAft>
                <a:spcPct val="0"/>
              </a:spcAft>
            </a:pPr>
            <a:r>
              <a:rPr lang="fi-FI" sz="2300" dirty="0" smtClean="0">
                <a:solidFill>
                  <a:srgbClr val="002E63"/>
                </a:solidFill>
                <a:cs typeface="Arial" charset="0"/>
              </a:rPr>
              <a:t> kunnan </a:t>
            </a:r>
            <a:r>
              <a:rPr lang="fi-FI" sz="2300" b="1" dirty="0" smtClean="0">
                <a:solidFill>
                  <a:srgbClr val="002E63"/>
                </a:solidFill>
                <a:cs typeface="Arial" charset="0"/>
              </a:rPr>
              <a:t>peruspalvelujen*</a:t>
            </a:r>
            <a:r>
              <a:rPr lang="fi-FI" sz="2300" dirty="0" smtClean="0">
                <a:solidFill>
                  <a:srgbClr val="002E63"/>
                </a:solidFill>
                <a:cs typeface="Arial" charset="0"/>
              </a:rPr>
              <a:t> valtionosuuteen, milj. €</a:t>
            </a:r>
            <a:endParaRPr lang="fi-FI" sz="2300" dirty="0">
              <a:solidFill>
                <a:srgbClr val="0083D7"/>
              </a:solidFill>
              <a:cs typeface="Arial" charset="0"/>
            </a:endParaRPr>
          </a:p>
        </p:txBody>
      </p:sp>
      <p:sp>
        <p:nvSpPr>
          <p:cNvPr id="3" name="Tekstiruutu 2"/>
          <p:cNvSpPr txBox="1"/>
          <p:nvPr/>
        </p:nvSpPr>
        <p:spPr>
          <a:xfrm>
            <a:off x="6210456" y="4797180"/>
            <a:ext cx="2882264" cy="1246495"/>
          </a:xfrm>
          <a:prstGeom prst="rect">
            <a:avLst/>
          </a:prstGeom>
          <a:noFill/>
        </p:spPr>
        <p:txBody>
          <a:bodyPr wrap="none" rtlCol="0">
            <a:spAutoFit/>
          </a:bodyPr>
          <a:lstStyle/>
          <a:p>
            <a:pPr algn="ctr" fontAlgn="base">
              <a:spcBef>
                <a:spcPct val="0"/>
              </a:spcBef>
              <a:spcAft>
                <a:spcPct val="0"/>
              </a:spcAft>
            </a:pPr>
            <a:r>
              <a:rPr lang="fi-FI" sz="1500" dirty="0" smtClean="0">
                <a:solidFill>
                  <a:srgbClr val="C00000"/>
                </a:solidFill>
                <a:cs typeface="Arial" charset="0"/>
              </a:rPr>
              <a:t>Vuosille 2012-2017</a:t>
            </a:r>
          </a:p>
          <a:p>
            <a:pPr algn="ctr" fontAlgn="base">
              <a:spcBef>
                <a:spcPct val="0"/>
              </a:spcBef>
              <a:spcAft>
                <a:spcPct val="0"/>
              </a:spcAft>
            </a:pPr>
            <a:r>
              <a:rPr lang="fi-FI" sz="1500" dirty="0" smtClean="0">
                <a:solidFill>
                  <a:srgbClr val="C00000"/>
                </a:solidFill>
                <a:cs typeface="Arial" charset="0"/>
              </a:rPr>
              <a:t> kohdistuneiden leikkausten</a:t>
            </a:r>
          </a:p>
          <a:p>
            <a:pPr algn="ctr" fontAlgn="base">
              <a:spcBef>
                <a:spcPct val="0"/>
              </a:spcBef>
              <a:spcAft>
                <a:spcPct val="0"/>
              </a:spcAft>
            </a:pPr>
            <a:r>
              <a:rPr lang="fi-FI" sz="1500" dirty="0" smtClean="0">
                <a:solidFill>
                  <a:srgbClr val="C00000"/>
                </a:solidFill>
                <a:cs typeface="Arial" charset="0"/>
              </a:rPr>
              <a:t>johdosta kunnilta jää</a:t>
            </a:r>
          </a:p>
          <a:p>
            <a:pPr algn="ctr" fontAlgn="base">
              <a:spcBef>
                <a:spcPct val="0"/>
              </a:spcBef>
              <a:spcAft>
                <a:spcPct val="0"/>
              </a:spcAft>
            </a:pPr>
            <a:r>
              <a:rPr lang="fi-FI" sz="1500" dirty="0" smtClean="0">
                <a:solidFill>
                  <a:srgbClr val="C00000"/>
                </a:solidFill>
                <a:cs typeface="Arial" charset="0"/>
              </a:rPr>
              <a:t>valtionosuuksia saamatta  </a:t>
            </a:r>
          </a:p>
          <a:p>
            <a:pPr algn="ctr" fontAlgn="base">
              <a:spcBef>
                <a:spcPct val="0"/>
              </a:spcBef>
              <a:spcAft>
                <a:spcPct val="0"/>
              </a:spcAft>
            </a:pPr>
            <a:r>
              <a:rPr lang="fi-FI" sz="1500" b="1" dirty="0" smtClean="0">
                <a:solidFill>
                  <a:srgbClr val="C00000"/>
                </a:solidFill>
                <a:cs typeface="Arial" charset="0"/>
              </a:rPr>
              <a:t>6,6 mrd. euroa </a:t>
            </a:r>
            <a:endParaRPr lang="fi-FI" sz="1500" b="1" dirty="0">
              <a:solidFill>
                <a:srgbClr val="C00000"/>
              </a:solidFill>
              <a:cs typeface="Arial" charset="0"/>
            </a:endParaRPr>
          </a:p>
        </p:txBody>
      </p:sp>
      <p:sp>
        <p:nvSpPr>
          <p:cNvPr id="18" name="Tekstiruutu 17"/>
          <p:cNvSpPr txBox="1"/>
          <p:nvPr/>
        </p:nvSpPr>
        <p:spPr>
          <a:xfrm>
            <a:off x="6000337" y="1484786"/>
            <a:ext cx="3180178" cy="1015663"/>
          </a:xfrm>
          <a:prstGeom prst="rect">
            <a:avLst/>
          </a:prstGeom>
          <a:noFill/>
        </p:spPr>
        <p:txBody>
          <a:bodyPr wrap="square" rtlCol="0">
            <a:spAutoFit/>
          </a:bodyPr>
          <a:lstStyle/>
          <a:p>
            <a:pPr algn="ctr" fontAlgn="base">
              <a:spcBef>
                <a:spcPct val="0"/>
              </a:spcBef>
              <a:spcAft>
                <a:spcPct val="0"/>
              </a:spcAft>
            </a:pPr>
            <a:r>
              <a:rPr lang="fi-FI" sz="1450" dirty="0" smtClean="0">
                <a:solidFill>
                  <a:srgbClr val="C00000"/>
                </a:solidFill>
                <a:cs typeface="Arial" charset="0"/>
              </a:rPr>
              <a:t>Tehdyt päätökset  alentavat</a:t>
            </a:r>
          </a:p>
          <a:p>
            <a:pPr algn="ctr" fontAlgn="base">
              <a:spcBef>
                <a:spcPct val="0"/>
              </a:spcBef>
              <a:spcAft>
                <a:spcPct val="0"/>
              </a:spcAft>
            </a:pPr>
            <a:r>
              <a:rPr lang="fi-FI" sz="1450" dirty="0" smtClean="0">
                <a:solidFill>
                  <a:srgbClr val="C00000"/>
                </a:solidFill>
                <a:cs typeface="Arial" charset="0"/>
              </a:rPr>
              <a:t>valtionosuuksien vuositasoa  </a:t>
            </a:r>
          </a:p>
          <a:p>
            <a:pPr algn="ctr" fontAlgn="base">
              <a:spcBef>
                <a:spcPct val="0"/>
              </a:spcBef>
              <a:spcAft>
                <a:spcPct val="0"/>
              </a:spcAft>
            </a:pPr>
            <a:r>
              <a:rPr lang="fi-FI" sz="1450" dirty="0" smtClean="0">
                <a:solidFill>
                  <a:srgbClr val="C00000"/>
                </a:solidFill>
                <a:cs typeface="Arial" charset="0"/>
              </a:rPr>
              <a:t>hallituskaudella (v. 2015)</a:t>
            </a:r>
          </a:p>
          <a:p>
            <a:pPr algn="ctr" fontAlgn="base">
              <a:spcBef>
                <a:spcPct val="0"/>
              </a:spcBef>
              <a:spcAft>
                <a:spcPct val="0"/>
              </a:spcAft>
            </a:pPr>
            <a:r>
              <a:rPr lang="fi-FI" sz="1450" b="1" dirty="0" smtClean="0">
                <a:solidFill>
                  <a:srgbClr val="C00000"/>
                </a:solidFill>
                <a:cs typeface="Arial" charset="0"/>
              </a:rPr>
              <a:t>1,3 mrd. euroa eli noin 15 %</a:t>
            </a:r>
            <a:endParaRPr lang="fi-FI" sz="1450" b="1" dirty="0">
              <a:solidFill>
                <a:srgbClr val="C00000"/>
              </a:solidFill>
              <a:cs typeface="Arial" charset="0"/>
            </a:endParaRPr>
          </a:p>
        </p:txBody>
      </p:sp>
      <p:sp>
        <p:nvSpPr>
          <p:cNvPr id="4" name="Suorakulmio 3"/>
          <p:cNvSpPr/>
          <p:nvPr/>
        </p:nvSpPr>
        <p:spPr>
          <a:xfrm>
            <a:off x="6444208" y="3284984"/>
            <a:ext cx="432048" cy="288032"/>
          </a:xfrm>
          <a:prstGeom prst="rect">
            <a:avLst/>
          </a:prstGeom>
          <a:solidFill>
            <a:schemeClr val="accent5">
              <a:lumMod val="60000"/>
              <a:lumOff val="40000"/>
            </a:schemeClr>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sz="1000">
              <a:solidFill>
                <a:prstClr val="white"/>
              </a:solidFill>
            </a:endParaRPr>
          </a:p>
        </p:txBody>
      </p:sp>
      <p:sp>
        <p:nvSpPr>
          <p:cNvPr id="20" name="Suorakulmio 19"/>
          <p:cNvSpPr/>
          <p:nvPr/>
        </p:nvSpPr>
        <p:spPr>
          <a:xfrm>
            <a:off x="6444208" y="3789040"/>
            <a:ext cx="432048" cy="288032"/>
          </a:xfrm>
          <a:prstGeom prst="rect">
            <a:avLst/>
          </a:prstGeom>
          <a:solidFill>
            <a:srgbClr val="FFFF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sz="1000">
              <a:solidFill>
                <a:prstClr val="white"/>
              </a:solidFill>
            </a:endParaRPr>
          </a:p>
        </p:txBody>
      </p:sp>
      <p:sp>
        <p:nvSpPr>
          <p:cNvPr id="21" name="Suorakulmio 20"/>
          <p:cNvSpPr/>
          <p:nvPr/>
        </p:nvSpPr>
        <p:spPr>
          <a:xfrm>
            <a:off x="6444208" y="2780928"/>
            <a:ext cx="432048" cy="288032"/>
          </a:xfrm>
          <a:prstGeom prst="rect">
            <a:avLst/>
          </a:prstGeom>
          <a:solidFill>
            <a:srgbClr val="FF0000"/>
          </a:solid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fi-FI" sz="1000">
              <a:solidFill>
                <a:prstClr val="white"/>
              </a:solidFill>
            </a:endParaRPr>
          </a:p>
        </p:txBody>
      </p:sp>
      <p:sp>
        <p:nvSpPr>
          <p:cNvPr id="5" name="Tekstiruutu 4"/>
          <p:cNvSpPr txBox="1"/>
          <p:nvPr/>
        </p:nvSpPr>
        <p:spPr>
          <a:xfrm>
            <a:off x="6876263" y="3249879"/>
            <a:ext cx="1885003" cy="323165"/>
          </a:xfrm>
          <a:prstGeom prst="rect">
            <a:avLst/>
          </a:prstGeom>
          <a:noFill/>
        </p:spPr>
        <p:txBody>
          <a:bodyPr wrap="none" rtlCol="0">
            <a:spAutoFit/>
          </a:bodyPr>
          <a:lstStyle/>
          <a:p>
            <a:pPr fontAlgn="base">
              <a:spcBef>
                <a:spcPct val="0"/>
              </a:spcBef>
              <a:spcAft>
                <a:spcPct val="0"/>
              </a:spcAft>
            </a:pPr>
            <a:r>
              <a:rPr lang="fi-FI" sz="1500" dirty="0" smtClean="0">
                <a:solidFill>
                  <a:srgbClr val="003882"/>
                </a:solidFill>
                <a:cs typeface="Arial" charset="0"/>
              </a:rPr>
              <a:t>Kehysriihi 3/2012</a:t>
            </a:r>
            <a:endParaRPr lang="fi-FI" sz="1500" dirty="0">
              <a:solidFill>
                <a:srgbClr val="003882"/>
              </a:solidFill>
              <a:cs typeface="Arial" charset="0"/>
            </a:endParaRPr>
          </a:p>
        </p:txBody>
      </p:sp>
      <p:sp>
        <p:nvSpPr>
          <p:cNvPr id="23" name="Tekstiruutu 22"/>
          <p:cNvSpPr txBox="1"/>
          <p:nvPr/>
        </p:nvSpPr>
        <p:spPr>
          <a:xfrm>
            <a:off x="6876263" y="3753911"/>
            <a:ext cx="1885003" cy="323165"/>
          </a:xfrm>
          <a:prstGeom prst="rect">
            <a:avLst/>
          </a:prstGeom>
          <a:noFill/>
        </p:spPr>
        <p:txBody>
          <a:bodyPr wrap="none" rtlCol="0">
            <a:spAutoFit/>
          </a:bodyPr>
          <a:lstStyle/>
          <a:p>
            <a:pPr fontAlgn="base">
              <a:spcBef>
                <a:spcPct val="0"/>
              </a:spcBef>
              <a:spcAft>
                <a:spcPct val="0"/>
              </a:spcAft>
            </a:pPr>
            <a:r>
              <a:rPr lang="fi-FI" sz="1500" dirty="0" smtClean="0">
                <a:solidFill>
                  <a:srgbClr val="003882"/>
                </a:solidFill>
                <a:cs typeface="Arial" charset="0"/>
              </a:rPr>
              <a:t>Kehysriihi 3/2013</a:t>
            </a:r>
            <a:endParaRPr lang="fi-FI" sz="1500" dirty="0">
              <a:solidFill>
                <a:srgbClr val="003882"/>
              </a:solidFill>
              <a:cs typeface="Arial" charset="0"/>
            </a:endParaRPr>
          </a:p>
        </p:txBody>
      </p:sp>
      <p:sp>
        <p:nvSpPr>
          <p:cNvPr id="24" name="Tekstiruutu 23"/>
          <p:cNvSpPr txBox="1"/>
          <p:nvPr/>
        </p:nvSpPr>
        <p:spPr>
          <a:xfrm>
            <a:off x="6876261" y="2745823"/>
            <a:ext cx="1675459" cy="323165"/>
          </a:xfrm>
          <a:prstGeom prst="rect">
            <a:avLst/>
          </a:prstGeom>
          <a:noFill/>
        </p:spPr>
        <p:txBody>
          <a:bodyPr wrap="none" rtlCol="0">
            <a:spAutoFit/>
          </a:bodyPr>
          <a:lstStyle/>
          <a:p>
            <a:pPr fontAlgn="base">
              <a:spcBef>
                <a:spcPct val="0"/>
              </a:spcBef>
              <a:spcAft>
                <a:spcPct val="0"/>
              </a:spcAft>
            </a:pPr>
            <a:r>
              <a:rPr lang="fi-FI" sz="1500" dirty="0" smtClean="0">
                <a:solidFill>
                  <a:srgbClr val="003882"/>
                </a:solidFill>
                <a:cs typeface="Arial" charset="0"/>
              </a:rPr>
              <a:t>Hallitusohjelma</a:t>
            </a:r>
            <a:endParaRPr lang="fi-FI" sz="1500" dirty="0">
              <a:solidFill>
                <a:srgbClr val="003882"/>
              </a:solidFill>
              <a:cs typeface="Arial" charset="0"/>
            </a:endParaRPr>
          </a:p>
        </p:txBody>
      </p:sp>
      <p:sp>
        <p:nvSpPr>
          <p:cNvPr id="8" name="Vasen aaltosulje 7"/>
          <p:cNvSpPr/>
          <p:nvPr/>
        </p:nvSpPr>
        <p:spPr>
          <a:xfrm>
            <a:off x="2555782" y="3212976"/>
            <a:ext cx="145456" cy="900000"/>
          </a:xfrm>
          <a:prstGeom prst="leftBrace">
            <a:avLst/>
          </a:prstGeom>
          <a:ln>
            <a:solidFill>
              <a:srgbClr val="C0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fontAlgn="base">
              <a:spcBef>
                <a:spcPct val="0"/>
              </a:spcBef>
              <a:spcAft>
                <a:spcPct val="0"/>
              </a:spcAft>
            </a:pPr>
            <a:endParaRPr lang="fi-FI" sz="1000">
              <a:solidFill>
                <a:srgbClr val="002E63"/>
              </a:solidFill>
            </a:endParaRPr>
          </a:p>
        </p:txBody>
      </p:sp>
      <p:sp>
        <p:nvSpPr>
          <p:cNvPr id="17" name="Alatunnisteen paikkamerkki 27"/>
          <p:cNvSpPr txBox="1">
            <a:spLocks/>
          </p:cNvSpPr>
          <p:nvPr/>
        </p:nvSpPr>
        <p:spPr>
          <a:xfrm>
            <a:off x="3840845" y="6451627"/>
            <a:ext cx="1233735" cy="265113"/>
          </a:xfrm>
          <a:prstGeom prst="rect">
            <a:avLst/>
          </a:prstGeom>
        </p:spPr>
        <p:txBody>
          <a:bodyPr/>
          <a:lstStyle>
            <a:defPPr>
              <a:defRPr lang="fi-FI"/>
            </a:defPPr>
            <a:lvl1pPr algn="l" rtl="0" fontAlgn="base">
              <a:spcBef>
                <a:spcPct val="0"/>
              </a:spcBef>
              <a:spcAft>
                <a:spcPct val="0"/>
              </a:spcAft>
              <a:defRPr sz="1000" kern="1200">
                <a:solidFill>
                  <a:srgbClr val="003882"/>
                </a:solidFill>
                <a:latin typeface="Verdana" pitchFamily="34" charset="0"/>
                <a:ea typeface="+mn-ea"/>
                <a:cs typeface="Arial" charset="0"/>
              </a:defRPr>
            </a:lvl1pPr>
            <a:lvl2pPr marL="457200" algn="l" rtl="0" fontAlgn="base">
              <a:spcBef>
                <a:spcPct val="0"/>
              </a:spcBef>
              <a:spcAft>
                <a:spcPct val="0"/>
              </a:spcAft>
              <a:defRPr sz="1000" kern="1200">
                <a:solidFill>
                  <a:srgbClr val="003882"/>
                </a:solidFill>
                <a:latin typeface="Verdana" pitchFamily="34" charset="0"/>
                <a:ea typeface="+mn-ea"/>
                <a:cs typeface="Arial" charset="0"/>
              </a:defRPr>
            </a:lvl2pPr>
            <a:lvl3pPr marL="914400" algn="l" rtl="0" fontAlgn="base">
              <a:spcBef>
                <a:spcPct val="0"/>
              </a:spcBef>
              <a:spcAft>
                <a:spcPct val="0"/>
              </a:spcAft>
              <a:defRPr sz="1000" kern="1200">
                <a:solidFill>
                  <a:srgbClr val="003882"/>
                </a:solidFill>
                <a:latin typeface="Verdana" pitchFamily="34" charset="0"/>
                <a:ea typeface="+mn-ea"/>
                <a:cs typeface="Arial" charset="0"/>
              </a:defRPr>
            </a:lvl3pPr>
            <a:lvl4pPr marL="1371600" algn="l" rtl="0" fontAlgn="base">
              <a:spcBef>
                <a:spcPct val="0"/>
              </a:spcBef>
              <a:spcAft>
                <a:spcPct val="0"/>
              </a:spcAft>
              <a:defRPr sz="1000" kern="1200">
                <a:solidFill>
                  <a:srgbClr val="003882"/>
                </a:solidFill>
                <a:latin typeface="Verdana" pitchFamily="34" charset="0"/>
                <a:ea typeface="+mn-ea"/>
                <a:cs typeface="Arial" charset="0"/>
              </a:defRPr>
            </a:lvl4pPr>
            <a:lvl5pPr marL="1828800" algn="l" rtl="0" fontAlgn="base">
              <a:spcBef>
                <a:spcPct val="0"/>
              </a:spcBef>
              <a:spcAft>
                <a:spcPct val="0"/>
              </a:spcAft>
              <a:defRPr sz="1000" kern="1200">
                <a:solidFill>
                  <a:srgbClr val="003882"/>
                </a:solidFill>
                <a:latin typeface="Verdana" pitchFamily="34" charset="0"/>
                <a:ea typeface="+mn-ea"/>
                <a:cs typeface="Arial" charset="0"/>
              </a:defRPr>
            </a:lvl5pPr>
            <a:lvl6pPr marL="2286000" algn="l" defTabSz="914400" rtl="0" eaLnBrk="1" latinLnBrk="0" hangingPunct="1">
              <a:defRPr sz="1000" kern="1200">
                <a:solidFill>
                  <a:srgbClr val="003882"/>
                </a:solidFill>
                <a:latin typeface="Verdana" pitchFamily="34" charset="0"/>
                <a:ea typeface="+mn-ea"/>
                <a:cs typeface="Arial" charset="0"/>
              </a:defRPr>
            </a:lvl6pPr>
            <a:lvl7pPr marL="2743200" algn="l" defTabSz="914400" rtl="0" eaLnBrk="1" latinLnBrk="0" hangingPunct="1">
              <a:defRPr sz="1000" kern="1200">
                <a:solidFill>
                  <a:srgbClr val="003882"/>
                </a:solidFill>
                <a:latin typeface="Verdana" pitchFamily="34" charset="0"/>
                <a:ea typeface="+mn-ea"/>
                <a:cs typeface="Arial" charset="0"/>
              </a:defRPr>
            </a:lvl7pPr>
            <a:lvl8pPr marL="3200400" algn="l" defTabSz="914400" rtl="0" eaLnBrk="1" latinLnBrk="0" hangingPunct="1">
              <a:defRPr sz="1000" kern="1200">
                <a:solidFill>
                  <a:srgbClr val="003882"/>
                </a:solidFill>
                <a:latin typeface="Verdana" pitchFamily="34" charset="0"/>
                <a:ea typeface="+mn-ea"/>
                <a:cs typeface="Arial" charset="0"/>
              </a:defRPr>
            </a:lvl8pPr>
            <a:lvl9pPr marL="3657600" algn="l" defTabSz="914400" rtl="0" eaLnBrk="1" latinLnBrk="0" hangingPunct="1">
              <a:defRPr sz="1000" kern="1200">
                <a:solidFill>
                  <a:srgbClr val="003882"/>
                </a:solidFill>
                <a:latin typeface="Verdana" pitchFamily="34" charset="0"/>
                <a:ea typeface="+mn-ea"/>
                <a:cs typeface="Arial" charset="0"/>
              </a:defRPr>
            </a:lvl9pPr>
          </a:lstStyle>
          <a:p>
            <a:pPr>
              <a:defRPr/>
            </a:pPr>
            <a:endParaRPr lang="fi-FI" sz="900" dirty="0"/>
          </a:p>
        </p:txBody>
      </p:sp>
      <p:sp>
        <p:nvSpPr>
          <p:cNvPr id="6" name="Tekstiruutu 5"/>
          <p:cNvSpPr txBox="1"/>
          <p:nvPr/>
        </p:nvSpPr>
        <p:spPr>
          <a:xfrm>
            <a:off x="251520" y="5661248"/>
            <a:ext cx="5751896" cy="738664"/>
          </a:xfrm>
          <a:prstGeom prst="rect">
            <a:avLst/>
          </a:prstGeom>
          <a:noFill/>
        </p:spPr>
        <p:txBody>
          <a:bodyPr wrap="none" rtlCol="0">
            <a:spAutoFit/>
          </a:bodyPr>
          <a:lstStyle/>
          <a:p>
            <a:pPr fontAlgn="base">
              <a:spcBef>
                <a:spcPct val="0"/>
              </a:spcBef>
              <a:spcAft>
                <a:spcPct val="0"/>
              </a:spcAft>
            </a:pPr>
            <a:r>
              <a:rPr lang="fi-FI" sz="1000" dirty="0" smtClean="0">
                <a:solidFill>
                  <a:srgbClr val="003882"/>
                </a:solidFill>
                <a:cs typeface="Arial" charset="0"/>
              </a:rPr>
              <a:t> </a:t>
            </a:r>
            <a:r>
              <a:rPr lang="fi-FI" sz="1400" dirty="0" smtClean="0">
                <a:solidFill>
                  <a:srgbClr val="003882"/>
                </a:solidFill>
                <a:cs typeface="Arial" charset="0"/>
              </a:rPr>
              <a:t>* - mm. sosiaali- ja terveystoimi sekä esi- ja perusopetus</a:t>
            </a:r>
          </a:p>
          <a:p>
            <a:pPr fontAlgn="base">
              <a:spcBef>
                <a:spcPct val="0"/>
              </a:spcBef>
              <a:spcAft>
                <a:spcPct val="0"/>
              </a:spcAft>
            </a:pPr>
            <a:r>
              <a:rPr lang="fi-FI" sz="1400" dirty="0">
                <a:solidFill>
                  <a:srgbClr val="003882"/>
                </a:solidFill>
                <a:cs typeface="Arial" charset="0"/>
              </a:rPr>
              <a:t> </a:t>
            </a:r>
            <a:r>
              <a:rPr lang="fi-FI" sz="1400" dirty="0" smtClean="0">
                <a:solidFill>
                  <a:srgbClr val="003882"/>
                </a:solidFill>
                <a:cs typeface="Arial" charset="0"/>
              </a:rPr>
              <a:t>   - lisäksi  </a:t>
            </a:r>
            <a:r>
              <a:rPr lang="fi-FI" sz="1400" dirty="0" err="1" smtClean="0">
                <a:solidFill>
                  <a:srgbClr val="003882"/>
                </a:solidFill>
                <a:cs typeface="Arial" charset="0"/>
              </a:rPr>
              <a:t>OKM:n</a:t>
            </a:r>
            <a:r>
              <a:rPr lang="fi-FI" sz="1400" dirty="0" smtClean="0">
                <a:solidFill>
                  <a:srgbClr val="003882"/>
                </a:solidFill>
                <a:cs typeface="Arial" charset="0"/>
              </a:rPr>
              <a:t> leikkaukset vuonna 2013 92 milj. euroa ja</a:t>
            </a:r>
          </a:p>
          <a:p>
            <a:pPr fontAlgn="base">
              <a:spcBef>
                <a:spcPct val="0"/>
              </a:spcBef>
              <a:spcAft>
                <a:spcPct val="0"/>
              </a:spcAft>
            </a:pPr>
            <a:r>
              <a:rPr lang="fi-FI" sz="1400" dirty="0" smtClean="0">
                <a:solidFill>
                  <a:srgbClr val="003882"/>
                </a:solidFill>
                <a:cs typeface="Arial" charset="0"/>
              </a:rPr>
              <a:t>      vuonna 2014 77 milj. euroa</a:t>
            </a:r>
            <a:endParaRPr lang="fi-FI" sz="1400" dirty="0">
              <a:solidFill>
                <a:srgbClr val="003882"/>
              </a:solidFill>
              <a:cs typeface="Arial" charset="0"/>
            </a:endParaRPr>
          </a:p>
        </p:txBody>
      </p:sp>
    </p:spTree>
    <p:extLst>
      <p:ext uri="{BB962C8B-B14F-4D97-AF65-F5344CB8AC3E}">
        <p14:creationId xmlns:p14="http://schemas.microsoft.com/office/powerpoint/2010/main" val="34383579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4294967295"/>
          </p:nvPr>
        </p:nvSpPr>
        <p:spPr>
          <a:xfrm>
            <a:off x="6804248" y="6309320"/>
            <a:ext cx="1963194" cy="286215"/>
          </a:xfrm>
          <a:prstGeom prst="rect">
            <a:avLst/>
          </a:prstGeom>
        </p:spPr>
        <p:txBody>
          <a:bodyPr/>
          <a:lstStyle/>
          <a:p>
            <a:r>
              <a:rPr lang="fi-FI" sz="1200" dirty="0" smtClean="0"/>
              <a:t>Lähde: VM 10.9.2013</a:t>
            </a:r>
            <a:endParaRPr lang="fi-FI" sz="1200" dirty="0"/>
          </a:p>
        </p:txBody>
      </p:sp>
      <p:pic>
        <p:nvPicPr>
          <p:cNvPr id="1026" name="Picture 2"/>
          <p:cNvPicPr>
            <a:picLocks noChangeAspect="1" noChangeArrowheads="1"/>
          </p:cNvPicPr>
          <p:nvPr/>
        </p:nvPicPr>
        <p:blipFill>
          <a:blip r:embed="rId2" cstate="print"/>
          <a:srcRect/>
          <a:stretch>
            <a:fillRect/>
          </a:stretch>
        </p:blipFill>
        <p:spPr bwMode="auto">
          <a:xfrm>
            <a:off x="191808" y="699247"/>
            <a:ext cx="8733820" cy="5329238"/>
          </a:xfrm>
          <a:prstGeom prst="rect">
            <a:avLst/>
          </a:prstGeom>
          <a:noFill/>
          <a:ln w="9525">
            <a:noFill/>
            <a:miter lim="800000"/>
            <a:headEnd/>
            <a:tailEnd/>
          </a:ln>
          <a:effectLst/>
        </p:spPr>
      </p:pic>
    </p:spTree>
    <p:extLst>
      <p:ext uri="{BB962C8B-B14F-4D97-AF65-F5344CB8AC3E}">
        <p14:creationId xmlns:p14="http://schemas.microsoft.com/office/powerpoint/2010/main" val="42412806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1" name="Alatunnisteen paikkamerkki 1"/>
          <p:cNvSpPr>
            <a:spLocks noGrp="1"/>
          </p:cNvSpPr>
          <p:nvPr>
            <p:ph type="ftr" sz="quarter" idx="1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compatLnSpc="1">
            <a:prstTxWarp prst="textNoShape">
              <a:avLst/>
            </a:prstTxWarp>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fontAlgn="base">
              <a:spcBef>
                <a:spcPct val="0"/>
              </a:spcBef>
              <a:spcAft>
                <a:spcPct val="0"/>
              </a:spcAft>
              <a:defRPr>
                <a:solidFill>
                  <a:schemeClr val="tx1"/>
                </a:solidFill>
                <a:latin typeface="Verdana" pitchFamily="34" charset="0"/>
              </a:defRPr>
            </a:lvl6pPr>
            <a:lvl7pPr marL="2971800" indent="-228600" fontAlgn="base">
              <a:spcBef>
                <a:spcPct val="0"/>
              </a:spcBef>
              <a:spcAft>
                <a:spcPct val="0"/>
              </a:spcAft>
              <a:defRPr>
                <a:solidFill>
                  <a:schemeClr val="tx1"/>
                </a:solidFill>
                <a:latin typeface="Verdana" pitchFamily="34" charset="0"/>
              </a:defRPr>
            </a:lvl7pPr>
            <a:lvl8pPr marL="3429000" indent="-228600" fontAlgn="base">
              <a:spcBef>
                <a:spcPct val="0"/>
              </a:spcBef>
              <a:spcAft>
                <a:spcPct val="0"/>
              </a:spcAft>
              <a:defRPr>
                <a:solidFill>
                  <a:schemeClr val="tx1"/>
                </a:solidFill>
                <a:latin typeface="Verdana" pitchFamily="34" charset="0"/>
              </a:defRPr>
            </a:lvl8pPr>
            <a:lvl9pPr marL="3886200" indent="-228600" fontAlgn="base">
              <a:spcBef>
                <a:spcPct val="0"/>
              </a:spcBef>
              <a:spcAft>
                <a:spcPct val="0"/>
              </a:spcAft>
              <a:defRPr>
                <a:solidFill>
                  <a:schemeClr val="tx1"/>
                </a:solidFill>
                <a:latin typeface="Verdana" pitchFamily="34" charset="0"/>
              </a:defRPr>
            </a:lvl9pPr>
          </a:lstStyle>
          <a:p>
            <a:pPr fontAlgn="base">
              <a:spcBef>
                <a:spcPct val="0"/>
              </a:spcBef>
              <a:spcAft>
                <a:spcPct val="0"/>
              </a:spcAft>
              <a:defRPr/>
            </a:pPr>
            <a:r>
              <a:rPr lang="fi-FI" sz="900" smtClean="0">
                <a:solidFill>
                  <a:srgbClr val="002E63"/>
                </a:solidFill>
              </a:rPr>
              <a:t>13.11.2013/hp</a:t>
            </a:r>
            <a:endParaRPr lang="fi-FI" sz="900" dirty="0" smtClean="0">
              <a:solidFill>
                <a:srgbClr val="002E63"/>
              </a:solidFill>
            </a:endParaRPr>
          </a:p>
        </p:txBody>
      </p:sp>
      <p:sp>
        <p:nvSpPr>
          <p:cNvPr id="8" name="Text Box 2"/>
          <p:cNvSpPr txBox="1">
            <a:spLocks noChangeArrowheads="1"/>
          </p:cNvSpPr>
          <p:nvPr/>
        </p:nvSpPr>
        <p:spPr bwMode="auto">
          <a:xfrm>
            <a:off x="323850" y="320675"/>
            <a:ext cx="4440238"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r>
              <a:rPr lang="fi-FI" sz="2300" dirty="0">
                <a:solidFill>
                  <a:srgbClr val="003882"/>
                </a:solidFill>
                <a:cs typeface="Arial" charset="0"/>
              </a:rPr>
              <a:t>Kuntien kertynyt yli-/alijäämä</a:t>
            </a:r>
          </a:p>
          <a:p>
            <a:pPr fontAlgn="base">
              <a:spcBef>
                <a:spcPct val="0"/>
              </a:spcBef>
              <a:spcAft>
                <a:spcPct val="0"/>
              </a:spcAft>
            </a:pPr>
            <a:r>
              <a:rPr lang="fi-FI" sz="2300" dirty="0" smtClean="0">
                <a:solidFill>
                  <a:srgbClr val="003882"/>
                </a:solidFill>
                <a:cs typeface="Arial" charset="0"/>
              </a:rPr>
              <a:t>31.12.2012, </a:t>
            </a:r>
            <a:r>
              <a:rPr lang="fi-FI" sz="2300" dirty="0">
                <a:solidFill>
                  <a:srgbClr val="003882"/>
                </a:solidFill>
                <a:cs typeface="Arial" charset="0"/>
              </a:rPr>
              <a:t>€/as.</a:t>
            </a:r>
          </a:p>
        </p:txBody>
      </p:sp>
      <p:sp>
        <p:nvSpPr>
          <p:cNvPr id="9" name="Text Box 5"/>
          <p:cNvSpPr txBox="1">
            <a:spLocks noChangeArrowheads="1"/>
          </p:cNvSpPr>
          <p:nvPr/>
        </p:nvSpPr>
        <p:spPr bwMode="auto">
          <a:xfrm>
            <a:off x="3840402" y="3888000"/>
            <a:ext cx="77104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pPr>
            <a:r>
              <a:rPr lang="fi-FI" sz="1500" dirty="0" smtClean="0">
                <a:solidFill>
                  <a:srgbClr val="003882"/>
                </a:solidFill>
                <a:cs typeface="Arial" charset="0"/>
              </a:rPr>
              <a:t>(79 </a:t>
            </a:r>
            <a:r>
              <a:rPr lang="fi-FI" sz="1500" dirty="0">
                <a:solidFill>
                  <a:srgbClr val="003882"/>
                </a:solidFill>
                <a:cs typeface="Arial" charset="0"/>
              </a:rPr>
              <a:t>kpl)</a:t>
            </a:r>
          </a:p>
        </p:txBody>
      </p:sp>
      <p:sp>
        <p:nvSpPr>
          <p:cNvPr id="10" name="Text Box 6"/>
          <p:cNvSpPr txBox="1">
            <a:spLocks noChangeArrowheads="1"/>
          </p:cNvSpPr>
          <p:nvPr/>
        </p:nvSpPr>
        <p:spPr bwMode="auto">
          <a:xfrm>
            <a:off x="1003300" y="3888000"/>
            <a:ext cx="2336800" cy="230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r>
              <a:rPr lang="fi-FI" sz="1500" dirty="0">
                <a:solidFill>
                  <a:srgbClr val="003882"/>
                </a:solidFill>
                <a:cs typeface="Arial" charset="0"/>
              </a:rPr>
              <a:t>Ylijäämää alle 500 €/as.</a:t>
            </a:r>
          </a:p>
        </p:txBody>
      </p:sp>
      <p:sp>
        <p:nvSpPr>
          <p:cNvPr id="11" name="Text Box 9"/>
          <p:cNvSpPr txBox="1">
            <a:spLocks noChangeArrowheads="1"/>
          </p:cNvSpPr>
          <p:nvPr/>
        </p:nvSpPr>
        <p:spPr bwMode="auto">
          <a:xfrm>
            <a:off x="323528" y="5096797"/>
            <a:ext cx="4253537"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r>
              <a:rPr lang="fi-FI" sz="1700" dirty="0">
                <a:solidFill>
                  <a:srgbClr val="003882"/>
                </a:solidFill>
                <a:cs typeface="Arial" charset="0"/>
              </a:rPr>
              <a:t>Alijäämäisiä kuntia yhteensä </a:t>
            </a:r>
            <a:r>
              <a:rPr lang="fi-FI" sz="1700" dirty="0" smtClean="0">
                <a:solidFill>
                  <a:srgbClr val="003882"/>
                </a:solidFill>
                <a:cs typeface="Arial" charset="0"/>
              </a:rPr>
              <a:t>91</a:t>
            </a:r>
          </a:p>
          <a:p>
            <a:pPr fontAlgn="base">
              <a:spcBef>
                <a:spcPct val="0"/>
              </a:spcBef>
              <a:spcAft>
                <a:spcPct val="0"/>
              </a:spcAft>
            </a:pPr>
            <a:r>
              <a:rPr lang="fi-FI" sz="1500" dirty="0" smtClean="0">
                <a:solidFill>
                  <a:srgbClr val="003882"/>
                </a:solidFill>
                <a:cs typeface="Arial" charset="0"/>
              </a:rPr>
              <a:t>(Manner-Suomessa 89 ja Ahvenanmaalla 2)</a:t>
            </a:r>
            <a:endParaRPr lang="fi-FI" sz="1500" dirty="0">
              <a:solidFill>
                <a:srgbClr val="003882"/>
              </a:solidFill>
              <a:cs typeface="Arial" charset="0"/>
            </a:endParaRPr>
          </a:p>
        </p:txBody>
      </p:sp>
      <p:sp>
        <p:nvSpPr>
          <p:cNvPr id="12" name="Text Box 10"/>
          <p:cNvSpPr txBox="1">
            <a:spLocks noChangeArrowheads="1"/>
          </p:cNvSpPr>
          <p:nvPr/>
        </p:nvSpPr>
        <p:spPr bwMode="auto">
          <a:xfrm>
            <a:off x="590550" y="2735436"/>
            <a:ext cx="3476625" cy="24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pPr>
            <a:r>
              <a:rPr lang="fi-FI" sz="1600">
                <a:solidFill>
                  <a:srgbClr val="003882"/>
                </a:solidFill>
                <a:cs typeface="Arial" charset="0"/>
              </a:rPr>
              <a:t>Kertynyt yli-/alijäämä, €/asukas:</a:t>
            </a:r>
          </a:p>
        </p:txBody>
      </p:sp>
      <p:sp>
        <p:nvSpPr>
          <p:cNvPr id="13" name="Rectangle 489"/>
          <p:cNvSpPr>
            <a:spLocks noChangeArrowheads="1"/>
          </p:cNvSpPr>
          <p:nvPr/>
        </p:nvSpPr>
        <p:spPr bwMode="auto">
          <a:xfrm>
            <a:off x="7222430" y="6525344"/>
            <a:ext cx="1670050" cy="13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pPr fontAlgn="base">
              <a:spcBef>
                <a:spcPct val="0"/>
              </a:spcBef>
              <a:spcAft>
                <a:spcPct val="0"/>
              </a:spcAft>
            </a:pPr>
            <a:r>
              <a:rPr lang="fi-FI" sz="900" dirty="0">
                <a:solidFill>
                  <a:srgbClr val="000000"/>
                </a:solidFill>
                <a:cs typeface="Arial" charset="0"/>
              </a:rPr>
              <a:t>© Kuntarajat: Tilastokeskus</a:t>
            </a:r>
            <a:r>
              <a:rPr lang="fi-FI" sz="900" dirty="0">
                <a:solidFill>
                  <a:srgbClr val="003882"/>
                </a:solidFill>
                <a:cs typeface="Arial" charset="0"/>
              </a:rPr>
              <a:t>.</a:t>
            </a:r>
          </a:p>
        </p:txBody>
      </p:sp>
      <p:sp>
        <p:nvSpPr>
          <p:cNvPr id="15" name="Text Box 6"/>
          <p:cNvSpPr txBox="1">
            <a:spLocks noChangeArrowheads="1"/>
          </p:cNvSpPr>
          <p:nvPr/>
        </p:nvSpPr>
        <p:spPr bwMode="auto">
          <a:xfrm>
            <a:off x="1003300" y="3125961"/>
            <a:ext cx="2235200"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r>
              <a:rPr lang="fi-FI" sz="1500">
                <a:solidFill>
                  <a:srgbClr val="003882"/>
                </a:solidFill>
                <a:cs typeface="Arial" charset="0"/>
              </a:rPr>
              <a:t>Alijäämää yli 500 €/as.</a:t>
            </a:r>
          </a:p>
        </p:txBody>
      </p:sp>
      <p:sp>
        <p:nvSpPr>
          <p:cNvPr id="828" name="Text Box 5"/>
          <p:cNvSpPr txBox="1">
            <a:spLocks noChangeArrowheads="1"/>
          </p:cNvSpPr>
          <p:nvPr/>
        </p:nvSpPr>
        <p:spPr bwMode="auto">
          <a:xfrm>
            <a:off x="3779490" y="4278288"/>
            <a:ext cx="892872"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pPr>
            <a:r>
              <a:rPr lang="fi-FI" sz="1500" dirty="0">
                <a:solidFill>
                  <a:srgbClr val="003882"/>
                </a:solidFill>
                <a:cs typeface="Arial" charset="0"/>
              </a:rPr>
              <a:t>(</a:t>
            </a:r>
            <a:r>
              <a:rPr lang="fi-FI" sz="1500" dirty="0" smtClean="0">
                <a:solidFill>
                  <a:srgbClr val="003882"/>
                </a:solidFill>
                <a:cs typeface="Arial" charset="0"/>
              </a:rPr>
              <a:t>115 </a:t>
            </a:r>
            <a:r>
              <a:rPr lang="fi-FI" sz="1500" dirty="0">
                <a:solidFill>
                  <a:srgbClr val="003882"/>
                </a:solidFill>
                <a:cs typeface="Arial" charset="0"/>
              </a:rPr>
              <a:t>kpl)</a:t>
            </a:r>
          </a:p>
        </p:txBody>
      </p:sp>
      <p:sp>
        <p:nvSpPr>
          <p:cNvPr id="829" name="Text Box 6"/>
          <p:cNvSpPr txBox="1">
            <a:spLocks noChangeArrowheads="1"/>
          </p:cNvSpPr>
          <p:nvPr/>
        </p:nvSpPr>
        <p:spPr bwMode="auto">
          <a:xfrm>
            <a:off x="1033115" y="4278288"/>
            <a:ext cx="2746375" cy="23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r>
              <a:rPr lang="fi-FI" sz="1500" dirty="0">
                <a:solidFill>
                  <a:srgbClr val="003882"/>
                </a:solidFill>
                <a:cs typeface="Arial" charset="0"/>
              </a:rPr>
              <a:t>Ylijäämää 500 – 1 500 €/as.</a:t>
            </a:r>
          </a:p>
        </p:txBody>
      </p:sp>
      <p:sp>
        <p:nvSpPr>
          <p:cNvPr id="830" name="Text Box 5"/>
          <p:cNvSpPr txBox="1">
            <a:spLocks noChangeArrowheads="1"/>
          </p:cNvSpPr>
          <p:nvPr/>
        </p:nvSpPr>
        <p:spPr bwMode="auto">
          <a:xfrm>
            <a:off x="3870218" y="4637385"/>
            <a:ext cx="77104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pPr>
            <a:r>
              <a:rPr lang="fi-FI" sz="1500" dirty="0">
                <a:solidFill>
                  <a:srgbClr val="003882"/>
                </a:solidFill>
                <a:cs typeface="Arial" charset="0"/>
              </a:rPr>
              <a:t>(</a:t>
            </a:r>
            <a:r>
              <a:rPr lang="fi-FI" sz="1500" dirty="0" smtClean="0">
                <a:solidFill>
                  <a:srgbClr val="003882"/>
                </a:solidFill>
                <a:cs typeface="Arial" charset="0"/>
              </a:rPr>
              <a:t>51 </a:t>
            </a:r>
            <a:r>
              <a:rPr lang="fi-FI" sz="1500" dirty="0">
                <a:solidFill>
                  <a:srgbClr val="003882"/>
                </a:solidFill>
                <a:cs typeface="Arial" charset="0"/>
              </a:rPr>
              <a:t>kpl)</a:t>
            </a:r>
          </a:p>
        </p:txBody>
      </p:sp>
      <p:sp>
        <p:nvSpPr>
          <p:cNvPr id="831" name="Text Box 6"/>
          <p:cNvSpPr txBox="1">
            <a:spLocks noChangeArrowheads="1"/>
          </p:cNvSpPr>
          <p:nvPr/>
        </p:nvSpPr>
        <p:spPr bwMode="auto">
          <a:xfrm>
            <a:off x="1033115" y="4637385"/>
            <a:ext cx="2411413"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r>
              <a:rPr lang="fi-FI" sz="1500" dirty="0">
                <a:solidFill>
                  <a:srgbClr val="003882"/>
                </a:solidFill>
                <a:cs typeface="Arial" charset="0"/>
              </a:rPr>
              <a:t>Ylijäämää yli 1 500 €/as.</a:t>
            </a:r>
          </a:p>
        </p:txBody>
      </p:sp>
      <p:sp>
        <p:nvSpPr>
          <p:cNvPr id="832" name="Text Box 5"/>
          <p:cNvSpPr txBox="1">
            <a:spLocks noChangeArrowheads="1"/>
          </p:cNvSpPr>
          <p:nvPr/>
        </p:nvSpPr>
        <p:spPr bwMode="auto">
          <a:xfrm>
            <a:off x="3840401" y="3125713"/>
            <a:ext cx="77104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pPr>
            <a:r>
              <a:rPr lang="fi-FI" sz="1500" dirty="0" smtClean="0">
                <a:solidFill>
                  <a:srgbClr val="003882"/>
                </a:solidFill>
                <a:cs typeface="Arial" charset="0"/>
              </a:rPr>
              <a:t>(36 kpl</a:t>
            </a:r>
            <a:r>
              <a:rPr lang="fi-FI" sz="1500" dirty="0">
                <a:solidFill>
                  <a:srgbClr val="003882"/>
                </a:solidFill>
                <a:cs typeface="Arial" charset="0"/>
              </a:rPr>
              <a:t>)</a:t>
            </a:r>
          </a:p>
        </p:txBody>
      </p:sp>
      <p:sp>
        <p:nvSpPr>
          <p:cNvPr id="833" name="Text Box 6"/>
          <p:cNvSpPr txBox="1">
            <a:spLocks noChangeArrowheads="1"/>
          </p:cNvSpPr>
          <p:nvPr/>
        </p:nvSpPr>
        <p:spPr bwMode="auto">
          <a:xfrm>
            <a:off x="1003300" y="3501008"/>
            <a:ext cx="2349500" cy="231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r>
              <a:rPr lang="fi-FI" sz="1500" dirty="0">
                <a:solidFill>
                  <a:srgbClr val="003882"/>
                </a:solidFill>
                <a:cs typeface="Arial" charset="0"/>
              </a:rPr>
              <a:t>Alijäämää alle 500 €/as.</a:t>
            </a:r>
          </a:p>
        </p:txBody>
      </p:sp>
      <p:sp>
        <p:nvSpPr>
          <p:cNvPr id="834" name="Text Box 1372"/>
          <p:cNvSpPr txBox="1">
            <a:spLocks noChangeArrowheads="1"/>
          </p:cNvSpPr>
          <p:nvPr/>
        </p:nvSpPr>
        <p:spPr bwMode="auto">
          <a:xfrm>
            <a:off x="323850" y="2031231"/>
            <a:ext cx="4492192"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r>
              <a:rPr lang="fi-FI" sz="1500" dirty="0">
                <a:solidFill>
                  <a:srgbClr val="003882"/>
                </a:solidFill>
                <a:cs typeface="Arial" charset="0"/>
              </a:rPr>
              <a:t>Suurimmat </a:t>
            </a:r>
            <a:r>
              <a:rPr lang="fi-FI" sz="1500" dirty="0" smtClean="0">
                <a:solidFill>
                  <a:srgbClr val="003882"/>
                </a:solidFill>
                <a:cs typeface="Arial" charset="0"/>
              </a:rPr>
              <a:t>ylijäämät, €/as.:</a:t>
            </a:r>
            <a:endParaRPr lang="fi-FI" sz="1500" dirty="0">
              <a:solidFill>
                <a:srgbClr val="003882"/>
              </a:solidFill>
              <a:cs typeface="Arial" charset="0"/>
            </a:endParaRPr>
          </a:p>
          <a:p>
            <a:pPr fontAlgn="base">
              <a:spcBef>
                <a:spcPct val="0"/>
              </a:spcBef>
              <a:spcAft>
                <a:spcPct val="0"/>
              </a:spcAft>
            </a:pPr>
            <a:r>
              <a:rPr lang="fi-FI" sz="1500" dirty="0" smtClean="0">
                <a:solidFill>
                  <a:srgbClr val="003882"/>
                </a:solidFill>
                <a:cs typeface="Arial" charset="0"/>
              </a:rPr>
              <a:t>Föglö 8 583, Eurajoki 7 960 ja Kaskinen 7 048</a:t>
            </a:r>
            <a:endParaRPr lang="fi-FI" sz="1500" dirty="0">
              <a:solidFill>
                <a:srgbClr val="003882"/>
              </a:solidFill>
              <a:cs typeface="Arial" charset="0"/>
            </a:endParaRPr>
          </a:p>
        </p:txBody>
      </p:sp>
      <p:sp>
        <p:nvSpPr>
          <p:cNvPr id="835" name="Text Box 1372"/>
          <p:cNvSpPr txBox="1">
            <a:spLocks noChangeArrowheads="1"/>
          </p:cNvSpPr>
          <p:nvPr/>
        </p:nvSpPr>
        <p:spPr bwMode="auto">
          <a:xfrm>
            <a:off x="323850" y="1109663"/>
            <a:ext cx="4309770"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r>
              <a:rPr lang="fi-FI" sz="1500" dirty="0">
                <a:solidFill>
                  <a:srgbClr val="003882"/>
                </a:solidFill>
                <a:cs typeface="Arial" charset="0"/>
              </a:rPr>
              <a:t>Koko maa keskimäärin 1 </a:t>
            </a:r>
            <a:r>
              <a:rPr lang="fi-FI" sz="1500" dirty="0" smtClean="0">
                <a:solidFill>
                  <a:srgbClr val="003882"/>
                </a:solidFill>
                <a:cs typeface="Arial" charset="0"/>
              </a:rPr>
              <a:t>224 </a:t>
            </a:r>
            <a:r>
              <a:rPr lang="fi-FI" sz="1500" dirty="0">
                <a:solidFill>
                  <a:srgbClr val="003882"/>
                </a:solidFill>
                <a:cs typeface="Arial" charset="0"/>
              </a:rPr>
              <a:t>euroa/asukas</a:t>
            </a:r>
          </a:p>
        </p:txBody>
      </p:sp>
      <p:sp>
        <p:nvSpPr>
          <p:cNvPr id="836" name="Text Box 1372"/>
          <p:cNvSpPr txBox="1">
            <a:spLocks noChangeArrowheads="1"/>
          </p:cNvSpPr>
          <p:nvPr/>
        </p:nvSpPr>
        <p:spPr bwMode="auto">
          <a:xfrm>
            <a:off x="323850" y="1398588"/>
            <a:ext cx="454983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fontAlgn="base">
              <a:spcBef>
                <a:spcPct val="0"/>
              </a:spcBef>
              <a:spcAft>
                <a:spcPct val="0"/>
              </a:spcAft>
            </a:pPr>
            <a:r>
              <a:rPr lang="fi-FI" sz="1500" dirty="0">
                <a:solidFill>
                  <a:srgbClr val="003882"/>
                </a:solidFill>
                <a:cs typeface="Arial" charset="0"/>
              </a:rPr>
              <a:t>Suurimmat </a:t>
            </a:r>
            <a:r>
              <a:rPr lang="fi-FI" sz="1500" dirty="0" smtClean="0">
                <a:solidFill>
                  <a:srgbClr val="003882"/>
                </a:solidFill>
                <a:cs typeface="Arial" charset="0"/>
              </a:rPr>
              <a:t>alijäämät, €/as.:</a:t>
            </a:r>
            <a:endParaRPr lang="fi-FI" sz="1500" dirty="0">
              <a:solidFill>
                <a:srgbClr val="003882"/>
              </a:solidFill>
              <a:cs typeface="Arial" charset="0"/>
            </a:endParaRPr>
          </a:p>
          <a:p>
            <a:pPr fontAlgn="base">
              <a:spcBef>
                <a:spcPct val="0"/>
              </a:spcBef>
              <a:spcAft>
                <a:spcPct val="0"/>
              </a:spcAft>
            </a:pPr>
            <a:r>
              <a:rPr lang="fi-FI" sz="1500" dirty="0" smtClean="0">
                <a:solidFill>
                  <a:srgbClr val="003882"/>
                </a:solidFill>
                <a:cs typeface="Arial" charset="0"/>
              </a:rPr>
              <a:t>Lavia -2 350, Jalasjärvi -2 059 ja Yli-Ii -2 007</a:t>
            </a:r>
            <a:endParaRPr lang="fi-FI" sz="1500" dirty="0">
              <a:solidFill>
                <a:srgbClr val="003882"/>
              </a:solidFill>
              <a:cs typeface="Arial" charset="0"/>
            </a:endParaRPr>
          </a:p>
        </p:txBody>
      </p:sp>
      <p:sp>
        <p:nvSpPr>
          <p:cNvPr id="2104" name="Text Box 5"/>
          <p:cNvSpPr txBox="1">
            <a:spLocks noChangeArrowheads="1"/>
          </p:cNvSpPr>
          <p:nvPr/>
        </p:nvSpPr>
        <p:spPr bwMode="auto">
          <a:xfrm>
            <a:off x="3840403" y="3501008"/>
            <a:ext cx="771045" cy="23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lvl1pPr>
              <a:defRPr>
                <a:solidFill>
                  <a:schemeClr val="tx1"/>
                </a:solidFill>
                <a:latin typeface="Verdana" pitchFamily="34" charset="0"/>
              </a:defRPr>
            </a:lvl1pPr>
            <a:lvl2pPr marL="742950" indent="-285750">
              <a:defRPr>
                <a:solidFill>
                  <a:schemeClr val="tx1"/>
                </a:solidFill>
                <a:latin typeface="Verdana" pitchFamily="34" charset="0"/>
              </a:defRPr>
            </a:lvl2pPr>
            <a:lvl3pPr marL="1143000" indent="-228600">
              <a:defRPr>
                <a:solidFill>
                  <a:schemeClr val="tx1"/>
                </a:solidFill>
                <a:latin typeface="Verdana" pitchFamily="34" charset="0"/>
              </a:defRPr>
            </a:lvl3pPr>
            <a:lvl4pPr marL="1600200" indent="-228600">
              <a:defRPr>
                <a:solidFill>
                  <a:schemeClr val="tx1"/>
                </a:solidFill>
                <a:latin typeface="Verdana" pitchFamily="34" charset="0"/>
              </a:defRPr>
            </a:lvl4pPr>
            <a:lvl5pPr marL="2057400" indent="-228600">
              <a:defRPr>
                <a:solidFill>
                  <a:schemeClr val="tx1"/>
                </a:solidFill>
                <a:latin typeface="Verdana" pitchFamily="34" charset="0"/>
              </a:defRPr>
            </a:lvl5pPr>
            <a:lvl6pPr marL="2514600" indent="-228600" defTabSz="457200" fontAlgn="base">
              <a:spcBef>
                <a:spcPct val="0"/>
              </a:spcBef>
              <a:spcAft>
                <a:spcPct val="0"/>
              </a:spcAft>
              <a:defRPr>
                <a:solidFill>
                  <a:schemeClr val="tx1"/>
                </a:solidFill>
                <a:latin typeface="Verdana" pitchFamily="34" charset="0"/>
              </a:defRPr>
            </a:lvl6pPr>
            <a:lvl7pPr marL="2971800" indent="-228600" defTabSz="457200" fontAlgn="base">
              <a:spcBef>
                <a:spcPct val="0"/>
              </a:spcBef>
              <a:spcAft>
                <a:spcPct val="0"/>
              </a:spcAft>
              <a:defRPr>
                <a:solidFill>
                  <a:schemeClr val="tx1"/>
                </a:solidFill>
                <a:latin typeface="Verdana" pitchFamily="34" charset="0"/>
              </a:defRPr>
            </a:lvl7pPr>
            <a:lvl8pPr marL="3429000" indent="-228600" defTabSz="457200" fontAlgn="base">
              <a:spcBef>
                <a:spcPct val="0"/>
              </a:spcBef>
              <a:spcAft>
                <a:spcPct val="0"/>
              </a:spcAft>
              <a:defRPr>
                <a:solidFill>
                  <a:schemeClr val="tx1"/>
                </a:solidFill>
                <a:latin typeface="Verdana" pitchFamily="34" charset="0"/>
              </a:defRPr>
            </a:lvl8pPr>
            <a:lvl9pPr marL="3886200" indent="-228600" defTabSz="457200" fontAlgn="base">
              <a:spcBef>
                <a:spcPct val="0"/>
              </a:spcBef>
              <a:spcAft>
                <a:spcPct val="0"/>
              </a:spcAft>
              <a:defRPr>
                <a:solidFill>
                  <a:schemeClr val="tx1"/>
                </a:solidFill>
                <a:latin typeface="Verdana" pitchFamily="34" charset="0"/>
              </a:defRPr>
            </a:lvl9pPr>
          </a:lstStyle>
          <a:p>
            <a:pPr algn="ctr" fontAlgn="base">
              <a:spcBef>
                <a:spcPct val="0"/>
              </a:spcBef>
              <a:spcAft>
                <a:spcPct val="0"/>
              </a:spcAft>
            </a:pPr>
            <a:r>
              <a:rPr lang="fi-FI" sz="1500" dirty="0">
                <a:solidFill>
                  <a:srgbClr val="003882"/>
                </a:solidFill>
                <a:cs typeface="Arial" charset="0"/>
              </a:rPr>
              <a:t>(</a:t>
            </a:r>
            <a:r>
              <a:rPr lang="fi-FI" sz="1500" dirty="0" smtClean="0">
                <a:solidFill>
                  <a:srgbClr val="003882"/>
                </a:solidFill>
                <a:cs typeface="Arial" charset="0"/>
              </a:rPr>
              <a:t>55 </a:t>
            </a:r>
            <a:r>
              <a:rPr lang="fi-FI" sz="1500" dirty="0">
                <a:solidFill>
                  <a:srgbClr val="003882"/>
                </a:solidFill>
                <a:cs typeface="Arial" charset="0"/>
              </a:rPr>
              <a:t>kpl)</a:t>
            </a:r>
          </a:p>
        </p:txBody>
      </p:sp>
      <p:sp>
        <p:nvSpPr>
          <p:cNvPr id="23559" name="Rectangle 1243"/>
          <p:cNvSpPr>
            <a:spLocks noChangeArrowheads="1"/>
          </p:cNvSpPr>
          <p:nvPr/>
        </p:nvSpPr>
        <p:spPr bwMode="auto">
          <a:xfrm>
            <a:off x="539552" y="3140968"/>
            <a:ext cx="362272" cy="247848"/>
          </a:xfrm>
          <a:prstGeom prst="rect">
            <a:avLst/>
          </a:prstGeom>
          <a:solidFill>
            <a:srgbClr val="E0000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1000">
              <a:solidFill>
                <a:srgbClr val="003882"/>
              </a:solidFill>
              <a:cs typeface="Arial" charset="0"/>
            </a:endParaRPr>
          </a:p>
        </p:txBody>
      </p:sp>
      <p:sp>
        <p:nvSpPr>
          <p:cNvPr id="23566" name="Rectangle 1248"/>
          <p:cNvSpPr>
            <a:spLocks noChangeArrowheads="1"/>
          </p:cNvSpPr>
          <p:nvPr/>
        </p:nvSpPr>
        <p:spPr bwMode="auto">
          <a:xfrm>
            <a:off x="539552" y="3516040"/>
            <a:ext cx="362272" cy="247848"/>
          </a:xfrm>
          <a:prstGeom prst="rect">
            <a:avLst/>
          </a:prstGeom>
          <a:solidFill>
            <a:srgbClr val="FFA0A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1000">
              <a:solidFill>
                <a:srgbClr val="003882"/>
              </a:solidFill>
              <a:cs typeface="Arial" charset="0"/>
            </a:endParaRPr>
          </a:p>
        </p:txBody>
      </p:sp>
      <p:sp>
        <p:nvSpPr>
          <p:cNvPr id="23572" name="Rectangle 1253"/>
          <p:cNvSpPr>
            <a:spLocks noChangeArrowheads="1"/>
          </p:cNvSpPr>
          <p:nvPr/>
        </p:nvSpPr>
        <p:spPr bwMode="auto">
          <a:xfrm>
            <a:off x="539552" y="3884464"/>
            <a:ext cx="362272" cy="247848"/>
          </a:xfrm>
          <a:prstGeom prst="rect">
            <a:avLst/>
          </a:prstGeom>
          <a:solidFill>
            <a:srgbClr val="D0E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1000">
              <a:solidFill>
                <a:srgbClr val="003882"/>
              </a:solidFill>
              <a:cs typeface="Arial" charset="0"/>
            </a:endParaRPr>
          </a:p>
        </p:txBody>
      </p:sp>
      <p:sp>
        <p:nvSpPr>
          <p:cNvPr id="23577" name="Rectangle 1258"/>
          <p:cNvSpPr>
            <a:spLocks noChangeArrowheads="1"/>
          </p:cNvSpPr>
          <p:nvPr/>
        </p:nvSpPr>
        <p:spPr bwMode="auto">
          <a:xfrm>
            <a:off x="539552" y="4252888"/>
            <a:ext cx="362272" cy="247848"/>
          </a:xfrm>
          <a:prstGeom prst="rect">
            <a:avLst/>
          </a:prstGeom>
          <a:solidFill>
            <a:srgbClr val="4080FF"/>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1000">
              <a:solidFill>
                <a:srgbClr val="003882"/>
              </a:solidFill>
              <a:cs typeface="Arial" charset="0"/>
            </a:endParaRPr>
          </a:p>
        </p:txBody>
      </p:sp>
      <p:sp>
        <p:nvSpPr>
          <p:cNvPr id="23582" name="Rectangle 1263"/>
          <p:cNvSpPr>
            <a:spLocks noChangeArrowheads="1"/>
          </p:cNvSpPr>
          <p:nvPr/>
        </p:nvSpPr>
        <p:spPr bwMode="auto">
          <a:xfrm>
            <a:off x="539552" y="4621312"/>
            <a:ext cx="362272" cy="247848"/>
          </a:xfrm>
          <a:prstGeom prst="rect">
            <a:avLst/>
          </a:prstGeom>
          <a:solidFill>
            <a:srgbClr val="0040C0"/>
          </a:solidFill>
          <a:ln w="0">
            <a:solidFill>
              <a:srgbClr val="000000"/>
            </a:solidFill>
            <a:prstDash val="solid"/>
            <a:miter lim="800000"/>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fi-FI" sz="1000">
              <a:solidFill>
                <a:srgbClr val="003882"/>
              </a:solidFill>
              <a:cs typeface="Arial" charset="0"/>
            </a:endParaRPr>
          </a:p>
        </p:txBody>
      </p:sp>
      <p:pic>
        <p:nvPicPr>
          <p:cNvPr id="115998" name="Picture 1310"/>
          <p:cNvPicPr>
            <a:picLocks noChangeAspect="1" noChangeArrowheads="1"/>
          </p:cNvPicPr>
          <p:nvPr/>
        </p:nvPicPr>
        <p:blipFill rotWithShape="1">
          <a:blip r:embed="rId2">
            <a:extLst>
              <a:ext uri="{28A0092B-C50C-407E-A947-70E740481C1C}">
                <a14:useLocalDpi xmlns:a14="http://schemas.microsoft.com/office/drawing/2010/main" val="0"/>
              </a:ext>
            </a:extLst>
          </a:blip>
          <a:srcRect l="3187" t="2187" r="10210" b="2562"/>
          <a:stretch/>
        </p:blipFill>
        <p:spPr bwMode="auto">
          <a:xfrm>
            <a:off x="3307209" y="-154379"/>
            <a:ext cx="5729287" cy="7012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9225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80400" y="274638"/>
            <a:ext cx="6555896" cy="1143000"/>
          </a:xfrm>
        </p:spPr>
        <p:txBody>
          <a:bodyPr>
            <a:normAutofit/>
          </a:bodyPr>
          <a:lstStyle/>
          <a:p>
            <a:r>
              <a:rPr lang="fi-FI" sz="2800" dirty="0" smtClean="0"/>
              <a:t>Kuntatalouden kehitysarviot </a:t>
            </a:r>
            <a:br>
              <a:rPr lang="fi-FI" sz="2800" dirty="0" smtClean="0"/>
            </a:br>
            <a:r>
              <a:rPr lang="fi-FI" sz="2800" dirty="0" smtClean="0"/>
              <a:t>vuoteen 2018, taustaoletuksia</a:t>
            </a:r>
            <a:endParaRPr lang="fi-FI" sz="2800" dirty="0"/>
          </a:p>
        </p:txBody>
      </p:sp>
      <p:sp>
        <p:nvSpPr>
          <p:cNvPr id="8" name="Alatunnisteen paikkamerkki 7"/>
          <p:cNvSpPr>
            <a:spLocks noGrp="1"/>
          </p:cNvSpPr>
          <p:nvPr>
            <p:ph type="ftr" sz="quarter" idx="11"/>
          </p:nvPr>
        </p:nvSpPr>
        <p:spPr>
          <a:xfrm>
            <a:off x="3769200" y="6451200"/>
            <a:ext cx="874808" cy="266400"/>
          </a:xfrm>
        </p:spPr>
        <p:txBody>
          <a:bodyPr/>
          <a:lstStyle/>
          <a:p>
            <a:r>
              <a:rPr lang="fi-FI" dirty="0" err="1" smtClean="0">
                <a:solidFill>
                  <a:srgbClr val="002E63"/>
                </a:solidFill>
              </a:rPr>
              <a:t>MPunakallio</a:t>
            </a:r>
            <a:endParaRPr lang="fi-FI" dirty="0">
              <a:solidFill>
                <a:srgbClr val="002E63"/>
              </a:solidFill>
            </a:endParaRPr>
          </a:p>
        </p:txBody>
      </p:sp>
      <p:sp>
        <p:nvSpPr>
          <p:cNvPr id="5" name="Sisällön paikkamerkki 4"/>
          <p:cNvSpPr>
            <a:spLocks noGrp="1"/>
          </p:cNvSpPr>
          <p:nvPr>
            <p:ph idx="1"/>
          </p:nvPr>
        </p:nvSpPr>
        <p:spPr>
          <a:xfrm>
            <a:off x="683568" y="1700808"/>
            <a:ext cx="7779600" cy="4032448"/>
          </a:xfrm>
        </p:spPr>
        <p:txBody>
          <a:bodyPr>
            <a:normAutofit/>
          </a:bodyPr>
          <a:lstStyle/>
          <a:p>
            <a:r>
              <a:rPr lang="fi-FI" dirty="0" smtClean="0"/>
              <a:t>Laskelmien taustalla on kaksi kokonaistaloudellista kehitysvaihtoehtoa </a:t>
            </a:r>
          </a:p>
          <a:p>
            <a:pPr lvl="1"/>
            <a:r>
              <a:rPr lang="fi-FI" dirty="0" smtClean="0"/>
              <a:t>perusura</a:t>
            </a:r>
          </a:p>
          <a:p>
            <a:pPr lvl="1"/>
            <a:r>
              <a:rPr lang="fi-FI" dirty="0"/>
              <a:t>h</a:t>
            </a:r>
            <a:r>
              <a:rPr lang="fi-FI" dirty="0" smtClean="0"/>
              <a:t>itaan kasvun vaihtoehto</a:t>
            </a:r>
          </a:p>
          <a:p>
            <a:r>
              <a:rPr lang="fi-FI" dirty="0" smtClean="0"/>
              <a:t>Lähtökohtana ovat kuntien ja kunta-yhtymien tilinpäätöstiedot vuodelta 2012 </a:t>
            </a:r>
          </a:p>
          <a:p>
            <a:r>
              <a:rPr lang="fi-FI" dirty="0" smtClean="0"/>
              <a:t>Laskelmissa ei ole huomioitu uusia sopeutustoimia, tehtävien ja velvoitteiden vähennyksiä tai kuntien ja kuntayhtymien liikelaitosten yhtiöittämisen vaikutuksia</a:t>
            </a:r>
          </a:p>
        </p:txBody>
      </p:sp>
    </p:spTree>
    <p:extLst>
      <p:ext uri="{BB962C8B-B14F-4D97-AF65-F5344CB8AC3E}">
        <p14:creationId xmlns:p14="http://schemas.microsoft.com/office/powerpoint/2010/main" val="517976275"/>
      </p:ext>
    </p:extLst>
  </p:cSld>
  <p:clrMapOvr>
    <a:masterClrMapping/>
  </p:clrMapOvr>
  <p:timing>
    <p:tnLst>
      <p:par>
        <p:cTn id="1" dur="indefinite" restart="never" nodeType="tmRoot"/>
      </p:par>
    </p:tnLst>
  </p:timing>
</p:sld>
</file>

<file path=ppt/theme/theme1.xml><?xml version="1.0" encoding="utf-8"?>
<a:theme xmlns:a="http://schemas.openxmlformats.org/drawingml/2006/main" name="Kuntaliitto suomen- ja ruotsi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theme>
</file>

<file path=ppt/theme/theme2.xml><?xml version="1.0" encoding="utf-8"?>
<a:theme xmlns:a="http://schemas.openxmlformats.org/drawingml/2006/main" name="2_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Kuntaliitto">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gradFill>
          <a:gsLst>
            <a:gs pos="0">
              <a:schemeClr val="accent1">
                <a:tint val="100000"/>
                <a:shade val="100000"/>
                <a:satMod val="130000"/>
              </a:schemeClr>
            </a:gs>
            <a:gs pos="100000">
              <a:schemeClr val="accent1">
                <a:tint val="50000"/>
                <a:shade val="100000"/>
                <a:satMod val="350000"/>
              </a:schemeClr>
            </a:gs>
          </a:gsLst>
          <a:lin ang="16200000" scaled="0"/>
        </a:gradFill>
        <a:ln w="9525"/>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custClrLst>
    <a:custClr name="PMS 295">
      <a:srgbClr val="002E63"/>
    </a:custClr>
    <a:custClr name="PMS Process Cyan">
      <a:srgbClr val="00A6D6"/>
    </a:custClr>
    <a:custClr name="PMS 1655">
      <a:srgbClr val="F25900"/>
    </a:custClr>
    <a:custClr name="PMS 124">
      <a:srgbClr val="E0AD12"/>
    </a:custClr>
    <a:custClr name="PMS 603">
      <a:srgbClr val="EBE657"/>
    </a:custClr>
    <a:custClr name="PMS 2583">
      <a:srgbClr val="9E4DAB"/>
    </a:custClr>
    <a:custClr name="PMS 200">
      <a:srgbClr val="BA122B"/>
    </a:custClr>
    <a:custClr name="PMS 377">
      <a:srgbClr val="6B8F00"/>
    </a:custClr>
    <a:custClr name="PMS 390">
      <a:srgbClr val="B5BA05"/>
    </a:custClr>
    <a:custClr name="PMS 1525">
      <a:srgbClr val="BA5700"/>
    </a:custClr>
    <a:custClr name="PMS 729">
      <a:srgbClr val="C48F5E"/>
    </a:custClr>
    <a:custClr name="PMS Warm Gray 6">
      <a:srgbClr val="ADA194"/>
    </a:custClr>
    <a:custClr name="PMS 651">
      <a:srgbClr val="A1ADC7"/>
    </a:custClr>
    <a:custClr name="PMS 2905">
      <a:srgbClr val="9EC9E3"/>
    </a:custClr>
    <a:custClr name="PMS 660">
      <a:srgbClr val="426BBA"/>
    </a:custClr>
  </a:custClrLst>
</a:theme>
</file>

<file path=ppt/theme/theme4.xml><?xml version="1.0" encoding="utf-8"?>
<a:theme xmlns:a="http://schemas.openxmlformats.org/drawingml/2006/main" name="5_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Kuntaliitto suomenkielinen">
  <a:themeElements>
    <a:clrScheme name="Kuntaliitto">
      <a:dk1>
        <a:srgbClr val="002E63"/>
      </a:dk1>
      <a:lt1>
        <a:sysClr val="window" lastClr="FFFFFF"/>
      </a:lt1>
      <a:dk2>
        <a:srgbClr val="000000"/>
      </a:dk2>
      <a:lt2>
        <a:srgbClr val="EEECE1"/>
      </a:lt2>
      <a:accent1>
        <a:srgbClr val="002E63"/>
      </a:accent1>
      <a:accent2>
        <a:srgbClr val="00A6D6"/>
      </a:accent2>
      <a:accent3>
        <a:srgbClr val="6B8F00"/>
      </a:accent3>
      <a:accent4>
        <a:srgbClr val="B5BA05"/>
      </a:accent4>
      <a:accent5>
        <a:srgbClr val="F25900"/>
      </a:accent5>
      <a:accent6>
        <a:srgbClr val="E0AD12"/>
      </a:accent6>
      <a:hlink>
        <a:srgbClr val="0000FF"/>
      </a:hlink>
      <a:folHlink>
        <a:srgbClr val="80008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177B958A63E58845B643CDB736A2C1DA" ma:contentTypeVersion="0" ma:contentTypeDescription="Luo uusi asiakirja." ma:contentTypeScope="" ma:versionID="1697fd741f4c6e8b0e1b5b61f11cbfea">
  <xsd:schema xmlns:xsd="http://www.w3.org/2001/XMLSchema" xmlns:xs="http://www.w3.org/2001/XMLSchema" xmlns:p="http://schemas.microsoft.com/office/2006/metadata/properties" xmlns:ns2="2ca64109-ff74-4a3f-8df8-1404b228dfda" targetNamespace="http://schemas.microsoft.com/office/2006/metadata/properties" ma:root="true" ma:fieldsID="0200419de3a4cea7b4d493fa67dda49a" ns2:_="">
    <xsd:import namespace="2ca64109-ff74-4a3f-8df8-1404b228dfda"/>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a64109-ff74-4a3f-8df8-1404b228dfda" elementFormDefault="qualified">
    <xsd:import namespace="http://schemas.microsoft.com/office/2006/documentManagement/types"/>
    <xsd:import namespace="http://schemas.microsoft.com/office/infopath/2007/PartnerControls"/>
    <xsd:element name="_dlc_DocId" ma:index="8" nillable="true" ma:displayName="Tiedostotunnisteen arvo" ma:description="Tälle kohteelle määritetyn tiedostotunnisteen arvo." ma:internalName="_dlc_DocId" ma:readOnly="true">
      <xsd:simpleType>
        <xsd:restriction base="dms:Text"/>
      </xsd:simpleType>
    </xsd:element>
    <xsd:element name="_dlc_DocIdUrl" ma:index="9" nillable="true" ma:displayName="Tiedostotunniste" ma:description="Tämän tiedoston pysyvä linkki."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2ca64109-ff74-4a3f-8df8-1404b228dfda">G94TWSLYV3F3-10167-1</_dlc_DocId>
    <_dlc_DocIdUrl xmlns="2ca64109-ff74-4a3f-8df8-1404b228dfda">
      <Url>http://kl-spfarm1/fi/Kuntaliitto/media/tiedotteet/2014/02/_layouts/DocIdRedir.aspx?ID=G94TWSLYV3F3-10167-1</Url>
      <Description>G94TWSLYV3F3-10167-1</Description>
    </_dlc_DocIdUrl>
  </documentManagement>
</p:properties>
</file>

<file path=customXml/itemProps1.xml><?xml version="1.0" encoding="utf-8"?>
<ds:datastoreItem xmlns:ds="http://schemas.openxmlformats.org/officeDocument/2006/customXml" ds:itemID="{983EFDF0-61A2-4F60-B287-767B1823CEC9}"/>
</file>

<file path=customXml/itemProps2.xml><?xml version="1.0" encoding="utf-8"?>
<ds:datastoreItem xmlns:ds="http://schemas.openxmlformats.org/officeDocument/2006/customXml" ds:itemID="{5DB8CBC7-84BA-476F-A0A8-1989607E97E9}"/>
</file>

<file path=customXml/itemProps3.xml><?xml version="1.0" encoding="utf-8"?>
<ds:datastoreItem xmlns:ds="http://schemas.openxmlformats.org/officeDocument/2006/customXml" ds:itemID="{C2F132CA-EF41-4597-89A1-54FEA20FA8C1}"/>
</file>

<file path=customXml/itemProps4.xml><?xml version="1.0" encoding="utf-8"?>
<ds:datastoreItem xmlns:ds="http://schemas.openxmlformats.org/officeDocument/2006/customXml" ds:itemID="{80AC3901-A115-45DD-8D4C-510D19D9192D}"/>
</file>

<file path=docProps/app.xml><?xml version="1.0" encoding="utf-8"?>
<Properties xmlns="http://schemas.openxmlformats.org/officeDocument/2006/extended-properties" xmlns:vt="http://schemas.openxmlformats.org/officeDocument/2006/docPropsVTypes">
  <Template>Kuntaliitto suomen- ja ruotsinkielinen</Template>
  <TotalTime>354</TotalTime>
  <Words>1428</Words>
  <Application>Microsoft Office PowerPoint</Application>
  <PresentationFormat>Näytössä katseltava diaesitys (4:3)</PresentationFormat>
  <Paragraphs>451</Paragraphs>
  <Slides>23</Slides>
  <Notes>3</Notes>
  <HiddenSlides>0</HiddenSlides>
  <MMClips>0</MMClips>
  <ScaleCrop>false</ScaleCrop>
  <HeadingPairs>
    <vt:vector size="6" baseType="variant">
      <vt:variant>
        <vt:lpstr>Teema</vt:lpstr>
      </vt:variant>
      <vt:variant>
        <vt:i4>5</vt:i4>
      </vt:variant>
      <vt:variant>
        <vt:lpstr>Upotetut OLE-palvelimet</vt:lpstr>
      </vt:variant>
      <vt:variant>
        <vt:i4>1</vt:i4>
      </vt:variant>
      <vt:variant>
        <vt:lpstr>Dian otsikot</vt:lpstr>
      </vt:variant>
      <vt:variant>
        <vt:i4>23</vt:i4>
      </vt:variant>
    </vt:vector>
  </HeadingPairs>
  <TitlesOfParts>
    <vt:vector size="29" baseType="lpstr">
      <vt:lpstr>Kuntaliitto suomen- ja ruotsinkielinen</vt:lpstr>
      <vt:lpstr>2_Kuntaliitto suomenkielinen</vt:lpstr>
      <vt:lpstr>1_Kuntaliitto suomenkielinen</vt:lpstr>
      <vt:lpstr>5_Kuntaliitto suomenkielinen</vt:lpstr>
      <vt:lpstr>Kuntaliitto suomenkielinen</vt:lpstr>
      <vt:lpstr>Kaavio</vt:lpstr>
      <vt:lpstr>Kuntatalouden sopeutusohjelma  2014-2018</vt:lpstr>
      <vt:lpstr>PowerPoint-esitys</vt:lpstr>
      <vt:lpstr>PowerPoint-esitys</vt:lpstr>
      <vt:lpstr>PowerPoint-esitys</vt:lpstr>
      <vt:lpstr>Hallituksen päättämät sopeutustoimet,  netto, milj. euroa</vt:lpstr>
      <vt:lpstr>PowerPoint-esitys</vt:lpstr>
      <vt:lpstr>PowerPoint-esitys</vt:lpstr>
      <vt:lpstr>PowerPoint-esitys</vt:lpstr>
      <vt:lpstr>Kuntatalouden kehitysarviot  vuoteen 2018, taustaoletuksia</vt:lpstr>
      <vt:lpstr>Kansantalouden kehitys eri vaihtoehdoissa (Muuttujien keskimääräinen vuotuinen kasvu, %)</vt:lpstr>
      <vt:lpstr>Kuntien ja kuntayhtymien tuloslaskelma  2012-2018 ilman sopeutusta, mrd. €</vt:lpstr>
      <vt:lpstr>Kuntien ja kuntayhtymien rahoituslaskelma  2012-2018 ilman sopeutusta, mrd. €</vt:lpstr>
      <vt:lpstr>PowerPoint-esitys</vt:lpstr>
      <vt:lpstr>PowerPoint-esitys</vt:lpstr>
      <vt:lpstr>Kuntien ja kuntayhtymien vuosikate  eri vaihtoehdoissa, mrd. €</vt:lpstr>
      <vt:lpstr>Kuntien ja kuntayhtymien lainakanta  eri vaihtoehdoissa, mrd. €</vt:lpstr>
      <vt:lpstr>Kuntaliiton esitykset vuoden 2015-2018 valtion talouden kehyksiin ja siihen liittyvään Peruspalveluohjelmaan</vt:lpstr>
      <vt:lpstr>Kuntien vero- ja maksupohjan laajentaminen</vt:lpstr>
      <vt:lpstr>Valtionosuusjärjestelmä ja sen uudistaminen</vt:lpstr>
      <vt:lpstr>Valtionosuusjärjestelmä ja sen uudistaminen</vt:lpstr>
      <vt:lpstr>Investoinnit ja rahoituksen hallinta</vt:lpstr>
      <vt:lpstr>Kuntien toiminta, kunta-valtiosuhteen kehittäminen</vt:lpstr>
      <vt:lpstr>Kuntien toiminta, kunta-valtiosuhteen kehittäminen</vt:lpstr>
    </vt:vector>
  </TitlesOfParts>
  <Company>Suomen Kuntaliitto 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Kuntatalouden sopeutusohjelman tiivistelmä</dc:title>
  <dc:creator>Ylönen Maija</dc:creator>
  <cp:lastModifiedBy>Seppälä Jari</cp:lastModifiedBy>
  <cp:revision>23</cp:revision>
  <cp:lastPrinted>2014-02-03T11:49:33Z</cp:lastPrinted>
  <dcterms:created xsi:type="dcterms:W3CDTF">2014-02-03T11:28:42Z</dcterms:created>
  <dcterms:modified xsi:type="dcterms:W3CDTF">2014-02-07T06:58:01Z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0x010100177B958A63E58845B643CDB736A2C1DA</vt:lpwstr>
  </property>
  <property fmtid="{D5CDD505-2E9C-101B-9397-08002B2CF9AE}" pid="3" name="_dlc_DocIdItemGuid">
    <vt:lpwstr>338cbc93-7415-4e06-9773-c4cbd386868c</vt:lpwstr>
  </property>
</Properties>
</file>