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57" r:id="rId3"/>
    <p:sldMasterId id="2147484464" r:id="rId4"/>
  </p:sldMasterIdLst>
  <p:notesMasterIdLst>
    <p:notesMasterId r:id="rId22"/>
  </p:notesMasterIdLst>
  <p:handoutMasterIdLst>
    <p:handoutMasterId r:id="rId23"/>
  </p:handoutMasterIdLst>
  <p:sldIdLst>
    <p:sldId id="339" r:id="rId5"/>
    <p:sldId id="347" r:id="rId6"/>
    <p:sldId id="336" r:id="rId7"/>
    <p:sldId id="341" r:id="rId8"/>
    <p:sldId id="324" r:id="rId9"/>
    <p:sldId id="342" r:id="rId10"/>
    <p:sldId id="357" r:id="rId11"/>
    <p:sldId id="344" r:id="rId12"/>
    <p:sldId id="358" r:id="rId13"/>
    <p:sldId id="359" r:id="rId14"/>
    <p:sldId id="360" r:id="rId15"/>
    <p:sldId id="353" r:id="rId16"/>
    <p:sldId id="361" r:id="rId17"/>
    <p:sldId id="352" r:id="rId18"/>
    <p:sldId id="345" r:id="rId19"/>
    <p:sldId id="363" r:id="rId20"/>
    <p:sldId id="355" r:id="rId21"/>
  </p:sldIdLst>
  <p:sldSz cx="12192000" cy="6858000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EF"/>
    <a:srgbClr val="FFA7A7"/>
    <a:srgbClr val="BEC305"/>
    <a:srgbClr val="B3B705"/>
    <a:srgbClr val="FF5D5D"/>
    <a:srgbClr val="0E03EB"/>
    <a:srgbClr val="C1C606"/>
    <a:srgbClr val="CFD406"/>
    <a:srgbClr val="D7DC06"/>
    <a:srgbClr val="FF6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0" autoAdjust="0"/>
    <p:restoredTop sz="93979" autoAdjust="0"/>
  </p:normalViewPr>
  <p:slideViewPr>
    <p:cSldViewPr>
      <p:cViewPr varScale="1">
        <p:scale>
          <a:sx n="69" d="100"/>
          <a:sy n="69" d="100"/>
        </p:scale>
        <p:origin x="53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25173210161664E-2"/>
          <c:y val="2.115703472770665E-2"/>
          <c:w val="0.95381062355658197"/>
          <c:h val="0.880167659005023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Toimintamenojen kasvuprosentti?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accent1"/>
              </a:solidFill>
              <a:prstDash val="solid"/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5E3-4780-A258-E2833CC4FFD1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5E3-4780-A258-E2833CC4FFD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5E3-4780-A258-E2833CC4FFD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5E3-4780-A258-E2833CC4FFD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5E3-4780-A258-E2833CC4FFD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5E3-4780-A258-E2833CC4FFD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365-4152-A5F3-22FEE17D7994}"/>
              </c:ext>
            </c:extLst>
          </c:dPt>
          <c:dLbls>
            <c:numFmt formatCode="0.0" sourceLinked="0"/>
            <c:spPr>
              <a:noFill/>
              <a:ln w="25478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2"/>
                <c:pt idx="0">
                  <c:v>8.6</c:v>
                </c:pt>
                <c:pt idx="1">
                  <c:v>0</c:v>
                </c:pt>
                <c:pt idx="2">
                  <c:v>-5.0999999999999996</c:v>
                </c:pt>
                <c:pt idx="3">
                  <c:v>-0.5</c:v>
                </c:pt>
                <c:pt idx="4">
                  <c:v>5</c:v>
                </c:pt>
                <c:pt idx="5">
                  <c:v>5.6</c:v>
                </c:pt>
                <c:pt idx="7">
                  <c:v>2.9</c:v>
                </c:pt>
                <c:pt idx="8">
                  <c:v>2.8</c:v>
                </c:pt>
                <c:pt idx="9">
                  <c:v>5.2</c:v>
                </c:pt>
                <c:pt idx="10">
                  <c:v>7.2</c:v>
                </c:pt>
                <c:pt idx="11">
                  <c:v>5.0999999999999996</c:v>
                </c:pt>
                <c:pt idx="12">
                  <c:v>4.5</c:v>
                </c:pt>
                <c:pt idx="13">
                  <c:v>5.2</c:v>
                </c:pt>
                <c:pt idx="14">
                  <c:v>5.2</c:v>
                </c:pt>
                <c:pt idx="15">
                  <c:v>4.5999999999999996</c:v>
                </c:pt>
                <c:pt idx="16">
                  <c:v>5</c:v>
                </c:pt>
                <c:pt idx="17">
                  <c:v>7.9</c:v>
                </c:pt>
                <c:pt idx="18">
                  <c:v>4.2</c:v>
                </c:pt>
                <c:pt idx="19">
                  <c:v>4.2</c:v>
                </c:pt>
                <c:pt idx="20">
                  <c:v>5.4</c:v>
                </c:pt>
                <c:pt idx="21">
                  <c:v>4.9907165458062375</c:v>
                </c:pt>
                <c:pt idx="22" formatCode="0.0">
                  <c:v>2.4366129302087236</c:v>
                </c:pt>
                <c:pt idx="23" formatCode="0.0">
                  <c:v>0.27783566672736282</c:v>
                </c:pt>
                <c:pt idx="24" formatCode="0.0">
                  <c:v>-4.4442539228635978</c:v>
                </c:pt>
                <c:pt idx="25" formatCode="0.0">
                  <c:v>1.0396208797831015</c:v>
                </c:pt>
                <c:pt idx="26" formatCode="0.0">
                  <c:v>-1.2</c:v>
                </c:pt>
                <c:pt idx="27" formatCode="0.0">
                  <c:v>1.7469232730368343</c:v>
                </c:pt>
                <c:pt idx="28" formatCode="0.0">
                  <c:v>2.7003114678096884</c:v>
                </c:pt>
                <c:pt idx="29" formatCode="0.0">
                  <c:v>3.5097899859584558</c:v>
                </c:pt>
                <c:pt idx="31" formatCode="0.0">
                  <c:v>2.6894889430338473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5E3-4780-A258-E2833CC4FF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52159616"/>
        <c:axId val="352180864"/>
      </c:barChart>
      <c:catAx>
        <c:axId val="352159616"/>
        <c:scaling>
          <c:orientation val="minMax"/>
        </c:scaling>
        <c:delete val="0"/>
        <c:axPos val="b"/>
        <c:majorGridlines>
          <c:spPr>
            <a:ln w="318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521808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2180864"/>
        <c:scaling>
          <c:orientation val="minMax"/>
          <c:max val="10"/>
          <c:min val="-6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in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4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52159616"/>
        <c:crosses val="autoZero"/>
        <c:crossBetween val="between"/>
        <c:majorUnit val="1"/>
        <c:minorUnit val="0.5"/>
      </c:valAx>
      <c:spPr>
        <a:noFill/>
        <a:ln w="127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9472032425438"/>
          <c:y val="2.6726038920310995E-2"/>
          <c:w val="0.87193138397427072"/>
          <c:h val="0.882139157235950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3F3F"/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F23-4171-B438-D218C07E4E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-631</c:v>
                </c:pt>
                <c:pt idx="1">
                  <c:v>-631</c:v>
                </c:pt>
                <c:pt idx="2">
                  <c:v>-756</c:v>
                </c:pt>
                <c:pt idx="3">
                  <c:v>-1118</c:v>
                </c:pt>
                <c:pt idx="4">
                  <c:v>-1354</c:v>
                </c:pt>
                <c:pt idx="5">
                  <c:v>-1394</c:v>
                </c:pt>
                <c:pt idx="6">
                  <c:v>-1444</c:v>
                </c:pt>
                <c:pt idx="7">
                  <c:v>-1444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23-4171-B438-D218C07E4E59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#,##0</c:formatCode>
                <c:ptCount val="8"/>
                <c:pt idx="1">
                  <c:v>-125</c:v>
                </c:pt>
                <c:pt idx="2">
                  <c:v>-362</c:v>
                </c:pt>
                <c:pt idx="3">
                  <c:v>-236</c:v>
                </c:pt>
                <c:pt idx="4">
                  <c:v>-40</c:v>
                </c:pt>
                <c:pt idx="5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23-4171-B438-D218C07E4E59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6-5F23-4171-B438-D218C07E4E59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7-5F23-4171-B438-D218C07E4E59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23-4171-B438-D218C07E4E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23-4171-B438-D218C07E4E5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23-4171-B438-D218C07E4E5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23-4171-B438-D218C07E4E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3">
                  <c:v>-40</c:v>
                </c:pt>
                <c:pt idx="4">
                  <c:v>-40</c:v>
                </c:pt>
                <c:pt idx="5">
                  <c:v>-40</c:v>
                </c:pt>
                <c:pt idx="6">
                  <c:v>-40</c:v>
                </c:pt>
                <c:pt idx="7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23-4171-B438-D218C07E4E5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DFC9EF"/>
            </a:solidFill>
            <a:ln w="6350">
              <a:solidFill>
                <a:schemeClr val="tx2"/>
              </a:solidFill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F23-4171-B438-D218C07E4E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4">
                  <c:v>-35</c:v>
                </c:pt>
                <c:pt idx="5">
                  <c:v>-35</c:v>
                </c:pt>
                <c:pt idx="6">
                  <c:v>-77</c:v>
                </c:pt>
                <c:pt idx="7">
                  <c:v>-168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F23-4171-B438-D218C07E4E5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F23-4171-B438-D218C07E4E59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Sheet1!$H$2:$H$9</c:f>
              <c:numCache>
                <c:formatCode>General</c:formatCode>
                <c:ptCount val="8"/>
                <c:pt idx="5">
                  <c:v>-75</c:v>
                </c:pt>
                <c:pt idx="6">
                  <c:v>-75</c:v>
                </c:pt>
                <c:pt idx="7">
                  <c:v>-75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F23-4171-B438-D218C07E4E5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5">
                  <c:v>-364</c:v>
                </c:pt>
                <c:pt idx="6">
                  <c:v>-492</c:v>
                </c:pt>
                <c:pt idx="7">
                  <c:v>-518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F23-4171-B438-D218C07E4E5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00B050"/>
            </a:solidFill>
            <a:ln w="635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Sheet1!$J$2:$J$9</c:f>
              <c:numCache>
                <c:formatCode>General</c:formatCode>
                <c:ptCount val="8"/>
                <c:pt idx="7">
                  <c:v>-59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F23-4171-B438-D218C07E4E59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2"/>
              </a:solidFill>
            </a:ln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Sheet1!$K$2:$K$9</c:f>
              <c:numCache>
                <c:formatCode>General</c:formatCode>
                <c:ptCount val="8"/>
                <c:pt idx="7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F23-4171-B438-D218C07E4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134588672"/>
        <c:axId val="134606848"/>
      </c:barChart>
      <c:catAx>
        <c:axId val="13458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4606848"/>
        <c:crosses val="autoZero"/>
        <c:auto val="1"/>
        <c:lblAlgn val="ctr"/>
        <c:lblOffset val="100"/>
        <c:noMultiLvlLbl val="0"/>
      </c:catAx>
      <c:valAx>
        <c:axId val="134606848"/>
        <c:scaling>
          <c:orientation val="minMax"/>
          <c:max val="0"/>
          <c:min val="-2500"/>
        </c:scaling>
        <c:delete val="0"/>
        <c:axPos val="l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4588672"/>
        <c:crosses val="autoZero"/>
        <c:crossBetween val="between"/>
        <c:majorUnit val="200"/>
        <c:minorUnit val="100"/>
      </c:valAx>
      <c:spPr>
        <a:solidFill>
          <a:schemeClr val="bg1">
            <a:lumMod val="95000"/>
          </a:schemeClr>
        </a:solidFill>
        <a:ln w="1250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3968253968247E-2"/>
          <c:y val="3.0526648736059789E-2"/>
          <c:w val="0.86349206349206353"/>
          <c:h val="0.873779629489983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Vuosikate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755-4CC3-83DF-25053CD6B411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55-4CC3-83DF-25053CD6B411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755-4CC3-83DF-25053CD6B411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755-4CC3-83DF-25053CD6B411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755-4CC3-83DF-25053CD6B41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755-4CC3-83DF-25053CD6B41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755-4CC3-83DF-25053CD6B41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755-4CC3-83DF-25053CD6B41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B755-4CC3-83DF-25053CD6B411}"/>
              </c:ext>
            </c:extLst>
          </c:dPt>
          <c:dPt>
            <c:idx val="31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B755-4CC3-83DF-25053CD6B411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2"/>
                <c:pt idx="0">
                  <c:v>1.05</c:v>
                </c:pt>
                <c:pt idx="1">
                  <c:v>1.1399999999999999</c:v>
                </c:pt>
                <c:pt idx="2">
                  <c:v>1.73</c:v>
                </c:pt>
                <c:pt idx="3">
                  <c:v>1.92</c:v>
                </c:pt>
                <c:pt idx="4">
                  <c:v>2.12</c:v>
                </c:pt>
                <c:pt idx="5">
                  <c:v>1.93</c:v>
                </c:pt>
                <c:pt idx="6">
                  <c:v>1.25</c:v>
                </c:pt>
                <c:pt idx="7">
                  <c:v>1.49</c:v>
                </c:pt>
                <c:pt idx="8">
                  <c:v>1.5840000000000001</c:v>
                </c:pt>
                <c:pt idx="9">
                  <c:v>1.698</c:v>
                </c:pt>
                <c:pt idx="10">
                  <c:v>1.9530000000000001</c:v>
                </c:pt>
                <c:pt idx="11">
                  <c:v>2.2629999999999999</c:v>
                </c:pt>
                <c:pt idx="12">
                  <c:v>1.579</c:v>
                </c:pt>
                <c:pt idx="13">
                  <c:v>1.4379999999999999</c:v>
                </c:pt>
                <c:pt idx="14">
                  <c:v>1.4770000000000001</c:v>
                </c:pt>
                <c:pt idx="15">
                  <c:v>2.105</c:v>
                </c:pt>
                <c:pt idx="16">
                  <c:v>2.387</c:v>
                </c:pt>
                <c:pt idx="17">
                  <c:v>2.403</c:v>
                </c:pt>
                <c:pt idx="18">
                  <c:v>2.3069999999999999</c:v>
                </c:pt>
                <c:pt idx="19">
                  <c:v>3.024</c:v>
                </c:pt>
                <c:pt idx="20">
                  <c:v>2.5499999999999998</c:v>
                </c:pt>
                <c:pt idx="21">
                  <c:v>1.7929999999999999</c:v>
                </c:pt>
                <c:pt idx="22">
                  <c:v>2.69</c:v>
                </c:pt>
                <c:pt idx="23" formatCode="0.00">
                  <c:v>2.8750600000000039</c:v>
                </c:pt>
                <c:pt idx="24" formatCode="0.00">
                  <c:v>2.6975540000000087</c:v>
                </c:pt>
                <c:pt idx="25" formatCode="0.0">
                  <c:v>3.4224949999999974</c:v>
                </c:pt>
                <c:pt idx="26" formatCode="0.0">
                  <c:v>3.96</c:v>
                </c:pt>
                <c:pt idx="27" formatCode="0.0">
                  <c:v>3.4360593469395928</c:v>
                </c:pt>
                <c:pt idx="28" formatCode="0.0">
                  <c:v>3.668703114314479</c:v>
                </c:pt>
                <c:pt idx="29" formatCode="0.0">
                  <c:v>3.9309829629673239</c:v>
                </c:pt>
                <c:pt idx="30" formatCode="0.0">
                  <c:v>4.2388221477022414</c:v>
                </c:pt>
                <c:pt idx="31" formatCode="0.0">
                  <c:v>3.645077262671292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755-4CC3-83DF-25053CD6B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379670912"/>
        <c:axId val="379672448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Investoinnit, netto 1)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0-B755-4CC3-83DF-25053CD6B411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1-B755-4CC3-83DF-25053CD6B411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2-B755-4CC3-83DF-25053CD6B411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3-B755-4CC3-83DF-25053CD6B411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4-B755-4CC3-83DF-25053CD6B411}"/>
              </c:ext>
            </c:extLst>
          </c:dPt>
          <c:dPt>
            <c:idx val="27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6-B755-4CC3-83DF-25053CD6B411}"/>
              </c:ext>
            </c:extLst>
          </c:dPt>
          <c:dPt>
            <c:idx val="28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B755-4CC3-83DF-25053CD6B411}"/>
              </c:ext>
            </c:extLst>
          </c:dPt>
          <c:dPt>
            <c:idx val="29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B755-4CC3-83DF-25053CD6B411}"/>
              </c:ext>
            </c:extLst>
          </c:dPt>
          <c:dPt>
            <c:idx val="30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B755-4CC3-83DF-25053CD6B411}"/>
              </c:ext>
            </c:extLst>
          </c:dPt>
          <c:dPt>
            <c:idx val="31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E-B755-4CC3-83DF-25053CD6B411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Sheet1!$B$4:$AG$4</c:f>
              <c:numCache>
                <c:formatCode>General</c:formatCode>
                <c:ptCount val="32"/>
                <c:pt idx="0">
                  <c:v>1.9379999999999999</c:v>
                </c:pt>
                <c:pt idx="1">
                  <c:v>1.5149999999999999</c:v>
                </c:pt>
                <c:pt idx="2">
                  <c:v>1.1739999999999999</c:v>
                </c:pt>
                <c:pt idx="3">
                  <c:v>1.091</c:v>
                </c:pt>
                <c:pt idx="4">
                  <c:v>0.94499999999999995</c:v>
                </c:pt>
                <c:pt idx="5">
                  <c:v>1.425</c:v>
                </c:pt>
                <c:pt idx="6">
                  <c:v>1.7090000000000001</c:v>
                </c:pt>
                <c:pt idx="7">
                  <c:v>1.6910000000000001</c:v>
                </c:pt>
                <c:pt idx="8">
                  <c:v>1.333</c:v>
                </c:pt>
                <c:pt idx="9">
                  <c:v>1.675</c:v>
                </c:pt>
                <c:pt idx="10">
                  <c:v>2.3370000000000002</c:v>
                </c:pt>
                <c:pt idx="11">
                  <c:v>2.109</c:v>
                </c:pt>
                <c:pt idx="12">
                  <c:v>2.327</c:v>
                </c:pt>
                <c:pt idx="13">
                  <c:v>2.4489999999999998</c:v>
                </c:pt>
                <c:pt idx="14">
                  <c:v>2.0960000000000001</c:v>
                </c:pt>
                <c:pt idx="15">
                  <c:v>1.776</c:v>
                </c:pt>
                <c:pt idx="16">
                  <c:v>2.68</c:v>
                </c:pt>
                <c:pt idx="17">
                  <c:v>3.0059999999999998</c:v>
                </c:pt>
                <c:pt idx="18">
                  <c:v>3.0790000000000002</c:v>
                </c:pt>
                <c:pt idx="19">
                  <c:v>3.016</c:v>
                </c:pt>
                <c:pt idx="20">
                  <c:v>3.3239999999999998</c:v>
                </c:pt>
                <c:pt idx="21">
                  <c:v>3.4729999999999999</c:v>
                </c:pt>
                <c:pt idx="22">
                  <c:v>3.53</c:v>
                </c:pt>
                <c:pt idx="23" formatCode="0.00">
                  <c:v>2.3354450000000004</c:v>
                </c:pt>
                <c:pt idx="24" formatCode="0.00">
                  <c:v>3.25</c:v>
                </c:pt>
                <c:pt idx="25" formatCode="0.0">
                  <c:v>3.2833559999999999</c:v>
                </c:pt>
                <c:pt idx="26" formatCode="0.0">
                  <c:v>3.4567109999999999</c:v>
                </c:pt>
                <c:pt idx="27" formatCode="0.0">
                  <c:v>3.598178184</c:v>
                </c:pt>
                <c:pt idx="28" formatCode="0.0">
                  <c:v>3.6827788030208</c:v>
                </c:pt>
                <c:pt idx="29" formatCode="0.0">
                  <c:v>3.7210488732882401</c:v>
                </c:pt>
                <c:pt idx="30" formatCode="0.0">
                  <c:v>3.0931618732882402</c:v>
                </c:pt>
                <c:pt idx="31" formatCode="0.0">
                  <c:v>3.1155387689783001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B755-4CC3-83DF-25053CD6B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670912"/>
        <c:axId val="379672448"/>
      </c:line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Poistot</c:v>
                </c:pt>
              </c:strCache>
            </c:strRef>
          </c:tx>
          <c:spPr>
            <a:ln w="22225">
              <a:solidFill>
                <a:schemeClr val="tx2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20-B755-4CC3-83DF-25053CD6B411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21-B755-4CC3-83DF-25053CD6B411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22-B755-4CC3-83DF-25053CD6B411}"/>
              </c:ext>
            </c:extLst>
          </c:dPt>
          <c:dPt>
            <c:idx val="25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4-B755-4CC3-83DF-25053CD6B411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25-B755-4CC3-83DF-25053CD6B411}"/>
              </c:ext>
            </c:extLst>
          </c:dPt>
          <c:dPt>
            <c:idx val="27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7-B755-4CC3-83DF-25053CD6B411}"/>
              </c:ext>
            </c:extLst>
          </c:dPt>
          <c:dPt>
            <c:idx val="28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9-B755-4CC3-83DF-25053CD6B411}"/>
              </c:ext>
            </c:extLst>
          </c:dPt>
          <c:dPt>
            <c:idx val="29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B-B755-4CC3-83DF-25053CD6B411}"/>
              </c:ext>
            </c:extLst>
          </c:dPt>
          <c:dPt>
            <c:idx val="30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D-B755-4CC3-83DF-25053CD6B411}"/>
              </c:ext>
            </c:extLst>
          </c:dPt>
          <c:dPt>
            <c:idx val="31"/>
            <c:bubble3D val="0"/>
            <c:spPr>
              <a:ln w="22225">
                <a:solidFill>
                  <a:schemeClr val="tx2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2F-B755-4CC3-83DF-25053CD6B411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Sheet1!$B$3:$AG$3</c:f>
              <c:numCache>
                <c:formatCode>General</c:formatCode>
                <c:ptCount val="32"/>
                <c:pt idx="6">
                  <c:v>1.216</c:v>
                </c:pt>
                <c:pt idx="7">
                  <c:v>1.274</c:v>
                </c:pt>
                <c:pt idx="8">
                  <c:v>1.36</c:v>
                </c:pt>
                <c:pt idx="9">
                  <c:v>1.421</c:v>
                </c:pt>
                <c:pt idx="10">
                  <c:v>1.45</c:v>
                </c:pt>
                <c:pt idx="11">
                  <c:v>1.5589999999999999</c:v>
                </c:pt>
                <c:pt idx="12">
                  <c:v>1.611</c:v>
                </c:pt>
                <c:pt idx="13">
                  <c:v>1.6919999999999999</c:v>
                </c:pt>
                <c:pt idx="14">
                  <c:v>1.7569999999999999</c:v>
                </c:pt>
                <c:pt idx="15">
                  <c:v>1.78</c:v>
                </c:pt>
                <c:pt idx="16">
                  <c:v>1.839</c:v>
                </c:pt>
                <c:pt idx="17">
                  <c:v>1.9430000000000001</c:v>
                </c:pt>
                <c:pt idx="18">
                  <c:v>2.036</c:v>
                </c:pt>
                <c:pt idx="19">
                  <c:v>2.1560000000000001</c:v>
                </c:pt>
                <c:pt idx="20">
                  <c:v>2.2290000000000001</c:v>
                </c:pt>
                <c:pt idx="21">
                  <c:v>2.4020000000000001</c:v>
                </c:pt>
                <c:pt idx="22">
                  <c:v>2.63</c:v>
                </c:pt>
                <c:pt idx="23" formatCode="0.00">
                  <c:v>2.638566</c:v>
                </c:pt>
                <c:pt idx="24" formatCode="0.00">
                  <c:v>2.6648170000000002</c:v>
                </c:pt>
                <c:pt idx="25">
                  <c:v>2.7193679999999998</c:v>
                </c:pt>
                <c:pt idx="26" formatCode="0.0">
                  <c:v>2.815172</c:v>
                </c:pt>
                <c:pt idx="27" formatCode="0.0">
                  <c:v>2.9151720000000001</c:v>
                </c:pt>
                <c:pt idx="28" formatCode="0.0">
                  <c:v>3.0151720000000002</c:v>
                </c:pt>
                <c:pt idx="29" formatCode="0.0">
                  <c:v>3.1151719999999998</c:v>
                </c:pt>
                <c:pt idx="30" formatCode="0.0">
                  <c:v>2.8618634247869399</c:v>
                </c:pt>
                <c:pt idx="31" formatCode="0.0">
                  <c:v>2.95916678122969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B755-4CC3-83DF-25053CD6B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673984"/>
        <c:axId val="379675776"/>
      </c:lineChart>
      <c:catAx>
        <c:axId val="3796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96724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9672448"/>
        <c:scaling>
          <c:orientation val="minMax"/>
          <c:max val="5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out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9670912"/>
        <c:crosses val="autoZero"/>
        <c:crossBetween val="between"/>
        <c:majorUnit val="0.5"/>
        <c:minorUnit val="0.1"/>
      </c:valAx>
      <c:catAx>
        <c:axId val="37967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9675776"/>
        <c:crosses val="autoZero"/>
        <c:auto val="0"/>
        <c:lblAlgn val="ctr"/>
        <c:lblOffset val="100"/>
        <c:noMultiLvlLbl val="0"/>
      </c:catAx>
      <c:valAx>
        <c:axId val="379675776"/>
        <c:scaling>
          <c:orientation val="minMax"/>
          <c:max val="5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9673984"/>
        <c:crosses val="max"/>
        <c:crossBetween val="between"/>
      </c:valAx>
      <c:spPr>
        <a:noFill/>
        <a:ln w="1547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107796513545883"/>
          <c:y val="7.8079623608692736E-2"/>
          <c:w val="0.27210913346792887"/>
          <c:h val="0.15608180142135628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41692630147851E-2"/>
          <c:y val="0.10110538772211167"/>
          <c:w val="0.87954830614805524"/>
          <c:h val="0.808673519873585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Vuosikate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77-4FF2-904F-CDFE90F62460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77-4FF2-904F-CDFE90F62460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777-4FF2-904F-CDFE90F62460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777-4FF2-904F-CDFE90F62460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777-4FF2-904F-CDFE90F62460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777-4FF2-904F-CDFE90F62460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777-4FF2-904F-CDFE90F62460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777-4FF2-904F-CDFE90F62460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C777-4FF2-904F-CDFE90F62460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C777-4FF2-904F-CDFE90F62460}"/>
              </c:ext>
            </c:extLst>
          </c:dPt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Sheet1!$B$2:$AA$2</c:f>
              <c:numCache>
                <c:formatCode>0.00</c:formatCode>
                <c:ptCount val="26"/>
                <c:pt idx="0">
                  <c:v>1.2490000000000001</c:v>
                </c:pt>
                <c:pt idx="1">
                  <c:v>1.492</c:v>
                </c:pt>
                <c:pt idx="2">
                  <c:v>1.5820000000000001</c:v>
                </c:pt>
                <c:pt idx="3">
                  <c:v>1.698</c:v>
                </c:pt>
                <c:pt idx="4">
                  <c:v>1.9530000000000001</c:v>
                </c:pt>
                <c:pt idx="5">
                  <c:v>2.2629999999999999</c:v>
                </c:pt>
                <c:pt idx="6">
                  <c:v>1.5840000000000001</c:v>
                </c:pt>
                <c:pt idx="7">
                  <c:v>1.44</c:v>
                </c:pt>
                <c:pt idx="8">
                  <c:v>1.4770000000000001</c:v>
                </c:pt>
                <c:pt idx="9">
                  <c:v>2.1040000000000001</c:v>
                </c:pt>
                <c:pt idx="10">
                  <c:v>2.387</c:v>
                </c:pt>
                <c:pt idx="11">
                  <c:v>2.4009999999999998</c:v>
                </c:pt>
                <c:pt idx="12">
                  <c:v>2.306</c:v>
                </c:pt>
                <c:pt idx="13">
                  <c:v>3.0249999999999999</c:v>
                </c:pt>
                <c:pt idx="14">
                  <c:v>2.548</c:v>
                </c:pt>
                <c:pt idx="15">
                  <c:v>1.792</c:v>
                </c:pt>
                <c:pt idx="16">
                  <c:v>2.69</c:v>
                </c:pt>
                <c:pt idx="17">
                  <c:v>2.8750600000000039</c:v>
                </c:pt>
                <c:pt idx="18">
                  <c:v>2.6975540000000087</c:v>
                </c:pt>
                <c:pt idx="19" formatCode="0.0">
                  <c:v>3.4224949999999974</c:v>
                </c:pt>
                <c:pt idx="20" formatCode="0.0">
                  <c:v>3.96</c:v>
                </c:pt>
                <c:pt idx="21" formatCode="0.0">
                  <c:v>3.4360593469395928</c:v>
                </c:pt>
                <c:pt idx="22" formatCode="0.0">
                  <c:v>3.668703114314479</c:v>
                </c:pt>
                <c:pt idx="23" formatCode="0.0">
                  <c:v>3.9309829629673239</c:v>
                </c:pt>
                <c:pt idx="24" formatCode="0.0">
                  <c:v>4.2388221477022414</c:v>
                </c:pt>
                <c:pt idx="25" formatCode="0.0">
                  <c:v>3.645077262671292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777-4FF2-904F-CDFE90F62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378344576"/>
        <c:axId val="378346112"/>
      </c:barChart>
      <c:barChart>
        <c:barDir val="col"/>
        <c:grouping val="stacked"/>
        <c:varyColors val="0"/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777-4FF2-904F-CDFE90F62460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C777-4FF2-904F-CDFE90F62460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C777-4FF2-904F-CDFE90F62460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C777-4FF2-904F-CDFE90F62460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C777-4FF2-904F-CDFE90F62460}"/>
              </c:ext>
            </c:extLst>
          </c:dPt>
          <c:dPt>
            <c:idx val="21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C777-4FF2-904F-CDFE90F62460}"/>
              </c:ext>
            </c:extLst>
          </c:dPt>
          <c:dPt>
            <c:idx val="22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C777-4FF2-904F-CDFE90F62460}"/>
              </c:ext>
            </c:extLst>
          </c:dPt>
          <c:dPt>
            <c:idx val="23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C777-4FF2-904F-CDFE90F62460}"/>
              </c:ext>
            </c:extLst>
          </c:dPt>
          <c:dPt>
            <c:idx val="24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C777-4FF2-904F-CDFE90F62460}"/>
              </c:ext>
            </c:extLst>
          </c:dPt>
          <c:dPt>
            <c:idx val="25"/>
            <c:invertIfNegative val="0"/>
            <c:bubble3D val="0"/>
            <c:spPr>
              <a:solidFill>
                <a:srgbClr val="BEC305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C777-4FF2-904F-CDFE90F62460}"/>
              </c:ext>
            </c:extLst>
          </c:dPt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Sheet1!$B$3:$AA$3</c:f>
              <c:numCache>
                <c:formatCode>0.00</c:formatCode>
                <c:ptCount val="26"/>
                <c:pt idx="0">
                  <c:v>-0.33400000000000002</c:v>
                </c:pt>
                <c:pt idx="1">
                  <c:v>0.56899999999999995</c:v>
                </c:pt>
                <c:pt idx="2">
                  <c:v>0.57799999999999996</c:v>
                </c:pt>
                <c:pt idx="3">
                  <c:v>0.93899999999999995</c:v>
                </c:pt>
                <c:pt idx="4">
                  <c:v>0.68100000000000005</c:v>
                </c:pt>
                <c:pt idx="5">
                  <c:v>1.038</c:v>
                </c:pt>
                <c:pt idx="6">
                  <c:v>0.22500000000000001</c:v>
                </c:pt>
                <c:pt idx="7">
                  <c:v>-0.106</c:v>
                </c:pt>
                <c:pt idx="8">
                  <c:v>5.0000000000000001E-3</c:v>
                </c:pt>
                <c:pt idx="9">
                  <c:v>1.0840000000000001</c:v>
                </c:pt>
                <c:pt idx="10">
                  <c:v>0.78200000000000003</c:v>
                </c:pt>
                <c:pt idx="11">
                  <c:v>0.71799999999999997</c:v>
                </c:pt>
                <c:pt idx="12">
                  <c:v>0.43</c:v>
                </c:pt>
                <c:pt idx="13">
                  <c:v>0.98</c:v>
                </c:pt>
                <c:pt idx="14">
                  <c:v>0.44</c:v>
                </c:pt>
                <c:pt idx="15">
                  <c:v>-0.36099999999999999</c:v>
                </c:pt>
                <c:pt idx="16">
                  <c:v>0.434</c:v>
                </c:pt>
                <c:pt idx="17">
                  <c:v>0.46000000000000019</c:v>
                </c:pt>
                <c:pt idx="18">
                  <c:v>0.36534800000000872</c:v>
                </c:pt>
                <c:pt idx="19" formatCode="0.0">
                  <c:v>1.0791319999999978</c:v>
                </c:pt>
                <c:pt idx="20" formatCode="0.0">
                  <c:v>1.282</c:v>
                </c:pt>
                <c:pt idx="21" formatCode="0.0">
                  <c:v>0.65454134693959254</c:v>
                </c:pt>
                <c:pt idx="22" formatCode="0.0">
                  <c:v>0.78718511431447902</c:v>
                </c:pt>
                <c:pt idx="23" formatCode="0.0">
                  <c:v>0.94946496296732408</c:v>
                </c:pt>
                <c:pt idx="24" formatCode="0.0">
                  <c:v>1.5106127229153057</c:v>
                </c:pt>
                <c:pt idx="25" formatCode="0.0">
                  <c:v>0.81956448144159999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C777-4FF2-904F-CDFE90F62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Tilikauden tulos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Sheet1!$B$4:$AA$4</c:f>
              <c:numCache>
                <c:formatCode>General</c:formatCode>
                <c:ptCount val="26"/>
                <c:pt idx="13">
                  <c:v>0.95</c:v>
                </c:pt>
                <c:pt idx="17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777-4FF2-904F-CDFE90F62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378364288"/>
        <c:axId val="378365824"/>
      </c:barChart>
      <c:catAx>
        <c:axId val="378344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8346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8346112"/>
        <c:scaling>
          <c:orientation val="minMax"/>
          <c:max val="5"/>
          <c:min val="-0.5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8344576"/>
        <c:crosses val="autoZero"/>
        <c:crossBetween val="between"/>
        <c:majorUnit val="0.5"/>
        <c:minorUnit val="0.1"/>
      </c:valAx>
      <c:catAx>
        <c:axId val="37836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8365824"/>
        <c:crosses val="autoZero"/>
        <c:auto val="0"/>
        <c:lblAlgn val="ctr"/>
        <c:lblOffset val="100"/>
        <c:noMultiLvlLbl val="0"/>
      </c:catAx>
      <c:valAx>
        <c:axId val="378365824"/>
        <c:scaling>
          <c:orientation val="minMax"/>
          <c:max val="5"/>
          <c:min val="-0.5"/>
        </c:scaling>
        <c:delete val="0"/>
        <c:axPos val="r"/>
        <c:numFmt formatCode="0.0" sourceLinked="0"/>
        <c:majorTickMark val="cross"/>
        <c:minorTickMark val="out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8364288"/>
        <c:crosses val="max"/>
        <c:crossBetween val="between"/>
        <c:majorUnit val="0.5"/>
        <c:minorUnit val="0.1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641579224528502E-2"/>
          <c:y val="0.20565557891644243"/>
          <c:w val="0.24998107394453747"/>
          <c:h val="0.13295011246129884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41692630147851E-2"/>
          <c:y val="3.0625022566941829E-2"/>
          <c:w val="0.87954830614805524"/>
          <c:h val="0.840172151660824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Lainakannan muutos</c:v>
                </c:pt>
              </c:strCache>
            </c:strRef>
          </c:tx>
          <c:spPr>
            <a:solidFill>
              <a:srgbClr val="FF4F4F"/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BC-49F3-8F6D-D68B67A4F6A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BC-49F3-8F6D-D68B67A4F6A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7BC-49F3-8F6D-D68B67A4F6AD}"/>
              </c:ext>
            </c:extLst>
          </c:dPt>
          <c:dPt>
            <c:idx val="19"/>
            <c:invertIfNegative val="0"/>
            <c:bubble3D val="0"/>
            <c:spPr>
              <a:solidFill>
                <a:srgbClr val="FF5D5D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7BC-49F3-8F6D-D68B67A4F6AD}"/>
              </c:ext>
            </c:extLst>
          </c:dPt>
          <c:dPt>
            <c:idx val="20"/>
            <c:invertIfNegative val="0"/>
            <c:bubble3D val="0"/>
            <c:spPr>
              <a:solidFill>
                <a:srgbClr val="FF5D5D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7BC-49F3-8F6D-D68B67A4F6AD}"/>
              </c:ext>
            </c:extLst>
          </c:dPt>
          <c:dPt>
            <c:idx val="21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7BC-49F3-8F6D-D68B67A4F6AD}"/>
              </c:ext>
            </c:extLst>
          </c:dPt>
          <c:dPt>
            <c:idx val="22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F7BC-49F3-8F6D-D68B67A4F6AD}"/>
              </c:ext>
            </c:extLst>
          </c:dPt>
          <c:dPt>
            <c:idx val="23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F7BC-49F3-8F6D-D68B67A4F6AD}"/>
              </c:ext>
            </c:extLst>
          </c:dPt>
          <c:dPt>
            <c:idx val="24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F7BC-49F3-8F6D-D68B67A4F6AD}"/>
              </c:ext>
            </c:extLst>
          </c:dPt>
          <c:dPt>
            <c:idx val="25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F7BC-49F3-8F6D-D68B67A4F6AD}"/>
              </c:ext>
            </c:extLst>
          </c:dPt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Sheet1!$B$2:$AA$2</c:f>
              <c:numCache>
                <c:formatCode>0.00</c:formatCode>
                <c:ptCount val="26"/>
                <c:pt idx="0">
                  <c:v>0.13</c:v>
                </c:pt>
                <c:pt idx="1">
                  <c:v>-9.5867118083065184E-3</c:v>
                </c:pt>
                <c:pt idx="2">
                  <c:v>-0.22708363817395047</c:v>
                </c:pt>
                <c:pt idx="3">
                  <c:v>0.16461864194976944</c:v>
                </c:pt>
                <c:pt idx="4">
                  <c:v>0.28369049029808002</c:v>
                </c:pt>
                <c:pt idx="5">
                  <c:v>0.51768199999999887</c:v>
                </c:pt>
                <c:pt idx="6">
                  <c:v>0.77193400000000023</c:v>
                </c:pt>
                <c:pt idx="7">
                  <c:v>1.0155680000000002</c:v>
                </c:pt>
                <c:pt idx="8">
                  <c:v>1.0842760000000007</c:v>
                </c:pt>
                <c:pt idx="9">
                  <c:v>0.70286900000000063</c:v>
                </c:pt>
                <c:pt idx="10">
                  <c:v>0.60376699999999983</c:v>
                </c:pt>
                <c:pt idx="11">
                  <c:v>0.58501299999999723</c:v>
                </c:pt>
                <c:pt idx="12">
                  <c:v>1.2865560000000023</c:v>
                </c:pt>
                <c:pt idx="13">
                  <c:v>0.78926399999999919</c:v>
                </c:pt>
                <c:pt idx="14">
                  <c:v>0.62381500000000056</c:v>
                </c:pt>
                <c:pt idx="15">
                  <c:v>1.5140000000000011</c:v>
                </c:pt>
                <c:pt idx="16">
                  <c:v>1.7466640000000027</c:v>
                </c:pt>
                <c:pt idx="17">
                  <c:v>0.97763600000000572</c:v>
                </c:pt>
                <c:pt idx="18">
                  <c:v>0.86345699999999681</c:v>
                </c:pt>
                <c:pt idx="19">
                  <c:v>0.70187999999999551</c:v>
                </c:pt>
                <c:pt idx="20">
                  <c:v>0.32085500000000167</c:v>
                </c:pt>
                <c:pt idx="21">
                  <c:v>0.75399999999999767</c:v>
                </c:pt>
                <c:pt idx="22">
                  <c:v>0.60600000000000154</c:v>
                </c:pt>
                <c:pt idx="23">
                  <c:v>0.3819999999999979</c:v>
                </c:pt>
                <c:pt idx="25">
                  <c:v>-8.8000000000000966E-2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7BC-49F3-8F6D-D68B67A4F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9558144"/>
        <c:axId val="360413824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Toiminnan ja investointien rahavirta 1)</c:v>
                </c:pt>
              </c:strCache>
            </c:strRef>
          </c:tx>
          <c:spPr>
            <a:solidFill>
              <a:srgbClr val="0070C0"/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F7BC-49F3-8F6D-D68B67A4F6A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7BC-49F3-8F6D-D68B67A4F6A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F7BC-49F3-8F6D-D68B67A4F6A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F7BC-49F3-8F6D-D68B67A4F6AD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7BC-49F3-8F6D-D68B67A4F6A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F7BC-49F3-8F6D-D68B67A4F6A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F7BC-49F3-8F6D-D68B67A4F6A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F7BC-49F3-8F6D-D68B67A4F6AD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F7BC-49F3-8F6D-D68B67A4F6A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F7BC-49F3-8F6D-D68B67A4F6AD}"/>
              </c:ext>
            </c:extLst>
          </c:dPt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Sheet1!$B$3:$AA$3</c:f>
              <c:numCache>
                <c:formatCode>0.00</c:formatCode>
                <c:ptCount val="26"/>
                <c:pt idx="0">
                  <c:v>-0.87222258662939622</c:v>
                </c:pt>
                <c:pt idx="1">
                  <c:v>-0.15107850507843404</c:v>
                </c:pt>
                <c:pt idx="2">
                  <c:v>0.13352933026053551</c:v>
                </c:pt>
                <c:pt idx="3">
                  <c:v>-3.3122957206265596E-2</c:v>
                </c:pt>
                <c:pt idx="4">
                  <c:v>-0.47667499999999952</c:v>
                </c:pt>
                <c:pt idx="5">
                  <c:v>2.3942999999997369E-2</c:v>
                </c:pt>
                <c:pt idx="6">
                  <c:v>-0.93488100000000451</c:v>
                </c:pt>
                <c:pt idx="7">
                  <c:v>-1.238753999999999</c:v>
                </c:pt>
                <c:pt idx="8">
                  <c:v>-0.93803600000000165</c:v>
                </c:pt>
                <c:pt idx="9">
                  <c:v>9.3088000000003376E-2</c:v>
                </c:pt>
                <c:pt idx="10">
                  <c:v>-0.59042400000000139</c:v>
                </c:pt>
                <c:pt idx="11">
                  <c:v>-0.87720000000000653</c:v>
                </c:pt>
                <c:pt idx="12">
                  <c:v>-1.000480000000004</c:v>
                </c:pt>
                <c:pt idx="13">
                  <c:v>-0.31403799999998866</c:v>
                </c:pt>
                <c:pt idx="14" formatCode="0.0">
                  <c:v>-1.1145130000000021</c:v>
                </c:pt>
                <c:pt idx="15">
                  <c:v>-1.9785529999999922</c:v>
                </c:pt>
                <c:pt idx="16" formatCode="0.0">
                  <c:v>-1.0880259999999979</c:v>
                </c:pt>
                <c:pt idx="17" formatCode="0.0">
                  <c:v>-9.7180999999996853E-2</c:v>
                </c:pt>
                <c:pt idx="18" formatCode="0.0">
                  <c:v>-0.83144300000000615</c:v>
                </c:pt>
                <c:pt idx="19" formatCode="0.0">
                  <c:v>-0.11207600000000184</c:v>
                </c:pt>
                <c:pt idx="20" formatCode="0.0">
                  <c:v>0.11496800000000484</c:v>
                </c:pt>
                <c:pt idx="21" formatCode="0.0">
                  <c:v>-0.55408583706040782</c:v>
                </c:pt>
                <c:pt idx="22" formatCode="0.0">
                  <c:v>-0.40604268870632221</c:v>
                </c:pt>
                <c:pt idx="23" formatCode="0.0">
                  <c:v>-0.18203291032091329</c:v>
                </c:pt>
                <c:pt idx="24" formatCode="0.0">
                  <c:v>0.75369327441400491</c:v>
                </c:pt>
                <c:pt idx="25" formatCode="0.0">
                  <c:v>0.13757149369298713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7BC-49F3-8F6D-D68B67A4F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-1"/>
        <c:axId val="360432384"/>
        <c:axId val="382616704"/>
      </c:barChart>
      <c:lineChart>
        <c:grouping val="stack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Paikallishallinnon nettoluotonanato 2)</c:v>
                </c:pt>
              </c:strCache>
            </c:strRef>
          </c:tx>
          <c:spPr>
            <a:ln w="15875">
              <a:solidFill>
                <a:srgbClr val="C0000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accent5">
                    <a:lumMod val="75000"/>
                    <a:alpha val="99000"/>
                  </a:schemeClr>
                </a:solidFill>
              </a:ln>
            </c:spPr>
          </c:marker>
          <c:dPt>
            <c:idx val="20"/>
            <c:bubble3D val="0"/>
            <c:spPr>
              <a:ln w="15875">
                <a:solidFill>
                  <a:srgbClr val="C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F7BC-49F3-8F6D-D68B67A4F6AD}"/>
              </c:ext>
            </c:extLst>
          </c:dPt>
          <c:dPt>
            <c:idx val="21"/>
            <c:bubble3D val="0"/>
            <c:spPr>
              <a:ln w="15875">
                <a:solidFill>
                  <a:srgbClr val="C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F7BC-49F3-8F6D-D68B67A4F6AD}"/>
              </c:ext>
            </c:extLst>
          </c:dPt>
          <c:dPt>
            <c:idx val="22"/>
            <c:bubble3D val="0"/>
            <c:spPr>
              <a:ln w="15875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8-F7BC-49F3-8F6D-D68B67A4F6AD}"/>
              </c:ext>
            </c:extLst>
          </c:dPt>
          <c:dPt>
            <c:idx val="23"/>
            <c:bubble3D val="0"/>
            <c:spPr>
              <a:ln w="15875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A-F7BC-49F3-8F6D-D68B67A4F6AD}"/>
              </c:ext>
            </c:extLst>
          </c:dPt>
          <c:dPt>
            <c:idx val="24"/>
            <c:bubble3D val="0"/>
            <c:spPr>
              <a:ln w="15875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C-F7BC-49F3-8F6D-D68B67A4F6AD}"/>
              </c:ext>
            </c:extLst>
          </c:dPt>
          <c:dPt>
            <c:idx val="25"/>
            <c:bubble3D val="0"/>
            <c:spPr>
              <a:ln w="15875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E-F7BC-49F3-8F6D-D68B67A4F6AD}"/>
              </c:ext>
            </c:extLst>
          </c:dPt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Sheet1!$B$4:$AA$4</c:f>
              <c:numCache>
                <c:formatCode>0.00</c:formatCode>
                <c:ptCount val="26"/>
                <c:pt idx="0">
                  <c:v>-0.57699999999999996</c:v>
                </c:pt>
                <c:pt idx="1">
                  <c:v>-0.28799999999999998</c:v>
                </c:pt>
                <c:pt idx="2">
                  <c:v>-0.215</c:v>
                </c:pt>
                <c:pt idx="3">
                  <c:v>0.26500000000000001</c:v>
                </c:pt>
                <c:pt idx="4">
                  <c:v>-0.61099999999999999</c:v>
                </c:pt>
                <c:pt idx="5">
                  <c:v>-0.54500000000000004</c:v>
                </c:pt>
                <c:pt idx="6">
                  <c:v>-1.028</c:v>
                </c:pt>
                <c:pt idx="7">
                  <c:v>-1.2250000000000001</c:v>
                </c:pt>
                <c:pt idx="8">
                  <c:v>-1.1870000000000001</c:v>
                </c:pt>
                <c:pt idx="9">
                  <c:v>-0.56499999999999995</c:v>
                </c:pt>
                <c:pt idx="10">
                  <c:v>-0.33200000000000002</c:v>
                </c:pt>
                <c:pt idx="11">
                  <c:v>-0.75</c:v>
                </c:pt>
                <c:pt idx="12">
                  <c:v>-1.1299999999999999</c:v>
                </c:pt>
                <c:pt idx="13">
                  <c:v>-0.40699999999999997</c:v>
                </c:pt>
                <c:pt idx="14">
                  <c:v>-1.0569999999999999</c:v>
                </c:pt>
                <c:pt idx="15">
                  <c:v>-2.1339999999999999</c:v>
                </c:pt>
                <c:pt idx="16">
                  <c:v>-1.4670000000000001</c:v>
                </c:pt>
                <c:pt idx="17">
                  <c:v>-1.573</c:v>
                </c:pt>
                <c:pt idx="18" formatCode="0.0">
                  <c:v>-1.3719999999999928</c:v>
                </c:pt>
                <c:pt idx="19" formatCode="0.0">
                  <c:v>-0.94799999999999329</c:v>
                </c:pt>
                <c:pt idx="20" formatCode="0.0">
                  <c:v>-0.29899999999999949</c:v>
                </c:pt>
                <c:pt idx="21" formatCode="0.0">
                  <c:v>-1.1331341982279923</c:v>
                </c:pt>
                <c:pt idx="22" formatCode="0.0">
                  <c:v>-0.83013975317069821</c:v>
                </c:pt>
                <c:pt idx="23" formatCode="0.0">
                  <c:v>-0.66165426536844762</c:v>
                </c:pt>
                <c:pt idx="24" formatCode="0.0">
                  <c:v>-0.61031765072250366</c:v>
                </c:pt>
                <c:pt idx="25" formatCode="0.0">
                  <c:v>-0.29553992773979587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F7BC-49F3-8F6D-D68B67A4F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432384"/>
        <c:axId val="382616704"/>
      </c:lineChart>
      <c:catAx>
        <c:axId val="3795581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604138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0413824"/>
        <c:scaling>
          <c:orientation val="minMax"/>
          <c:max val="2.5"/>
          <c:min val="-2.5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9558144"/>
        <c:crosses val="autoZero"/>
        <c:crossBetween val="between"/>
        <c:majorUnit val="0.5"/>
        <c:minorUnit val="0.1"/>
      </c:valAx>
      <c:catAx>
        <c:axId val="360432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616704"/>
        <c:crosses val="autoZero"/>
        <c:auto val="0"/>
        <c:lblAlgn val="ctr"/>
        <c:lblOffset val="100"/>
        <c:noMultiLvlLbl val="0"/>
      </c:catAx>
      <c:valAx>
        <c:axId val="382616704"/>
        <c:scaling>
          <c:orientation val="minMax"/>
          <c:max val="2.5"/>
          <c:min val="-2.5"/>
        </c:scaling>
        <c:delete val="0"/>
        <c:axPos val="r"/>
        <c:numFmt formatCode="0.0" sourceLinked="0"/>
        <c:majorTickMark val="cross"/>
        <c:minorTickMark val="out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60432384"/>
        <c:crosses val="max"/>
        <c:crossBetween val="between"/>
        <c:majorUnit val="0.5"/>
        <c:minorUnit val="0.1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0509151465440016E-2"/>
          <c:y val="5.2419246675380005E-2"/>
          <c:w val="0.44755015400180115"/>
          <c:h val="0.15832378288430035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41692630147851E-2"/>
          <c:y val="3.0625022566941829E-2"/>
          <c:w val="0.87954830614805524"/>
          <c:h val="0.86954040371806141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Toiminnan ja investointien rahavirta 1)</c:v>
                </c:pt>
              </c:strCache>
            </c:strRef>
          </c:tx>
          <c:spPr>
            <a:ln w="22225">
              <a:solidFill>
                <a:schemeClr val="accent1">
                  <a:lumMod val="75000"/>
                  <a:lumOff val="25000"/>
                </a:schemeClr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solidFill>
                  <a:schemeClr val="accent1">
                    <a:lumMod val="75000"/>
                    <a:lumOff val="25000"/>
                  </a:schemeClr>
                </a:solidFill>
              </a:ln>
            </c:spPr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E-6D3A-40D5-A103-08DD0748B02E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F-6D3A-40D5-A103-08DD0748B02E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0-6D3A-40D5-A103-08DD0748B02E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2-6D3A-40D5-A103-08DD0748B02E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4-6D3A-40D5-A103-08DD0748B02E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6-6D3A-40D5-A103-08DD0748B02E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8-6D3A-40D5-A103-08DD0748B02E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A-6D3A-40D5-A103-08DD0748B02E}"/>
              </c:ext>
            </c:extLst>
          </c:dPt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Sheet1!$B$2:$AA$2</c:f>
              <c:numCache>
                <c:formatCode>0.00</c:formatCode>
                <c:ptCount val="26"/>
                <c:pt idx="0">
                  <c:v>-0.78764524068467567</c:v>
                </c:pt>
                <c:pt idx="1">
                  <c:v>-0.12549924829163334</c:v>
                </c:pt>
                <c:pt idx="2">
                  <c:v>0.10520499063253745</c:v>
                </c:pt>
                <c:pt idx="3">
                  <c:v>-2.4308464789092696E-2</c:v>
                </c:pt>
                <c:pt idx="4">
                  <c:v>-0.33002277809702468</c:v>
                </c:pt>
                <c:pt idx="5">
                  <c:v>1.6146174025043914E-2</c:v>
                </c:pt>
                <c:pt idx="6">
                  <c:v>-0.61680224848089293</c:v>
                </c:pt>
                <c:pt idx="7">
                  <c:v>-0.78166169223294157</c:v>
                </c:pt>
                <c:pt idx="8">
                  <c:v>-0.57062663105963474</c:v>
                </c:pt>
                <c:pt idx="9">
                  <c:v>5.3928418320648014E-2</c:v>
                </c:pt>
                <c:pt idx="10">
                  <c:v>-0.31643870857093931</c:v>
                </c:pt>
                <c:pt idx="11">
                  <c:v>-0.45283953931372328</c:v>
                </c:pt>
                <c:pt idx="12">
                  <c:v>-0.5526628330267549</c:v>
                </c:pt>
                <c:pt idx="13">
                  <c:v>-0.16784500267236166</c:v>
                </c:pt>
                <c:pt idx="14">
                  <c:v>-0.56611909442319619</c:v>
                </c:pt>
                <c:pt idx="15">
                  <c:v>-0.9903014620131797</c:v>
                </c:pt>
                <c:pt idx="16">
                  <c:v>-0.53665280675534943</c:v>
                </c:pt>
                <c:pt idx="17">
                  <c:v>-4.7321341617808793E-2</c:v>
                </c:pt>
                <c:pt idx="18">
                  <c:v>-0.39684933010677542</c:v>
                </c:pt>
                <c:pt idx="19">
                  <c:v>-5.2356793826088627E-2</c:v>
                </c:pt>
                <c:pt idx="20">
                  <c:v>5.1360998557026513E-2</c:v>
                </c:pt>
                <c:pt idx="21">
                  <c:v>-0.2365433206072195</c:v>
                </c:pt>
                <c:pt idx="22">
                  <c:v>-0.16750571834832634</c:v>
                </c:pt>
                <c:pt idx="23">
                  <c:v>-7.2515379593891538E-2</c:v>
                </c:pt>
                <c:pt idx="24">
                  <c:v>0.29133574859750128</c:v>
                </c:pt>
                <c:pt idx="25">
                  <c:v>5.1556409013036784E-2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D3A-40D5-A103-08DD0748B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558144"/>
        <c:axId val="360413824"/>
      </c:lineChart>
      <c:lineChart>
        <c:grouping val="standard"/>
        <c:varyColors val="0"/>
        <c:ser>
          <c:idx val="2"/>
          <c:order val="1"/>
          <c:tx>
            <c:strRef>
              <c:f>Sheet1!$A$3</c:f>
              <c:strCache>
                <c:ptCount val="1"/>
                <c:pt idx="0">
                  <c:v>Paikallishallinnon nettoluotonanato 2)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Sheet1!$B$3:$AA$3</c:f>
              <c:numCache>
                <c:formatCode>0.00</c:formatCode>
                <c:ptCount val="26"/>
                <c:pt idx="0">
                  <c:v>-0.52104968484169834</c:v>
                </c:pt>
                <c:pt idx="1">
                  <c:v>-0.23923842434915515</c:v>
                </c:pt>
                <c:pt idx="2">
                  <c:v>-0.16939404205699518</c:v>
                </c:pt>
                <c:pt idx="3">
                  <c:v>0.19447971172969525</c:v>
                </c:pt>
                <c:pt idx="4">
                  <c:v>-0.42302180189286676</c:v>
                </c:pt>
                <c:pt idx="5">
                  <c:v>-0.36752557505951222</c:v>
                </c:pt>
                <c:pt idx="6">
                  <c:v>-0.67823895387579258</c:v>
                </c:pt>
                <c:pt idx="7">
                  <c:v>-0.77298283031607107</c:v>
                </c:pt>
                <c:pt idx="8">
                  <c:v>-0.72207656323188574</c:v>
                </c:pt>
                <c:pt idx="9">
                  <c:v>-0.32731991611340905</c:v>
                </c:pt>
                <c:pt idx="10">
                  <c:v>-0.17793594306049823</c:v>
                </c:pt>
                <c:pt idx="11">
                  <c:v>-0.38717470871556081</c:v>
                </c:pt>
                <c:pt idx="12">
                  <c:v>-0.62420938081743804</c:v>
                </c:pt>
                <c:pt idx="13">
                  <c:v>-0.21753073222875466</c:v>
                </c:pt>
                <c:pt idx="14">
                  <c:v>-0.53690525171560788</c:v>
                </c:pt>
                <c:pt idx="15">
                  <c:v>-1.0681054891813024</c:v>
                </c:pt>
                <c:pt idx="16">
                  <c:v>-0.72357615306077161</c:v>
                </c:pt>
                <c:pt idx="17">
                  <c:v>-0.76595703239126989</c:v>
                </c:pt>
                <c:pt idx="18">
                  <c:v>-0.65629012319161906</c:v>
                </c:pt>
                <c:pt idx="19">
                  <c:v>-0.42978202576823288</c:v>
                </c:pt>
                <c:pt idx="20">
                  <c:v>-0.13357576515682845</c:v>
                </c:pt>
                <c:pt idx="21">
                  <c:v>-0.48374332642114931</c:v>
                </c:pt>
                <c:pt idx="22">
                  <c:v>-0.34245944958987518</c:v>
                </c:pt>
                <c:pt idx="23">
                  <c:v>-0.26357931721535582</c:v>
                </c:pt>
                <c:pt idx="24">
                  <c:v>-0.23591473573086322</c:v>
                </c:pt>
                <c:pt idx="25">
                  <c:v>-0.11075679259716414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D75-4140-8D60-95E0E503D39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Sheet1!$B$4:$AA$4</c:f>
              <c:numCache>
                <c:formatCode>General</c:formatCode>
                <c:ptCount val="26"/>
                <c:pt idx="18">
                  <c:v>-0.5</c:v>
                </c:pt>
                <c:pt idx="19">
                  <c:v>-0.5</c:v>
                </c:pt>
                <c:pt idx="20">
                  <c:v>-0.5</c:v>
                </c:pt>
                <c:pt idx="21">
                  <c:v>-0.5</c:v>
                </c:pt>
                <c:pt idx="22">
                  <c:v>-0.5</c:v>
                </c:pt>
                <c:pt idx="23">
                  <c:v>-0.5</c:v>
                </c:pt>
                <c:pt idx="24">
                  <c:v>-0.5</c:v>
                </c:pt>
                <c:pt idx="25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4D-43DC-981D-4B26F1143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432384"/>
        <c:axId val="382616704"/>
      </c:lineChart>
      <c:catAx>
        <c:axId val="3795581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604138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0413824"/>
        <c:scaling>
          <c:orientation val="minMax"/>
          <c:max val="0.60000000000000009"/>
          <c:min val="-1.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9558144"/>
        <c:crosses val="autoZero"/>
        <c:crossBetween val="between"/>
        <c:majorUnit val="0.2"/>
        <c:minorUnit val="0.1"/>
      </c:valAx>
      <c:catAx>
        <c:axId val="360432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616704"/>
        <c:crosses val="autoZero"/>
        <c:auto val="0"/>
        <c:lblAlgn val="ctr"/>
        <c:lblOffset val="100"/>
        <c:noMultiLvlLbl val="0"/>
      </c:catAx>
      <c:valAx>
        <c:axId val="382616704"/>
        <c:scaling>
          <c:orientation val="minMax"/>
          <c:max val="0.60000000000000009"/>
          <c:min val="-1.4"/>
        </c:scaling>
        <c:delete val="0"/>
        <c:axPos val="r"/>
        <c:numFmt formatCode="0.0" sourceLinked="0"/>
        <c:majorTickMark val="cross"/>
        <c:minorTickMark val="out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60432384"/>
        <c:crosses val="max"/>
        <c:crossBetween val="between"/>
        <c:majorUnit val="0.2"/>
        <c:minorUnit val="0.1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4254921242005426E-2"/>
          <c:y val="0.67512957367659743"/>
          <c:w val="0.44160548355147289"/>
          <c:h val="0.14036523877047566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80552070263483E-2"/>
          <c:y val="3.6468330134356998E-2"/>
          <c:w val="0.87954830614805524"/>
          <c:h val="0.8799307295292357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Lainakanta</c:v>
                </c:pt>
              </c:strCache>
            </c:strRef>
          </c:tx>
          <c:spPr>
            <a:solidFill>
              <a:srgbClr val="FF5D5D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1EB-427D-9F57-65597A013E8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EB-427D-9F57-65597A013E88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1EB-427D-9F57-65597A013E88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1EB-427D-9F57-65597A013E88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1EB-427D-9F57-65597A013E88}"/>
              </c:ext>
            </c:extLst>
          </c:dPt>
          <c:dPt>
            <c:idx val="27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1EB-427D-9F57-65597A013E88}"/>
              </c:ext>
            </c:extLst>
          </c:dPt>
          <c:dPt>
            <c:idx val="28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1EB-427D-9F57-65597A013E88}"/>
              </c:ext>
            </c:extLst>
          </c:dPt>
          <c:dPt>
            <c:idx val="29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1EB-427D-9F57-65597A013E88}"/>
              </c:ext>
            </c:extLst>
          </c:dPt>
          <c:dPt>
            <c:idx val="30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01EB-427D-9F57-65597A013E88}"/>
              </c:ext>
            </c:extLst>
          </c:dPt>
          <c:dPt>
            <c:idx val="31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01EB-427D-9F57-65597A013E88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2"/>
                <c:pt idx="0">
                  <c:v>4.3899999999999997</c:v>
                </c:pt>
                <c:pt idx="1">
                  <c:v>5.23</c:v>
                </c:pt>
                <c:pt idx="2">
                  <c:v>5.47</c:v>
                </c:pt>
                <c:pt idx="3">
                  <c:v>4.99</c:v>
                </c:pt>
                <c:pt idx="4">
                  <c:v>4.5199999999999996</c:v>
                </c:pt>
                <c:pt idx="5">
                  <c:v>3.97</c:v>
                </c:pt>
                <c:pt idx="6">
                  <c:v>4.0999999999999996</c:v>
                </c:pt>
                <c:pt idx="7">
                  <c:v>4.09</c:v>
                </c:pt>
                <c:pt idx="8">
                  <c:v>3.87</c:v>
                </c:pt>
                <c:pt idx="9">
                  <c:v>4.03</c:v>
                </c:pt>
                <c:pt idx="10">
                  <c:v>4.3150000000000004</c:v>
                </c:pt>
                <c:pt idx="11">
                  <c:v>4.8330000000000002</c:v>
                </c:pt>
                <c:pt idx="12">
                  <c:v>5.6040000000000001</c:v>
                </c:pt>
                <c:pt idx="13">
                  <c:v>6.6230000000000002</c:v>
                </c:pt>
                <c:pt idx="14">
                  <c:v>7.7050000000000001</c:v>
                </c:pt>
                <c:pt idx="15">
                  <c:v>8.4079999999999995</c:v>
                </c:pt>
                <c:pt idx="16">
                  <c:v>9.0109999999999992</c:v>
                </c:pt>
                <c:pt idx="17">
                  <c:v>9.5950000000000006</c:v>
                </c:pt>
                <c:pt idx="18">
                  <c:v>10.882999999999999</c:v>
                </c:pt>
                <c:pt idx="19">
                  <c:v>11.67</c:v>
                </c:pt>
                <c:pt idx="20">
                  <c:v>12.29</c:v>
                </c:pt>
                <c:pt idx="21">
                  <c:v>13.81</c:v>
                </c:pt>
                <c:pt idx="22">
                  <c:v>15.55</c:v>
                </c:pt>
                <c:pt idx="23">
                  <c:v>16.53</c:v>
                </c:pt>
                <c:pt idx="24">
                  <c:v>17.395272999999996</c:v>
                </c:pt>
                <c:pt idx="25" formatCode="0.0">
                  <c:v>18.097279999999998</c:v>
                </c:pt>
                <c:pt idx="26" formatCode="0.00">
                  <c:v>18.417999999999999</c:v>
                </c:pt>
                <c:pt idx="27">
                  <c:v>19.172134999999997</c:v>
                </c:pt>
                <c:pt idx="28">
                  <c:v>19.778134999999999</c:v>
                </c:pt>
                <c:pt idx="29">
                  <c:v>20.160134999999997</c:v>
                </c:pt>
                <c:pt idx="30">
                  <c:v>15.733134999999999</c:v>
                </c:pt>
                <c:pt idx="31">
                  <c:v>15.645134999999998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1EB-427D-9F57-65597A013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2748160"/>
        <c:axId val="38274969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Rahavarat</c:v>
                </c:pt>
              </c:strCache>
            </c:strRef>
          </c:tx>
          <c:spPr>
            <a:ln w="22225">
              <a:solidFill>
                <a:srgbClr val="000080"/>
              </a:solidFill>
              <a:prstDash val="solid"/>
            </a:ln>
          </c:spPr>
          <c:marker>
            <c:symbol val="circle"/>
            <c:size val="5"/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0-01EB-427D-9F57-65597A013E88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1-01EB-427D-9F57-65597A013E88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2-01EB-427D-9F57-65597A013E88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3-01EB-427D-9F57-65597A013E88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4-01EB-427D-9F57-65597A013E88}"/>
              </c:ext>
            </c:extLst>
          </c:dPt>
          <c:dPt>
            <c:idx val="27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6-01EB-427D-9F57-65597A013E88}"/>
              </c:ext>
            </c:extLst>
          </c:dPt>
          <c:dPt>
            <c:idx val="28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01EB-427D-9F57-65597A013E88}"/>
              </c:ext>
            </c:extLst>
          </c:dPt>
          <c:dPt>
            <c:idx val="29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01EB-427D-9F57-65597A013E88}"/>
              </c:ext>
            </c:extLst>
          </c:dPt>
          <c:dPt>
            <c:idx val="30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01EB-427D-9F57-65597A013E88}"/>
              </c:ext>
            </c:extLst>
          </c:dPt>
          <c:dPt>
            <c:idx val="31"/>
            <c:bubble3D val="0"/>
            <c:spPr>
              <a:ln w="22225">
                <a:solidFill>
                  <a:srgbClr val="00008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E-01EB-427D-9F57-65597A013E88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Sheet1!$B$3:$AG$3</c:f>
              <c:numCache>
                <c:formatCode>General</c:formatCode>
                <c:ptCount val="32"/>
                <c:pt idx="0">
                  <c:v>1.37</c:v>
                </c:pt>
                <c:pt idx="1">
                  <c:v>1.67</c:v>
                </c:pt>
                <c:pt idx="2">
                  <c:v>2.0699999999999998</c:v>
                </c:pt>
                <c:pt idx="3">
                  <c:v>3.12</c:v>
                </c:pt>
                <c:pt idx="4">
                  <c:v>3.19</c:v>
                </c:pt>
                <c:pt idx="5">
                  <c:v>3.16</c:v>
                </c:pt>
                <c:pt idx="6">
                  <c:v>2.64</c:v>
                </c:pt>
                <c:pt idx="7">
                  <c:v>2.54</c:v>
                </c:pt>
                <c:pt idx="8">
                  <c:v>2.69</c:v>
                </c:pt>
                <c:pt idx="9">
                  <c:v>3.1560000000000001</c:v>
                </c:pt>
                <c:pt idx="10">
                  <c:v>3.077</c:v>
                </c:pt>
                <c:pt idx="11">
                  <c:v>3.339</c:v>
                </c:pt>
                <c:pt idx="12">
                  <c:v>3.31</c:v>
                </c:pt>
                <c:pt idx="13">
                  <c:v>3.2250000000000001</c:v>
                </c:pt>
                <c:pt idx="14">
                  <c:v>3.1869999999999998</c:v>
                </c:pt>
                <c:pt idx="15">
                  <c:v>4.1219999999999999</c:v>
                </c:pt>
                <c:pt idx="16">
                  <c:v>4.3019999999999996</c:v>
                </c:pt>
                <c:pt idx="17">
                  <c:v>4.0430000000000001</c:v>
                </c:pt>
                <c:pt idx="18">
                  <c:v>4.2210000000000001</c:v>
                </c:pt>
                <c:pt idx="19">
                  <c:v>4.76</c:v>
                </c:pt>
                <c:pt idx="20">
                  <c:v>4.53</c:v>
                </c:pt>
                <c:pt idx="21">
                  <c:v>4.2</c:v>
                </c:pt>
                <c:pt idx="22">
                  <c:v>5.1609999999999996</c:v>
                </c:pt>
                <c:pt idx="23">
                  <c:v>5.3</c:v>
                </c:pt>
                <c:pt idx="24">
                  <c:v>5.1079999999999997</c:v>
                </c:pt>
                <c:pt idx="25" formatCode="0.0">
                  <c:v>5.6790010000000004</c:v>
                </c:pt>
                <c:pt idx="26" formatCode="0.0">
                  <c:v>6.4</c:v>
                </c:pt>
                <c:pt idx="27">
                  <c:v>6.5504571629395922</c:v>
                </c:pt>
                <c:pt idx="28">
                  <c:v>6.7004144742332699</c:v>
                </c:pt>
                <c:pt idx="29">
                  <c:v>6.8503815639123564</c:v>
                </c:pt>
                <c:pt idx="30">
                  <c:v>6.7270748383263621</c:v>
                </c:pt>
                <c:pt idx="31">
                  <c:v>6.7266463320193486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01EB-427D-9F57-65597A013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755584"/>
        <c:axId val="382757120"/>
      </c:lineChart>
      <c:catAx>
        <c:axId val="3827481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82749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2749696"/>
        <c:scaling>
          <c:orientation val="minMax"/>
          <c:max val="22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82748160"/>
        <c:crosses val="autoZero"/>
        <c:crossBetween val="between"/>
        <c:majorUnit val="2"/>
        <c:minorUnit val="0.5"/>
      </c:valAx>
      <c:catAx>
        <c:axId val="38275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757120"/>
        <c:crosses val="autoZero"/>
        <c:auto val="0"/>
        <c:lblAlgn val="ctr"/>
        <c:lblOffset val="100"/>
        <c:noMultiLvlLbl val="0"/>
      </c:catAx>
      <c:valAx>
        <c:axId val="382757120"/>
        <c:scaling>
          <c:orientation val="minMax"/>
          <c:max val="22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82755584"/>
        <c:crosses val="max"/>
        <c:crossBetween val="between"/>
        <c:majorUnit val="2"/>
        <c:minorUnit val="0.5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530787968050757"/>
          <c:y val="0.14391970671267559"/>
          <c:w val="0.18770249807634543"/>
          <c:h val="0.11944987980315064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4.5308959319473409E-2"/>
          <c:w val="0.92266824133020031"/>
          <c:h val="0.930614187110824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1.86</c:v>
                </c:pt>
                <c:pt idx="1">
                  <c:v>2.8199999999999932</c:v>
                </c:pt>
                <c:pt idx="2">
                  <c:v>1.79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9A-491E-B99D-868596F0E8B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EC9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713-4173-9FBD-5B6847197C6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4.5</c:v>
                </c:pt>
                <c:pt idx="1">
                  <c:v>7.12</c:v>
                </c:pt>
                <c:pt idx="2">
                  <c:v>2.1970000000000001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9A-491E-B99D-868596F0E8B9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2.38</c:v>
                </c:pt>
                <c:pt idx="1">
                  <c:v>13.65</c:v>
                </c:pt>
                <c:pt idx="2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39A-491E-B99D-868596F0E8B9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290-4180-9690-3EBDED75BF8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20.350000000000001</c:v>
                </c:pt>
                <c:pt idx="2">
                  <c:v>8.5399999999999991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39A-491E-B99D-868596F0E8B9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12.8</c:v>
                </c:pt>
                <c:pt idx="2">
                  <c:v>22.54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39A-491E-B99D-868596F0E8B9}"/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B-F39A-491E-B99D-868596F0E8B9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39A-491E-B99D-868596F0E8B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39A-491E-B99D-868596F0E8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"/>
        <c:overlap val="100"/>
        <c:axId val="217439232"/>
        <c:axId val="217445120"/>
      </c:barChart>
      <c:catAx>
        <c:axId val="2174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7445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7445120"/>
        <c:scaling>
          <c:orientation val="minMax"/>
          <c:max val="47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21743923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4.5308959319473409E-2"/>
          <c:w val="0.92266824133020031"/>
          <c:h val="0.930614187110824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98-4EA7-AD8D-7391AB8D8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98-4EA7-AD8D-7391AB8D84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0.39</c:v>
                </c:pt>
                <c:pt idx="1">
                  <c:v>2.85</c:v>
                </c:pt>
                <c:pt idx="2">
                  <c:v>1.7150000000000001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98-4EA7-AD8D-7391AB8D844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EC9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998-4EA7-AD8D-7391AB8D8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73-4965-B566-5C831740FF8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</c:v>
                </c:pt>
                <c:pt idx="1">
                  <c:v>7.45</c:v>
                </c:pt>
                <c:pt idx="2">
                  <c:v>1.179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98-4EA7-AD8D-7391AB8D8449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E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998-4EA7-AD8D-7391AB8D8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998-4EA7-AD8D-7391AB8D844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2.1800000000000002</c:v>
                </c:pt>
                <c:pt idx="1">
                  <c:v>14.75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998-4EA7-AD8D-7391AB8D8449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A2C-4E99-80D0-48AC4C08F45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D998-4EA7-AD8D-7391AB8D84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1.5</c:v>
                </c:pt>
                <c:pt idx="1">
                  <c:v>0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998-4EA7-AD8D-7391AB8D8449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EA2C-4E99-80D0-48AC4C08F45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9-EF3B-443E-964F-D0F5A909EF1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6.6</c:v>
                </c:pt>
                <c:pt idx="1">
                  <c:v>19.95</c:v>
                </c:pt>
                <c:pt idx="2">
                  <c:v>13.648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998-4EA7-AD8D-7391AB8D8449}"/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bg1">
                <a:lumMod val="95000"/>
              </a:schemeClr>
            </a:solidFill>
            <a:ln w="9525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1F-EA2C-4E99-80D0-48AC4C08F45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EF3B-443E-964F-D0F5A909EF13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2">
                  <c:v>18.357999999999997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998-4EA7-AD8D-7391AB8D8449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998-4EA7-AD8D-7391AB8D844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EA2C-4E99-80D0-48AC4C08F45A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D998-4EA7-AD8D-7391AB8D844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 w="63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 w="6350">
                <a:noFill/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B-EF3B-443E-964F-D0F5A909EF13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19.93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F3B-443E-964F-D0F5A909EF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"/>
        <c:overlap val="100"/>
        <c:axId val="217439232"/>
        <c:axId val="217445120"/>
      </c:barChart>
      <c:catAx>
        <c:axId val="2174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7445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7445120"/>
        <c:scaling>
          <c:orientation val="minMax"/>
          <c:max val="47"/>
          <c:min val="0"/>
        </c:scaling>
        <c:delete val="1"/>
        <c:axPos val="l"/>
        <c:numFmt formatCode="0" sourceLinked="0"/>
        <c:majorTickMark val="none"/>
        <c:minorTickMark val="none"/>
        <c:tickLblPos val="none"/>
        <c:crossAx val="21743923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0.32511</cdr:x>
      <cdr:y>0.43426</cdr:y>
    </cdr:from>
    <cdr:to>
      <cdr:x>0.43875</cdr:x>
      <cdr:y>0.49759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2304256" y="2037646"/>
          <a:ext cx="805446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-1 118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0.12068</cdr:x>
      <cdr:y>0.25517</cdr:y>
    </cdr:from>
    <cdr:to>
      <cdr:x>0.21159</cdr:x>
      <cdr:y>0.3185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855335" y="1197324"/>
          <a:ext cx="644343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-631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0.76898</cdr:x>
      <cdr:y>0.77514</cdr:y>
    </cdr:from>
    <cdr:to>
      <cdr:x>0.88261</cdr:x>
      <cdr:y>0.83847</cdr:y>
    </cdr:to>
    <cdr:sp macro="" textlink="">
      <cdr:nvSpPr>
        <cdr:cNvPr id="7" name="Tekstiruutu 1"/>
        <cdr:cNvSpPr txBox="1"/>
      </cdr:nvSpPr>
      <cdr:spPr>
        <a:xfrm xmlns:a="http://schemas.openxmlformats.org/drawingml/2006/main">
          <a:off x="6384709" y="4260659"/>
          <a:ext cx="943455" cy="348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-2 128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0.4375</cdr:x>
      <cdr:y>0.53861</cdr:y>
    </cdr:from>
    <cdr:to>
      <cdr:x>0.5625</cdr:x>
      <cdr:y>0.60193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3100869" y="2527263"/>
          <a:ext cx="885962" cy="297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-1 394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0.54791</cdr:x>
      <cdr:y>0.55762</cdr:y>
    </cdr:from>
    <cdr:to>
      <cdr:x>0.6649</cdr:x>
      <cdr:y>0.62095</cdr:y>
    </cdr:to>
    <cdr:sp macro="" textlink="">
      <cdr:nvSpPr>
        <cdr:cNvPr id="9" name="Tekstiruutu 1"/>
        <cdr:cNvSpPr txBox="1"/>
      </cdr:nvSpPr>
      <cdr:spPr>
        <a:xfrm xmlns:a="http://schemas.openxmlformats.org/drawingml/2006/main">
          <a:off x="4549261" y="3065062"/>
          <a:ext cx="971351" cy="348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-1 469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0.22351</cdr:x>
      <cdr:y>0.29592</cdr:y>
    </cdr:from>
    <cdr:to>
      <cdr:x>0.31442</cdr:x>
      <cdr:y>0.34497</cdr:y>
    </cdr:to>
    <cdr:sp macro="" textlink="">
      <cdr:nvSpPr>
        <cdr:cNvPr id="10" name="Tekstiruutu 1"/>
        <cdr:cNvSpPr txBox="1"/>
      </cdr:nvSpPr>
      <cdr:spPr>
        <a:xfrm xmlns:a="http://schemas.openxmlformats.org/drawingml/2006/main">
          <a:off x="1584176" y="1388513"/>
          <a:ext cx="644343" cy="230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-756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0.88369</cdr:x>
      <cdr:y>0.85131</cdr:y>
    </cdr:from>
    <cdr:to>
      <cdr:x>0.99732</cdr:x>
      <cdr:y>0.91464</cdr:y>
    </cdr:to>
    <cdr:sp macro="" textlink="">
      <cdr:nvSpPr>
        <cdr:cNvPr id="12" name="Tekstiruutu 1"/>
        <cdr:cNvSpPr txBox="1"/>
      </cdr:nvSpPr>
      <cdr:spPr>
        <a:xfrm xmlns:a="http://schemas.openxmlformats.org/drawingml/2006/main">
          <a:off x="7337187" y="4679378"/>
          <a:ext cx="943454" cy="348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-2 334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0.65623</cdr:x>
      <cdr:y>0.71811</cdr:y>
    </cdr:from>
    <cdr:to>
      <cdr:x>0.76986</cdr:x>
      <cdr:y>0.78144</cdr:y>
    </cdr:to>
    <cdr:sp macro="" textlink="">
      <cdr:nvSpPr>
        <cdr:cNvPr id="13" name="Tekstiruutu 1"/>
        <cdr:cNvSpPr txBox="1"/>
      </cdr:nvSpPr>
      <cdr:spPr>
        <a:xfrm xmlns:a="http://schemas.openxmlformats.org/drawingml/2006/main">
          <a:off x="5448605" y="3947217"/>
          <a:ext cx="943454" cy="348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-1 958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41BD1A-D191-4B8C-80EE-43F97212C38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05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5" y="4686459"/>
            <a:ext cx="5389239" cy="444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618604-08C2-471C-AF07-3F7FBC102F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98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18604-08C2-471C-AF07-3F7FBC102F57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69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18604-08C2-471C-AF07-3F7FBC102F57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15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18604-08C2-471C-AF07-3F7FBC102F57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36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18604-08C2-471C-AF07-3F7FBC102F5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7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uvapohj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/>
          <a:stretch>
            <a:fillRect/>
          </a:stretch>
        </p:blipFill>
        <p:spPr bwMode="auto">
          <a:xfrm>
            <a:off x="1" y="755650"/>
            <a:ext cx="119507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untaliitto_vari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333376"/>
            <a:ext cx="335703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8517" y="2781300"/>
            <a:ext cx="8128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8517" y="4076700"/>
            <a:ext cx="8128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3682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C05D2-E6B0-40CA-808F-138CAAAE14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64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6EC2-56EF-4445-969A-2E363C53D84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51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2F65-3B27-4B04-BF24-E920C11EE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55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69E0C-3AB6-467E-8EDE-E24B3B4878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87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CBF9-47A9-4A6B-A931-5A825FE4E6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20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105F-C8E0-4A03-904C-BEC9ECEA39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44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7A6F-F09E-4220-A72E-308C372B91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88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F6E3-F4DD-420A-AE0E-FDA3FD1477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069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A17-4E33-476E-9941-023A4C46E2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972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D143-F9FB-47A4-8E71-BDD6D7BE3B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8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2F3E6-5807-4EA1-BEB6-9E3600D6B6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19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825B-69FC-44EF-9E54-763F4883CF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46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FB36-6380-4DFA-B6B3-B2732AB5D0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859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A4A4-A709-41A1-BD62-2ED4E0DB39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46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3" y="2679700"/>
            <a:ext cx="5403851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8" y="579438"/>
            <a:ext cx="33972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9731023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86708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5" y="3797300"/>
            <a:ext cx="5082116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107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038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2069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85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655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24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E766-35C5-40D3-BDB8-6C1067FDAE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41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2602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159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8694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018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2417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4406901"/>
            <a:ext cx="103632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21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057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743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124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653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731FB-9A63-4DFF-B286-54539AFF01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728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273050"/>
            <a:ext cx="3960283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3" y="273051"/>
            <a:ext cx="6282267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1435101"/>
            <a:ext cx="39602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365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4749800"/>
            <a:ext cx="73152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517" y="5619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53165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905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877734" y="66040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latin typeface="Verdana"/>
                <a:cs typeface="+mn-cs"/>
              </a:rPr>
              <a:t>5.4.2011</a:t>
            </a:r>
            <a:endParaRPr lang="fi-FI" sz="110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0285" y="66040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mtClean="0">
                <a:solidFill>
                  <a:srgbClr val="002E63"/>
                </a:solidFill>
                <a:latin typeface="Verdana"/>
                <a:cs typeface="+mn-cs"/>
              </a:rPr>
              <a:t>etunimi sukunimi Titteli | Tapahtuma</a:t>
            </a:r>
            <a:endParaRPr lang="fi-FI" sz="1100" dirty="0" smtClean="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5111751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3750733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3149600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412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274638"/>
            <a:ext cx="493184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4384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9"/>
            <a:ext cx="77216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6498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8632821" y="3977680"/>
            <a:ext cx="3555688" cy="28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00" y="1825200"/>
            <a:ext cx="97296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200" y="3301200"/>
            <a:ext cx="8136000" cy="1638000"/>
          </a:xfr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00A6D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1028734"/>
            <a:ext cx="12192000" cy="6095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33"/>
          </a:p>
        </p:txBody>
      </p:sp>
      <p:sp>
        <p:nvSpPr>
          <p:cNvPr id="10" name="Suorakulmio 9"/>
          <p:cNvSpPr/>
          <p:nvPr userDrawn="1"/>
        </p:nvSpPr>
        <p:spPr>
          <a:xfrm>
            <a:off x="805951" y="383465"/>
            <a:ext cx="10580099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333" dirty="0" smtClean="0">
                <a:solidFill>
                  <a:schemeClr val="accent2"/>
                </a:solidFill>
              </a:rPr>
              <a:t>Onnistuva Suomi </a:t>
            </a:r>
            <a:r>
              <a:rPr lang="sv-SE" sz="1333" dirty="0" err="1" smtClean="0">
                <a:solidFill>
                  <a:schemeClr val="accent2"/>
                </a:solidFill>
              </a:rPr>
              <a:t>tehdään</a:t>
            </a:r>
            <a:r>
              <a:rPr lang="sv-SE" sz="1333" dirty="0" smtClean="0">
                <a:solidFill>
                  <a:schemeClr val="accent2"/>
                </a:solidFill>
              </a:rPr>
              <a:t> </a:t>
            </a:r>
            <a:r>
              <a:rPr lang="sv-SE" sz="1333" dirty="0" err="1" smtClean="0">
                <a:solidFill>
                  <a:schemeClr val="accent2"/>
                </a:solidFill>
              </a:rPr>
              <a:t>lähellä</a:t>
            </a:r>
            <a:endParaRPr lang="sv-SE" sz="1333" dirty="0" smtClean="0">
              <a:solidFill>
                <a:schemeClr val="accent2"/>
              </a:solidFill>
            </a:endParaRPr>
          </a:p>
          <a:p>
            <a:pPr algn="r"/>
            <a:r>
              <a:rPr lang="sv-SE" sz="1333" dirty="0" smtClean="0">
                <a:solidFill>
                  <a:schemeClr val="accent2"/>
                </a:solidFill>
              </a:rPr>
              <a:t>Finlands framgång skapas lokalt </a:t>
            </a:r>
            <a:endParaRPr lang="fi-FI" sz="1333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0" y="215703"/>
            <a:ext cx="2611212" cy="6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02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200" y="1604797"/>
            <a:ext cx="10372800" cy="4525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0338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15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200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907776" y="3726160"/>
            <a:ext cx="103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53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07776" y="3726160"/>
            <a:ext cx="103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B946-A585-403A-9A0B-CBFC171DBF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210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907776" y="3726160"/>
            <a:ext cx="103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" y="0"/>
            <a:ext cx="12192000" cy="35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91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907776" y="3726160"/>
            <a:ext cx="103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2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07776" y="3726160"/>
            <a:ext cx="103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18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07776" y="3726160"/>
            <a:ext cx="103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" y="0"/>
            <a:ext cx="12192000" cy="35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65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07776" y="3726160"/>
            <a:ext cx="103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" y="13652"/>
            <a:ext cx="12192000" cy="35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9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07776" y="3726160"/>
            <a:ext cx="103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" y="0"/>
            <a:ext cx="12192000" cy="35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60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07776" y="3726160"/>
            <a:ext cx="103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" y="0"/>
            <a:ext cx="12192000" cy="35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81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00" y="274637"/>
            <a:ext cx="103728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00" y="1602000"/>
            <a:ext cx="5088000" cy="4525200"/>
          </a:xfrm>
        </p:spPr>
        <p:txBody>
          <a:bodyPr>
            <a:normAutofit/>
          </a:bodyPr>
          <a:lstStyle>
            <a:lvl1pPr>
              <a:defRPr sz="2933"/>
            </a:lvl1pPr>
            <a:lvl2pPr>
              <a:defRPr sz="2667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800" y="1602000"/>
            <a:ext cx="5088000" cy="4525200"/>
          </a:xfrm>
        </p:spPr>
        <p:txBody>
          <a:bodyPr>
            <a:normAutofit/>
          </a:bodyPr>
          <a:lstStyle>
            <a:lvl1pPr>
              <a:defRPr sz="2933"/>
            </a:lvl1pPr>
            <a:lvl2pPr>
              <a:defRPr sz="2667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746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907200" y="273600"/>
            <a:ext cx="396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667" b="1"/>
            </a:lvl3pPr>
            <a:lvl4pPr marL="1828754" indent="0">
              <a:buNone/>
              <a:defRPr sz="2667" b="1"/>
            </a:lvl4pPr>
            <a:lvl5pPr marL="2438339" indent="0">
              <a:buNone/>
              <a:defRPr sz="2667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907200" y="1436400"/>
            <a:ext cx="3960000" cy="4690800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4996800" y="273599"/>
            <a:ext cx="62832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3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206D-FC4B-4059-8055-31B22B02B0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7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22EE1-3FFD-46C5-B346-1166A2AFE0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00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F0DF-2C26-4375-9D3F-7CF53EAC43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96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D9EF9-80C9-4B7E-A34C-60FBBB7576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18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KL_jatkosiv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"/>
            <a:ext cx="113284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2" descr="Kuntaliitto_pc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8" y="5876925"/>
            <a:ext cx="32300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10A5B1B9-6741-4B0B-8564-73CAE57447E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Kuntaliitto_pc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5876925"/>
            <a:ext cx="3223684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DB50ACE7-0156-4B2D-907A-5D73D47003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00" y="274637"/>
            <a:ext cx="103728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00" y="1602000"/>
            <a:ext cx="103728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08501" y="6492860"/>
            <a:ext cx="12048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27.11.2018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101" y="6260773"/>
            <a:ext cx="5232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6152351"/>
            <a:ext cx="12192000" cy="6095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33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2351584" y="6337968"/>
            <a:ext cx="7968885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67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1067" b="0" dirty="0" smtClean="0">
                <a:solidFill>
                  <a:schemeClr val="accent2"/>
                </a:solidFill>
              </a:rPr>
            </a:br>
            <a:r>
              <a:rPr lang="sv-SE" sz="1067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67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288086"/>
            <a:ext cx="1758139" cy="4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1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  <p:sldLayoutId id="2147484477" r:id="rId13"/>
    <p:sldLayoutId id="2147484478" r:id="rId14"/>
    <p:sldLayoutId id="2147484479" r:id="rId15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4267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rgbClr val="002E63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667" kern="1200">
          <a:solidFill>
            <a:srgbClr val="002E63"/>
          </a:solidFill>
          <a:latin typeface="+mn-lt"/>
          <a:ea typeface="+mn-ea"/>
          <a:cs typeface="+mn-cs"/>
        </a:defRPr>
      </a:lvl2pPr>
      <a:lvl3pPr marL="1526362" indent="-3071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rgbClr val="002E63"/>
          </a:solidFill>
          <a:latin typeface="+mn-lt"/>
          <a:ea typeface="+mn-ea"/>
          <a:cs typeface="+mn-cs"/>
        </a:defRPr>
      </a:lvl3pPr>
      <a:lvl4pPr marL="2135947" indent="-3071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67" kern="1200">
          <a:solidFill>
            <a:srgbClr val="002E63"/>
          </a:solidFill>
          <a:latin typeface="+mn-lt"/>
          <a:ea typeface="+mn-ea"/>
          <a:cs typeface="+mn-cs"/>
        </a:defRPr>
      </a:lvl4pPr>
      <a:lvl5pPr marL="2745531" indent="-307192" algn="l" defTabSz="1219170" rtl="0" eaLnBrk="1" latinLnBrk="0" hangingPunct="1">
        <a:spcBef>
          <a:spcPts val="32"/>
        </a:spcBef>
        <a:buClr>
          <a:schemeClr val="accent1"/>
        </a:buClr>
        <a:buFont typeface="Verdana" pitchFamily="34" charset="0"/>
        <a:buChar char="»"/>
        <a:defRPr sz="1867" kern="1200">
          <a:solidFill>
            <a:srgbClr val="002E63"/>
          </a:solidFill>
          <a:latin typeface="+mn-lt"/>
          <a:ea typeface="+mn-ea"/>
          <a:cs typeface="+mn-cs"/>
        </a:defRPr>
      </a:lvl5pPr>
      <a:lvl6pPr marL="3102956" indent="-307192" algn="l" defTabSz="1219170" rtl="0" eaLnBrk="1" latinLnBrk="0" hangingPunct="1">
        <a:spcBef>
          <a:spcPts val="32"/>
        </a:spcBef>
        <a:buClr>
          <a:schemeClr val="accent1"/>
        </a:buClr>
        <a:buFont typeface="Arial" pitchFamily="34" charset="0"/>
        <a:buChar char="•"/>
        <a:defRPr sz="1867" kern="1200">
          <a:solidFill>
            <a:srgbClr val="002E63"/>
          </a:solidFill>
          <a:latin typeface="+mn-lt"/>
          <a:ea typeface="+mn-ea"/>
          <a:cs typeface="+mn-cs"/>
        </a:defRPr>
      </a:lvl6pPr>
      <a:lvl7pPr marL="3473364" indent="-307192" algn="l" defTabSz="1219170" rtl="0" eaLnBrk="1" latinLnBrk="0" hangingPunct="1">
        <a:spcBef>
          <a:spcPts val="32"/>
        </a:spcBef>
        <a:buClr>
          <a:schemeClr val="accent1"/>
        </a:buClr>
        <a:buFont typeface="Arial" pitchFamily="34" charset="0"/>
        <a:buChar char="•"/>
        <a:defRPr sz="1867" kern="1200">
          <a:solidFill>
            <a:srgbClr val="002E63"/>
          </a:solidFill>
          <a:latin typeface="+mn-lt"/>
          <a:ea typeface="+mn-ea"/>
          <a:cs typeface="+mn-cs"/>
        </a:defRPr>
      </a:lvl7pPr>
      <a:lvl8pPr marL="3826838" indent="-307192" algn="l" defTabSz="1219170" rtl="0" eaLnBrk="1" latinLnBrk="0" hangingPunct="1">
        <a:spcBef>
          <a:spcPts val="32"/>
        </a:spcBef>
        <a:buClr>
          <a:schemeClr val="accent1"/>
        </a:buClr>
        <a:buFont typeface="Arial" pitchFamily="34" charset="0"/>
        <a:buChar char="•"/>
        <a:defRPr sz="1867" kern="1200">
          <a:solidFill>
            <a:srgbClr val="002E63"/>
          </a:solidFill>
          <a:latin typeface="+mn-lt"/>
          <a:ea typeface="+mn-ea"/>
          <a:cs typeface="+mn-cs"/>
        </a:defRPr>
      </a:lvl8pPr>
      <a:lvl9pPr marL="4182429" indent="-307192" algn="l" defTabSz="1219170" rtl="0" eaLnBrk="1" latinLnBrk="0" hangingPunct="1">
        <a:spcBef>
          <a:spcPts val="32"/>
        </a:spcBef>
        <a:buClr>
          <a:schemeClr val="accent1"/>
        </a:buClr>
        <a:buFont typeface="Arial" pitchFamily="34" charset="0"/>
        <a:buChar char="•"/>
        <a:defRPr sz="1867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774" y="2492375"/>
            <a:ext cx="6838950" cy="801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400" dirty="0">
                <a:ea typeface="+mj-ea"/>
              </a:rPr>
              <a:t>Kuntatalouden kehitys vuoteen </a:t>
            </a:r>
            <a:r>
              <a:rPr lang="fi-FI" sz="2400" dirty="0" smtClean="0">
                <a:solidFill>
                  <a:schemeClr val="tx1"/>
                </a:solidFill>
                <a:ea typeface="+mj-ea"/>
              </a:rPr>
              <a:t>2022</a:t>
            </a:r>
            <a:endParaRPr lang="fi-FI" sz="2400" kern="14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300414"/>
            <a:ext cx="7420942" cy="16351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000" dirty="0" smtClean="0">
                <a:ea typeface="+mn-ea"/>
              </a:rPr>
              <a:t>Päivitetty 27.11.2018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000" dirty="0" smtClean="0">
                <a:ea typeface="+mn-ea"/>
              </a:rPr>
              <a:t>Lähde: Kuntaliiton laskelmat &amp; Kuntatalousohjelma 14.9.2018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000" dirty="0">
                <a:ea typeface="+mn-ea"/>
              </a:rPr>
              <a:t> </a:t>
            </a:r>
            <a:r>
              <a:rPr lang="fi-FI" sz="2000" dirty="0" smtClean="0">
                <a:ea typeface="+mn-ea"/>
              </a:rPr>
              <a:t>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600" i="1" dirty="0" smtClean="0">
                <a:solidFill>
                  <a:srgbClr val="003882"/>
                </a:solidFill>
                <a:ea typeface="+mn-ea"/>
              </a:rPr>
              <a:t>Kehitysarviossa  on huomioitu </a:t>
            </a:r>
            <a:r>
              <a:rPr lang="fi-FI" sz="1600" i="1" dirty="0" err="1" smtClean="0">
                <a:solidFill>
                  <a:srgbClr val="003882"/>
                </a:solidFill>
                <a:ea typeface="+mn-ea"/>
              </a:rPr>
              <a:t>sote</a:t>
            </a:r>
            <a:r>
              <a:rPr lang="fi-FI" sz="1600" i="1" dirty="0" smtClean="0">
                <a:solidFill>
                  <a:srgbClr val="003882"/>
                </a:solidFill>
                <a:ea typeface="+mn-ea"/>
              </a:rPr>
              <a:t>- ja maakuntauudistuksen vaikutukset kuntatalouteen</a:t>
            </a:r>
            <a:endParaRPr lang="fi-FI" sz="1600" i="1" dirty="0">
              <a:solidFill>
                <a:srgbClr val="003882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92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082254" y="6476218"/>
            <a:ext cx="1517802" cy="381782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srgbClr val="002E63"/>
                </a:solidFill>
                <a:latin typeface="Verdana"/>
                <a:cs typeface="+mn-cs"/>
              </a:rPr>
              <a:t>17.9.2018 / mm</a:t>
            </a:r>
            <a:endParaRPr lang="fi-FI" dirty="0">
              <a:solidFill>
                <a:srgbClr val="002E63"/>
              </a:solidFill>
              <a:latin typeface="Verdana"/>
              <a:cs typeface="+mn-cs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364728" y="327227"/>
          <a:ext cx="11395225" cy="508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29866" y="140790"/>
            <a:ext cx="11664951" cy="85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rgbClr val="002E63"/>
                </a:solidFill>
                <a:latin typeface="Verdana"/>
                <a:cs typeface="+mn-cs"/>
              </a:rPr>
              <a:t>Kuntasektorin vuosikate sekä tilikauden tulos vuosina 1997-2022, mrd. €</a:t>
            </a:r>
          </a:p>
          <a:p>
            <a:pPr algn="ctr" defTabSz="12191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srgbClr val="002E63"/>
                </a:solidFill>
                <a:latin typeface="Verdana"/>
                <a:cs typeface="+mn-cs"/>
              </a:rPr>
              <a:t>(arviot painelaskelman mukaan)</a:t>
            </a:r>
          </a:p>
          <a:p>
            <a:pPr algn="ctr" defTabSz="12191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fi-FI" sz="1867" dirty="0">
              <a:solidFill>
                <a:srgbClr val="FF0000"/>
              </a:solidFill>
              <a:latin typeface="Verdana"/>
              <a:cs typeface="+mn-cs"/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2873" y="5415793"/>
            <a:ext cx="121891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srgbClr val="002060"/>
                </a:solidFill>
                <a:latin typeface="Verdana"/>
                <a:cs typeface="+mn-cs"/>
              </a:rPr>
              <a:t>Vuonna 2010 tilikauden tulos sisältää </a:t>
            </a:r>
            <a:r>
              <a:rPr lang="fi-FI" sz="1200" dirty="0" err="1">
                <a:solidFill>
                  <a:srgbClr val="002060"/>
                </a:solidFill>
                <a:latin typeface="Verdana"/>
                <a:cs typeface="+mn-cs"/>
              </a:rPr>
              <a:t>HSY:n</a:t>
            </a:r>
            <a:r>
              <a:rPr lang="fi-FI" sz="1200" dirty="0">
                <a:solidFill>
                  <a:srgbClr val="002060"/>
                </a:solidFill>
                <a:latin typeface="Verdana"/>
                <a:cs typeface="+mn-cs"/>
              </a:rPr>
              <a:t> perustamisesta johtuvaa pääkaupunkiseudun kuntien saamaa kirjanpidollista myyntivoittoa noin 0,95 mrd. euroa. Vuonna 2014 kunnallisten liikelaitosten yhtiöittäminen paransi tilikauden tulosta noin 1,7 mrd. euroa. </a:t>
            </a:r>
            <a:r>
              <a:rPr lang="fi-FI" sz="1200" kern="0" dirty="0">
                <a:solidFill>
                  <a:srgbClr val="002060"/>
                </a:solidFill>
                <a:latin typeface="Verdana"/>
                <a:cs typeface="+mn-cs"/>
              </a:rPr>
              <a:t>Vuosikatteen ja tuloksen paraneminen vuonna 2021 johtuu pääosin siitä, että veroprosenttien ja yhteisöveron jako-osuuden leikkauksista huolimatta kunnille tilitetään vielä aiempien verovuosien veroja aiempien vuosien korkeampien veroprosenttien ja jako-osuuksien perusteella.</a:t>
            </a:r>
            <a:endParaRPr lang="fi-FI" sz="1200" dirty="0">
              <a:solidFill>
                <a:srgbClr val="002060"/>
              </a:solidFill>
              <a:latin typeface="Verdana"/>
              <a:cs typeface="+mn-cs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760296" y="6316601"/>
            <a:ext cx="3632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Lähde: Vuodet 1997-2017 Tilastokeskus.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Vuosien 2018-2021 arviot VM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14.9.2018</a:t>
            </a:r>
            <a:endParaRPr lang="fi-FI" sz="120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4559830" y="1211628"/>
            <a:ext cx="2204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err="1">
                <a:solidFill>
                  <a:srgbClr val="002E63"/>
                </a:solidFill>
                <a:latin typeface="Verdana"/>
                <a:cs typeface="+mn-cs"/>
              </a:rPr>
              <a:t>HSY:n</a:t>
            </a:r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 perustaminen</a:t>
            </a:r>
          </a:p>
        </p:txBody>
      </p:sp>
      <p:cxnSp>
        <p:nvCxnSpPr>
          <p:cNvPr id="23" name="Suora nuoliyhdysviiva 22"/>
          <p:cNvCxnSpPr/>
          <p:nvPr/>
        </p:nvCxnSpPr>
        <p:spPr>
          <a:xfrm>
            <a:off x="6103458" y="1519403"/>
            <a:ext cx="183596" cy="757469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kstiruutu 24"/>
          <p:cNvSpPr txBox="1"/>
          <p:nvPr/>
        </p:nvSpPr>
        <p:spPr>
          <a:xfrm>
            <a:off x="6470647" y="108319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Liikelaitosten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yhtiöittäminen</a:t>
            </a:r>
          </a:p>
        </p:txBody>
      </p:sp>
      <p:cxnSp>
        <p:nvCxnSpPr>
          <p:cNvPr id="26" name="Suora nuoliyhdysviiva 25"/>
          <p:cNvCxnSpPr/>
          <p:nvPr/>
        </p:nvCxnSpPr>
        <p:spPr>
          <a:xfrm>
            <a:off x="7651223" y="1585746"/>
            <a:ext cx="121631" cy="787137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74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5087888" y="6492860"/>
            <a:ext cx="1800200" cy="248508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srgbClr val="002E63"/>
                </a:solidFill>
                <a:latin typeface="Verdana"/>
                <a:cs typeface="+mn-cs"/>
              </a:rPr>
              <a:t>17.9.2018 / mm</a:t>
            </a:r>
            <a:endParaRPr lang="fi-FI" dirty="0">
              <a:solidFill>
                <a:srgbClr val="002E63"/>
              </a:solidFill>
              <a:latin typeface="Verdan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54139"/>
              </p:ext>
            </p:extLst>
          </p:nvPr>
        </p:nvGraphicFramePr>
        <p:xfrm>
          <a:off x="143339" y="996485"/>
          <a:ext cx="12001333" cy="46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0" y="5428186"/>
            <a:ext cx="12192000" cy="8514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sz="1333" dirty="0">
                <a:solidFill>
                  <a:srgbClr val="002E63"/>
                </a:solidFill>
                <a:latin typeface="Verdana"/>
                <a:cs typeface="+mn-cs"/>
              </a:rPr>
              <a:t> </a:t>
            </a:r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1) Alijäämäinen (</a:t>
            </a:r>
            <a:r>
              <a:rPr lang="fi-FI" sz="1200" dirty="0" err="1">
                <a:solidFill>
                  <a:srgbClr val="002E63"/>
                </a:solidFill>
                <a:latin typeface="Verdana"/>
                <a:cs typeface="+mn-cs"/>
              </a:rPr>
              <a:t>neg</a:t>
            </a:r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.) rahavirta ilmaisee, että menoja katetaan kassavaroja vähentämällä tai lainalla. Ylijäämäinen (</a:t>
            </a:r>
            <a:r>
              <a:rPr lang="fi-FI" sz="1200" dirty="0" err="1">
                <a:solidFill>
                  <a:srgbClr val="002E63"/>
                </a:solidFill>
                <a:latin typeface="Verdana"/>
                <a:cs typeface="+mn-cs"/>
              </a:rPr>
              <a:t>pos</a:t>
            </a:r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.) rahavirta ilmaisee, kuinka paljon varoja jää antolainaukseen, lainojen lyhennyksiin ja kassan vahvistamiseen.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2) Nettoluotonanto kansantalouden tilinpidon mukaan = Paikallishallinnon kokonaistulojen ja kokonaismenojen erotus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rgbClr val="002060"/>
                </a:solidFill>
                <a:latin typeface="Verdana"/>
                <a:cs typeface="+mn-cs"/>
              </a:rPr>
              <a:t>3) Lainakannan </a:t>
            </a:r>
            <a:r>
              <a:rPr lang="fi-FI" sz="1200" dirty="0">
                <a:solidFill>
                  <a:srgbClr val="002060"/>
                </a:solidFill>
                <a:latin typeface="Verdana"/>
                <a:cs typeface="+mn-cs"/>
              </a:rPr>
              <a:t>muutos vuodelta 2021 puuttuu, koska vuosien 2020 ja 2021 lainakannat eivät ole keskenään vertailukelpoisia.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21693" y="68628"/>
            <a:ext cx="12366364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91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rgbClr val="002E63"/>
                </a:solidFill>
                <a:latin typeface="Verdana"/>
                <a:cs typeface="+mn-cs"/>
              </a:rPr>
              <a:t>Kuntasektorin toiminnan ja investointien rahavirta, lainakannan muutos</a:t>
            </a:r>
          </a:p>
          <a:p>
            <a:pPr algn="ctr" defTabSz="12191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rgbClr val="002E63"/>
                </a:solidFill>
                <a:latin typeface="Verdana"/>
                <a:cs typeface="+mn-cs"/>
              </a:rPr>
              <a:t> sekä paikallishallinnon nettoluotonanto vuosina 1997-2022, mrd. €</a:t>
            </a:r>
          </a:p>
          <a:p>
            <a:pPr algn="ctr" defTabSz="12191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600" kern="0" dirty="0">
                <a:solidFill>
                  <a:srgbClr val="002E63"/>
                </a:solidFill>
                <a:latin typeface="Verdana"/>
                <a:cs typeface="+mn-cs"/>
              </a:rPr>
              <a:t>(arviot painelaskelman mukaan)</a:t>
            </a:r>
            <a:endParaRPr lang="fi-FI" sz="1600" dirty="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750201" y="6334269"/>
            <a:ext cx="33748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Lähde: Vuodet 1997-2017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Tilastokeskus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Vuosien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2018-2022 arviot VM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14.9.2018</a:t>
            </a:r>
            <a:endParaRPr lang="fi-FI" sz="120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0659084" y="3089225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3)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269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34786"/>
              </p:ext>
            </p:extLst>
          </p:nvPr>
        </p:nvGraphicFramePr>
        <p:xfrm>
          <a:off x="983432" y="1052736"/>
          <a:ext cx="10513167" cy="433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96200" y="6309321"/>
            <a:ext cx="424847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rgbClr val="002E63"/>
                </a:solidFill>
                <a:cs typeface="+mn-cs"/>
              </a:rPr>
              <a:t>Lähde: Vuodet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1997-2017 </a:t>
            </a:r>
            <a:r>
              <a:rPr lang="fi-FI" sz="1100" kern="0" dirty="0">
                <a:solidFill>
                  <a:srgbClr val="002E63"/>
                </a:solidFill>
                <a:cs typeface="+mn-cs"/>
              </a:rPr>
              <a:t>Tilastokeskus.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rgbClr val="002E63"/>
                </a:solidFill>
                <a:cs typeface="+mn-cs"/>
              </a:rPr>
              <a:t>           Vuosien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2018-2022 </a:t>
            </a:r>
            <a:r>
              <a:rPr lang="fi-FI" sz="1100" kern="0" dirty="0">
                <a:solidFill>
                  <a:srgbClr val="002E63"/>
                </a:solidFill>
                <a:cs typeface="+mn-cs"/>
              </a:rPr>
              <a:t>arviot VM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14.9.2018</a:t>
            </a:r>
            <a:endParaRPr lang="fi-FI" sz="110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z="950" dirty="0" smtClean="0"/>
              <a:t>17.9.2018 / mm</a:t>
            </a:r>
            <a:endParaRPr lang="fi-FI" sz="95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5440" y="193459"/>
            <a:ext cx="10441160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i-FI" sz="2200" dirty="0">
                <a:solidFill>
                  <a:schemeClr val="accent1"/>
                </a:solidFill>
              </a:rPr>
              <a:t>Kuntasektorin toiminnan ja investointien </a:t>
            </a:r>
            <a:r>
              <a:rPr lang="fi-FI" sz="2200" dirty="0" smtClean="0">
                <a:solidFill>
                  <a:schemeClr val="accent1"/>
                </a:solidFill>
              </a:rPr>
              <a:t>rahavirta sekä</a:t>
            </a:r>
            <a:endParaRPr lang="fi-FI" sz="2200" dirty="0">
              <a:solidFill>
                <a:schemeClr val="accent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fi-FI" sz="2200" dirty="0" smtClean="0">
                <a:solidFill>
                  <a:schemeClr val="accent1"/>
                </a:solidFill>
              </a:rPr>
              <a:t>paikallishallinnon nettoluotonanto </a:t>
            </a:r>
            <a:r>
              <a:rPr lang="fi-FI" sz="2200" dirty="0">
                <a:solidFill>
                  <a:schemeClr val="accent1"/>
                </a:solidFill>
              </a:rPr>
              <a:t>vuosina </a:t>
            </a:r>
            <a:r>
              <a:rPr lang="fi-FI" sz="2200" dirty="0" smtClean="0">
                <a:solidFill>
                  <a:schemeClr val="accent1"/>
                </a:solidFill>
              </a:rPr>
              <a:t>1997-2022, % </a:t>
            </a:r>
            <a:r>
              <a:rPr lang="fi-FI" sz="2200" dirty="0" err="1" smtClean="0">
                <a:solidFill>
                  <a:schemeClr val="accent1"/>
                </a:solidFill>
              </a:rPr>
              <a:t>BKT:sta</a:t>
            </a:r>
            <a:endParaRPr lang="fi-FI" sz="2200" dirty="0" smtClean="0">
              <a:solidFill>
                <a:schemeClr val="accent1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1487488" y="5904274"/>
            <a:ext cx="96845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sz="1250" dirty="0"/>
              <a:t> </a:t>
            </a:r>
            <a:r>
              <a:rPr lang="fi-FI" sz="1250" dirty="0" smtClean="0"/>
              <a:t>2) Paikallishallinnon nettoluotonanto kansantalouden tilinpidon mukaan= Paikallishallinnon kokonaistulojen </a:t>
            </a:r>
          </a:p>
          <a:p>
            <a:pPr eaLnBrk="1" hangingPunct="1"/>
            <a:r>
              <a:rPr lang="fi-FI" sz="1250" dirty="0"/>
              <a:t> </a:t>
            </a:r>
            <a:r>
              <a:rPr lang="fi-FI" sz="1250" dirty="0" smtClean="0"/>
              <a:t>    ja kokonaismenojen erotus</a:t>
            </a:r>
            <a:endParaRPr lang="fi-FI" sz="1250" dirty="0"/>
          </a:p>
        </p:txBody>
      </p:sp>
      <p:sp>
        <p:nvSpPr>
          <p:cNvPr id="9" name="Suorakulmio 8"/>
          <p:cNvSpPr/>
          <p:nvPr/>
        </p:nvSpPr>
        <p:spPr>
          <a:xfrm>
            <a:off x="1487488" y="5460614"/>
            <a:ext cx="96845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sz="1250" dirty="0"/>
              <a:t> 1</a:t>
            </a:r>
            <a:r>
              <a:rPr lang="fi-FI" sz="1250" dirty="0" smtClean="0"/>
              <a:t>) </a:t>
            </a:r>
            <a:r>
              <a:rPr lang="fi-FI" sz="1250" dirty="0"/>
              <a:t>Toiminnan ja investointien rahavirta </a:t>
            </a:r>
            <a:r>
              <a:rPr lang="fi-FI" sz="1250" dirty="0" smtClean="0"/>
              <a:t> kuntien tilinpidon mukaan= </a:t>
            </a:r>
            <a:r>
              <a:rPr lang="fi-FI" sz="1250" dirty="0"/>
              <a:t>Tulorahoitus, netto + Investoinnit, netto  </a:t>
            </a:r>
          </a:p>
          <a:p>
            <a:pPr eaLnBrk="1" hangingPunct="1"/>
            <a:r>
              <a:rPr lang="fi-FI" sz="1250" dirty="0"/>
              <a:t>      Tulorahoitus, netto = Vuosikate + Satunnaiset erät, netto + tulorahoituksen korjauserät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8472264" y="3501008"/>
            <a:ext cx="22156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rgbClr val="FF0000"/>
                </a:solidFill>
              </a:rPr>
              <a:t>Hallituksen asettama tavoite</a:t>
            </a:r>
          </a:p>
          <a:p>
            <a:r>
              <a:rPr lang="fi-FI" sz="1100" dirty="0" smtClean="0">
                <a:solidFill>
                  <a:srgbClr val="FF0000"/>
                </a:solidFill>
              </a:rPr>
              <a:t>paikallishallinnon </a:t>
            </a:r>
          </a:p>
          <a:p>
            <a:r>
              <a:rPr lang="fi-FI" sz="1100" dirty="0" smtClean="0">
                <a:solidFill>
                  <a:srgbClr val="FF0000"/>
                </a:solidFill>
              </a:rPr>
              <a:t>nettoluotonannolle (-0,5 %)</a:t>
            </a:r>
            <a:endParaRPr lang="fi-FI" sz="1100" dirty="0">
              <a:solidFill>
                <a:srgbClr val="FF0000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0992544" y="764704"/>
            <a:ext cx="261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rgbClr val="002060"/>
                </a:solidFill>
              </a:rPr>
              <a:t>%</a:t>
            </a:r>
            <a:endParaRPr lang="fi-FI" sz="1600" dirty="0">
              <a:solidFill>
                <a:srgbClr val="00206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1081729" y="764704"/>
            <a:ext cx="261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rgbClr val="002060"/>
                </a:solidFill>
              </a:rPr>
              <a:t>%</a:t>
            </a:r>
            <a:endParaRPr lang="fi-F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5469258" y="6558180"/>
            <a:ext cx="1490837" cy="299820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srgbClr val="002E63"/>
                </a:solidFill>
                <a:latin typeface="Verdana"/>
                <a:cs typeface="+mn-cs"/>
              </a:rPr>
              <a:t>17.9.2018 / mm</a:t>
            </a:r>
            <a:endParaRPr lang="fi-FI" dirty="0">
              <a:solidFill>
                <a:srgbClr val="002E63"/>
              </a:solidFill>
              <a:latin typeface="Verdan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335360" y="768298"/>
          <a:ext cx="11521280" cy="503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693" y="-39356"/>
            <a:ext cx="12432704" cy="79010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fi-FI" sz="2400" kern="0" dirty="0"/>
              <a:t>Kuntien ja kuntayhtymien lainakanta sekä rahavarat 1991-2022, mrd. €</a:t>
            </a:r>
            <a:br>
              <a:rPr lang="fi-FI" sz="2400" kern="0" dirty="0"/>
            </a:br>
            <a:r>
              <a:rPr lang="fi-FI" sz="1600" kern="0" dirty="0">
                <a:solidFill>
                  <a:schemeClr val="tx1"/>
                </a:solidFill>
              </a:rPr>
              <a:t>(arviot painelaskelman mukaan)</a:t>
            </a:r>
            <a:endParaRPr lang="fi-FI" sz="2400" kern="0" dirty="0">
              <a:solidFill>
                <a:schemeClr val="tx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0" y="5910168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Maakuntasektorille siirtyy myös sairaanhoitopiirien velat, joiden arvioidaan kuntatalouden kehitysarviossa olevan vuoden 2021 tasossa noin 4,1 mrd.</a:t>
            </a:r>
            <a:endParaRPr lang="fi-FI" sz="2133" dirty="0">
              <a:solidFill>
                <a:srgbClr val="FF0000"/>
              </a:solidFill>
              <a:latin typeface="Verdan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88288" y="6327347"/>
            <a:ext cx="34170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Lähde: Vuodet 1991-2017 TK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Vuosien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2018-2022 arviot VM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14.9.2018</a:t>
            </a:r>
            <a:endParaRPr lang="fi-FI" sz="1200" kern="0" dirty="0">
              <a:solidFill>
                <a:srgbClr val="002E63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51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435225" y="44550"/>
            <a:ext cx="7189788" cy="72015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300" dirty="0"/>
              <a:t>Kuntien ja kuntayhtymien tuloslaskelma </a:t>
            </a:r>
            <a:br>
              <a:rPr lang="fi-FI" sz="2300" dirty="0"/>
            </a:br>
            <a:r>
              <a:rPr lang="fi-FI" sz="2300" dirty="0"/>
              <a:t>vuosina </a:t>
            </a:r>
            <a:r>
              <a:rPr lang="fi-FI" sz="2300" dirty="0" smtClean="0"/>
              <a:t>2016-2022, </a:t>
            </a:r>
            <a:r>
              <a:rPr lang="fi-FI" sz="2300" dirty="0"/>
              <a:t>mrd. € </a:t>
            </a:r>
          </a:p>
        </p:txBody>
      </p:sp>
      <p:sp>
        <p:nvSpPr>
          <p:cNvPr id="26637" name="Rectangle 24"/>
          <p:cNvSpPr>
            <a:spLocks noChangeArrowheads="1"/>
          </p:cNvSpPr>
          <p:nvPr/>
        </p:nvSpPr>
        <p:spPr bwMode="auto">
          <a:xfrm>
            <a:off x="8517314" y="6418203"/>
            <a:ext cx="362735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fi-FI" sz="1050" dirty="0"/>
              <a:t>Lähteet: </a:t>
            </a:r>
            <a:r>
              <a:rPr lang="fi-FI" sz="1050" dirty="0" smtClean="0"/>
              <a:t>Vuodet 2016-2017 </a:t>
            </a:r>
            <a:r>
              <a:rPr lang="fi-FI" sz="1050" dirty="0"/>
              <a:t>Tilastokeskus,</a:t>
            </a:r>
          </a:p>
          <a:p>
            <a:pPr algn="l"/>
            <a:r>
              <a:rPr lang="fi-FI" sz="1050" dirty="0"/>
              <a:t>             Vuosien </a:t>
            </a:r>
            <a:r>
              <a:rPr lang="fi-FI" sz="1050" dirty="0" smtClean="0"/>
              <a:t>2018-2022  </a:t>
            </a:r>
            <a:r>
              <a:rPr lang="fi-FI" sz="1050" dirty="0"/>
              <a:t>arviot VM </a:t>
            </a:r>
            <a:r>
              <a:rPr lang="fi-FI" sz="1050" dirty="0" smtClean="0"/>
              <a:t>14.9.2018</a:t>
            </a:r>
            <a:endParaRPr lang="fi-FI" sz="1050" dirty="0">
              <a:solidFill>
                <a:schemeClr val="accent1"/>
              </a:solidFill>
            </a:endParaRPr>
          </a:p>
        </p:txBody>
      </p:sp>
      <p:sp>
        <p:nvSpPr>
          <p:cNvPr id="26718" name="Alatunnisteen paikkamerkki 1"/>
          <p:cNvSpPr>
            <a:spLocks noGrp="1"/>
          </p:cNvSpPr>
          <p:nvPr>
            <p:ph type="ftr" sz="quarter" idx="11"/>
          </p:nvPr>
        </p:nvSpPr>
        <p:spPr bwMode="auto">
          <a:xfrm>
            <a:off x="5194691" y="6476257"/>
            <a:ext cx="1333358" cy="24045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17.9.2018 / mm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142" name="Rectangle 2"/>
          <p:cNvSpPr txBox="1">
            <a:spLocks noChangeArrowheads="1"/>
          </p:cNvSpPr>
          <p:nvPr/>
        </p:nvSpPr>
        <p:spPr bwMode="auto">
          <a:xfrm>
            <a:off x="1059223" y="5537386"/>
            <a:ext cx="10729192" cy="83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 smtClean="0">
                <a:solidFill>
                  <a:srgbClr val="002060"/>
                </a:solidFill>
                <a:cs typeface="+mn-cs"/>
              </a:rPr>
              <a:t>Vuonna </a:t>
            </a:r>
            <a:r>
              <a:rPr lang="fi-FI" sz="1100" kern="0" dirty="0">
                <a:solidFill>
                  <a:srgbClr val="002060"/>
                </a:solidFill>
                <a:cs typeface="+mn-cs"/>
              </a:rPr>
              <a:t>2017 toimintatuloja ja –menoja sekä valtionosuuksia pienentää</a:t>
            </a:r>
            <a:r>
              <a:rPr lang="fi-FI" sz="1100" b="1" kern="0" dirty="0">
                <a:solidFill>
                  <a:srgbClr val="002060"/>
                </a:solidFill>
                <a:cs typeface="+mn-cs"/>
              </a:rPr>
              <a:t> </a:t>
            </a:r>
            <a:r>
              <a:rPr lang="fi-FI" sz="1100" kern="0" dirty="0">
                <a:solidFill>
                  <a:srgbClr val="002060"/>
                </a:solidFill>
                <a:cs typeface="+mn-cs"/>
              </a:rPr>
              <a:t>perustoimeentulotuen laskutuksen ja maksatuksen siirto </a:t>
            </a:r>
            <a:r>
              <a:rPr lang="fi-FI" sz="1100" kern="0" dirty="0" smtClean="0">
                <a:solidFill>
                  <a:srgbClr val="002060"/>
                </a:solidFill>
                <a:cs typeface="+mn-cs"/>
              </a:rPr>
              <a:t>Kelalle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 smtClean="0">
                <a:solidFill>
                  <a:srgbClr val="002060"/>
                </a:solidFill>
                <a:cs typeface="+mn-cs"/>
              </a:rPr>
              <a:t>sekä </a:t>
            </a:r>
            <a:r>
              <a:rPr lang="fi-FI" sz="1100" kern="0" dirty="0" err="1">
                <a:solidFill>
                  <a:srgbClr val="002060"/>
                </a:solidFill>
                <a:cs typeface="+mn-cs"/>
              </a:rPr>
              <a:t>kiky</a:t>
            </a:r>
            <a:r>
              <a:rPr lang="fi-FI" sz="1100" kern="0" dirty="0">
                <a:solidFill>
                  <a:srgbClr val="002060"/>
                </a:solidFill>
                <a:cs typeface="+mn-cs"/>
              </a:rPr>
              <a:t>-sopimus</a:t>
            </a:r>
            <a:r>
              <a:rPr lang="fi-FI" sz="1100" kern="0" dirty="0" smtClean="0">
                <a:solidFill>
                  <a:srgbClr val="002060"/>
                </a:solidFill>
                <a:cs typeface="+mn-cs"/>
              </a:rPr>
              <a:t>.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rgbClr val="002060"/>
                </a:solidFill>
              </a:rPr>
              <a:t>Talouden paraneminen vuonna </a:t>
            </a:r>
            <a:r>
              <a:rPr lang="fi-FI" sz="1100" kern="0" dirty="0" smtClean="0">
                <a:solidFill>
                  <a:srgbClr val="002060"/>
                </a:solidFill>
              </a:rPr>
              <a:t>2021 </a:t>
            </a:r>
            <a:r>
              <a:rPr lang="fi-FI" sz="1100" kern="0" dirty="0">
                <a:solidFill>
                  <a:srgbClr val="002060"/>
                </a:solidFill>
              </a:rPr>
              <a:t>johtuu </a:t>
            </a:r>
            <a:r>
              <a:rPr lang="fi-FI" sz="1100" kern="0" dirty="0" smtClean="0">
                <a:solidFill>
                  <a:srgbClr val="002060"/>
                </a:solidFill>
              </a:rPr>
              <a:t>pääosin siitä, </a:t>
            </a:r>
            <a:r>
              <a:rPr lang="fi-FI" sz="1100" kern="0" dirty="0">
                <a:solidFill>
                  <a:srgbClr val="002060"/>
                </a:solidFill>
              </a:rPr>
              <a:t>että veroprosenttien ja yhteisöveron jako-osuuden leikkauksista huolimatta kunnille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 smtClean="0">
                <a:solidFill>
                  <a:srgbClr val="002060"/>
                </a:solidFill>
              </a:rPr>
              <a:t>tilitetään </a:t>
            </a:r>
            <a:r>
              <a:rPr lang="fi-FI" sz="1100" kern="0" dirty="0">
                <a:solidFill>
                  <a:srgbClr val="002060"/>
                </a:solidFill>
              </a:rPr>
              <a:t>vielä aiempien </a:t>
            </a:r>
            <a:r>
              <a:rPr lang="fi-FI" sz="1100" kern="0" dirty="0" smtClean="0">
                <a:solidFill>
                  <a:srgbClr val="002060"/>
                </a:solidFill>
              </a:rPr>
              <a:t>verovuosien </a:t>
            </a:r>
            <a:r>
              <a:rPr lang="fi-FI" sz="1100" kern="0" dirty="0">
                <a:solidFill>
                  <a:srgbClr val="002060"/>
                </a:solidFill>
              </a:rPr>
              <a:t>veroja aiempien vuosien korkeampien veroprosenttien ja jako-osuuksien perusteella</a:t>
            </a:r>
            <a:r>
              <a:rPr lang="fi-FI" sz="1100" kern="0" dirty="0" smtClean="0">
                <a:solidFill>
                  <a:srgbClr val="002060"/>
                </a:solidFill>
              </a:rPr>
              <a:t>.</a:t>
            </a:r>
            <a:endParaRPr lang="fi-FI" sz="1100" kern="0" dirty="0">
              <a:solidFill>
                <a:srgbClr val="002060"/>
              </a:solidFill>
              <a:cs typeface="+mn-cs"/>
            </a:endParaRPr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144588"/>
              </p:ext>
            </p:extLst>
          </p:nvPr>
        </p:nvGraphicFramePr>
        <p:xfrm>
          <a:off x="1535113" y="765175"/>
          <a:ext cx="96869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5" name="Worksheet" r:id="rId3" imgW="9486785" imgH="4752839" progId="Excel.Sheet.12">
                  <p:embed/>
                </p:oleObj>
              </mc:Choice>
              <mc:Fallback>
                <p:oleObj name="Worksheet" r:id="rId3" imgW="9486785" imgH="47528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5113" y="765175"/>
                        <a:ext cx="9686925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8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435225" y="116557"/>
            <a:ext cx="7189788" cy="72015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300" dirty="0"/>
              <a:t>Kuntien ja kuntayhtymien rahoituslaskelma </a:t>
            </a:r>
            <a:br>
              <a:rPr lang="fi-FI" sz="2300" dirty="0"/>
            </a:br>
            <a:r>
              <a:rPr lang="fi-FI" sz="2300" dirty="0"/>
              <a:t>vuosina </a:t>
            </a:r>
            <a:r>
              <a:rPr lang="fi-FI" sz="2300" dirty="0" smtClean="0"/>
              <a:t>2016-2022, </a:t>
            </a:r>
            <a:r>
              <a:rPr lang="fi-FI" sz="2300" dirty="0"/>
              <a:t>mrd. € </a:t>
            </a:r>
          </a:p>
        </p:txBody>
      </p:sp>
      <p:sp>
        <p:nvSpPr>
          <p:cNvPr id="26718" name="Alatunnisteen paikkamerkki 1"/>
          <p:cNvSpPr>
            <a:spLocks noGrp="1"/>
          </p:cNvSpPr>
          <p:nvPr>
            <p:ph type="ftr" sz="quarter" idx="11"/>
          </p:nvPr>
        </p:nvSpPr>
        <p:spPr bwMode="auto">
          <a:xfrm>
            <a:off x="5194690" y="6476256"/>
            <a:ext cx="22694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dirty="0" smtClean="0">
                <a:solidFill>
                  <a:schemeClr val="accent1"/>
                </a:solidFill>
              </a:rPr>
              <a:t>17.9.2018 / mm</a:t>
            </a:r>
            <a:endParaRPr lang="fi-FI" sz="1050" dirty="0">
              <a:solidFill>
                <a:schemeClr val="accent1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8445306" y="6378160"/>
            <a:ext cx="36273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fi-FI" sz="1100" dirty="0"/>
              <a:t>Lähteet: </a:t>
            </a:r>
            <a:r>
              <a:rPr lang="fi-FI" sz="1100" dirty="0" smtClean="0"/>
              <a:t>Vuosi 2016 ja 2017 Tilastokeskus</a:t>
            </a:r>
            <a:r>
              <a:rPr lang="fi-FI" sz="1100" dirty="0"/>
              <a:t>,</a:t>
            </a:r>
          </a:p>
          <a:p>
            <a:pPr algn="l"/>
            <a:r>
              <a:rPr lang="fi-FI" sz="1100" dirty="0"/>
              <a:t>             Vuosien </a:t>
            </a:r>
            <a:r>
              <a:rPr lang="fi-FI" sz="1100" dirty="0" smtClean="0"/>
              <a:t>2018-2021  </a:t>
            </a:r>
            <a:r>
              <a:rPr lang="fi-FI" sz="1100" dirty="0"/>
              <a:t>arviot VM </a:t>
            </a:r>
            <a:r>
              <a:rPr lang="fi-FI" sz="1100" dirty="0" smtClean="0"/>
              <a:t>14.9.2018</a:t>
            </a:r>
            <a:endParaRPr lang="fi-FI" sz="11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413766"/>
              </p:ext>
            </p:extLst>
          </p:nvPr>
        </p:nvGraphicFramePr>
        <p:xfrm>
          <a:off x="334963" y="908050"/>
          <a:ext cx="1096645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4" name="Worksheet" r:id="rId4" imgW="10966487" imgH="5321491" progId="Excel.Sheet.12">
                  <p:embed/>
                </p:oleObj>
              </mc:Choice>
              <mc:Fallback>
                <p:oleObj name="Worksheet" r:id="rId4" imgW="10966487" imgH="53214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963" y="908050"/>
                        <a:ext cx="10966450" cy="532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2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995659" y="861560"/>
          <a:ext cx="4754464" cy="555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215" y="87076"/>
            <a:ext cx="8713340" cy="51506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sz="2400" b="0" dirty="0">
                <a:solidFill>
                  <a:schemeClr val="tx1"/>
                </a:solidFill>
              </a:rPr>
              <a:t>Kuntien ja kuntayhtymien talous nyt ja tulevaisuudessa 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9538356" y="6421377"/>
            <a:ext cx="2560571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defTabSz="914377" eaLnBrk="1" hangingPunct="1"/>
            <a:r>
              <a:rPr lang="fi-FI" dirty="0">
                <a:solidFill>
                  <a:srgbClr val="002E63"/>
                </a:solidFill>
              </a:rPr>
              <a:t>Lähde: </a:t>
            </a:r>
            <a:r>
              <a:rPr lang="fi-FI" dirty="0" smtClean="0">
                <a:solidFill>
                  <a:srgbClr val="002E63"/>
                </a:solidFill>
              </a:rPr>
              <a:t>Kuntaliitto/VM/Tilastokeskus</a:t>
            </a:r>
            <a:endParaRPr lang="fi-FI" dirty="0">
              <a:solidFill>
                <a:srgbClr val="002E63"/>
              </a:solidFill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6376903" y="849657"/>
          <a:ext cx="4754464" cy="555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kstiruutu 29"/>
          <p:cNvSpPr txBox="1"/>
          <p:nvPr/>
        </p:nvSpPr>
        <p:spPr>
          <a:xfrm>
            <a:off x="4240676" y="6063853"/>
            <a:ext cx="1359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dirty="0"/>
              <a:t>Muut tulot 4 %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1343759" y="3773984"/>
            <a:ext cx="1324752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Palvelujen ja materiaalien</a:t>
            </a:r>
          </a:p>
          <a:p>
            <a:pPr defTabSz="914377"/>
            <a:r>
              <a:rPr lang="fi-FI" sz="1067" dirty="0"/>
              <a:t>ostot</a:t>
            </a:r>
          </a:p>
          <a:p>
            <a:pPr defTabSz="914377"/>
            <a:r>
              <a:rPr lang="fi-FI" sz="1067" dirty="0" smtClean="0"/>
              <a:t>14,2 </a:t>
            </a:r>
            <a:r>
              <a:rPr lang="fi-FI" sz="1067" dirty="0"/>
              <a:t>mrd. €</a:t>
            </a:r>
          </a:p>
          <a:p>
            <a:pPr defTabSz="914377"/>
            <a:r>
              <a:rPr lang="fi-FI" sz="1067" dirty="0"/>
              <a:t>30 %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1314346" y="5044663"/>
            <a:ext cx="14162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Avustukset  5 %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1329175" y="5301208"/>
            <a:ext cx="143313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Lainanhoito 5 %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6726833" y="5802987"/>
            <a:ext cx="137759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77"/>
            <a:r>
              <a:rPr lang="fi-FI" dirty="0"/>
              <a:t>Investoinnit 16 %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6910670" y="3645760"/>
            <a:ext cx="14572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100" dirty="0"/>
              <a:t>Palkat</a:t>
            </a:r>
          </a:p>
          <a:p>
            <a:pPr defTabSz="914377"/>
            <a:r>
              <a:rPr lang="fi-FI" sz="1100" dirty="0"/>
              <a:t>8,5 mrd. €</a:t>
            </a:r>
          </a:p>
          <a:p>
            <a:pPr defTabSz="914377"/>
            <a:r>
              <a:rPr lang="fi-FI" sz="1100" dirty="0"/>
              <a:t> 34 %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8142203" y="6001415"/>
            <a:ext cx="1511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dirty="0"/>
              <a:t>Rahoitus ym. 11 %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9632923" y="3674049"/>
            <a:ext cx="1519491" cy="101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100" dirty="0"/>
              <a:t>Verotulot</a:t>
            </a:r>
          </a:p>
          <a:p>
            <a:pPr defTabSz="914377"/>
            <a:r>
              <a:rPr lang="fi-FI" sz="1100" dirty="0"/>
              <a:t>13,6 mrd.€, 51 %</a:t>
            </a:r>
          </a:p>
          <a:p>
            <a:pPr defTabSz="914377"/>
            <a:r>
              <a:rPr lang="fi-FI" sz="951" dirty="0"/>
              <a:t>Siitä:</a:t>
            </a:r>
          </a:p>
          <a:p>
            <a:pPr defTabSz="914377"/>
            <a:r>
              <a:rPr lang="fi-FI" sz="951" dirty="0"/>
              <a:t>Kunnallisvero 38 %</a:t>
            </a:r>
          </a:p>
          <a:p>
            <a:pPr defTabSz="914377"/>
            <a:r>
              <a:rPr lang="fi-FI" sz="951" dirty="0"/>
              <a:t>Yhteisövero 6 %</a:t>
            </a:r>
          </a:p>
          <a:p>
            <a:pPr defTabSz="914377"/>
            <a:r>
              <a:rPr lang="fi-FI" sz="951" dirty="0"/>
              <a:t>Kiinteistövero 7 %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8215235" y="3849271"/>
            <a:ext cx="1354548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Opetus- ja </a:t>
            </a:r>
          </a:p>
          <a:p>
            <a:pPr defTabSz="914377"/>
            <a:r>
              <a:rPr lang="fi-FI" sz="1067" dirty="0"/>
              <a:t>kulttuuritoimi</a:t>
            </a:r>
          </a:p>
          <a:p>
            <a:pPr defTabSz="914377"/>
            <a:r>
              <a:rPr lang="fi-FI" sz="1067" dirty="0"/>
              <a:t>14,8 mrd. €</a:t>
            </a:r>
          </a:p>
          <a:p>
            <a:pPr defTabSz="914377"/>
            <a:r>
              <a:rPr lang="fi-FI" sz="1067" dirty="0"/>
              <a:t>59 % </a:t>
            </a:r>
          </a:p>
          <a:p>
            <a:pPr defTabSz="914377"/>
            <a:r>
              <a:rPr lang="fi-FI" sz="1067" dirty="0"/>
              <a:t>(toimintamenot </a:t>
            </a:r>
          </a:p>
          <a:p>
            <a:pPr defTabSz="914377"/>
            <a:r>
              <a:rPr lang="fi-FI" sz="1067" dirty="0"/>
              <a:t>+ investoinnit)</a:t>
            </a:r>
          </a:p>
          <a:p>
            <a:pPr defTabSz="914377"/>
            <a:endParaRPr lang="fi-FI" sz="1067" dirty="0"/>
          </a:p>
        </p:txBody>
      </p:sp>
      <p:sp>
        <p:nvSpPr>
          <p:cNvPr id="45" name="Tekstiruutu 44"/>
          <p:cNvSpPr txBox="1"/>
          <p:nvPr/>
        </p:nvSpPr>
        <p:spPr>
          <a:xfrm>
            <a:off x="8203760" y="5229201"/>
            <a:ext cx="1371933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Muut tehtävät</a:t>
            </a:r>
          </a:p>
          <a:p>
            <a:pPr defTabSz="914377"/>
            <a:r>
              <a:rPr lang="fi-FI" sz="1067" dirty="0"/>
              <a:t>7,5 mrd. €</a:t>
            </a:r>
          </a:p>
          <a:p>
            <a:pPr defTabSz="914377"/>
            <a:r>
              <a:rPr lang="fi-FI" sz="1067" dirty="0"/>
              <a:t>30 %,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2774003" y="2073089"/>
            <a:ext cx="1387268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 err="1"/>
              <a:t>Sosiaali</a:t>
            </a:r>
            <a:r>
              <a:rPr lang="fi-FI" sz="1067" dirty="0"/>
              <a:t>- ja</a:t>
            </a:r>
          </a:p>
          <a:p>
            <a:pPr defTabSz="914377"/>
            <a:r>
              <a:rPr lang="fi-FI" sz="1067" dirty="0"/>
              <a:t>terveystoimi</a:t>
            </a:r>
          </a:p>
          <a:p>
            <a:pPr defTabSz="914377"/>
            <a:r>
              <a:rPr lang="fi-FI" sz="1067" dirty="0" smtClean="0"/>
              <a:t>23,1 </a:t>
            </a:r>
            <a:r>
              <a:rPr lang="fi-FI" sz="1067" dirty="0"/>
              <a:t>mrd. €</a:t>
            </a:r>
          </a:p>
          <a:p>
            <a:pPr defTabSz="914377"/>
            <a:r>
              <a:rPr lang="fi-FI" sz="1067" dirty="0" smtClean="0"/>
              <a:t>49 </a:t>
            </a:r>
            <a:r>
              <a:rPr lang="fi-FI" sz="1067" dirty="0"/>
              <a:t>%</a:t>
            </a:r>
          </a:p>
          <a:p>
            <a:pPr defTabSz="914377"/>
            <a:r>
              <a:rPr lang="fi-FI" sz="1067" dirty="0"/>
              <a:t>(toimintamenot </a:t>
            </a:r>
          </a:p>
          <a:p>
            <a:pPr defTabSz="914377"/>
            <a:r>
              <a:rPr lang="fi-FI" sz="1067" dirty="0"/>
              <a:t>+ investoinnit)</a:t>
            </a:r>
          </a:p>
          <a:p>
            <a:pPr defTabSz="914377"/>
            <a:endParaRPr lang="fi-FI" sz="1067" dirty="0"/>
          </a:p>
        </p:txBody>
      </p:sp>
      <p:sp>
        <p:nvSpPr>
          <p:cNvPr id="47" name="Tekstiruutu 46"/>
          <p:cNvSpPr txBox="1"/>
          <p:nvPr/>
        </p:nvSpPr>
        <p:spPr>
          <a:xfrm>
            <a:off x="6734263" y="4715576"/>
            <a:ext cx="1375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dirty="0"/>
              <a:t>Palvelujen ja materiaalien ostot</a:t>
            </a:r>
          </a:p>
          <a:p>
            <a:pPr defTabSz="914377"/>
            <a:r>
              <a:rPr lang="fi-FI" dirty="0"/>
              <a:t>6,5 mrd. €, 26 %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9644057" y="4759217"/>
            <a:ext cx="141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dirty="0"/>
              <a:t>Valtionosuudet</a:t>
            </a:r>
          </a:p>
          <a:p>
            <a:pPr defTabSz="914377"/>
            <a:r>
              <a:rPr lang="fi-FI" dirty="0"/>
              <a:t>2 mrd. €, 9 %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9644248" y="5320380"/>
            <a:ext cx="17083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Toimintatulot</a:t>
            </a:r>
          </a:p>
          <a:p>
            <a:pPr defTabSz="914377"/>
            <a:r>
              <a:rPr lang="fi-FI" sz="1067" dirty="0"/>
              <a:t>7,7 mrd.€ 30 %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9619835" y="6083040"/>
            <a:ext cx="135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dirty="0"/>
              <a:t>Muut tulot 6 %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6717684" y="6206151"/>
            <a:ext cx="134046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933" dirty="0"/>
              <a:t>Muut menot 1 %</a:t>
            </a:r>
          </a:p>
        </p:txBody>
      </p:sp>
      <p:sp>
        <p:nvSpPr>
          <p:cNvPr id="54" name="Tekstiruutu 53"/>
          <p:cNvSpPr txBox="1"/>
          <p:nvPr/>
        </p:nvSpPr>
        <p:spPr>
          <a:xfrm>
            <a:off x="1357014" y="2085345"/>
            <a:ext cx="1399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100" dirty="0"/>
              <a:t>Palkat</a:t>
            </a:r>
          </a:p>
          <a:p>
            <a:pPr defTabSz="914377"/>
            <a:r>
              <a:rPr lang="fi-FI" sz="1100" dirty="0" smtClean="0"/>
              <a:t>17,2 </a:t>
            </a:r>
            <a:r>
              <a:rPr lang="fi-FI" sz="1100" dirty="0"/>
              <a:t>mrd. €</a:t>
            </a:r>
          </a:p>
          <a:p>
            <a:pPr defTabSz="914377"/>
            <a:r>
              <a:rPr lang="fi-FI" sz="1100" dirty="0"/>
              <a:t>36 %</a:t>
            </a:r>
          </a:p>
        </p:txBody>
      </p:sp>
      <p:sp>
        <p:nvSpPr>
          <p:cNvPr id="55" name="Tekstiruutu 54"/>
          <p:cNvSpPr txBox="1"/>
          <p:nvPr/>
        </p:nvSpPr>
        <p:spPr>
          <a:xfrm>
            <a:off x="1343759" y="3235217"/>
            <a:ext cx="13039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Muut henk.-</a:t>
            </a:r>
          </a:p>
          <a:p>
            <a:pPr defTabSz="914377"/>
            <a:r>
              <a:rPr lang="fi-FI" sz="1067" dirty="0"/>
              <a:t>menot 10 %</a:t>
            </a:r>
          </a:p>
        </p:txBody>
      </p:sp>
      <p:sp>
        <p:nvSpPr>
          <p:cNvPr id="56" name="Tekstiruutu 55"/>
          <p:cNvSpPr txBox="1"/>
          <p:nvPr/>
        </p:nvSpPr>
        <p:spPr>
          <a:xfrm>
            <a:off x="4256193" y="2085346"/>
            <a:ext cx="1531921" cy="11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Verotulot</a:t>
            </a:r>
          </a:p>
          <a:p>
            <a:pPr defTabSz="914377"/>
            <a:r>
              <a:rPr lang="fi-FI" sz="1067" dirty="0"/>
              <a:t> </a:t>
            </a:r>
            <a:r>
              <a:rPr lang="fi-FI" sz="1067" dirty="0" smtClean="0"/>
              <a:t>24,6 </a:t>
            </a:r>
            <a:r>
              <a:rPr lang="fi-FI" sz="1067" dirty="0"/>
              <a:t>mrd. €</a:t>
            </a:r>
            <a:br>
              <a:rPr lang="fi-FI" sz="1067" dirty="0"/>
            </a:br>
            <a:r>
              <a:rPr lang="fi-FI" sz="1067" dirty="0"/>
              <a:t> </a:t>
            </a:r>
            <a:r>
              <a:rPr lang="fi-FI" sz="1067" dirty="0" smtClean="0"/>
              <a:t>52 </a:t>
            </a:r>
            <a:r>
              <a:rPr lang="fi-FI" sz="1067" dirty="0"/>
              <a:t>%</a:t>
            </a:r>
          </a:p>
          <a:p>
            <a:pPr defTabSz="914377"/>
            <a:r>
              <a:rPr lang="fi-FI" sz="951" dirty="0"/>
              <a:t>Siitä:</a:t>
            </a:r>
          </a:p>
          <a:p>
            <a:pPr defTabSz="914377"/>
            <a:r>
              <a:rPr lang="fi-FI" sz="951" dirty="0"/>
              <a:t>Kunnallisvero 43%</a:t>
            </a:r>
          </a:p>
          <a:p>
            <a:pPr defTabSz="914377"/>
            <a:r>
              <a:rPr lang="fi-FI" sz="951" dirty="0"/>
              <a:t>Yhteisövero 4 %</a:t>
            </a:r>
          </a:p>
          <a:p>
            <a:pPr defTabSz="914377"/>
            <a:r>
              <a:rPr lang="fi-FI" sz="951" dirty="0"/>
              <a:t>Kiinteistövero 4 %</a:t>
            </a:r>
          </a:p>
        </p:txBody>
      </p:sp>
      <p:sp>
        <p:nvSpPr>
          <p:cNvPr id="57" name="Tekstiruutu 56"/>
          <p:cNvSpPr txBox="1"/>
          <p:nvPr/>
        </p:nvSpPr>
        <p:spPr>
          <a:xfrm>
            <a:off x="4295801" y="3984362"/>
            <a:ext cx="1291908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Valtionosuudet</a:t>
            </a:r>
          </a:p>
          <a:p>
            <a:pPr defTabSz="914377"/>
            <a:r>
              <a:rPr lang="fi-FI" sz="1067" dirty="0" smtClean="0"/>
              <a:t>9,2 </a:t>
            </a:r>
            <a:r>
              <a:rPr lang="fi-FI" sz="1067" dirty="0"/>
              <a:t>mrd. €</a:t>
            </a:r>
          </a:p>
          <a:p>
            <a:pPr defTabSz="914377"/>
            <a:r>
              <a:rPr lang="fi-FI" sz="1067" dirty="0"/>
              <a:t>19 %</a:t>
            </a:r>
          </a:p>
        </p:txBody>
      </p:sp>
      <p:sp>
        <p:nvSpPr>
          <p:cNvPr id="59" name="Tekstiruutu 58"/>
          <p:cNvSpPr txBox="1"/>
          <p:nvPr/>
        </p:nvSpPr>
        <p:spPr>
          <a:xfrm>
            <a:off x="2830639" y="3984362"/>
            <a:ext cx="1344071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Opetus- ja </a:t>
            </a:r>
          </a:p>
          <a:p>
            <a:pPr defTabSz="914377"/>
            <a:r>
              <a:rPr lang="fi-FI" sz="1067" dirty="0"/>
              <a:t>kulttuuritoimi</a:t>
            </a:r>
          </a:p>
          <a:p>
            <a:pPr defTabSz="914377"/>
            <a:r>
              <a:rPr lang="fi-FI" sz="1067" dirty="0" smtClean="0"/>
              <a:t>14,6 </a:t>
            </a:r>
            <a:r>
              <a:rPr lang="fi-FI" sz="1067" dirty="0"/>
              <a:t>mrd. €</a:t>
            </a:r>
          </a:p>
          <a:p>
            <a:pPr defTabSz="914377"/>
            <a:r>
              <a:rPr lang="fi-FI" sz="1067" dirty="0"/>
              <a:t>31 %</a:t>
            </a:r>
          </a:p>
          <a:p>
            <a:pPr defTabSz="914377"/>
            <a:r>
              <a:rPr lang="fi-FI" sz="1067" dirty="0"/>
              <a:t>(toimintamenot + investoinnit)</a:t>
            </a:r>
          </a:p>
          <a:p>
            <a:pPr defTabSz="914377"/>
            <a:endParaRPr lang="fi-FI" sz="1067" dirty="0"/>
          </a:p>
        </p:txBody>
      </p:sp>
      <p:sp>
        <p:nvSpPr>
          <p:cNvPr id="60" name="Tekstiruutu 59"/>
          <p:cNvSpPr txBox="1"/>
          <p:nvPr/>
        </p:nvSpPr>
        <p:spPr>
          <a:xfrm>
            <a:off x="2801952" y="5292305"/>
            <a:ext cx="136281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Muut tehtävät</a:t>
            </a:r>
          </a:p>
          <a:p>
            <a:pPr defTabSz="914377"/>
            <a:r>
              <a:rPr lang="fi-FI" sz="1067" dirty="0"/>
              <a:t>7 mrd. €</a:t>
            </a:r>
          </a:p>
          <a:p>
            <a:pPr defTabSz="914377"/>
            <a:r>
              <a:rPr lang="fi-FI" sz="1067" dirty="0" smtClean="0"/>
              <a:t>15 </a:t>
            </a:r>
            <a:r>
              <a:rPr lang="fi-FI" sz="1067" dirty="0"/>
              <a:t>% 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2764243" y="5980767"/>
            <a:ext cx="149900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Rahoitus </a:t>
            </a:r>
            <a:r>
              <a:rPr lang="fi-FI" sz="1067" dirty="0" smtClean="0"/>
              <a:t>ym.5 </a:t>
            </a:r>
            <a:r>
              <a:rPr lang="fi-FI" sz="1067" dirty="0"/>
              <a:t>%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4256040" y="4937600"/>
            <a:ext cx="133590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Toimintatulot</a:t>
            </a:r>
          </a:p>
          <a:p>
            <a:pPr defTabSz="914377"/>
            <a:r>
              <a:rPr lang="fi-FI" sz="1067" dirty="0" smtClean="0"/>
              <a:t>9,7 </a:t>
            </a:r>
            <a:r>
              <a:rPr lang="fi-FI" sz="1067" dirty="0"/>
              <a:t>mrd. €</a:t>
            </a:r>
          </a:p>
          <a:p>
            <a:pPr defTabSz="914377"/>
            <a:r>
              <a:rPr lang="fi-FI" sz="1067" dirty="0" smtClean="0"/>
              <a:t>20 </a:t>
            </a:r>
            <a:r>
              <a:rPr lang="fi-FI" sz="1067" dirty="0"/>
              <a:t>%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4249193" y="5819817"/>
            <a:ext cx="130233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Lainanotto 5 %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9623603" y="5889696"/>
            <a:ext cx="131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dirty="0"/>
              <a:t>Lainanotto 4 %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6700571" y="4426235"/>
            <a:ext cx="157605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933" dirty="0"/>
              <a:t>Muut </a:t>
            </a:r>
            <a:r>
              <a:rPr lang="fi-FI" sz="933" dirty="0" err="1"/>
              <a:t>henk.menot</a:t>
            </a:r>
            <a:r>
              <a:rPr lang="fi-FI" sz="933" dirty="0"/>
              <a:t> 8%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6707472" y="5350779"/>
            <a:ext cx="136379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933" dirty="0"/>
              <a:t>Avustukset  6 %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6700572" y="5536628"/>
            <a:ext cx="1409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dirty="0"/>
              <a:t>Lainanhoito 9 %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1331796" y="5692735"/>
            <a:ext cx="14747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i-FI" sz="1067" dirty="0"/>
              <a:t>Investoinnit 11 %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1314345" y="6073423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fi-FI" dirty="0"/>
              <a:t>Muut menot 3 %</a:t>
            </a:r>
          </a:p>
        </p:txBody>
      </p:sp>
      <p:cxnSp>
        <p:nvCxnSpPr>
          <p:cNvPr id="4" name="Suora yhdysviiva 3"/>
          <p:cNvCxnSpPr/>
          <p:nvPr/>
        </p:nvCxnSpPr>
        <p:spPr>
          <a:xfrm flipH="1">
            <a:off x="6249657" y="815979"/>
            <a:ext cx="6480" cy="5591292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orakulmio 1"/>
          <p:cNvSpPr/>
          <p:nvPr/>
        </p:nvSpPr>
        <p:spPr>
          <a:xfrm>
            <a:off x="6746510" y="2085346"/>
            <a:ext cx="424257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fi-FI" sz="1200" dirty="0"/>
              <a:t>Maakunnille siirtyvä osuus noin 21 mrd. €</a:t>
            </a:r>
          </a:p>
        </p:txBody>
      </p:sp>
      <p:sp>
        <p:nvSpPr>
          <p:cNvPr id="58" name="Tekstiruutu 57"/>
          <p:cNvSpPr txBox="1"/>
          <p:nvPr/>
        </p:nvSpPr>
        <p:spPr>
          <a:xfrm>
            <a:off x="1227380" y="658893"/>
            <a:ext cx="436774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fi-FI" sz="1400" dirty="0" err="1">
                <a:solidFill>
                  <a:srgbClr val="002E63"/>
                </a:solidFill>
              </a:rPr>
              <a:t>Tulos-</a:t>
            </a:r>
            <a:r>
              <a:rPr lang="fi-FI" sz="1400" dirty="0">
                <a:solidFill>
                  <a:srgbClr val="002E63"/>
                </a:solidFill>
              </a:rPr>
              <a:t> ja rahoituslaskelman mukaiset ulkoiset  tulot ja menot. </a:t>
            </a:r>
          </a:p>
          <a:p>
            <a:pPr defTabSz="914377">
              <a:lnSpc>
                <a:spcPct val="90000"/>
              </a:lnSpc>
            </a:pPr>
            <a:r>
              <a:rPr lang="fi-FI" sz="1400" b="1" dirty="0">
                <a:solidFill>
                  <a:srgbClr val="00B050"/>
                </a:solidFill>
              </a:rPr>
              <a:t>ARVIO VUODELLE </a:t>
            </a:r>
            <a:r>
              <a:rPr lang="fi-FI" sz="1400" b="1" dirty="0" smtClean="0">
                <a:solidFill>
                  <a:srgbClr val="00B050"/>
                </a:solidFill>
              </a:rPr>
              <a:t>2020 </a:t>
            </a:r>
            <a:r>
              <a:rPr lang="fi-FI" sz="1400" b="1" dirty="0">
                <a:solidFill>
                  <a:srgbClr val="002E63"/>
                </a:solidFill>
              </a:rPr>
              <a:t>noin </a:t>
            </a:r>
            <a:r>
              <a:rPr lang="fi-FI" sz="1400" b="1" dirty="0" smtClean="0">
                <a:solidFill>
                  <a:srgbClr val="002E63"/>
                </a:solidFill>
              </a:rPr>
              <a:t>47,6 </a:t>
            </a:r>
            <a:r>
              <a:rPr lang="fi-FI" sz="1400" b="1" dirty="0">
                <a:solidFill>
                  <a:srgbClr val="002E63"/>
                </a:solidFill>
              </a:rPr>
              <a:t>mrd. €</a:t>
            </a:r>
            <a:endParaRPr lang="fi-FI" sz="1400" b="1" dirty="0">
              <a:solidFill>
                <a:srgbClr val="000000"/>
              </a:solidFill>
            </a:endParaRP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6482958" y="666738"/>
            <a:ext cx="5181661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defTabSz="914377" eaLnBrk="1" hangingPunct="1">
              <a:lnSpc>
                <a:spcPct val="90000"/>
              </a:lnSpc>
            </a:pPr>
            <a:r>
              <a:rPr lang="fi-FI" sz="1400" dirty="0" err="1">
                <a:solidFill>
                  <a:srgbClr val="002E63"/>
                </a:solidFill>
              </a:rPr>
              <a:t>Tulos-</a:t>
            </a:r>
            <a:r>
              <a:rPr lang="fi-FI" sz="1400" dirty="0">
                <a:solidFill>
                  <a:srgbClr val="002E63"/>
                </a:solidFill>
              </a:rPr>
              <a:t> ja rahoituslaskelman mukaiset ulkoiset</a:t>
            </a:r>
          </a:p>
          <a:p>
            <a:pPr defTabSz="914377" eaLnBrk="1" hangingPunct="1">
              <a:lnSpc>
                <a:spcPct val="90000"/>
              </a:lnSpc>
            </a:pPr>
            <a:r>
              <a:rPr lang="fi-FI" sz="1400" dirty="0">
                <a:solidFill>
                  <a:srgbClr val="002E63"/>
                </a:solidFill>
              </a:rPr>
              <a:t>tulot ja menot.</a:t>
            </a:r>
          </a:p>
          <a:p>
            <a:pPr defTabSz="914377" eaLnBrk="1" hangingPunct="1">
              <a:lnSpc>
                <a:spcPct val="90000"/>
              </a:lnSpc>
            </a:pPr>
            <a:r>
              <a:rPr lang="fi-FI" sz="1400" b="1" dirty="0">
                <a:solidFill>
                  <a:srgbClr val="00B050"/>
                </a:solidFill>
              </a:rPr>
              <a:t>HAHMOTELMA VUODESTA 2021 </a:t>
            </a:r>
            <a:r>
              <a:rPr lang="fi-FI" sz="1400" b="1" dirty="0">
                <a:solidFill>
                  <a:srgbClr val="002E63"/>
                </a:solidFill>
              </a:rPr>
              <a:t>noin 25 mrd. €</a:t>
            </a:r>
          </a:p>
        </p:txBody>
      </p:sp>
      <p:sp>
        <p:nvSpPr>
          <p:cNvPr id="52" name="Alatunnisteen paikkamerkki 4"/>
          <p:cNvSpPr txBox="1">
            <a:spLocks/>
          </p:cNvSpPr>
          <p:nvPr/>
        </p:nvSpPr>
        <p:spPr>
          <a:xfrm>
            <a:off x="8367932" y="6394459"/>
            <a:ext cx="1068915" cy="3309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kern="1200">
                <a:solidFill>
                  <a:srgbClr val="002E63"/>
                </a:solidFill>
                <a:latin typeface="Verdana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457189">
              <a:defRPr/>
            </a:pPr>
            <a:r>
              <a:rPr lang="fi-FI" sz="951" dirty="0" smtClean="0"/>
              <a:t>17.9.2018 </a:t>
            </a:r>
            <a:r>
              <a:rPr lang="en-US" sz="951" dirty="0" smtClean="0"/>
              <a:t>/ mm</a:t>
            </a:r>
            <a:endParaRPr lang="fi-FI" sz="951" dirty="0"/>
          </a:p>
        </p:txBody>
      </p:sp>
      <p:sp>
        <p:nvSpPr>
          <p:cNvPr id="53" name="Alatunnisteen paikkamerkki 4"/>
          <p:cNvSpPr txBox="1">
            <a:spLocks/>
          </p:cNvSpPr>
          <p:nvPr/>
        </p:nvSpPr>
        <p:spPr>
          <a:xfrm>
            <a:off x="2968216" y="6407858"/>
            <a:ext cx="1068915" cy="3309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kern="1200">
                <a:solidFill>
                  <a:srgbClr val="002E63"/>
                </a:solidFill>
                <a:latin typeface="Verdana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457189">
              <a:defRPr/>
            </a:pPr>
            <a:r>
              <a:rPr lang="fi-FI" sz="951" dirty="0"/>
              <a:t>2</a:t>
            </a:r>
            <a:r>
              <a:rPr lang="fi-FI" sz="951" dirty="0" smtClean="0"/>
              <a:t>7.9.2018 </a:t>
            </a:r>
            <a:r>
              <a:rPr lang="en-US" sz="951" dirty="0" smtClean="0"/>
              <a:t>/ mm</a:t>
            </a:r>
            <a:endParaRPr lang="fi-FI" sz="951" dirty="0"/>
          </a:p>
        </p:txBody>
      </p:sp>
    </p:spTree>
    <p:extLst>
      <p:ext uri="{BB962C8B-B14F-4D97-AF65-F5344CB8AC3E}">
        <p14:creationId xmlns:p14="http://schemas.microsoft.com/office/powerpoint/2010/main" val="12282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97350" y="44624"/>
            <a:ext cx="10371667" cy="1143000"/>
          </a:xfrm>
        </p:spPr>
        <p:txBody>
          <a:bodyPr/>
          <a:lstStyle/>
          <a:p>
            <a:r>
              <a:rPr lang="fi-FI" dirty="0" smtClean="0"/>
              <a:t>Kuntatalousohjelman nostot syksy 2018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Kuntatalous vahvistui selkeästi vuonna 2017, mutta kuntien välillä on suuria eroja</a:t>
            </a:r>
          </a:p>
          <a:p>
            <a:r>
              <a:rPr lang="fi-FI" dirty="0" smtClean="0"/>
              <a:t>Lainakannan kasvu selittyy pääosin sairaanhoitopiirien kasvaneilla investoinneilla</a:t>
            </a:r>
          </a:p>
          <a:p>
            <a:r>
              <a:rPr lang="fi-FI" dirty="0" smtClean="0"/>
              <a:t>Maakunta- ja </a:t>
            </a:r>
            <a:r>
              <a:rPr lang="fi-FI" dirty="0" err="1" smtClean="0"/>
              <a:t>sote</a:t>
            </a:r>
            <a:r>
              <a:rPr lang="fi-FI" dirty="0" smtClean="0"/>
              <a:t>-uudistus muuttaa kuntatalouden rakenteita 2021</a:t>
            </a:r>
          </a:p>
          <a:p>
            <a:r>
              <a:rPr lang="fi-FI" dirty="0" smtClean="0"/>
              <a:t>Kustannustenjaon tarkistus alentaa valtionosuutta vuonna 2019</a:t>
            </a:r>
          </a:p>
          <a:p>
            <a:r>
              <a:rPr lang="fi-FI" dirty="0" smtClean="0"/>
              <a:t>Kuntatalous heikkenee toimintamenojen kasvun nopeutuessa ja verotulojen kasvun hidastuessa</a:t>
            </a:r>
          </a:p>
          <a:p>
            <a:r>
              <a:rPr lang="fi-FI" dirty="0" smtClean="0"/>
              <a:t>Kuntatalouden rahoitusasematavoite saavutetaan vuonna 2019</a:t>
            </a:r>
          </a:p>
          <a:p>
            <a:r>
              <a:rPr lang="fi-FI" dirty="0" smtClean="0"/>
              <a:t>Investointitarpeet, korjausvelka ja kasvukeskusten palvelujen ja infrastruktuurin laajentaminen haastavat kuntataloutta. Jotta investoinnit voitaisiin rahoittaa myös jatkossa, on kuntien tulokehityksen oltava vahvaa ja menot pidettävä kurissa.</a:t>
            </a:r>
            <a:endParaRPr lang="fi-FI" dirty="0"/>
          </a:p>
        </p:txBody>
      </p:sp>
      <p:sp>
        <p:nvSpPr>
          <p:cNvPr id="6" name="Alatunnisteen paikkamerkki 1"/>
          <p:cNvSpPr>
            <a:spLocks noGrp="1"/>
          </p:cNvSpPr>
          <p:nvPr>
            <p:ph type="ftr" sz="quarter" idx="11"/>
          </p:nvPr>
        </p:nvSpPr>
        <p:spPr bwMode="auto">
          <a:xfrm>
            <a:off x="5194690" y="6476256"/>
            <a:ext cx="22694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17.9.2018 / mm ja </a:t>
            </a:r>
            <a:r>
              <a:rPr lang="fi-FI" sz="900" dirty="0" err="1" smtClean="0">
                <a:solidFill>
                  <a:schemeClr val="accent1"/>
                </a:solidFill>
              </a:rPr>
              <a:t>mp</a:t>
            </a:r>
            <a:endParaRPr lang="fi-FI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1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39416" y="1059039"/>
            <a:ext cx="130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>
                <a:solidFill>
                  <a:schemeClr val="tx2"/>
                </a:solidFill>
              </a:rPr>
              <a:t>Prosenttia: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39417" y="2762079"/>
            <a:ext cx="278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schemeClr val="tx2"/>
                </a:solidFill>
              </a:rPr>
              <a:t>Kuluttajahintojen muutos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39416" y="3504360"/>
            <a:ext cx="3162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schemeClr val="tx2"/>
                </a:solidFill>
              </a:rPr>
              <a:t>Valtionosuusindeksin muutos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39417" y="3800583"/>
            <a:ext cx="29995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schemeClr val="tx2"/>
                </a:solidFill>
              </a:rPr>
              <a:t>Kuntien </a:t>
            </a:r>
            <a:r>
              <a:rPr lang="fi-FI" sz="1600" kern="0" dirty="0" smtClean="0">
                <a:solidFill>
                  <a:schemeClr val="tx2"/>
                </a:solidFill>
              </a:rPr>
              <a:t>ansiotason </a:t>
            </a:r>
            <a:r>
              <a:rPr lang="fi-FI" sz="1600" kern="0" dirty="0">
                <a:solidFill>
                  <a:schemeClr val="tx2"/>
                </a:solidFill>
              </a:rPr>
              <a:t>muutos</a:t>
            </a: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8841294" y="988040"/>
            <a:ext cx="73609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2021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8897105" y="2691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1,8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8897105" y="3476224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1,8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58" name="Text Box 63"/>
          <p:cNvSpPr txBox="1">
            <a:spLocks noChangeArrowheads="1"/>
          </p:cNvSpPr>
          <p:nvPr/>
        </p:nvSpPr>
        <p:spPr bwMode="auto">
          <a:xfrm>
            <a:off x="8897105" y="3772447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2,5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4951" y="55633"/>
            <a:ext cx="8784976" cy="719138"/>
          </a:xfrm>
        </p:spPr>
        <p:txBody>
          <a:bodyPr>
            <a:norm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300" kern="0" spc="0" dirty="0">
                <a:solidFill>
                  <a:sysClr val="windowText" lastClr="000000"/>
                </a:solidFill>
                <a:ea typeface="+mj-ea"/>
              </a:rPr>
              <a:t>Kokonaistaloudelliset ennusteet ja taustaoletukset</a:t>
            </a:r>
            <a:r>
              <a:rPr lang="fi-FI" sz="2400" b="0" kern="0" spc="0" dirty="0">
                <a:solidFill>
                  <a:sysClr val="windowText" lastClr="000000"/>
                </a:solidFill>
                <a:ea typeface="+mj-ea"/>
              </a:rPr>
              <a:t/>
            </a:r>
            <a:br>
              <a:rPr lang="fi-FI" sz="2400" b="0" kern="0" spc="0" dirty="0">
                <a:solidFill>
                  <a:sysClr val="windowText" lastClr="000000"/>
                </a:solidFill>
                <a:ea typeface="+mj-ea"/>
              </a:rPr>
            </a:br>
            <a:r>
              <a:rPr lang="fi-FI" sz="1300" b="0" kern="0" spc="0" dirty="0">
                <a:solidFill>
                  <a:sysClr val="windowText" lastClr="000000"/>
                </a:solidFill>
                <a:ea typeface="+mj-ea"/>
              </a:rPr>
              <a:t>Lähde: </a:t>
            </a:r>
            <a:r>
              <a:rPr lang="fi-FI" sz="1300" b="0" kern="0" spc="0" dirty="0" smtClean="0">
                <a:solidFill>
                  <a:schemeClr val="tx2"/>
                </a:solidFill>
                <a:ea typeface="+mj-ea"/>
              </a:rPr>
              <a:t>Vuosi 2016 ja</a:t>
            </a:r>
            <a:r>
              <a:rPr lang="fi-FI" sz="1300" b="0" kern="0" spc="0" dirty="0" smtClean="0">
                <a:solidFill>
                  <a:sysClr val="windowText" lastClr="000000"/>
                </a:solidFill>
                <a:ea typeface="+mj-ea"/>
              </a:rPr>
              <a:t> 2017 Tilastokeskus, ennusteet 2018-2022 VM 14.9.2018</a:t>
            </a:r>
            <a:r>
              <a:rPr lang="fi-FI" sz="1300" b="0" kern="0" spc="0" dirty="0" smtClean="0">
                <a:solidFill>
                  <a:schemeClr val="bg1"/>
                </a:solidFill>
                <a:ea typeface="+mj-ea"/>
              </a:rPr>
              <a:t>.2011</a:t>
            </a:r>
            <a:endParaRPr lang="fi-FI" sz="1300" b="0" kern="0" spc="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839416" y="1059039"/>
            <a:ext cx="130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>
                <a:solidFill>
                  <a:schemeClr val="tx2"/>
                </a:solidFill>
              </a:rPr>
              <a:t>Prosenttia:</a:t>
            </a:r>
          </a:p>
        </p:txBody>
      </p:sp>
      <p:sp>
        <p:nvSpPr>
          <p:cNvPr id="102" name="Text Box 54"/>
          <p:cNvSpPr txBox="1">
            <a:spLocks noChangeArrowheads="1"/>
          </p:cNvSpPr>
          <p:nvPr/>
        </p:nvSpPr>
        <p:spPr bwMode="auto">
          <a:xfrm>
            <a:off x="9553708" y="988112"/>
            <a:ext cx="73609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2022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08" name="Text Box 60"/>
          <p:cNvSpPr txBox="1">
            <a:spLocks noChangeArrowheads="1"/>
          </p:cNvSpPr>
          <p:nvPr/>
        </p:nvSpPr>
        <p:spPr bwMode="auto">
          <a:xfrm>
            <a:off x="9681528" y="2705441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2,0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11" name="Text Box 62"/>
          <p:cNvSpPr txBox="1">
            <a:spLocks noChangeArrowheads="1"/>
          </p:cNvSpPr>
          <p:nvPr/>
        </p:nvSpPr>
        <p:spPr bwMode="auto">
          <a:xfrm>
            <a:off x="9681528" y="3490585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2,2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12" name="Text Box 63"/>
          <p:cNvSpPr txBox="1">
            <a:spLocks noChangeArrowheads="1"/>
          </p:cNvSpPr>
          <p:nvPr/>
        </p:nvSpPr>
        <p:spPr bwMode="auto">
          <a:xfrm>
            <a:off x="9681527" y="3772519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2,7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5130423" y="6473881"/>
            <a:ext cx="1616307" cy="267487"/>
          </a:xfrm>
        </p:spPr>
        <p:txBody>
          <a:bodyPr/>
          <a:lstStyle/>
          <a:p>
            <a:pPr>
              <a:defRPr/>
            </a:pPr>
            <a:r>
              <a:rPr lang="fi-FI" sz="900" dirty="0" smtClean="0"/>
              <a:t>17.9.2018 </a:t>
            </a:r>
            <a:r>
              <a:rPr lang="fi-FI" sz="900" dirty="0" smtClean="0"/>
              <a:t>/ mm</a:t>
            </a:r>
            <a:endParaRPr lang="fi-FI" sz="900" dirty="0"/>
          </a:p>
        </p:txBody>
      </p:sp>
      <p:sp>
        <p:nvSpPr>
          <p:cNvPr id="113" name="Text Box 54"/>
          <p:cNvSpPr txBox="1">
            <a:spLocks noChangeArrowheads="1"/>
          </p:cNvSpPr>
          <p:nvPr/>
        </p:nvSpPr>
        <p:spPr bwMode="auto">
          <a:xfrm>
            <a:off x="4808846" y="988040"/>
            <a:ext cx="73609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>
                <a:solidFill>
                  <a:schemeClr val="tx2"/>
                </a:solidFill>
              </a:rPr>
              <a:t>2016</a:t>
            </a:r>
          </a:p>
        </p:txBody>
      </p:sp>
      <p:sp>
        <p:nvSpPr>
          <p:cNvPr id="119" name="Text Box 60"/>
          <p:cNvSpPr txBox="1">
            <a:spLocks noChangeArrowheads="1"/>
          </p:cNvSpPr>
          <p:nvPr/>
        </p:nvSpPr>
        <p:spPr bwMode="auto">
          <a:xfrm>
            <a:off x="4936665" y="2691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0,4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21" name="Text Box 62"/>
          <p:cNvSpPr txBox="1">
            <a:spLocks noChangeArrowheads="1"/>
          </p:cNvSpPr>
          <p:nvPr/>
        </p:nvSpPr>
        <p:spPr bwMode="auto">
          <a:xfrm>
            <a:off x="4936667" y="3476224"/>
            <a:ext cx="53892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>
                <a:solidFill>
                  <a:schemeClr val="tx2"/>
                </a:solidFill>
              </a:rPr>
              <a:t>0,0</a:t>
            </a:r>
          </a:p>
        </p:txBody>
      </p:sp>
      <p:sp>
        <p:nvSpPr>
          <p:cNvPr id="122" name="Text Box 63"/>
          <p:cNvSpPr txBox="1">
            <a:spLocks noChangeArrowheads="1"/>
          </p:cNvSpPr>
          <p:nvPr/>
        </p:nvSpPr>
        <p:spPr bwMode="auto">
          <a:xfrm>
            <a:off x="4936665" y="3772447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>
                <a:solidFill>
                  <a:schemeClr val="tx2"/>
                </a:solidFill>
              </a:rPr>
              <a:t>1,0</a:t>
            </a:r>
          </a:p>
        </p:txBody>
      </p:sp>
      <p:sp>
        <p:nvSpPr>
          <p:cNvPr id="138" name="Text Box 3"/>
          <p:cNvSpPr txBox="1">
            <a:spLocks noChangeArrowheads="1"/>
          </p:cNvSpPr>
          <p:nvPr/>
        </p:nvSpPr>
        <p:spPr bwMode="auto">
          <a:xfrm>
            <a:off x="839417" y="1753967"/>
            <a:ext cx="256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schemeClr val="tx2"/>
                </a:solidFill>
              </a:rPr>
              <a:t>Palkkasumman muutos</a:t>
            </a:r>
          </a:p>
        </p:txBody>
      </p:sp>
      <p:sp>
        <p:nvSpPr>
          <p:cNvPr id="139" name="Text Box 4"/>
          <p:cNvSpPr txBox="1">
            <a:spLocks noChangeArrowheads="1"/>
          </p:cNvSpPr>
          <p:nvPr/>
        </p:nvSpPr>
        <p:spPr bwMode="auto">
          <a:xfrm>
            <a:off x="839416" y="2093642"/>
            <a:ext cx="29290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 smtClean="0">
                <a:solidFill>
                  <a:schemeClr val="tx2"/>
                </a:solidFill>
              </a:rPr>
              <a:t>Yleisen ansiotason </a:t>
            </a:r>
            <a:r>
              <a:rPr lang="fi-FI" sz="1600" kern="0" dirty="0">
                <a:solidFill>
                  <a:schemeClr val="tx2"/>
                </a:solidFill>
              </a:rPr>
              <a:t>muutos</a:t>
            </a:r>
          </a:p>
        </p:txBody>
      </p:sp>
      <p:sp>
        <p:nvSpPr>
          <p:cNvPr id="140" name="Text Box 6"/>
          <p:cNvSpPr txBox="1">
            <a:spLocks noChangeArrowheads="1"/>
          </p:cNvSpPr>
          <p:nvPr/>
        </p:nvSpPr>
        <p:spPr bwMode="auto">
          <a:xfrm>
            <a:off x="839417" y="2423594"/>
            <a:ext cx="1811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schemeClr val="tx2"/>
                </a:solidFill>
              </a:rPr>
              <a:t>Työttömyysaste</a:t>
            </a:r>
          </a:p>
        </p:txBody>
      </p:sp>
      <p:sp>
        <p:nvSpPr>
          <p:cNvPr id="141" name="Text Box 8"/>
          <p:cNvSpPr txBox="1">
            <a:spLocks noChangeArrowheads="1"/>
          </p:cNvSpPr>
          <p:nvPr/>
        </p:nvSpPr>
        <p:spPr bwMode="auto">
          <a:xfrm>
            <a:off x="839416" y="1419079"/>
            <a:ext cx="2354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schemeClr val="tx2"/>
                </a:solidFill>
              </a:rPr>
              <a:t>BKT, määrän muutos</a:t>
            </a:r>
          </a:p>
        </p:txBody>
      </p:sp>
      <p:sp>
        <p:nvSpPr>
          <p:cNvPr id="142" name="Text Box 55"/>
          <p:cNvSpPr txBox="1">
            <a:spLocks noChangeArrowheads="1"/>
          </p:cNvSpPr>
          <p:nvPr/>
        </p:nvSpPr>
        <p:spPr bwMode="auto">
          <a:xfrm>
            <a:off x="8897105" y="16829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3,0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43" name="Text Box 56"/>
          <p:cNvSpPr txBox="1">
            <a:spLocks noChangeArrowheads="1"/>
          </p:cNvSpPr>
          <p:nvPr/>
        </p:nvSpPr>
        <p:spPr bwMode="auto">
          <a:xfrm>
            <a:off x="8897105" y="2022643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2,9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44" name="Text Box 58"/>
          <p:cNvSpPr txBox="1">
            <a:spLocks noChangeArrowheads="1"/>
          </p:cNvSpPr>
          <p:nvPr/>
        </p:nvSpPr>
        <p:spPr bwMode="auto">
          <a:xfrm>
            <a:off x="8897105" y="2352595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6,6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55" name="Text Box 55"/>
          <p:cNvSpPr txBox="1">
            <a:spLocks noChangeArrowheads="1"/>
          </p:cNvSpPr>
          <p:nvPr/>
        </p:nvSpPr>
        <p:spPr bwMode="auto">
          <a:xfrm>
            <a:off x="9681527" y="1697329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3,1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56" name="Text Box 56"/>
          <p:cNvSpPr txBox="1">
            <a:spLocks noChangeArrowheads="1"/>
          </p:cNvSpPr>
          <p:nvPr/>
        </p:nvSpPr>
        <p:spPr bwMode="auto">
          <a:xfrm>
            <a:off x="9681527" y="2037004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3,1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57" name="Text Box 58"/>
          <p:cNvSpPr txBox="1">
            <a:spLocks noChangeArrowheads="1"/>
          </p:cNvSpPr>
          <p:nvPr/>
        </p:nvSpPr>
        <p:spPr bwMode="auto">
          <a:xfrm>
            <a:off x="9681527" y="2366956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6,6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58" name="Text Box 55"/>
          <p:cNvSpPr txBox="1">
            <a:spLocks noChangeArrowheads="1"/>
          </p:cNvSpPr>
          <p:nvPr/>
        </p:nvSpPr>
        <p:spPr bwMode="auto">
          <a:xfrm>
            <a:off x="4936665" y="16829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1,6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4936666" y="2022643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1,1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60" name="Text Box 58"/>
          <p:cNvSpPr txBox="1">
            <a:spLocks noChangeArrowheads="1"/>
          </p:cNvSpPr>
          <p:nvPr/>
        </p:nvSpPr>
        <p:spPr bwMode="auto">
          <a:xfrm>
            <a:off x="4936665" y="2352595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8,8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64" name="Text Box 59"/>
          <p:cNvSpPr txBox="1">
            <a:spLocks noChangeArrowheads="1"/>
          </p:cNvSpPr>
          <p:nvPr/>
        </p:nvSpPr>
        <p:spPr bwMode="auto">
          <a:xfrm>
            <a:off x="8897105" y="1348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1,1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67" name="Text Box 59"/>
          <p:cNvSpPr txBox="1">
            <a:spLocks noChangeArrowheads="1"/>
          </p:cNvSpPr>
          <p:nvPr/>
        </p:nvSpPr>
        <p:spPr bwMode="auto">
          <a:xfrm>
            <a:off x="9681527" y="1362441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1,0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68" name="Text Box 59"/>
          <p:cNvSpPr txBox="1">
            <a:spLocks noChangeArrowheads="1"/>
          </p:cNvSpPr>
          <p:nvPr/>
        </p:nvSpPr>
        <p:spPr bwMode="auto">
          <a:xfrm>
            <a:off x="4936665" y="1348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2,1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70" name="Text Box 10"/>
          <p:cNvSpPr txBox="1">
            <a:spLocks noChangeArrowheads="1"/>
          </p:cNvSpPr>
          <p:nvPr/>
        </p:nvSpPr>
        <p:spPr bwMode="auto">
          <a:xfrm>
            <a:off x="839416" y="3190704"/>
            <a:ext cx="37401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schemeClr val="tx2"/>
                </a:solidFill>
              </a:rPr>
              <a:t>Kuntien kustannustason </a:t>
            </a:r>
            <a:r>
              <a:rPr lang="fi-FI" sz="1600" kern="0" dirty="0" smtClean="0">
                <a:solidFill>
                  <a:schemeClr val="tx2"/>
                </a:solidFill>
              </a:rPr>
              <a:t>muutos </a:t>
            </a:r>
            <a:r>
              <a:rPr lang="fi-FI" sz="1800" kern="0" baseline="30000" dirty="0" smtClean="0">
                <a:solidFill>
                  <a:schemeClr val="tx2"/>
                </a:solidFill>
              </a:rPr>
              <a:t>1)</a:t>
            </a:r>
            <a:endParaRPr lang="fi-FI" sz="1800" kern="0" baseline="30000" dirty="0">
              <a:solidFill>
                <a:schemeClr val="tx2"/>
              </a:solidFill>
            </a:endParaRPr>
          </a:p>
        </p:txBody>
      </p:sp>
      <p:sp>
        <p:nvSpPr>
          <p:cNvPr id="171" name="Text Box 61"/>
          <p:cNvSpPr txBox="1">
            <a:spLocks noChangeArrowheads="1"/>
          </p:cNvSpPr>
          <p:nvPr/>
        </p:nvSpPr>
        <p:spPr bwMode="auto">
          <a:xfrm>
            <a:off x="8897105" y="31625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1,8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75" name="Text Box 61"/>
          <p:cNvSpPr txBox="1">
            <a:spLocks noChangeArrowheads="1"/>
          </p:cNvSpPr>
          <p:nvPr/>
        </p:nvSpPr>
        <p:spPr bwMode="auto">
          <a:xfrm>
            <a:off x="9681527" y="3176929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2,2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76" name="Text Box 61"/>
          <p:cNvSpPr txBox="1">
            <a:spLocks noChangeArrowheads="1"/>
          </p:cNvSpPr>
          <p:nvPr/>
        </p:nvSpPr>
        <p:spPr bwMode="auto">
          <a:xfrm>
            <a:off x="4936665" y="31625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0,8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83" name="Text Box 54"/>
          <p:cNvSpPr txBox="1">
            <a:spLocks noChangeArrowheads="1"/>
          </p:cNvSpPr>
          <p:nvPr/>
        </p:nvSpPr>
        <p:spPr bwMode="auto">
          <a:xfrm>
            <a:off x="5672942" y="988040"/>
            <a:ext cx="73609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>
                <a:solidFill>
                  <a:schemeClr val="tx2"/>
                </a:solidFill>
              </a:rPr>
              <a:t>2017</a:t>
            </a:r>
          </a:p>
        </p:txBody>
      </p:sp>
      <p:sp>
        <p:nvSpPr>
          <p:cNvPr id="185" name="Text Box 60"/>
          <p:cNvSpPr txBox="1">
            <a:spLocks noChangeArrowheads="1"/>
          </p:cNvSpPr>
          <p:nvPr/>
        </p:nvSpPr>
        <p:spPr bwMode="auto">
          <a:xfrm>
            <a:off x="5728753" y="2691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0,7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86" name="Text Box 62"/>
          <p:cNvSpPr txBox="1">
            <a:spLocks noChangeArrowheads="1"/>
          </p:cNvSpPr>
          <p:nvPr/>
        </p:nvSpPr>
        <p:spPr bwMode="auto">
          <a:xfrm>
            <a:off x="5629367" y="3476224"/>
            <a:ext cx="63831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-1,0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87" name="Text Box 63"/>
          <p:cNvSpPr txBox="1">
            <a:spLocks noChangeArrowheads="1"/>
          </p:cNvSpPr>
          <p:nvPr/>
        </p:nvSpPr>
        <p:spPr bwMode="auto">
          <a:xfrm>
            <a:off x="5629367" y="3772447"/>
            <a:ext cx="63831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-1,0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93" name="Text Box 55"/>
          <p:cNvSpPr txBox="1">
            <a:spLocks noChangeArrowheads="1"/>
          </p:cNvSpPr>
          <p:nvPr/>
        </p:nvSpPr>
        <p:spPr bwMode="auto">
          <a:xfrm>
            <a:off x="5728753" y="16829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2,2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94" name="Text Box 56"/>
          <p:cNvSpPr txBox="1">
            <a:spLocks noChangeArrowheads="1"/>
          </p:cNvSpPr>
          <p:nvPr/>
        </p:nvSpPr>
        <p:spPr bwMode="auto">
          <a:xfrm>
            <a:off x="5728753" y="2022643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0,2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95" name="Text Box 58"/>
          <p:cNvSpPr txBox="1">
            <a:spLocks noChangeArrowheads="1"/>
          </p:cNvSpPr>
          <p:nvPr/>
        </p:nvSpPr>
        <p:spPr bwMode="auto">
          <a:xfrm>
            <a:off x="5728753" y="2352595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8,6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96" name="Text Box 59"/>
          <p:cNvSpPr txBox="1">
            <a:spLocks noChangeArrowheads="1"/>
          </p:cNvSpPr>
          <p:nvPr/>
        </p:nvSpPr>
        <p:spPr bwMode="auto">
          <a:xfrm>
            <a:off x="5728753" y="1348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2,8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97" name="Text Box 61"/>
          <p:cNvSpPr txBox="1">
            <a:spLocks noChangeArrowheads="1"/>
          </p:cNvSpPr>
          <p:nvPr/>
        </p:nvSpPr>
        <p:spPr bwMode="auto">
          <a:xfrm>
            <a:off x="5629367" y="3162568"/>
            <a:ext cx="63831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-1,2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62" name="Text Box 54"/>
          <p:cNvSpPr txBox="1">
            <a:spLocks noChangeArrowheads="1"/>
          </p:cNvSpPr>
          <p:nvPr/>
        </p:nvSpPr>
        <p:spPr bwMode="auto">
          <a:xfrm>
            <a:off x="6449011" y="988040"/>
            <a:ext cx="73609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>
                <a:solidFill>
                  <a:schemeClr val="tx2"/>
                </a:solidFill>
              </a:rPr>
              <a:t>2018</a:t>
            </a:r>
          </a:p>
        </p:txBody>
      </p:sp>
      <p:sp>
        <p:nvSpPr>
          <p:cNvPr id="163" name="Text Box 60"/>
          <p:cNvSpPr txBox="1">
            <a:spLocks noChangeArrowheads="1"/>
          </p:cNvSpPr>
          <p:nvPr/>
        </p:nvSpPr>
        <p:spPr bwMode="auto">
          <a:xfrm>
            <a:off x="6504822" y="2691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1,1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69" name="Text Box 62"/>
          <p:cNvSpPr txBox="1">
            <a:spLocks noChangeArrowheads="1"/>
          </p:cNvSpPr>
          <p:nvPr/>
        </p:nvSpPr>
        <p:spPr bwMode="auto">
          <a:xfrm>
            <a:off x="6504822" y="3476224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1,1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77" name="Text Box 63"/>
          <p:cNvSpPr txBox="1">
            <a:spLocks noChangeArrowheads="1"/>
          </p:cNvSpPr>
          <p:nvPr/>
        </p:nvSpPr>
        <p:spPr bwMode="auto">
          <a:xfrm>
            <a:off x="6504822" y="3772447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1,3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84" name="Text Box 55"/>
          <p:cNvSpPr txBox="1">
            <a:spLocks noChangeArrowheads="1"/>
          </p:cNvSpPr>
          <p:nvPr/>
        </p:nvSpPr>
        <p:spPr bwMode="auto">
          <a:xfrm>
            <a:off x="6504822" y="16829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4,2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205" name="Text Box 56"/>
          <p:cNvSpPr txBox="1">
            <a:spLocks noChangeArrowheads="1"/>
          </p:cNvSpPr>
          <p:nvPr/>
        </p:nvSpPr>
        <p:spPr bwMode="auto">
          <a:xfrm>
            <a:off x="6504823" y="2022643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1,8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206" name="Text Box 58"/>
          <p:cNvSpPr txBox="1">
            <a:spLocks noChangeArrowheads="1"/>
          </p:cNvSpPr>
          <p:nvPr/>
        </p:nvSpPr>
        <p:spPr bwMode="auto">
          <a:xfrm>
            <a:off x="6504822" y="2352595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7,4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207" name="Text Box 59"/>
          <p:cNvSpPr txBox="1">
            <a:spLocks noChangeArrowheads="1"/>
          </p:cNvSpPr>
          <p:nvPr/>
        </p:nvSpPr>
        <p:spPr bwMode="auto">
          <a:xfrm>
            <a:off x="6504822" y="1348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3,0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208" name="Text Box 61"/>
          <p:cNvSpPr txBox="1">
            <a:spLocks noChangeArrowheads="1"/>
          </p:cNvSpPr>
          <p:nvPr/>
        </p:nvSpPr>
        <p:spPr bwMode="auto">
          <a:xfrm>
            <a:off x="6504822" y="31625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1,1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14" name="Text Box 54"/>
          <p:cNvSpPr txBox="1">
            <a:spLocks noChangeArrowheads="1"/>
          </p:cNvSpPr>
          <p:nvPr/>
        </p:nvSpPr>
        <p:spPr bwMode="auto">
          <a:xfrm>
            <a:off x="7241099" y="988040"/>
            <a:ext cx="73609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>
                <a:solidFill>
                  <a:schemeClr val="tx2"/>
                </a:solidFill>
              </a:rPr>
              <a:t>2019</a:t>
            </a:r>
          </a:p>
        </p:txBody>
      </p:sp>
      <p:sp>
        <p:nvSpPr>
          <p:cNvPr id="115" name="Text Box 60"/>
          <p:cNvSpPr txBox="1">
            <a:spLocks noChangeArrowheads="1"/>
          </p:cNvSpPr>
          <p:nvPr/>
        </p:nvSpPr>
        <p:spPr bwMode="auto">
          <a:xfrm>
            <a:off x="7296910" y="2691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1,4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16" name="Text Box 62"/>
          <p:cNvSpPr txBox="1">
            <a:spLocks noChangeArrowheads="1"/>
          </p:cNvSpPr>
          <p:nvPr/>
        </p:nvSpPr>
        <p:spPr bwMode="auto">
          <a:xfrm>
            <a:off x="7296910" y="3476224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1,3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17" name="Text Box 63"/>
          <p:cNvSpPr txBox="1">
            <a:spLocks noChangeArrowheads="1"/>
          </p:cNvSpPr>
          <p:nvPr/>
        </p:nvSpPr>
        <p:spPr bwMode="auto">
          <a:xfrm>
            <a:off x="7296910" y="3772447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3,3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18" name="Text Box 55"/>
          <p:cNvSpPr txBox="1">
            <a:spLocks noChangeArrowheads="1"/>
          </p:cNvSpPr>
          <p:nvPr/>
        </p:nvSpPr>
        <p:spPr bwMode="auto">
          <a:xfrm>
            <a:off x="7296910" y="16829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3,5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32" name="Text Box 56"/>
          <p:cNvSpPr txBox="1">
            <a:spLocks noChangeArrowheads="1"/>
          </p:cNvSpPr>
          <p:nvPr/>
        </p:nvSpPr>
        <p:spPr bwMode="auto">
          <a:xfrm>
            <a:off x="7296910" y="2022643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2,6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45" name="Text Box 58"/>
          <p:cNvSpPr txBox="1">
            <a:spLocks noChangeArrowheads="1"/>
          </p:cNvSpPr>
          <p:nvPr/>
        </p:nvSpPr>
        <p:spPr bwMode="auto">
          <a:xfrm>
            <a:off x="7296910" y="2352595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6,</a:t>
            </a:r>
            <a:r>
              <a:rPr lang="fi-FI" sz="1700" kern="0" dirty="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46" name="Text Box 59"/>
          <p:cNvSpPr txBox="1">
            <a:spLocks noChangeArrowheads="1"/>
          </p:cNvSpPr>
          <p:nvPr/>
        </p:nvSpPr>
        <p:spPr bwMode="auto">
          <a:xfrm>
            <a:off x="7296910" y="1348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1,7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47" name="Text Box 61"/>
          <p:cNvSpPr txBox="1">
            <a:spLocks noChangeArrowheads="1"/>
          </p:cNvSpPr>
          <p:nvPr/>
        </p:nvSpPr>
        <p:spPr bwMode="auto">
          <a:xfrm>
            <a:off x="7296910" y="31625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2,1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33" name="Text Box 54"/>
          <p:cNvSpPr txBox="1">
            <a:spLocks noChangeArrowheads="1"/>
          </p:cNvSpPr>
          <p:nvPr/>
        </p:nvSpPr>
        <p:spPr bwMode="auto">
          <a:xfrm>
            <a:off x="8033187" y="988040"/>
            <a:ext cx="73609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>
                <a:solidFill>
                  <a:schemeClr val="tx2"/>
                </a:solidFill>
              </a:rPr>
              <a:t>2020</a:t>
            </a:r>
          </a:p>
        </p:txBody>
      </p:sp>
      <p:sp>
        <p:nvSpPr>
          <p:cNvPr id="191" name="Text Box 60"/>
          <p:cNvSpPr txBox="1">
            <a:spLocks noChangeArrowheads="1"/>
          </p:cNvSpPr>
          <p:nvPr/>
        </p:nvSpPr>
        <p:spPr bwMode="auto">
          <a:xfrm>
            <a:off x="8088998" y="2691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1,6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92" name="Text Box 62"/>
          <p:cNvSpPr txBox="1">
            <a:spLocks noChangeArrowheads="1"/>
          </p:cNvSpPr>
          <p:nvPr/>
        </p:nvSpPr>
        <p:spPr bwMode="auto">
          <a:xfrm>
            <a:off x="8088998" y="3476224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2,3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199" name="Text Box 63"/>
          <p:cNvSpPr txBox="1">
            <a:spLocks noChangeArrowheads="1"/>
          </p:cNvSpPr>
          <p:nvPr/>
        </p:nvSpPr>
        <p:spPr bwMode="auto">
          <a:xfrm>
            <a:off x="8088998" y="3772447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3,2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200" name="Text Box 55"/>
          <p:cNvSpPr txBox="1">
            <a:spLocks noChangeArrowheads="1"/>
          </p:cNvSpPr>
          <p:nvPr/>
        </p:nvSpPr>
        <p:spPr bwMode="auto">
          <a:xfrm>
            <a:off x="8088998" y="16829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3,6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202" name="Text Box 56"/>
          <p:cNvSpPr txBox="1">
            <a:spLocks noChangeArrowheads="1"/>
          </p:cNvSpPr>
          <p:nvPr/>
        </p:nvSpPr>
        <p:spPr bwMode="auto">
          <a:xfrm>
            <a:off x="8088998" y="2022643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3,0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204" name="Text Box 58"/>
          <p:cNvSpPr txBox="1">
            <a:spLocks noChangeArrowheads="1"/>
          </p:cNvSpPr>
          <p:nvPr/>
        </p:nvSpPr>
        <p:spPr bwMode="auto">
          <a:xfrm>
            <a:off x="8088998" y="2352595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6,6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209" name="Text Box 59"/>
          <p:cNvSpPr txBox="1">
            <a:spLocks noChangeArrowheads="1"/>
          </p:cNvSpPr>
          <p:nvPr/>
        </p:nvSpPr>
        <p:spPr bwMode="auto">
          <a:xfrm>
            <a:off x="8088998" y="1348080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 smtClean="0">
                <a:solidFill>
                  <a:schemeClr val="tx2"/>
                </a:solidFill>
              </a:rPr>
              <a:t>1,6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210" name="Text Box 61"/>
          <p:cNvSpPr txBox="1">
            <a:spLocks noChangeArrowheads="1"/>
          </p:cNvSpPr>
          <p:nvPr/>
        </p:nvSpPr>
        <p:spPr bwMode="auto">
          <a:xfrm>
            <a:off x="8088998" y="3162568"/>
            <a:ext cx="5389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dirty="0">
                <a:solidFill>
                  <a:schemeClr val="tx2"/>
                </a:solidFill>
              </a:rPr>
              <a:t>2</a:t>
            </a:r>
            <a:r>
              <a:rPr lang="fi-FI" sz="1700" kern="0" dirty="0" smtClean="0">
                <a:solidFill>
                  <a:schemeClr val="tx2"/>
                </a:solidFill>
              </a:rPr>
              <a:t>,6</a:t>
            </a:r>
            <a:endParaRPr lang="fi-FI" sz="1700" kern="0" dirty="0">
              <a:solidFill>
                <a:schemeClr val="tx2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352701" y="4228591"/>
            <a:ext cx="9734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sz="1200" dirty="0" smtClean="0">
                <a:solidFill>
                  <a:schemeClr val="tx2"/>
                </a:solidFill>
              </a:rPr>
              <a:t>1) Indeksissä on huomioitu lomarahojen leikkaus  vuosina 2016 ja 2017 sekä niiden palautuminen vuosina 2019 ja 2020. 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6245648" y="4611692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/>
              <a:t>Ennuste kevät 2018:</a:t>
            </a:r>
            <a:endParaRPr lang="fi-FI" sz="105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683" y="4803195"/>
            <a:ext cx="5597922" cy="19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107266"/>
            <a:ext cx="11521280" cy="72015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sz="2400" b="0" dirty="0" smtClean="0"/>
              <a:t>Laskelma </a:t>
            </a:r>
            <a:r>
              <a:rPr lang="fi-FI" sz="2400" b="0" dirty="0" err="1" smtClean="0"/>
              <a:t>sote</a:t>
            </a:r>
            <a:r>
              <a:rPr lang="fi-FI" sz="2400" b="0" dirty="0" smtClean="0"/>
              <a:t>- ja maakuntauudistuksen vaikutuksesta kuntien</a:t>
            </a:r>
            <a:br>
              <a:rPr lang="fi-FI" sz="2400" b="0" dirty="0" smtClean="0"/>
            </a:br>
            <a:r>
              <a:rPr lang="fi-FI" sz="2400" b="0" dirty="0" smtClean="0"/>
              <a:t> </a:t>
            </a:r>
            <a:r>
              <a:rPr lang="fi-FI" sz="2400" b="0" dirty="0"/>
              <a:t>ja kuntayhtymien </a:t>
            </a:r>
            <a:r>
              <a:rPr lang="fi-FI" sz="2400" b="0" dirty="0" smtClean="0"/>
              <a:t>talouteen </a:t>
            </a:r>
            <a:r>
              <a:rPr lang="fi-FI" sz="1600" b="0" dirty="0" smtClean="0"/>
              <a:t>(vuoden 2020 tasossa, </a:t>
            </a:r>
            <a:r>
              <a:rPr lang="fi-FI" sz="1600" b="0" dirty="0"/>
              <a:t>mrd. </a:t>
            </a:r>
            <a:r>
              <a:rPr lang="fi-FI" sz="1600" b="0" dirty="0" smtClean="0"/>
              <a:t>€)</a:t>
            </a:r>
            <a:endParaRPr lang="fi-FI" sz="2400" b="0" dirty="0"/>
          </a:p>
        </p:txBody>
      </p:sp>
      <p:sp>
        <p:nvSpPr>
          <p:cNvPr id="26637" name="Rectangle 24"/>
          <p:cNvSpPr>
            <a:spLocks noChangeArrowheads="1"/>
          </p:cNvSpPr>
          <p:nvPr/>
        </p:nvSpPr>
        <p:spPr bwMode="auto">
          <a:xfrm>
            <a:off x="10488488" y="5949280"/>
            <a:ext cx="15841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fi-FI" sz="1200" dirty="0" smtClean="0"/>
              <a:t>Lähde: Kuntaliiton laskelmat sekä</a:t>
            </a:r>
          </a:p>
          <a:p>
            <a:pPr algn="l"/>
            <a:r>
              <a:rPr lang="fi-FI" sz="1200" dirty="0" smtClean="0"/>
              <a:t>VM 14.9.2018,</a:t>
            </a:r>
          </a:p>
          <a:p>
            <a:pPr algn="l"/>
            <a:r>
              <a:rPr lang="fi-FI" sz="1200" dirty="0" smtClean="0">
                <a:solidFill>
                  <a:schemeClr val="accent1"/>
                </a:solidFill>
              </a:rPr>
              <a:t>VM 16.5.2018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26718" name="Alatunnisteen paikkamerkki 1"/>
          <p:cNvSpPr>
            <a:spLocks noGrp="1"/>
          </p:cNvSpPr>
          <p:nvPr>
            <p:ph type="ftr" sz="quarter" idx="11"/>
          </p:nvPr>
        </p:nvSpPr>
        <p:spPr bwMode="auto">
          <a:xfrm>
            <a:off x="5194690" y="6476256"/>
            <a:ext cx="22694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14.9.2018 / mm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980725" y="5877272"/>
            <a:ext cx="742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Maakuntasektorille siirtyy myös sairaanhoitopiirien velat, joiden arvioidaan kuntatalouden kehitysarviossa olevan </a:t>
            </a:r>
            <a:r>
              <a:rPr lang="fi-FI" sz="1200" dirty="0" smtClean="0"/>
              <a:t>4,1 </a:t>
            </a:r>
            <a:r>
              <a:rPr lang="fi-FI" sz="1200" dirty="0"/>
              <a:t>mrd. vuoden </a:t>
            </a:r>
            <a:r>
              <a:rPr lang="fi-FI" sz="1200" dirty="0" smtClean="0"/>
              <a:t>2021 tasossa.</a:t>
            </a:r>
          </a:p>
          <a:p>
            <a:r>
              <a:rPr lang="fi-FI" sz="1200" dirty="0" smtClean="0">
                <a:solidFill>
                  <a:schemeClr val="tx1"/>
                </a:solidFill>
              </a:rPr>
              <a:t>1) Sisältäen verotuskustannusten aleneman 70 m€.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390200" y="836712"/>
            <a:ext cx="3656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800" dirty="0" smtClean="0"/>
              <a:t>Vaikutus tulokseen/</a:t>
            </a:r>
          </a:p>
          <a:p>
            <a:pPr algn="ctr"/>
            <a:r>
              <a:rPr lang="fi-FI" sz="1800" dirty="0" smtClean="0"/>
              <a:t>toiminnan ja </a:t>
            </a:r>
            <a:r>
              <a:rPr lang="fi-FI" sz="1800" dirty="0" err="1" smtClean="0"/>
              <a:t>inv</a:t>
            </a:r>
            <a:r>
              <a:rPr lang="fi-FI" sz="1800" dirty="0" smtClean="0"/>
              <a:t>. rahavirtaan</a:t>
            </a:r>
          </a:p>
          <a:p>
            <a:pPr algn="ctr"/>
            <a:r>
              <a:rPr lang="fi-FI" sz="1800" dirty="0" smtClean="0"/>
              <a:t>mrd. euroa</a:t>
            </a:r>
            <a:endParaRPr lang="fi-FI" sz="1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991544" y="1007440"/>
            <a:ext cx="35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 smtClean="0"/>
              <a:t>Tulos-</a:t>
            </a:r>
            <a:r>
              <a:rPr lang="fi-FI" sz="1800" dirty="0" smtClean="0"/>
              <a:t>/rahoituslaskelman erä</a:t>
            </a:r>
            <a:endParaRPr lang="fi-FI" sz="18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7877853" y="169151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-3,2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991544" y="1691516"/>
            <a:ext cx="17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Toimintatulot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7680176" y="198884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+21,2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991544" y="1988840"/>
            <a:ext cx="207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Toimintamenot</a:t>
            </a:r>
            <a:r>
              <a:rPr lang="fi-FI" sz="1800" baseline="30000" dirty="0" smtClean="0">
                <a:solidFill>
                  <a:schemeClr val="tx1"/>
                </a:solidFill>
              </a:rPr>
              <a:t>1)</a:t>
            </a:r>
            <a:endParaRPr lang="fi-FI" sz="1800" baseline="30000" dirty="0">
              <a:solidFill>
                <a:schemeClr val="tx1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7608168" y="234888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 smtClean="0">
                <a:solidFill>
                  <a:schemeClr val="tx1"/>
                </a:solidFill>
              </a:rPr>
              <a:t>+18,0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1991544" y="2348880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 smtClean="0">
                <a:solidFill>
                  <a:schemeClr val="tx1"/>
                </a:solidFill>
              </a:rPr>
              <a:t>Toimintakate 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7729625" y="270892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-11,6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991544" y="2708920"/>
            <a:ext cx="2372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Verotulot yhteensä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7729625" y="299695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i="1" dirty="0" smtClean="0">
                <a:solidFill>
                  <a:schemeClr val="tx1"/>
                </a:solidFill>
              </a:rPr>
              <a:t>-11,0</a:t>
            </a:r>
            <a:endParaRPr lang="fi-FI" sz="1800" i="1" dirty="0">
              <a:solidFill>
                <a:schemeClr val="tx1"/>
              </a:solidFill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1991544" y="299695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i="1" dirty="0" smtClean="0">
                <a:solidFill>
                  <a:schemeClr val="tx1"/>
                </a:solidFill>
              </a:rPr>
              <a:t>    - Kunnallisvero </a:t>
            </a:r>
            <a:endParaRPr lang="fi-FI" sz="1800" i="1" dirty="0">
              <a:solidFill>
                <a:schemeClr val="tx1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7877853" y="328498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i="1" dirty="0" smtClean="0">
                <a:solidFill>
                  <a:schemeClr val="tx1"/>
                </a:solidFill>
              </a:rPr>
              <a:t>-0,6</a:t>
            </a:r>
            <a:endParaRPr lang="fi-FI" sz="1800" i="1" dirty="0">
              <a:solidFill>
                <a:schemeClr val="tx1"/>
              </a:solidFill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1991544" y="328498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i="1" dirty="0" smtClean="0">
                <a:solidFill>
                  <a:schemeClr val="tx1"/>
                </a:solidFill>
              </a:rPr>
              <a:t>    - Yhteisövero</a:t>
            </a:r>
            <a:endParaRPr lang="fi-FI" sz="1800" i="1" dirty="0">
              <a:solidFill>
                <a:schemeClr val="tx1"/>
              </a:solidFill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7877853" y="364502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-6,0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1991544" y="3645024"/>
            <a:ext cx="189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Valtionosuudet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7838630" y="400506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 smtClean="0">
                <a:solidFill>
                  <a:schemeClr val="tx1"/>
                </a:solidFill>
              </a:rPr>
              <a:t>-0,4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991544" y="4005064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 smtClean="0">
                <a:solidFill>
                  <a:schemeClr val="tx1"/>
                </a:solidFill>
              </a:rPr>
              <a:t>Vuosikate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7824192" y="436510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+0,4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1991544" y="4365104"/>
            <a:ext cx="96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Poistot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7877853" y="472514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 smtClean="0">
                <a:solidFill>
                  <a:schemeClr val="tx1"/>
                </a:solidFill>
              </a:rPr>
              <a:t>0,0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1991544" y="4725144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 smtClean="0">
                <a:solidFill>
                  <a:schemeClr val="tx1"/>
                </a:solidFill>
              </a:rPr>
              <a:t>Tilikauden tulos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7824192" y="514790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+0,7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1991544" y="5147900"/>
            <a:ext cx="216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Nettoinvestoinnit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7824192" y="550794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 smtClean="0">
                <a:solidFill>
                  <a:schemeClr val="tx1"/>
                </a:solidFill>
              </a:rPr>
              <a:t>+0,7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1991544" y="5507940"/>
            <a:ext cx="504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 smtClean="0">
                <a:solidFill>
                  <a:schemeClr val="tx1"/>
                </a:solidFill>
              </a:rPr>
              <a:t>Toiminnan ja investointien rahavirta</a:t>
            </a:r>
            <a:endParaRPr lang="fi-FI" sz="1800" b="1" dirty="0">
              <a:solidFill>
                <a:schemeClr val="tx1"/>
              </a:solidFill>
            </a:endParaRPr>
          </a:p>
        </p:txBody>
      </p:sp>
      <p:cxnSp>
        <p:nvCxnSpPr>
          <p:cNvPr id="7" name="Suora yhdysviiva 6"/>
          <p:cNvCxnSpPr/>
          <p:nvPr/>
        </p:nvCxnSpPr>
        <p:spPr>
          <a:xfrm>
            <a:off x="2063552" y="5867980"/>
            <a:ext cx="6917234" cy="0"/>
          </a:xfrm>
          <a:prstGeom prst="line">
            <a:avLst/>
          </a:prstGeom>
          <a:ln w="15875"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0213" y="26109"/>
            <a:ext cx="8296275" cy="432048"/>
          </a:xfrm>
        </p:spPr>
        <p:txBody>
          <a:bodyPr>
            <a:normAutofit fontScale="9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kern="0" spc="0" dirty="0">
                <a:ea typeface="+mj-ea"/>
              </a:rPr>
              <a:t>Kuntien ja kuntayhtymien bruttomenot, mrd. €</a:t>
            </a:r>
            <a:endParaRPr lang="fi-FI" sz="2200" b="0" kern="0" spc="0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113" name="Rectangle 2"/>
          <p:cNvSpPr txBox="1">
            <a:spLocks noChangeArrowheads="1"/>
          </p:cNvSpPr>
          <p:nvPr/>
        </p:nvSpPr>
        <p:spPr bwMode="auto">
          <a:xfrm>
            <a:off x="1468731" y="6163569"/>
            <a:ext cx="8833694" cy="28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chemeClr val="tx1"/>
                </a:solidFill>
                <a:cs typeface="+mn-cs"/>
              </a:rPr>
              <a:t>2</a:t>
            </a:r>
            <a:r>
              <a:rPr lang="fi-FI" sz="1200" kern="0" dirty="0" smtClean="0">
                <a:solidFill>
                  <a:schemeClr val="tx1"/>
                </a:solidFill>
                <a:cs typeface="+mn-cs"/>
              </a:rPr>
              <a:t>) Vuodesta 2021 lähtien menojen tasossa on otettu huomioon sote- ja maakuntauudistus.</a:t>
            </a:r>
            <a:endParaRPr lang="fi-FI" sz="1200" kern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716987" cy="290089"/>
          </a:xfrm>
        </p:spPr>
        <p:txBody>
          <a:bodyPr/>
          <a:lstStyle/>
          <a:p>
            <a:pPr>
              <a:defRPr/>
            </a:pPr>
            <a:r>
              <a:rPr lang="fi-FI" sz="900" dirty="0" smtClean="0"/>
              <a:t>27.11.2018 / mm</a:t>
            </a:r>
            <a:endParaRPr lang="fi-FI" sz="900" dirty="0"/>
          </a:p>
        </p:txBody>
      </p:sp>
      <p:sp>
        <p:nvSpPr>
          <p:cNvPr id="165" name="Rectangle 2"/>
          <p:cNvSpPr txBox="1">
            <a:spLocks noChangeArrowheads="1"/>
          </p:cNvSpPr>
          <p:nvPr/>
        </p:nvSpPr>
        <p:spPr bwMode="auto">
          <a:xfrm>
            <a:off x="9055314" y="6310605"/>
            <a:ext cx="3168352" cy="43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kern="0" dirty="0">
                <a:solidFill>
                  <a:schemeClr val="tx1"/>
                </a:solidFill>
                <a:cs typeface="+mn-cs"/>
              </a:rPr>
              <a:t>Lähde: </a:t>
            </a:r>
            <a:r>
              <a:rPr lang="fi-FI" sz="1050" kern="0" dirty="0" smtClean="0">
                <a:solidFill>
                  <a:schemeClr val="tx1"/>
                </a:solidFill>
                <a:cs typeface="+mn-cs"/>
              </a:rPr>
              <a:t>Vuodet 2016 ja 2017 Tilastokeskus,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kern="0" dirty="0" smtClean="0">
                <a:solidFill>
                  <a:schemeClr val="tx1"/>
                </a:solidFill>
                <a:cs typeface="+mn-cs"/>
              </a:rPr>
              <a:t>Vuosien 2018-2022 arviot VM 14.9.2018</a:t>
            </a:r>
            <a:endParaRPr lang="fi-FI" sz="1050" kern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30476" y="5622808"/>
            <a:ext cx="98650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 smtClean="0">
                <a:solidFill>
                  <a:schemeClr val="tx1"/>
                </a:solidFill>
                <a:cs typeface="+mn-cs"/>
              </a:rPr>
              <a:t>1) Vuonna  </a:t>
            </a:r>
            <a:r>
              <a:rPr lang="fi-FI" sz="1200" kern="0" dirty="0">
                <a:solidFill>
                  <a:schemeClr val="tx1"/>
                </a:solidFill>
                <a:cs typeface="+mn-cs"/>
              </a:rPr>
              <a:t>2017 toimintamenoja (sekä toimintatuloja ja valtionosuuksia) supistaa </a:t>
            </a:r>
            <a:r>
              <a:rPr lang="fi-FI" sz="1200" kern="0" dirty="0" smtClean="0">
                <a:solidFill>
                  <a:schemeClr val="tx1"/>
                </a:solidFill>
                <a:cs typeface="+mn-cs"/>
              </a:rPr>
              <a:t>perustoimeentulotuen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 smtClean="0">
                <a:solidFill>
                  <a:schemeClr val="tx1"/>
                </a:solidFill>
                <a:cs typeface="+mn-cs"/>
              </a:rPr>
              <a:t>     </a:t>
            </a:r>
            <a:r>
              <a:rPr lang="fi-FI" sz="1200" kern="0" dirty="0">
                <a:solidFill>
                  <a:schemeClr val="tx1"/>
                </a:solidFill>
                <a:cs typeface="+mn-cs"/>
              </a:rPr>
              <a:t>laskennan ja maksatuksen siirto Kelalle. Vaikutus toimintamenoihin on noin -700 miljoonaa euroa.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kern="0" dirty="0" smtClean="0">
                <a:solidFill>
                  <a:srgbClr val="FF0000"/>
                </a:solidFill>
                <a:cs typeface="+mn-cs"/>
              </a:rPr>
              <a:t>     </a:t>
            </a:r>
            <a:r>
              <a:rPr lang="fi-FI" sz="1200" kern="0" dirty="0" err="1" smtClean="0">
                <a:solidFill>
                  <a:schemeClr val="tx1"/>
                </a:solidFill>
                <a:cs typeface="+mn-cs"/>
              </a:rPr>
              <a:t>KiKy</a:t>
            </a:r>
            <a:r>
              <a:rPr lang="fi-FI" sz="1200" kern="0" dirty="0" smtClean="0">
                <a:solidFill>
                  <a:schemeClr val="tx1"/>
                </a:solidFill>
                <a:cs typeface="+mn-cs"/>
              </a:rPr>
              <a:t>-sopimuksen </a:t>
            </a:r>
            <a:r>
              <a:rPr lang="fi-FI" sz="1200" kern="0" dirty="0">
                <a:solidFill>
                  <a:schemeClr val="tx1"/>
                </a:solidFill>
                <a:cs typeface="+mn-cs"/>
              </a:rPr>
              <a:t>vaikutus henkilöstömenoihin on vuonna 2017 </a:t>
            </a:r>
            <a:r>
              <a:rPr lang="fi-FI" sz="1200" kern="0" dirty="0" smtClean="0">
                <a:solidFill>
                  <a:schemeClr val="tx1"/>
                </a:solidFill>
                <a:cs typeface="+mn-cs"/>
              </a:rPr>
              <a:t>myös noin </a:t>
            </a:r>
            <a:r>
              <a:rPr lang="fi-FI" sz="1200" kern="0" dirty="0">
                <a:solidFill>
                  <a:schemeClr val="tx1"/>
                </a:solidFill>
                <a:cs typeface="+mn-cs"/>
              </a:rPr>
              <a:t>-700 miljoonaa euroa.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67658"/>
              </p:ext>
            </p:extLst>
          </p:nvPr>
        </p:nvGraphicFramePr>
        <p:xfrm>
          <a:off x="1343025" y="612775"/>
          <a:ext cx="9734550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5" name="Worksheet" r:id="rId3" imgW="9271049" imgH="4648376" progId="Excel.Sheet.12">
                  <p:embed/>
                </p:oleObj>
              </mc:Choice>
              <mc:Fallback>
                <p:oleObj name="Worksheet" r:id="rId3" imgW="9271049" imgH="46483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025" y="612775"/>
                        <a:ext cx="9734550" cy="488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1425" y="6104329"/>
            <a:ext cx="88569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4) Sote- ja maakuntauudistuksen johdosta vuosi 2021 ei ole vertailukelpoinen aikaisempien vuosien kanssa.</a:t>
            </a:r>
            <a:endParaRPr lang="fi-FI" sz="120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35188" y="116632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kern="0" dirty="0">
                <a:solidFill>
                  <a:srgbClr val="003161"/>
                </a:solidFill>
                <a:cs typeface="+mn-cs"/>
              </a:rPr>
              <a:t>Kuntien ja kuntayhtymien toimintamenojen 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kern="0" dirty="0">
                <a:solidFill>
                  <a:srgbClr val="003161"/>
                </a:solidFill>
                <a:cs typeface="+mn-cs"/>
              </a:rPr>
              <a:t>kasvuprosentit </a:t>
            </a:r>
            <a:r>
              <a:rPr lang="fi-FI" sz="2400" b="1" kern="0" dirty="0" smtClean="0">
                <a:solidFill>
                  <a:srgbClr val="003161"/>
                </a:solidFill>
                <a:cs typeface="+mn-cs"/>
              </a:rPr>
              <a:t>1991-2022</a:t>
            </a:r>
            <a:endParaRPr lang="fi-FI" sz="2400" b="1" kern="0" dirty="0">
              <a:solidFill>
                <a:srgbClr val="003161"/>
              </a:solidFill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024679"/>
              </p:ext>
            </p:extLst>
          </p:nvPr>
        </p:nvGraphicFramePr>
        <p:xfrm>
          <a:off x="1271464" y="818308"/>
          <a:ext cx="9793088" cy="442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71464" y="476672"/>
            <a:ext cx="403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srgbClr val="002E63"/>
                </a:solidFill>
                <a:cs typeface="+mn-cs"/>
              </a:rPr>
              <a:t>%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31704" y="4541982"/>
            <a:ext cx="3529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1)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140923" cy="265113"/>
          </a:xfrm>
        </p:spPr>
        <p:txBody>
          <a:bodyPr/>
          <a:lstStyle/>
          <a:p>
            <a:pPr>
              <a:defRPr/>
            </a:pPr>
            <a:r>
              <a:rPr lang="fi-FI" sz="900" dirty="0" smtClean="0"/>
              <a:t>27.11.2018 / mm</a:t>
            </a:r>
            <a:endParaRPr lang="fi-FI" sz="9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417" y="5800431"/>
            <a:ext cx="9114856" cy="4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 3) Vuonna 2017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toimintamenoissa näkyy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perustoimeentulotuen maksatuksen ja laskutuksen siirto 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     Kelalle sekä </a:t>
            </a:r>
            <a:r>
              <a:rPr lang="fi-FI" sz="1200" kern="0" dirty="0" err="1">
                <a:solidFill>
                  <a:srgbClr val="002E63"/>
                </a:solidFill>
                <a:cs typeface="+mn-cs"/>
              </a:rPr>
              <a:t>kiky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-sopimus. </a:t>
            </a:r>
            <a:r>
              <a:rPr lang="fi-FI" sz="1200" kern="0" dirty="0">
                <a:solidFill>
                  <a:schemeClr val="tx1"/>
                </a:solidFill>
                <a:cs typeface="+mn-cs"/>
              </a:rPr>
              <a:t>Ilman näitä toimenpiteitä kasvu olisi noin </a:t>
            </a:r>
            <a:r>
              <a:rPr lang="fi-FI" sz="1200" kern="0" dirty="0" smtClean="0">
                <a:solidFill>
                  <a:schemeClr val="tx1"/>
                </a:solidFill>
                <a:cs typeface="+mn-cs"/>
              </a:rPr>
              <a:t>1 %.</a:t>
            </a:r>
            <a:endParaRPr lang="fi-FI" sz="1200" b="1" kern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9106779" y="6293587"/>
            <a:ext cx="3111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chemeClr val="tx1"/>
                </a:solidFill>
              </a:rPr>
              <a:t>Lähde: Vuodet </a:t>
            </a:r>
            <a:r>
              <a:rPr lang="fi-FI" sz="1100" kern="0" dirty="0" smtClean="0">
                <a:solidFill>
                  <a:schemeClr val="tx1"/>
                </a:solidFill>
              </a:rPr>
              <a:t>1991-2017 </a:t>
            </a:r>
            <a:r>
              <a:rPr lang="fi-FI" sz="1100" kern="0" dirty="0">
                <a:solidFill>
                  <a:schemeClr val="tx1"/>
                </a:solidFill>
              </a:rPr>
              <a:t>Tilastokeskus.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 smtClean="0">
                <a:solidFill>
                  <a:schemeClr val="tx1"/>
                </a:solidFill>
              </a:rPr>
              <a:t>Vuosien 2018-2022 </a:t>
            </a:r>
            <a:r>
              <a:rPr lang="fi-FI" sz="1100" kern="0" dirty="0">
                <a:solidFill>
                  <a:schemeClr val="tx1"/>
                </a:solidFill>
              </a:rPr>
              <a:t>arviot VM </a:t>
            </a:r>
            <a:r>
              <a:rPr lang="fi-FI" sz="1100" kern="0" dirty="0" smtClean="0">
                <a:solidFill>
                  <a:schemeClr val="tx1"/>
                </a:solidFill>
              </a:rPr>
              <a:t>14.9.2018.</a:t>
            </a:r>
            <a:endParaRPr lang="fi-FI" sz="1100" kern="0" dirty="0">
              <a:solidFill>
                <a:schemeClr val="tx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400256" y="4553057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2)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0416480" y="4547287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4)</a:t>
            </a:r>
            <a:endParaRPr lang="fi-FI" sz="12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8681838" y="4550751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2)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39416" y="5338006"/>
            <a:ext cx="11136560" cy="46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 2) Vuosina 2014-2015 toimintamenojen kasvua hidastaa kunnallisten ammattikorkeakoulujen sekä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liikelaitosten yhtiöittäminen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.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   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    Lisäksi vuonna 2015 menojen tasoon vaikuttaa tilastouudistus. Ilman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näitä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toimenpiteitä kasvu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olisi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ollut vuosina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2014 ja 2015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noin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1 %.</a:t>
            </a:r>
            <a:endParaRPr lang="fi-FI" sz="1200" b="1" kern="0" dirty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9238631" y="4549213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3)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11425" y="5085184"/>
            <a:ext cx="88569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1) Mm. opetustoimen ylläpitäjämallin johdosta vuosi 1997 ei ole vertailukelpoinen aikaisempien vuosien kanssa</a:t>
            </a:r>
          </a:p>
        </p:txBody>
      </p:sp>
    </p:spTree>
    <p:extLst>
      <p:ext uri="{BB962C8B-B14F-4D97-AF65-F5344CB8AC3E}">
        <p14:creationId xmlns:p14="http://schemas.microsoft.com/office/powerpoint/2010/main" val="6405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832304" y="6355580"/>
            <a:ext cx="3117553" cy="360362"/>
          </a:xfrm>
        </p:spPr>
        <p:txBody>
          <a:bodyPr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b="0" kern="0" spc="0" dirty="0">
                <a:solidFill>
                  <a:schemeClr val="accent1"/>
                </a:solidFill>
                <a:ea typeface="+mj-ea"/>
              </a:rPr>
              <a:t>Lähde</a:t>
            </a:r>
            <a:r>
              <a:rPr lang="fi-FI" sz="1100" b="0" kern="0" spc="0" dirty="0" smtClean="0">
                <a:solidFill>
                  <a:schemeClr val="accent1"/>
                </a:solidFill>
                <a:ea typeface="+mj-ea"/>
              </a:rPr>
              <a:t>: Vuodet 2016 ja 2017 Tilastokeskus, Vuosien 2018-2022 </a:t>
            </a:r>
            <a:r>
              <a:rPr lang="fi-FI" sz="1100" b="0" kern="0" spc="0" dirty="0">
                <a:solidFill>
                  <a:schemeClr val="accent1"/>
                </a:solidFill>
                <a:ea typeface="+mj-ea"/>
              </a:rPr>
              <a:t>arviot </a:t>
            </a:r>
            <a:r>
              <a:rPr lang="fi-FI" sz="1100" b="0" kern="0" spc="0" dirty="0" smtClean="0">
                <a:solidFill>
                  <a:schemeClr val="accent1"/>
                </a:solidFill>
                <a:ea typeface="+mj-ea"/>
              </a:rPr>
              <a:t>Kuntaliitto 5.11</a:t>
            </a:r>
            <a:endParaRPr lang="fi-FI" sz="1100" b="0" kern="0" spc="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1737427" y="35000"/>
            <a:ext cx="88387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kern="0" dirty="0">
                <a:solidFill>
                  <a:srgbClr val="002E63"/>
                </a:solidFill>
                <a:cs typeface="+mn-cs"/>
              </a:rPr>
              <a:t>Kuntien verotulot vuosina </a:t>
            </a:r>
            <a:r>
              <a:rPr lang="fi-FI" sz="2400" b="1" kern="0" dirty="0" smtClean="0">
                <a:solidFill>
                  <a:srgbClr val="002E63"/>
                </a:solidFill>
                <a:cs typeface="+mn-cs"/>
              </a:rPr>
              <a:t>2016-2022, </a:t>
            </a:r>
            <a:r>
              <a:rPr lang="fi-FI" sz="2400" b="1" kern="0" dirty="0">
                <a:solidFill>
                  <a:srgbClr val="002E63"/>
                </a:solidFill>
                <a:cs typeface="+mn-cs"/>
              </a:rPr>
              <a:t>mrd. €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srgbClr val="FF0000"/>
                </a:solidFill>
                <a:cs typeface="+mn-cs"/>
              </a:rPr>
              <a:t>(painelaskelma, kuntien veroprosentit pidetty </a:t>
            </a:r>
            <a:r>
              <a:rPr lang="fi-FI" sz="1600" kern="0" dirty="0" smtClean="0">
                <a:solidFill>
                  <a:srgbClr val="FF0000"/>
                </a:solidFill>
                <a:cs typeface="+mn-cs"/>
              </a:rPr>
              <a:t>2018-2022 </a:t>
            </a:r>
            <a:r>
              <a:rPr lang="fi-FI" sz="1600" kern="0" dirty="0">
                <a:solidFill>
                  <a:srgbClr val="FF0000"/>
                </a:solidFill>
                <a:cs typeface="+mn-cs"/>
              </a:rPr>
              <a:t>samoina)</a:t>
            </a:r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11"/>
          </p:nvPr>
        </p:nvSpPr>
        <p:spPr>
          <a:xfrm>
            <a:off x="5087888" y="6490205"/>
            <a:ext cx="1068915" cy="217759"/>
          </a:xfrm>
        </p:spPr>
        <p:txBody>
          <a:bodyPr/>
          <a:lstStyle/>
          <a:p>
            <a:pPr>
              <a:defRPr/>
            </a:pPr>
            <a:r>
              <a:rPr lang="fi-FI" sz="900" dirty="0" smtClean="0"/>
              <a:t>27.11.2018 / mm</a:t>
            </a:r>
            <a:endParaRPr lang="fi-FI" sz="900" dirty="0"/>
          </a:p>
        </p:txBody>
      </p:sp>
      <p:sp>
        <p:nvSpPr>
          <p:cNvPr id="125" name="Rectangle 2"/>
          <p:cNvSpPr txBox="1">
            <a:spLocks noChangeArrowheads="1"/>
          </p:cNvSpPr>
          <p:nvPr/>
        </p:nvSpPr>
        <p:spPr>
          <a:xfrm>
            <a:off x="1199456" y="5758682"/>
            <a:ext cx="10606385" cy="69465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0" kern="0" spc="0" dirty="0" smtClean="0">
                <a:solidFill>
                  <a:schemeClr val="accent1"/>
                </a:solidFill>
              </a:rPr>
              <a:t> </a:t>
            </a:r>
            <a:r>
              <a:rPr lang="fi-FI" sz="1200" b="0" kern="0" spc="0" dirty="0" smtClean="0">
                <a:solidFill>
                  <a:schemeClr val="accent1"/>
                </a:solidFill>
                <a:latin typeface="+mj-lt"/>
              </a:rPr>
              <a:t>2) </a:t>
            </a:r>
            <a:r>
              <a:rPr lang="fi-FI" sz="1200" b="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Verotulojen kertymä pysyy vuonna </a:t>
            </a:r>
            <a:r>
              <a:rPr lang="fi-FI" sz="1200" b="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fi-FI" sz="1200" b="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korkeammalla tasolla, kuin </a:t>
            </a:r>
            <a:r>
              <a:rPr lang="fi-FI" sz="1200" b="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maakuntauudistuksesta johtuvat veroprosenttien </a:t>
            </a:r>
            <a:r>
              <a:rPr lang="fi-FI" sz="1200" b="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 yhteisöveron </a:t>
            </a:r>
            <a:r>
              <a:rPr lang="fi-FI" sz="1200" b="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jako-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200" b="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osuuden </a:t>
            </a:r>
            <a:r>
              <a:rPr lang="fi-FI" sz="1200" b="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leikkaukset antaisivat </a:t>
            </a:r>
            <a:r>
              <a:rPr lang="fi-FI" sz="1200" b="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olettaa</a:t>
            </a:r>
            <a:r>
              <a:rPr lang="fi-FI" sz="1200" b="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Tämä johtuu siitä, että aiempien verovuosien verot kertyvät kunnille vuonna </a:t>
            </a:r>
            <a:r>
              <a:rPr lang="fi-FI" sz="1200" b="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fi-FI" sz="1200" b="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vielä aiempien </a:t>
            </a:r>
            <a:endParaRPr lang="fi-FI" sz="1200" b="0" dirty="0" smtClean="0">
              <a:solidFill>
                <a:srgbClr val="1F497D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200" b="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vuosien </a:t>
            </a:r>
            <a:r>
              <a:rPr lang="fi-FI" sz="1200" b="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korkeampien </a:t>
            </a:r>
            <a:r>
              <a:rPr lang="fi-FI" sz="1200" b="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veroprosenttien </a:t>
            </a:r>
            <a:r>
              <a:rPr lang="fi-FI" sz="1200" b="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 jako-osuuksien perusteella. </a:t>
            </a:r>
            <a:endParaRPr lang="fi-FI" sz="1200" b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99654" y="5436000"/>
            <a:ext cx="10656985" cy="431283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0" kern="0" spc="0" dirty="0">
                <a:solidFill>
                  <a:schemeClr val="accent1"/>
                </a:solidFill>
              </a:rPr>
              <a:t> 1</a:t>
            </a:r>
            <a:r>
              <a:rPr lang="fi-FI" sz="1200" b="0" kern="0" spc="0" dirty="0" smtClean="0">
                <a:solidFill>
                  <a:schemeClr val="accent1"/>
                </a:solidFill>
              </a:rPr>
              <a:t>) Varhaiskasvatusmaksujen alentamisen kompensaationa kuntien verotuloja aiotaan korottaa vuodelle 2018 yhteisöveron jako-osuutta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0" kern="0" spc="0" dirty="0">
                <a:solidFill>
                  <a:schemeClr val="accent1"/>
                </a:solidFill>
              </a:rPr>
              <a:t> </a:t>
            </a:r>
            <a:r>
              <a:rPr lang="fi-FI" sz="1200" b="0" kern="0" spc="0" dirty="0" smtClean="0">
                <a:solidFill>
                  <a:schemeClr val="accent1"/>
                </a:solidFill>
              </a:rPr>
              <a:t>    korottamalla (60 milj. €).</a:t>
            </a:r>
            <a:endParaRPr lang="fi-FI" sz="1200" b="0" kern="0" spc="0" dirty="0">
              <a:solidFill>
                <a:schemeClr val="accent1"/>
              </a:solidFill>
            </a:endParaRPr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807228"/>
              </p:ext>
            </p:extLst>
          </p:nvPr>
        </p:nvGraphicFramePr>
        <p:xfrm>
          <a:off x="982663" y="827088"/>
          <a:ext cx="9678987" cy="43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5" name="Worksheet" r:id="rId3" imgW="9442290" imgH="4222625" progId="Excel.Sheet.12">
                  <p:embed/>
                </p:oleObj>
              </mc:Choice>
              <mc:Fallback>
                <p:oleObj name="Worksheet" r:id="rId3" imgW="9442290" imgH="4222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663" y="827088"/>
                        <a:ext cx="9678987" cy="434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6770575" y="4900975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77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algn="r"/>
            <a:endParaRPr lang="fi-FI" dirty="0" smtClean="0"/>
          </a:p>
          <a:p>
            <a:pPr algn="r"/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294967295"/>
          </p:nvPr>
        </p:nvSpPr>
        <p:spPr>
          <a:xfrm>
            <a:off x="10391800" y="6381328"/>
            <a:ext cx="1800200" cy="336578"/>
          </a:xfrm>
        </p:spPr>
        <p:txBody>
          <a:bodyPr/>
          <a:lstStyle/>
          <a:p>
            <a:r>
              <a:rPr lang="fi-FI" dirty="0" smtClean="0"/>
              <a:t>14.9.2018 / mm &amp; </a:t>
            </a:r>
            <a:r>
              <a:rPr lang="fi-FI" dirty="0" err="1" smtClean="0"/>
              <a:t>sl</a:t>
            </a:r>
            <a:endParaRPr lang="fi-FI" dirty="0"/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91481"/>
              </p:ext>
            </p:extLst>
          </p:nvPr>
        </p:nvGraphicFramePr>
        <p:xfrm>
          <a:off x="143339" y="713710"/>
          <a:ext cx="8302861" cy="549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Suorakulmio 18"/>
          <p:cNvSpPr/>
          <p:nvPr/>
        </p:nvSpPr>
        <p:spPr>
          <a:xfrm>
            <a:off x="8446200" y="1398617"/>
            <a:ext cx="623989" cy="288000"/>
          </a:xfrm>
          <a:prstGeom prst="rect">
            <a:avLst/>
          </a:prstGeom>
          <a:solidFill>
            <a:srgbClr val="FF3F3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fi-FI" sz="16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9034373" y="1807795"/>
            <a:ext cx="3371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Sosiaali- ja terveystoimen maksukorotusten (40 milj. €) </a:t>
            </a:r>
          </a:p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leikkaaminen kunnilta valtionosuutta vähentämällä.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9034372" y="1248564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Aikaisempien leikkausten</a:t>
            </a:r>
          </a:p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 kumulatiivinen summa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8437600" y="1891327"/>
            <a:ext cx="623989" cy="28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fi-FI" sz="1467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8437600" y="3462043"/>
            <a:ext cx="623989" cy="288000"/>
          </a:xfrm>
          <a:prstGeom prst="rect">
            <a:avLst/>
          </a:prstGeom>
          <a:solidFill>
            <a:srgbClr val="61ACF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 fontAlgn="auto">
              <a:spcBef>
                <a:spcPts val="0"/>
              </a:spcBef>
              <a:spcAft>
                <a:spcPts val="0"/>
              </a:spcAft>
            </a:pPr>
            <a:endParaRPr lang="fi-FI" sz="1467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9046227" y="3383432"/>
            <a:ext cx="288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Indeksisidonnaisten menojen </a:t>
            </a:r>
          </a:p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75 milj. euron lisäleikkaus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8446200" y="897872"/>
            <a:ext cx="623989" cy="28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fi-FI" sz="16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9061589" y="739479"/>
            <a:ext cx="204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Ko. vuoden uusi</a:t>
            </a:r>
          </a:p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valtionosuusleikkaus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8446200" y="2844725"/>
            <a:ext cx="623989" cy="288000"/>
          </a:xfrm>
          <a:prstGeom prst="rect">
            <a:avLst/>
          </a:prstGeom>
          <a:solidFill>
            <a:srgbClr val="DFC9E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fi-FI" sz="16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9004542" y="2739001"/>
            <a:ext cx="3311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Indeksikorotusten jäädyttämisestä</a:t>
            </a:r>
          </a:p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johtuva leikkaus</a:t>
            </a:r>
          </a:p>
        </p:txBody>
      </p:sp>
      <p:sp>
        <p:nvSpPr>
          <p:cNvPr id="29" name="Suorakulmio 28"/>
          <p:cNvSpPr/>
          <p:nvPr/>
        </p:nvSpPr>
        <p:spPr>
          <a:xfrm>
            <a:off x="8430191" y="4031427"/>
            <a:ext cx="623989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fi-FI" sz="16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9029138" y="3947207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Kiky-sopimukseen perustuva</a:t>
            </a:r>
          </a:p>
          <a:p>
            <a:pPr defTabSz="1625519"/>
            <a:r>
              <a:rPr lang="fi-FI" sz="1400" dirty="0">
                <a:solidFill>
                  <a:srgbClr val="002E63"/>
                </a:solidFill>
                <a:latin typeface="Verdana"/>
                <a:cs typeface="+mn-cs"/>
              </a:rPr>
              <a:t>leikkaus + ”Lex Lindström”</a:t>
            </a:r>
          </a:p>
        </p:txBody>
      </p:sp>
      <p:sp>
        <p:nvSpPr>
          <p:cNvPr id="31" name="Suorakulmio 30"/>
          <p:cNvSpPr/>
          <p:nvPr/>
        </p:nvSpPr>
        <p:spPr>
          <a:xfrm>
            <a:off x="8446200" y="4690979"/>
            <a:ext cx="623989" cy="288000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fi-FI" sz="16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8993129" y="4605037"/>
            <a:ext cx="3151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25519"/>
            <a:r>
              <a:rPr lang="fi-FI" sz="1400" dirty="0"/>
              <a:t>Kustannustenjaon tarkistuksen ylimääräinen </a:t>
            </a:r>
            <a:r>
              <a:rPr lang="fi-FI" sz="1400" dirty="0" err="1"/>
              <a:t>kiky</a:t>
            </a:r>
            <a:r>
              <a:rPr lang="fi-FI" sz="1400" dirty="0"/>
              <a:t>-leikkaus (59 milj. €)</a:t>
            </a:r>
            <a:endParaRPr lang="fi-FI" sz="14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-144693" y="119593"/>
            <a:ext cx="1161728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002E63"/>
                </a:solidFill>
              </a:rPr>
              <a:t>Vuosien 2012-2019 leikkausten vaikutus kuntien </a:t>
            </a:r>
            <a:r>
              <a:rPr lang="fi-FI" sz="2400" b="1" dirty="0">
                <a:solidFill>
                  <a:srgbClr val="002E63"/>
                </a:solidFill>
              </a:rPr>
              <a:t>peruspalvelujen valtionosuuteen</a:t>
            </a:r>
            <a:r>
              <a:rPr lang="fi-FI" sz="2400" dirty="0">
                <a:solidFill>
                  <a:srgbClr val="002E63"/>
                </a:solidFill>
              </a:rPr>
              <a:t>, milj. €</a:t>
            </a:r>
            <a:endParaRPr lang="fi-FI" sz="2400" dirty="0">
              <a:solidFill>
                <a:srgbClr val="0083D7"/>
              </a:solidFill>
            </a:endParaRPr>
          </a:p>
        </p:txBody>
      </p:sp>
      <p:sp>
        <p:nvSpPr>
          <p:cNvPr id="34" name="Suorakulmio 33"/>
          <p:cNvSpPr/>
          <p:nvPr/>
        </p:nvSpPr>
        <p:spPr>
          <a:xfrm>
            <a:off x="8437600" y="5453192"/>
            <a:ext cx="623989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fi-FI" sz="16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35" name="Tekstiruutu 34"/>
          <p:cNvSpPr txBox="1"/>
          <p:nvPr/>
        </p:nvSpPr>
        <p:spPr>
          <a:xfrm>
            <a:off x="8993129" y="5372630"/>
            <a:ext cx="3151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25519"/>
            <a:r>
              <a:rPr lang="fi-FI" sz="1400" dirty="0"/>
              <a:t>Digitalisaation kannustinjärjestelmän leikkaus (30 milj. €)</a:t>
            </a:r>
            <a:endParaRPr lang="fi-FI" sz="1400" dirty="0">
              <a:solidFill>
                <a:srgbClr val="002E6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889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4624"/>
            <a:ext cx="7910512" cy="720278"/>
          </a:xfrm>
        </p:spPr>
        <p:txBody>
          <a:bodyPr>
            <a:normAutofit fontScale="90000"/>
          </a:bodyPr>
          <a:lstStyle/>
          <a:p>
            <a:pPr algn="ctr" defTabSz="9144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600" kern="0" spc="0" dirty="0">
                <a:solidFill>
                  <a:sysClr val="windowText" lastClr="000000"/>
                </a:solidFill>
                <a:ea typeface="+mj-ea"/>
              </a:rPr>
              <a:t>Kuntien ja kuntayhtymien talous, mrd. €</a:t>
            </a:r>
            <a:br>
              <a:rPr lang="fi-FI" sz="2600" kern="0" spc="0" dirty="0">
                <a:solidFill>
                  <a:sysClr val="windowText" lastClr="000000"/>
                </a:solidFill>
                <a:ea typeface="+mj-ea"/>
              </a:rPr>
            </a:br>
            <a:r>
              <a:rPr lang="fi-FI" sz="2200" b="0" kern="0" spc="0" dirty="0">
                <a:solidFill>
                  <a:srgbClr val="FF0000"/>
                </a:solidFill>
                <a:ea typeface="+mj-ea"/>
              </a:rPr>
              <a:t>(painelaskelman mukaan)</a:t>
            </a: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8544273" y="6284307"/>
            <a:ext cx="3600400" cy="45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Lähde: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Vuodet 2016 ja 2017 Tilastokeskus,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Vuosien 2018-2022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arviot VM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14.9.2018</a:t>
            </a:r>
            <a:endParaRPr lang="fi-FI" sz="1200" kern="0" dirty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788995" cy="265113"/>
          </a:xfrm>
        </p:spPr>
        <p:txBody>
          <a:bodyPr/>
          <a:lstStyle/>
          <a:p>
            <a:pPr>
              <a:defRPr/>
            </a:pPr>
            <a:r>
              <a:rPr lang="fi-FI" sz="1050" dirty="0" smtClean="0"/>
              <a:t>14.9.2018 / mm</a:t>
            </a:r>
            <a:endParaRPr lang="fi-FI" sz="1050" dirty="0"/>
          </a:p>
        </p:txBody>
      </p:sp>
      <p:sp>
        <p:nvSpPr>
          <p:cNvPr id="186" name="Text Box 59"/>
          <p:cNvSpPr txBox="1">
            <a:spLocks noChangeArrowheads="1"/>
          </p:cNvSpPr>
          <p:nvPr/>
        </p:nvSpPr>
        <p:spPr bwMode="auto">
          <a:xfrm>
            <a:off x="1199456" y="5517232"/>
            <a:ext cx="10729192" cy="4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</a:t>
            </a:r>
            <a:r>
              <a:rPr lang="fi-FI" sz="1150" kern="0" dirty="0" smtClean="0">
                <a:cs typeface="+mn-cs"/>
              </a:rPr>
              <a:t>1) Talouden paraneminen vuonna 2021 johtuu pääosin siitä, että veroprosenttien ja yhteisöveron jako-osuuden leikkauksista huolimatta kunnille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</a:t>
            </a:r>
            <a:r>
              <a:rPr lang="fi-FI" sz="1150" kern="0" dirty="0" smtClean="0">
                <a:cs typeface="+mn-cs"/>
              </a:rPr>
              <a:t>    tilitetään vielä aiempien verovuosien veroja aiempien vuosien korkeampien veroprosenttien ja jako-osuuksien perusteella.</a:t>
            </a:r>
            <a:endParaRPr lang="fi-FI" sz="1150" kern="0" dirty="0">
              <a:cs typeface="+mn-cs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1199456" y="5974293"/>
            <a:ext cx="7551815" cy="4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</a:t>
            </a:r>
            <a:r>
              <a:rPr lang="fi-FI" sz="1150" kern="0" dirty="0" smtClean="0">
                <a:cs typeface="+mn-cs"/>
              </a:rPr>
              <a:t>2) </a:t>
            </a:r>
            <a:r>
              <a:rPr lang="fi-FI" sz="1150" kern="0" dirty="0">
                <a:cs typeface="+mn-cs"/>
              </a:rPr>
              <a:t>Rahoitusjäämä = Toiminnan ja investointien rahavirta = Tulorahoitus + investoinnit, netto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    Tulorahoitus = Vuosikate + satunnaiset erät, netto + tulorahoituksen korjauserät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52361"/>
              </p:ext>
            </p:extLst>
          </p:nvPr>
        </p:nvGraphicFramePr>
        <p:xfrm>
          <a:off x="1343025" y="776288"/>
          <a:ext cx="9761538" cy="442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" name="Worksheet" r:id="rId3" imgW="9486785" imgH="4300640" progId="Excel.Sheet.12">
                  <p:embed/>
                </p:oleObj>
              </mc:Choice>
              <mc:Fallback>
                <p:oleObj name="Worksheet" r:id="rId3" imgW="9486785" imgH="43006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025" y="776288"/>
                        <a:ext cx="9761538" cy="442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7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5015880" y="6493967"/>
            <a:ext cx="1333927" cy="266400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srgbClr val="002E63"/>
                </a:solidFill>
                <a:latin typeface="Verdana"/>
                <a:cs typeface="+mn-cs"/>
              </a:rPr>
              <a:t>17.9.2018 / mm</a:t>
            </a:r>
            <a:endParaRPr lang="fi-FI" dirty="0">
              <a:solidFill>
                <a:srgbClr val="002E63"/>
              </a:solidFill>
              <a:latin typeface="Verdan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109866" y="751861"/>
          <a:ext cx="11858031" cy="471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33436" y="110724"/>
            <a:ext cx="12001333" cy="64113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fi-FI" sz="2400" kern="0" dirty="0">
                <a:solidFill>
                  <a:schemeClr val="accent1"/>
                </a:solidFill>
              </a:rPr>
              <a:t>Kuntasektorin vuosikate, poistot sekä investoinnit</a:t>
            </a:r>
            <a:r>
              <a:rPr lang="fi-FI" sz="2400" kern="0" baseline="30000" dirty="0">
                <a:solidFill>
                  <a:schemeClr val="accent1"/>
                </a:solidFill>
              </a:rPr>
              <a:t>1)</a:t>
            </a:r>
            <a:r>
              <a:rPr lang="fi-FI" sz="2400" kern="0" dirty="0">
                <a:solidFill>
                  <a:schemeClr val="accent1"/>
                </a:solidFill>
              </a:rPr>
              <a:t> 1991-2022, mrd.€</a:t>
            </a:r>
            <a:br>
              <a:rPr lang="fi-FI" sz="2400" kern="0" dirty="0">
                <a:solidFill>
                  <a:schemeClr val="accent1"/>
                </a:solidFill>
              </a:rPr>
            </a:br>
            <a:r>
              <a:rPr lang="fi-FI" sz="1600" kern="0" dirty="0">
                <a:solidFill>
                  <a:schemeClr val="accent1"/>
                </a:solidFill>
              </a:rPr>
              <a:t>(arviot painelaskelman mukaan)</a:t>
            </a: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5779" y="5445034"/>
            <a:ext cx="12192000" cy="84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defTabSz="121917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cs typeface="+mn-cs"/>
              </a:rPr>
              <a:t>Vuosikate paranee 2021 mm. siksi, että veroprosenttien ja yhteisöveron leikkauksista huolimatta kunnille tilitetään aiempien verovuosien veroja aiempien  korkeampien veroprosenttien ja jako-osuuksien perusteella.</a:t>
            </a:r>
          </a:p>
          <a:p>
            <a:pPr defTabSz="121917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cs typeface="+mn-cs"/>
              </a:rPr>
              <a:t>1) Investoinnit, netto  = Käyttöomaisuusinvestoinnit–rahoitusosuudet – käyttöomaisuuden myyntitulot. Vuoden 2014 nettoinvestointien tasoon vaikuttaa kunnallisten liikelaitosten yhtiöittäminen.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766152" y="6396335"/>
            <a:ext cx="3456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Lähde: Vuodet 1991-2017 TK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Vuosien 2018-2021 arviot VM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14.9.2018</a:t>
            </a:r>
            <a:endParaRPr lang="fi-FI" sz="1200" kern="0" dirty="0">
              <a:solidFill>
                <a:srgbClr val="002E63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73518"/>
      </p:ext>
    </p:extLst>
  </p:cSld>
  <p:clrMapOvr>
    <a:masterClrMapping/>
  </p:clrMapOvr>
</p:sld>
</file>

<file path=ppt/theme/theme1.xml><?xml version="1.0" encoding="utf-8"?>
<a:theme xmlns:a="http://schemas.openxmlformats.org/drawingml/2006/main" name="Kopio (1) Kuntaliitto">
  <a:themeElements>
    <a:clrScheme name="Kopio (1) 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opio (1) 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opio (1) 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OnnistuvaSuomi_suomiruotsi2018.potx" id="{69278285-79B7-4ED1-9B08-E75CD127BCC9}" vid="{1D5B8906-D3E4-4DD0-B7B4-3E928E23EB1E}"/>
    </a:ext>
  </a:extLst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14615</TotalTime>
  <Words>1583</Words>
  <Application>Microsoft Office PowerPoint</Application>
  <PresentationFormat>Laajakuva</PresentationFormat>
  <Paragraphs>337</Paragraphs>
  <Slides>17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Kopio (1) Kuntaliitto</vt:lpstr>
      <vt:lpstr>3_Default Design</vt:lpstr>
      <vt:lpstr>Kuntaliitto suomenkielinen</vt:lpstr>
      <vt:lpstr>1_Kuntaliitto suomenkielinen</vt:lpstr>
      <vt:lpstr>Worksheet</vt:lpstr>
      <vt:lpstr>Kuntatalouden kehitys vuoteen 2022</vt:lpstr>
      <vt:lpstr>Kokonaistaloudelliset ennusteet ja taustaoletukset Lähde: Vuosi 2016 ja 2017 Tilastokeskus, ennusteet 2018-2022 VM 14.9.2018.2011</vt:lpstr>
      <vt:lpstr>Laskelma sote- ja maakuntauudistuksen vaikutuksesta kuntien  ja kuntayhtymien talouteen (vuoden 2020 tasossa, mrd. €)</vt:lpstr>
      <vt:lpstr>Kuntien ja kuntayhtymien bruttomenot, mrd. €</vt:lpstr>
      <vt:lpstr>PowerPoint-esitys</vt:lpstr>
      <vt:lpstr>Lähde: Vuodet 2016 ja 2017 Tilastokeskus, Vuosien 2018-2022 arviot Kuntaliitto 5.11</vt:lpstr>
      <vt:lpstr>PowerPoint-esitys</vt:lpstr>
      <vt:lpstr>Kuntien ja kuntayhtymien talous, mrd. € (painelaskelman mukaan)</vt:lpstr>
      <vt:lpstr>Kuntasektorin vuosikate, poistot sekä investoinnit1) 1991-2022, mrd.€ (arviot painelaskelman mukaan)</vt:lpstr>
      <vt:lpstr>PowerPoint-esitys</vt:lpstr>
      <vt:lpstr>PowerPoint-esitys</vt:lpstr>
      <vt:lpstr>PowerPoint-esitys</vt:lpstr>
      <vt:lpstr>Kuntien ja kuntayhtymien lainakanta sekä rahavarat 1991-2022, mrd. € (arviot painelaskelman mukaan)</vt:lpstr>
      <vt:lpstr>Kuntien ja kuntayhtymien tuloslaskelma  vuosina 2016-2022, mrd. € </vt:lpstr>
      <vt:lpstr>Kuntien ja kuntayhtymien rahoituslaskelma  vuosina 2016-2022, mrd. € </vt:lpstr>
      <vt:lpstr>Kuntien ja kuntayhtymien talous nyt ja tulevaisuudessa </vt:lpstr>
      <vt:lpstr>Kuntatalousohjelman nostot syksy 2018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Kuntatalouden kehitys vuoteen 2015</dc:title>
  <dc:creator>Heikki Pukki</dc:creator>
  <cp:lastModifiedBy>Kokous</cp:lastModifiedBy>
  <cp:revision>775</cp:revision>
  <cp:lastPrinted>2017-04-28T09:41:10Z</cp:lastPrinted>
  <dcterms:created xsi:type="dcterms:W3CDTF">2009-12-23T10:40:04Z</dcterms:created>
  <dcterms:modified xsi:type="dcterms:W3CDTF">2018-11-27T06:46:07Z</dcterms:modified>
</cp:coreProperties>
</file>