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57" r:id="rId3"/>
  </p:sldMasterIdLst>
  <p:notesMasterIdLst>
    <p:notesMasterId r:id="rId20"/>
  </p:notesMasterIdLst>
  <p:handoutMasterIdLst>
    <p:handoutMasterId r:id="rId21"/>
  </p:handoutMasterIdLst>
  <p:sldIdLst>
    <p:sldId id="339" r:id="rId4"/>
    <p:sldId id="347" r:id="rId5"/>
    <p:sldId id="336" r:id="rId6"/>
    <p:sldId id="341" r:id="rId7"/>
    <p:sldId id="324" r:id="rId8"/>
    <p:sldId id="342" r:id="rId9"/>
    <p:sldId id="350" r:id="rId10"/>
    <p:sldId id="344" r:id="rId11"/>
    <p:sldId id="329" r:id="rId12"/>
    <p:sldId id="332" r:id="rId13"/>
    <p:sldId id="334" r:id="rId14"/>
    <p:sldId id="353" r:id="rId15"/>
    <p:sldId id="333" r:id="rId16"/>
    <p:sldId id="352" r:id="rId17"/>
    <p:sldId id="345" r:id="rId18"/>
    <p:sldId id="351" r:id="rId19"/>
  </p:sldIdLst>
  <p:sldSz cx="12192000" cy="6858000"/>
  <p:notesSz cx="6735763" cy="9866313"/>
  <p:defaultTex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0E03EB"/>
    <a:srgbClr val="C1C606"/>
    <a:srgbClr val="CFD406"/>
    <a:srgbClr val="B3B705"/>
    <a:srgbClr val="D7DC06"/>
    <a:srgbClr val="BEC305"/>
    <a:srgbClr val="FF630D"/>
    <a:srgbClr val="FFA7A7"/>
    <a:srgbClr val="D6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5108" autoAdjust="0"/>
  </p:normalViewPr>
  <p:slideViewPr>
    <p:cSldViewPr>
      <p:cViewPr varScale="1">
        <p:scale>
          <a:sx n="81" d="100"/>
          <a:sy n="81" d="100"/>
        </p:scale>
        <p:origin x="672"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25173210161664E-2"/>
          <c:y val="2.115703472770665E-2"/>
          <c:w val="0.95381062355658197"/>
          <c:h val="0.88016765900502381"/>
        </c:manualLayout>
      </c:layout>
      <c:barChart>
        <c:barDir val="col"/>
        <c:grouping val="stacked"/>
        <c:varyColors val="0"/>
        <c:ser>
          <c:idx val="0"/>
          <c:order val="0"/>
          <c:tx>
            <c:strRef>
              <c:f>Sheet1!$A$2</c:f>
              <c:strCache>
                <c:ptCount val="1"/>
                <c:pt idx="0">
                  <c:v>Ulkoiset kokonaismenot 1)</c:v>
                </c:pt>
              </c:strCache>
            </c:strRef>
          </c:tx>
          <c:spPr>
            <a:solidFill>
              <a:schemeClr val="accent1">
                <a:lumMod val="50000"/>
                <a:lumOff val="50000"/>
              </a:schemeClr>
            </a:solidFill>
            <a:ln w="3175">
              <a:solidFill>
                <a:schemeClr val="accent1"/>
              </a:solidFill>
              <a:prstDash val="solid"/>
            </a:ln>
          </c:spPr>
          <c:invertIfNegative val="0"/>
          <c:dPt>
            <c:idx val="24"/>
            <c:invertIfNegative val="0"/>
            <c:bubble3D val="0"/>
            <c:extLst>
              <c:ext xmlns:c16="http://schemas.microsoft.com/office/drawing/2014/chart" uri="{C3380CC4-5D6E-409C-BE32-E72D297353CC}">
                <c16:uniqueId val="{00000000-E5E3-4780-A258-E2833CC4FFD1}"/>
              </c:ext>
            </c:extLst>
          </c:dPt>
          <c:dPt>
            <c:idx val="25"/>
            <c:invertIfNegative val="0"/>
            <c:bubble3D val="0"/>
            <c:extLst>
              <c:ext xmlns:c16="http://schemas.microsoft.com/office/drawing/2014/chart" uri="{C3380CC4-5D6E-409C-BE32-E72D297353CC}">
                <c16:uniqueId val="{00000002-E5E3-4780-A258-E2833CC4FFD1}"/>
              </c:ext>
            </c:extLst>
          </c:dPt>
          <c:dPt>
            <c:idx val="26"/>
            <c:invertIfNegative val="0"/>
            <c:bubble3D val="0"/>
            <c:spPr>
              <a:solidFill>
                <a:schemeClr val="accent1">
                  <a:lumMod val="25000"/>
                  <a:lumOff val="75000"/>
                </a:schemeClr>
              </a:solidFill>
              <a:ln w="3175">
                <a:solidFill>
                  <a:schemeClr val="accent1"/>
                </a:solidFill>
                <a:prstDash val="solid"/>
              </a:ln>
            </c:spPr>
            <c:extLst>
              <c:ext xmlns:c16="http://schemas.microsoft.com/office/drawing/2014/chart" uri="{C3380CC4-5D6E-409C-BE32-E72D297353CC}">
                <c16:uniqueId val="{00000004-E5E3-4780-A258-E2833CC4FFD1}"/>
              </c:ext>
            </c:extLst>
          </c:dPt>
          <c:dPt>
            <c:idx val="27"/>
            <c:invertIfNegative val="0"/>
            <c:bubble3D val="0"/>
            <c:spPr>
              <a:solidFill>
                <a:schemeClr val="accent1">
                  <a:lumMod val="25000"/>
                  <a:lumOff val="75000"/>
                </a:schemeClr>
              </a:solidFill>
              <a:ln w="3175">
                <a:solidFill>
                  <a:schemeClr val="accent1"/>
                </a:solidFill>
                <a:prstDash val="solid"/>
              </a:ln>
            </c:spPr>
            <c:extLst>
              <c:ext xmlns:c16="http://schemas.microsoft.com/office/drawing/2014/chart" uri="{C3380CC4-5D6E-409C-BE32-E72D297353CC}">
                <c16:uniqueId val="{00000006-E5E3-4780-A258-E2833CC4FFD1}"/>
              </c:ext>
            </c:extLst>
          </c:dPt>
          <c:dPt>
            <c:idx val="28"/>
            <c:invertIfNegative val="0"/>
            <c:bubble3D val="0"/>
            <c:spPr>
              <a:solidFill>
                <a:schemeClr val="accent1">
                  <a:lumMod val="25000"/>
                  <a:lumOff val="75000"/>
                </a:schemeClr>
              </a:solidFill>
              <a:ln w="3175">
                <a:solidFill>
                  <a:schemeClr val="accent1"/>
                </a:solidFill>
                <a:prstDash val="solid"/>
              </a:ln>
            </c:spPr>
            <c:extLst>
              <c:ext xmlns:c16="http://schemas.microsoft.com/office/drawing/2014/chart" uri="{C3380CC4-5D6E-409C-BE32-E72D297353CC}">
                <c16:uniqueId val="{00000008-E5E3-4780-A258-E2833CC4FFD1}"/>
              </c:ext>
            </c:extLst>
          </c:dPt>
          <c:dPt>
            <c:idx val="29"/>
            <c:invertIfNegative val="0"/>
            <c:bubble3D val="0"/>
            <c:spPr>
              <a:solidFill>
                <a:schemeClr val="accent1">
                  <a:lumMod val="25000"/>
                  <a:lumOff val="75000"/>
                </a:schemeClr>
              </a:solidFill>
              <a:ln w="3175">
                <a:solidFill>
                  <a:schemeClr val="accent1"/>
                </a:solidFill>
                <a:prstDash val="solid"/>
              </a:ln>
            </c:spPr>
            <c:extLst>
              <c:ext xmlns:c16="http://schemas.microsoft.com/office/drawing/2014/chart" uri="{C3380CC4-5D6E-409C-BE32-E72D297353CC}">
                <c16:uniqueId val="{0000000A-E5E3-4780-A258-E2833CC4FFD1}"/>
              </c:ext>
            </c:extLst>
          </c:dPt>
          <c:dPt>
            <c:idx val="30"/>
            <c:invertIfNegative val="0"/>
            <c:bubble3D val="0"/>
            <c:spPr>
              <a:solidFill>
                <a:schemeClr val="accent1">
                  <a:lumMod val="25000"/>
                  <a:lumOff val="75000"/>
                </a:schemeClr>
              </a:solidFill>
              <a:ln w="3175">
                <a:solidFill>
                  <a:schemeClr val="accent1"/>
                </a:solidFill>
                <a:prstDash val="solid"/>
              </a:ln>
            </c:spPr>
            <c:extLst>
              <c:ext xmlns:c16="http://schemas.microsoft.com/office/drawing/2014/chart" uri="{C3380CC4-5D6E-409C-BE32-E72D297353CC}">
                <c16:uniqueId val="{0000000B-B365-4152-A5F3-22FEE17D7994}"/>
              </c:ext>
            </c:extLst>
          </c:dPt>
          <c:dLbls>
            <c:dLbl>
              <c:idx val="27"/>
              <c:layout/>
              <c:dLblPos val="inEnd"/>
              <c:showLegendKey val="0"/>
              <c:showVal val="1"/>
              <c:showCatName val="0"/>
              <c:showSerName val="0"/>
              <c:showPercent val="0"/>
              <c:showBubbleSize val="0"/>
              <c:extLst>
                <c:ext xmlns:c15="http://schemas.microsoft.com/office/drawing/2012/chart" uri="{CE6537A1-D6FC-4f65-9D91-7224C49458BB}">
                  <c15:layout>
                    <c:manualLayout>
                      <c:w val="4.1402691367625817E-2"/>
                      <c:h val="5.4240797980733918E-2"/>
                    </c:manualLayout>
                  </c15:layout>
                </c:ext>
                <c:ext xmlns:c16="http://schemas.microsoft.com/office/drawing/2014/chart" uri="{C3380CC4-5D6E-409C-BE32-E72D297353CC}">
                  <c16:uniqueId val="{00000006-E5E3-4780-A258-E2833CC4FFD1}"/>
                </c:ext>
              </c:extLst>
            </c:dLbl>
            <c:dLbl>
              <c:idx val="29"/>
              <c:layout/>
              <c:dLblPos val="inEnd"/>
              <c:showLegendKey val="0"/>
              <c:showVal val="1"/>
              <c:showCatName val="0"/>
              <c:showSerName val="0"/>
              <c:showPercent val="0"/>
              <c:showBubbleSize val="0"/>
              <c:extLst>
                <c:ext xmlns:c15="http://schemas.microsoft.com/office/drawing/2012/chart" uri="{CE6537A1-D6FC-4f65-9D91-7224C49458BB}">
                  <c15:layout>
                    <c:manualLayout>
                      <c:w val="3.4053970855090168E-2"/>
                      <c:h val="6.2914699576800098E-2"/>
                    </c:manualLayout>
                  </c15:layout>
                </c:ext>
                <c:ext xmlns:c16="http://schemas.microsoft.com/office/drawing/2014/chart" uri="{C3380CC4-5D6E-409C-BE32-E72D297353CC}">
                  <c16:uniqueId val="{0000000A-E5E3-4780-A258-E2833CC4FFD1}"/>
                </c:ext>
              </c:extLst>
            </c:dLbl>
            <c:dLbl>
              <c:idx val="30"/>
              <c:layout/>
              <c:dLblPos val="inEnd"/>
              <c:showLegendKey val="0"/>
              <c:showVal val="1"/>
              <c:showCatName val="0"/>
              <c:showSerName val="0"/>
              <c:showPercent val="0"/>
              <c:showBubbleSize val="0"/>
              <c:extLst>
                <c:ext xmlns:c15="http://schemas.microsoft.com/office/drawing/2012/chart" uri="{CE6537A1-D6FC-4f65-9D91-7224C49458BB}">
                  <c15:layout>
                    <c:manualLayout>
                      <c:w val="4.2207925971188387E-2"/>
                      <c:h val="5.4240797980733918E-2"/>
                    </c:manualLayout>
                  </c15:layout>
                </c:ext>
                <c:ext xmlns:c16="http://schemas.microsoft.com/office/drawing/2014/chart" uri="{C3380CC4-5D6E-409C-BE32-E72D297353CC}">
                  <c16:uniqueId val="{0000000B-B365-4152-A5F3-22FEE17D7994}"/>
                </c:ext>
              </c:extLst>
            </c:dLbl>
            <c:numFmt formatCode="0.0" sourceLinked="0"/>
            <c:spPr>
              <a:noFill/>
              <a:ln w="25478">
                <a:noFill/>
              </a:ln>
            </c:spPr>
            <c:txPr>
              <a:bodyPr/>
              <a:lstStyle/>
              <a:p>
                <a:pPr>
                  <a:defRPr sz="1100" b="0" i="0" u="none" strike="noStrike" baseline="0">
                    <a:solidFill>
                      <a:schemeClr val="tx2"/>
                    </a:solidFill>
                    <a:latin typeface="Arial Narrow" panose="020B0606020202030204" pitchFamily="34" charset="0"/>
                    <a:ea typeface="Verdana"/>
                    <a:cs typeface="Verdana"/>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Sheet1!$B$1:$AF$1</c:f>
              <c:strCache>
                <c:ptCount val="31"/>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pt idx="30">
                  <c:v>21</c:v>
                </c:pt>
              </c:strCache>
            </c:strRef>
          </c:cat>
          <c:val>
            <c:numRef>
              <c:f>Sheet1!$B$2:$AF$2</c:f>
              <c:numCache>
                <c:formatCode>General</c:formatCode>
                <c:ptCount val="31"/>
                <c:pt idx="0">
                  <c:v>8.6</c:v>
                </c:pt>
                <c:pt idx="1">
                  <c:v>0</c:v>
                </c:pt>
                <c:pt idx="2">
                  <c:v>-5.0999999999999996</c:v>
                </c:pt>
                <c:pt idx="3">
                  <c:v>-0.5</c:v>
                </c:pt>
                <c:pt idx="4">
                  <c:v>5</c:v>
                </c:pt>
                <c:pt idx="5">
                  <c:v>5.6</c:v>
                </c:pt>
                <c:pt idx="7">
                  <c:v>2.9</c:v>
                </c:pt>
                <c:pt idx="8">
                  <c:v>2.8</c:v>
                </c:pt>
                <c:pt idx="9">
                  <c:v>5.2</c:v>
                </c:pt>
                <c:pt idx="10">
                  <c:v>7.2</c:v>
                </c:pt>
                <c:pt idx="11">
                  <c:v>5.0999999999999996</c:v>
                </c:pt>
                <c:pt idx="12">
                  <c:v>4.5</c:v>
                </c:pt>
                <c:pt idx="13">
                  <c:v>5.2</c:v>
                </c:pt>
                <c:pt idx="14">
                  <c:v>5.2</c:v>
                </c:pt>
                <c:pt idx="15">
                  <c:v>4.5999999999999996</c:v>
                </c:pt>
                <c:pt idx="16">
                  <c:v>5</c:v>
                </c:pt>
                <c:pt idx="17">
                  <c:v>7.9</c:v>
                </c:pt>
                <c:pt idx="18">
                  <c:v>4.2</c:v>
                </c:pt>
                <c:pt idx="19">
                  <c:v>4.2</c:v>
                </c:pt>
                <c:pt idx="20">
                  <c:v>5.4</c:v>
                </c:pt>
                <c:pt idx="21">
                  <c:v>5</c:v>
                </c:pt>
                <c:pt idx="22" formatCode="0.0">
                  <c:v>2.4366129302087236</c:v>
                </c:pt>
                <c:pt idx="23" formatCode="0.0">
                  <c:v>0.27783566672736282</c:v>
                </c:pt>
                <c:pt idx="24" formatCode="0.0">
                  <c:v>-4.4000000000000004</c:v>
                </c:pt>
                <c:pt idx="25" formatCode="0.0">
                  <c:v>1.3</c:v>
                </c:pt>
                <c:pt idx="26" formatCode="0.0">
                  <c:v>-2.1</c:v>
                </c:pt>
                <c:pt idx="27" formatCode="0.0">
                  <c:v>1.5</c:v>
                </c:pt>
                <c:pt idx="29" formatCode="0.0">
                  <c:v>2.4</c:v>
                </c:pt>
                <c:pt idx="30" formatCode="0.0">
                  <c:v>2.6</c:v>
                </c:pt>
              </c:numCache>
            </c:numRef>
          </c:val>
          <c:extLst>
            <c:ext xmlns:c16="http://schemas.microsoft.com/office/drawing/2014/chart" uri="{C3380CC4-5D6E-409C-BE32-E72D297353CC}">
              <c16:uniqueId val="{00000022-E5E3-4780-A258-E2833CC4FFD1}"/>
            </c:ext>
          </c:extLst>
        </c:ser>
        <c:dLbls>
          <c:showLegendKey val="0"/>
          <c:showVal val="1"/>
          <c:showCatName val="0"/>
          <c:showSerName val="0"/>
          <c:showPercent val="0"/>
          <c:showBubbleSize val="0"/>
        </c:dLbls>
        <c:gapWidth val="50"/>
        <c:overlap val="100"/>
        <c:axId val="352159616"/>
        <c:axId val="352180864"/>
      </c:barChart>
      <c:catAx>
        <c:axId val="352159616"/>
        <c:scaling>
          <c:orientation val="minMax"/>
        </c:scaling>
        <c:delete val="0"/>
        <c:axPos val="b"/>
        <c:majorGridlines>
          <c:spPr>
            <a:ln w="3185">
              <a:solidFill>
                <a:schemeClr val="tx1"/>
              </a:solidFill>
              <a:prstDash val="sysDot"/>
            </a:ln>
          </c:spPr>
        </c:majorGridlines>
        <c:numFmt formatCode="General" sourceLinked="1"/>
        <c:majorTickMark val="out"/>
        <c:minorTickMark val="none"/>
        <c:tickLblPos val="low"/>
        <c:spPr>
          <a:ln w="3185">
            <a:solidFill>
              <a:schemeClr val="tx1"/>
            </a:solidFill>
            <a:prstDash val="solid"/>
          </a:ln>
        </c:spPr>
        <c:txPr>
          <a:bodyPr rot="0" vert="horz"/>
          <a:lstStyle/>
          <a:p>
            <a:pPr>
              <a:defRPr sz="1250" b="0" i="0" u="none" strike="noStrike" baseline="0">
                <a:solidFill>
                  <a:schemeClr val="tx1"/>
                </a:solidFill>
                <a:latin typeface="Verdana"/>
                <a:ea typeface="Verdana"/>
                <a:cs typeface="Verdana"/>
              </a:defRPr>
            </a:pPr>
            <a:endParaRPr lang="fi-FI"/>
          </a:p>
        </c:txPr>
        <c:crossAx val="352180864"/>
        <c:crossesAt val="0"/>
        <c:auto val="1"/>
        <c:lblAlgn val="ctr"/>
        <c:lblOffset val="100"/>
        <c:tickLblSkip val="1"/>
        <c:tickMarkSkip val="1"/>
        <c:noMultiLvlLbl val="0"/>
      </c:catAx>
      <c:valAx>
        <c:axId val="352180864"/>
        <c:scaling>
          <c:orientation val="minMax"/>
          <c:max val="10"/>
          <c:min val="-6"/>
        </c:scaling>
        <c:delete val="0"/>
        <c:axPos val="l"/>
        <c:majorGridlines>
          <c:spPr>
            <a:ln w="3175">
              <a:solidFill>
                <a:schemeClr val="tx1"/>
              </a:solidFill>
              <a:prstDash val="sysDot"/>
            </a:ln>
          </c:spPr>
        </c:majorGridlines>
        <c:numFmt formatCode="General" sourceLinked="1"/>
        <c:majorTickMark val="out"/>
        <c:minorTickMark val="in"/>
        <c:tickLblPos val="nextTo"/>
        <c:spPr>
          <a:ln w="3185">
            <a:solidFill>
              <a:schemeClr val="tx1"/>
            </a:solidFill>
            <a:prstDash val="solid"/>
          </a:ln>
        </c:spPr>
        <c:txPr>
          <a:bodyPr rot="0" vert="horz"/>
          <a:lstStyle/>
          <a:p>
            <a:pPr>
              <a:defRPr sz="1204" b="0" i="0" u="none" strike="noStrike" baseline="0">
                <a:solidFill>
                  <a:schemeClr val="tx1"/>
                </a:solidFill>
                <a:latin typeface="Verdana"/>
                <a:ea typeface="Verdana"/>
                <a:cs typeface="Verdana"/>
              </a:defRPr>
            </a:pPr>
            <a:endParaRPr lang="fi-FI"/>
          </a:p>
        </c:txPr>
        <c:crossAx val="352159616"/>
        <c:crosses val="autoZero"/>
        <c:crossBetween val="between"/>
        <c:majorUnit val="1"/>
        <c:minorUnit val="0.5"/>
      </c:valAx>
      <c:spPr>
        <a:noFill/>
        <a:ln w="12739">
          <a:solidFill>
            <a:schemeClr val="tx1"/>
          </a:solidFill>
          <a:prstDash val="solid"/>
        </a:ln>
      </c:spPr>
    </c:plotArea>
    <c:plotVisOnly val="1"/>
    <c:dispBlanksAs val="gap"/>
    <c:showDLblsOverMax val="0"/>
  </c:chart>
  <c:spPr>
    <a:noFill/>
    <a:ln>
      <a:noFill/>
    </a:ln>
  </c:spPr>
  <c:txPr>
    <a:bodyPr/>
    <a:lstStyle/>
    <a:p>
      <a:pPr>
        <a:defRPr sz="180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9472032425438"/>
          <c:y val="2.6726038920310995E-2"/>
          <c:w val="0.87193138397427072"/>
          <c:h val="0.88213915723595082"/>
        </c:manualLayout>
      </c:layout>
      <c:barChart>
        <c:barDir val="col"/>
        <c:grouping val="stacked"/>
        <c:varyColors val="0"/>
        <c:ser>
          <c:idx val="1"/>
          <c:order val="0"/>
          <c:tx>
            <c:strRef>
              <c:f>Sheet1!$B$1</c:f>
              <c:strCache>
                <c:ptCount val="1"/>
              </c:strCache>
            </c:strRef>
          </c:tx>
          <c:spPr>
            <a:solidFill>
              <a:srgbClr val="FF3F3F"/>
            </a:solidFill>
            <a:ln w="6350">
              <a:solidFill>
                <a:schemeClr val="tx2"/>
              </a:solidFill>
              <a:prstDash val="solid"/>
            </a:ln>
          </c:spPr>
          <c:invertIfNegative val="0"/>
          <c:dPt>
            <c:idx val="0"/>
            <c:invertIfNegative val="0"/>
            <c:bubble3D val="0"/>
            <c:spPr>
              <a:solidFill>
                <a:schemeClr val="accent5">
                  <a:lumMod val="60000"/>
                  <a:lumOff val="40000"/>
                </a:schemeClr>
              </a:solidFill>
              <a:ln w="6350">
                <a:solidFill>
                  <a:schemeClr val="tx2"/>
                </a:solidFill>
                <a:prstDash val="solid"/>
              </a:ln>
            </c:spPr>
            <c:extLst>
              <c:ext xmlns:c16="http://schemas.microsoft.com/office/drawing/2014/chart" uri="{C3380CC4-5D6E-409C-BE32-E72D297353CC}">
                <c16:uniqueId val="{00000001-AA3C-4853-84A1-4DCECE3028BB}"/>
              </c:ext>
            </c:extLst>
          </c:dPt>
          <c:dLbls>
            <c:spPr>
              <a:noFill/>
              <a:ln>
                <a:noFill/>
              </a:ln>
              <a:effectLst/>
            </c:spPr>
            <c:txPr>
              <a:bodyPr/>
              <a:lstStyle/>
              <a:p>
                <a:pPr>
                  <a:defRPr sz="1160" b="0" i="0" baseline="0">
                    <a:latin typeface="Verdana"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#,##0</c:formatCode>
                <c:ptCount val="8"/>
                <c:pt idx="0">
                  <c:v>-631</c:v>
                </c:pt>
                <c:pt idx="1">
                  <c:v>-631</c:v>
                </c:pt>
                <c:pt idx="2">
                  <c:v>-756</c:v>
                </c:pt>
                <c:pt idx="3">
                  <c:v>-1118</c:v>
                </c:pt>
                <c:pt idx="4">
                  <c:v>-1354</c:v>
                </c:pt>
                <c:pt idx="5">
                  <c:v>-1394</c:v>
                </c:pt>
                <c:pt idx="6">
                  <c:v>-1444</c:v>
                </c:pt>
                <c:pt idx="7">
                  <c:v>-1444</c:v>
                </c:pt>
              </c:numCache>
            </c:numRef>
          </c:val>
          <c:extLst>
            <c:ext xmlns:c16="http://schemas.microsoft.com/office/drawing/2014/chart" uri="{C3380CC4-5D6E-409C-BE32-E72D297353CC}">
              <c16:uniqueId val="{00000002-AA3C-4853-84A1-4DCECE3028BB}"/>
            </c:ext>
          </c:extLst>
        </c:ser>
        <c:ser>
          <c:idx val="4"/>
          <c:order val="1"/>
          <c:tx>
            <c:strRef>
              <c:f>Sheet1!$C$1</c:f>
              <c:strCache>
                <c:ptCount val="1"/>
              </c:strCache>
            </c:strRef>
          </c:tx>
          <c:spPr>
            <a:solidFill>
              <a:schemeClr val="accent5">
                <a:lumMod val="60000"/>
                <a:lumOff val="40000"/>
              </a:schemeClr>
            </a:solidFill>
            <a:ln w="6350">
              <a:solidFill>
                <a:schemeClr val="tx1"/>
              </a:solidFill>
              <a:prstDash val="solid"/>
            </a:ln>
          </c:spPr>
          <c:invertIfNegative val="0"/>
          <c:dLbls>
            <c:dLbl>
              <c:idx val="4"/>
              <c:spPr>
                <a:noFill/>
              </c:spPr>
              <c:txPr>
                <a:bodyPr/>
                <a:lstStyle/>
                <a:p>
                  <a:pPr>
                    <a:defRPr sz="1100" b="0" i="0" baseline="0">
                      <a:latin typeface="Verdana" pitchFamily="34" charset="0"/>
                    </a:defRPr>
                  </a:pPr>
                  <a:endParaRPr lang="fi-FI"/>
                </a:p>
              </c:txPr>
              <c:showLegendKey val="0"/>
              <c:showVal val="1"/>
              <c:showCatName val="0"/>
              <c:showSerName val="0"/>
              <c:showPercent val="0"/>
              <c:showBubbleSize val="0"/>
              <c:extLst>
                <c:ext xmlns:c16="http://schemas.microsoft.com/office/drawing/2014/chart" uri="{C3380CC4-5D6E-409C-BE32-E72D297353CC}">
                  <c16:uniqueId val="{0000000B-CE57-48A9-8550-A95922741A5D}"/>
                </c:ext>
              </c:extLst>
            </c:dLbl>
            <c:dLbl>
              <c:idx val="5"/>
              <c:spPr>
                <a:noFill/>
              </c:spPr>
              <c:txPr>
                <a:bodyPr/>
                <a:lstStyle/>
                <a:p>
                  <a:pPr>
                    <a:defRPr sz="1100" b="0" i="0" baseline="0">
                      <a:latin typeface="Verdana" pitchFamily="34" charset="0"/>
                    </a:defRPr>
                  </a:pPr>
                  <a:endParaRPr lang="fi-FI"/>
                </a:p>
              </c:txPr>
              <c:showLegendKey val="0"/>
              <c:showVal val="1"/>
              <c:showCatName val="0"/>
              <c:showSerName val="0"/>
              <c:showPercent val="0"/>
              <c:showBubbleSize val="0"/>
              <c:extLst>
                <c:ext xmlns:c16="http://schemas.microsoft.com/office/drawing/2014/chart" uri="{C3380CC4-5D6E-409C-BE32-E72D297353CC}">
                  <c16:uniqueId val="{0000000C-CE57-48A9-8550-A95922741A5D}"/>
                </c:ext>
              </c:extLst>
            </c:dLbl>
            <c:spPr>
              <a:noFill/>
            </c:spPr>
            <c:txPr>
              <a:bodyPr/>
              <a:lstStyle/>
              <a:p>
                <a:pPr>
                  <a:defRPr sz="1200" b="0" i="0" baseline="0">
                    <a:latin typeface="Verdana"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#,##0</c:formatCode>
                <c:ptCount val="8"/>
                <c:pt idx="1">
                  <c:v>-125</c:v>
                </c:pt>
                <c:pt idx="2">
                  <c:v>-362</c:v>
                </c:pt>
                <c:pt idx="3">
                  <c:v>-236</c:v>
                </c:pt>
                <c:pt idx="4">
                  <c:v>-40</c:v>
                </c:pt>
                <c:pt idx="5">
                  <c:v>-50</c:v>
                </c:pt>
              </c:numCache>
            </c:numRef>
          </c:val>
          <c:extLst>
            <c:ext xmlns:c16="http://schemas.microsoft.com/office/drawing/2014/chart" uri="{C3380CC4-5D6E-409C-BE32-E72D297353CC}">
              <c16:uniqueId val="{00000003-AA3C-4853-84A1-4DCECE3028BB}"/>
            </c:ext>
          </c:extLst>
        </c:ser>
        <c:ser>
          <c:idx val="0"/>
          <c:order val="2"/>
          <c:tx>
            <c:strRef>
              <c:f>Sheet1!$D$1</c:f>
              <c:strCache>
                <c:ptCount val="1"/>
              </c:strCache>
            </c:strRef>
          </c:tx>
          <c:spPr>
            <a:solidFill>
              <a:schemeClr val="accent5">
                <a:lumMod val="40000"/>
                <a:lumOff val="60000"/>
              </a:schemeClr>
            </a:solidFill>
            <a:ln w="15875">
              <a:solidFill>
                <a:schemeClr val="tx2"/>
              </a:solidFill>
              <a:prstDash val="solid"/>
            </a:ln>
          </c:spPr>
          <c:invertIfNegative val="0"/>
          <c:dLbls>
            <c:spPr>
              <a:noFill/>
              <a:ln>
                <a:noFill/>
              </a:ln>
              <a:effectLst/>
            </c:spPr>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numCache>
            </c:numRef>
          </c:val>
          <c:extLst>
            <c:ext xmlns:c16="http://schemas.microsoft.com/office/drawing/2014/chart" uri="{C3380CC4-5D6E-409C-BE32-E72D297353CC}">
              <c16:uniqueId val="{00000004-AA3C-4853-84A1-4DCECE3028BB}"/>
            </c:ext>
          </c:extLst>
        </c:ser>
        <c:ser>
          <c:idx val="2"/>
          <c:order val="3"/>
          <c:tx>
            <c:strRef>
              <c:f>Sheet1!$E$1</c:f>
              <c:strCache>
                <c:ptCount val="1"/>
              </c:strCache>
            </c:strRef>
          </c:tx>
          <c:spPr>
            <a:solidFill>
              <a:schemeClr val="accent6">
                <a:lumMod val="60000"/>
                <a:lumOff val="40000"/>
              </a:schemeClr>
            </a:solidFill>
            <a:ln w="15875">
              <a:solidFill>
                <a:schemeClr val="tx2"/>
              </a:solidFill>
            </a:ln>
          </c:spPr>
          <c:invertIfNegative val="0"/>
          <c:dLbls>
            <c:spPr>
              <a:noFill/>
              <a:ln>
                <a:noFill/>
              </a:ln>
              <a:effectLst/>
            </c:spPr>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Sheet1!$E$2:$E$9</c:f>
              <c:numCache>
                <c:formatCode>General</c:formatCode>
                <c:ptCount val="8"/>
              </c:numCache>
            </c:numRef>
          </c:val>
          <c:extLst>
            <c:ext xmlns:c16="http://schemas.microsoft.com/office/drawing/2014/chart" uri="{C3380CC4-5D6E-409C-BE32-E72D297353CC}">
              <c16:uniqueId val="{00000005-AA3C-4853-84A1-4DCECE3028BB}"/>
            </c:ext>
          </c:extLst>
        </c:ser>
        <c:ser>
          <c:idx val="3"/>
          <c:order val="4"/>
          <c:tx>
            <c:strRef>
              <c:f>Sheet1!$F$1</c:f>
              <c:strCache>
                <c:ptCount val="1"/>
              </c:strCache>
            </c:strRef>
          </c:tx>
          <c:spPr>
            <a:solidFill>
              <a:schemeClr val="accent4">
                <a:lumMod val="60000"/>
                <a:lumOff val="40000"/>
              </a:schemeClr>
            </a:solidFill>
            <a:ln w="6350">
              <a:solidFill>
                <a:schemeClr val="tx2"/>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CE57-48A9-8550-A95922741A5D}"/>
                </c:ext>
              </c:extLst>
            </c:dLbl>
            <c:dLbl>
              <c:idx val="5"/>
              <c:delete val="1"/>
              <c:extLst>
                <c:ext xmlns:c15="http://schemas.microsoft.com/office/drawing/2012/chart" uri="{CE6537A1-D6FC-4f65-9D91-7224C49458BB}"/>
                <c:ext xmlns:c16="http://schemas.microsoft.com/office/drawing/2014/chart" uri="{C3380CC4-5D6E-409C-BE32-E72D297353CC}">
                  <c16:uniqueId val="{00000007-CE57-48A9-8550-A95922741A5D}"/>
                </c:ext>
              </c:extLst>
            </c:dLbl>
            <c:dLbl>
              <c:idx val="6"/>
              <c:delete val="1"/>
              <c:extLst>
                <c:ext xmlns:c15="http://schemas.microsoft.com/office/drawing/2012/chart" uri="{CE6537A1-D6FC-4f65-9D91-7224C49458BB}"/>
                <c:ext xmlns:c16="http://schemas.microsoft.com/office/drawing/2014/chart" uri="{C3380CC4-5D6E-409C-BE32-E72D297353CC}">
                  <c16:uniqueId val="{00000008-CE57-48A9-8550-A95922741A5D}"/>
                </c:ext>
              </c:extLst>
            </c:dLbl>
            <c:dLbl>
              <c:idx val="7"/>
              <c:delete val="1"/>
              <c:extLst>
                <c:ext xmlns:c15="http://schemas.microsoft.com/office/drawing/2012/chart" uri="{CE6537A1-D6FC-4f65-9D91-7224C49458BB}"/>
                <c:ext xmlns:c16="http://schemas.microsoft.com/office/drawing/2014/chart" uri="{C3380CC4-5D6E-409C-BE32-E72D297353CC}">
                  <c16:uniqueId val="{00000009-CE57-48A9-8550-A95922741A5D}"/>
                </c:ext>
              </c:extLst>
            </c:dLbl>
            <c:spPr>
              <a:noFill/>
              <a:ln>
                <a:noFill/>
              </a:ln>
              <a:effectLst/>
            </c:spPr>
            <c:txPr>
              <a:bodyPr/>
              <a:lstStyle/>
              <a:p>
                <a:pPr>
                  <a:defRPr sz="1050" b="0" i="0" baseline="0">
                    <a:latin typeface="Verdana"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Sheet1!$F$2:$F$9</c:f>
              <c:numCache>
                <c:formatCode>General</c:formatCode>
                <c:ptCount val="8"/>
                <c:pt idx="3">
                  <c:v>-40</c:v>
                </c:pt>
                <c:pt idx="4">
                  <c:v>-40</c:v>
                </c:pt>
                <c:pt idx="5">
                  <c:v>-40</c:v>
                </c:pt>
                <c:pt idx="6">
                  <c:v>-40</c:v>
                </c:pt>
                <c:pt idx="7">
                  <c:v>-40</c:v>
                </c:pt>
              </c:numCache>
            </c:numRef>
          </c:val>
          <c:extLst>
            <c:ext xmlns:c16="http://schemas.microsoft.com/office/drawing/2014/chart" uri="{C3380CC4-5D6E-409C-BE32-E72D297353CC}">
              <c16:uniqueId val="{00000006-AA3C-4853-84A1-4DCECE3028BB}"/>
            </c:ext>
          </c:extLst>
        </c:ser>
        <c:ser>
          <c:idx val="5"/>
          <c:order val="5"/>
          <c:tx>
            <c:strRef>
              <c:f>Sheet1!$G$1</c:f>
              <c:strCache>
                <c:ptCount val="1"/>
              </c:strCache>
            </c:strRef>
          </c:tx>
          <c:spPr>
            <a:solidFill>
              <a:srgbClr val="DFC9EF"/>
            </a:solidFill>
            <a:ln w="6350">
              <a:solidFill>
                <a:schemeClr val="tx2"/>
              </a:solidFill>
            </a:ln>
          </c:spPr>
          <c:invertIfNegative val="0"/>
          <c:dPt>
            <c:idx val="4"/>
            <c:invertIfNegative val="0"/>
            <c:bubble3D val="0"/>
            <c:spPr>
              <a:solidFill>
                <a:srgbClr val="BA8CDC"/>
              </a:solidFill>
              <a:ln w="6350">
                <a:solidFill>
                  <a:schemeClr val="tx2"/>
                </a:solidFill>
              </a:ln>
            </c:spPr>
            <c:extLst>
              <c:ext xmlns:c16="http://schemas.microsoft.com/office/drawing/2014/chart" uri="{C3380CC4-5D6E-409C-BE32-E72D297353CC}">
                <c16:uniqueId val="{00000008-AA3C-4853-84A1-4DCECE3028BB}"/>
              </c:ext>
            </c:extLst>
          </c:dPt>
          <c:dLbls>
            <c:spPr>
              <a:noFill/>
              <a:ln>
                <a:noFill/>
              </a:ln>
              <a:effectLst/>
            </c:spPr>
            <c:txPr>
              <a:bodyPr/>
              <a:lstStyle/>
              <a:p>
                <a:pPr>
                  <a:defRPr sz="105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Sheet1!$G$2:$G$9</c:f>
              <c:numCache>
                <c:formatCode>General</c:formatCode>
                <c:ptCount val="8"/>
                <c:pt idx="4">
                  <c:v>-35</c:v>
                </c:pt>
                <c:pt idx="6">
                  <c:v>-35</c:v>
                </c:pt>
                <c:pt idx="7">
                  <c:v>-91</c:v>
                </c:pt>
              </c:numCache>
            </c:numRef>
          </c:val>
          <c:extLst>
            <c:ext xmlns:c16="http://schemas.microsoft.com/office/drawing/2014/chart" uri="{C3380CC4-5D6E-409C-BE32-E72D297353CC}">
              <c16:uniqueId val="{00000009-AA3C-4853-84A1-4DCECE3028BB}"/>
            </c:ext>
          </c:extLst>
        </c:ser>
        <c:ser>
          <c:idx val="6"/>
          <c:order val="6"/>
          <c:tx>
            <c:strRef>
              <c:f>Sheet1!$H$1</c:f>
              <c:strCache>
                <c:ptCount val="1"/>
              </c:strCache>
            </c:strRef>
          </c:tx>
          <c:spPr>
            <a:solidFill>
              <a:srgbClr val="9C5BCD"/>
            </a:solidFill>
            <a:ln w="6350">
              <a:solidFill>
                <a:schemeClr val="tx2"/>
              </a:solidFill>
            </a:ln>
          </c:spPr>
          <c:invertIfNegative val="0"/>
          <c:dPt>
            <c:idx val="5"/>
            <c:invertIfNegative val="0"/>
            <c:bubble3D val="0"/>
            <c:spPr>
              <a:solidFill>
                <a:srgbClr val="CDACE6"/>
              </a:solidFill>
              <a:ln w="6350">
                <a:solidFill>
                  <a:schemeClr val="tx2"/>
                </a:solidFill>
              </a:ln>
            </c:spPr>
            <c:extLst>
              <c:ext xmlns:c16="http://schemas.microsoft.com/office/drawing/2014/chart" uri="{C3380CC4-5D6E-409C-BE32-E72D297353CC}">
                <c16:uniqueId val="{00000005-CE57-48A9-8550-A95922741A5D}"/>
              </c:ext>
            </c:extLst>
          </c:dPt>
          <c:dLbls>
            <c:spPr>
              <a:noFill/>
            </c:spPr>
            <c:txPr>
              <a:bodyPr/>
              <a:lstStyle/>
              <a:p>
                <a:pPr>
                  <a:defRPr sz="105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Sheet1!$H$2:$H$9</c:f>
              <c:numCache>
                <c:formatCode>General</c:formatCode>
                <c:ptCount val="8"/>
                <c:pt idx="5">
                  <c:v>-35</c:v>
                </c:pt>
                <c:pt idx="6">
                  <c:v>-56</c:v>
                </c:pt>
                <c:pt idx="7">
                  <c:v>-50</c:v>
                </c:pt>
              </c:numCache>
            </c:numRef>
          </c:val>
          <c:extLst>
            <c:ext xmlns:c16="http://schemas.microsoft.com/office/drawing/2014/chart" uri="{C3380CC4-5D6E-409C-BE32-E72D297353CC}">
              <c16:uniqueId val="{0000000A-AA3C-4853-84A1-4DCECE3028BB}"/>
            </c:ext>
          </c:extLst>
        </c:ser>
        <c:ser>
          <c:idx val="7"/>
          <c:order val="7"/>
          <c:tx>
            <c:strRef>
              <c:f>Sheet1!$I$1</c:f>
              <c:strCache>
                <c:ptCount val="1"/>
              </c:strCache>
            </c:strRef>
          </c:tx>
          <c:spPr>
            <a:solidFill>
              <a:srgbClr val="61ACFF"/>
            </a:solidFill>
            <a:ln w="6350">
              <a:solidFill>
                <a:schemeClr val="tx2"/>
              </a:solidFill>
            </a:ln>
          </c:spPr>
          <c:invertIfNegative val="0"/>
          <c:dLbls>
            <c:spPr>
              <a:noFill/>
              <a:ln>
                <a:noFill/>
              </a:ln>
              <a:effectLst/>
            </c:spPr>
            <c:txPr>
              <a:bodyPr/>
              <a:lstStyle/>
              <a:p>
                <a:pPr>
                  <a:defRPr sz="105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Sheet1!$I$2:$I$9</c:f>
              <c:numCache>
                <c:formatCode>General</c:formatCode>
                <c:ptCount val="8"/>
                <c:pt idx="5">
                  <c:v>-75</c:v>
                </c:pt>
                <c:pt idx="6">
                  <c:v>-75</c:v>
                </c:pt>
                <c:pt idx="7">
                  <c:v>-75</c:v>
                </c:pt>
              </c:numCache>
            </c:numRef>
          </c:val>
          <c:extLst>
            <c:ext xmlns:c16="http://schemas.microsoft.com/office/drawing/2014/chart" uri="{C3380CC4-5D6E-409C-BE32-E72D297353CC}">
              <c16:uniqueId val="{0000000B-AA3C-4853-84A1-4DCECE3028BB}"/>
            </c:ext>
          </c:extLst>
        </c:ser>
        <c:ser>
          <c:idx val="8"/>
          <c:order val="8"/>
          <c:tx>
            <c:strRef>
              <c:f>Sheet1!$J$1</c:f>
              <c:strCache>
                <c:ptCount val="1"/>
              </c:strCache>
            </c:strRef>
          </c:tx>
          <c:spPr>
            <a:solidFill>
              <a:srgbClr val="CA9E10"/>
            </a:solidFill>
            <a:ln w="6350">
              <a:solidFill>
                <a:schemeClr val="tx2"/>
              </a:solidFill>
            </a:ln>
          </c:spPr>
          <c:invertIfNegative val="0"/>
          <c:dLbls>
            <c:spPr>
              <a:noFill/>
              <a:ln>
                <a:noFill/>
              </a:ln>
              <a:effectLst/>
            </c:spPr>
            <c:txPr>
              <a:bodyPr wrap="square" lIns="38100" tIns="19050" rIns="38100" bIns="19050" anchor="ctr">
                <a:spAutoFit/>
              </a:bodyPr>
              <a:lstStyle/>
              <a:p>
                <a:pPr>
                  <a:defRPr sz="120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Sheet1!$J$2:$J$9</c:f>
              <c:numCache>
                <c:formatCode>General</c:formatCode>
                <c:ptCount val="8"/>
                <c:pt idx="5">
                  <c:v>-389</c:v>
                </c:pt>
                <c:pt idx="6">
                  <c:v>-389</c:v>
                </c:pt>
                <c:pt idx="7">
                  <c:v>-389</c:v>
                </c:pt>
              </c:numCache>
            </c:numRef>
          </c:val>
          <c:extLst>
            <c:ext xmlns:c16="http://schemas.microsoft.com/office/drawing/2014/chart" uri="{C3380CC4-5D6E-409C-BE32-E72D297353CC}">
              <c16:uniqueId val="{0000000C-AA3C-4853-84A1-4DCECE3028BB}"/>
            </c:ext>
          </c:extLst>
        </c:ser>
        <c:ser>
          <c:idx val="9"/>
          <c:order val="9"/>
          <c:tx>
            <c:strRef>
              <c:f>Sheet1!$K$1</c:f>
              <c:strCache>
                <c:ptCount val="1"/>
              </c:strCache>
            </c:strRef>
          </c:tx>
          <c:spPr>
            <a:solidFill>
              <a:srgbClr val="92720C"/>
            </a:solidFill>
            <a:ln w="6350">
              <a:solidFill>
                <a:schemeClr val="tx1"/>
              </a:solidFill>
            </a:ln>
          </c:spPr>
          <c:invertIfNegative val="0"/>
          <c:dLbls>
            <c:spPr>
              <a:noFill/>
              <a:ln>
                <a:noFill/>
              </a:ln>
              <a:effectLst/>
            </c:spPr>
            <c:txPr>
              <a:bodyPr wrap="square" lIns="38100" tIns="19050" rIns="38100" bIns="19050" anchor="ctr">
                <a:spAutoFit/>
              </a:bodyPr>
              <a:lstStyle/>
              <a:p>
                <a:pPr>
                  <a:defRPr sz="120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Sheet1!$K$2:$K$9</c:f>
              <c:numCache>
                <c:formatCode>General</c:formatCode>
                <c:ptCount val="8"/>
                <c:pt idx="6">
                  <c:v>-120</c:v>
                </c:pt>
                <c:pt idx="7">
                  <c:v>-120</c:v>
                </c:pt>
              </c:numCache>
            </c:numRef>
          </c:val>
          <c:extLst>
            <c:ext xmlns:c16="http://schemas.microsoft.com/office/drawing/2014/chart" uri="{C3380CC4-5D6E-409C-BE32-E72D297353CC}">
              <c16:uniqueId val="{00000004-CE57-48A9-8550-A95922741A5D}"/>
            </c:ext>
          </c:extLst>
        </c:ser>
        <c:dLbls>
          <c:showLegendKey val="0"/>
          <c:showVal val="0"/>
          <c:showCatName val="0"/>
          <c:showSerName val="0"/>
          <c:showPercent val="0"/>
          <c:showBubbleSize val="0"/>
        </c:dLbls>
        <c:gapWidth val="16"/>
        <c:overlap val="100"/>
        <c:axId val="134588672"/>
        <c:axId val="134606848"/>
      </c:barChart>
      <c:catAx>
        <c:axId val="134588672"/>
        <c:scaling>
          <c:orientation val="minMax"/>
        </c:scaling>
        <c:delete val="0"/>
        <c:axPos val="b"/>
        <c:numFmt formatCode="General" sourceLinked="1"/>
        <c:majorTickMark val="out"/>
        <c:minorTickMark val="none"/>
        <c:tickLblPos val="low"/>
        <c:spPr>
          <a:ln w="3126">
            <a:solidFill>
              <a:schemeClr val="tx1"/>
            </a:solidFill>
            <a:prstDash val="solid"/>
          </a:ln>
        </c:spPr>
        <c:txPr>
          <a:bodyPr rot="0" vert="horz"/>
          <a:lstStyle/>
          <a:p>
            <a:pPr>
              <a:defRPr sz="1600" b="0" i="0" u="none" strike="noStrike" baseline="0">
                <a:solidFill>
                  <a:schemeClr val="tx1"/>
                </a:solidFill>
                <a:latin typeface="Verdana" pitchFamily="34" charset="0"/>
                <a:ea typeface="Times New Roman"/>
                <a:cs typeface="Times New Roman"/>
              </a:defRPr>
            </a:pPr>
            <a:endParaRPr lang="fi-FI"/>
          </a:p>
        </c:txPr>
        <c:crossAx val="134606848"/>
        <c:crosses val="autoZero"/>
        <c:auto val="1"/>
        <c:lblAlgn val="ctr"/>
        <c:lblOffset val="100"/>
        <c:noMultiLvlLbl val="0"/>
      </c:catAx>
      <c:valAx>
        <c:axId val="134606848"/>
        <c:scaling>
          <c:orientation val="minMax"/>
          <c:max val="0"/>
          <c:min val="-2400"/>
        </c:scaling>
        <c:delete val="0"/>
        <c:axPos val="l"/>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430" b="0" i="0" u="none" strike="noStrike" baseline="0">
                <a:solidFill>
                  <a:schemeClr val="tx1"/>
                </a:solidFill>
                <a:latin typeface="Verdana"/>
                <a:ea typeface="Verdana"/>
                <a:cs typeface="Verdana"/>
              </a:defRPr>
            </a:pPr>
            <a:endParaRPr lang="fi-FI"/>
          </a:p>
        </c:txPr>
        <c:crossAx val="134588672"/>
        <c:crosses val="autoZero"/>
        <c:crossBetween val="between"/>
        <c:majorUnit val="200"/>
        <c:minorUnit val="100"/>
      </c:valAx>
      <c:spPr>
        <a:solidFill>
          <a:schemeClr val="bg1">
            <a:lumMod val="95000"/>
          </a:schemeClr>
        </a:solidFill>
        <a:ln w="12503">
          <a:solidFill>
            <a:schemeClr val="tx1"/>
          </a:solidFill>
          <a:prstDash val="solid"/>
        </a:ln>
      </c:spPr>
    </c:plotArea>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3968253968247E-2"/>
          <c:y val="3.0526648736059789E-2"/>
          <c:w val="0.86349206349206353"/>
          <c:h val="0.87377962948998322"/>
        </c:manualLayout>
      </c:layout>
      <c:barChart>
        <c:barDir val="col"/>
        <c:grouping val="clustered"/>
        <c:varyColors val="0"/>
        <c:ser>
          <c:idx val="1"/>
          <c:order val="0"/>
          <c:tx>
            <c:strRef>
              <c:f>Sheet1!$A$2</c:f>
              <c:strCache>
                <c:ptCount val="1"/>
                <c:pt idx="0">
                  <c:v>Vuosikate</c:v>
                </c:pt>
              </c:strCache>
            </c:strRef>
          </c:tx>
          <c:spPr>
            <a:solidFill>
              <a:schemeClr val="accent1">
                <a:lumMod val="50000"/>
                <a:lumOff val="50000"/>
              </a:schemeClr>
            </a:solidFill>
            <a:ln w="3175">
              <a:solidFill>
                <a:schemeClr val="tx1"/>
              </a:solidFill>
              <a:prstDash val="solid"/>
            </a:ln>
          </c:spPr>
          <c:invertIfNegative val="0"/>
          <c:dPt>
            <c:idx val="22"/>
            <c:invertIfNegative val="0"/>
            <c:bubble3D val="0"/>
            <c:extLst>
              <c:ext xmlns:c16="http://schemas.microsoft.com/office/drawing/2014/chart" uri="{C3380CC4-5D6E-409C-BE32-E72D297353CC}">
                <c16:uniqueId val="{00000000-4853-48F9-B352-99E488B67E87}"/>
              </c:ext>
            </c:extLst>
          </c:dPt>
          <c:dPt>
            <c:idx val="23"/>
            <c:invertIfNegative val="0"/>
            <c:bubble3D val="0"/>
            <c:extLst>
              <c:ext xmlns:c16="http://schemas.microsoft.com/office/drawing/2014/chart" uri="{C3380CC4-5D6E-409C-BE32-E72D297353CC}">
                <c16:uniqueId val="{00000001-4853-48F9-B352-99E488B67E87}"/>
              </c:ext>
            </c:extLst>
          </c:dPt>
          <c:dPt>
            <c:idx val="24"/>
            <c:invertIfNegative val="0"/>
            <c:bubble3D val="0"/>
            <c:extLst>
              <c:ext xmlns:c16="http://schemas.microsoft.com/office/drawing/2014/chart" uri="{C3380CC4-5D6E-409C-BE32-E72D297353CC}">
                <c16:uniqueId val="{00000002-4853-48F9-B352-99E488B67E87}"/>
              </c:ext>
            </c:extLst>
          </c:dPt>
          <c:dPt>
            <c:idx val="25"/>
            <c:invertIfNegative val="0"/>
            <c:bubble3D val="0"/>
            <c:extLst>
              <c:ext xmlns:c16="http://schemas.microsoft.com/office/drawing/2014/chart" uri="{C3380CC4-5D6E-409C-BE32-E72D297353CC}">
                <c16:uniqueId val="{00000004-4853-48F9-B352-99E488B67E87}"/>
              </c:ext>
            </c:extLst>
          </c:dPt>
          <c:dPt>
            <c:idx val="26"/>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6-4853-48F9-B352-99E488B67E87}"/>
              </c:ext>
            </c:extLst>
          </c:dPt>
          <c:dPt>
            <c:idx val="27"/>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8-4853-48F9-B352-99E488B67E87}"/>
              </c:ext>
            </c:extLst>
          </c:dPt>
          <c:dPt>
            <c:idx val="28"/>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A-4853-48F9-B352-99E488B67E87}"/>
              </c:ext>
            </c:extLst>
          </c:dPt>
          <c:dPt>
            <c:idx val="29"/>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C-4853-48F9-B352-99E488B67E87}"/>
              </c:ext>
            </c:extLst>
          </c:dPt>
          <c:dPt>
            <c:idx val="30"/>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27-9B88-4334-9704-96B491D4BAA6}"/>
              </c:ext>
            </c:extLst>
          </c:dPt>
          <c:cat>
            <c:strRef>
              <c:f>Sheet1!$B$1:$AF$1</c:f>
              <c:strCache>
                <c:ptCount val="31"/>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pt idx="30">
                  <c:v>21</c:v>
                </c:pt>
              </c:strCache>
            </c:strRef>
          </c:cat>
          <c:val>
            <c:numRef>
              <c:f>Sheet1!$B$2:$AF$2</c:f>
              <c:numCache>
                <c:formatCode>General</c:formatCode>
                <c:ptCount val="31"/>
                <c:pt idx="0">
                  <c:v>1.05</c:v>
                </c:pt>
                <c:pt idx="1">
                  <c:v>1.1399999999999999</c:v>
                </c:pt>
                <c:pt idx="2">
                  <c:v>1.73</c:v>
                </c:pt>
                <c:pt idx="3">
                  <c:v>1.92</c:v>
                </c:pt>
                <c:pt idx="4">
                  <c:v>2.12</c:v>
                </c:pt>
                <c:pt idx="5">
                  <c:v>1.93</c:v>
                </c:pt>
                <c:pt idx="6">
                  <c:v>1.25</c:v>
                </c:pt>
                <c:pt idx="7">
                  <c:v>1.49</c:v>
                </c:pt>
                <c:pt idx="8">
                  <c:v>1.5840000000000001</c:v>
                </c:pt>
                <c:pt idx="9">
                  <c:v>1.698</c:v>
                </c:pt>
                <c:pt idx="10">
                  <c:v>1.9530000000000001</c:v>
                </c:pt>
                <c:pt idx="11">
                  <c:v>2.2629999999999999</c:v>
                </c:pt>
                <c:pt idx="12">
                  <c:v>1.579</c:v>
                </c:pt>
                <c:pt idx="13">
                  <c:v>1.4379999999999999</c:v>
                </c:pt>
                <c:pt idx="14">
                  <c:v>1.4770000000000001</c:v>
                </c:pt>
                <c:pt idx="15">
                  <c:v>2.105</c:v>
                </c:pt>
                <c:pt idx="16">
                  <c:v>2.387</c:v>
                </c:pt>
                <c:pt idx="17">
                  <c:v>2.403</c:v>
                </c:pt>
                <c:pt idx="18">
                  <c:v>2.3069999999999999</c:v>
                </c:pt>
                <c:pt idx="19">
                  <c:v>3.024</c:v>
                </c:pt>
                <c:pt idx="20">
                  <c:v>2.5499999999999998</c:v>
                </c:pt>
                <c:pt idx="21">
                  <c:v>1.7929999999999999</c:v>
                </c:pt>
                <c:pt idx="22">
                  <c:v>2.69</c:v>
                </c:pt>
                <c:pt idx="23" formatCode="0.00">
                  <c:v>2.8750600000000039</c:v>
                </c:pt>
                <c:pt idx="24" formatCode="0.00">
                  <c:v>2.6975540000000087</c:v>
                </c:pt>
                <c:pt idx="25" formatCode="0.00">
                  <c:v>3.15</c:v>
                </c:pt>
                <c:pt idx="26" formatCode="0.00">
                  <c:v>3.29</c:v>
                </c:pt>
                <c:pt idx="27" formatCode="0.00">
                  <c:v>3.17</c:v>
                </c:pt>
                <c:pt idx="28" formatCode="0.00">
                  <c:v>3.95</c:v>
                </c:pt>
                <c:pt idx="29" formatCode="0.00">
                  <c:v>3.57</c:v>
                </c:pt>
                <c:pt idx="30" formatCode="0.00">
                  <c:v>3.49</c:v>
                </c:pt>
              </c:numCache>
            </c:numRef>
          </c:val>
          <c:extLst>
            <c:ext xmlns:c16="http://schemas.microsoft.com/office/drawing/2014/chart" uri="{C3380CC4-5D6E-409C-BE32-E72D297353CC}">
              <c16:uniqueId val="{0000000D-4853-48F9-B352-99E488B67E87}"/>
            </c:ext>
          </c:extLst>
        </c:ser>
        <c:dLbls>
          <c:showLegendKey val="0"/>
          <c:showVal val="0"/>
          <c:showCatName val="0"/>
          <c:showSerName val="0"/>
          <c:showPercent val="0"/>
          <c:showBubbleSize val="0"/>
        </c:dLbls>
        <c:gapWidth val="44"/>
        <c:axId val="379670912"/>
        <c:axId val="379672448"/>
      </c:barChart>
      <c:lineChart>
        <c:grouping val="standard"/>
        <c:varyColors val="0"/>
        <c:ser>
          <c:idx val="2"/>
          <c:order val="2"/>
          <c:tx>
            <c:strRef>
              <c:f>Sheet1!$A$4</c:f>
              <c:strCache>
                <c:ptCount val="1"/>
                <c:pt idx="0">
                  <c:v>Investoinnit, netto 1)</c:v>
                </c:pt>
              </c:strCache>
            </c:strRef>
          </c:tx>
          <c:spPr>
            <a:ln w="22225">
              <a:solidFill>
                <a:schemeClr val="accent5">
                  <a:lumMod val="75000"/>
                </a:schemeClr>
              </a:solidFill>
              <a:prstDash val="solid"/>
            </a:ln>
          </c:spPr>
          <c:marker>
            <c:symbol val="circle"/>
            <c:size val="5"/>
            <c:spPr>
              <a:solidFill>
                <a:schemeClr val="bg1"/>
              </a:solidFill>
              <a:ln>
                <a:solidFill>
                  <a:srgbClr val="C00000"/>
                </a:solidFill>
                <a:prstDash val="solid"/>
              </a:ln>
            </c:spPr>
          </c:marker>
          <c:dPt>
            <c:idx val="22"/>
            <c:bubble3D val="0"/>
            <c:extLst>
              <c:ext xmlns:c16="http://schemas.microsoft.com/office/drawing/2014/chart" uri="{C3380CC4-5D6E-409C-BE32-E72D297353CC}">
                <c16:uniqueId val="{0000000E-4853-48F9-B352-99E488B67E87}"/>
              </c:ext>
            </c:extLst>
          </c:dPt>
          <c:dPt>
            <c:idx val="23"/>
            <c:bubble3D val="0"/>
            <c:extLst>
              <c:ext xmlns:c16="http://schemas.microsoft.com/office/drawing/2014/chart" uri="{C3380CC4-5D6E-409C-BE32-E72D297353CC}">
                <c16:uniqueId val="{0000000F-4853-48F9-B352-99E488B67E87}"/>
              </c:ext>
            </c:extLst>
          </c:dPt>
          <c:dPt>
            <c:idx val="24"/>
            <c:bubble3D val="0"/>
            <c:extLst>
              <c:ext xmlns:c16="http://schemas.microsoft.com/office/drawing/2014/chart" uri="{C3380CC4-5D6E-409C-BE32-E72D297353CC}">
                <c16:uniqueId val="{00000010-4853-48F9-B352-99E488B67E87}"/>
              </c:ext>
            </c:extLst>
          </c:dPt>
          <c:dPt>
            <c:idx val="25"/>
            <c:bubble3D val="0"/>
            <c:extLst>
              <c:ext xmlns:c16="http://schemas.microsoft.com/office/drawing/2014/chart" uri="{C3380CC4-5D6E-409C-BE32-E72D297353CC}">
                <c16:uniqueId val="{00000012-4853-48F9-B352-99E488B67E87}"/>
              </c:ext>
            </c:extLst>
          </c:dPt>
          <c:dPt>
            <c:idx val="26"/>
            <c:bubble3D val="0"/>
            <c:spPr>
              <a:ln w="22225">
                <a:solidFill>
                  <a:schemeClr val="accent5">
                    <a:lumMod val="75000"/>
                  </a:schemeClr>
                </a:solidFill>
                <a:prstDash val="sysDash"/>
              </a:ln>
            </c:spPr>
            <c:extLst>
              <c:ext xmlns:c16="http://schemas.microsoft.com/office/drawing/2014/chart" uri="{C3380CC4-5D6E-409C-BE32-E72D297353CC}">
                <c16:uniqueId val="{00000014-4853-48F9-B352-99E488B67E87}"/>
              </c:ext>
            </c:extLst>
          </c:dPt>
          <c:dPt>
            <c:idx val="27"/>
            <c:bubble3D val="0"/>
            <c:spPr>
              <a:ln w="22225">
                <a:solidFill>
                  <a:schemeClr val="accent5">
                    <a:lumMod val="75000"/>
                  </a:schemeClr>
                </a:solidFill>
                <a:prstDash val="sysDash"/>
              </a:ln>
            </c:spPr>
            <c:extLst>
              <c:ext xmlns:c16="http://schemas.microsoft.com/office/drawing/2014/chart" uri="{C3380CC4-5D6E-409C-BE32-E72D297353CC}">
                <c16:uniqueId val="{00000016-4853-48F9-B352-99E488B67E87}"/>
              </c:ext>
            </c:extLst>
          </c:dPt>
          <c:dPt>
            <c:idx val="28"/>
            <c:bubble3D val="0"/>
            <c:spPr>
              <a:ln w="22225">
                <a:solidFill>
                  <a:schemeClr val="accent5">
                    <a:lumMod val="75000"/>
                  </a:schemeClr>
                </a:solidFill>
                <a:prstDash val="sysDash"/>
              </a:ln>
            </c:spPr>
            <c:extLst>
              <c:ext xmlns:c16="http://schemas.microsoft.com/office/drawing/2014/chart" uri="{C3380CC4-5D6E-409C-BE32-E72D297353CC}">
                <c16:uniqueId val="{00000018-4853-48F9-B352-99E488B67E87}"/>
              </c:ext>
            </c:extLst>
          </c:dPt>
          <c:dPt>
            <c:idx val="29"/>
            <c:bubble3D val="0"/>
            <c:spPr>
              <a:ln w="22225">
                <a:solidFill>
                  <a:schemeClr val="accent5">
                    <a:lumMod val="75000"/>
                  </a:schemeClr>
                </a:solidFill>
                <a:prstDash val="sysDash"/>
              </a:ln>
            </c:spPr>
            <c:extLst>
              <c:ext xmlns:c16="http://schemas.microsoft.com/office/drawing/2014/chart" uri="{C3380CC4-5D6E-409C-BE32-E72D297353CC}">
                <c16:uniqueId val="{0000001A-4853-48F9-B352-99E488B67E87}"/>
              </c:ext>
            </c:extLst>
          </c:dPt>
          <c:dPt>
            <c:idx val="30"/>
            <c:bubble3D val="0"/>
            <c:spPr>
              <a:ln w="22225">
                <a:solidFill>
                  <a:schemeClr val="accent5">
                    <a:lumMod val="75000"/>
                  </a:schemeClr>
                </a:solidFill>
                <a:prstDash val="sysDash"/>
              </a:ln>
            </c:spPr>
            <c:extLst>
              <c:ext xmlns:c16="http://schemas.microsoft.com/office/drawing/2014/chart" uri="{C3380CC4-5D6E-409C-BE32-E72D297353CC}">
                <c16:uniqueId val="{00000028-9B88-4334-9704-96B491D4BAA6}"/>
              </c:ext>
            </c:extLst>
          </c:dPt>
          <c:cat>
            <c:strRef>
              <c:f>Sheet1!$B$1:$AF$1</c:f>
              <c:strCache>
                <c:ptCount val="31"/>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pt idx="30">
                  <c:v>21</c:v>
                </c:pt>
              </c:strCache>
            </c:strRef>
          </c:cat>
          <c:val>
            <c:numRef>
              <c:f>Sheet1!$B$4:$AF$4</c:f>
              <c:numCache>
                <c:formatCode>General</c:formatCode>
                <c:ptCount val="31"/>
                <c:pt idx="0">
                  <c:v>1.9379999999999999</c:v>
                </c:pt>
                <c:pt idx="1">
                  <c:v>1.5149999999999999</c:v>
                </c:pt>
                <c:pt idx="2">
                  <c:v>1.1739999999999999</c:v>
                </c:pt>
                <c:pt idx="3">
                  <c:v>1.091</c:v>
                </c:pt>
                <c:pt idx="4">
                  <c:v>0.94499999999999995</c:v>
                </c:pt>
                <c:pt idx="5">
                  <c:v>1.425</c:v>
                </c:pt>
                <c:pt idx="6">
                  <c:v>1.7090000000000001</c:v>
                </c:pt>
                <c:pt idx="7">
                  <c:v>1.6910000000000001</c:v>
                </c:pt>
                <c:pt idx="8">
                  <c:v>1.333</c:v>
                </c:pt>
                <c:pt idx="9">
                  <c:v>1.675</c:v>
                </c:pt>
                <c:pt idx="10">
                  <c:v>2.3370000000000002</c:v>
                </c:pt>
                <c:pt idx="11">
                  <c:v>2.109</c:v>
                </c:pt>
                <c:pt idx="12">
                  <c:v>2.327</c:v>
                </c:pt>
                <c:pt idx="13">
                  <c:v>2.4489999999999998</c:v>
                </c:pt>
                <c:pt idx="14">
                  <c:v>2.0960000000000001</c:v>
                </c:pt>
                <c:pt idx="15">
                  <c:v>1.776</c:v>
                </c:pt>
                <c:pt idx="16">
                  <c:v>2.68</c:v>
                </c:pt>
                <c:pt idx="17">
                  <c:v>3.0059999999999998</c:v>
                </c:pt>
                <c:pt idx="18">
                  <c:v>3.0790000000000002</c:v>
                </c:pt>
                <c:pt idx="19">
                  <c:v>3.016</c:v>
                </c:pt>
                <c:pt idx="20">
                  <c:v>3.3239999999999998</c:v>
                </c:pt>
                <c:pt idx="21">
                  <c:v>3.4729999999999999</c:v>
                </c:pt>
                <c:pt idx="22">
                  <c:v>3.53</c:v>
                </c:pt>
                <c:pt idx="23" formatCode="0.00">
                  <c:v>2.3354450000000004</c:v>
                </c:pt>
                <c:pt idx="24" formatCode="0.00">
                  <c:v>3.25</c:v>
                </c:pt>
                <c:pt idx="25" formatCode="0.00">
                  <c:v>3.18</c:v>
                </c:pt>
                <c:pt idx="26" formatCode="0.00">
                  <c:v>3.6</c:v>
                </c:pt>
                <c:pt idx="27" formatCode="0.00">
                  <c:v>3.7</c:v>
                </c:pt>
                <c:pt idx="28" formatCode="0.00">
                  <c:v>3.12</c:v>
                </c:pt>
                <c:pt idx="29" formatCode="0.00">
                  <c:v>3.21</c:v>
                </c:pt>
                <c:pt idx="30" formatCode="0.00">
                  <c:v>3.26</c:v>
                </c:pt>
              </c:numCache>
            </c:numRef>
          </c:val>
          <c:smooth val="0"/>
          <c:extLst>
            <c:ext xmlns:c16="http://schemas.microsoft.com/office/drawing/2014/chart" uri="{C3380CC4-5D6E-409C-BE32-E72D297353CC}">
              <c16:uniqueId val="{0000001B-4853-48F9-B352-99E488B67E87}"/>
            </c:ext>
          </c:extLst>
        </c:ser>
        <c:dLbls>
          <c:showLegendKey val="0"/>
          <c:showVal val="0"/>
          <c:showCatName val="0"/>
          <c:showSerName val="0"/>
          <c:showPercent val="0"/>
          <c:showBubbleSize val="0"/>
        </c:dLbls>
        <c:marker val="1"/>
        <c:smooth val="0"/>
        <c:axId val="379670912"/>
        <c:axId val="379672448"/>
      </c:lineChart>
      <c:lineChart>
        <c:grouping val="standard"/>
        <c:varyColors val="0"/>
        <c:ser>
          <c:idx val="3"/>
          <c:order val="1"/>
          <c:tx>
            <c:strRef>
              <c:f>Sheet1!$A$3</c:f>
              <c:strCache>
                <c:ptCount val="1"/>
                <c:pt idx="0">
                  <c:v>Poistot</c:v>
                </c:pt>
              </c:strCache>
            </c:strRef>
          </c:tx>
          <c:spPr>
            <a:ln w="22225">
              <a:solidFill>
                <a:schemeClr val="tx2"/>
              </a:solidFill>
              <a:prstDash val="solid"/>
            </a:ln>
          </c:spPr>
          <c:marker>
            <c:symbol val="circle"/>
            <c:size val="5"/>
            <c:spPr>
              <a:solidFill>
                <a:schemeClr val="tx2"/>
              </a:solidFill>
              <a:ln>
                <a:solidFill>
                  <a:schemeClr val="tx2"/>
                </a:solidFill>
                <a:prstDash val="solid"/>
              </a:ln>
            </c:spPr>
          </c:marker>
          <c:dPt>
            <c:idx val="22"/>
            <c:bubble3D val="0"/>
            <c:extLst>
              <c:ext xmlns:c16="http://schemas.microsoft.com/office/drawing/2014/chart" uri="{C3380CC4-5D6E-409C-BE32-E72D297353CC}">
                <c16:uniqueId val="{0000001C-4853-48F9-B352-99E488B67E87}"/>
              </c:ext>
            </c:extLst>
          </c:dPt>
          <c:dPt>
            <c:idx val="23"/>
            <c:bubble3D val="0"/>
            <c:extLst>
              <c:ext xmlns:c16="http://schemas.microsoft.com/office/drawing/2014/chart" uri="{C3380CC4-5D6E-409C-BE32-E72D297353CC}">
                <c16:uniqueId val="{0000001D-4853-48F9-B352-99E488B67E87}"/>
              </c:ext>
            </c:extLst>
          </c:dPt>
          <c:dPt>
            <c:idx val="24"/>
            <c:bubble3D val="0"/>
            <c:extLst>
              <c:ext xmlns:c16="http://schemas.microsoft.com/office/drawing/2014/chart" uri="{C3380CC4-5D6E-409C-BE32-E72D297353CC}">
                <c16:uniqueId val="{0000001E-4853-48F9-B352-99E488B67E87}"/>
              </c:ext>
            </c:extLst>
          </c:dPt>
          <c:dPt>
            <c:idx val="25"/>
            <c:bubble3D val="0"/>
            <c:spPr>
              <a:ln w="22225">
                <a:solidFill>
                  <a:schemeClr val="tx2"/>
                </a:solidFill>
                <a:prstDash val="sysDash"/>
              </a:ln>
            </c:spPr>
            <c:extLst>
              <c:ext xmlns:c16="http://schemas.microsoft.com/office/drawing/2014/chart" uri="{C3380CC4-5D6E-409C-BE32-E72D297353CC}">
                <c16:uniqueId val="{00000020-4853-48F9-B352-99E488B67E87}"/>
              </c:ext>
            </c:extLst>
          </c:dPt>
          <c:dPt>
            <c:idx val="26"/>
            <c:bubble3D val="0"/>
            <c:extLst>
              <c:ext xmlns:c16="http://schemas.microsoft.com/office/drawing/2014/chart" uri="{C3380CC4-5D6E-409C-BE32-E72D297353CC}">
                <c16:uniqueId val="{00000022-4853-48F9-B352-99E488B67E87}"/>
              </c:ext>
            </c:extLst>
          </c:dPt>
          <c:dPt>
            <c:idx val="27"/>
            <c:bubble3D val="0"/>
            <c:spPr>
              <a:ln w="22225">
                <a:solidFill>
                  <a:schemeClr val="tx2"/>
                </a:solidFill>
                <a:prstDash val="sysDash"/>
              </a:ln>
            </c:spPr>
            <c:extLst>
              <c:ext xmlns:c16="http://schemas.microsoft.com/office/drawing/2014/chart" uri="{C3380CC4-5D6E-409C-BE32-E72D297353CC}">
                <c16:uniqueId val="{00000024-4853-48F9-B352-99E488B67E87}"/>
              </c:ext>
            </c:extLst>
          </c:dPt>
          <c:dPt>
            <c:idx val="28"/>
            <c:bubble3D val="0"/>
            <c:spPr>
              <a:ln w="22225">
                <a:solidFill>
                  <a:schemeClr val="tx2"/>
                </a:solidFill>
                <a:prstDash val="sysDash"/>
              </a:ln>
            </c:spPr>
            <c:extLst>
              <c:ext xmlns:c16="http://schemas.microsoft.com/office/drawing/2014/chart" uri="{C3380CC4-5D6E-409C-BE32-E72D297353CC}">
                <c16:uniqueId val="{00000026-4853-48F9-B352-99E488B67E87}"/>
              </c:ext>
            </c:extLst>
          </c:dPt>
          <c:dPt>
            <c:idx val="29"/>
            <c:bubble3D val="0"/>
            <c:spPr>
              <a:ln w="22225">
                <a:solidFill>
                  <a:schemeClr val="tx2"/>
                </a:solidFill>
                <a:prstDash val="sysDash"/>
              </a:ln>
            </c:spPr>
            <c:extLst>
              <c:ext xmlns:c16="http://schemas.microsoft.com/office/drawing/2014/chart" uri="{C3380CC4-5D6E-409C-BE32-E72D297353CC}">
                <c16:uniqueId val="{00000028-4853-48F9-B352-99E488B67E87}"/>
              </c:ext>
            </c:extLst>
          </c:dPt>
          <c:dPt>
            <c:idx val="30"/>
            <c:bubble3D val="0"/>
            <c:spPr>
              <a:ln w="22225">
                <a:solidFill>
                  <a:schemeClr val="tx2"/>
                </a:solidFill>
                <a:prstDash val="sysDash"/>
              </a:ln>
            </c:spPr>
            <c:extLst>
              <c:ext xmlns:c16="http://schemas.microsoft.com/office/drawing/2014/chart" uri="{C3380CC4-5D6E-409C-BE32-E72D297353CC}">
                <c16:uniqueId val="{00000029-9B88-4334-9704-96B491D4BAA6}"/>
              </c:ext>
            </c:extLst>
          </c:dPt>
          <c:cat>
            <c:strRef>
              <c:f>Sheet1!$B$1:$AF$1</c:f>
              <c:strCache>
                <c:ptCount val="31"/>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pt idx="30">
                  <c:v>21</c:v>
                </c:pt>
              </c:strCache>
            </c:strRef>
          </c:cat>
          <c:val>
            <c:numRef>
              <c:f>Sheet1!$B$3:$AF$3</c:f>
              <c:numCache>
                <c:formatCode>General</c:formatCode>
                <c:ptCount val="31"/>
                <c:pt idx="6">
                  <c:v>1.216</c:v>
                </c:pt>
                <c:pt idx="7">
                  <c:v>1.274</c:v>
                </c:pt>
                <c:pt idx="8">
                  <c:v>1.36</c:v>
                </c:pt>
                <c:pt idx="9">
                  <c:v>1.421</c:v>
                </c:pt>
                <c:pt idx="10">
                  <c:v>1.45</c:v>
                </c:pt>
                <c:pt idx="11">
                  <c:v>1.5589999999999999</c:v>
                </c:pt>
                <c:pt idx="12">
                  <c:v>1.611</c:v>
                </c:pt>
                <c:pt idx="13">
                  <c:v>1.6919999999999999</c:v>
                </c:pt>
                <c:pt idx="14">
                  <c:v>1.7569999999999999</c:v>
                </c:pt>
                <c:pt idx="15">
                  <c:v>1.78</c:v>
                </c:pt>
                <c:pt idx="16">
                  <c:v>1.839</c:v>
                </c:pt>
                <c:pt idx="17">
                  <c:v>1.9430000000000001</c:v>
                </c:pt>
                <c:pt idx="18">
                  <c:v>2.036</c:v>
                </c:pt>
                <c:pt idx="19">
                  <c:v>2.1560000000000001</c:v>
                </c:pt>
                <c:pt idx="20">
                  <c:v>2.2290000000000001</c:v>
                </c:pt>
                <c:pt idx="21">
                  <c:v>2.4020000000000001</c:v>
                </c:pt>
                <c:pt idx="22">
                  <c:v>2.63</c:v>
                </c:pt>
                <c:pt idx="23" formatCode="0.00">
                  <c:v>2.638566</c:v>
                </c:pt>
                <c:pt idx="24" formatCode="0.00">
                  <c:v>2.6648170000000002</c:v>
                </c:pt>
                <c:pt idx="25" formatCode="0.00">
                  <c:v>2.63</c:v>
                </c:pt>
                <c:pt idx="26" formatCode="0.00">
                  <c:v>2.73</c:v>
                </c:pt>
                <c:pt idx="27" formatCode="0.00">
                  <c:v>2.83</c:v>
                </c:pt>
                <c:pt idx="28" formatCode="0.00">
                  <c:v>2.65</c:v>
                </c:pt>
                <c:pt idx="29" formatCode="0.00">
                  <c:v>2.75</c:v>
                </c:pt>
                <c:pt idx="30" formatCode="0.00">
                  <c:v>2.85</c:v>
                </c:pt>
              </c:numCache>
            </c:numRef>
          </c:val>
          <c:smooth val="0"/>
          <c:extLst>
            <c:ext xmlns:c16="http://schemas.microsoft.com/office/drawing/2014/chart" uri="{C3380CC4-5D6E-409C-BE32-E72D297353CC}">
              <c16:uniqueId val="{00000029-4853-48F9-B352-99E488B67E87}"/>
            </c:ext>
          </c:extLst>
        </c:ser>
        <c:dLbls>
          <c:showLegendKey val="0"/>
          <c:showVal val="0"/>
          <c:showCatName val="0"/>
          <c:showSerName val="0"/>
          <c:showPercent val="0"/>
          <c:showBubbleSize val="0"/>
        </c:dLbls>
        <c:marker val="1"/>
        <c:smooth val="0"/>
        <c:axId val="379673984"/>
        <c:axId val="379675776"/>
      </c:lineChart>
      <c:catAx>
        <c:axId val="379670912"/>
        <c:scaling>
          <c:orientation val="minMax"/>
        </c:scaling>
        <c:delete val="0"/>
        <c:axPos val="b"/>
        <c:numFmt formatCode="General" sourceLinked="1"/>
        <c:majorTickMark val="out"/>
        <c:minorTickMark val="none"/>
        <c:tickLblPos val="nextTo"/>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379672448"/>
        <c:crosses val="autoZero"/>
        <c:auto val="0"/>
        <c:lblAlgn val="ctr"/>
        <c:lblOffset val="100"/>
        <c:tickLblSkip val="1"/>
        <c:tickMarkSkip val="1"/>
        <c:noMultiLvlLbl val="0"/>
      </c:catAx>
      <c:valAx>
        <c:axId val="379672448"/>
        <c:scaling>
          <c:orientation val="minMax"/>
          <c:max val="4"/>
          <c:min val="0"/>
        </c:scaling>
        <c:delete val="0"/>
        <c:axPos val="l"/>
        <c:majorGridlines>
          <c:spPr>
            <a:ln w="6350">
              <a:solidFill>
                <a:schemeClr val="tx1"/>
              </a:solidFill>
              <a:prstDash val="sysDot"/>
            </a:ln>
          </c:spPr>
        </c:majorGridlines>
        <c:numFmt formatCode="0.0" sourceLinked="0"/>
        <c:majorTickMark val="out"/>
        <c:minorTickMark val="in"/>
        <c:tickLblPos val="nextTo"/>
        <c:spPr>
          <a:ln w="3870">
            <a:solidFill>
              <a:schemeClr val="tx1"/>
            </a:solidFill>
            <a:prstDash val="solid"/>
          </a:ln>
        </c:spPr>
        <c:txPr>
          <a:bodyPr rot="0" vert="horz"/>
          <a:lstStyle/>
          <a:p>
            <a:pPr>
              <a:defRPr sz="1463" b="0" i="0" u="none" strike="noStrike" baseline="0">
                <a:solidFill>
                  <a:schemeClr val="accent1"/>
                </a:solidFill>
                <a:latin typeface="Verdana"/>
                <a:ea typeface="Verdana"/>
                <a:cs typeface="Verdana"/>
              </a:defRPr>
            </a:pPr>
            <a:endParaRPr lang="fi-FI"/>
          </a:p>
        </c:txPr>
        <c:crossAx val="379670912"/>
        <c:crosses val="autoZero"/>
        <c:crossBetween val="between"/>
        <c:majorUnit val="0.5"/>
        <c:minorUnit val="0.1"/>
      </c:valAx>
      <c:catAx>
        <c:axId val="379673984"/>
        <c:scaling>
          <c:orientation val="minMax"/>
        </c:scaling>
        <c:delete val="1"/>
        <c:axPos val="b"/>
        <c:numFmt formatCode="General" sourceLinked="1"/>
        <c:majorTickMark val="out"/>
        <c:minorTickMark val="none"/>
        <c:tickLblPos val="nextTo"/>
        <c:crossAx val="379675776"/>
        <c:crosses val="autoZero"/>
        <c:auto val="0"/>
        <c:lblAlgn val="ctr"/>
        <c:lblOffset val="100"/>
        <c:noMultiLvlLbl val="0"/>
      </c:catAx>
      <c:valAx>
        <c:axId val="379675776"/>
        <c:scaling>
          <c:orientation val="minMax"/>
          <c:max val="4"/>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463" b="0" i="0" u="none" strike="noStrike" baseline="0">
                <a:solidFill>
                  <a:schemeClr val="accent1"/>
                </a:solidFill>
                <a:latin typeface="Verdana"/>
                <a:ea typeface="Verdana"/>
                <a:cs typeface="Verdana"/>
              </a:defRPr>
            </a:pPr>
            <a:endParaRPr lang="fi-FI"/>
          </a:p>
        </c:txPr>
        <c:crossAx val="379673984"/>
        <c:crosses val="max"/>
        <c:crossBetween val="between"/>
      </c:valAx>
      <c:spPr>
        <a:noFill/>
        <a:ln w="15479">
          <a:solidFill>
            <a:schemeClr val="tx1"/>
          </a:solidFill>
          <a:prstDash val="solid"/>
        </a:ln>
      </c:spPr>
    </c:plotArea>
    <c:legend>
      <c:legendPos val="r"/>
      <c:layout>
        <c:manualLayout>
          <c:xMode val="edge"/>
          <c:yMode val="edge"/>
          <c:x val="0.16107796513545883"/>
          <c:y val="7.8079623608692736E-2"/>
          <c:w val="0.27210913346792887"/>
          <c:h val="0.15608180142135628"/>
        </c:manualLayout>
      </c:layout>
      <c:overlay val="0"/>
      <c:spPr>
        <a:solidFill>
          <a:schemeClr val="bg1"/>
        </a:solidFill>
        <a:ln w="3870">
          <a:solidFill>
            <a:schemeClr val="tx1"/>
          </a:solidFill>
          <a:prstDash val="solid"/>
        </a:ln>
      </c:spPr>
      <c:txPr>
        <a:bodyPr/>
        <a:lstStyle/>
        <a:p>
          <a:pPr>
            <a:defRPr sz="14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0.10110538772211167"/>
          <c:w val="0.87954830614805524"/>
          <c:h val="0.80867351987358593"/>
        </c:manualLayout>
      </c:layout>
      <c:barChart>
        <c:barDir val="col"/>
        <c:grouping val="clustered"/>
        <c:varyColors val="0"/>
        <c:ser>
          <c:idx val="1"/>
          <c:order val="0"/>
          <c:tx>
            <c:strRef>
              <c:f>Sheet1!$A$2</c:f>
              <c:strCache>
                <c:ptCount val="1"/>
                <c:pt idx="0">
                  <c:v>Vuosikate</c:v>
                </c:pt>
              </c:strCache>
            </c:strRef>
          </c:tx>
          <c:spPr>
            <a:solidFill>
              <a:schemeClr val="accent1">
                <a:lumMod val="50000"/>
                <a:lumOff val="50000"/>
              </a:schemeClr>
            </a:solidFill>
            <a:ln w="3175">
              <a:solidFill>
                <a:schemeClr val="tx2"/>
              </a:solidFill>
              <a:prstDash val="solid"/>
            </a:ln>
          </c:spPr>
          <c:invertIfNegative val="0"/>
          <c:dPt>
            <c:idx val="16"/>
            <c:invertIfNegative val="0"/>
            <c:bubble3D val="0"/>
            <c:extLst>
              <c:ext xmlns:c16="http://schemas.microsoft.com/office/drawing/2014/chart" uri="{C3380CC4-5D6E-409C-BE32-E72D297353CC}">
                <c16:uniqueId val="{00000000-04C1-48B2-8469-1439D927529D}"/>
              </c:ext>
            </c:extLst>
          </c:dPt>
          <c:dPt>
            <c:idx val="17"/>
            <c:invertIfNegative val="0"/>
            <c:bubble3D val="0"/>
            <c:extLst>
              <c:ext xmlns:c16="http://schemas.microsoft.com/office/drawing/2014/chart" uri="{C3380CC4-5D6E-409C-BE32-E72D297353CC}">
                <c16:uniqueId val="{00000001-04C1-48B2-8469-1439D927529D}"/>
              </c:ext>
            </c:extLst>
          </c:dPt>
          <c:dPt>
            <c:idx val="18"/>
            <c:invertIfNegative val="0"/>
            <c:bubble3D val="0"/>
            <c:extLst>
              <c:ext xmlns:c16="http://schemas.microsoft.com/office/drawing/2014/chart" uri="{C3380CC4-5D6E-409C-BE32-E72D297353CC}">
                <c16:uniqueId val="{00000002-04C1-48B2-8469-1439D927529D}"/>
              </c:ext>
            </c:extLst>
          </c:dPt>
          <c:dPt>
            <c:idx val="19"/>
            <c:invertIfNegative val="0"/>
            <c:bubble3D val="0"/>
            <c:extLst>
              <c:ext xmlns:c16="http://schemas.microsoft.com/office/drawing/2014/chart" uri="{C3380CC4-5D6E-409C-BE32-E72D297353CC}">
                <c16:uniqueId val="{00000004-04C1-48B2-8469-1439D927529D}"/>
              </c:ext>
            </c:extLst>
          </c:dPt>
          <c:dPt>
            <c:idx val="20"/>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06-04C1-48B2-8469-1439D927529D}"/>
              </c:ext>
            </c:extLst>
          </c:dPt>
          <c:dPt>
            <c:idx val="21"/>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08-04C1-48B2-8469-1439D927529D}"/>
              </c:ext>
            </c:extLst>
          </c:dPt>
          <c:dPt>
            <c:idx val="22"/>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0A-04C1-48B2-8469-1439D927529D}"/>
              </c:ext>
            </c:extLst>
          </c:dPt>
          <c:dPt>
            <c:idx val="23"/>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0C-04C1-48B2-8469-1439D927529D}"/>
              </c:ext>
            </c:extLst>
          </c:dPt>
          <c:dPt>
            <c:idx val="24"/>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1A-7513-4DAF-8F3B-39A26AAFA101}"/>
              </c:ext>
            </c:extLst>
          </c:dPt>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Sheet1!$B$2:$Z$2</c:f>
              <c:numCache>
                <c:formatCode>0.00</c:formatCode>
                <c:ptCount val="25"/>
                <c:pt idx="0">
                  <c:v>1.2490000000000001</c:v>
                </c:pt>
                <c:pt idx="1">
                  <c:v>1.492</c:v>
                </c:pt>
                <c:pt idx="2">
                  <c:v>1.5820000000000001</c:v>
                </c:pt>
                <c:pt idx="3">
                  <c:v>1.698</c:v>
                </c:pt>
                <c:pt idx="4">
                  <c:v>1.9530000000000001</c:v>
                </c:pt>
                <c:pt idx="5">
                  <c:v>2.2629999999999999</c:v>
                </c:pt>
                <c:pt idx="6">
                  <c:v>1.5840000000000001</c:v>
                </c:pt>
                <c:pt idx="7">
                  <c:v>1.44</c:v>
                </c:pt>
                <c:pt idx="8">
                  <c:v>1.4770000000000001</c:v>
                </c:pt>
                <c:pt idx="9">
                  <c:v>2.1040000000000001</c:v>
                </c:pt>
                <c:pt idx="10">
                  <c:v>2.387</c:v>
                </c:pt>
                <c:pt idx="11">
                  <c:v>2.4009999999999998</c:v>
                </c:pt>
                <c:pt idx="12">
                  <c:v>2.306</c:v>
                </c:pt>
                <c:pt idx="13">
                  <c:v>3.0249999999999999</c:v>
                </c:pt>
                <c:pt idx="14">
                  <c:v>2.548</c:v>
                </c:pt>
                <c:pt idx="15">
                  <c:v>1.792</c:v>
                </c:pt>
                <c:pt idx="16">
                  <c:v>2.69</c:v>
                </c:pt>
                <c:pt idx="17">
                  <c:v>2.8750600000000039</c:v>
                </c:pt>
                <c:pt idx="18">
                  <c:v>2.6975540000000087</c:v>
                </c:pt>
                <c:pt idx="19">
                  <c:v>3.15</c:v>
                </c:pt>
                <c:pt idx="20">
                  <c:v>3.29</c:v>
                </c:pt>
                <c:pt idx="21">
                  <c:v>3.17</c:v>
                </c:pt>
                <c:pt idx="22">
                  <c:v>3.95</c:v>
                </c:pt>
                <c:pt idx="23">
                  <c:v>3.57</c:v>
                </c:pt>
                <c:pt idx="24">
                  <c:v>3.49</c:v>
                </c:pt>
              </c:numCache>
            </c:numRef>
          </c:val>
          <c:extLst>
            <c:ext xmlns:c16="http://schemas.microsoft.com/office/drawing/2014/chart" uri="{C3380CC4-5D6E-409C-BE32-E72D297353CC}">
              <c16:uniqueId val="{0000000D-04C1-48B2-8469-1439D927529D}"/>
            </c:ext>
          </c:extLst>
        </c:ser>
        <c:dLbls>
          <c:showLegendKey val="0"/>
          <c:showVal val="0"/>
          <c:showCatName val="0"/>
          <c:showSerName val="0"/>
          <c:showPercent val="0"/>
          <c:showBubbleSize val="0"/>
        </c:dLbls>
        <c:gapWidth val="56"/>
        <c:axId val="378344576"/>
        <c:axId val="378346112"/>
      </c:barChart>
      <c:barChart>
        <c:barDir val="col"/>
        <c:grouping val="stacked"/>
        <c:varyColors val="0"/>
        <c:ser>
          <c:idx val="0"/>
          <c:order val="1"/>
          <c:tx>
            <c:strRef>
              <c:f>Sheet1!$A$3</c:f>
              <c:strCache>
                <c:ptCount val="1"/>
              </c:strCache>
            </c:strRef>
          </c:tx>
          <c:spPr>
            <a:solidFill>
              <a:schemeClr val="accent4">
                <a:lumMod val="75000"/>
              </a:schemeClr>
            </a:solidFill>
            <a:ln w="6350">
              <a:solidFill>
                <a:schemeClr val="tx2"/>
              </a:solidFill>
              <a:prstDash val="solid"/>
            </a:ln>
          </c:spPr>
          <c:invertIfNegative val="0"/>
          <c:dPt>
            <c:idx val="16"/>
            <c:invertIfNegative val="0"/>
            <c:bubble3D val="0"/>
            <c:extLst>
              <c:ext xmlns:c16="http://schemas.microsoft.com/office/drawing/2014/chart" uri="{C3380CC4-5D6E-409C-BE32-E72D297353CC}">
                <c16:uniqueId val="{0000000E-04C1-48B2-8469-1439D927529D}"/>
              </c:ext>
            </c:extLst>
          </c:dPt>
          <c:dPt>
            <c:idx val="17"/>
            <c:invertIfNegative val="0"/>
            <c:bubble3D val="0"/>
            <c:extLst>
              <c:ext xmlns:c16="http://schemas.microsoft.com/office/drawing/2014/chart" uri="{C3380CC4-5D6E-409C-BE32-E72D297353CC}">
                <c16:uniqueId val="{0000000F-04C1-48B2-8469-1439D927529D}"/>
              </c:ext>
            </c:extLst>
          </c:dPt>
          <c:dPt>
            <c:idx val="18"/>
            <c:invertIfNegative val="0"/>
            <c:bubble3D val="0"/>
            <c:extLst>
              <c:ext xmlns:c16="http://schemas.microsoft.com/office/drawing/2014/chart" uri="{C3380CC4-5D6E-409C-BE32-E72D297353CC}">
                <c16:uniqueId val="{00000010-04C1-48B2-8469-1439D927529D}"/>
              </c:ext>
            </c:extLst>
          </c:dPt>
          <c:dPt>
            <c:idx val="19"/>
            <c:invertIfNegative val="0"/>
            <c:bubble3D val="0"/>
            <c:extLst>
              <c:ext xmlns:c16="http://schemas.microsoft.com/office/drawing/2014/chart" uri="{C3380CC4-5D6E-409C-BE32-E72D297353CC}">
                <c16:uniqueId val="{00000012-04C1-48B2-8469-1439D927529D}"/>
              </c:ext>
            </c:extLst>
          </c:dPt>
          <c:dPt>
            <c:idx val="20"/>
            <c:invertIfNegative val="0"/>
            <c:bubble3D val="0"/>
            <c:spPr>
              <a:solidFill>
                <a:srgbClr val="C1C606"/>
              </a:solidFill>
              <a:ln w="6350">
                <a:solidFill>
                  <a:schemeClr val="tx2"/>
                </a:solidFill>
                <a:prstDash val="solid"/>
              </a:ln>
            </c:spPr>
            <c:extLst>
              <c:ext xmlns:c16="http://schemas.microsoft.com/office/drawing/2014/chart" uri="{C3380CC4-5D6E-409C-BE32-E72D297353CC}">
                <c16:uniqueId val="{00000014-04C1-48B2-8469-1439D927529D}"/>
              </c:ext>
            </c:extLst>
          </c:dPt>
          <c:dPt>
            <c:idx val="21"/>
            <c:invertIfNegative val="0"/>
            <c:bubble3D val="0"/>
            <c:spPr>
              <a:solidFill>
                <a:srgbClr val="C1C606"/>
              </a:solidFill>
              <a:ln w="6350">
                <a:solidFill>
                  <a:schemeClr val="tx2"/>
                </a:solidFill>
                <a:prstDash val="solid"/>
              </a:ln>
            </c:spPr>
            <c:extLst>
              <c:ext xmlns:c16="http://schemas.microsoft.com/office/drawing/2014/chart" uri="{C3380CC4-5D6E-409C-BE32-E72D297353CC}">
                <c16:uniqueId val="{00000016-04C1-48B2-8469-1439D927529D}"/>
              </c:ext>
            </c:extLst>
          </c:dPt>
          <c:dPt>
            <c:idx val="22"/>
            <c:invertIfNegative val="0"/>
            <c:bubble3D val="0"/>
            <c:spPr>
              <a:solidFill>
                <a:srgbClr val="C1C606"/>
              </a:solidFill>
              <a:ln w="6350">
                <a:solidFill>
                  <a:schemeClr val="tx2"/>
                </a:solidFill>
                <a:prstDash val="solid"/>
              </a:ln>
            </c:spPr>
            <c:extLst>
              <c:ext xmlns:c16="http://schemas.microsoft.com/office/drawing/2014/chart" uri="{C3380CC4-5D6E-409C-BE32-E72D297353CC}">
                <c16:uniqueId val="{00000018-04C1-48B2-8469-1439D927529D}"/>
              </c:ext>
            </c:extLst>
          </c:dPt>
          <c:dPt>
            <c:idx val="23"/>
            <c:invertIfNegative val="0"/>
            <c:bubble3D val="0"/>
            <c:spPr>
              <a:solidFill>
                <a:srgbClr val="C1C606"/>
              </a:solidFill>
              <a:ln w="6350">
                <a:solidFill>
                  <a:schemeClr val="tx2"/>
                </a:solidFill>
                <a:prstDash val="solid"/>
              </a:ln>
            </c:spPr>
            <c:extLst>
              <c:ext xmlns:c16="http://schemas.microsoft.com/office/drawing/2014/chart" uri="{C3380CC4-5D6E-409C-BE32-E72D297353CC}">
                <c16:uniqueId val="{0000001A-04C1-48B2-8469-1439D927529D}"/>
              </c:ext>
            </c:extLst>
          </c:dPt>
          <c:dPt>
            <c:idx val="24"/>
            <c:invertIfNegative val="0"/>
            <c:bubble3D val="0"/>
            <c:spPr>
              <a:solidFill>
                <a:srgbClr val="C1C606"/>
              </a:solidFill>
              <a:ln w="6350">
                <a:solidFill>
                  <a:schemeClr val="tx2"/>
                </a:solidFill>
                <a:prstDash val="solid"/>
              </a:ln>
            </c:spPr>
            <c:extLst>
              <c:ext xmlns:c16="http://schemas.microsoft.com/office/drawing/2014/chart" uri="{C3380CC4-5D6E-409C-BE32-E72D297353CC}">
                <c16:uniqueId val="{0000001B-7513-4DAF-8F3B-39A26AAFA101}"/>
              </c:ext>
            </c:extLst>
          </c:dPt>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Sheet1!$B$3:$Z$3</c:f>
              <c:numCache>
                <c:formatCode>0.00</c:formatCode>
                <c:ptCount val="25"/>
                <c:pt idx="0">
                  <c:v>-0.33400000000000002</c:v>
                </c:pt>
                <c:pt idx="1">
                  <c:v>0.56899999999999995</c:v>
                </c:pt>
                <c:pt idx="2">
                  <c:v>0.57799999999999996</c:v>
                </c:pt>
                <c:pt idx="3">
                  <c:v>0.93899999999999995</c:v>
                </c:pt>
                <c:pt idx="4">
                  <c:v>0.68100000000000005</c:v>
                </c:pt>
                <c:pt idx="5">
                  <c:v>1.038</c:v>
                </c:pt>
                <c:pt idx="6">
                  <c:v>0.22500000000000001</c:v>
                </c:pt>
                <c:pt idx="7">
                  <c:v>-0.106</c:v>
                </c:pt>
                <c:pt idx="8">
                  <c:v>5.0000000000000001E-3</c:v>
                </c:pt>
                <c:pt idx="9">
                  <c:v>1.0840000000000001</c:v>
                </c:pt>
                <c:pt idx="10">
                  <c:v>0.78200000000000003</c:v>
                </c:pt>
                <c:pt idx="11">
                  <c:v>0.71799999999999997</c:v>
                </c:pt>
                <c:pt idx="12">
                  <c:v>0.43</c:v>
                </c:pt>
                <c:pt idx="13">
                  <c:v>0.98</c:v>
                </c:pt>
                <c:pt idx="14">
                  <c:v>0.44</c:v>
                </c:pt>
                <c:pt idx="15">
                  <c:v>-0.36099999999999999</c:v>
                </c:pt>
                <c:pt idx="16">
                  <c:v>0.434</c:v>
                </c:pt>
                <c:pt idx="17">
                  <c:v>0.46000000000000019</c:v>
                </c:pt>
                <c:pt idx="18">
                  <c:v>0.36534800000000872</c:v>
                </c:pt>
                <c:pt idx="19">
                  <c:v>0.84</c:v>
                </c:pt>
                <c:pt idx="20">
                  <c:v>0.84</c:v>
                </c:pt>
                <c:pt idx="21">
                  <c:v>0.62</c:v>
                </c:pt>
                <c:pt idx="22">
                  <c:v>1.59</c:v>
                </c:pt>
                <c:pt idx="23">
                  <c:v>1.1000000000000001</c:v>
                </c:pt>
                <c:pt idx="24">
                  <c:v>0.93</c:v>
                </c:pt>
              </c:numCache>
            </c:numRef>
          </c:val>
          <c:extLst>
            <c:ext xmlns:c16="http://schemas.microsoft.com/office/drawing/2014/chart" uri="{C3380CC4-5D6E-409C-BE32-E72D297353CC}">
              <c16:uniqueId val="{0000001B-04C1-48B2-8469-1439D927529D}"/>
            </c:ext>
          </c:extLst>
        </c:ser>
        <c:ser>
          <c:idx val="2"/>
          <c:order val="2"/>
          <c:tx>
            <c:strRef>
              <c:f>Sheet1!$A$4</c:f>
              <c:strCache>
                <c:ptCount val="1"/>
                <c:pt idx="0">
                  <c:v>Tilikauden tulos</c:v>
                </c:pt>
              </c:strCache>
            </c:strRef>
          </c:tx>
          <c:spPr>
            <a:solidFill>
              <a:schemeClr val="accent4">
                <a:lumMod val="75000"/>
              </a:schemeClr>
            </a:solidFill>
            <a:ln w="6350">
              <a:solidFill>
                <a:schemeClr val="tx2"/>
              </a:solidFill>
            </a:ln>
          </c:spPr>
          <c:invertIfNegative val="0"/>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Sheet1!$B$4:$Z$4</c:f>
              <c:numCache>
                <c:formatCode>General</c:formatCode>
                <c:ptCount val="25"/>
                <c:pt idx="13">
                  <c:v>0.95</c:v>
                </c:pt>
                <c:pt idx="17">
                  <c:v>1.7</c:v>
                </c:pt>
              </c:numCache>
            </c:numRef>
          </c:val>
          <c:extLst>
            <c:ext xmlns:c16="http://schemas.microsoft.com/office/drawing/2014/chart" uri="{C3380CC4-5D6E-409C-BE32-E72D297353CC}">
              <c16:uniqueId val="{0000001C-04C1-48B2-8469-1439D927529D}"/>
            </c:ext>
          </c:extLst>
        </c:ser>
        <c:dLbls>
          <c:showLegendKey val="0"/>
          <c:showVal val="0"/>
          <c:showCatName val="0"/>
          <c:showSerName val="0"/>
          <c:showPercent val="0"/>
          <c:showBubbleSize val="0"/>
        </c:dLbls>
        <c:gapWidth val="136"/>
        <c:overlap val="100"/>
        <c:axId val="378364288"/>
        <c:axId val="378365824"/>
      </c:barChart>
      <c:catAx>
        <c:axId val="378344576"/>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400" b="0" i="0" u="none" strike="noStrike" baseline="0">
                <a:solidFill>
                  <a:schemeClr val="accent1"/>
                </a:solidFill>
                <a:latin typeface="Verdana"/>
                <a:ea typeface="Verdana"/>
                <a:cs typeface="Verdana"/>
              </a:defRPr>
            </a:pPr>
            <a:endParaRPr lang="fi-FI"/>
          </a:p>
        </c:txPr>
        <c:crossAx val="378346112"/>
        <c:crosses val="autoZero"/>
        <c:auto val="0"/>
        <c:lblAlgn val="ctr"/>
        <c:lblOffset val="100"/>
        <c:tickLblSkip val="1"/>
        <c:tickMarkSkip val="1"/>
        <c:noMultiLvlLbl val="0"/>
      </c:catAx>
      <c:valAx>
        <c:axId val="378346112"/>
        <c:scaling>
          <c:orientation val="minMax"/>
          <c:max val="4"/>
          <c:min val="-0.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78344576"/>
        <c:crosses val="autoZero"/>
        <c:crossBetween val="between"/>
        <c:majorUnit val="0.5"/>
        <c:minorUnit val="0.1"/>
      </c:valAx>
      <c:catAx>
        <c:axId val="378364288"/>
        <c:scaling>
          <c:orientation val="minMax"/>
        </c:scaling>
        <c:delete val="1"/>
        <c:axPos val="b"/>
        <c:numFmt formatCode="General" sourceLinked="1"/>
        <c:majorTickMark val="out"/>
        <c:minorTickMark val="none"/>
        <c:tickLblPos val="nextTo"/>
        <c:crossAx val="378365824"/>
        <c:crosses val="autoZero"/>
        <c:auto val="0"/>
        <c:lblAlgn val="ctr"/>
        <c:lblOffset val="100"/>
        <c:noMultiLvlLbl val="0"/>
      </c:catAx>
      <c:valAx>
        <c:axId val="378365824"/>
        <c:scaling>
          <c:orientation val="minMax"/>
          <c:max val="4"/>
          <c:min val="-0.5"/>
        </c:scaling>
        <c:delete val="0"/>
        <c:axPos val="r"/>
        <c:numFmt formatCode="0.0" sourceLinked="0"/>
        <c:majorTickMark val="cross"/>
        <c:minorTickMark val="out"/>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78364288"/>
        <c:crosses val="max"/>
        <c:crossBetween val="between"/>
        <c:majorUnit val="0.5"/>
        <c:minorUnit val="0.1"/>
      </c:valAx>
      <c:spPr>
        <a:noFill/>
        <a:ln w="15480">
          <a:solidFill>
            <a:schemeClr val="tx1"/>
          </a:solidFill>
          <a:prstDash val="solid"/>
        </a:ln>
      </c:spPr>
    </c:plotArea>
    <c:legend>
      <c:legendPos val="r"/>
      <c:layout>
        <c:manualLayout>
          <c:xMode val="edge"/>
          <c:yMode val="edge"/>
          <c:x val="8.641579224528502E-2"/>
          <c:y val="0.20565557891644243"/>
          <c:w val="0.24849501876179417"/>
          <c:h val="0.10300070082660816"/>
        </c:manualLayout>
      </c:layout>
      <c:overlay val="0"/>
      <c:spPr>
        <a:solidFill>
          <a:schemeClr val="bg1"/>
        </a:solidFill>
        <a:ln w="3870">
          <a:solidFill>
            <a:schemeClr val="tx1"/>
          </a:solidFill>
          <a:prstDash val="solid"/>
        </a:ln>
      </c:spPr>
      <c:txPr>
        <a:bodyPr/>
        <a:lstStyle/>
        <a:p>
          <a:pPr>
            <a:defRPr sz="16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Lainakannan muutos</c:v>
                </c:pt>
              </c:strCache>
            </c:strRef>
          </c:tx>
          <c:spPr>
            <a:solidFill>
              <a:srgbClr val="FF4F4F"/>
            </a:solidFill>
            <a:ln w="3175">
              <a:solidFill>
                <a:schemeClr val="tx2"/>
              </a:solidFill>
              <a:prstDash val="solid"/>
            </a:ln>
          </c:spPr>
          <c:invertIfNegative val="0"/>
          <c:dPt>
            <c:idx val="16"/>
            <c:invertIfNegative val="0"/>
            <c:bubble3D val="0"/>
            <c:extLst>
              <c:ext xmlns:c16="http://schemas.microsoft.com/office/drawing/2014/chart" uri="{C3380CC4-5D6E-409C-BE32-E72D297353CC}">
                <c16:uniqueId val="{00000000-6D3A-40D5-A103-08DD0748B02E}"/>
              </c:ext>
            </c:extLst>
          </c:dPt>
          <c:dPt>
            <c:idx val="17"/>
            <c:invertIfNegative val="0"/>
            <c:bubble3D val="0"/>
            <c:extLst>
              <c:ext xmlns:c16="http://schemas.microsoft.com/office/drawing/2014/chart" uri="{C3380CC4-5D6E-409C-BE32-E72D297353CC}">
                <c16:uniqueId val="{00000001-6D3A-40D5-A103-08DD0748B02E}"/>
              </c:ext>
            </c:extLst>
          </c:dPt>
          <c:dPt>
            <c:idx val="18"/>
            <c:invertIfNegative val="0"/>
            <c:bubble3D val="0"/>
            <c:extLst>
              <c:ext xmlns:c16="http://schemas.microsoft.com/office/drawing/2014/chart" uri="{C3380CC4-5D6E-409C-BE32-E72D297353CC}">
                <c16:uniqueId val="{00000002-6D3A-40D5-A103-08DD0748B02E}"/>
              </c:ext>
            </c:extLst>
          </c:dPt>
          <c:dPt>
            <c:idx val="19"/>
            <c:invertIfNegative val="0"/>
            <c:bubble3D val="0"/>
            <c:spPr>
              <a:solidFill>
                <a:srgbClr val="FF5D5D"/>
              </a:solidFill>
              <a:ln w="3175">
                <a:solidFill>
                  <a:schemeClr val="tx2"/>
                </a:solidFill>
                <a:prstDash val="solid"/>
              </a:ln>
            </c:spPr>
            <c:extLst>
              <c:ext xmlns:c16="http://schemas.microsoft.com/office/drawing/2014/chart" uri="{C3380CC4-5D6E-409C-BE32-E72D297353CC}">
                <c16:uniqueId val="{00000004-6D3A-40D5-A103-08DD0748B02E}"/>
              </c:ext>
            </c:extLst>
          </c:dPt>
          <c:dPt>
            <c:idx val="20"/>
            <c:invertIfNegative val="0"/>
            <c:bubble3D val="0"/>
            <c:spPr>
              <a:solidFill>
                <a:srgbClr val="FFA7A7"/>
              </a:solidFill>
              <a:ln w="3175">
                <a:solidFill>
                  <a:schemeClr val="tx2"/>
                </a:solidFill>
                <a:prstDash val="solid"/>
              </a:ln>
            </c:spPr>
            <c:extLst>
              <c:ext xmlns:c16="http://schemas.microsoft.com/office/drawing/2014/chart" uri="{C3380CC4-5D6E-409C-BE32-E72D297353CC}">
                <c16:uniqueId val="{00000006-6D3A-40D5-A103-08DD0748B02E}"/>
              </c:ext>
            </c:extLst>
          </c:dPt>
          <c:dPt>
            <c:idx val="21"/>
            <c:invertIfNegative val="0"/>
            <c:bubble3D val="0"/>
            <c:spPr>
              <a:solidFill>
                <a:srgbClr val="FFA7A7"/>
              </a:solidFill>
              <a:ln w="3175">
                <a:solidFill>
                  <a:schemeClr val="tx2"/>
                </a:solidFill>
                <a:prstDash val="solid"/>
              </a:ln>
            </c:spPr>
            <c:extLst>
              <c:ext xmlns:c16="http://schemas.microsoft.com/office/drawing/2014/chart" uri="{C3380CC4-5D6E-409C-BE32-E72D297353CC}">
                <c16:uniqueId val="{00000008-6D3A-40D5-A103-08DD0748B02E}"/>
              </c:ext>
            </c:extLst>
          </c:dPt>
          <c:dPt>
            <c:idx val="22"/>
            <c:invertIfNegative val="0"/>
            <c:bubble3D val="0"/>
            <c:spPr>
              <a:solidFill>
                <a:srgbClr val="FFA7A7"/>
              </a:solidFill>
              <a:ln w="3175">
                <a:solidFill>
                  <a:schemeClr val="tx2"/>
                </a:solidFill>
                <a:prstDash val="solid"/>
              </a:ln>
            </c:spPr>
            <c:extLst>
              <c:ext xmlns:c16="http://schemas.microsoft.com/office/drawing/2014/chart" uri="{C3380CC4-5D6E-409C-BE32-E72D297353CC}">
                <c16:uniqueId val="{0000000A-6D3A-40D5-A103-08DD0748B02E}"/>
              </c:ext>
            </c:extLst>
          </c:dPt>
          <c:dPt>
            <c:idx val="23"/>
            <c:invertIfNegative val="0"/>
            <c:bubble3D val="0"/>
            <c:spPr>
              <a:solidFill>
                <a:srgbClr val="FFA7A7"/>
              </a:solidFill>
              <a:ln w="3175">
                <a:solidFill>
                  <a:schemeClr val="tx2"/>
                </a:solidFill>
                <a:prstDash val="solid"/>
              </a:ln>
            </c:spPr>
            <c:extLst>
              <c:ext xmlns:c16="http://schemas.microsoft.com/office/drawing/2014/chart" uri="{C3380CC4-5D6E-409C-BE32-E72D297353CC}">
                <c16:uniqueId val="{0000000C-6D3A-40D5-A103-08DD0748B02E}"/>
              </c:ext>
            </c:extLst>
          </c:dPt>
          <c:dPt>
            <c:idx val="24"/>
            <c:invertIfNegative val="0"/>
            <c:bubble3D val="0"/>
            <c:spPr>
              <a:solidFill>
                <a:srgbClr val="FFA7A7"/>
              </a:solidFill>
              <a:ln w="3175">
                <a:solidFill>
                  <a:schemeClr val="tx2"/>
                </a:solidFill>
                <a:prstDash val="solid"/>
              </a:ln>
            </c:spPr>
            <c:extLst>
              <c:ext xmlns:c16="http://schemas.microsoft.com/office/drawing/2014/chart" uri="{C3380CC4-5D6E-409C-BE32-E72D297353CC}">
                <c16:uniqueId val="{0000001B-3D75-4140-8D60-95E0E503D39A}"/>
              </c:ext>
            </c:extLst>
          </c:dPt>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Sheet1!$B$2:$Z$2</c:f>
              <c:numCache>
                <c:formatCode>0.00</c:formatCode>
                <c:ptCount val="25"/>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1.5140000000000011</c:v>
                </c:pt>
                <c:pt idx="16">
                  <c:v>1.7466640000000027</c:v>
                </c:pt>
                <c:pt idx="17">
                  <c:v>0.97763600000000572</c:v>
                </c:pt>
                <c:pt idx="18">
                  <c:v>0.86345699999999681</c:v>
                </c:pt>
                <c:pt idx="19">
                  <c:v>0.62</c:v>
                </c:pt>
                <c:pt idx="20">
                  <c:v>0.64</c:v>
                </c:pt>
                <c:pt idx="21">
                  <c:v>0.86</c:v>
                </c:pt>
                <c:pt idx="23">
                  <c:v>-0.03</c:v>
                </c:pt>
                <c:pt idx="24">
                  <c:v>0.09</c:v>
                </c:pt>
              </c:numCache>
            </c:numRef>
          </c:val>
          <c:extLst>
            <c:ext xmlns:c16="http://schemas.microsoft.com/office/drawing/2014/chart" uri="{C3380CC4-5D6E-409C-BE32-E72D297353CC}">
              <c16:uniqueId val="{0000000D-6D3A-40D5-A103-08DD0748B02E}"/>
            </c:ext>
          </c:extLst>
        </c:ser>
        <c:dLbls>
          <c:showLegendKey val="0"/>
          <c:showVal val="0"/>
          <c:showCatName val="0"/>
          <c:showSerName val="0"/>
          <c:showPercent val="0"/>
          <c:showBubbleSize val="0"/>
        </c:dLbls>
        <c:gapWidth val="50"/>
        <c:axId val="379558144"/>
        <c:axId val="360413824"/>
      </c:barChart>
      <c:barChart>
        <c:barDir val="col"/>
        <c:grouping val="clustered"/>
        <c:varyColors val="0"/>
        <c:ser>
          <c:idx val="0"/>
          <c:order val="1"/>
          <c:tx>
            <c:strRef>
              <c:f>Sheet1!$A$3</c:f>
              <c:strCache>
                <c:ptCount val="1"/>
                <c:pt idx="0">
                  <c:v>Toiminnan ja investointien rahavirta 1)</c:v>
                </c:pt>
              </c:strCache>
            </c:strRef>
          </c:tx>
          <c:spPr>
            <a:solidFill>
              <a:srgbClr val="0070C0"/>
            </a:solidFill>
            <a:ln w="3175">
              <a:solidFill>
                <a:schemeClr val="tx2"/>
              </a:solidFill>
              <a:prstDash val="solid"/>
            </a:ln>
          </c:spPr>
          <c:invertIfNegative val="0"/>
          <c:dPt>
            <c:idx val="16"/>
            <c:invertIfNegative val="0"/>
            <c:bubble3D val="0"/>
            <c:extLst>
              <c:ext xmlns:c16="http://schemas.microsoft.com/office/drawing/2014/chart" uri="{C3380CC4-5D6E-409C-BE32-E72D297353CC}">
                <c16:uniqueId val="{0000000E-6D3A-40D5-A103-08DD0748B02E}"/>
              </c:ext>
            </c:extLst>
          </c:dPt>
          <c:dPt>
            <c:idx val="17"/>
            <c:invertIfNegative val="0"/>
            <c:bubble3D val="0"/>
            <c:extLst>
              <c:ext xmlns:c16="http://schemas.microsoft.com/office/drawing/2014/chart" uri="{C3380CC4-5D6E-409C-BE32-E72D297353CC}">
                <c16:uniqueId val="{0000000F-6D3A-40D5-A103-08DD0748B02E}"/>
              </c:ext>
            </c:extLst>
          </c:dPt>
          <c:dPt>
            <c:idx val="18"/>
            <c:invertIfNegative val="0"/>
            <c:bubble3D val="0"/>
            <c:extLst>
              <c:ext xmlns:c16="http://schemas.microsoft.com/office/drawing/2014/chart" uri="{C3380CC4-5D6E-409C-BE32-E72D297353CC}">
                <c16:uniqueId val="{00000010-6D3A-40D5-A103-08DD0748B02E}"/>
              </c:ext>
            </c:extLst>
          </c:dPt>
          <c:dPt>
            <c:idx val="19"/>
            <c:invertIfNegative val="0"/>
            <c:bubble3D val="0"/>
            <c:spPr>
              <a:solidFill>
                <a:schemeClr val="accent1">
                  <a:lumMod val="75000"/>
                  <a:lumOff val="25000"/>
                </a:schemeClr>
              </a:solidFill>
              <a:ln w="3175">
                <a:solidFill>
                  <a:schemeClr val="tx2"/>
                </a:solidFill>
                <a:prstDash val="solid"/>
              </a:ln>
            </c:spPr>
            <c:extLst>
              <c:ext xmlns:c16="http://schemas.microsoft.com/office/drawing/2014/chart" uri="{C3380CC4-5D6E-409C-BE32-E72D297353CC}">
                <c16:uniqueId val="{00000012-6D3A-40D5-A103-08DD0748B02E}"/>
              </c:ext>
            </c:extLst>
          </c:dPt>
          <c:dPt>
            <c:idx val="20"/>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14-6D3A-40D5-A103-08DD0748B02E}"/>
              </c:ext>
            </c:extLst>
          </c:dPt>
          <c:dPt>
            <c:idx val="21"/>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16-6D3A-40D5-A103-08DD0748B02E}"/>
              </c:ext>
            </c:extLst>
          </c:dPt>
          <c:dPt>
            <c:idx val="22"/>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18-6D3A-40D5-A103-08DD0748B02E}"/>
              </c:ext>
            </c:extLst>
          </c:dPt>
          <c:dPt>
            <c:idx val="23"/>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1A-6D3A-40D5-A103-08DD0748B02E}"/>
              </c:ext>
            </c:extLst>
          </c:dPt>
          <c:dPt>
            <c:idx val="24"/>
            <c:invertIfNegative val="0"/>
            <c:bubble3D val="0"/>
            <c:spPr>
              <a:solidFill>
                <a:schemeClr val="accent1">
                  <a:lumMod val="25000"/>
                  <a:lumOff val="75000"/>
                </a:schemeClr>
              </a:solidFill>
              <a:ln w="3175">
                <a:solidFill>
                  <a:schemeClr val="tx2"/>
                </a:solidFill>
                <a:prstDash val="solid"/>
              </a:ln>
            </c:spPr>
            <c:extLst>
              <c:ext xmlns:c16="http://schemas.microsoft.com/office/drawing/2014/chart" uri="{C3380CC4-5D6E-409C-BE32-E72D297353CC}">
                <c16:uniqueId val="{00000026-3BD3-4A37-8AB2-7E569E2495D2}"/>
              </c:ext>
            </c:extLst>
          </c:dPt>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Sheet1!$B$3:$Z$3</c:f>
              <c:numCache>
                <c:formatCode>0.00</c:formatCode>
                <c:ptCount val="25"/>
                <c:pt idx="0">
                  <c:v>-0.87222258662939622</c:v>
                </c:pt>
                <c:pt idx="1">
                  <c:v>-0.15107850507843404</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-1.0860000000000001</c:v>
                </c:pt>
                <c:pt idx="17">
                  <c:v>-9.7000000000000003E-2</c:v>
                </c:pt>
                <c:pt idx="18">
                  <c:v>-0.83099999999999996</c:v>
                </c:pt>
                <c:pt idx="19">
                  <c:v>-0.26200000000000001</c:v>
                </c:pt>
                <c:pt idx="20">
                  <c:v>-0.59</c:v>
                </c:pt>
                <c:pt idx="21">
                  <c:v>-0.81399999999999995</c:v>
                </c:pt>
                <c:pt idx="22">
                  <c:v>0.55200000000000005</c:v>
                </c:pt>
                <c:pt idx="23">
                  <c:v>8.1000000000000003E-2</c:v>
                </c:pt>
                <c:pt idx="24">
                  <c:v>-4.3999999999999997E-2</c:v>
                </c:pt>
              </c:numCache>
            </c:numRef>
          </c:val>
          <c:extLst>
            <c:ext xmlns:c16="http://schemas.microsoft.com/office/drawing/2014/chart" uri="{C3380CC4-5D6E-409C-BE32-E72D297353CC}">
              <c16:uniqueId val="{0000001B-6D3A-40D5-A103-08DD0748B02E}"/>
            </c:ext>
          </c:extLst>
        </c:ser>
        <c:dLbls>
          <c:showLegendKey val="0"/>
          <c:showVal val="0"/>
          <c:showCatName val="0"/>
          <c:showSerName val="0"/>
          <c:showPercent val="0"/>
          <c:showBubbleSize val="0"/>
        </c:dLbls>
        <c:gapWidth val="108"/>
        <c:overlap val="-1"/>
        <c:axId val="360432384"/>
        <c:axId val="382616704"/>
      </c:barChart>
      <c:lineChart>
        <c:grouping val="stacked"/>
        <c:varyColors val="0"/>
        <c:ser>
          <c:idx val="2"/>
          <c:order val="2"/>
          <c:tx>
            <c:strRef>
              <c:f>Sheet1!$A$4</c:f>
              <c:strCache>
                <c:ptCount val="1"/>
                <c:pt idx="0">
                  <c:v>Paikallishallinnon nettoluotonanato 2)</c:v>
                </c:pt>
              </c:strCache>
            </c:strRef>
          </c:tx>
          <c:spPr>
            <a:ln w="15875">
              <a:solidFill>
                <a:schemeClr val="accent5">
                  <a:lumMod val="75000"/>
                </a:schemeClr>
              </a:solidFill>
            </a:ln>
          </c:spPr>
          <c:marker>
            <c:symbol val="circle"/>
            <c:size val="6"/>
            <c:spPr>
              <a:solidFill>
                <a:schemeClr val="bg1"/>
              </a:solidFill>
              <a:ln>
                <a:solidFill>
                  <a:schemeClr val="accent5">
                    <a:lumMod val="75000"/>
                    <a:alpha val="99000"/>
                  </a:schemeClr>
                </a:solidFill>
              </a:ln>
            </c:spPr>
          </c:marker>
          <c:dPt>
            <c:idx val="20"/>
            <c:bubble3D val="0"/>
            <c:spPr>
              <a:ln w="15875">
                <a:solidFill>
                  <a:schemeClr val="accent5">
                    <a:lumMod val="75000"/>
                  </a:schemeClr>
                </a:solidFill>
                <a:prstDash val="sysDash"/>
              </a:ln>
            </c:spPr>
            <c:extLst>
              <c:ext xmlns:c16="http://schemas.microsoft.com/office/drawing/2014/chart" uri="{C3380CC4-5D6E-409C-BE32-E72D297353CC}">
                <c16:uniqueId val="{0000001C-E928-4B5C-BF7D-B4D61C6D0952}"/>
              </c:ext>
            </c:extLst>
          </c:dPt>
          <c:dPt>
            <c:idx val="21"/>
            <c:bubble3D val="0"/>
            <c:spPr>
              <a:ln w="15875">
                <a:solidFill>
                  <a:schemeClr val="accent5">
                    <a:lumMod val="75000"/>
                  </a:schemeClr>
                </a:solidFill>
                <a:prstDash val="sysDash"/>
              </a:ln>
            </c:spPr>
            <c:extLst>
              <c:ext xmlns:c16="http://schemas.microsoft.com/office/drawing/2014/chart" uri="{C3380CC4-5D6E-409C-BE32-E72D297353CC}">
                <c16:uniqueId val="{0000001D-E928-4B5C-BF7D-B4D61C6D0952}"/>
              </c:ext>
            </c:extLst>
          </c:dPt>
          <c:dPt>
            <c:idx val="22"/>
            <c:bubble3D val="0"/>
            <c:spPr>
              <a:ln w="15875">
                <a:solidFill>
                  <a:schemeClr val="accent5">
                    <a:lumMod val="75000"/>
                  </a:schemeClr>
                </a:solidFill>
                <a:prstDash val="sysDash"/>
              </a:ln>
            </c:spPr>
            <c:extLst>
              <c:ext xmlns:c16="http://schemas.microsoft.com/office/drawing/2014/chart" uri="{C3380CC4-5D6E-409C-BE32-E72D297353CC}">
                <c16:uniqueId val="{0000001E-E928-4B5C-BF7D-B4D61C6D0952}"/>
              </c:ext>
            </c:extLst>
          </c:dPt>
          <c:dPt>
            <c:idx val="23"/>
            <c:bubble3D val="0"/>
            <c:spPr>
              <a:ln w="15875">
                <a:solidFill>
                  <a:schemeClr val="accent5">
                    <a:lumMod val="75000"/>
                  </a:schemeClr>
                </a:solidFill>
                <a:prstDash val="sysDash"/>
              </a:ln>
            </c:spPr>
            <c:extLst>
              <c:ext xmlns:c16="http://schemas.microsoft.com/office/drawing/2014/chart" uri="{C3380CC4-5D6E-409C-BE32-E72D297353CC}">
                <c16:uniqueId val="{0000001F-E928-4B5C-BF7D-B4D61C6D0952}"/>
              </c:ext>
            </c:extLst>
          </c:dPt>
          <c:dPt>
            <c:idx val="24"/>
            <c:bubble3D val="0"/>
            <c:spPr>
              <a:ln w="15875">
                <a:solidFill>
                  <a:schemeClr val="accent5">
                    <a:lumMod val="75000"/>
                  </a:schemeClr>
                </a:solidFill>
                <a:prstDash val="sysDash"/>
              </a:ln>
            </c:spPr>
            <c:extLst>
              <c:ext xmlns:c16="http://schemas.microsoft.com/office/drawing/2014/chart" uri="{C3380CC4-5D6E-409C-BE32-E72D297353CC}">
                <c16:uniqueId val="{00000020-E928-4B5C-BF7D-B4D61C6D0952}"/>
              </c:ext>
            </c:extLst>
          </c:dPt>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Sheet1!$B$4:$Z$4</c:f>
              <c:numCache>
                <c:formatCode>0.00</c:formatCode>
                <c:ptCount val="25"/>
                <c:pt idx="0">
                  <c:v>-0.57699999999999996</c:v>
                </c:pt>
                <c:pt idx="1">
                  <c:v>-0.28799999999999998</c:v>
                </c:pt>
                <c:pt idx="2">
                  <c:v>-0.215</c:v>
                </c:pt>
                <c:pt idx="3">
                  <c:v>0.26500000000000001</c:v>
                </c:pt>
                <c:pt idx="4">
                  <c:v>-0.61099999999999999</c:v>
                </c:pt>
                <c:pt idx="5">
                  <c:v>-0.54500000000000004</c:v>
                </c:pt>
                <c:pt idx="6">
                  <c:v>-1.028</c:v>
                </c:pt>
                <c:pt idx="7">
                  <c:v>-1.2250000000000001</c:v>
                </c:pt>
                <c:pt idx="8">
                  <c:v>-1.1870000000000001</c:v>
                </c:pt>
                <c:pt idx="9">
                  <c:v>-0.56499999999999995</c:v>
                </c:pt>
                <c:pt idx="10">
                  <c:v>-0.33200000000000002</c:v>
                </c:pt>
                <c:pt idx="11">
                  <c:v>-0.75</c:v>
                </c:pt>
                <c:pt idx="12">
                  <c:v>-1.1299999999999999</c:v>
                </c:pt>
                <c:pt idx="13">
                  <c:v>-0.40699999999999997</c:v>
                </c:pt>
                <c:pt idx="14">
                  <c:v>-1.0569999999999999</c:v>
                </c:pt>
                <c:pt idx="15">
                  <c:v>-2.1339999999999999</c:v>
                </c:pt>
                <c:pt idx="16">
                  <c:v>-1.4670000000000001</c:v>
                </c:pt>
                <c:pt idx="17">
                  <c:v>-1.573</c:v>
                </c:pt>
                <c:pt idx="18">
                  <c:v>-1.2809999999999988</c:v>
                </c:pt>
                <c:pt idx="19">
                  <c:v>-1.0349999999999966</c:v>
                </c:pt>
                <c:pt idx="20">
                  <c:v>-1.1348658801750631</c:v>
                </c:pt>
                <c:pt idx="21">
                  <c:v>-1.1590711473439512</c:v>
                </c:pt>
                <c:pt idx="22">
                  <c:v>-1.1788604232433428</c:v>
                </c:pt>
                <c:pt idx="23">
                  <c:v>-0.89864772425274708</c:v>
                </c:pt>
                <c:pt idx="24">
                  <c:v>-0.93050730240840096</c:v>
                </c:pt>
              </c:numCache>
            </c:numRef>
          </c:val>
          <c:smooth val="0"/>
          <c:extLst>
            <c:ext xmlns:c16="http://schemas.microsoft.com/office/drawing/2014/chart" uri="{C3380CC4-5D6E-409C-BE32-E72D297353CC}">
              <c16:uniqueId val="{0000001A-3D75-4140-8D60-95E0E503D39A}"/>
            </c:ext>
          </c:extLst>
        </c:ser>
        <c:dLbls>
          <c:showLegendKey val="0"/>
          <c:showVal val="0"/>
          <c:showCatName val="0"/>
          <c:showSerName val="0"/>
          <c:showPercent val="0"/>
          <c:showBubbleSize val="0"/>
        </c:dLbls>
        <c:marker val="1"/>
        <c:smooth val="0"/>
        <c:axId val="360432384"/>
        <c:axId val="382616704"/>
      </c:lineChart>
      <c:catAx>
        <c:axId val="379558144"/>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360413824"/>
        <c:crosses val="autoZero"/>
        <c:auto val="0"/>
        <c:lblAlgn val="ctr"/>
        <c:lblOffset val="100"/>
        <c:tickLblSkip val="1"/>
        <c:tickMarkSkip val="1"/>
        <c:noMultiLvlLbl val="0"/>
      </c:catAx>
      <c:valAx>
        <c:axId val="360413824"/>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79558144"/>
        <c:crosses val="autoZero"/>
        <c:crossBetween val="between"/>
        <c:majorUnit val="0.5"/>
        <c:minorUnit val="0.1"/>
      </c:valAx>
      <c:catAx>
        <c:axId val="360432384"/>
        <c:scaling>
          <c:orientation val="minMax"/>
        </c:scaling>
        <c:delete val="1"/>
        <c:axPos val="b"/>
        <c:numFmt formatCode="General" sourceLinked="1"/>
        <c:majorTickMark val="out"/>
        <c:minorTickMark val="none"/>
        <c:tickLblPos val="nextTo"/>
        <c:crossAx val="382616704"/>
        <c:crosses val="autoZero"/>
        <c:auto val="0"/>
        <c:lblAlgn val="ctr"/>
        <c:lblOffset val="100"/>
        <c:noMultiLvlLbl val="0"/>
      </c:catAx>
      <c:valAx>
        <c:axId val="382616704"/>
        <c:scaling>
          <c:orientation val="minMax"/>
          <c:max val="2.5"/>
          <c:min val="-2.5"/>
        </c:scaling>
        <c:delete val="0"/>
        <c:axPos val="r"/>
        <c:numFmt formatCode="0.0" sourceLinked="0"/>
        <c:majorTickMark val="cross"/>
        <c:minorTickMark val="out"/>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60432384"/>
        <c:crosses val="max"/>
        <c:crossBetween val="between"/>
        <c:majorUnit val="0.5"/>
        <c:minorUnit val="0.1"/>
      </c:valAx>
      <c:spPr>
        <a:noFill/>
        <a:ln w="15480">
          <a:solidFill>
            <a:schemeClr val="tx1"/>
          </a:solidFill>
          <a:prstDash val="solid"/>
        </a:ln>
      </c:spPr>
    </c:plotArea>
    <c:legend>
      <c:legendPos val="r"/>
      <c:layout>
        <c:manualLayout>
          <c:xMode val="edge"/>
          <c:yMode val="edge"/>
          <c:x val="9.0509151465440016E-2"/>
          <c:y val="5.2419246675380005E-2"/>
          <c:w val="0.44755015400180115"/>
          <c:h val="0.15832378288430035"/>
        </c:manualLayout>
      </c:layout>
      <c:overlay val="0"/>
      <c:spPr>
        <a:solidFill>
          <a:schemeClr val="bg1"/>
        </a:solidFill>
        <a:ln w="3870">
          <a:solidFill>
            <a:schemeClr val="tx1"/>
          </a:solidFill>
          <a:prstDash val="solid"/>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6954040371806141"/>
        </c:manualLayout>
      </c:layout>
      <c:lineChart>
        <c:grouping val="stacked"/>
        <c:varyColors val="0"/>
        <c:ser>
          <c:idx val="0"/>
          <c:order val="0"/>
          <c:tx>
            <c:strRef>
              <c:f>Sheet1!$A$2</c:f>
              <c:strCache>
                <c:ptCount val="1"/>
                <c:pt idx="0">
                  <c:v>Toiminnan ja investointien rahavirta 1)</c:v>
                </c:pt>
              </c:strCache>
            </c:strRef>
          </c:tx>
          <c:spPr>
            <a:ln w="22225">
              <a:solidFill>
                <a:schemeClr val="accent1">
                  <a:lumMod val="75000"/>
                  <a:lumOff val="25000"/>
                </a:schemeClr>
              </a:solidFill>
              <a:prstDash val="solid"/>
            </a:ln>
          </c:spPr>
          <c:marker>
            <c:symbol val="circle"/>
            <c:size val="6"/>
            <c:spPr>
              <a:solidFill>
                <a:schemeClr val="accent1">
                  <a:lumMod val="75000"/>
                  <a:lumOff val="25000"/>
                </a:schemeClr>
              </a:solidFill>
              <a:ln>
                <a:solidFill>
                  <a:schemeClr val="accent1">
                    <a:lumMod val="75000"/>
                    <a:lumOff val="25000"/>
                  </a:schemeClr>
                </a:solidFill>
              </a:ln>
            </c:spPr>
          </c:marker>
          <c:dPt>
            <c:idx val="16"/>
            <c:bubble3D val="0"/>
            <c:extLst>
              <c:ext xmlns:c16="http://schemas.microsoft.com/office/drawing/2014/chart" uri="{C3380CC4-5D6E-409C-BE32-E72D297353CC}">
                <c16:uniqueId val="{0000000E-6D3A-40D5-A103-08DD0748B02E}"/>
              </c:ext>
            </c:extLst>
          </c:dPt>
          <c:dPt>
            <c:idx val="17"/>
            <c:bubble3D val="0"/>
            <c:extLst>
              <c:ext xmlns:c16="http://schemas.microsoft.com/office/drawing/2014/chart" uri="{C3380CC4-5D6E-409C-BE32-E72D297353CC}">
                <c16:uniqueId val="{0000000F-6D3A-40D5-A103-08DD0748B02E}"/>
              </c:ext>
            </c:extLst>
          </c:dPt>
          <c:dPt>
            <c:idx val="18"/>
            <c:bubble3D val="0"/>
            <c:extLst>
              <c:ext xmlns:c16="http://schemas.microsoft.com/office/drawing/2014/chart" uri="{C3380CC4-5D6E-409C-BE32-E72D297353CC}">
                <c16:uniqueId val="{00000010-6D3A-40D5-A103-08DD0748B02E}"/>
              </c:ext>
            </c:extLst>
          </c:dPt>
          <c:dPt>
            <c:idx val="19"/>
            <c:bubble3D val="0"/>
            <c:spPr>
              <a:ln w="22225">
                <a:solidFill>
                  <a:schemeClr val="accent1">
                    <a:lumMod val="75000"/>
                    <a:lumOff val="25000"/>
                  </a:schemeClr>
                </a:solidFill>
                <a:prstDash val="solid"/>
              </a:ln>
            </c:spPr>
            <c:extLst>
              <c:ext xmlns:c16="http://schemas.microsoft.com/office/drawing/2014/chart" uri="{C3380CC4-5D6E-409C-BE32-E72D297353CC}">
                <c16:uniqueId val="{00000012-6D3A-40D5-A103-08DD0748B02E}"/>
              </c:ext>
            </c:extLst>
          </c:dPt>
          <c:dPt>
            <c:idx val="20"/>
            <c:bubble3D val="0"/>
            <c:spPr>
              <a:ln w="22225">
                <a:solidFill>
                  <a:schemeClr val="accent1">
                    <a:lumMod val="75000"/>
                    <a:lumOff val="25000"/>
                  </a:schemeClr>
                </a:solidFill>
                <a:prstDash val="solid"/>
              </a:ln>
            </c:spPr>
            <c:extLst>
              <c:ext xmlns:c16="http://schemas.microsoft.com/office/drawing/2014/chart" uri="{C3380CC4-5D6E-409C-BE32-E72D297353CC}">
                <c16:uniqueId val="{00000014-6D3A-40D5-A103-08DD0748B02E}"/>
              </c:ext>
            </c:extLst>
          </c:dPt>
          <c:dPt>
            <c:idx val="21"/>
            <c:bubble3D val="0"/>
            <c:spPr>
              <a:ln w="22225">
                <a:solidFill>
                  <a:schemeClr val="accent1">
                    <a:lumMod val="75000"/>
                    <a:lumOff val="25000"/>
                  </a:schemeClr>
                </a:solidFill>
                <a:prstDash val="solid"/>
              </a:ln>
            </c:spPr>
            <c:extLst>
              <c:ext xmlns:c16="http://schemas.microsoft.com/office/drawing/2014/chart" uri="{C3380CC4-5D6E-409C-BE32-E72D297353CC}">
                <c16:uniqueId val="{00000016-6D3A-40D5-A103-08DD0748B02E}"/>
              </c:ext>
            </c:extLst>
          </c:dPt>
          <c:dPt>
            <c:idx val="22"/>
            <c:bubble3D val="0"/>
            <c:spPr>
              <a:ln w="22225">
                <a:solidFill>
                  <a:schemeClr val="accent1">
                    <a:lumMod val="75000"/>
                    <a:lumOff val="25000"/>
                  </a:schemeClr>
                </a:solidFill>
                <a:prstDash val="solid"/>
              </a:ln>
            </c:spPr>
            <c:extLst>
              <c:ext xmlns:c16="http://schemas.microsoft.com/office/drawing/2014/chart" uri="{C3380CC4-5D6E-409C-BE32-E72D297353CC}">
                <c16:uniqueId val="{00000018-6D3A-40D5-A103-08DD0748B02E}"/>
              </c:ext>
            </c:extLst>
          </c:dPt>
          <c:dPt>
            <c:idx val="23"/>
            <c:bubble3D val="0"/>
            <c:spPr>
              <a:ln w="22225">
                <a:solidFill>
                  <a:schemeClr val="accent1">
                    <a:lumMod val="75000"/>
                    <a:lumOff val="25000"/>
                  </a:schemeClr>
                </a:solidFill>
                <a:prstDash val="solid"/>
              </a:ln>
            </c:spPr>
            <c:extLst>
              <c:ext xmlns:c16="http://schemas.microsoft.com/office/drawing/2014/chart" uri="{C3380CC4-5D6E-409C-BE32-E72D297353CC}">
                <c16:uniqueId val="{0000001A-6D3A-40D5-A103-08DD0748B02E}"/>
              </c:ext>
            </c:extLst>
          </c:dPt>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Sheet1!$B$2:$Z$2</c:f>
              <c:numCache>
                <c:formatCode>0.00</c:formatCode>
                <c:ptCount val="25"/>
                <c:pt idx="0">
                  <c:v>-0.78764524068467578</c:v>
                </c:pt>
                <c:pt idx="1">
                  <c:v>-0.12549924829163334</c:v>
                </c:pt>
                <c:pt idx="2">
                  <c:v>0.10520499063253745</c:v>
                </c:pt>
                <c:pt idx="3">
                  <c:v>-2.4308464789092696E-2</c:v>
                </c:pt>
                <c:pt idx="4">
                  <c:v>-0.33002277809702468</c:v>
                </c:pt>
                <c:pt idx="5">
                  <c:v>1.6146174025043914E-2</c:v>
                </c:pt>
                <c:pt idx="6">
                  <c:v>-0.61680224848089293</c:v>
                </c:pt>
                <c:pt idx="7">
                  <c:v>-0.78166169223294168</c:v>
                </c:pt>
                <c:pt idx="8">
                  <c:v>-0.57062663105963463</c:v>
                </c:pt>
                <c:pt idx="9">
                  <c:v>5.3928418320648021E-2</c:v>
                </c:pt>
                <c:pt idx="10">
                  <c:v>-0.31643870857093931</c:v>
                </c:pt>
                <c:pt idx="11">
                  <c:v>-0.45283953931372328</c:v>
                </c:pt>
                <c:pt idx="12">
                  <c:v>-0.55266283302675479</c:v>
                </c:pt>
                <c:pt idx="13">
                  <c:v>-0.16784500267236166</c:v>
                </c:pt>
                <c:pt idx="14">
                  <c:v>-0.56585851505315721</c:v>
                </c:pt>
                <c:pt idx="15">
                  <c:v>-0.99102571161151787</c:v>
                </c:pt>
                <c:pt idx="16">
                  <c:v>-0.53565351208179823</c:v>
                </c:pt>
                <c:pt idx="17">
                  <c:v>-4.7233205430357805E-2</c:v>
                </c:pt>
                <c:pt idx="18">
                  <c:v>-0.39663788536162775</c:v>
                </c:pt>
                <c:pt idx="19">
                  <c:v>-0.12239444646878007</c:v>
                </c:pt>
                <c:pt idx="20">
                  <c:v>-0.27064402323978692</c:v>
                </c:pt>
                <c:pt idx="21">
                  <c:v>-0.36206582125335263</c:v>
                </c:pt>
                <c:pt idx="22">
                  <c:v>0.23821442750858782</c:v>
                </c:pt>
                <c:pt idx="23">
                  <c:v>3.3985348538630014E-2</c:v>
                </c:pt>
                <c:pt idx="24">
                  <c:v>-1.7902043274120965E-2</c:v>
                </c:pt>
              </c:numCache>
            </c:numRef>
          </c:val>
          <c:smooth val="0"/>
          <c:extLst>
            <c:ext xmlns:c16="http://schemas.microsoft.com/office/drawing/2014/chart" uri="{C3380CC4-5D6E-409C-BE32-E72D297353CC}">
              <c16:uniqueId val="{0000001B-6D3A-40D5-A103-08DD0748B02E}"/>
            </c:ext>
          </c:extLst>
        </c:ser>
        <c:dLbls>
          <c:showLegendKey val="0"/>
          <c:showVal val="0"/>
          <c:showCatName val="0"/>
          <c:showSerName val="0"/>
          <c:showPercent val="0"/>
          <c:showBubbleSize val="0"/>
        </c:dLbls>
        <c:marker val="1"/>
        <c:smooth val="0"/>
        <c:axId val="379558144"/>
        <c:axId val="360413824"/>
      </c:lineChart>
      <c:lineChart>
        <c:grouping val="standard"/>
        <c:varyColors val="0"/>
        <c:ser>
          <c:idx val="2"/>
          <c:order val="1"/>
          <c:tx>
            <c:strRef>
              <c:f>Sheet1!$A$3</c:f>
              <c:strCache>
                <c:ptCount val="1"/>
                <c:pt idx="0">
                  <c:v>Paikallishallinnon nettoluotonanato 2)</c:v>
                </c:pt>
              </c:strCache>
            </c:strRef>
          </c:tx>
          <c:spPr>
            <a:ln w="22225">
              <a:solidFill>
                <a:schemeClr val="accent5">
                  <a:lumMod val="75000"/>
                </a:schemeClr>
              </a:solidFill>
            </a:ln>
          </c:spPr>
          <c:marker>
            <c:symbol val="circle"/>
            <c:size val="6"/>
            <c:spPr>
              <a:solidFill>
                <a:schemeClr val="bg1"/>
              </a:solidFill>
              <a:ln>
                <a:solidFill>
                  <a:schemeClr val="accent5">
                    <a:lumMod val="75000"/>
                  </a:schemeClr>
                </a:solidFill>
              </a:ln>
            </c:spPr>
          </c:marker>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Sheet1!$B$3:$Z$3</c:f>
              <c:numCache>
                <c:formatCode>0.00</c:formatCode>
                <c:ptCount val="25"/>
                <c:pt idx="0">
                  <c:v>-0.52104968484169834</c:v>
                </c:pt>
                <c:pt idx="1">
                  <c:v>-0.23923842434915515</c:v>
                </c:pt>
                <c:pt idx="2">
                  <c:v>-0.16939404205699518</c:v>
                </c:pt>
                <c:pt idx="3">
                  <c:v>0.19447971172969522</c:v>
                </c:pt>
                <c:pt idx="4">
                  <c:v>-0.42302180189286676</c:v>
                </c:pt>
                <c:pt idx="5">
                  <c:v>-0.36752557505951222</c:v>
                </c:pt>
                <c:pt idx="6">
                  <c:v>-0.67823895387579258</c:v>
                </c:pt>
                <c:pt idx="7">
                  <c:v>-0.77298283031607118</c:v>
                </c:pt>
                <c:pt idx="8">
                  <c:v>-0.72207656323188574</c:v>
                </c:pt>
                <c:pt idx="9">
                  <c:v>-0.32731991611340905</c:v>
                </c:pt>
                <c:pt idx="10">
                  <c:v>-0.17793594306049823</c:v>
                </c:pt>
                <c:pt idx="11">
                  <c:v>-0.38717470871556081</c:v>
                </c:pt>
                <c:pt idx="12">
                  <c:v>-0.62420938081743804</c:v>
                </c:pt>
                <c:pt idx="13">
                  <c:v>-0.21753073222875466</c:v>
                </c:pt>
                <c:pt idx="14">
                  <c:v>-0.53690525171560777</c:v>
                </c:pt>
                <c:pt idx="15">
                  <c:v>-1.0681054891813024</c:v>
                </c:pt>
                <c:pt idx="16">
                  <c:v>-0.72357615306077161</c:v>
                </c:pt>
                <c:pt idx="17">
                  <c:v>-0.76595703239126611</c:v>
                </c:pt>
                <c:pt idx="18">
                  <c:v>-0.61142374386070364</c:v>
                </c:pt>
                <c:pt idx="19">
                  <c:v>-0.4835047789892632</c:v>
                </c:pt>
                <c:pt idx="20">
                  <c:v>-0.51795053566296967</c:v>
                </c:pt>
                <c:pt idx="21">
                  <c:v>-0.51555288311321057</c:v>
                </c:pt>
                <c:pt idx="22">
                  <c:v>-0.50873471165841389</c:v>
                </c:pt>
                <c:pt idx="23">
                  <c:v>-0.37704760644662083</c:v>
                </c:pt>
                <c:pt idx="24">
                  <c:v>-0.37859049987728999</c:v>
                </c:pt>
              </c:numCache>
            </c:numRef>
          </c:val>
          <c:smooth val="0"/>
          <c:extLst>
            <c:ext xmlns:c16="http://schemas.microsoft.com/office/drawing/2014/chart" uri="{C3380CC4-5D6E-409C-BE32-E72D297353CC}">
              <c16:uniqueId val="{0000001A-3D75-4140-8D60-95E0E503D39A}"/>
            </c:ext>
          </c:extLst>
        </c:ser>
        <c:ser>
          <c:idx val="1"/>
          <c:order val="2"/>
          <c:tx>
            <c:strRef>
              <c:f>Sheet1!$A$4</c:f>
              <c:strCache>
                <c:ptCount val="1"/>
              </c:strCache>
            </c:strRef>
          </c:tx>
          <c:spPr>
            <a:ln w="19050">
              <a:solidFill>
                <a:srgbClr val="FF0000"/>
              </a:solidFill>
            </a:ln>
          </c:spPr>
          <c:marker>
            <c:symbol val="none"/>
          </c:marker>
          <c:cat>
            <c:strRef>
              <c:f>Sheet1!$B$1:$Z$1</c:f>
              <c:strCache>
                <c:ptCount val="25"/>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pt idx="23">
                  <c:v>20</c:v>
                </c:pt>
                <c:pt idx="24">
                  <c:v>21</c:v>
                </c:pt>
              </c:strCache>
            </c:strRef>
          </c:cat>
          <c:val>
            <c:numRef>
              <c:f>Sheet1!$B$4:$Z$4</c:f>
              <c:numCache>
                <c:formatCode>General</c:formatCode>
                <c:ptCount val="25"/>
                <c:pt idx="18">
                  <c:v>-0.5</c:v>
                </c:pt>
                <c:pt idx="19">
                  <c:v>-0.5</c:v>
                </c:pt>
                <c:pt idx="20">
                  <c:v>-0.5</c:v>
                </c:pt>
                <c:pt idx="21">
                  <c:v>-0.5</c:v>
                </c:pt>
                <c:pt idx="22">
                  <c:v>-0.5</c:v>
                </c:pt>
                <c:pt idx="23">
                  <c:v>-0.5</c:v>
                </c:pt>
                <c:pt idx="24">
                  <c:v>-0.5</c:v>
                </c:pt>
              </c:numCache>
            </c:numRef>
          </c:val>
          <c:smooth val="0"/>
          <c:extLst>
            <c:ext xmlns:c16="http://schemas.microsoft.com/office/drawing/2014/chart" uri="{C3380CC4-5D6E-409C-BE32-E72D297353CC}">
              <c16:uniqueId val="{00000002-CC4D-43DC-981D-4B26F1143117}"/>
            </c:ext>
          </c:extLst>
        </c:ser>
        <c:dLbls>
          <c:showLegendKey val="0"/>
          <c:showVal val="0"/>
          <c:showCatName val="0"/>
          <c:showSerName val="0"/>
          <c:showPercent val="0"/>
          <c:showBubbleSize val="0"/>
        </c:dLbls>
        <c:marker val="1"/>
        <c:smooth val="0"/>
        <c:axId val="360432384"/>
        <c:axId val="382616704"/>
      </c:lineChart>
      <c:catAx>
        <c:axId val="379558144"/>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360413824"/>
        <c:crosses val="autoZero"/>
        <c:auto val="0"/>
        <c:lblAlgn val="ctr"/>
        <c:lblOffset val="100"/>
        <c:tickLblSkip val="1"/>
        <c:tickMarkSkip val="1"/>
        <c:noMultiLvlLbl val="0"/>
      </c:catAx>
      <c:valAx>
        <c:axId val="360413824"/>
        <c:scaling>
          <c:orientation val="minMax"/>
          <c:max val="0.4"/>
          <c:min val="-1.4"/>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79558144"/>
        <c:crosses val="autoZero"/>
        <c:crossBetween val="between"/>
        <c:majorUnit val="0.2"/>
        <c:minorUnit val="0.1"/>
      </c:valAx>
      <c:catAx>
        <c:axId val="360432384"/>
        <c:scaling>
          <c:orientation val="minMax"/>
        </c:scaling>
        <c:delete val="1"/>
        <c:axPos val="b"/>
        <c:numFmt formatCode="General" sourceLinked="1"/>
        <c:majorTickMark val="out"/>
        <c:minorTickMark val="none"/>
        <c:tickLblPos val="nextTo"/>
        <c:crossAx val="382616704"/>
        <c:crosses val="autoZero"/>
        <c:auto val="0"/>
        <c:lblAlgn val="ctr"/>
        <c:lblOffset val="100"/>
        <c:noMultiLvlLbl val="0"/>
      </c:catAx>
      <c:valAx>
        <c:axId val="382616704"/>
        <c:scaling>
          <c:orientation val="minMax"/>
          <c:max val="0.4"/>
          <c:min val="-1.4"/>
        </c:scaling>
        <c:delete val="0"/>
        <c:axPos val="r"/>
        <c:numFmt formatCode="0.0" sourceLinked="0"/>
        <c:majorTickMark val="cross"/>
        <c:minorTickMark val="out"/>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60432384"/>
        <c:crosses val="max"/>
        <c:crossBetween val="between"/>
        <c:majorUnit val="0.2"/>
        <c:minorUnit val="0.1"/>
      </c:valAx>
      <c:spPr>
        <a:noFill/>
        <a:ln w="15480">
          <a:solidFill>
            <a:schemeClr val="tx1"/>
          </a:solidFill>
          <a:prstDash val="solid"/>
        </a:ln>
      </c:spPr>
    </c:plotArea>
    <c:legend>
      <c:legendPos val="r"/>
      <c:legendEntry>
        <c:idx val="2"/>
        <c:delete val="1"/>
      </c:legendEntry>
      <c:layout>
        <c:manualLayout>
          <c:xMode val="edge"/>
          <c:yMode val="edge"/>
          <c:x val="8.4254921242005426E-2"/>
          <c:y val="0.67512957367659743"/>
          <c:w val="0.44160548355147289"/>
          <c:h val="0.14036523877047566"/>
        </c:manualLayout>
      </c:layout>
      <c:overlay val="0"/>
      <c:spPr>
        <a:solidFill>
          <a:schemeClr val="bg1"/>
        </a:solidFill>
        <a:ln w="3870">
          <a:solidFill>
            <a:schemeClr val="tx1"/>
          </a:solidFill>
          <a:prstDash val="solid"/>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80552070263483E-2"/>
          <c:y val="3.6468330134356998E-2"/>
          <c:w val="0.87954830614805524"/>
          <c:h val="0.87993072952923579"/>
        </c:manualLayout>
      </c:layout>
      <c:barChart>
        <c:barDir val="col"/>
        <c:grouping val="clustered"/>
        <c:varyColors val="0"/>
        <c:ser>
          <c:idx val="1"/>
          <c:order val="0"/>
          <c:tx>
            <c:strRef>
              <c:f>Sheet1!$A$2</c:f>
              <c:strCache>
                <c:ptCount val="1"/>
                <c:pt idx="0">
                  <c:v>Lainakanta</c:v>
                </c:pt>
              </c:strCache>
            </c:strRef>
          </c:tx>
          <c:spPr>
            <a:solidFill>
              <a:srgbClr val="FF5D5D"/>
            </a:solidFill>
            <a:ln w="3175">
              <a:solidFill>
                <a:schemeClr val="tx1"/>
              </a:solidFill>
              <a:prstDash val="solid"/>
            </a:ln>
          </c:spPr>
          <c:invertIfNegative val="0"/>
          <c:dPt>
            <c:idx val="22"/>
            <c:invertIfNegative val="0"/>
            <c:bubble3D val="0"/>
            <c:extLst>
              <c:ext xmlns:c16="http://schemas.microsoft.com/office/drawing/2014/chart" uri="{C3380CC4-5D6E-409C-BE32-E72D297353CC}">
                <c16:uniqueId val="{00000000-95EE-4A86-B9AB-143027B68FDD}"/>
              </c:ext>
            </c:extLst>
          </c:dPt>
          <c:dPt>
            <c:idx val="23"/>
            <c:invertIfNegative val="0"/>
            <c:bubble3D val="0"/>
            <c:extLst>
              <c:ext xmlns:c16="http://schemas.microsoft.com/office/drawing/2014/chart" uri="{C3380CC4-5D6E-409C-BE32-E72D297353CC}">
                <c16:uniqueId val="{00000001-95EE-4A86-B9AB-143027B68FDD}"/>
              </c:ext>
            </c:extLst>
          </c:dPt>
          <c:dPt>
            <c:idx val="24"/>
            <c:invertIfNegative val="0"/>
            <c:bubble3D val="0"/>
            <c:extLst>
              <c:ext xmlns:c16="http://schemas.microsoft.com/office/drawing/2014/chart" uri="{C3380CC4-5D6E-409C-BE32-E72D297353CC}">
                <c16:uniqueId val="{00000002-95EE-4A86-B9AB-143027B68FDD}"/>
              </c:ext>
            </c:extLst>
          </c:dPt>
          <c:dPt>
            <c:idx val="25"/>
            <c:invertIfNegative val="0"/>
            <c:bubble3D val="0"/>
            <c:extLst>
              <c:ext xmlns:c16="http://schemas.microsoft.com/office/drawing/2014/chart" uri="{C3380CC4-5D6E-409C-BE32-E72D297353CC}">
                <c16:uniqueId val="{00000004-95EE-4A86-B9AB-143027B68FDD}"/>
              </c:ext>
            </c:extLst>
          </c:dPt>
          <c:dPt>
            <c:idx val="26"/>
            <c:invertIfNegative val="0"/>
            <c:bubble3D val="0"/>
            <c:spPr>
              <a:solidFill>
                <a:srgbClr val="FFA7A7"/>
              </a:solidFill>
              <a:ln w="3175">
                <a:solidFill>
                  <a:schemeClr val="tx1"/>
                </a:solidFill>
                <a:prstDash val="solid"/>
              </a:ln>
            </c:spPr>
            <c:extLst>
              <c:ext xmlns:c16="http://schemas.microsoft.com/office/drawing/2014/chart" uri="{C3380CC4-5D6E-409C-BE32-E72D297353CC}">
                <c16:uniqueId val="{00000006-95EE-4A86-B9AB-143027B68FDD}"/>
              </c:ext>
            </c:extLst>
          </c:dPt>
          <c:dPt>
            <c:idx val="27"/>
            <c:invertIfNegative val="0"/>
            <c:bubble3D val="0"/>
            <c:spPr>
              <a:solidFill>
                <a:srgbClr val="FFA7A7"/>
              </a:solidFill>
              <a:ln w="3175">
                <a:solidFill>
                  <a:schemeClr val="tx1"/>
                </a:solidFill>
                <a:prstDash val="solid"/>
              </a:ln>
            </c:spPr>
            <c:extLst>
              <c:ext xmlns:c16="http://schemas.microsoft.com/office/drawing/2014/chart" uri="{C3380CC4-5D6E-409C-BE32-E72D297353CC}">
                <c16:uniqueId val="{00000008-95EE-4A86-B9AB-143027B68FDD}"/>
              </c:ext>
            </c:extLst>
          </c:dPt>
          <c:dPt>
            <c:idx val="28"/>
            <c:invertIfNegative val="0"/>
            <c:bubble3D val="0"/>
            <c:spPr>
              <a:solidFill>
                <a:srgbClr val="FFA7A7"/>
              </a:solidFill>
              <a:ln w="3175">
                <a:solidFill>
                  <a:schemeClr val="tx1"/>
                </a:solidFill>
                <a:prstDash val="solid"/>
              </a:ln>
            </c:spPr>
            <c:extLst>
              <c:ext xmlns:c16="http://schemas.microsoft.com/office/drawing/2014/chart" uri="{C3380CC4-5D6E-409C-BE32-E72D297353CC}">
                <c16:uniqueId val="{0000000A-95EE-4A86-B9AB-143027B68FDD}"/>
              </c:ext>
            </c:extLst>
          </c:dPt>
          <c:dPt>
            <c:idx val="29"/>
            <c:invertIfNegative val="0"/>
            <c:bubble3D val="0"/>
            <c:spPr>
              <a:solidFill>
                <a:srgbClr val="FFA7A7"/>
              </a:solidFill>
              <a:ln w="3175">
                <a:solidFill>
                  <a:schemeClr val="tx1"/>
                </a:solidFill>
                <a:prstDash val="solid"/>
              </a:ln>
            </c:spPr>
            <c:extLst>
              <c:ext xmlns:c16="http://schemas.microsoft.com/office/drawing/2014/chart" uri="{C3380CC4-5D6E-409C-BE32-E72D297353CC}">
                <c16:uniqueId val="{0000000C-95EE-4A86-B9AB-143027B68FDD}"/>
              </c:ext>
            </c:extLst>
          </c:dPt>
          <c:dPt>
            <c:idx val="30"/>
            <c:invertIfNegative val="0"/>
            <c:bubble3D val="0"/>
            <c:spPr>
              <a:solidFill>
                <a:srgbClr val="FFA7A7"/>
              </a:solidFill>
              <a:ln w="3175">
                <a:solidFill>
                  <a:schemeClr val="tx1"/>
                </a:solidFill>
                <a:prstDash val="solid"/>
              </a:ln>
            </c:spPr>
            <c:extLst>
              <c:ext xmlns:c16="http://schemas.microsoft.com/office/drawing/2014/chart" uri="{C3380CC4-5D6E-409C-BE32-E72D297353CC}">
                <c16:uniqueId val="{0000001A-5765-47D8-8B2B-C28197B18F6C}"/>
              </c:ext>
            </c:extLst>
          </c:dPt>
          <c:cat>
            <c:strRef>
              <c:f>Sheet1!$B$1:$AF$1</c:f>
              <c:strCache>
                <c:ptCount val="31"/>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pt idx="30">
                  <c:v>21</c:v>
                </c:pt>
              </c:strCache>
            </c:strRef>
          </c:cat>
          <c:val>
            <c:numRef>
              <c:f>Sheet1!$B$2:$AF$2</c:f>
              <c:numCache>
                <c:formatCode>General</c:formatCode>
                <c:ptCount val="31"/>
                <c:pt idx="0">
                  <c:v>4.3899999999999997</c:v>
                </c:pt>
                <c:pt idx="1">
                  <c:v>5.23</c:v>
                </c:pt>
                <c:pt idx="2">
                  <c:v>5.47</c:v>
                </c:pt>
                <c:pt idx="3">
                  <c:v>4.99</c:v>
                </c:pt>
                <c:pt idx="4">
                  <c:v>4.5199999999999996</c:v>
                </c:pt>
                <c:pt idx="5">
                  <c:v>3.97</c:v>
                </c:pt>
                <c:pt idx="6">
                  <c:v>4.0999999999999996</c:v>
                </c:pt>
                <c:pt idx="7">
                  <c:v>4.09</c:v>
                </c:pt>
                <c:pt idx="8">
                  <c:v>3.87</c:v>
                </c:pt>
                <c:pt idx="9">
                  <c:v>4.03</c:v>
                </c:pt>
                <c:pt idx="10">
                  <c:v>4.3150000000000004</c:v>
                </c:pt>
                <c:pt idx="11">
                  <c:v>4.8330000000000002</c:v>
                </c:pt>
                <c:pt idx="12">
                  <c:v>5.6040000000000001</c:v>
                </c:pt>
                <c:pt idx="13">
                  <c:v>6.6230000000000002</c:v>
                </c:pt>
                <c:pt idx="14">
                  <c:v>7.7050000000000001</c:v>
                </c:pt>
                <c:pt idx="15">
                  <c:v>8.4079999999999995</c:v>
                </c:pt>
                <c:pt idx="16">
                  <c:v>9.0109999999999992</c:v>
                </c:pt>
                <c:pt idx="17">
                  <c:v>9.5950000000000006</c:v>
                </c:pt>
                <c:pt idx="18">
                  <c:v>10.882999999999999</c:v>
                </c:pt>
                <c:pt idx="19">
                  <c:v>11.67</c:v>
                </c:pt>
                <c:pt idx="20">
                  <c:v>12.29</c:v>
                </c:pt>
                <c:pt idx="21">
                  <c:v>13.81</c:v>
                </c:pt>
                <c:pt idx="22">
                  <c:v>15.55</c:v>
                </c:pt>
                <c:pt idx="23">
                  <c:v>16.53</c:v>
                </c:pt>
                <c:pt idx="24">
                  <c:v>17.395272999999996</c:v>
                </c:pt>
                <c:pt idx="25">
                  <c:v>18.02</c:v>
                </c:pt>
                <c:pt idx="26">
                  <c:v>18.66</c:v>
                </c:pt>
                <c:pt idx="27">
                  <c:v>19.526</c:v>
                </c:pt>
                <c:pt idx="28">
                  <c:v>17.024000000000001</c:v>
                </c:pt>
                <c:pt idx="29">
                  <c:v>16.992000000000001</c:v>
                </c:pt>
                <c:pt idx="30">
                  <c:v>17.084</c:v>
                </c:pt>
              </c:numCache>
            </c:numRef>
          </c:val>
          <c:extLst>
            <c:ext xmlns:c16="http://schemas.microsoft.com/office/drawing/2014/chart" uri="{C3380CC4-5D6E-409C-BE32-E72D297353CC}">
              <c16:uniqueId val="{0000000D-95EE-4A86-B9AB-143027B68FDD}"/>
            </c:ext>
          </c:extLst>
        </c:ser>
        <c:dLbls>
          <c:showLegendKey val="0"/>
          <c:showVal val="0"/>
          <c:showCatName val="0"/>
          <c:showSerName val="0"/>
          <c:showPercent val="0"/>
          <c:showBubbleSize val="0"/>
        </c:dLbls>
        <c:gapWidth val="50"/>
        <c:axId val="382748160"/>
        <c:axId val="382749696"/>
      </c:barChart>
      <c:lineChart>
        <c:grouping val="standard"/>
        <c:varyColors val="0"/>
        <c:ser>
          <c:idx val="0"/>
          <c:order val="1"/>
          <c:tx>
            <c:strRef>
              <c:f>Sheet1!$A$3</c:f>
              <c:strCache>
                <c:ptCount val="1"/>
                <c:pt idx="0">
                  <c:v>Rahavarat</c:v>
                </c:pt>
              </c:strCache>
            </c:strRef>
          </c:tx>
          <c:spPr>
            <a:ln w="22225">
              <a:solidFill>
                <a:srgbClr val="000080"/>
              </a:solidFill>
              <a:prstDash val="solid"/>
            </a:ln>
          </c:spPr>
          <c:marker>
            <c:symbol val="circle"/>
            <c:size val="5"/>
          </c:marker>
          <c:dPt>
            <c:idx val="22"/>
            <c:bubble3D val="0"/>
            <c:extLst>
              <c:ext xmlns:c16="http://schemas.microsoft.com/office/drawing/2014/chart" uri="{C3380CC4-5D6E-409C-BE32-E72D297353CC}">
                <c16:uniqueId val="{0000000E-95EE-4A86-B9AB-143027B68FDD}"/>
              </c:ext>
            </c:extLst>
          </c:dPt>
          <c:dPt>
            <c:idx val="23"/>
            <c:bubble3D val="0"/>
            <c:extLst>
              <c:ext xmlns:c16="http://schemas.microsoft.com/office/drawing/2014/chart" uri="{C3380CC4-5D6E-409C-BE32-E72D297353CC}">
                <c16:uniqueId val="{0000000F-95EE-4A86-B9AB-143027B68FDD}"/>
              </c:ext>
            </c:extLst>
          </c:dPt>
          <c:dPt>
            <c:idx val="24"/>
            <c:bubble3D val="0"/>
            <c:extLst>
              <c:ext xmlns:c16="http://schemas.microsoft.com/office/drawing/2014/chart" uri="{C3380CC4-5D6E-409C-BE32-E72D297353CC}">
                <c16:uniqueId val="{00000010-95EE-4A86-B9AB-143027B68FDD}"/>
              </c:ext>
            </c:extLst>
          </c:dPt>
          <c:dPt>
            <c:idx val="25"/>
            <c:bubble3D val="0"/>
            <c:extLst>
              <c:ext xmlns:c16="http://schemas.microsoft.com/office/drawing/2014/chart" uri="{C3380CC4-5D6E-409C-BE32-E72D297353CC}">
                <c16:uniqueId val="{00000012-95EE-4A86-B9AB-143027B68FDD}"/>
              </c:ext>
            </c:extLst>
          </c:dPt>
          <c:dPt>
            <c:idx val="26"/>
            <c:bubble3D val="0"/>
            <c:spPr>
              <a:ln w="22225">
                <a:solidFill>
                  <a:srgbClr val="000080"/>
                </a:solidFill>
                <a:prstDash val="sysDash"/>
              </a:ln>
            </c:spPr>
            <c:extLst>
              <c:ext xmlns:c16="http://schemas.microsoft.com/office/drawing/2014/chart" uri="{C3380CC4-5D6E-409C-BE32-E72D297353CC}">
                <c16:uniqueId val="{00000014-95EE-4A86-B9AB-143027B68FDD}"/>
              </c:ext>
            </c:extLst>
          </c:dPt>
          <c:dPt>
            <c:idx val="27"/>
            <c:bubble3D val="0"/>
            <c:spPr>
              <a:ln w="22225">
                <a:solidFill>
                  <a:srgbClr val="000080"/>
                </a:solidFill>
                <a:prstDash val="sysDash"/>
              </a:ln>
            </c:spPr>
            <c:extLst>
              <c:ext xmlns:c16="http://schemas.microsoft.com/office/drawing/2014/chart" uri="{C3380CC4-5D6E-409C-BE32-E72D297353CC}">
                <c16:uniqueId val="{00000016-95EE-4A86-B9AB-143027B68FDD}"/>
              </c:ext>
            </c:extLst>
          </c:dPt>
          <c:dPt>
            <c:idx val="28"/>
            <c:bubble3D val="0"/>
            <c:spPr>
              <a:ln w="22225">
                <a:solidFill>
                  <a:srgbClr val="000080"/>
                </a:solidFill>
                <a:prstDash val="sysDash"/>
              </a:ln>
            </c:spPr>
            <c:extLst>
              <c:ext xmlns:c16="http://schemas.microsoft.com/office/drawing/2014/chart" uri="{C3380CC4-5D6E-409C-BE32-E72D297353CC}">
                <c16:uniqueId val="{00000018-95EE-4A86-B9AB-143027B68FDD}"/>
              </c:ext>
            </c:extLst>
          </c:dPt>
          <c:dPt>
            <c:idx val="29"/>
            <c:bubble3D val="0"/>
            <c:spPr>
              <a:ln w="22225">
                <a:solidFill>
                  <a:srgbClr val="000080"/>
                </a:solidFill>
                <a:prstDash val="sysDash"/>
              </a:ln>
            </c:spPr>
            <c:extLst>
              <c:ext xmlns:c16="http://schemas.microsoft.com/office/drawing/2014/chart" uri="{C3380CC4-5D6E-409C-BE32-E72D297353CC}">
                <c16:uniqueId val="{0000001A-95EE-4A86-B9AB-143027B68FDD}"/>
              </c:ext>
            </c:extLst>
          </c:dPt>
          <c:dPt>
            <c:idx val="30"/>
            <c:bubble3D val="0"/>
            <c:spPr>
              <a:ln w="22225">
                <a:solidFill>
                  <a:srgbClr val="000080"/>
                </a:solidFill>
                <a:prstDash val="sysDash"/>
              </a:ln>
            </c:spPr>
            <c:extLst>
              <c:ext xmlns:c16="http://schemas.microsoft.com/office/drawing/2014/chart" uri="{C3380CC4-5D6E-409C-BE32-E72D297353CC}">
                <c16:uniqueId val="{0000001B-5765-47D8-8B2B-C28197B18F6C}"/>
              </c:ext>
            </c:extLst>
          </c:dPt>
          <c:cat>
            <c:strRef>
              <c:f>Sheet1!$B$1:$AF$1</c:f>
              <c:strCache>
                <c:ptCount val="31"/>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pt idx="30">
                  <c:v>21</c:v>
                </c:pt>
              </c:strCache>
            </c:strRef>
          </c:cat>
          <c:val>
            <c:numRef>
              <c:f>Sheet1!$B$3:$AF$3</c:f>
              <c:numCache>
                <c:formatCode>General</c:formatCode>
                <c:ptCount val="31"/>
                <c:pt idx="0">
                  <c:v>1.37</c:v>
                </c:pt>
                <c:pt idx="1">
                  <c:v>1.67</c:v>
                </c:pt>
                <c:pt idx="2">
                  <c:v>2.0699999999999998</c:v>
                </c:pt>
                <c:pt idx="3">
                  <c:v>3.12</c:v>
                </c:pt>
                <c:pt idx="4">
                  <c:v>3.19</c:v>
                </c:pt>
                <c:pt idx="5">
                  <c:v>3.16</c:v>
                </c:pt>
                <c:pt idx="6">
                  <c:v>2.64</c:v>
                </c:pt>
                <c:pt idx="7">
                  <c:v>2.54</c:v>
                </c:pt>
                <c:pt idx="8">
                  <c:v>2.69</c:v>
                </c:pt>
                <c:pt idx="9">
                  <c:v>3.1560000000000001</c:v>
                </c:pt>
                <c:pt idx="10">
                  <c:v>3.077</c:v>
                </c:pt>
                <c:pt idx="11">
                  <c:v>3.339</c:v>
                </c:pt>
                <c:pt idx="12">
                  <c:v>3.31</c:v>
                </c:pt>
                <c:pt idx="13">
                  <c:v>3.2250000000000001</c:v>
                </c:pt>
                <c:pt idx="14">
                  <c:v>3.1869999999999998</c:v>
                </c:pt>
                <c:pt idx="15">
                  <c:v>4.1219999999999999</c:v>
                </c:pt>
                <c:pt idx="16">
                  <c:v>4.3019999999999996</c:v>
                </c:pt>
                <c:pt idx="17">
                  <c:v>4.0430000000000001</c:v>
                </c:pt>
                <c:pt idx="18">
                  <c:v>4.2210000000000001</c:v>
                </c:pt>
                <c:pt idx="19">
                  <c:v>4.76</c:v>
                </c:pt>
                <c:pt idx="20">
                  <c:v>4.53</c:v>
                </c:pt>
                <c:pt idx="21">
                  <c:v>4.2</c:v>
                </c:pt>
                <c:pt idx="22">
                  <c:v>5.1609999999999996</c:v>
                </c:pt>
                <c:pt idx="23">
                  <c:v>5.3</c:v>
                </c:pt>
                <c:pt idx="24">
                  <c:v>5.1079999999999997</c:v>
                </c:pt>
                <c:pt idx="25">
                  <c:v>5.23</c:v>
                </c:pt>
                <c:pt idx="26">
                  <c:v>5.24</c:v>
                </c:pt>
                <c:pt idx="27">
                  <c:v>5.24</c:v>
                </c:pt>
                <c:pt idx="28">
                  <c:v>5.24</c:v>
                </c:pt>
                <c:pt idx="29">
                  <c:v>5.24</c:v>
                </c:pt>
                <c:pt idx="30">
                  <c:v>5.23</c:v>
                </c:pt>
              </c:numCache>
            </c:numRef>
          </c:val>
          <c:smooth val="0"/>
          <c:extLst>
            <c:ext xmlns:c16="http://schemas.microsoft.com/office/drawing/2014/chart" uri="{C3380CC4-5D6E-409C-BE32-E72D297353CC}">
              <c16:uniqueId val="{0000001B-95EE-4A86-B9AB-143027B68FDD}"/>
            </c:ext>
          </c:extLst>
        </c:ser>
        <c:dLbls>
          <c:showLegendKey val="0"/>
          <c:showVal val="0"/>
          <c:showCatName val="0"/>
          <c:showSerName val="0"/>
          <c:showPercent val="0"/>
          <c:showBubbleSize val="0"/>
        </c:dLbls>
        <c:marker val="1"/>
        <c:smooth val="0"/>
        <c:axId val="382755584"/>
        <c:axId val="382757120"/>
      </c:lineChart>
      <c:catAx>
        <c:axId val="382748160"/>
        <c:scaling>
          <c:orientation val="minMax"/>
        </c:scaling>
        <c:delete val="0"/>
        <c:axPos val="b"/>
        <c:numFmt formatCode="General" sourceLinked="1"/>
        <c:majorTickMark val="cross"/>
        <c:minorTickMark val="none"/>
        <c:tickLblPos val="nextTo"/>
        <c:spPr>
          <a:ln w="3870">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382749696"/>
        <c:crosses val="autoZero"/>
        <c:auto val="0"/>
        <c:lblAlgn val="ctr"/>
        <c:lblOffset val="100"/>
        <c:tickLblSkip val="1"/>
        <c:tickMarkSkip val="1"/>
        <c:noMultiLvlLbl val="0"/>
      </c:catAx>
      <c:valAx>
        <c:axId val="382749696"/>
        <c:scaling>
          <c:orientation val="minMax"/>
          <c:max val="22"/>
          <c:min val="0"/>
        </c:scaling>
        <c:delete val="0"/>
        <c:axPos val="l"/>
        <c:majorGridlines>
          <c:spPr>
            <a:ln w="3175">
              <a:solidFill>
                <a:schemeClr val="tx1"/>
              </a:solidFill>
              <a:prstDash val="sysDot"/>
            </a:ln>
          </c:spPr>
        </c:majorGridlines>
        <c:numFmt formatCode="0" sourceLinked="0"/>
        <c:majorTickMark val="cross"/>
        <c:minorTickMark val="in"/>
        <c:tickLblPos val="nextTo"/>
        <c:spPr>
          <a:ln w="3870">
            <a:solidFill>
              <a:schemeClr val="tx1"/>
            </a:solidFill>
            <a:prstDash val="solid"/>
          </a:ln>
        </c:spPr>
        <c:txPr>
          <a:bodyPr rot="0" vert="horz"/>
          <a:lstStyle/>
          <a:p>
            <a:pPr>
              <a:defRPr sz="1465" b="0" i="0" u="none" strike="noStrike" baseline="0">
                <a:solidFill>
                  <a:schemeClr val="accent1"/>
                </a:solidFill>
                <a:latin typeface="Verdana"/>
                <a:ea typeface="Verdana"/>
                <a:cs typeface="Verdana"/>
              </a:defRPr>
            </a:pPr>
            <a:endParaRPr lang="fi-FI"/>
          </a:p>
        </c:txPr>
        <c:crossAx val="382748160"/>
        <c:crosses val="autoZero"/>
        <c:crossBetween val="between"/>
        <c:majorUnit val="2"/>
        <c:minorUnit val="0.5"/>
      </c:valAx>
      <c:catAx>
        <c:axId val="382755584"/>
        <c:scaling>
          <c:orientation val="minMax"/>
        </c:scaling>
        <c:delete val="1"/>
        <c:axPos val="b"/>
        <c:numFmt formatCode="General" sourceLinked="1"/>
        <c:majorTickMark val="out"/>
        <c:minorTickMark val="none"/>
        <c:tickLblPos val="nextTo"/>
        <c:crossAx val="382757120"/>
        <c:crosses val="autoZero"/>
        <c:auto val="0"/>
        <c:lblAlgn val="ctr"/>
        <c:lblOffset val="100"/>
        <c:noMultiLvlLbl val="0"/>
      </c:catAx>
      <c:valAx>
        <c:axId val="382757120"/>
        <c:scaling>
          <c:orientation val="minMax"/>
          <c:max val="22"/>
          <c:min val="0"/>
        </c:scaling>
        <c:delete val="0"/>
        <c:axPos val="r"/>
        <c:numFmt formatCode="General" sourceLinked="1"/>
        <c:majorTickMark val="cross"/>
        <c:minorTickMark val="none"/>
        <c:tickLblPos val="nextTo"/>
        <c:spPr>
          <a:ln w="3870">
            <a:solidFill>
              <a:schemeClr val="tx1"/>
            </a:solidFill>
            <a:prstDash val="solid"/>
          </a:ln>
        </c:spPr>
        <c:txPr>
          <a:bodyPr rot="0" vert="horz"/>
          <a:lstStyle/>
          <a:p>
            <a:pPr>
              <a:defRPr sz="1463" b="0" i="0" u="none" strike="noStrike" baseline="0">
                <a:solidFill>
                  <a:schemeClr val="accent1"/>
                </a:solidFill>
                <a:latin typeface="Verdana"/>
                <a:ea typeface="Verdana"/>
                <a:cs typeface="Verdana"/>
              </a:defRPr>
            </a:pPr>
            <a:endParaRPr lang="fi-FI"/>
          </a:p>
        </c:txPr>
        <c:crossAx val="382755584"/>
        <c:crosses val="max"/>
        <c:crossBetween val="between"/>
        <c:majorUnit val="2"/>
        <c:minorUnit val="0.5"/>
      </c:valAx>
      <c:spPr>
        <a:noFill/>
        <a:ln w="15480">
          <a:solidFill>
            <a:schemeClr val="tx1"/>
          </a:solidFill>
          <a:prstDash val="solid"/>
        </a:ln>
      </c:spPr>
    </c:plotArea>
    <c:legend>
      <c:legendPos val="r"/>
      <c:layout>
        <c:manualLayout>
          <c:xMode val="edge"/>
          <c:yMode val="edge"/>
          <c:x val="0.11530787968050757"/>
          <c:y val="0.14391970671267559"/>
          <c:w val="0.18770249807634543"/>
          <c:h val="0.11944987980315064"/>
        </c:manualLayout>
      </c:layout>
      <c:overlay val="0"/>
      <c:spPr>
        <a:solidFill>
          <a:schemeClr val="bg1"/>
        </a:solidFill>
        <a:ln w="3870">
          <a:solidFill>
            <a:schemeClr val="tx1"/>
          </a:solidFill>
          <a:prstDash val="solid"/>
        </a:ln>
      </c:spPr>
      <c:txPr>
        <a:bodyPr/>
        <a:lstStyle/>
        <a:p>
          <a:pPr>
            <a:defRPr sz="1500" b="0" i="0" u="none" strike="noStrike" baseline="0">
              <a:solidFill>
                <a:srgbClr val="000000"/>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904761904761907E-2"/>
          <c:y val="4.5308959319473409E-2"/>
          <c:w val="0.92266824133020031"/>
          <c:h val="0.93061418711082455"/>
        </c:manualLayout>
      </c:layout>
      <c:barChart>
        <c:barDir val="col"/>
        <c:grouping val="stacked"/>
        <c:varyColors val="0"/>
        <c:ser>
          <c:idx val="1"/>
          <c:order val="0"/>
          <c:tx>
            <c:strRef>
              <c:f>Sheet1!$A$2</c:f>
              <c:strCache>
                <c:ptCount val="1"/>
              </c:strCache>
            </c:strRef>
          </c:tx>
          <c:spPr>
            <a:solidFill>
              <a:schemeClr val="accent4"/>
            </a:solidFill>
            <a:ln>
              <a:noFill/>
            </a:ln>
            <a:effectLst/>
          </c:spPr>
          <c:invertIfNegative val="0"/>
          <c:dPt>
            <c:idx val="0"/>
            <c:invertIfNegative val="0"/>
            <c:bubble3D val="0"/>
            <c:spPr>
              <a:solidFill>
                <a:schemeClr val="tx1">
                  <a:lumMod val="10000"/>
                  <a:lumOff val="90000"/>
                </a:schemeClr>
              </a:solidFill>
              <a:ln>
                <a:noFill/>
              </a:ln>
              <a:effectLst/>
            </c:spPr>
            <c:extLst>
              <c:ext xmlns:c16="http://schemas.microsoft.com/office/drawing/2014/chart" uri="{C3380CC4-5D6E-409C-BE32-E72D297353CC}">
                <c16:uniqueId val="{00000001-F39A-491E-B99D-868596F0E8B9}"/>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F39A-491E-B99D-868596F0E8B9}"/>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5-F39A-491E-B99D-868596F0E8B9}"/>
              </c:ext>
            </c:extLst>
          </c:dPt>
          <c:dLbls>
            <c:delete val="1"/>
          </c:dLbls>
          <c:cat>
            <c:numRef>
              <c:f>Sheet1!$B$1:$D$1</c:f>
              <c:numCache>
                <c:formatCode>General</c:formatCode>
                <c:ptCount val="3"/>
              </c:numCache>
            </c:numRef>
          </c:cat>
          <c:val>
            <c:numRef>
              <c:f>Sheet1!$B$2:$D$2</c:f>
              <c:numCache>
                <c:formatCode>General</c:formatCode>
                <c:ptCount val="3"/>
                <c:pt idx="0">
                  <c:v>1.4399999999999977</c:v>
                </c:pt>
                <c:pt idx="1">
                  <c:v>2.7499999999999929</c:v>
                </c:pt>
                <c:pt idx="2">
                  <c:v>1.6700000000000017</c:v>
                </c:pt>
              </c:numCache>
            </c:numRef>
          </c:val>
          <c:extLst>
            <c:ext xmlns:c16="http://schemas.microsoft.com/office/drawing/2014/chart" uri="{C3380CC4-5D6E-409C-BE32-E72D297353CC}">
              <c16:uniqueId val="{00000006-F39A-491E-B99D-868596F0E8B9}"/>
            </c:ext>
          </c:extLst>
        </c:ser>
        <c:ser>
          <c:idx val="2"/>
          <c:order val="1"/>
          <c:tx>
            <c:strRef>
              <c:f>Sheet1!$A$3</c:f>
              <c:strCache>
                <c:ptCount val="1"/>
              </c:strCache>
            </c:strRef>
          </c:tx>
          <c:spPr>
            <a:solidFill>
              <a:schemeClr val="accent6"/>
            </a:solidFill>
            <a:ln>
              <a:noFill/>
            </a:ln>
            <a:effectLst/>
          </c:spPr>
          <c:invertIfNegative val="0"/>
          <c:dPt>
            <c:idx val="0"/>
            <c:invertIfNegative val="0"/>
            <c:bubble3D val="0"/>
            <c:spPr>
              <a:solidFill>
                <a:srgbClr val="9EC9E3"/>
              </a:solidFill>
              <a:ln>
                <a:noFill/>
              </a:ln>
              <a:effectLst/>
            </c:spPr>
            <c:extLst>
              <c:ext xmlns:c16="http://schemas.microsoft.com/office/drawing/2014/chart" uri="{C3380CC4-5D6E-409C-BE32-E72D297353CC}">
                <c16:uniqueId val="{00000008-F39A-491E-B99D-868596F0E8B9}"/>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18-D713-4173-9FBD-5B6847197C62}"/>
              </c:ext>
            </c:extLst>
          </c:dPt>
          <c:dPt>
            <c:idx val="2"/>
            <c:invertIfNegative val="0"/>
            <c:bubble3D val="0"/>
            <c:spPr>
              <a:solidFill>
                <a:srgbClr val="00B050"/>
              </a:solidFill>
              <a:ln>
                <a:noFill/>
              </a:ln>
              <a:effectLst/>
            </c:spPr>
            <c:extLst>
              <c:ext xmlns:c16="http://schemas.microsoft.com/office/drawing/2014/chart" uri="{C3380CC4-5D6E-409C-BE32-E72D297353CC}">
                <c16:uniqueId val="{0000000A-F39A-491E-B99D-868596F0E8B9}"/>
              </c:ext>
            </c:extLst>
          </c:dPt>
          <c:dLbls>
            <c:delete val="1"/>
          </c:dLbls>
          <c:cat>
            <c:numRef>
              <c:f>Sheet1!$B$1:$D$1</c:f>
              <c:numCache>
                <c:formatCode>General</c:formatCode>
                <c:ptCount val="3"/>
              </c:numCache>
            </c:numRef>
          </c:cat>
          <c:val>
            <c:numRef>
              <c:f>Sheet1!$B$3:$D$3</c:f>
              <c:numCache>
                <c:formatCode>General</c:formatCode>
                <c:ptCount val="3"/>
                <c:pt idx="0">
                  <c:v>4.7</c:v>
                </c:pt>
                <c:pt idx="1">
                  <c:v>7.12</c:v>
                </c:pt>
                <c:pt idx="2">
                  <c:v>2.75</c:v>
                </c:pt>
              </c:numCache>
            </c:numRef>
          </c:val>
          <c:extLst>
            <c:ext xmlns:c16="http://schemas.microsoft.com/office/drawing/2014/chart" uri="{C3380CC4-5D6E-409C-BE32-E72D297353CC}">
              <c16:uniqueId val="{0000000B-F39A-491E-B99D-868596F0E8B9}"/>
            </c:ext>
          </c:extLst>
        </c:ser>
        <c:ser>
          <c:idx val="0"/>
          <c:order val="2"/>
          <c:tx>
            <c:strRef>
              <c:f>Sheet1!$A$4</c:f>
              <c:strCache>
                <c:ptCount val="1"/>
              </c:strCache>
            </c:strRef>
          </c:tx>
          <c:spPr>
            <a:solidFill>
              <a:srgbClr val="CCECFF"/>
            </a:solidFill>
            <a:ln>
              <a:noFill/>
            </a:ln>
            <a:effectLst/>
          </c:spPr>
          <c:invertIfNegative val="0"/>
          <c:dPt>
            <c:idx val="0"/>
            <c:invertIfNegative val="0"/>
            <c:bubble3D val="0"/>
            <c:extLst>
              <c:ext xmlns:c16="http://schemas.microsoft.com/office/drawing/2014/chart" uri="{C3380CC4-5D6E-409C-BE32-E72D297353CC}">
                <c16:uniqueId val="{0000000D-F39A-491E-B99D-868596F0E8B9}"/>
              </c:ext>
            </c:extLst>
          </c:dPt>
          <c:dPt>
            <c:idx val="1"/>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F-F39A-491E-B99D-868596F0E8B9}"/>
              </c:ext>
            </c:extLst>
          </c:dPt>
          <c:dPt>
            <c:idx val="2"/>
            <c:invertIfNegative val="0"/>
            <c:bubble3D val="0"/>
            <c:spPr>
              <a:solidFill>
                <a:srgbClr val="92D050"/>
              </a:solidFill>
              <a:ln>
                <a:noFill/>
              </a:ln>
              <a:effectLst/>
            </c:spPr>
            <c:extLst>
              <c:ext xmlns:c16="http://schemas.microsoft.com/office/drawing/2014/chart" uri="{C3380CC4-5D6E-409C-BE32-E72D297353CC}">
                <c16:uniqueId val="{00000011-F39A-491E-B99D-868596F0E8B9}"/>
              </c:ext>
            </c:extLst>
          </c:dPt>
          <c:dLbls>
            <c:delete val="1"/>
          </c:dLbls>
          <c:cat>
            <c:numRef>
              <c:f>Sheet1!$B$1:$D$1</c:f>
              <c:numCache>
                <c:formatCode>General</c:formatCode>
                <c:ptCount val="3"/>
              </c:numCache>
            </c:numRef>
          </c:cat>
          <c:val>
            <c:numRef>
              <c:f>Sheet1!$B$4:$D$4</c:f>
              <c:numCache>
                <c:formatCode>General</c:formatCode>
                <c:ptCount val="3"/>
                <c:pt idx="0">
                  <c:v>2.38</c:v>
                </c:pt>
                <c:pt idx="1">
                  <c:v>13.65</c:v>
                </c:pt>
                <c:pt idx="2">
                  <c:v>8.9499999999999993</c:v>
                </c:pt>
              </c:numCache>
            </c:numRef>
          </c:val>
          <c:extLst>
            <c:ext xmlns:c16="http://schemas.microsoft.com/office/drawing/2014/chart" uri="{C3380CC4-5D6E-409C-BE32-E72D297353CC}">
              <c16:uniqueId val="{00000012-F39A-491E-B99D-868596F0E8B9}"/>
            </c:ext>
          </c:extLst>
        </c:ser>
        <c:ser>
          <c:idx val="5"/>
          <c:order val="3"/>
          <c:tx>
            <c:strRef>
              <c:f>Sheet1!$A$5</c:f>
              <c:strCache>
                <c:ptCount val="1"/>
              </c:strCache>
            </c:strRef>
          </c:tx>
          <c:spPr>
            <a:solidFill>
              <a:schemeClr val="accent6">
                <a:lumMod val="60000"/>
              </a:schemeClr>
            </a:solidFill>
            <a:ln>
              <a:noFill/>
            </a:ln>
            <a:effectLst/>
          </c:spPr>
          <c:invertIfNegative val="0"/>
          <c:dPt>
            <c:idx val="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0-B290-4180-9690-3EBDED75BF8D}"/>
              </c:ext>
            </c:extLst>
          </c:dPt>
          <c:dPt>
            <c:idx val="1"/>
            <c:invertIfNegative val="0"/>
            <c:bubble3D val="0"/>
            <c:spPr>
              <a:solidFill>
                <a:schemeClr val="tx1">
                  <a:lumMod val="10000"/>
                  <a:lumOff val="90000"/>
                </a:schemeClr>
              </a:solidFill>
              <a:ln>
                <a:noFill/>
              </a:ln>
              <a:effectLst/>
            </c:spPr>
            <c:extLst>
              <c:ext xmlns:c16="http://schemas.microsoft.com/office/drawing/2014/chart" uri="{C3380CC4-5D6E-409C-BE32-E72D297353CC}">
                <c16:uniqueId val="{00000014-F39A-491E-B99D-868596F0E8B9}"/>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6-F39A-491E-B99D-868596F0E8B9}"/>
              </c:ext>
            </c:extLst>
          </c:dPt>
          <c:dLbls>
            <c:delete val="1"/>
          </c:dLbls>
          <c:cat>
            <c:numRef>
              <c:f>Sheet1!$B$1:$D$1</c:f>
              <c:numCache>
                <c:formatCode>General</c:formatCode>
                <c:ptCount val="3"/>
              </c:numCache>
            </c:numRef>
          </c:cat>
          <c:val>
            <c:numRef>
              <c:f>Sheet1!$B$5:$D$5</c:f>
              <c:numCache>
                <c:formatCode>General</c:formatCode>
                <c:ptCount val="3"/>
                <c:pt idx="0">
                  <c:v>2.11</c:v>
                </c:pt>
                <c:pt idx="1">
                  <c:v>20.350000000000001</c:v>
                </c:pt>
                <c:pt idx="2">
                  <c:v>8.66</c:v>
                </c:pt>
              </c:numCache>
            </c:numRef>
          </c:val>
          <c:extLst>
            <c:ext xmlns:c16="http://schemas.microsoft.com/office/drawing/2014/chart" uri="{C3380CC4-5D6E-409C-BE32-E72D297353CC}">
              <c16:uniqueId val="{00000017-F39A-491E-B99D-868596F0E8B9}"/>
            </c:ext>
          </c:extLst>
        </c:ser>
        <c:ser>
          <c:idx val="6"/>
          <c:order val="4"/>
          <c:tx>
            <c:strRef>
              <c:f>Sheet1!$A$6</c:f>
              <c:strCache>
                <c:ptCount val="1"/>
              </c:strCache>
            </c:strRef>
          </c:tx>
          <c:spPr>
            <a:solidFill>
              <a:schemeClr val="accent2">
                <a:lumMod val="80000"/>
                <a:lumOff val="20000"/>
              </a:schemeClr>
            </a:solidFill>
            <a:ln>
              <a:noFill/>
            </a:ln>
            <a:effectLst/>
          </c:spPr>
          <c:invertIfNegative val="0"/>
          <c:dPt>
            <c:idx val="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9-F39A-491E-B99D-868596F0E8B9}"/>
              </c:ext>
            </c:extLst>
          </c:dPt>
          <c:dLbls>
            <c:delete val="1"/>
          </c:dLbls>
          <c:cat>
            <c:numRef>
              <c:f>Sheet1!$B$1:$D$1</c:f>
              <c:numCache>
                <c:formatCode>General</c:formatCode>
                <c:ptCount val="3"/>
              </c:numCache>
            </c:numRef>
          </c:cat>
          <c:val>
            <c:numRef>
              <c:f>Sheet1!$B$6:$D$6</c:f>
              <c:numCache>
                <c:formatCode>General</c:formatCode>
                <c:ptCount val="3"/>
                <c:pt idx="0">
                  <c:v>9.44</c:v>
                </c:pt>
                <c:pt idx="2">
                  <c:v>21.83</c:v>
                </c:pt>
              </c:numCache>
            </c:numRef>
          </c:val>
          <c:extLst>
            <c:ext xmlns:c16="http://schemas.microsoft.com/office/drawing/2014/chart" uri="{C3380CC4-5D6E-409C-BE32-E72D297353CC}">
              <c16:uniqueId val="{0000001A-F39A-491E-B99D-868596F0E8B9}"/>
            </c:ext>
          </c:extLst>
        </c:ser>
        <c:ser>
          <c:idx val="3"/>
          <c:order val="5"/>
          <c:tx>
            <c:strRef>
              <c:f>Sheet1!$A$7</c:f>
              <c:strCache>
                <c:ptCount val="1"/>
              </c:strCache>
            </c:strRef>
          </c:tx>
          <c:spPr>
            <a:solidFill>
              <a:schemeClr val="accent2">
                <a:lumMod val="60000"/>
                <a:lumOff val="40000"/>
              </a:schemeClr>
            </a:solidFill>
            <a:ln>
              <a:noFill/>
            </a:ln>
            <a:effectLst/>
          </c:spPr>
          <c:invertIfNegative val="0"/>
          <c:dLbls>
            <c:delete val="1"/>
          </c:dLbls>
          <c:cat>
            <c:numRef>
              <c:f>Sheet1!$B$1:$D$1</c:f>
              <c:numCache>
                <c:formatCode>General</c:formatCode>
                <c:ptCount val="3"/>
              </c:numCache>
            </c:numRef>
          </c:cat>
          <c:val>
            <c:numRef>
              <c:f>Sheet1!$B$7:$D$7</c:f>
              <c:numCache>
                <c:formatCode>General</c:formatCode>
                <c:ptCount val="3"/>
                <c:pt idx="0">
                  <c:v>3.52</c:v>
                </c:pt>
              </c:numCache>
            </c:numRef>
          </c:val>
          <c:extLst>
            <c:ext xmlns:c16="http://schemas.microsoft.com/office/drawing/2014/chart" uri="{C3380CC4-5D6E-409C-BE32-E72D297353CC}">
              <c16:uniqueId val="{0000001B-F39A-491E-B99D-868596F0E8B9}"/>
            </c:ext>
          </c:extLst>
        </c:ser>
        <c:ser>
          <c:idx val="4"/>
          <c:order val="6"/>
          <c:tx>
            <c:strRef>
              <c:f>Sheet1!$A$8</c:f>
              <c:strCache>
                <c:ptCount val="1"/>
              </c:strCache>
            </c:strRef>
          </c:tx>
          <c:spPr>
            <a:solidFill>
              <a:schemeClr val="accent2">
                <a:lumMod val="40000"/>
                <a:lumOff val="60000"/>
              </a:schemeClr>
            </a:solidFill>
            <a:ln>
              <a:noFill/>
            </a:ln>
            <a:effectLst/>
          </c:spPr>
          <c:invertIfNegative val="0"/>
          <c:dPt>
            <c:idx val="0"/>
            <c:invertIfNegative val="0"/>
            <c:bubble3D val="0"/>
            <c:extLst>
              <c:ext xmlns:c16="http://schemas.microsoft.com/office/drawing/2014/chart" uri="{C3380CC4-5D6E-409C-BE32-E72D297353CC}">
                <c16:uniqueId val="{0000001D-F39A-491E-B99D-868596F0E8B9}"/>
              </c:ext>
            </c:extLst>
          </c:dPt>
          <c:dLbls>
            <c:delete val="1"/>
          </c:dLbls>
          <c:cat>
            <c:numRef>
              <c:f>Sheet1!$B$1:$D$1</c:f>
              <c:numCache>
                <c:formatCode>General</c:formatCode>
                <c:ptCount val="3"/>
              </c:numCache>
            </c:numRef>
          </c:cat>
          <c:val>
            <c:numRef>
              <c:f>Sheet1!$B$8:$D$8</c:f>
              <c:numCache>
                <c:formatCode>General</c:formatCode>
                <c:ptCount val="3"/>
                <c:pt idx="0">
                  <c:v>4.37</c:v>
                </c:pt>
              </c:numCache>
            </c:numRef>
          </c:val>
          <c:extLst>
            <c:ext xmlns:c16="http://schemas.microsoft.com/office/drawing/2014/chart" uri="{C3380CC4-5D6E-409C-BE32-E72D297353CC}">
              <c16:uniqueId val="{0000001E-F39A-491E-B99D-868596F0E8B9}"/>
            </c:ext>
          </c:extLst>
        </c:ser>
        <c:ser>
          <c:idx val="7"/>
          <c:order val="7"/>
          <c:tx>
            <c:strRef>
              <c:f>Sheet1!$A$9</c:f>
              <c:strCache>
                <c:ptCount val="1"/>
              </c:strCache>
            </c:strRef>
          </c:tx>
          <c:spPr>
            <a:solidFill>
              <a:schemeClr val="accent2">
                <a:lumMod val="20000"/>
                <a:lumOff val="80000"/>
              </a:schemeClr>
            </a:solidFill>
            <a:ln>
              <a:noFill/>
            </a:ln>
            <a:effectLst/>
          </c:spPr>
          <c:invertIfNegative val="0"/>
          <c:dLbls>
            <c:delete val="1"/>
          </c:dLbls>
          <c:cat>
            <c:numRef>
              <c:f>Sheet1!$B$1:$D$1</c:f>
              <c:numCache>
                <c:formatCode>General</c:formatCode>
                <c:ptCount val="3"/>
              </c:numCache>
            </c:numRef>
          </c:cat>
          <c:val>
            <c:numRef>
              <c:f>Sheet1!$B$9:$D$9</c:f>
              <c:numCache>
                <c:formatCode>General</c:formatCode>
                <c:ptCount val="3"/>
                <c:pt idx="0">
                  <c:v>15.91</c:v>
                </c:pt>
              </c:numCache>
            </c:numRef>
          </c:val>
          <c:extLst>
            <c:ext xmlns:c16="http://schemas.microsoft.com/office/drawing/2014/chart" uri="{C3380CC4-5D6E-409C-BE32-E72D297353CC}">
              <c16:uniqueId val="{0000001F-F39A-491E-B99D-868596F0E8B9}"/>
            </c:ext>
          </c:extLst>
        </c:ser>
        <c:dLbls>
          <c:dLblPos val="ctr"/>
          <c:showLegendKey val="0"/>
          <c:showVal val="1"/>
          <c:showCatName val="0"/>
          <c:showSerName val="0"/>
          <c:showPercent val="0"/>
          <c:showBubbleSize val="0"/>
        </c:dLbls>
        <c:gapWidth val="6"/>
        <c:overlap val="100"/>
        <c:axId val="217439232"/>
        <c:axId val="217445120"/>
      </c:barChart>
      <c:catAx>
        <c:axId val="21743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i-FI"/>
          </a:p>
        </c:txPr>
        <c:crossAx val="217445120"/>
        <c:crosses val="autoZero"/>
        <c:auto val="0"/>
        <c:lblAlgn val="ctr"/>
        <c:lblOffset val="100"/>
        <c:tickLblSkip val="1"/>
        <c:tickMarkSkip val="1"/>
        <c:noMultiLvlLbl val="0"/>
      </c:catAx>
      <c:valAx>
        <c:axId val="217445120"/>
        <c:scaling>
          <c:orientation val="minMax"/>
          <c:max val="47"/>
          <c:min val="0"/>
        </c:scaling>
        <c:delete val="1"/>
        <c:axPos val="l"/>
        <c:numFmt formatCode="0" sourceLinked="0"/>
        <c:majorTickMark val="none"/>
        <c:minorTickMark val="none"/>
        <c:tickLblPos val="nextTo"/>
        <c:crossAx val="217439232"/>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904761904761907E-2"/>
          <c:y val="4.5308959319473409E-2"/>
          <c:w val="0.92266824133020031"/>
          <c:h val="0.93061418711082455"/>
        </c:manualLayout>
      </c:layout>
      <c:barChart>
        <c:barDir val="col"/>
        <c:grouping val="stacked"/>
        <c:varyColors val="0"/>
        <c:ser>
          <c:idx val="1"/>
          <c:order val="0"/>
          <c:tx>
            <c:strRef>
              <c:f>Sheet1!$A$2</c:f>
              <c:strCache>
                <c:ptCount val="1"/>
              </c:strCache>
            </c:strRef>
          </c:tx>
          <c:spPr>
            <a:solidFill>
              <a:schemeClr val="accent1">
                <a:lumMod val="10000"/>
                <a:lumOff val="90000"/>
              </a:schemeClr>
            </a:solidFill>
            <a:ln>
              <a:noFill/>
            </a:ln>
            <a:effectLst/>
          </c:spPr>
          <c:invertIfNegative val="0"/>
          <c:dPt>
            <c:idx val="0"/>
            <c:invertIfNegative val="0"/>
            <c:bubble3D val="0"/>
            <c:extLst>
              <c:ext xmlns:c16="http://schemas.microsoft.com/office/drawing/2014/chart" uri="{C3380CC4-5D6E-409C-BE32-E72D297353CC}">
                <c16:uniqueId val="{00000001-D998-4EA7-AD8D-7391AB8D8449}"/>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D998-4EA7-AD8D-7391AB8D8449}"/>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5-D998-4EA7-AD8D-7391AB8D8449}"/>
              </c:ext>
            </c:extLst>
          </c:dPt>
          <c:dLbls>
            <c:delete val="1"/>
          </c:dLbls>
          <c:cat>
            <c:numRef>
              <c:f>Sheet1!$B$1:$D$1</c:f>
              <c:numCache>
                <c:formatCode>General</c:formatCode>
                <c:ptCount val="3"/>
              </c:numCache>
            </c:numRef>
          </c:cat>
          <c:val>
            <c:numRef>
              <c:f>Sheet1!$B$2:$D$2</c:f>
              <c:numCache>
                <c:formatCode>General</c:formatCode>
                <c:ptCount val="3"/>
                <c:pt idx="0">
                  <c:v>0.28999999999999915</c:v>
                </c:pt>
                <c:pt idx="1">
                  <c:v>3.0399999999999991</c:v>
                </c:pt>
                <c:pt idx="2">
                  <c:v>1.7899999999999991</c:v>
                </c:pt>
              </c:numCache>
            </c:numRef>
          </c:val>
          <c:extLst>
            <c:ext xmlns:c16="http://schemas.microsoft.com/office/drawing/2014/chart" uri="{C3380CC4-5D6E-409C-BE32-E72D297353CC}">
              <c16:uniqueId val="{00000006-D998-4EA7-AD8D-7391AB8D8449}"/>
            </c:ext>
          </c:extLst>
        </c:ser>
        <c:ser>
          <c:idx val="2"/>
          <c:order val="1"/>
          <c:tx>
            <c:strRef>
              <c:f>Sheet1!$A$3</c:f>
              <c:strCache>
                <c:ptCount val="1"/>
              </c:strCache>
            </c:strRef>
          </c:tx>
          <c:spPr>
            <a:solidFill>
              <a:schemeClr val="accent6"/>
            </a:solidFill>
            <a:ln>
              <a:noFill/>
            </a:ln>
            <a:effectLst/>
          </c:spPr>
          <c:invertIfNegative val="0"/>
          <c:dPt>
            <c:idx val="0"/>
            <c:invertIfNegative val="0"/>
            <c:bubble3D val="0"/>
            <c:spPr>
              <a:solidFill>
                <a:srgbClr val="9EC9E3"/>
              </a:solidFill>
              <a:ln>
                <a:noFill/>
              </a:ln>
              <a:effectLst/>
            </c:spPr>
            <c:extLst>
              <c:ext xmlns:c16="http://schemas.microsoft.com/office/drawing/2014/chart" uri="{C3380CC4-5D6E-409C-BE32-E72D297353CC}">
                <c16:uniqueId val="{00000008-D998-4EA7-AD8D-7391AB8D8449}"/>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0-8173-4965-B566-5C831740FF8F}"/>
              </c:ext>
            </c:extLst>
          </c:dPt>
          <c:dPt>
            <c:idx val="2"/>
            <c:invertIfNegative val="0"/>
            <c:bubble3D val="0"/>
            <c:spPr>
              <a:solidFill>
                <a:srgbClr val="00B050"/>
              </a:solidFill>
              <a:ln>
                <a:noFill/>
              </a:ln>
              <a:effectLst/>
            </c:spPr>
            <c:extLst>
              <c:ext xmlns:c16="http://schemas.microsoft.com/office/drawing/2014/chart" uri="{C3380CC4-5D6E-409C-BE32-E72D297353CC}">
                <c16:uniqueId val="{0000000A-D998-4EA7-AD8D-7391AB8D8449}"/>
              </c:ext>
            </c:extLst>
          </c:dPt>
          <c:dLbls>
            <c:delete val="1"/>
          </c:dLbls>
          <c:cat>
            <c:numRef>
              <c:f>Sheet1!$B$1:$D$1</c:f>
              <c:numCache>
                <c:formatCode>General</c:formatCode>
                <c:ptCount val="3"/>
              </c:numCache>
            </c:numRef>
          </c:cat>
          <c:val>
            <c:numRef>
              <c:f>Sheet1!$B$3:$D$3</c:f>
              <c:numCache>
                <c:formatCode>General</c:formatCode>
                <c:ptCount val="3"/>
                <c:pt idx="0">
                  <c:v>4.05</c:v>
                </c:pt>
                <c:pt idx="1">
                  <c:v>7.13</c:v>
                </c:pt>
                <c:pt idx="2">
                  <c:v>1.74</c:v>
                </c:pt>
              </c:numCache>
            </c:numRef>
          </c:val>
          <c:extLst>
            <c:ext xmlns:c16="http://schemas.microsoft.com/office/drawing/2014/chart" uri="{C3380CC4-5D6E-409C-BE32-E72D297353CC}">
              <c16:uniqueId val="{0000000B-D998-4EA7-AD8D-7391AB8D8449}"/>
            </c:ext>
          </c:extLst>
        </c:ser>
        <c:ser>
          <c:idx val="0"/>
          <c:order val="2"/>
          <c:tx>
            <c:strRef>
              <c:f>Sheet1!$A$4</c:f>
              <c:strCache>
                <c:ptCount val="1"/>
              </c:strCache>
            </c:strRef>
          </c:tx>
          <c:spPr>
            <a:solidFill>
              <a:schemeClr val="accent2"/>
            </a:solidFill>
            <a:ln>
              <a:noFill/>
            </a:ln>
            <a:effectLst/>
          </c:spPr>
          <c:invertIfNegative val="0"/>
          <c:dPt>
            <c:idx val="0"/>
            <c:invertIfNegative val="0"/>
            <c:bubble3D val="0"/>
            <c:spPr>
              <a:solidFill>
                <a:srgbClr val="CCECFF"/>
              </a:solidFill>
              <a:ln>
                <a:noFill/>
              </a:ln>
              <a:effectLst/>
            </c:spPr>
            <c:extLst>
              <c:ext xmlns:c16="http://schemas.microsoft.com/office/drawing/2014/chart" uri="{C3380CC4-5D6E-409C-BE32-E72D297353CC}">
                <c16:uniqueId val="{0000000D-D998-4EA7-AD8D-7391AB8D8449}"/>
              </c:ext>
            </c:extLst>
          </c:dPt>
          <c:dPt>
            <c:idx val="1"/>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F-D998-4EA7-AD8D-7391AB8D8449}"/>
              </c:ext>
            </c:extLst>
          </c:dPt>
          <c:dPt>
            <c:idx val="2"/>
            <c:invertIfNegative val="0"/>
            <c:bubble3D val="0"/>
            <c:spPr>
              <a:solidFill>
                <a:srgbClr val="92D050"/>
              </a:solidFill>
              <a:ln>
                <a:noFill/>
              </a:ln>
              <a:effectLst/>
            </c:spPr>
            <c:extLst>
              <c:ext xmlns:c16="http://schemas.microsoft.com/office/drawing/2014/chart" uri="{C3380CC4-5D6E-409C-BE32-E72D297353CC}">
                <c16:uniqueId val="{00000011-D998-4EA7-AD8D-7391AB8D8449}"/>
              </c:ext>
            </c:extLst>
          </c:dPt>
          <c:dLbls>
            <c:delete val="1"/>
          </c:dLbls>
          <c:cat>
            <c:numRef>
              <c:f>Sheet1!$B$1:$D$1</c:f>
              <c:numCache>
                <c:formatCode>General</c:formatCode>
                <c:ptCount val="3"/>
              </c:numCache>
            </c:numRef>
          </c:cat>
          <c:val>
            <c:numRef>
              <c:f>Sheet1!$B$4:$D$4</c:f>
              <c:numCache>
                <c:formatCode>General</c:formatCode>
                <c:ptCount val="3"/>
                <c:pt idx="0">
                  <c:v>2.59</c:v>
                </c:pt>
                <c:pt idx="1">
                  <c:v>14.05</c:v>
                </c:pt>
                <c:pt idx="2">
                  <c:v>6.74</c:v>
                </c:pt>
              </c:numCache>
            </c:numRef>
          </c:val>
          <c:extLst>
            <c:ext xmlns:c16="http://schemas.microsoft.com/office/drawing/2014/chart" uri="{C3380CC4-5D6E-409C-BE32-E72D297353CC}">
              <c16:uniqueId val="{00000012-D998-4EA7-AD8D-7391AB8D8449}"/>
            </c:ext>
          </c:extLst>
        </c:ser>
        <c:ser>
          <c:idx val="5"/>
          <c:order val="3"/>
          <c:tx>
            <c:strRef>
              <c:f>Sheet1!$A$5</c:f>
              <c:strCache>
                <c:ptCount val="1"/>
              </c:strCache>
            </c:strRef>
          </c:tx>
          <c:spPr>
            <a:solidFill>
              <a:schemeClr val="accent6">
                <a:lumMod val="60000"/>
              </a:schemeClr>
            </a:solidFill>
            <a:ln>
              <a:noFill/>
            </a:ln>
            <a:effectLst/>
          </c:spPr>
          <c:invertIfNegative val="0"/>
          <c:dPt>
            <c:idx val="0"/>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21-EA2C-4E99-80D0-48AC4C08F45A}"/>
              </c:ext>
            </c:extLst>
          </c:dPt>
          <c:dPt>
            <c:idx val="1"/>
            <c:invertIfNegative val="0"/>
            <c:bubble3D val="0"/>
            <c:extLst>
              <c:ext xmlns:c16="http://schemas.microsoft.com/office/drawing/2014/chart" uri="{C3380CC4-5D6E-409C-BE32-E72D297353CC}">
                <c16:uniqueId val="{00000014-D998-4EA7-AD8D-7391AB8D8449}"/>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6-D998-4EA7-AD8D-7391AB8D8449}"/>
              </c:ext>
            </c:extLst>
          </c:dPt>
          <c:dLbls>
            <c:delete val="1"/>
          </c:dLbls>
          <c:cat>
            <c:numRef>
              <c:f>Sheet1!$B$1:$D$1</c:f>
              <c:numCache>
                <c:formatCode>General</c:formatCode>
                <c:ptCount val="3"/>
              </c:numCache>
            </c:numRef>
          </c:cat>
          <c:val>
            <c:numRef>
              <c:f>Sheet1!$B$5:$D$5</c:f>
              <c:numCache>
                <c:formatCode>General</c:formatCode>
                <c:ptCount val="3"/>
                <c:pt idx="0">
                  <c:v>1.27</c:v>
                </c:pt>
                <c:pt idx="1">
                  <c:v>0</c:v>
                </c:pt>
                <c:pt idx="2">
                  <c:v>2.36</c:v>
                </c:pt>
              </c:numCache>
            </c:numRef>
          </c:val>
          <c:extLst>
            <c:ext xmlns:c16="http://schemas.microsoft.com/office/drawing/2014/chart" uri="{C3380CC4-5D6E-409C-BE32-E72D297353CC}">
              <c16:uniqueId val="{00000017-D998-4EA7-AD8D-7391AB8D8449}"/>
            </c:ext>
          </c:extLst>
        </c:ser>
        <c:ser>
          <c:idx val="6"/>
          <c:order val="4"/>
          <c:tx>
            <c:strRef>
              <c:f>Sheet1!$A$6</c:f>
              <c:strCache>
                <c:ptCount val="1"/>
              </c:strCache>
            </c:strRef>
          </c:tx>
          <c:spPr>
            <a:solidFill>
              <a:schemeClr val="accent2">
                <a:lumMod val="80000"/>
                <a:lumOff val="20000"/>
              </a:schemeClr>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20-EA2C-4E99-80D0-48AC4C08F45A}"/>
              </c:ext>
            </c:extLst>
          </c:dPt>
          <c:dPt>
            <c:idx val="1"/>
            <c:invertIfNegative val="0"/>
            <c:bubble3D val="0"/>
            <c:spPr>
              <a:solidFill>
                <a:schemeClr val="bg1">
                  <a:lumMod val="95000"/>
                </a:schemeClr>
              </a:solidFill>
              <a:ln>
                <a:noFill/>
                <a:prstDash val="sysDash"/>
              </a:ln>
              <a:effectLst/>
            </c:spPr>
            <c:extLst>
              <c:ext xmlns:c16="http://schemas.microsoft.com/office/drawing/2014/chart" uri="{C3380CC4-5D6E-409C-BE32-E72D297353CC}">
                <c16:uniqueId val="{00000019-EF3B-443E-964F-D0F5A909EF13}"/>
              </c:ext>
            </c:extLst>
          </c:dPt>
          <c:dPt>
            <c:idx val="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9-D998-4EA7-AD8D-7391AB8D8449}"/>
              </c:ext>
            </c:extLst>
          </c:dPt>
          <c:dLbls>
            <c:delete val="1"/>
          </c:dLbls>
          <c:cat>
            <c:numRef>
              <c:f>Sheet1!$B$1:$D$1</c:f>
              <c:numCache>
                <c:formatCode>General</c:formatCode>
                <c:ptCount val="3"/>
              </c:numCache>
            </c:numRef>
          </c:cat>
          <c:val>
            <c:numRef>
              <c:f>Sheet1!$B$6:$D$6</c:f>
              <c:numCache>
                <c:formatCode>General</c:formatCode>
                <c:ptCount val="3"/>
                <c:pt idx="0">
                  <c:v>3.62</c:v>
                </c:pt>
                <c:pt idx="1">
                  <c:v>19.649999999999999</c:v>
                </c:pt>
                <c:pt idx="2">
                  <c:v>11.73</c:v>
                </c:pt>
              </c:numCache>
            </c:numRef>
          </c:val>
          <c:extLst>
            <c:ext xmlns:c16="http://schemas.microsoft.com/office/drawing/2014/chart" uri="{C3380CC4-5D6E-409C-BE32-E72D297353CC}">
              <c16:uniqueId val="{0000001A-D998-4EA7-AD8D-7391AB8D8449}"/>
            </c:ext>
          </c:extLst>
        </c:ser>
        <c:ser>
          <c:idx val="3"/>
          <c:order val="5"/>
          <c:tx>
            <c:strRef>
              <c:f>Sheet1!$A$7</c:f>
              <c:strCache>
                <c:ptCount val="1"/>
              </c:strCache>
            </c:strRef>
          </c:tx>
          <c:spPr>
            <a:solidFill>
              <a:schemeClr val="bg1">
                <a:lumMod val="95000"/>
              </a:schemeClr>
            </a:solidFill>
            <a:ln w="9525">
              <a:noFill/>
              <a:prstDash val="sysDot"/>
            </a:ln>
            <a:effectLst/>
          </c:spPr>
          <c:invertIfNegative val="0"/>
          <c:dPt>
            <c:idx val="0"/>
            <c:invertIfNegative val="0"/>
            <c:bubble3D val="0"/>
            <c:spPr>
              <a:solidFill>
                <a:schemeClr val="accent2">
                  <a:lumMod val="60000"/>
                  <a:lumOff val="40000"/>
                </a:schemeClr>
              </a:solidFill>
              <a:ln w="9525">
                <a:noFill/>
                <a:prstDash val="sysDot"/>
              </a:ln>
              <a:effectLst/>
            </c:spPr>
            <c:extLst>
              <c:ext xmlns:c16="http://schemas.microsoft.com/office/drawing/2014/chart" uri="{C3380CC4-5D6E-409C-BE32-E72D297353CC}">
                <c16:uniqueId val="{0000001F-EA2C-4E99-80D0-48AC4C08F45A}"/>
              </c:ext>
            </c:extLst>
          </c:dPt>
          <c:dPt>
            <c:idx val="2"/>
            <c:invertIfNegative val="0"/>
            <c:bubble3D val="0"/>
            <c:extLst>
              <c:ext xmlns:c16="http://schemas.microsoft.com/office/drawing/2014/chart" uri="{C3380CC4-5D6E-409C-BE32-E72D297353CC}">
                <c16:uniqueId val="{0000001A-EF3B-443E-964F-D0F5A909EF13}"/>
              </c:ext>
            </c:extLst>
          </c:dPt>
          <c:dLbls>
            <c:delete val="1"/>
          </c:dLbls>
          <c:cat>
            <c:numRef>
              <c:f>Sheet1!$B$1:$D$1</c:f>
              <c:numCache>
                <c:formatCode>General</c:formatCode>
                <c:ptCount val="3"/>
              </c:numCache>
            </c:numRef>
          </c:cat>
          <c:val>
            <c:numRef>
              <c:f>Sheet1!$B$7:$D$7</c:f>
              <c:numCache>
                <c:formatCode>General</c:formatCode>
                <c:ptCount val="3"/>
                <c:pt idx="0">
                  <c:v>1.95</c:v>
                </c:pt>
                <c:pt idx="2">
                  <c:v>19.5</c:v>
                </c:pt>
              </c:numCache>
            </c:numRef>
          </c:val>
          <c:extLst>
            <c:ext xmlns:c16="http://schemas.microsoft.com/office/drawing/2014/chart" uri="{C3380CC4-5D6E-409C-BE32-E72D297353CC}">
              <c16:uniqueId val="{0000001B-D998-4EA7-AD8D-7391AB8D8449}"/>
            </c:ext>
          </c:extLst>
        </c:ser>
        <c:ser>
          <c:idx val="4"/>
          <c:order val="6"/>
          <c:tx>
            <c:strRef>
              <c:f>Sheet1!$A$8</c:f>
              <c:strCache>
                <c:ptCount val="1"/>
              </c:strCache>
            </c:strRef>
          </c:tx>
          <c:spPr>
            <a:solidFill>
              <a:schemeClr val="accent2">
                <a:lumMod val="60000"/>
                <a:lumOff val="40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D-D998-4EA7-AD8D-7391AB8D8449}"/>
              </c:ext>
            </c:extLst>
          </c:dPt>
          <c:dLbls>
            <c:delete val="1"/>
          </c:dLbls>
          <c:cat>
            <c:numRef>
              <c:f>Sheet1!$B$1:$D$1</c:f>
              <c:numCache>
                <c:formatCode>General</c:formatCode>
                <c:ptCount val="3"/>
              </c:numCache>
            </c:numRef>
          </c:cat>
          <c:val>
            <c:numRef>
              <c:f>Sheet1!$B$8:$D$8</c:f>
              <c:numCache>
                <c:formatCode>General</c:formatCode>
                <c:ptCount val="3"/>
                <c:pt idx="0">
                  <c:v>2.09</c:v>
                </c:pt>
              </c:numCache>
            </c:numRef>
          </c:val>
          <c:extLst>
            <c:ext xmlns:c16="http://schemas.microsoft.com/office/drawing/2014/chart" uri="{C3380CC4-5D6E-409C-BE32-E72D297353CC}">
              <c16:uniqueId val="{0000001E-D998-4EA7-AD8D-7391AB8D8449}"/>
            </c:ext>
          </c:extLst>
        </c:ser>
        <c:ser>
          <c:idx val="7"/>
          <c:order val="7"/>
          <c:tx>
            <c:strRef>
              <c:f>Sheet1!$A$9</c:f>
              <c:strCache>
                <c:ptCount val="1"/>
              </c:strCache>
            </c:strRef>
          </c:tx>
          <c:spPr>
            <a:solidFill>
              <a:schemeClr val="accent2">
                <a:lumMod val="20000"/>
                <a:lumOff val="80000"/>
              </a:schemeClr>
            </a:solidFill>
            <a:ln>
              <a:noFill/>
            </a:ln>
            <a:effectLst/>
          </c:spPr>
          <c:invertIfNegative val="0"/>
          <c:dPt>
            <c:idx val="0"/>
            <c:invertIfNegative val="0"/>
            <c:bubble3D val="0"/>
            <c:extLst>
              <c:ext xmlns:c16="http://schemas.microsoft.com/office/drawing/2014/chart" uri="{C3380CC4-5D6E-409C-BE32-E72D297353CC}">
                <c16:uniqueId val="{0000001E-EA2C-4E99-80D0-48AC4C08F45A}"/>
              </c:ext>
            </c:extLst>
          </c:dPt>
          <c:dLbls>
            <c:delete val="1"/>
          </c:dLbls>
          <c:cat>
            <c:numRef>
              <c:f>Sheet1!$B$1:$D$1</c:f>
              <c:numCache>
                <c:formatCode>General</c:formatCode>
                <c:ptCount val="3"/>
              </c:numCache>
            </c:numRef>
          </c:cat>
          <c:val>
            <c:numRef>
              <c:f>Sheet1!$B$9:$D$9</c:f>
              <c:numCache>
                <c:formatCode>General</c:formatCode>
                <c:ptCount val="3"/>
                <c:pt idx="0">
                  <c:v>8.36</c:v>
                </c:pt>
              </c:numCache>
            </c:numRef>
          </c:val>
          <c:extLst>
            <c:ext xmlns:c16="http://schemas.microsoft.com/office/drawing/2014/chart" uri="{C3380CC4-5D6E-409C-BE32-E72D297353CC}">
              <c16:uniqueId val="{0000001F-D998-4EA7-AD8D-7391AB8D8449}"/>
            </c:ext>
          </c:extLst>
        </c:ser>
        <c:ser>
          <c:idx val="8"/>
          <c:order val="8"/>
          <c:tx>
            <c:strRef>
              <c:f>Sheet1!$A$10</c:f>
              <c:strCache>
                <c:ptCount val="1"/>
              </c:strCache>
            </c:strRef>
          </c:tx>
          <c:spPr>
            <a:solidFill>
              <a:schemeClr val="accent6">
                <a:lumMod val="80000"/>
                <a:lumOff val="20000"/>
              </a:schemeClr>
            </a:solidFill>
            <a:ln w="6350">
              <a:noFill/>
            </a:ln>
            <a:effectLst/>
          </c:spPr>
          <c:invertIfNegative val="0"/>
          <c:dPt>
            <c:idx val="0"/>
            <c:invertIfNegative val="0"/>
            <c:bubble3D val="0"/>
            <c:spPr>
              <a:solidFill>
                <a:schemeClr val="bg1">
                  <a:lumMod val="95000"/>
                </a:schemeClr>
              </a:solidFill>
              <a:ln w="6350">
                <a:noFill/>
                <a:prstDash val="sysDash"/>
              </a:ln>
              <a:effectLst/>
            </c:spPr>
            <c:extLst>
              <c:ext xmlns:c16="http://schemas.microsoft.com/office/drawing/2014/chart" uri="{C3380CC4-5D6E-409C-BE32-E72D297353CC}">
                <c16:uniqueId val="{0000001B-EF3B-443E-964F-D0F5A909EF13}"/>
              </c:ext>
            </c:extLst>
          </c:dPt>
          <c:dLbls>
            <c:delete val="1"/>
          </c:dLbls>
          <c:cat>
            <c:numRef>
              <c:f>Sheet1!$B$1:$D$1</c:f>
              <c:numCache>
                <c:formatCode>General</c:formatCode>
                <c:ptCount val="3"/>
              </c:numCache>
            </c:numRef>
          </c:cat>
          <c:val>
            <c:numRef>
              <c:f>Sheet1!$B$10:$D$10</c:f>
              <c:numCache>
                <c:formatCode>General</c:formatCode>
                <c:ptCount val="3"/>
                <c:pt idx="0">
                  <c:v>19.649999999999999</c:v>
                </c:pt>
              </c:numCache>
            </c:numRef>
          </c:val>
          <c:extLst>
            <c:ext xmlns:c16="http://schemas.microsoft.com/office/drawing/2014/chart" uri="{C3380CC4-5D6E-409C-BE32-E72D297353CC}">
              <c16:uniqueId val="{00000018-EF3B-443E-964F-D0F5A909EF13}"/>
            </c:ext>
          </c:extLst>
        </c:ser>
        <c:dLbls>
          <c:dLblPos val="ctr"/>
          <c:showLegendKey val="0"/>
          <c:showVal val="1"/>
          <c:showCatName val="0"/>
          <c:showSerName val="0"/>
          <c:showPercent val="0"/>
          <c:showBubbleSize val="0"/>
        </c:dLbls>
        <c:gapWidth val="6"/>
        <c:overlap val="100"/>
        <c:axId val="217439232"/>
        <c:axId val="217445120"/>
      </c:barChart>
      <c:catAx>
        <c:axId val="21743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17445120"/>
        <c:crosses val="autoZero"/>
        <c:auto val="0"/>
        <c:lblAlgn val="ctr"/>
        <c:lblOffset val="100"/>
        <c:tickLblSkip val="1"/>
        <c:tickMarkSkip val="1"/>
        <c:noMultiLvlLbl val="0"/>
      </c:catAx>
      <c:valAx>
        <c:axId val="217445120"/>
        <c:scaling>
          <c:orientation val="minMax"/>
          <c:max val="47"/>
          <c:min val="0"/>
        </c:scaling>
        <c:delete val="1"/>
        <c:axPos val="l"/>
        <c:numFmt formatCode="0" sourceLinked="0"/>
        <c:majorTickMark val="none"/>
        <c:minorTickMark val="none"/>
        <c:tickLblPos val="none"/>
        <c:crossAx val="217439232"/>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0.32511</cdr:x>
      <cdr:y>0.43426</cdr:y>
    </cdr:from>
    <cdr:to>
      <cdr:x>0.43875</cdr:x>
      <cdr:y>0.49759</cdr:y>
    </cdr:to>
    <cdr:sp macro="" textlink="">
      <cdr:nvSpPr>
        <cdr:cNvPr id="3" name="Tekstiruutu 2"/>
        <cdr:cNvSpPr txBox="1"/>
      </cdr:nvSpPr>
      <cdr:spPr>
        <a:xfrm xmlns:a="http://schemas.openxmlformats.org/drawingml/2006/main">
          <a:off x="2304256" y="2037646"/>
          <a:ext cx="805446" cy="2971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-1 118</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0.12068</cdr:x>
      <cdr:y>0.25517</cdr:y>
    </cdr:from>
    <cdr:to>
      <cdr:x>0.21159</cdr:x>
      <cdr:y>0.3185</cdr:y>
    </cdr:to>
    <cdr:sp macro="" textlink="">
      <cdr:nvSpPr>
        <cdr:cNvPr id="4" name="Tekstiruutu 1"/>
        <cdr:cNvSpPr txBox="1"/>
      </cdr:nvSpPr>
      <cdr:spPr>
        <a:xfrm xmlns:a="http://schemas.openxmlformats.org/drawingml/2006/main">
          <a:off x="855335" y="1197324"/>
          <a:ext cx="644343" cy="2971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-631</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0.75602</cdr:x>
      <cdr:y>0.81273</cdr:y>
    </cdr:from>
    <cdr:to>
      <cdr:x>0.86965</cdr:x>
      <cdr:y>0.87606</cdr:y>
    </cdr:to>
    <cdr:sp macro="" textlink="">
      <cdr:nvSpPr>
        <cdr:cNvPr id="7" name="Tekstiruutu 1"/>
        <cdr:cNvSpPr txBox="1"/>
      </cdr:nvSpPr>
      <cdr:spPr>
        <a:xfrm xmlns:a="http://schemas.openxmlformats.org/drawingml/2006/main">
          <a:off x="5358478" y="3813508"/>
          <a:ext cx="805375" cy="2971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-2 159</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0.4375</cdr:x>
      <cdr:y>0.53861</cdr:y>
    </cdr:from>
    <cdr:to>
      <cdr:x>0.5625</cdr:x>
      <cdr:y>0.60193</cdr:y>
    </cdr:to>
    <cdr:sp macro="" textlink="">
      <cdr:nvSpPr>
        <cdr:cNvPr id="8" name="Tekstiruutu 1"/>
        <cdr:cNvSpPr txBox="1"/>
      </cdr:nvSpPr>
      <cdr:spPr>
        <a:xfrm xmlns:a="http://schemas.openxmlformats.org/drawingml/2006/main">
          <a:off x="3100869" y="2527263"/>
          <a:ext cx="885962" cy="2971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-1 394</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0.54304</cdr:x>
      <cdr:y>0.56365</cdr:y>
    </cdr:from>
    <cdr:to>
      <cdr:x>0.66003</cdr:x>
      <cdr:y>0.62698</cdr:y>
    </cdr:to>
    <cdr:sp macro="" textlink="">
      <cdr:nvSpPr>
        <cdr:cNvPr id="9" name="Tekstiruutu 1"/>
        <cdr:cNvSpPr txBox="1"/>
      </cdr:nvSpPr>
      <cdr:spPr>
        <a:xfrm xmlns:a="http://schemas.openxmlformats.org/drawingml/2006/main">
          <a:off x="3848931" y="2644747"/>
          <a:ext cx="829190" cy="2971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-1 469</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0.22351</cdr:x>
      <cdr:y>0.29592</cdr:y>
    </cdr:from>
    <cdr:to>
      <cdr:x>0.31442</cdr:x>
      <cdr:y>0.34497</cdr:y>
    </cdr:to>
    <cdr:sp macro="" textlink="">
      <cdr:nvSpPr>
        <cdr:cNvPr id="10" name="Tekstiruutu 1"/>
        <cdr:cNvSpPr txBox="1"/>
      </cdr:nvSpPr>
      <cdr:spPr>
        <a:xfrm xmlns:a="http://schemas.openxmlformats.org/drawingml/2006/main">
          <a:off x="1584176" y="1388513"/>
          <a:ext cx="644343" cy="2301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-756</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0.87705</cdr:x>
      <cdr:y>0.83294</cdr:y>
    </cdr:from>
    <cdr:to>
      <cdr:x>0.99068</cdr:x>
      <cdr:y>0.89627</cdr:y>
    </cdr:to>
    <cdr:sp macro="" textlink="">
      <cdr:nvSpPr>
        <cdr:cNvPr id="12" name="Tekstiruutu 1"/>
        <cdr:cNvSpPr txBox="1"/>
      </cdr:nvSpPr>
      <cdr:spPr>
        <a:xfrm xmlns:a="http://schemas.openxmlformats.org/drawingml/2006/main">
          <a:off x="6216241" y="3908341"/>
          <a:ext cx="805375" cy="2971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-2 209</a:t>
          </a:r>
          <a:endParaRPr lang="fi-FI" sz="12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0.65021</cdr:x>
      <cdr:y>0.74796</cdr:y>
    </cdr:from>
    <cdr:to>
      <cdr:x>0.76384</cdr:x>
      <cdr:y>0.81129</cdr:y>
    </cdr:to>
    <cdr:sp macro="" textlink="">
      <cdr:nvSpPr>
        <cdr:cNvPr id="13" name="Tekstiruutu 1"/>
        <cdr:cNvSpPr txBox="1"/>
      </cdr:nvSpPr>
      <cdr:spPr>
        <a:xfrm xmlns:a="http://schemas.openxmlformats.org/drawingml/2006/main">
          <a:off x="4608512" y="3509581"/>
          <a:ext cx="805375" cy="2971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smtClean="0">
              <a:solidFill>
                <a:schemeClr val="accent1"/>
              </a:solidFill>
              <a:latin typeface="Verdana" pitchFamily="34" charset="0"/>
              <a:ea typeface="Verdana" pitchFamily="34" charset="0"/>
              <a:cs typeface="Verdana" pitchFamily="34" charset="0"/>
            </a:rPr>
            <a:t>-1 983</a:t>
          </a:r>
          <a:endParaRPr lang="fi-FI" sz="1200" b="1" dirty="0">
            <a:solidFill>
              <a:schemeClr val="accent1"/>
            </a:solidFill>
            <a:latin typeface="Verdana" pitchFamily="34"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2" y="3"/>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3" name="Rectangle 3"/>
          <p:cNvSpPr>
            <a:spLocks noGrp="1" noChangeArrowheads="1"/>
          </p:cNvSpPr>
          <p:nvPr>
            <p:ph type="dt" sz="quarter" idx="1"/>
          </p:nvPr>
        </p:nvSpPr>
        <p:spPr bwMode="auto">
          <a:xfrm>
            <a:off x="3814626" y="3"/>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66564" name="Rectangle 4"/>
          <p:cNvSpPr>
            <a:spLocks noGrp="1" noChangeArrowheads="1"/>
          </p:cNvSpPr>
          <p:nvPr>
            <p:ph type="ftr" sz="quarter" idx="2"/>
          </p:nvPr>
        </p:nvSpPr>
        <p:spPr bwMode="auto">
          <a:xfrm>
            <a:off x="2"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5" name="Rectangle 5"/>
          <p:cNvSpPr>
            <a:spLocks noGrp="1" noChangeArrowheads="1"/>
          </p:cNvSpPr>
          <p:nvPr>
            <p:ph type="sldNum" sz="quarter" idx="3"/>
          </p:nvPr>
        </p:nvSpPr>
        <p:spPr bwMode="auto">
          <a:xfrm>
            <a:off x="3814626"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A641BD1A-D191-4B8C-80EE-43F97212C380}" type="slidenum">
              <a:rPr lang="fi-FI"/>
              <a:pPr>
                <a:defRPr/>
              </a:pPr>
              <a:t>‹#›</a:t>
            </a:fld>
            <a:endParaRPr lang="fi-FI"/>
          </a:p>
        </p:txBody>
      </p:sp>
    </p:spTree>
    <p:extLst>
      <p:ext uri="{BB962C8B-B14F-4D97-AF65-F5344CB8AC3E}">
        <p14:creationId xmlns:p14="http://schemas.microsoft.com/office/powerpoint/2010/main" val="366705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3"/>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3" name="Rectangle 3"/>
          <p:cNvSpPr>
            <a:spLocks noGrp="1" noChangeArrowheads="1"/>
          </p:cNvSpPr>
          <p:nvPr>
            <p:ph type="dt" idx="1"/>
          </p:nvPr>
        </p:nvSpPr>
        <p:spPr bwMode="auto">
          <a:xfrm>
            <a:off x="3814626" y="3"/>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38916"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3265" y="4686459"/>
            <a:ext cx="5389239" cy="44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10246" name="Rectangle 6"/>
          <p:cNvSpPr>
            <a:spLocks noGrp="1" noChangeArrowheads="1"/>
          </p:cNvSpPr>
          <p:nvPr>
            <p:ph type="ftr" sz="quarter" idx="4"/>
          </p:nvPr>
        </p:nvSpPr>
        <p:spPr bwMode="auto">
          <a:xfrm>
            <a:off x="2"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7" name="Rectangle 7"/>
          <p:cNvSpPr>
            <a:spLocks noGrp="1" noChangeArrowheads="1"/>
          </p:cNvSpPr>
          <p:nvPr>
            <p:ph type="sldNum" sz="quarter" idx="5"/>
          </p:nvPr>
        </p:nvSpPr>
        <p:spPr bwMode="auto">
          <a:xfrm>
            <a:off x="3814626"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D6618604-08C2-471C-AF07-3F7FBC102F57}" type="slidenum">
              <a:rPr lang="fi-FI"/>
              <a:pPr>
                <a:defRPr/>
              </a:pPr>
              <a:t>‹#›</a:t>
            </a:fld>
            <a:endParaRPr lang="fi-FI"/>
          </a:p>
        </p:txBody>
      </p:sp>
    </p:spTree>
    <p:extLst>
      <p:ext uri="{BB962C8B-B14F-4D97-AF65-F5344CB8AC3E}">
        <p14:creationId xmlns:p14="http://schemas.microsoft.com/office/powerpoint/2010/main" val="3484985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798" indent="-285691">
              <a:defRPr>
                <a:solidFill>
                  <a:schemeClr val="tx1"/>
                </a:solidFill>
                <a:latin typeface="Verdana" pitchFamily="34" charset="0"/>
              </a:defRPr>
            </a:lvl2pPr>
            <a:lvl3pPr marL="1142767" indent="-228553">
              <a:defRPr>
                <a:solidFill>
                  <a:schemeClr val="tx1"/>
                </a:solidFill>
                <a:latin typeface="Verdana" pitchFamily="34" charset="0"/>
              </a:defRPr>
            </a:lvl3pPr>
            <a:lvl4pPr marL="1599873" indent="-228553">
              <a:defRPr>
                <a:solidFill>
                  <a:schemeClr val="tx1"/>
                </a:solidFill>
                <a:latin typeface="Verdana" pitchFamily="34" charset="0"/>
              </a:defRPr>
            </a:lvl4pPr>
            <a:lvl5pPr marL="2056979" indent="-228553">
              <a:defRPr>
                <a:solidFill>
                  <a:schemeClr val="tx1"/>
                </a:solidFill>
                <a:latin typeface="Verdana" pitchFamily="34" charset="0"/>
              </a:defRPr>
            </a:lvl5pPr>
            <a:lvl6pPr marL="2514086" indent="-228553" fontAlgn="base">
              <a:spcBef>
                <a:spcPct val="0"/>
              </a:spcBef>
              <a:spcAft>
                <a:spcPct val="0"/>
              </a:spcAft>
              <a:defRPr>
                <a:solidFill>
                  <a:schemeClr val="tx1"/>
                </a:solidFill>
                <a:latin typeface="Verdana" pitchFamily="34" charset="0"/>
              </a:defRPr>
            </a:lvl6pPr>
            <a:lvl7pPr marL="2971193" indent="-228553" fontAlgn="base">
              <a:spcBef>
                <a:spcPct val="0"/>
              </a:spcBef>
              <a:spcAft>
                <a:spcPct val="0"/>
              </a:spcAft>
              <a:defRPr>
                <a:solidFill>
                  <a:schemeClr val="tx1"/>
                </a:solidFill>
                <a:latin typeface="Verdana" pitchFamily="34" charset="0"/>
              </a:defRPr>
            </a:lvl7pPr>
            <a:lvl8pPr marL="3428300" indent="-228553" fontAlgn="base">
              <a:spcBef>
                <a:spcPct val="0"/>
              </a:spcBef>
              <a:spcAft>
                <a:spcPct val="0"/>
              </a:spcAft>
              <a:defRPr>
                <a:solidFill>
                  <a:schemeClr val="tx1"/>
                </a:solidFill>
                <a:latin typeface="Verdana" pitchFamily="34" charset="0"/>
              </a:defRPr>
            </a:lvl8pPr>
            <a:lvl9pPr marL="3885406" indent="-228553" fontAlgn="base">
              <a:spcBef>
                <a:spcPct val="0"/>
              </a:spcBef>
              <a:spcAft>
                <a:spcPct val="0"/>
              </a:spcAft>
              <a:defRPr>
                <a:solidFill>
                  <a:schemeClr val="tx1"/>
                </a:solidFill>
                <a:latin typeface="Verdana" pitchFamily="34" charset="0"/>
              </a:defRPr>
            </a:lvl9pPr>
          </a:lstStyle>
          <a:p>
            <a:pPr>
              <a:defRPr/>
            </a:pPr>
            <a:fld id="{796CAD98-5F12-4D04-ADC1-94744B37E0E5}" type="slidenum">
              <a:rPr lang="fi-FI" smtClean="0">
                <a:solidFill>
                  <a:prstClr val="black"/>
                </a:solidFill>
                <a:latin typeface="Arial" charset="0"/>
              </a:rPr>
              <a:pPr>
                <a:defRPr/>
              </a:pPr>
              <a:t>7</a:t>
            </a:fld>
            <a:endParaRPr lang="fi-FI"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bwMode="auto">
          <a:xfrm>
            <a:off x="79375" y="739775"/>
            <a:ext cx="658018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extLst>
      <p:ext uri="{BB962C8B-B14F-4D97-AF65-F5344CB8AC3E}">
        <p14:creationId xmlns:p14="http://schemas.microsoft.com/office/powerpoint/2010/main" val="3817773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7" descr="kuvapohjaan"/>
          <p:cNvPicPr>
            <a:picLocks noChangeAspect="1" noChangeArrowheads="1"/>
          </p:cNvPicPr>
          <p:nvPr/>
        </p:nvPicPr>
        <p:blipFill>
          <a:blip r:embed="rId2">
            <a:extLst>
              <a:ext uri="{28A0092B-C50C-407E-A947-70E740481C1C}">
                <a14:useLocalDpi xmlns:a14="http://schemas.microsoft.com/office/drawing/2010/main" val="0"/>
              </a:ext>
            </a:extLst>
          </a:blip>
          <a:srcRect l="1979"/>
          <a:stretch>
            <a:fillRect/>
          </a:stretch>
        </p:blipFill>
        <p:spPr bwMode="auto">
          <a:xfrm>
            <a:off x="1" y="755650"/>
            <a:ext cx="119507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Kuntaliitto_va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52" y="333376"/>
            <a:ext cx="335703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678517" y="2781300"/>
            <a:ext cx="8128000" cy="1258888"/>
          </a:xfrm>
        </p:spPr>
        <p:txBody>
          <a:bodyPr/>
          <a:lstStyle>
            <a:lvl1pPr>
              <a:defRPr/>
            </a:lvl1pPr>
          </a:lstStyle>
          <a:p>
            <a:pPr lvl="0"/>
            <a:r>
              <a:rPr lang="fi-FI" noProof="0" smtClean="0"/>
              <a:t>Muokkaa perustyyl. napsautt.</a:t>
            </a:r>
          </a:p>
        </p:txBody>
      </p:sp>
      <p:sp>
        <p:nvSpPr>
          <p:cNvPr id="5124" name="Rectangle 4"/>
          <p:cNvSpPr>
            <a:spLocks noGrp="1" noChangeArrowheads="1"/>
          </p:cNvSpPr>
          <p:nvPr>
            <p:ph type="subTitle" idx="1"/>
          </p:nvPr>
        </p:nvSpPr>
        <p:spPr>
          <a:xfrm>
            <a:off x="1678517" y="4076700"/>
            <a:ext cx="8128000" cy="1962150"/>
          </a:xfrm>
        </p:spPr>
        <p:txBody>
          <a:bodyPr/>
          <a:lstStyle>
            <a:lvl1pPr marL="0" indent="0">
              <a:buFontTx/>
              <a:buNone/>
              <a:defRPr/>
            </a:lvl1pPr>
          </a:lstStyle>
          <a:p>
            <a:pPr lvl="0"/>
            <a:r>
              <a:rPr lang="fi-FI" noProof="0" smtClean="0"/>
              <a:t>Muokkaa alaotsikon perustyyliä napsautt.</a:t>
            </a:r>
          </a:p>
        </p:txBody>
      </p:sp>
    </p:spTree>
    <p:extLst>
      <p:ext uri="{BB962C8B-B14F-4D97-AF65-F5344CB8AC3E}">
        <p14:creationId xmlns:p14="http://schemas.microsoft.com/office/powerpoint/2010/main" val="103682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624C05D2-E6B0-40CA-808F-138CAAAE1435}" type="slidenum">
              <a:rPr lang="fi-FI"/>
              <a:pPr>
                <a:defRPr/>
              </a:pPr>
              <a:t>‹#›</a:t>
            </a:fld>
            <a:endParaRPr lang="fi-FI"/>
          </a:p>
        </p:txBody>
      </p:sp>
    </p:spTree>
    <p:extLst>
      <p:ext uri="{BB962C8B-B14F-4D97-AF65-F5344CB8AC3E}">
        <p14:creationId xmlns:p14="http://schemas.microsoft.com/office/powerpoint/2010/main" val="55464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594600" y="708025"/>
            <a:ext cx="215900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117600" y="708025"/>
            <a:ext cx="627380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2E2E6EC2-56EF-4445-969A-2E363C53D842}" type="slidenum">
              <a:rPr lang="fi-FI"/>
              <a:pPr>
                <a:defRPr/>
              </a:pPr>
              <a:t>‹#›</a:t>
            </a:fld>
            <a:endParaRPr lang="fi-FI"/>
          </a:p>
        </p:txBody>
      </p:sp>
    </p:spTree>
    <p:extLst>
      <p:ext uri="{BB962C8B-B14F-4D97-AF65-F5344CB8AC3E}">
        <p14:creationId xmlns:p14="http://schemas.microsoft.com/office/powerpoint/2010/main" val="397251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E16A2F65-3B27-4B04-BF24-E920C11EEC6C}" type="slidenum">
              <a:rPr lang="fi-FI"/>
              <a:pPr>
                <a:defRPr/>
              </a:pPr>
              <a:t>‹#›</a:t>
            </a:fld>
            <a:endParaRPr lang="fi-FI"/>
          </a:p>
        </p:txBody>
      </p:sp>
    </p:spTree>
    <p:extLst>
      <p:ext uri="{BB962C8B-B14F-4D97-AF65-F5344CB8AC3E}">
        <p14:creationId xmlns:p14="http://schemas.microsoft.com/office/powerpoint/2010/main" val="388255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67D69E0C-3AB6-467E-8EDE-E24B3B4878F3}" type="slidenum">
              <a:rPr lang="fi-FI"/>
              <a:pPr>
                <a:defRPr/>
              </a:pPr>
              <a:t>‹#›</a:t>
            </a:fld>
            <a:endParaRPr lang="fi-FI"/>
          </a:p>
        </p:txBody>
      </p:sp>
    </p:spTree>
    <p:extLst>
      <p:ext uri="{BB962C8B-B14F-4D97-AF65-F5344CB8AC3E}">
        <p14:creationId xmlns:p14="http://schemas.microsoft.com/office/powerpoint/2010/main" val="153387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183FCBF9-47A9-4A6B-A931-5A825FE4E6F6}" type="slidenum">
              <a:rPr lang="fi-FI"/>
              <a:pPr>
                <a:defRPr/>
              </a:pPr>
              <a:t>‹#›</a:t>
            </a:fld>
            <a:endParaRPr lang="fi-FI"/>
          </a:p>
        </p:txBody>
      </p:sp>
    </p:spTree>
    <p:extLst>
      <p:ext uri="{BB962C8B-B14F-4D97-AF65-F5344CB8AC3E}">
        <p14:creationId xmlns:p14="http://schemas.microsoft.com/office/powerpoint/2010/main" val="188320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117600" y="2079625"/>
            <a:ext cx="4216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537200" y="2079625"/>
            <a:ext cx="4216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4890105F-C8E0-4A03-904C-BEC9ECEA3960}" type="slidenum">
              <a:rPr lang="fi-FI"/>
              <a:pPr>
                <a:defRPr/>
              </a:pPr>
              <a:t>‹#›</a:t>
            </a:fld>
            <a:endParaRPr lang="fi-FI"/>
          </a:p>
        </p:txBody>
      </p:sp>
    </p:spTree>
    <p:extLst>
      <p:ext uri="{BB962C8B-B14F-4D97-AF65-F5344CB8AC3E}">
        <p14:creationId xmlns:p14="http://schemas.microsoft.com/office/powerpoint/2010/main" val="421944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8"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FC477A6F-F09E-4220-A72E-308C372B9160}" type="slidenum">
              <a:rPr lang="fi-FI"/>
              <a:pPr>
                <a:defRPr/>
              </a:pPr>
              <a:t>‹#›</a:t>
            </a:fld>
            <a:endParaRPr lang="fi-FI"/>
          </a:p>
        </p:txBody>
      </p:sp>
    </p:spTree>
    <p:extLst>
      <p:ext uri="{BB962C8B-B14F-4D97-AF65-F5344CB8AC3E}">
        <p14:creationId xmlns:p14="http://schemas.microsoft.com/office/powerpoint/2010/main" val="3648881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4"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67FCF6E3-F4DD-420A-AE0E-FDA3FD14775A}" type="slidenum">
              <a:rPr lang="fi-FI"/>
              <a:pPr>
                <a:defRPr/>
              </a:pPr>
              <a:t>‹#›</a:t>
            </a:fld>
            <a:endParaRPr lang="fi-FI"/>
          </a:p>
        </p:txBody>
      </p:sp>
    </p:spTree>
    <p:extLst>
      <p:ext uri="{BB962C8B-B14F-4D97-AF65-F5344CB8AC3E}">
        <p14:creationId xmlns:p14="http://schemas.microsoft.com/office/powerpoint/2010/main" val="348069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3"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B0140A17-4E33-476E-9941-023A4C46E209}" type="slidenum">
              <a:rPr lang="fi-FI"/>
              <a:pPr>
                <a:defRPr/>
              </a:pPr>
              <a:t>‹#›</a:t>
            </a:fld>
            <a:endParaRPr lang="fi-FI"/>
          </a:p>
        </p:txBody>
      </p:sp>
    </p:spTree>
    <p:extLst>
      <p:ext uri="{BB962C8B-B14F-4D97-AF65-F5344CB8AC3E}">
        <p14:creationId xmlns:p14="http://schemas.microsoft.com/office/powerpoint/2010/main" val="184697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41C8D143-F9FB-47A4-8E71-BDD6D7BE3BAB}" type="slidenum">
              <a:rPr lang="fi-FI"/>
              <a:pPr>
                <a:defRPr/>
              </a:pPr>
              <a:t>‹#›</a:t>
            </a:fld>
            <a:endParaRPr lang="fi-FI"/>
          </a:p>
        </p:txBody>
      </p:sp>
    </p:spTree>
    <p:extLst>
      <p:ext uri="{BB962C8B-B14F-4D97-AF65-F5344CB8AC3E}">
        <p14:creationId xmlns:p14="http://schemas.microsoft.com/office/powerpoint/2010/main" val="362187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E5A2F3E6-5807-4EA1-BEB6-9E3600D6B694}" type="slidenum">
              <a:rPr lang="fi-FI"/>
              <a:pPr>
                <a:defRPr/>
              </a:pPr>
              <a:t>‹#›</a:t>
            </a:fld>
            <a:endParaRPr lang="fi-FI"/>
          </a:p>
        </p:txBody>
      </p:sp>
    </p:spTree>
    <p:extLst>
      <p:ext uri="{BB962C8B-B14F-4D97-AF65-F5344CB8AC3E}">
        <p14:creationId xmlns:p14="http://schemas.microsoft.com/office/powerpoint/2010/main" val="1880191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D77E825B-69FC-44EF-9E54-763F4883CFD5}" type="slidenum">
              <a:rPr lang="fi-FI"/>
              <a:pPr>
                <a:defRPr/>
              </a:pPr>
              <a:t>‹#›</a:t>
            </a:fld>
            <a:endParaRPr lang="fi-FI"/>
          </a:p>
        </p:txBody>
      </p:sp>
    </p:spTree>
    <p:extLst>
      <p:ext uri="{BB962C8B-B14F-4D97-AF65-F5344CB8AC3E}">
        <p14:creationId xmlns:p14="http://schemas.microsoft.com/office/powerpoint/2010/main" val="2201461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65CCFB36-6380-4DFA-B6B3-B2732AB5D0E3}" type="slidenum">
              <a:rPr lang="fi-FI"/>
              <a:pPr>
                <a:defRPr/>
              </a:pPr>
              <a:t>‹#›</a:t>
            </a:fld>
            <a:endParaRPr lang="fi-FI"/>
          </a:p>
        </p:txBody>
      </p:sp>
    </p:spTree>
    <p:extLst>
      <p:ext uri="{BB962C8B-B14F-4D97-AF65-F5344CB8AC3E}">
        <p14:creationId xmlns:p14="http://schemas.microsoft.com/office/powerpoint/2010/main" val="3782859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594600" y="708025"/>
            <a:ext cx="215900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117600" y="708025"/>
            <a:ext cx="627380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DA2FA4A4-A709-41A1-BD62-2ED4E0DB39F4}" type="slidenum">
              <a:rPr lang="fi-FI"/>
              <a:pPr>
                <a:defRPr/>
              </a:pPr>
              <a:t>‹#›</a:t>
            </a:fld>
            <a:endParaRPr lang="fi-FI"/>
          </a:p>
        </p:txBody>
      </p:sp>
    </p:spTree>
    <p:extLst>
      <p:ext uri="{BB962C8B-B14F-4D97-AF65-F5344CB8AC3E}">
        <p14:creationId xmlns:p14="http://schemas.microsoft.com/office/powerpoint/2010/main" val="2088468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1433" y="2679700"/>
            <a:ext cx="5403851"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218" y="579438"/>
            <a:ext cx="33972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2" name="Title 1"/>
          <p:cNvSpPr>
            <a:spLocks noGrp="1"/>
          </p:cNvSpPr>
          <p:nvPr>
            <p:ph type="ctrTitle"/>
          </p:nvPr>
        </p:nvSpPr>
        <p:spPr>
          <a:xfrm>
            <a:off x="914401" y="1823504"/>
            <a:ext cx="9731023"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905933" y="3299867"/>
            <a:ext cx="8136467"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58670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9885" y="3797300"/>
            <a:ext cx="5082116"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1823504"/>
            <a:ext cx="103631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3299867"/>
            <a:ext cx="8136467"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780107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763038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862069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74385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04655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23624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4405E766-35C5-40D3-BDB8-6C1067FDAEBF}" type="slidenum">
              <a:rPr lang="fi-FI"/>
              <a:pPr>
                <a:defRPr/>
              </a:pPr>
              <a:t>‹#›</a:t>
            </a:fld>
            <a:endParaRPr lang="fi-FI"/>
          </a:p>
        </p:txBody>
      </p:sp>
    </p:spTree>
    <p:extLst>
      <p:ext uri="{BB962C8B-B14F-4D97-AF65-F5344CB8AC3E}">
        <p14:creationId xmlns:p14="http://schemas.microsoft.com/office/powerpoint/2010/main" val="103741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592602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9139768" y="4724400"/>
            <a:ext cx="3052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1"/>
            <a:ext cx="12192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4544282"/>
            <a:ext cx="9651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5594340"/>
            <a:ext cx="9660465"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68715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1" y="1823504"/>
            <a:ext cx="103631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905933" y="3299867"/>
            <a:ext cx="8136467"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4128694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5933" y="274638"/>
            <a:ext cx="10371667"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905933" y="1600201"/>
            <a:ext cx="10371667"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7"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8"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679018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5933" y="274638"/>
            <a:ext cx="10371667"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905933" y="1600201"/>
            <a:ext cx="10371667"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r>
              <a:rPr lang="fi-FI" smtClean="0"/>
              <a:t>21.12.2016 </a:t>
            </a:r>
            <a:endParaRPr lang="fi-FI"/>
          </a:p>
        </p:txBody>
      </p:sp>
      <p:sp>
        <p:nvSpPr>
          <p:cNvPr id="7"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28.4.2017/hp</a:t>
            </a:r>
            <a:endParaRPr lang="fi-FI" dirty="0"/>
          </a:p>
        </p:txBody>
      </p:sp>
      <p:sp>
        <p:nvSpPr>
          <p:cNvPr id="8"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182417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4908551"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3547533"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946400"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929217" y="4406901"/>
            <a:ext cx="103632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929217" y="2906713"/>
            <a:ext cx="103632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10"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11"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4154057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4908551"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3547533"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946400"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609600" y="1600201"/>
            <a:ext cx="53848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6197600" y="1600201"/>
            <a:ext cx="53848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11"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12"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613743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4908551"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0" name="TextBox 19"/>
          <p:cNvSpPr txBox="1">
            <a:spLocks noChangeArrowheads="1"/>
          </p:cNvSpPr>
          <p:nvPr userDrawn="1"/>
        </p:nvSpPr>
        <p:spPr bwMode="auto">
          <a:xfrm>
            <a:off x="3547533"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1" name="TextBox 20"/>
          <p:cNvSpPr txBox="1">
            <a:spLocks noChangeArrowheads="1"/>
          </p:cNvSpPr>
          <p:nvPr userDrawn="1"/>
        </p:nvSpPr>
        <p:spPr bwMode="auto">
          <a:xfrm>
            <a:off x="2946400"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93368" y="2174875"/>
            <a:ext cx="5389033"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13"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14"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909124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4204653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59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117600" y="2079625"/>
            <a:ext cx="4216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537200" y="2079625"/>
            <a:ext cx="4216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1BA731FB-9A63-4DFF-B286-54539AFF01CA}" type="slidenum">
              <a:rPr lang="fi-FI"/>
              <a:pPr>
                <a:defRPr/>
              </a:pPr>
              <a:t>‹#›</a:t>
            </a:fld>
            <a:endParaRPr lang="fi-FI"/>
          </a:p>
        </p:txBody>
      </p:sp>
    </p:spTree>
    <p:extLst>
      <p:ext uri="{BB962C8B-B14F-4D97-AF65-F5344CB8AC3E}">
        <p14:creationId xmlns:p14="http://schemas.microsoft.com/office/powerpoint/2010/main" val="2757728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4908551"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3547533"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946400"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916517" y="273050"/>
            <a:ext cx="3960283"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4995333" y="273051"/>
            <a:ext cx="6282267"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916517" y="1435101"/>
            <a:ext cx="39602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11"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12"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975365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4908551"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3547533"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946400"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916517" y="4749800"/>
            <a:ext cx="73152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916517" y="5619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916517" y="5316538"/>
            <a:ext cx="73152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11"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12"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528905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8" y="6272214"/>
            <a:ext cx="20679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4908551"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3547533"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946400" y="64992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Date Placeholder 3"/>
          <p:cNvSpPr txBox="1">
            <a:spLocks/>
          </p:cNvSpPr>
          <p:nvPr userDrawn="1"/>
        </p:nvSpPr>
        <p:spPr>
          <a:xfrm>
            <a:off x="3877734" y="6604001"/>
            <a:ext cx="1206500" cy="265113"/>
          </a:xfrm>
          <a:prstGeom prst="rect">
            <a:avLst/>
          </a:prstGeom>
        </p:spPr>
        <p:txBody>
          <a:bodyPr lIns="0" tIns="0" rIns="0" bIns="0" anchor="ctr"/>
          <a:lstStyle>
            <a:lvl1pPr algn="ctr">
              <a:defRPr sz="1100">
                <a:solidFill>
                  <a:schemeClr val="accent1"/>
                </a:solidFill>
              </a:defRPr>
            </a:lvl1pPr>
          </a:lstStyle>
          <a:p>
            <a:pPr defTabSz="457200" fontAlgn="auto">
              <a:spcBef>
                <a:spcPts val="0"/>
              </a:spcBef>
              <a:spcAft>
                <a:spcPts val="0"/>
              </a:spcAft>
              <a:defRPr/>
            </a:pPr>
            <a:r>
              <a:rPr lang="fi-FI" sz="1100" smtClean="0">
                <a:solidFill>
                  <a:srgbClr val="002E63"/>
                </a:solidFill>
                <a:latin typeface="Verdana"/>
                <a:cs typeface="+mn-cs"/>
              </a:rPr>
              <a:t>5.4.2011</a:t>
            </a:r>
            <a:endParaRPr lang="fi-FI" sz="1100">
              <a:solidFill>
                <a:srgbClr val="002E63"/>
              </a:solidFill>
              <a:latin typeface="Verdana"/>
              <a:cs typeface="+mn-cs"/>
            </a:endParaRPr>
          </a:p>
        </p:txBody>
      </p:sp>
      <p:sp>
        <p:nvSpPr>
          <p:cNvPr id="10" name="Footer Placeholder 4"/>
          <p:cNvSpPr txBox="1">
            <a:spLocks/>
          </p:cNvSpPr>
          <p:nvPr userDrawn="1"/>
        </p:nvSpPr>
        <p:spPr>
          <a:xfrm>
            <a:off x="5230285" y="6604001"/>
            <a:ext cx="4127500" cy="265113"/>
          </a:xfrm>
          <a:prstGeom prst="rect">
            <a:avLst/>
          </a:prstGeom>
        </p:spPr>
        <p:txBody>
          <a:bodyPr lIns="0" tIns="0" rIns="0" bIns="0" anchor="ctr"/>
          <a:lstStyle>
            <a:lvl1pPr algn="l">
              <a:defRPr sz="1100">
                <a:solidFill>
                  <a:schemeClr val="accent1"/>
                </a:solidFill>
              </a:defRPr>
            </a:lvl1pPr>
          </a:lstStyle>
          <a:p>
            <a:pPr defTabSz="457200" fontAlgn="auto">
              <a:spcBef>
                <a:spcPts val="0"/>
              </a:spcBef>
              <a:spcAft>
                <a:spcPts val="0"/>
              </a:spcAft>
              <a:defRPr/>
            </a:pPr>
            <a:r>
              <a:rPr lang="en-US" sz="1100" smtClean="0">
                <a:solidFill>
                  <a:srgbClr val="002E63"/>
                </a:solidFill>
                <a:latin typeface="Verdana"/>
                <a:cs typeface="+mn-cs"/>
              </a:rPr>
              <a:t>etunimi sukunimi Titteli | Tapahtuma</a:t>
            </a:r>
            <a:endParaRPr lang="fi-FI" sz="1100" dirty="0" smtClean="0">
              <a:solidFill>
                <a:srgbClr val="002E63"/>
              </a:solidFill>
              <a:latin typeface="Verdana"/>
              <a:cs typeface="+mn-cs"/>
            </a:endParaRPr>
          </a:p>
        </p:txBody>
      </p:sp>
      <p:sp>
        <p:nvSpPr>
          <p:cNvPr id="11" name="TextBox 20"/>
          <p:cNvSpPr txBox="1">
            <a:spLocks noChangeArrowheads="1"/>
          </p:cNvSpPr>
          <p:nvPr userDrawn="1"/>
        </p:nvSpPr>
        <p:spPr bwMode="auto">
          <a:xfrm>
            <a:off x="5111751" y="66516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2" name="TextBox 27"/>
          <p:cNvSpPr txBox="1">
            <a:spLocks noChangeArrowheads="1"/>
          </p:cNvSpPr>
          <p:nvPr userDrawn="1"/>
        </p:nvSpPr>
        <p:spPr bwMode="auto">
          <a:xfrm>
            <a:off x="3750733" y="66516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3" name="TextBox 28"/>
          <p:cNvSpPr txBox="1">
            <a:spLocks noChangeArrowheads="1"/>
          </p:cNvSpPr>
          <p:nvPr userDrawn="1"/>
        </p:nvSpPr>
        <p:spPr bwMode="auto">
          <a:xfrm>
            <a:off x="3149600" y="6651626"/>
            <a:ext cx="13546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3674534" y="6451601"/>
            <a:ext cx="1206500"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21.12.2016 </a:t>
            </a:r>
            <a:endParaRPr lang="fi-FI"/>
          </a:p>
        </p:txBody>
      </p:sp>
      <p:sp>
        <p:nvSpPr>
          <p:cNvPr id="15" name="Footer Placeholder 4"/>
          <p:cNvSpPr>
            <a:spLocks noGrp="1"/>
          </p:cNvSpPr>
          <p:nvPr>
            <p:ph type="ftr" sz="quarter" idx="11"/>
          </p:nvPr>
        </p:nvSpPr>
        <p:spPr>
          <a:xfrm>
            <a:off x="5027085" y="6451601"/>
            <a:ext cx="4127500"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28.4.2017/hp</a:t>
            </a:r>
            <a:endParaRPr lang="fi-FI" dirty="0"/>
          </a:p>
        </p:txBody>
      </p:sp>
      <p:sp>
        <p:nvSpPr>
          <p:cNvPr id="16" name="Slide Number Placeholder 5"/>
          <p:cNvSpPr>
            <a:spLocks noGrp="1"/>
          </p:cNvSpPr>
          <p:nvPr>
            <p:ph type="sldNum" sz="quarter" idx="12"/>
          </p:nvPr>
        </p:nvSpPr>
        <p:spPr>
          <a:xfrm>
            <a:off x="3024717" y="6451601"/>
            <a:ext cx="522816"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4271412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4"/>
            <a:ext cx="12192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933" y="274638"/>
            <a:ext cx="493184"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4384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914400" y="274639"/>
            <a:ext cx="77216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95649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8"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FB94B946-A585-403A-9A0B-CBFC171DBF5A}" type="slidenum">
              <a:rPr lang="fi-FI"/>
              <a:pPr>
                <a:defRPr/>
              </a:pPr>
              <a:t>‹#›</a:t>
            </a:fld>
            <a:endParaRPr lang="fi-FI"/>
          </a:p>
        </p:txBody>
      </p:sp>
    </p:spTree>
    <p:extLst>
      <p:ext uri="{BB962C8B-B14F-4D97-AF65-F5344CB8AC3E}">
        <p14:creationId xmlns:p14="http://schemas.microsoft.com/office/powerpoint/2010/main" val="240721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4"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FF5C206D-FC4B-4059-8055-31B22B02B08A}" type="slidenum">
              <a:rPr lang="fi-FI"/>
              <a:pPr>
                <a:defRPr/>
              </a:pPr>
              <a:t>‹#›</a:t>
            </a:fld>
            <a:endParaRPr lang="fi-FI"/>
          </a:p>
        </p:txBody>
      </p:sp>
    </p:spTree>
    <p:extLst>
      <p:ext uri="{BB962C8B-B14F-4D97-AF65-F5344CB8AC3E}">
        <p14:creationId xmlns:p14="http://schemas.microsoft.com/office/powerpoint/2010/main" val="29857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3"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A3922EE1-3FFD-46C5-B346-1166A2AFE0F9}" type="slidenum">
              <a:rPr lang="fi-FI"/>
              <a:pPr>
                <a:defRPr/>
              </a:pPr>
              <a:t>‹#›</a:t>
            </a:fld>
            <a:endParaRPr lang="fi-FI"/>
          </a:p>
        </p:txBody>
      </p:sp>
    </p:spTree>
    <p:extLst>
      <p:ext uri="{BB962C8B-B14F-4D97-AF65-F5344CB8AC3E}">
        <p14:creationId xmlns:p14="http://schemas.microsoft.com/office/powerpoint/2010/main" val="201000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0254F0DF-2C26-4375-9D3F-7CF53EAC43A0}" type="slidenum">
              <a:rPr lang="fi-FI"/>
              <a:pPr>
                <a:defRPr/>
              </a:pPr>
              <a:t>‹#›</a:t>
            </a:fld>
            <a:endParaRPr lang="fi-FI"/>
          </a:p>
        </p:txBody>
      </p:sp>
    </p:spTree>
    <p:extLst>
      <p:ext uri="{BB962C8B-B14F-4D97-AF65-F5344CB8AC3E}">
        <p14:creationId xmlns:p14="http://schemas.microsoft.com/office/powerpoint/2010/main" val="96096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28.4.2017/hp</a:t>
            </a:r>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fi-FI" smtClean="0"/>
              <a:t>21.12.2016 </a:t>
            </a: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F1ED9EF9-80C9-4B7E-A34C-60FBBB75762E}" type="slidenum">
              <a:rPr lang="fi-FI"/>
              <a:pPr>
                <a:defRPr/>
              </a:pPr>
              <a:t>‹#›</a:t>
            </a:fld>
            <a:endParaRPr lang="fi-FI"/>
          </a:p>
        </p:txBody>
      </p:sp>
    </p:spTree>
    <p:extLst>
      <p:ext uri="{BB962C8B-B14F-4D97-AF65-F5344CB8AC3E}">
        <p14:creationId xmlns:p14="http://schemas.microsoft.com/office/powerpoint/2010/main" val="284118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KL_jatkosiv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3600" y="1"/>
            <a:ext cx="113284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Kuntaliitto_pc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268" y="5876925"/>
            <a:ext cx="323003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1117600" y="708025"/>
            <a:ext cx="8636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4"/>
          <p:cNvSpPr>
            <a:spLocks noGrp="1" noChangeArrowheads="1"/>
          </p:cNvSpPr>
          <p:nvPr>
            <p:ph type="body" idx="1"/>
          </p:nvPr>
        </p:nvSpPr>
        <p:spPr bwMode="auto">
          <a:xfrm>
            <a:off x="1117600" y="2079625"/>
            <a:ext cx="8636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1" name="Rectangle 5"/>
          <p:cNvSpPr>
            <a:spLocks noGrp="1" noChangeArrowheads="1"/>
          </p:cNvSpPr>
          <p:nvPr>
            <p:ph type="ftr" sz="quarter" idx="3"/>
          </p:nvPr>
        </p:nvSpPr>
        <p:spPr bwMode="black">
          <a:xfrm>
            <a:off x="6066367" y="6553200"/>
            <a:ext cx="24003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28.4.2017/hp</a:t>
            </a:r>
            <a:endParaRPr lang="fi-FI"/>
          </a:p>
        </p:txBody>
      </p:sp>
      <p:sp>
        <p:nvSpPr>
          <p:cNvPr id="4102" name="Rectangle 6"/>
          <p:cNvSpPr>
            <a:spLocks noGrp="1" noChangeArrowheads="1"/>
          </p:cNvSpPr>
          <p:nvPr>
            <p:ph type="dt" sz="half" idx="2"/>
          </p:nvPr>
        </p:nvSpPr>
        <p:spPr bwMode="white">
          <a:xfrm>
            <a:off x="9575800" y="6553200"/>
            <a:ext cx="143933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21.12.2016 </a:t>
            </a:r>
            <a:endParaRPr lang="fi-FI"/>
          </a:p>
        </p:txBody>
      </p:sp>
      <p:sp>
        <p:nvSpPr>
          <p:cNvPr id="4103" name="Rectangle 7"/>
          <p:cNvSpPr>
            <a:spLocks noGrp="1" noChangeArrowheads="1"/>
          </p:cNvSpPr>
          <p:nvPr>
            <p:ph type="sldNum" sz="quarter" idx="4"/>
          </p:nvPr>
        </p:nvSpPr>
        <p:spPr bwMode="white">
          <a:xfrm>
            <a:off x="11176000" y="6553200"/>
            <a:ext cx="958851"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solidFill>
                  <a:schemeClr val="accent1"/>
                </a:solidFill>
                <a:cs typeface="+mn-cs"/>
              </a:defRPr>
            </a:lvl1pPr>
          </a:lstStyle>
          <a:p>
            <a:pPr>
              <a:defRPr/>
            </a:pPr>
            <a:fld id="{10A5B1B9-6741-4B0B-8564-73CAE57447E5}"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42"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Kuntaliitto_p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4267" y="5876925"/>
            <a:ext cx="3223684"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117600" y="708025"/>
            <a:ext cx="8636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1117600" y="2079625"/>
            <a:ext cx="8636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7173" name="Rectangle 5"/>
          <p:cNvSpPr>
            <a:spLocks noGrp="1" noChangeArrowheads="1"/>
          </p:cNvSpPr>
          <p:nvPr>
            <p:ph type="ftr" sz="quarter" idx="3"/>
          </p:nvPr>
        </p:nvSpPr>
        <p:spPr bwMode="black">
          <a:xfrm>
            <a:off x="6066367" y="6553200"/>
            <a:ext cx="24003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28.4.2017/hp</a:t>
            </a:r>
            <a:endParaRPr lang="fi-FI"/>
          </a:p>
        </p:txBody>
      </p:sp>
      <p:sp>
        <p:nvSpPr>
          <p:cNvPr id="7174" name="Rectangle 6"/>
          <p:cNvSpPr>
            <a:spLocks noGrp="1" noChangeArrowheads="1"/>
          </p:cNvSpPr>
          <p:nvPr>
            <p:ph type="dt" sz="half" idx="2"/>
          </p:nvPr>
        </p:nvSpPr>
        <p:spPr bwMode="auto">
          <a:xfrm>
            <a:off x="9575800" y="6553200"/>
            <a:ext cx="143933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21.12.2016 </a:t>
            </a:r>
            <a:endParaRPr lang="fi-FI"/>
          </a:p>
        </p:txBody>
      </p:sp>
      <p:sp>
        <p:nvSpPr>
          <p:cNvPr id="7175" name="Rectangle 7"/>
          <p:cNvSpPr>
            <a:spLocks noGrp="1" noChangeArrowheads="1"/>
          </p:cNvSpPr>
          <p:nvPr>
            <p:ph type="sldNum" sz="quarter" idx="4"/>
          </p:nvPr>
        </p:nvSpPr>
        <p:spPr bwMode="auto">
          <a:xfrm>
            <a:off x="11176000" y="6553200"/>
            <a:ext cx="958851"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cs typeface="+mn-cs"/>
              </a:defRPr>
            </a:lvl1pPr>
          </a:lstStyle>
          <a:p>
            <a:pPr>
              <a:defRPr/>
            </a:pPr>
            <a:fld id="{DB50ACE7-0156-4B2D-907A-5D73D47003D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 id="2147484459" r:id="rId17"/>
    <p:sldLayoutId id="2147484460" r:id="rId18"/>
    <p:sldLayoutId id="2147484461" r:id="rId19"/>
    <p:sldLayoutId id="2147484462" r:id="rId20"/>
    <p:sldLayoutId id="2147484463" r:id="rId21"/>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3.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3.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4.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774" y="2492375"/>
            <a:ext cx="6838950" cy="801688"/>
          </a:xfrm>
        </p:spPr>
        <p:txBody>
          <a:bodyPr/>
          <a:lstStyle/>
          <a:p>
            <a:pPr eaLnBrk="1" fontAlgn="auto" hangingPunct="1">
              <a:spcAft>
                <a:spcPts val="0"/>
              </a:spcAft>
              <a:defRPr/>
            </a:pPr>
            <a:r>
              <a:rPr lang="fi-FI" sz="2400" dirty="0">
                <a:ea typeface="+mj-ea"/>
              </a:rPr>
              <a:t>Kuntatalouden kehitys vuoteen </a:t>
            </a:r>
            <a:r>
              <a:rPr lang="fi-FI" sz="2400" dirty="0" smtClean="0">
                <a:ea typeface="+mj-ea"/>
              </a:rPr>
              <a:t>2021</a:t>
            </a:r>
            <a:endParaRPr lang="fi-FI" sz="2400" kern="1400" dirty="0">
              <a:ea typeface="+mj-ea"/>
            </a:endParaRPr>
          </a:p>
        </p:txBody>
      </p:sp>
      <p:sp>
        <p:nvSpPr>
          <p:cNvPr id="3" name="Subtitle 2"/>
          <p:cNvSpPr>
            <a:spLocks noGrp="1"/>
          </p:cNvSpPr>
          <p:nvPr>
            <p:ph type="subTitle" idx="1"/>
          </p:nvPr>
        </p:nvSpPr>
        <p:spPr>
          <a:xfrm>
            <a:off x="911424" y="3300414"/>
            <a:ext cx="7420942" cy="1635125"/>
          </a:xfrm>
        </p:spPr>
        <p:txBody>
          <a:bodyPr>
            <a:normAutofit lnSpcReduction="10000"/>
          </a:bodyPr>
          <a:lstStyle/>
          <a:p>
            <a:pPr eaLnBrk="1" fontAlgn="auto" hangingPunct="1">
              <a:spcAft>
                <a:spcPts val="0"/>
              </a:spcAft>
              <a:defRPr/>
            </a:pPr>
            <a:r>
              <a:rPr lang="fi-FI" sz="2000" dirty="0">
                <a:ea typeface="+mn-ea"/>
              </a:rPr>
              <a:t>Lähde: </a:t>
            </a:r>
            <a:r>
              <a:rPr lang="fi-FI" sz="2000" dirty="0" smtClean="0">
                <a:ea typeface="+mn-ea"/>
              </a:rPr>
              <a:t>Kuntatalousohjelma 28.4.2017</a:t>
            </a:r>
          </a:p>
          <a:p>
            <a:pPr eaLnBrk="1" fontAlgn="auto" hangingPunct="1">
              <a:spcAft>
                <a:spcPts val="0"/>
              </a:spcAft>
              <a:defRPr/>
            </a:pPr>
            <a:r>
              <a:rPr lang="fi-FI" sz="2000" dirty="0">
                <a:ea typeface="+mn-ea"/>
              </a:rPr>
              <a:t> </a:t>
            </a:r>
            <a:r>
              <a:rPr lang="fi-FI" sz="2000" dirty="0" smtClean="0">
                <a:ea typeface="+mn-ea"/>
              </a:rPr>
              <a:t>          sekä </a:t>
            </a:r>
            <a:r>
              <a:rPr lang="fi-FI" sz="2000" dirty="0">
                <a:ea typeface="+mn-ea"/>
              </a:rPr>
              <a:t>Kuntaliiton laskelmat</a:t>
            </a:r>
          </a:p>
          <a:p>
            <a:pPr eaLnBrk="1" fontAlgn="auto" hangingPunct="1">
              <a:spcAft>
                <a:spcPts val="0"/>
              </a:spcAft>
              <a:defRPr/>
            </a:pPr>
            <a:r>
              <a:rPr lang="fi-FI" sz="2000" dirty="0">
                <a:ea typeface="+mn-ea"/>
              </a:rPr>
              <a:t>           </a:t>
            </a:r>
            <a:endParaRPr lang="fi-FI" sz="2000" dirty="0" smtClean="0">
              <a:ea typeface="+mn-ea"/>
            </a:endParaRPr>
          </a:p>
          <a:p>
            <a:pPr eaLnBrk="1" fontAlgn="auto" hangingPunct="1">
              <a:spcAft>
                <a:spcPts val="0"/>
              </a:spcAft>
              <a:defRPr/>
            </a:pPr>
            <a:r>
              <a:rPr lang="fi-FI" sz="1600" i="1" dirty="0" smtClean="0">
                <a:solidFill>
                  <a:srgbClr val="003882"/>
                </a:solidFill>
                <a:ea typeface="+mn-ea"/>
              </a:rPr>
              <a:t>Kehitysarviossa  on pyritty huomioimaan </a:t>
            </a:r>
            <a:r>
              <a:rPr lang="fi-FI" sz="1600" i="1" dirty="0" err="1" smtClean="0">
                <a:solidFill>
                  <a:srgbClr val="003882"/>
                </a:solidFill>
                <a:ea typeface="+mn-ea"/>
              </a:rPr>
              <a:t>sote</a:t>
            </a:r>
            <a:r>
              <a:rPr lang="fi-FI" sz="1600" i="1" dirty="0" smtClean="0">
                <a:solidFill>
                  <a:srgbClr val="003882"/>
                </a:solidFill>
                <a:ea typeface="+mn-ea"/>
              </a:rPr>
              <a:t>- ja maakuntauudistuksen vaikutukset kuntatalouteen</a:t>
            </a:r>
            <a:endParaRPr lang="fi-FI" sz="1600" i="1" dirty="0">
              <a:solidFill>
                <a:srgbClr val="003882"/>
              </a:solidFill>
              <a:ea typeface="+mn-ea"/>
            </a:endParaRPr>
          </a:p>
        </p:txBody>
      </p:sp>
    </p:spTree>
    <p:extLst>
      <p:ext uri="{BB962C8B-B14F-4D97-AF65-F5344CB8AC3E}">
        <p14:creationId xmlns:p14="http://schemas.microsoft.com/office/powerpoint/2010/main" val="179925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4225682146"/>
              </p:ext>
            </p:extLst>
          </p:nvPr>
        </p:nvGraphicFramePr>
        <p:xfrm>
          <a:off x="1271464" y="620689"/>
          <a:ext cx="9865095" cy="4824535"/>
        </p:xfrm>
        <a:graphic>
          <a:graphicData uri="http://schemas.openxmlformats.org/drawingml/2006/chart">
            <c:chart xmlns:c="http://schemas.openxmlformats.org/drawingml/2006/chart" xmlns:r="http://schemas.openxmlformats.org/officeDocument/2006/relationships" r:id="rId2"/>
          </a:graphicData>
        </a:graphic>
      </p:graphicFrame>
      <p:sp>
        <p:nvSpPr>
          <p:cNvPr id="5" name="Alatunnisteen paikkamerkki 4"/>
          <p:cNvSpPr>
            <a:spLocks noGrp="1"/>
          </p:cNvSpPr>
          <p:nvPr>
            <p:ph type="ftr" sz="quarter" idx="11"/>
          </p:nvPr>
        </p:nvSpPr>
        <p:spPr>
          <a:xfrm>
            <a:off x="5027085" y="6451601"/>
            <a:ext cx="1800940" cy="285537"/>
          </a:xfrm>
        </p:spPr>
        <p:txBody>
          <a:bodyPr/>
          <a:lstStyle/>
          <a:p>
            <a:pPr>
              <a:defRPr/>
            </a:pPr>
            <a:r>
              <a:rPr lang="en-US" sz="900" smtClean="0"/>
              <a:t>28.4.2017/hp</a:t>
            </a:r>
            <a:endParaRPr lang="fi-FI" sz="900" dirty="0"/>
          </a:p>
        </p:txBody>
      </p:sp>
      <p:sp>
        <p:nvSpPr>
          <p:cNvPr id="7" name="Rectangle 6"/>
          <p:cNvSpPr>
            <a:spLocks noChangeArrowheads="1"/>
          </p:cNvSpPr>
          <p:nvPr/>
        </p:nvSpPr>
        <p:spPr bwMode="auto">
          <a:xfrm>
            <a:off x="1779152" y="116633"/>
            <a:ext cx="8748713" cy="935641"/>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a:solidFill>
                  <a:schemeClr val="accent1"/>
                </a:solidFill>
              </a:rPr>
              <a:t>Kuntasektorin vuosikate sekä tilikauden tulos</a:t>
            </a:r>
          </a:p>
          <a:p>
            <a:pPr algn="ctr">
              <a:lnSpc>
                <a:spcPct val="95000"/>
              </a:lnSpc>
            </a:pPr>
            <a:r>
              <a:rPr lang="fi-FI" sz="2300" dirty="0">
                <a:solidFill>
                  <a:schemeClr val="accent1"/>
                </a:solidFill>
              </a:rPr>
              <a:t> vuosina </a:t>
            </a:r>
            <a:r>
              <a:rPr lang="fi-FI" sz="2300" dirty="0" smtClean="0">
                <a:solidFill>
                  <a:schemeClr val="accent1"/>
                </a:solidFill>
              </a:rPr>
              <a:t>1997-2021, </a:t>
            </a:r>
            <a:r>
              <a:rPr lang="fi-FI" sz="2300" dirty="0">
                <a:solidFill>
                  <a:schemeClr val="accent1"/>
                </a:solidFill>
              </a:rPr>
              <a:t>mrd. €</a:t>
            </a:r>
          </a:p>
          <a:p>
            <a:pPr algn="ctr">
              <a:lnSpc>
                <a:spcPct val="95000"/>
              </a:lnSpc>
            </a:pPr>
            <a:r>
              <a:rPr lang="fi-FI" sz="1800" dirty="0">
                <a:solidFill>
                  <a:srgbClr val="FF0000"/>
                </a:solidFill>
              </a:rPr>
              <a:t>(arviot painelaskelman mukaan)</a:t>
            </a:r>
          </a:p>
        </p:txBody>
      </p:sp>
      <p:sp>
        <p:nvSpPr>
          <p:cNvPr id="9" name="Text Box 4"/>
          <p:cNvSpPr txBox="1">
            <a:spLocks noChangeArrowheads="1"/>
          </p:cNvSpPr>
          <p:nvPr/>
        </p:nvSpPr>
        <p:spPr bwMode="auto">
          <a:xfrm>
            <a:off x="8526999" y="6306251"/>
            <a:ext cx="36463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a:solidFill>
                  <a:srgbClr val="002E63"/>
                </a:solidFill>
                <a:cs typeface="+mn-cs"/>
              </a:rPr>
              <a:t>Lähde: Vuodet </a:t>
            </a:r>
            <a:r>
              <a:rPr lang="fi-FI" sz="1050" kern="0" dirty="0" smtClean="0">
                <a:solidFill>
                  <a:srgbClr val="002E63"/>
                </a:solidFill>
                <a:cs typeface="+mn-cs"/>
              </a:rPr>
              <a:t>1997-2016 </a:t>
            </a:r>
            <a:r>
              <a:rPr lang="fi-FI" sz="1050" kern="0" dirty="0">
                <a:solidFill>
                  <a:srgbClr val="002E63"/>
                </a:solidFill>
                <a:cs typeface="+mn-cs"/>
              </a:rPr>
              <a:t>Tilastokeskus. </a:t>
            </a:r>
          </a:p>
          <a:p>
            <a:pPr eaLnBrk="1" fontAlgn="auto" hangingPunct="1">
              <a:spcBef>
                <a:spcPts val="0"/>
              </a:spcBef>
              <a:spcAft>
                <a:spcPts val="0"/>
              </a:spcAft>
              <a:defRPr/>
            </a:pPr>
            <a:r>
              <a:rPr lang="fi-FI" sz="1050" kern="0" dirty="0">
                <a:solidFill>
                  <a:srgbClr val="002E63"/>
                </a:solidFill>
                <a:cs typeface="+mn-cs"/>
              </a:rPr>
              <a:t>           Vuosien </a:t>
            </a:r>
            <a:r>
              <a:rPr lang="fi-FI" sz="1050" kern="0" dirty="0" smtClean="0">
                <a:solidFill>
                  <a:srgbClr val="002E63"/>
                </a:solidFill>
                <a:cs typeface="+mn-cs"/>
              </a:rPr>
              <a:t>2017-2021 </a:t>
            </a:r>
            <a:r>
              <a:rPr lang="fi-FI" sz="1050" kern="0" dirty="0">
                <a:solidFill>
                  <a:srgbClr val="002E63"/>
                </a:solidFill>
                <a:cs typeface="+mn-cs"/>
              </a:rPr>
              <a:t>arviot VM </a:t>
            </a:r>
            <a:r>
              <a:rPr lang="fi-FI" sz="1050" kern="0" dirty="0" smtClean="0">
                <a:solidFill>
                  <a:srgbClr val="002E63"/>
                </a:solidFill>
                <a:cs typeface="+mn-cs"/>
              </a:rPr>
              <a:t>28.4.2017</a:t>
            </a:r>
            <a:endParaRPr lang="fi-FI" sz="1050" kern="0" dirty="0">
              <a:solidFill>
                <a:srgbClr val="002E63"/>
              </a:solidFill>
              <a:cs typeface="+mn-cs"/>
            </a:endParaRPr>
          </a:p>
        </p:txBody>
      </p:sp>
      <p:sp>
        <p:nvSpPr>
          <p:cNvPr id="2" name="Suorakulmio 1"/>
          <p:cNvSpPr/>
          <p:nvPr/>
        </p:nvSpPr>
        <p:spPr>
          <a:xfrm>
            <a:off x="911424" y="5373216"/>
            <a:ext cx="11161240" cy="1015663"/>
          </a:xfrm>
          <a:prstGeom prst="rect">
            <a:avLst/>
          </a:prstGeom>
        </p:spPr>
        <p:txBody>
          <a:bodyPr wrap="square">
            <a:spAutoFit/>
          </a:bodyPr>
          <a:lstStyle/>
          <a:p>
            <a:pPr eaLnBrk="1" hangingPunct="1"/>
            <a:r>
              <a:rPr lang="fi-FI" sz="1200" dirty="0" smtClean="0">
                <a:solidFill>
                  <a:srgbClr val="002060"/>
                </a:solidFill>
              </a:rPr>
              <a:t>Vuonna </a:t>
            </a:r>
            <a:r>
              <a:rPr lang="fi-FI" sz="1200" dirty="0">
                <a:solidFill>
                  <a:srgbClr val="002060"/>
                </a:solidFill>
              </a:rPr>
              <a:t>2010 tilikauden tulos sisältää </a:t>
            </a:r>
            <a:r>
              <a:rPr lang="fi-FI" sz="1200" dirty="0" err="1">
                <a:solidFill>
                  <a:srgbClr val="002060"/>
                </a:solidFill>
              </a:rPr>
              <a:t>HSY:n</a:t>
            </a:r>
            <a:r>
              <a:rPr lang="fi-FI" sz="1200" dirty="0">
                <a:solidFill>
                  <a:srgbClr val="002060"/>
                </a:solidFill>
              </a:rPr>
              <a:t> perustamisesta johtuvaa pääkaupunkiseudun kuntien </a:t>
            </a:r>
            <a:r>
              <a:rPr lang="fi-FI" sz="1200" dirty="0" smtClean="0">
                <a:solidFill>
                  <a:srgbClr val="002060"/>
                </a:solidFill>
              </a:rPr>
              <a:t>saamaa kirjanpidollista</a:t>
            </a:r>
          </a:p>
          <a:p>
            <a:pPr eaLnBrk="1" hangingPunct="1"/>
            <a:r>
              <a:rPr lang="fi-FI" sz="1200" dirty="0" smtClean="0">
                <a:solidFill>
                  <a:srgbClr val="002060"/>
                </a:solidFill>
              </a:rPr>
              <a:t>myyntivoittoa </a:t>
            </a:r>
            <a:r>
              <a:rPr lang="fi-FI" sz="1200" dirty="0">
                <a:solidFill>
                  <a:srgbClr val="002060"/>
                </a:solidFill>
              </a:rPr>
              <a:t>noin 0,95 mrd. euroa.</a:t>
            </a:r>
          </a:p>
          <a:p>
            <a:pPr eaLnBrk="1" hangingPunct="1"/>
            <a:r>
              <a:rPr lang="fi-FI" sz="1200" dirty="0" smtClean="0">
                <a:solidFill>
                  <a:srgbClr val="002060"/>
                </a:solidFill>
              </a:rPr>
              <a:t>Vuonna </a:t>
            </a:r>
            <a:r>
              <a:rPr lang="fi-FI" sz="1200" dirty="0">
                <a:solidFill>
                  <a:srgbClr val="002060"/>
                </a:solidFill>
              </a:rPr>
              <a:t>2014 kunnallisten liikelaitosten yhtiöittäminen paransi tilikauden tulosta noin 1,7 mrd. euroa</a:t>
            </a:r>
            <a:r>
              <a:rPr lang="fi-FI" sz="1200" dirty="0" smtClean="0">
                <a:solidFill>
                  <a:srgbClr val="002060"/>
                </a:solidFill>
              </a:rPr>
              <a:t>.</a:t>
            </a:r>
            <a:endParaRPr lang="fi-FI" sz="1200" dirty="0">
              <a:solidFill>
                <a:srgbClr val="002060"/>
              </a:solidFill>
            </a:endParaRPr>
          </a:p>
          <a:p>
            <a:r>
              <a:rPr lang="fi-FI" sz="1200" kern="0" dirty="0">
                <a:solidFill>
                  <a:srgbClr val="002060"/>
                </a:solidFill>
              </a:rPr>
              <a:t>Vuosikatteen </a:t>
            </a:r>
            <a:r>
              <a:rPr lang="fi-FI" sz="1200" kern="0" dirty="0" smtClean="0">
                <a:solidFill>
                  <a:srgbClr val="002060"/>
                </a:solidFill>
              </a:rPr>
              <a:t>ja tuloksen paraneminen </a:t>
            </a:r>
            <a:r>
              <a:rPr lang="fi-FI" sz="1200" kern="0" dirty="0">
                <a:solidFill>
                  <a:srgbClr val="002060"/>
                </a:solidFill>
              </a:rPr>
              <a:t>vuonna 2019 </a:t>
            </a:r>
            <a:r>
              <a:rPr lang="fi-FI" sz="1200" kern="0" dirty="0" smtClean="0">
                <a:solidFill>
                  <a:srgbClr val="002060"/>
                </a:solidFill>
              </a:rPr>
              <a:t>johtuu pääosin </a:t>
            </a:r>
            <a:r>
              <a:rPr lang="fi-FI" sz="1200" kern="0" dirty="0">
                <a:solidFill>
                  <a:srgbClr val="002060"/>
                </a:solidFill>
              </a:rPr>
              <a:t>siitä, että veroprosenttien ja yhteisöveron jako-osuuden leikkauksista huolimatta kunnille tilitetään vielä aiempien </a:t>
            </a:r>
            <a:r>
              <a:rPr lang="fi-FI" sz="1200" kern="0" dirty="0" smtClean="0">
                <a:solidFill>
                  <a:srgbClr val="002060"/>
                </a:solidFill>
              </a:rPr>
              <a:t>verovuosien </a:t>
            </a:r>
            <a:r>
              <a:rPr lang="fi-FI" sz="1200" kern="0" dirty="0">
                <a:solidFill>
                  <a:srgbClr val="002060"/>
                </a:solidFill>
              </a:rPr>
              <a:t>veroja aiempien vuosien korkeampien veroprosenttien ja jako-osuuksien perusteella</a:t>
            </a:r>
            <a:r>
              <a:rPr lang="fi-FI" sz="1200" kern="0" dirty="0" smtClean="0">
                <a:solidFill>
                  <a:srgbClr val="002060"/>
                </a:solidFill>
              </a:rPr>
              <a:t>.</a:t>
            </a:r>
            <a:endParaRPr lang="fi-FI" sz="1200" dirty="0">
              <a:solidFill>
                <a:srgbClr val="002060"/>
              </a:solidFill>
            </a:endParaRPr>
          </a:p>
        </p:txBody>
      </p:sp>
      <p:sp>
        <p:nvSpPr>
          <p:cNvPr id="4" name="Tekstiruutu 3"/>
          <p:cNvSpPr txBox="1"/>
          <p:nvPr/>
        </p:nvSpPr>
        <p:spPr>
          <a:xfrm>
            <a:off x="6828025" y="1268759"/>
            <a:ext cx="1212191" cy="430887"/>
          </a:xfrm>
          <a:prstGeom prst="rect">
            <a:avLst/>
          </a:prstGeom>
          <a:noFill/>
        </p:spPr>
        <p:txBody>
          <a:bodyPr wrap="none" rtlCol="0">
            <a:spAutoFit/>
          </a:bodyPr>
          <a:lstStyle/>
          <a:p>
            <a:r>
              <a:rPr lang="fi-FI" sz="1100" dirty="0"/>
              <a:t>Liikelaitosten</a:t>
            </a:r>
          </a:p>
          <a:p>
            <a:r>
              <a:rPr lang="fi-FI" sz="1100" dirty="0"/>
              <a:t>yhtiöittäminen</a:t>
            </a:r>
          </a:p>
        </p:txBody>
      </p:sp>
      <p:sp>
        <p:nvSpPr>
          <p:cNvPr id="8" name="Tekstiruutu 7"/>
          <p:cNvSpPr txBox="1"/>
          <p:nvPr/>
        </p:nvSpPr>
        <p:spPr>
          <a:xfrm>
            <a:off x="4883809" y="1268760"/>
            <a:ext cx="1653017" cy="261610"/>
          </a:xfrm>
          <a:prstGeom prst="rect">
            <a:avLst/>
          </a:prstGeom>
          <a:noFill/>
        </p:spPr>
        <p:txBody>
          <a:bodyPr wrap="none" rtlCol="0">
            <a:spAutoFit/>
          </a:bodyPr>
          <a:lstStyle/>
          <a:p>
            <a:r>
              <a:rPr lang="fi-FI" sz="1100" dirty="0" err="1"/>
              <a:t>HSY:n</a:t>
            </a:r>
            <a:r>
              <a:rPr lang="fi-FI" sz="1100" dirty="0"/>
              <a:t> perustaminen</a:t>
            </a:r>
          </a:p>
        </p:txBody>
      </p:sp>
      <p:cxnSp>
        <p:nvCxnSpPr>
          <p:cNvPr id="10" name="Suora nuoliyhdysviiva 9"/>
          <p:cNvCxnSpPr/>
          <p:nvPr/>
        </p:nvCxnSpPr>
        <p:spPr>
          <a:xfrm>
            <a:off x="7485498" y="1620015"/>
            <a:ext cx="432048" cy="1296000"/>
          </a:xfrm>
          <a:prstGeom prst="straightConnector1">
            <a:avLst/>
          </a:prstGeom>
          <a:ln w="12700">
            <a:tailEnd type="arrow"/>
          </a:ln>
          <a:effectLst/>
        </p:spPr>
        <p:style>
          <a:lnRef idx="2">
            <a:schemeClr val="accent1"/>
          </a:lnRef>
          <a:fillRef idx="0">
            <a:schemeClr val="accent1"/>
          </a:fillRef>
          <a:effectRef idx="1">
            <a:schemeClr val="accent1"/>
          </a:effectRef>
          <a:fontRef idx="minor">
            <a:schemeClr val="tx1"/>
          </a:fontRef>
        </p:style>
      </p:cxnSp>
      <p:cxnSp>
        <p:nvCxnSpPr>
          <p:cNvPr id="12" name="Suora nuoliyhdysviiva 11"/>
          <p:cNvCxnSpPr/>
          <p:nvPr/>
        </p:nvCxnSpPr>
        <p:spPr>
          <a:xfrm>
            <a:off x="6035937" y="1586989"/>
            <a:ext cx="432048" cy="1337955"/>
          </a:xfrm>
          <a:prstGeom prst="straightConnector1">
            <a:avLst/>
          </a:prstGeom>
          <a:ln w="12700">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034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116428945"/>
              </p:ext>
            </p:extLst>
          </p:nvPr>
        </p:nvGraphicFramePr>
        <p:xfrm>
          <a:off x="1127449" y="836712"/>
          <a:ext cx="10153128" cy="42230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8544272" y="6382489"/>
            <a:ext cx="36724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a:solidFill>
                  <a:srgbClr val="002E63"/>
                </a:solidFill>
                <a:cs typeface="+mn-cs"/>
              </a:rPr>
              <a:t>Lähde: Vuodet </a:t>
            </a:r>
            <a:r>
              <a:rPr lang="fi-FI" sz="1050" kern="0" dirty="0" smtClean="0">
                <a:solidFill>
                  <a:srgbClr val="002E63"/>
                </a:solidFill>
                <a:cs typeface="+mn-cs"/>
              </a:rPr>
              <a:t>1997-2016 </a:t>
            </a:r>
            <a:r>
              <a:rPr lang="fi-FI" sz="1050" kern="0" dirty="0">
                <a:solidFill>
                  <a:srgbClr val="002E63"/>
                </a:solidFill>
                <a:cs typeface="+mn-cs"/>
              </a:rPr>
              <a:t>Tilastokeskus.</a:t>
            </a:r>
          </a:p>
          <a:p>
            <a:pPr eaLnBrk="1" fontAlgn="auto" hangingPunct="1">
              <a:spcBef>
                <a:spcPts val="0"/>
              </a:spcBef>
              <a:spcAft>
                <a:spcPts val="0"/>
              </a:spcAft>
              <a:defRPr/>
            </a:pPr>
            <a:r>
              <a:rPr lang="fi-FI" sz="1050" kern="0" dirty="0">
                <a:solidFill>
                  <a:srgbClr val="002E63"/>
                </a:solidFill>
                <a:cs typeface="+mn-cs"/>
              </a:rPr>
              <a:t>           Vuosien </a:t>
            </a:r>
            <a:r>
              <a:rPr lang="fi-FI" sz="1050" kern="0" dirty="0" smtClean="0">
                <a:solidFill>
                  <a:srgbClr val="002E63"/>
                </a:solidFill>
                <a:cs typeface="+mn-cs"/>
              </a:rPr>
              <a:t>2017-2021 </a:t>
            </a:r>
            <a:r>
              <a:rPr lang="fi-FI" sz="1050" kern="0" dirty="0">
                <a:solidFill>
                  <a:srgbClr val="002E63"/>
                </a:solidFill>
                <a:cs typeface="+mn-cs"/>
              </a:rPr>
              <a:t>arviot VM </a:t>
            </a:r>
            <a:r>
              <a:rPr lang="fi-FI" sz="1050" kern="0" dirty="0" smtClean="0">
                <a:solidFill>
                  <a:srgbClr val="002E63"/>
                </a:solidFill>
                <a:cs typeface="+mn-cs"/>
              </a:rPr>
              <a:t>28.4.2017</a:t>
            </a:r>
            <a:endParaRPr lang="fi-FI" sz="1050" kern="0" dirty="0">
              <a:solidFill>
                <a:srgbClr val="002E63"/>
              </a:solidFill>
              <a:cs typeface="+mn-cs"/>
            </a:endParaRPr>
          </a:p>
        </p:txBody>
      </p:sp>
      <p:sp>
        <p:nvSpPr>
          <p:cNvPr id="5" name="Alatunnisteen paikkamerkki 4"/>
          <p:cNvSpPr>
            <a:spLocks noGrp="1"/>
          </p:cNvSpPr>
          <p:nvPr>
            <p:ph type="ftr" sz="quarter" idx="11"/>
          </p:nvPr>
        </p:nvSpPr>
        <p:spPr>
          <a:xfrm>
            <a:off x="5027085" y="6451601"/>
            <a:ext cx="1644979" cy="288607"/>
          </a:xfrm>
        </p:spPr>
        <p:txBody>
          <a:bodyPr/>
          <a:lstStyle/>
          <a:p>
            <a:pPr>
              <a:defRPr/>
            </a:pPr>
            <a:r>
              <a:rPr lang="en-US" sz="900" smtClean="0"/>
              <a:t>28.4.2017/hp</a:t>
            </a:r>
            <a:endParaRPr lang="fi-FI" sz="900" dirty="0"/>
          </a:p>
        </p:txBody>
      </p:sp>
      <p:sp>
        <p:nvSpPr>
          <p:cNvPr id="7" name="Rectangle 6"/>
          <p:cNvSpPr>
            <a:spLocks noChangeArrowheads="1"/>
          </p:cNvSpPr>
          <p:nvPr/>
        </p:nvSpPr>
        <p:spPr bwMode="auto">
          <a:xfrm>
            <a:off x="1055440" y="44625"/>
            <a:ext cx="10441160" cy="89178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fi-FI" sz="2200" dirty="0">
                <a:solidFill>
                  <a:schemeClr val="accent1"/>
                </a:solidFill>
              </a:rPr>
              <a:t>Kuntasektorin toiminnan ja investointien </a:t>
            </a:r>
            <a:r>
              <a:rPr lang="fi-FI" sz="2200" dirty="0" smtClean="0">
                <a:solidFill>
                  <a:schemeClr val="accent1"/>
                </a:solidFill>
              </a:rPr>
              <a:t>rahavirta ja lainakannan muutos</a:t>
            </a:r>
            <a:endParaRPr lang="fi-FI" sz="2200" dirty="0">
              <a:solidFill>
                <a:schemeClr val="accent1"/>
              </a:solidFill>
            </a:endParaRPr>
          </a:p>
          <a:p>
            <a:pPr algn="ctr">
              <a:lnSpc>
                <a:spcPct val="95000"/>
              </a:lnSpc>
            </a:pPr>
            <a:r>
              <a:rPr lang="fi-FI" sz="2200" dirty="0">
                <a:solidFill>
                  <a:schemeClr val="accent1"/>
                </a:solidFill>
              </a:rPr>
              <a:t> sekä </a:t>
            </a:r>
            <a:r>
              <a:rPr lang="fi-FI" sz="2200" dirty="0" smtClean="0">
                <a:solidFill>
                  <a:schemeClr val="accent1"/>
                </a:solidFill>
              </a:rPr>
              <a:t>paikallishallinnon nettoluotonanto </a:t>
            </a:r>
            <a:r>
              <a:rPr lang="fi-FI" sz="2200" dirty="0">
                <a:solidFill>
                  <a:schemeClr val="accent1"/>
                </a:solidFill>
              </a:rPr>
              <a:t>vuosina </a:t>
            </a:r>
            <a:r>
              <a:rPr lang="fi-FI" sz="2200" dirty="0" smtClean="0">
                <a:solidFill>
                  <a:schemeClr val="accent1"/>
                </a:solidFill>
              </a:rPr>
              <a:t>1997-2021, </a:t>
            </a:r>
            <a:r>
              <a:rPr lang="fi-FI" sz="2200" dirty="0">
                <a:solidFill>
                  <a:schemeClr val="accent1"/>
                </a:solidFill>
              </a:rPr>
              <a:t>mrd. €</a:t>
            </a:r>
          </a:p>
          <a:p>
            <a:pPr algn="ctr">
              <a:lnSpc>
                <a:spcPct val="95000"/>
              </a:lnSpc>
            </a:pPr>
            <a:r>
              <a:rPr lang="fi-FI" sz="1700" kern="0" dirty="0">
                <a:solidFill>
                  <a:srgbClr val="FF0000"/>
                </a:solidFill>
              </a:rPr>
              <a:t>(arviot painelaskelman mukaan)</a:t>
            </a:r>
            <a:endParaRPr lang="fi-FI" sz="1700" dirty="0">
              <a:solidFill>
                <a:schemeClr val="accent1"/>
              </a:solidFill>
            </a:endParaRPr>
          </a:p>
        </p:txBody>
      </p:sp>
      <p:sp>
        <p:nvSpPr>
          <p:cNvPr id="8" name="Suorakulmio 7"/>
          <p:cNvSpPr/>
          <p:nvPr/>
        </p:nvSpPr>
        <p:spPr>
          <a:xfrm>
            <a:off x="1127448" y="5229199"/>
            <a:ext cx="9649072" cy="646331"/>
          </a:xfrm>
          <a:prstGeom prst="rect">
            <a:avLst/>
          </a:prstGeom>
        </p:spPr>
        <p:txBody>
          <a:bodyPr wrap="square">
            <a:spAutoFit/>
          </a:bodyPr>
          <a:lstStyle/>
          <a:p>
            <a:pPr eaLnBrk="1" hangingPunct="1"/>
            <a:r>
              <a:rPr lang="fi-FI" sz="1200" dirty="0"/>
              <a:t>Toiminnan ja investointien rahavirta on rahoituslaskelman välitulos, jonka negatiivinen (alijäämäinen) määrä ilmaisee, että menoja joudutaan kattamaan joko kassavaroja vähentämällä tai ottamalla lisää lainaa. Positiivinen (ylijäämäinen) määrä ilmaisee, kuinka paljon rahavirrasta jää nettoantolainaukseen, lainojen lyhennyksiin ja kassan vahvistamiseen.</a:t>
            </a:r>
            <a:endParaRPr lang="fi-FI" sz="1400" dirty="0"/>
          </a:p>
        </p:txBody>
      </p:sp>
      <p:sp>
        <p:nvSpPr>
          <p:cNvPr id="10" name="Suorakulmio 9"/>
          <p:cNvSpPr/>
          <p:nvPr/>
        </p:nvSpPr>
        <p:spPr>
          <a:xfrm>
            <a:off x="1055440" y="4797152"/>
            <a:ext cx="8460432" cy="492443"/>
          </a:xfrm>
          <a:prstGeom prst="rect">
            <a:avLst/>
          </a:prstGeom>
        </p:spPr>
        <p:txBody>
          <a:bodyPr wrap="square">
            <a:spAutoFit/>
          </a:bodyPr>
          <a:lstStyle/>
          <a:p>
            <a:pPr eaLnBrk="1" hangingPunct="1"/>
            <a:r>
              <a:rPr lang="fi-FI" sz="1400" dirty="0"/>
              <a:t> </a:t>
            </a:r>
            <a:r>
              <a:rPr lang="fi-FI" sz="1200" dirty="0"/>
              <a:t>1) </a:t>
            </a:r>
            <a:r>
              <a:rPr lang="fi-FI" sz="1200" b="1" dirty="0"/>
              <a:t>Toiminnan ja investointien rahavirta </a:t>
            </a:r>
            <a:r>
              <a:rPr lang="fi-FI" sz="1200" dirty="0"/>
              <a:t>= </a:t>
            </a:r>
            <a:r>
              <a:rPr lang="fi-FI" sz="1200" b="1" dirty="0"/>
              <a:t>Tulorahoitus, netto + Investoinnit, netto  </a:t>
            </a:r>
          </a:p>
          <a:p>
            <a:pPr eaLnBrk="1" hangingPunct="1"/>
            <a:r>
              <a:rPr lang="fi-FI" sz="1200" b="1" dirty="0"/>
              <a:t>      </a:t>
            </a:r>
            <a:r>
              <a:rPr lang="fi-FI" sz="1200" dirty="0"/>
              <a:t>Tulorahoitus, netto = Vuosikate + Satunnaiset erät, netto + tulorahoituksen korjauserät</a:t>
            </a:r>
            <a:endParaRPr lang="fi-FI" sz="1400" dirty="0"/>
          </a:p>
        </p:txBody>
      </p:sp>
      <p:sp>
        <p:nvSpPr>
          <p:cNvPr id="9" name="Suorakulmio 8"/>
          <p:cNvSpPr/>
          <p:nvPr/>
        </p:nvSpPr>
        <p:spPr>
          <a:xfrm>
            <a:off x="983432" y="6021288"/>
            <a:ext cx="9793088" cy="284693"/>
          </a:xfrm>
          <a:prstGeom prst="rect">
            <a:avLst/>
          </a:prstGeom>
        </p:spPr>
        <p:txBody>
          <a:bodyPr wrap="square">
            <a:spAutoFit/>
          </a:bodyPr>
          <a:lstStyle/>
          <a:p>
            <a:pPr eaLnBrk="1" hangingPunct="1"/>
            <a:r>
              <a:rPr lang="fi-FI" sz="1250" dirty="0"/>
              <a:t> </a:t>
            </a:r>
            <a:r>
              <a:rPr lang="fi-FI" sz="1150" dirty="0" smtClean="0">
                <a:solidFill>
                  <a:srgbClr val="002060"/>
                </a:solidFill>
              </a:rPr>
              <a:t>Lainakannan muutos vuodelta 2019 puuttuu, koska vuosien 2018 ja 2019 lainakannat eivät ole keskenään vertailukelpoisia.</a:t>
            </a:r>
            <a:endParaRPr lang="fi-FI" sz="1150" dirty="0">
              <a:solidFill>
                <a:srgbClr val="002060"/>
              </a:solidFill>
            </a:endParaRPr>
          </a:p>
        </p:txBody>
      </p:sp>
      <p:sp>
        <p:nvSpPr>
          <p:cNvPr id="11" name="Suorakulmio 10"/>
          <p:cNvSpPr/>
          <p:nvPr/>
        </p:nvSpPr>
        <p:spPr>
          <a:xfrm>
            <a:off x="983432" y="5805264"/>
            <a:ext cx="11052720" cy="284693"/>
          </a:xfrm>
          <a:prstGeom prst="rect">
            <a:avLst/>
          </a:prstGeom>
        </p:spPr>
        <p:txBody>
          <a:bodyPr wrap="square">
            <a:spAutoFit/>
          </a:bodyPr>
          <a:lstStyle/>
          <a:p>
            <a:pPr eaLnBrk="1" hangingPunct="1"/>
            <a:r>
              <a:rPr lang="fi-FI" sz="1250" dirty="0"/>
              <a:t> </a:t>
            </a:r>
            <a:r>
              <a:rPr lang="fi-FI" sz="1250" dirty="0" smtClean="0"/>
              <a:t>2) Paikallishallinnon nettoluotonanto kansantalouden tilinpidon mukaan= Paikallishallinnon kokonaistulojen ja kokonaismenojen erotus</a:t>
            </a:r>
            <a:endParaRPr lang="fi-FI" sz="1250" dirty="0"/>
          </a:p>
        </p:txBody>
      </p:sp>
    </p:spTree>
    <p:extLst>
      <p:ext uri="{BB962C8B-B14F-4D97-AF65-F5344CB8AC3E}">
        <p14:creationId xmlns:p14="http://schemas.microsoft.com/office/powerpoint/2010/main" val="3842713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898824693"/>
              </p:ext>
            </p:extLst>
          </p:nvPr>
        </p:nvGraphicFramePr>
        <p:xfrm>
          <a:off x="983432" y="1052736"/>
          <a:ext cx="10513167" cy="43376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7896200" y="6309321"/>
            <a:ext cx="42484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100" kern="0" dirty="0">
                <a:solidFill>
                  <a:srgbClr val="002E63"/>
                </a:solidFill>
                <a:cs typeface="+mn-cs"/>
              </a:rPr>
              <a:t>Lähde: Vuodet </a:t>
            </a:r>
            <a:r>
              <a:rPr lang="fi-FI" sz="1100" kern="0" dirty="0" smtClean="0">
                <a:solidFill>
                  <a:srgbClr val="002E63"/>
                </a:solidFill>
                <a:cs typeface="+mn-cs"/>
              </a:rPr>
              <a:t>1997-2016 </a:t>
            </a:r>
            <a:r>
              <a:rPr lang="fi-FI" sz="1100" kern="0" dirty="0">
                <a:solidFill>
                  <a:srgbClr val="002E63"/>
                </a:solidFill>
                <a:cs typeface="+mn-cs"/>
              </a:rPr>
              <a:t>Tilastokeskus.</a:t>
            </a:r>
          </a:p>
          <a:p>
            <a:pPr eaLnBrk="1" fontAlgn="auto" hangingPunct="1">
              <a:spcBef>
                <a:spcPts val="0"/>
              </a:spcBef>
              <a:spcAft>
                <a:spcPts val="0"/>
              </a:spcAft>
              <a:defRPr/>
            </a:pPr>
            <a:r>
              <a:rPr lang="fi-FI" sz="1100" kern="0" dirty="0">
                <a:solidFill>
                  <a:srgbClr val="002E63"/>
                </a:solidFill>
                <a:cs typeface="+mn-cs"/>
              </a:rPr>
              <a:t>           Vuosien </a:t>
            </a:r>
            <a:r>
              <a:rPr lang="fi-FI" sz="1100" kern="0" dirty="0" smtClean="0">
                <a:solidFill>
                  <a:srgbClr val="002E63"/>
                </a:solidFill>
                <a:cs typeface="+mn-cs"/>
              </a:rPr>
              <a:t>2017-2021 </a:t>
            </a:r>
            <a:r>
              <a:rPr lang="fi-FI" sz="1100" kern="0" dirty="0">
                <a:solidFill>
                  <a:srgbClr val="002E63"/>
                </a:solidFill>
                <a:cs typeface="+mn-cs"/>
              </a:rPr>
              <a:t>arviot VM </a:t>
            </a:r>
            <a:r>
              <a:rPr lang="fi-FI" sz="1100" kern="0" dirty="0" smtClean="0">
                <a:solidFill>
                  <a:srgbClr val="002E63"/>
                </a:solidFill>
                <a:cs typeface="+mn-cs"/>
              </a:rPr>
              <a:t>28.4.2017</a:t>
            </a:r>
            <a:endParaRPr lang="fi-FI" sz="1100" kern="0" dirty="0">
              <a:solidFill>
                <a:srgbClr val="002E63"/>
              </a:solidFill>
              <a:cs typeface="+mn-cs"/>
            </a:endParaRPr>
          </a:p>
        </p:txBody>
      </p:sp>
      <p:sp>
        <p:nvSpPr>
          <p:cNvPr id="5" name="Alatunnisteen paikkamerkki 4"/>
          <p:cNvSpPr>
            <a:spLocks noGrp="1"/>
          </p:cNvSpPr>
          <p:nvPr>
            <p:ph type="ftr" sz="quarter" idx="11"/>
          </p:nvPr>
        </p:nvSpPr>
        <p:spPr/>
        <p:txBody>
          <a:bodyPr/>
          <a:lstStyle/>
          <a:p>
            <a:pPr>
              <a:defRPr/>
            </a:pPr>
            <a:r>
              <a:rPr lang="en-US" sz="950" smtClean="0"/>
              <a:t>28.4.2017/hp</a:t>
            </a:r>
            <a:endParaRPr lang="fi-FI" sz="950" dirty="0"/>
          </a:p>
        </p:txBody>
      </p:sp>
      <p:sp>
        <p:nvSpPr>
          <p:cNvPr id="7" name="Rectangle 6"/>
          <p:cNvSpPr>
            <a:spLocks noChangeArrowheads="1"/>
          </p:cNvSpPr>
          <p:nvPr/>
        </p:nvSpPr>
        <p:spPr bwMode="auto">
          <a:xfrm>
            <a:off x="1055440" y="193459"/>
            <a:ext cx="10441160" cy="64325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fi-FI" sz="2200" dirty="0">
                <a:solidFill>
                  <a:schemeClr val="accent1"/>
                </a:solidFill>
              </a:rPr>
              <a:t>Kuntasektorin toiminnan ja investointien </a:t>
            </a:r>
            <a:r>
              <a:rPr lang="fi-FI" sz="2200" dirty="0" smtClean="0">
                <a:solidFill>
                  <a:schemeClr val="accent1"/>
                </a:solidFill>
              </a:rPr>
              <a:t>rahavirta sekä</a:t>
            </a:r>
            <a:endParaRPr lang="fi-FI" sz="2200" dirty="0">
              <a:solidFill>
                <a:schemeClr val="accent1"/>
              </a:solidFill>
            </a:endParaRPr>
          </a:p>
          <a:p>
            <a:pPr algn="ctr">
              <a:lnSpc>
                <a:spcPct val="95000"/>
              </a:lnSpc>
            </a:pPr>
            <a:r>
              <a:rPr lang="fi-FI" sz="2200" dirty="0" smtClean="0">
                <a:solidFill>
                  <a:schemeClr val="accent1"/>
                </a:solidFill>
              </a:rPr>
              <a:t>paikallishallinnon nettoluotonanto </a:t>
            </a:r>
            <a:r>
              <a:rPr lang="fi-FI" sz="2200" dirty="0">
                <a:solidFill>
                  <a:schemeClr val="accent1"/>
                </a:solidFill>
              </a:rPr>
              <a:t>vuosina </a:t>
            </a:r>
            <a:r>
              <a:rPr lang="fi-FI" sz="2200" dirty="0" smtClean="0">
                <a:solidFill>
                  <a:schemeClr val="accent1"/>
                </a:solidFill>
              </a:rPr>
              <a:t>1997-2021, % </a:t>
            </a:r>
            <a:r>
              <a:rPr lang="fi-FI" sz="2200" dirty="0" err="1" smtClean="0">
                <a:solidFill>
                  <a:schemeClr val="accent1"/>
                </a:solidFill>
              </a:rPr>
              <a:t>BKT:sta</a:t>
            </a:r>
            <a:endParaRPr lang="fi-FI" sz="2200" dirty="0" smtClean="0">
              <a:solidFill>
                <a:schemeClr val="accent1"/>
              </a:solidFill>
            </a:endParaRPr>
          </a:p>
        </p:txBody>
      </p:sp>
      <p:sp>
        <p:nvSpPr>
          <p:cNvPr id="10" name="Suorakulmio 9"/>
          <p:cNvSpPr/>
          <p:nvPr/>
        </p:nvSpPr>
        <p:spPr>
          <a:xfrm>
            <a:off x="1487488" y="5904274"/>
            <a:ext cx="9684568" cy="477054"/>
          </a:xfrm>
          <a:prstGeom prst="rect">
            <a:avLst/>
          </a:prstGeom>
        </p:spPr>
        <p:txBody>
          <a:bodyPr wrap="square">
            <a:spAutoFit/>
          </a:bodyPr>
          <a:lstStyle/>
          <a:p>
            <a:pPr eaLnBrk="1" hangingPunct="1"/>
            <a:r>
              <a:rPr lang="fi-FI" sz="1250" dirty="0"/>
              <a:t> </a:t>
            </a:r>
            <a:r>
              <a:rPr lang="fi-FI" sz="1250" dirty="0" smtClean="0"/>
              <a:t>2) Paikallishallinnon nettoluotonanto kansantalouden tilinpidon mukaan= Paikallishallinnon kokonaistulojen </a:t>
            </a:r>
          </a:p>
          <a:p>
            <a:pPr eaLnBrk="1" hangingPunct="1"/>
            <a:r>
              <a:rPr lang="fi-FI" sz="1250" dirty="0"/>
              <a:t> </a:t>
            </a:r>
            <a:r>
              <a:rPr lang="fi-FI" sz="1250" dirty="0" smtClean="0"/>
              <a:t>    ja kokonaismenojen erotus</a:t>
            </a:r>
            <a:endParaRPr lang="fi-FI" sz="1250" dirty="0"/>
          </a:p>
        </p:txBody>
      </p:sp>
      <p:sp>
        <p:nvSpPr>
          <p:cNvPr id="9" name="Suorakulmio 8"/>
          <p:cNvSpPr/>
          <p:nvPr/>
        </p:nvSpPr>
        <p:spPr>
          <a:xfrm>
            <a:off x="1487488" y="5460614"/>
            <a:ext cx="9684568" cy="492443"/>
          </a:xfrm>
          <a:prstGeom prst="rect">
            <a:avLst/>
          </a:prstGeom>
        </p:spPr>
        <p:txBody>
          <a:bodyPr wrap="square">
            <a:spAutoFit/>
          </a:bodyPr>
          <a:lstStyle/>
          <a:p>
            <a:pPr eaLnBrk="1" hangingPunct="1"/>
            <a:r>
              <a:rPr lang="fi-FI" sz="1250" dirty="0"/>
              <a:t> 1</a:t>
            </a:r>
            <a:r>
              <a:rPr lang="fi-FI" sz="1250" dirty="0" smtClean="0"/>
              <a:t>) </a:t>
            </a:r>
            <a:r>
              <a:rPr lang="fi-FI" sz="1250" dirty="0"/>
              <a:t>Toiminnan ja investointien rahavirta </a:t>
            </a:r>
            <a:r>
              <a:rPr lang="fi-FI" sz="1250" dirty="0" smtClean="0"/>
              <a:t> kuntien tilinpidon mukaan= </a:t>
            </a:r>
            <a:r>
              <a:rPr lang="fi-FI" sz="1250" dirty="0"/>
              <a:t>Tulorahoitus, netto + Investoinnit, netto  </a:t>
            </a:r>
          </a:p>
          <a:p>
            <a:pPr eaLnBrk="1" hangingPunct="1"/>
            <a:r>
              <a:rPr lang="fi-FI" sz="1250" dirty="0"/>
              <a:t>      Tulorahoitus, netto = Vuosikate + Satunnaiset erät, netto + tulorahoituksen korjauserät</a:t>
            </a:r>
          </a:p>
        </p:txBody>
      </p:sp>
      <p:sp>
        <p:nvSpPr>
          <p:cNvPr id="6" name="Tekstiruutu 5"/>
          <p:cNvSpPr txBox="1"/>
          <p:nvPr/>
        </p:nvSpPr>
        <p:spPr>
          <a:xfrm>
            <a:off x="8524361" y="3548916"/>
            <a:ext cx="2215671" cy="600164"/>
          </a:xfrm>
          <a:prstGeom prst="rect">
            <a:avLst/>
          </a:prstGeom>
          <a:noFill/>
        </p:spPr>
        <p:txBody>
          <a:bodyPr wrap="none" rtlCol="0">
            <a:spAutoFit/>
          </a:bodyPr>
          <a:lstStyle/>
          <a:p>
            <a:r>
              <a:rPr lang="fi-FI" sz="1100" dirty="0" smtClean="0">
                <a:solidFill>
                  <a:srgbClr val="FF0000"/>
                </a:solidFill>
              </a:rPr>
              <a:t>Hallituksen asettama tavoite</a:t>
            </a:r>
          </a:p>
          <a:p>
            <a:r>
              <a:rPr lang="fi-FI" sz="1100" dirty="0" smtClean="0">
                <a:solidFill>
                  <a:srgbClr val="FF0000"/>
                </a:solidFill>
              </a:rPr>
              <a:t>paikallishallinnon </a:t>
            </a:r>
          </a:p>
          <a:p>
            <a:r>
              <a:rPr lang="fi-FI" sz="1100" dirty="0" smtClean="0">
                <a:solidFill>
                  <a:srgbClr val="FF0000"/>
                </a:solidFill>
              </a:rPr>
              <a:t>nettoluotonannolle (-0,5 %)</a:t>
            </a:r>
            <a:endParaRPr lang="fi-FI" sz="1100" dirty="0">
              <a:solidFill>
                <a:srgbClr val="FF0000"/>
              </a:solidFill>
            </a:endParaRPr>
          </a:p>
        </p:txBody>
      </p:sp>
      <p:cxnSp>
        <p:nvCxnSpPr>
          <p:cNvPr id="12" name="Suora nuoliyhdysviiva 11"/>
          <p:cNvCxnSpPr/>
          <p:nvPr/>
        </p:nvCxnSpPr>
        <p:spPr>
          <a:xfrm flipV="1">
            <a:off x="9768408" y="3116868"/>
            <a:ext cx="360040" cy="504056"/>
          </a:xfrm>
          <a:prstGeom prst="straightConnector1">
            <a:avLst/>
          </a:prstGeom>
          <a:ln w="158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10992544" y="764704"/>
            <a:ext cx="261743" cy="338554"/>
          </a:xfrm>
          <a:prstGeom prst="rect">
            <a:avLst/>
          </a:prstGeom>
          <a:noFill/>
        </p:spPr>
        <p:txBody>
          <a:bodyPr wrap="square" rtlCol="0">
            <a:spAutoFit/>
          </a:bodyPr>
          <a:lstStyle/>
          <a:p>
            <a:r>
              <a:rPr lang="fi-FI" sz="1600" dirty="0" smtClean="0">
                <a:solidFill>
                  <a:srgbClr val="002060"/>
                </a:solidFill>
              </a:rPr>
              <a:t>%</a:t>
            </a:r>
            <a:endParaRPr lang="fi-FI" sz="1600" dirty="0">
              <a:solidFill>
                <a:srgbClr val="002060"/>
              </a:solidFill>
            </a:endParaRPr>
          </a:p>
        </p:txBody>
      </p:sp>
      <p:sp>
        <p:nvSpPr>
          <p:cNvPr id="11" name="Tekstiruutu 10"/>
          <p:cNvSpPr txBox="1"/>
          <p:nvPr/>
        </p:nvSpPr>
        <p:spPr>
          <a:xfrm>
            <a:off x="1081729" y="764704"/>
            <a:ext cx="261743" cy="338554"/>
          </a:xfrm>
          <a:prstGeom prst="rect">
            <a:avLst/>
          </a:prstGeom>
          <a:noFill/>
        </p:spPr>
        <p:txBody>
          <a:bodyPr wrap="square" rtlCol="0">
            <a:spAutoFit/>
          </a:bodyPr>
          <a:lstStyle/>
          <a:p>
            <a:r>
              <a:rPr lang="fi-FI" sz="1600" dirty="0" smtClean="0">
                <a:solidFill>
                  <a:srgbClr val="002060"/>
                </a:solidFill>
              </a:rPr>
              <a:t>%</a:t>
            </a:r>
            <a:endParaRPr lang="fi-FI" sz="1600" dirty="0">
              <a:solidFill>
                <a:srgbClr val="002060"/>
              </a:solidFill>
            </a:endParaRPr>
          </a:p>
        </p:txBody>
      </p:sp>
    </p:spTree>
    <p:extLst>
      <p:ext uri="{BB962C8B-B14F-4D97-AF65-F5344CB8AC3E}">
        <p14:creationId xmlns:p14="http://schemas.microsoft.com/office/powerpoint/2010/main" val="718023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847850" y="116632"/>
            <a:ext cx="8604250" cy="1080120"/>
          </a:xfrm>
        </p:spPr>
        <p:txBody>
          <a:bodyPr>
            <a:noAutofit/>
          </a:bodyPr>
          <a:lstStyle/>
          <a:p>
            <a:pPr algn="ctr" defTabSz="914400" eaLnBrk="1" fontAlgn="auto" hangingPunct="1">
              <a:spcBef>
                <a:spcPts val="0"/>
              </a:spcBef>
              <a:spcAft>
                <a:spcPts val="0"/>
              </a:spcAft>
              <a:defRPr/>
            </a:pPr>
            <a:r>
              <a:rPr lang="fi-FI" sz="2400" b="0" kern="0" spc="0" dirty="0">
                <a:ea typeface="+mj-ea"/>
              </a:rPr>
              <a:t>Kuntien ja kuntayhtymien lainakanta sekä rahavarat</a:t>
            </a:r>
            <a:br>
              <a:rPr lang="fi-FI" sz="2400" b="0" kern="0" spc="0" dirty="0">
                <a:ea typeface="+mj-ea"/>
              </a:rPr>
            </a:br>
            <a:r>
              <a:rPr lang="fi-FI" sz="2400" b="0" kern="0" spc="0" dirty="0" smtClean="0">
                <a:ea typeface="+mj-ea"/>
              </a:rPr>
              <a:t>1991-2021, </a:t>
            </a:r>
            <a:r>
              <a:rPr lang="fi-FI" sz="2400" b="0" kern="0" spc="0" dirty="0">
                <a:ea typeface="+mj-ea"/>
              </a:rPr>
              <a:t>mrd. € (käyvin hinnoin)</a:t>
            </a:r>
            <a:br>
              <a:rPr lang="fi-FI" sz="2400" b="0" kern="0" spc="0" dirty="0">
                <a:ea typeface="+mj-ea"/>
              </a:rPr>
            </a:br>
            <a:r>
              <a:rPr lang="fi-FI" sz="1800" b="0" kern="0" spc="0" dirty="0">
                <a:solidFill>
                  <a:srgbClr val="FF0000"/>
                </a:solidFill>
                <a:ea typeface="+mj-ea"/>
              </a:rPr>
              <a:t>(arviot painelaskelman mukaan)</a:t>
            </a:r>
          </a:p>
        </p:txBody>
      </p:sp>
      <p:graphicFrame>
        <p:nvGraphicFramePr>
          <p:cNvPr id="3" name="Object 3"/>
          <p:cNvGraphicFramePr>
            <a:graphicFrameLocks noChangeAspect="1"/>
          </p:cNvGraphicFramePr>
          <p:nvPr>
            <p:extLst>
              <p:ext uri="{D42A27DB-BD31-4B8C-83A1-F6EECF244321}">
                <p14:modId xmlns:p14="http://schemas.microsoft.com/office/powerpoint/2010/main" val="1602293968"/>
              </p:ext>
            </p:extLst>
          </p:nvPr>
        </p:nvGraphicFramePr>
        <p:xfrm>
          <a:off x="983432" y="1031226"/>
          <a:ext cx="10153128" cy="50731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8328248" y="6310481"/>
            <a:ext cx="36724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100" kern="0" dirty="0">
                <a:solidFill>
                  <a:srgbClr val="002E63"/>
                </a:solidFill>
                <a:cs typeface="+mn-cs"/>
              </a:rPr>
              <a:t>Lähde: Vuodet </a:t>
            </a:r>
            <a:r>
              <a:rPr lang="fi-FI" sz="1100" kern="0" dirty="0" smtClean="0">
                <a:solidFill>
                  <a:srgbClr val="002E63"/>
                </a:solidFill>
                <a:cs typeface="+mn-cs"/>
              </a:rPr>
              <a:t>1991-2016 </a:t>
            </a:r>
            <a:r>
              <a:rPr lang="fi-FI" sz="1100" kern="0" dirty="0">
                <a:solidFill>
                  <a:srgbClr val="002E63"/>
                </a:solidFill>
                <a:cs typeface="+mn-cs"/>
              </a:rPr>
              <a:t>Tilastokeskus.</a:t>
            </a:r>
          </a:p>
          <a:p>
            <a:pPr eaLnBrk="1" fontAlgn="auto" hangingPunct="1">
              <a:spcBef>
                <a:spcPts val="0"/>
              </a:spcBef>
              <a:spcAft>
                <a:spcPts val="0"/>
              </a:spcAft>
              <a:defRPr/>
            </a:pPr>
            <a:r>
              <a:rPr lang="fi-FI" sz="1100" kern="0" dirty="0">
                <a:solidFill>
                  <a:srgbClr val="002E63"/>
                </a:solidFill>
                <a:cs typeface="+mn-cs"/>
              </a:rPr>
              <a:t>           Vuosien </a:t>
            </a:r>
            <a:r>
              <a:rPr lang="fi-FI" sz="1100" kern="0" dirty="0" smtClean="0">
                <a:solidFill>
                  <a:srgbClr val="002E63"/>
                </a:solidFill>
                <a:cs typeface="+mn-cs"/>
              </a:rPr>
              <a:t>2017-2021 </a:t>
            </a:r>
            <a:r>
              <a:rPr lang="fi-FI" sz="1100" kern="0" dirty="0">
                <a:solidFill>
                  <a:srgbClr val="002E63"/>
                </a:solidFill>
                <a:cs typeface="+mn-cs"/>
              </a:rPr>
              <a:t>arviot VM </a:t>
            </a:r>
            <a:r>
              <a:rPr lang="fi-FI" sz="1100" kern="0" dirty="0" smtClean="0">
                <a:solidFill>
                  <a:srgbClr val="002E63"/>
                </a:solidFill>
                <a:cs typeface="+mn-cs"/>
              </a:rPr>
              <a:t>28.4.2017</a:t>
            </a:r>
            <a:endParaRPr lang="fi-FI" sz="1100" kern="0" dirty="0">
              <a:solidFill>
                <a:srgbClr val="002E63"/>
              </a:solidFill>
              <a:cs typeface="+mn-cs"/>
            </a:endParaRPr>
          </a:p>
        </p:txBody>
      </p:sp>
      <p:sp>
        <p:nvSpPr>
          <p:cNvPr id="5" name="Alatunnisteen paikkamerkki 4"/>
          <p:cNvSpPr>
            <a:spLocks noGrp="1"/>
          </p:cNvSpPr>
          <p:nvPr>
            <p:ph type="ftr" sz="quarter" idx="11"/>
          </p:nvPr>
        </p:nvSpPr>
        <p:spPr>
          <a:xfrm>
            <a:off x="5027085" y="6451601"/>
            <a:ext cx="1500963" cy="289767"/>
          </a:xfrm>
        </p:spPr>
        <p:txBody>
          <a:bodyPr/>
          <a:lstStyle/>
          <a:p>
            <a:pPr>
              <a:defRPr/>
            </a:pPr>
            <a:r>
              <a:rPr lang="en-US" sz="950" smtClean="0"/>
              <a:t>28.4.2017/hp</a:t>
            </a:r>
            <a:endParaRPr lang="fi-FI" sz="950" dirty="0"/>
          </a:p>
        </p:txBody>
      </p:sp>
      <p:sp>
        <p:nvSpPr>
          <p:cNvPr id="6" name="Tekstiruutu 5"/>
          <p:cNvSpPr txBox="1"/>
          <p:nvPr/>
        </p:nvSpPr>
        <p:spPr>
          <a:xfrm>
            <a:off x="1433812" y="6088940"/>
            <a:ext cx="7902548" cy="292388"/>
          </a:xfrm>
          <a:prstGeom prst="rect">
            <a:avLst/>
          </a:prstGeom>
          <a:noFill/>
        </p:spPr>
        <p:txBody>
          <a:bodyPr wrap="none" rtlCol="0">
            <a:spAutoFit/>
          </a:bodyPr>
          <a:lstStyle/>
          <a:p>
            <a:r>
              <a:rPr lang="fi-FI" dirty="0" smtClean="0"/>
              <a:t> </a:t>
            </a:r>
            <a:r>
              <a:rPr lang="fi-FI" sz="1300" dirty="0" smtClean="0"/>
              <a:t> Kuntayhtymien lainoja on oletettu siirtyvän maakunnille vuonna 2019  noin 2 mrd. euroa</a:t>
            </a:r>
            <a:endParaRPr lang="fi-FI" sz="1300" dirty="0"/>
          </a:p>
        </p:txBody>
      </p:sp>
    </p:spTree>
    <p:extLst>
      <p:ext uri="{BB962C8B-B14F-4D97-AF65-F5344CB8AC3E}">
        <p14:creationId xmlns:p14="http://schemas.microsoft.com/office/powerpoint/2010/main" val="790911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435225" y="44550"/>
            <a:ext cx="7189788" cy="720155"/>
          </a:xfrm>
        </p:spPr>
        <p:txBody>
          <a:bodyPr rtlCol="0">
            <a:noAutofit/>
          </a:bodyPr>
          <a:lstStyle/>
          <a:p>
            <a:pPr eaLnBrk="1" fontAlgn="auto" hangingPunct="1">
              <a:spcAft>
                <a:spcPts val="0"/>
              </a:spcAft>
              <a:defRPr/>
            </a:pPr>
            <a:r>
              <a:rPr lang="fi-FI" sz="2300" dirty="0"/>
              <a:t>Kuntien ja kuntayhtymien tuloslaskelma </a:t>
            </a:r>
            <a:br>
              <a:rPr lang="fi-FI" sz="2300" dirty="0"/>
            </a:br>
            <a:r>
              <a:rPr lang="fi-FI" sz="2300" dirty="0"/>
              <a:t>vuosina </a:t>
            </a:r>
            <a:r>
              <a:rPr lang="fi-FI" sz="2300" dirty="0" smtClean="0"/>
              <a:t>2015-2021, </a:t>
            </a:r>
            <a:r>
              <a:rPr lang="fi-FI" sz="2300" dirty="0"/>
              <a:t>mrd. € </a:t>
            </a:r>
          </a:p>
        </p:txBody>
      </p:sp>
      <p:sp>
        <p:nvSpPr>
          <p:cNvPr id="26637" name="Rectangle 24"/>
          <p:cNvSpPr>
            <a:spLocks noChangeArrowheads="1"/>
          </p:cNvSpPr>
          <p:nvPr/>
        </p:nvSpPr>
        <p:spPr bwMode="auto">
          <a:xfrm>
            <a:off x="8517314" y="6418203"/>
            <a:ext cx="362735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sz="1050" dirty="0"/>
              <a:t>Lähteet: </a:t>
            </a:r>
            <a:r>
              <a:rPr lang="fi-FI" sz="1050" dirty="0" smtClean="0"/>
              <a:t>Vuodet 2015-2016 </a:t>
            </a:r>
            <a:r>
              <a:rPr lang="fi-FI" sz="1050" dirty="0"/>
              <a:t>Tilastokeskus,</a:t>
            </a:r>
          </a:p>
          <a:p>
            <a:pPr algn="l"/>
            <a:r>
              <a:rPr lang="fi-FI" sz="1050" dirty="0"/>
              <a:t>             Vuosien </a:t>
            </a:r>
            <a:r>
              <a:rPr lang="fi-FI" sz="1050" dirty="0" smtClean="0"/>
              <a:t>2017-2021  </a:t>
            </a:r>
            <a:r>
              <a:rPr lang="fi-FI" sz="1050" dirty="0"/>
              <a:t>arviot VM </a:t>
            </a:r>
            <a:r>
              <a:rPr lang="fi-FI" sz="1050" dirty="0" smtClean="0"/>
              <a:t>28.4.2017</a:t>
            </a:r>
            <a:endParaRPr lang="fi-FI" sz="1050" dirty="0">
              <a:solidFill>
                <a:schemeClr val="accent1"/>
              </a:solidFill>
            </a:endParaRPr>
          </a:p>
        </p:txBody>
      </p:sp>
      <p:sp>
        <p:nvSpPr>
          <p:cNvPr id="26718" name="Alatunnisteen paikkamerkki 1"/>
          <p:cNvSpPr>
            <a:spLocks noGrp="1"/>
          </p:cNvSpPr>
          <p:nvPr>
            <p:ph type="ftr" sz="quarter" idx="11"/>
          </p:nvPr>
        </p:nvSpPr>
        <p:spPr bwMode="auto">
          <a:xfrm>
            <a:off x="5194691" y="6476257"/>
            <a:ext cx="1333358" cy="2404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28.4.2017/hp</a:t>
            </a:r>
            <a:endParaRPr lang="fi-FI" sz="900" dirty="0">
              <a:solidFill>
                <a:schemeClr val="accent1"/>
              </a:solidFill>
            </a:endParaRPr>
          </a:p>
        </p:txBody>
      </p:sp>
      <p:sp>
        <p:nvSpPr>
          <p:cNvPr id="142" name="Rectangle 2"/>
          <p:cNvSpPr txBox="1">
            <a:spLocks noChangeArrowheads="1"/>
          </p:cNvSpPr>
          <p:nvPr/>
        </p:nvSpPr>
        <p:spPr bwMode="auto">
          <a:xfrm>
            <a:off x="1559496" y="5517232"/>
            <a:ext cx="10297144" cy="97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100" kern="0" dirty="0">
                <a:solidFill>
                  <a:srgbClr val="002060"/>
                </a:solidFill>
                <a:cs typeface="+mn-cs"/>
              </a:rPr>
              <a:t>Vuonna 2015 tuloslaskelman eriin vaikuttaa kunnallisten liikelaitosten sekä ammattikorkeakoulujen </a:t>
            </a:r>
            <a:r>
              <a:rPr lang="fi-FI" sz="1100" kern="0" dirty="0" smtClean="0">
                <a:solidFill>
                  <a:srgbClr val="002060"/>
                </a:solidFill>
                <a:cs typeface="+mn-cs"/>
              </a:rPr>
              <a:t>yhtiöittäminen sekä tilastouudistus. </a:t>
            </a:r>
            <a:endParaRPr lang="fi-FI" sz="1100" kern="0" dirty="0">
              <a:solidFill>
                <a:srgbClr val="002060"/>
              </a:solidFill>
              <a:cs typeface="+mn-cs"/>
            </a:endParaRPr>
          </a:p>
          <a:p>
            <a:pPr eaLnBrk="1" fontAlgn="auto" hangingPunct="1">
              <a:lnSpc>
                <a:spcPct val="110000"/>
              </a:lnSpc>
              <a:spcBef>
                <a:spcPts val="0"/>
              </a:spcBef>
              <a:spcAft>
                <a:spcPts val="0"/>
              </a:spcAft>
              <a:defRPr/>
            </a:pPr>
            <a:r>
              <a:rPr lang="fi-FI" sz="1100" kern="0" dirty="0">
                <a:solidFill>
                  <a:srgbClr val="002060"/>
                </a:solidFill>
                <a:cs typeface="+mn-cs"/>
              </a:rPr>
              <a:t>Vuonna 2017 toimintatuloja ja –menoja sekä valtionosuuksia pienentää</a:t>
            </a:r>
            <a:r>
              <a:rPr lang="fi-FI" sz="1100" b="1" kern="0" dirty="0">
                <a:solidFill>
                  <a:srgbClr val="002060"/>
                </a:solidFill>
                <a:cs typeface="+mn-cs"/>
              </a:rPr>
              <a:t> </a:t>
            </a:r>
            <a:r>
              <a:rPr lang="fi-FI" sz="1100" kern="0" dirty="0">
                <a:solidFill>
                  <a:srgbClr val="002060"/>
                </a:solidFill>
                <a:cs typeface="+mn-cs"/>
              </a:rPr>
              <a:t>perustoimeentulotuen laskutuksen ja maksatuksen siirto </a:t>
            </a:r>
            <a:r>
              <a:rPr lang="fi-FI" sz="1100" kern="0" dirty="0" smtClean="0">
                <a:solidFill>
                  <a:srgbClr val="002060"/>
                </a:solidFill>
                <a:cs typeface="+mn-cs"/>
              </a:rPr>
              <a:t>Kelalle</a:t>
            </a:r>
          </a:p>
          <a:p>
            <a:pPr eaLnBrk="1" fontAlgn="auto" hangingPunct="1">
              <a:lnSpc>
                <a:spcPct val="110000"/>
              </a:lnSpc>
              <a:spcBef>
                <a:spcPts val="0"/>
              </a:spcBef>
              <a:spcAft>
                <a:spcPts val="0"/>
              </a:spcAft>
              <a:defRPr/>
            </a:pPr>
            <a:r>
              <a:rPr lang="fi-FI" sz="1100" kern="0" dirty="0" smtClean="0">
                <a:solidFill>
                  <a:srgbClr val="002060"/>
                </a:solidFill>
                <a:cs typeface="+mn-cs"/>
              </a:rPr>
              <a:t>sekä </a:t>
            </a:r>
            <a:r>
              <a:rPr lang="fi-FI" sz="1100" kern="0" dirty="0" err="1">
                <a:solidFill>
                  <a:srgbClr val="002060"/>
                </a:solidFill>
                <a:cs typeface="+mn-cs"/>
              </a:rPr>
              <a:t>kiky</a:t>
            </a:r>
            <a:r>
              <a:rPr lang="fi-FI" sz="1100" kern="0" dirty="0">
                <a:solidFill>
                  <a:srgbClr val="002060"/>
                </a:solidFill>
                <a:cs typeface="+mn-cs"/>
              </a:rPr>
              <a:t>-sopimus</a:t>
            </a:r>
            <a:r>
              <a:rPr lang="fi-FI" sz="1100" kern="0" dirty="0" smtClean="0">
                <a:solidFill>
                  <a:srgbClr val="002060"/>
                </a:solidFill>
                <a:cs typeface="+mn-cs"/>
              </a:rPr>
              <a:t>.</a:t>
            </a:r>
          </a:p>
          <a:p>
            <a:pPr eaLnBrk="1" fontAlgn="auto" hangingPunct="1">
              <a:lnSpc>
                <a:spcPct val="115000"/>
              </a:lnSpc>
              <a:spcBef>
                <a:spcPts val="0"/>
              </a:spcBef>
              <a:spcAft>
                <a:spcPts val="0"/>
              </a:spcAft>
              <a:defRPr/>
            </a:pPr>
            <a:r>
              <a:rPr lang="fi-FI" sz="1100" kern="0" dirty="0">
                <a:solidFill>
                  <a:srgbClr val="002060"/>
                </a:solidFill>
              </a:rPr>
              <a:t>Talouden paraneminen vuonna 2019 johtuu </a:t>
            </a:r>
            <a:r>
              <a:rPr lang="fi-FI" sz="1100" kern="0" dirty="0" smtClean="0">
                <a:solidFill>
                  <a:srgbClr val="002060"/>
                </a:solidFill>
              </a:rPr>
              <a:t>pääosin siitä, </a:t>
            </a:r>
            <a:r>
              <a:rPr lang="fi-FI" sz="1100" kern="0" dirty="0">
                <a:solidFill>
                  <a:srgbClr val="002060"/>
                </a:solidFill>
              </a:rPr>
              <a:t>että veroprosenttien ja yhteisöveron jako-osuuden leikkauksista huolimatta kunnille </a:t>
            </a:r>
          </a:p>
          <a:p>
            <a:pPr eaLnBrk="1" fontAlgn="auto" hangingPunct="1">
              <a:lnSpc>
                <a:spcPct val="115000"/>
              </a:lnSpc>
              <a:spcBef>
                <a:spcPts val="0"/>
              </a:spcBef>
              <a:spcAft>
                <a:spcPts val="0"/>
              </a:spcAft>
              <a:defRPr/>
            </a:pPr>
            <a:r>
              <a:rPr lang="fi-FI" sz="1100" kern="0" dirty="0" smtClean="0">
                <a:solidFill>
                  <a:srgbClr val="002060"/>
                </a:solidFill>
              </a:rPr>
              <a:t>tilitetään </a:t>
            </a:r>
            <a:r>
              <a:rPr lang="fi-FI" sz="1100" kern="0" dirty="0">
                <a:solidFill>
                  <a:srgbClr val="002060"/>
                </a:solidFill>
              </a:rPr>
              <a:t>vielä aiempien </a:t>
            </a:r>
            <a:r>
              <a:rPr lang="fi-FI" sz="1100" kern="0" dirty="0" smtClean="0">
                <a:solidFill>
                  <a:srgbClr val="002060"/>
                </a:solidFill>
              </a:rPr>
              <a:t>verovuosien </a:t>
            </a:r>
            <a:r>
              <a:rPr lang="fi-FI" sz="1100" kern="0" dirty="0">
                <a:solidFill>
                  <a:srgbClr val="002060"/>
                </a:solidFill>
              </a:rPr>
              <a:t>veroja aiempien vuosien korkeampien veroprosenttien ja jako-osuuksien perusteella</a:t>
            </a:r>
            <a:r>
              <a:rPr lang="fi-FI" sz="1100" kern="0" dirty="0" smtClean="0">
                <a:solidFill>
                  <a:srgbClr val="002060"/>
                </a:solidFill>
              </a:rPr>
              <a:t>.</a:t>
            </a:r>
            <a:endParaRPr lang="fi-FI" sz="1100" kern="0" dirty="0">
              <a:solidFill>
                <a:srgbClr val="002060"/>
              </a:solidFill>
              <a:cs typeface="+mn-cs"/>
            </a:endParaRPr>
          </a:p>
        </p:txBody>
      </p:sp>
      <p:graphicFrame>
        <p:nvGraphicFramePr>
          <p:cNvPr id="2" name="Objekti 1"/>
          <p:cNvGraphicFramePr>
            <a:graphicFrameLocks noChangeAspect="1"/>
          </p:cNvGraphicFramePr>
          <p:nvPr>
            <p:extLst>
              <p:ext uri="{D42A27DB-BD31-4B8C-83A1-F6EECF244321}">
                <p14:modId xmlns:p14="http://schemas.microsoft.com/office/powerpoint/2010/main" val="3098398633"/>
              </p:ext>
            </p:extLst>
          </p:nvPr>
        </p:nvGraphicFramePr>
        <p:xfrm>
          <a:off x="1535113" y="764704"/>
          <a:ext cx="9313415" cy="4694237"/>
        </p:xfrm>
        <a:graphic>
          <a:graphicData uri="http://schemas.openxmlformats.org/presentationml/2006/ole">
            <mc:AlternateContent xmlns:mc="http://schemas.openxmlformats.org/markup-compatibility/2006">
              <mc:Choice xmlns:v="urn:schemas-microsoft-com:vml" Requires="v">
                <p:oleObj spid="_x0000_s18463" name="Worksheet" r:id="rId3" imgW="9121034" imgH="4693841" progId="Excel.Sheet.12">
                  <p:embed/>
                </p:oleObj>
              </mc:Choice>
              <mc:Fallback>
                <p:oleObj name="Worksheet" r:id="rId3" imgW="9121034" imgH="4693841" progId="Excel.Sheet.12">
                  <p:embed/>
                  <p:pic>
                    <p:nvPicPr>
                      <p:cNvPr id="0" name=""/>
                      <p:cNvPicPr/>
                      <p:nvPr/>
                    </p:nvPicPr>
                    <p:blipFill>
                      <a:blip r:embed="rId4"/>
                      <a:stretch>
                        <a:fillRect/>
                      </a:stretch>
                    </p:blipFill>
                    <p:spPr>
                      <a:xfrm>
                        <a:off x="1535113" y="764704"/>
                        <a:ext cx="9313415" cy="4694237"/>
                      </a:xfrm>
                      <a:prstGeom prst="rect">
                        <a:avLst/>
                      </a:prstGeom>
                    </p:spPr>
                  </p:pic>
                </p:oleObj>
              </mc:Fallback>
            </mc:AlternateContent>
          </a:graphicData>
        </a:graphic>
      </p:graphicFrame>
    </p:spTree>
    <p:extLst>
      <p:ext uri="{BB962C8B-B14F-4D97-AF65-F5344CB8AC3E}">
        <p14:creationId xmlns:p14="http://schemas.microsoft.com/office/powerpoint/2010/main" val="2121863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435225" y="116557"/>
            <a:ext cx="7189788" cy="720155"/>
          </a:xfrm>
        </p:spPr>
        <p:txBody>
          <a:bodyPr rtlCol="0">
            <a:noAutofit/>
          </a:bodyPr>
          <a:lstStyle/>
          <a:p>
            <a:pPr eaLnBrk="1" fontAlgn="auto" hangingPunct="1">
              <a:spcAft>
                <a:spcPts val="0"/>
              </a:spcAft>
              <a:defRPr/>
            </a:pPr>
            <a:r>
              <a:rPr lang="fi-FI" sz="2300" dirty="0"/>
              <a:t>Kuntien ja kuntayhtymien rahoituslaskelma </a:t>
            </a:r>
            <a:br>
              <a:rPr lang="fi-FI" sz="2300" dirty="0"/>
            </a:br>
            <a:r>
              <a:rPr lang="fi-FI" sz="2300" dirty="0"/>
              <a:t>vuosina </a:t>
            </a:r>
            <a:r>
              <a:rPr lang="fi-FI" sz="2300" dirty="0" smtClean="0"/>
              <a:t>2015-2021, </a:t>
            </a:r>
            <a:r>
              <a:rPr lang="fi-FI" sz="2300" dirty="0"/>
              <a:t>mrd. € </a:t>
            </a:r>
          </a:p>
        </p:txBody>
      </p:sp>
      <p:sp>
        <p:nvSpPr>
          <p:cNvPr id="26718" name="Alatunnisteen paikkamerkki 1"/>
          <p:cNvSpPr>
            <a:spLocks noGrp="1"/>
          </p:cNvSpPr>
          <p:nvPr>
            <p:ph type="ftr" sz="quarter" idx="11"/>
          </p:nvPr>
        </p:nvSpPr>
        <p:spPr bwMode="auto">
          <a:xfrm>
            <a:off x="5194690" y="6476256"/>
            <a:ext cx="22694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28.4.2017/hp</a:t>
            </a:r>
            <a:endParaRPr lang="fi-FI" sz="900" dirty="0">
              <a:solidFill>
                <a:schemeClr val="accent1"/>
              </a:solidFill>
            </a:endParaRPr>
          </a:p>
        </p:txBody>
      </p:sp>
      <p:sp>
        <p:nvSpPr>
          <p:cNvPr id="7" name="Rectangle 24"/>
          <p:cNvSpPr>
            <a:spLocks noChangeArrowheads="1"/>
          </p:cNvSpPr>
          <p:nvPr/>
        </p:nvSpPr>
        <p:spPr bwMode="auto">
          <a:xfrm>
            <a:off x="8445306" y="6378160"/>
            <a:ext cx="3627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sz="1100" dirty="0"/>
              <a:t>Lähteet: </a:t>
            </a:r>
            <a:r>
              <a:rPr lang="fi-FI" sz="1100" dirty="0" smtClean="0"/>
              <a:t>Vuodet 2015-2016 </a:t>
            </a:r>
            <a:r>
              <a:rPr lang="fi-FI" sz="1100" dirty="0"/>
              <a:t>Tilastokeskus,</a:t>
            </a:r>
          </a:p>
          <a:p>
            <a:pPr algn="l"/>
            <a:r>
              <a:rPr lang="fi-FI" sz="1100" dirty="0"/>
              <a:t>             Vuosien </a:t>
            </a:r>
            <a:r>
              <a:rPr lang="fi-FI" sz="1100" dirty="0" smtClean="0"/>
              <a:t>2017-2021  </a:t>
            </a:r>
            <a:r>
              <a:rPr lang="fi-FI" sz="1100" dirty="0"/>
              <a:t>arviot VM </a:t>
            </a:r>
            <a:r>
              <a:rPr lang="fi-FI" sz="1100" dirty="0" smtClean="0"/>
              <a:t>28.4.2017</a:t>
            </a:r>
            <a:endParaRPr lang="fi-FI" sz="1100" dirty="0">
              <a:solidFill>
                <a:schemeClr val="accent1"/>
              </a:solidFill>
            </a:endParaRPr>
          </a:p>
        </p:txBody>
      </p:sp>
      <p:graphicFrame>
        <p:nvGraphicFramePr>
          <p:cNvPr id="2" name="Objekti 1"/>
          <p:cNvGraphicFramePr>
            <a:graphicFrameLocks noChangeAspect="1"/>
          </p:cNvGraphicFramePr>
          <p:nvPr>
            <p:extLst>
              <p:ext uri="{D42A27DB-BD31-4B8C-83A1-F6EECF244321}">
                <p14:modId xmlns:p14="http://schemas.microsoft.com/office/powerpoint/2010/main" val="3745695300"/>
              </p:ext>
            </p:extLst>
          </p:nvPr>
        </p:nvGraphicFramePr>
        <p:xfrm>
          <a:off x="701675" y="903312"/>
          <a:ext cx="10790238" cy="5334000"/>
        </p:xfrm>
        <a:graphic>
          <a:graphicData uri="http://schemas.openxmlformats.org/presentationml/2006/ole">
            <mc:AlternateContent xmlns:mc="http://schemas.openxmlformats.org/markup-compatibility/2006">
              <mc:Choice xmlns:v="urn:schemas-microsoft-com:vml" Requires="v">
                <p:oleObj spid="_x0000_s16425" name="Worksheet" r:id="rId3" imgW="10789920" imgH="5333969" progId="Excel.Sheet.12">
                  <p:embed/>
                </p:oleObj>
              </mc:Choice>
              <mc:Fallback>
                <p:oleObj name="Worksheet" r:id="rId3" imgW="10789920" imgH="5333969" progId="Excel.Sheet.12">
                  <p:embed/>
                  <p:pic>
                    <p:nvPicPr>
                      <p:cNvPr id="0" name=""/>
                      <p:cNvPicPr/>
                      <p:nvPr/>
                    </p:nvPicPr>
                    <p:blipFill>
                      <a:blip r:embed="rId4"/>
                      <a:stretch>
                        <a:fillRect/>
                      </a:stretch>
                    </p:blipFill>
                    <p:spPr>
                      <a:xfrm>
                        <a:off x="701675" y="903312"/>
                        <a:ext cx="10790238" cy="5334000"/>
                      </a:xfrm>
                      <a:prstGeom prst="rect">
                        <a:avLst/>
                      </a:prstGeom>
                    </p:spPr>
                  </p:pic>
                </p:oleObj>
              </mc:Fallback>
            </mc:AlternateContent>
          </a:graphicData>
        </a:graphic>
      </p:graphicFrame>
    </p:spTree>
    <p:extLst>
      <p:ext uri="{BB962C8B-B14F-4D97-AF65-F5344CB8AC3E}">
        <p14:creationId xmlns:p14="http://schemas.microsoft.com/office/powerpoint/2010/main" val="120822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3"/>
          <p:cNvGraphicFramePr>
            <a:graphicFrameLocks noChangeAspect="1"/>
          </p:cNvGraphicFramePr>
          <p:nvPr>
            <p:extLst>
              <p:ext uri="{D42A27DB-BD31-4B8C-83A1-F6EECF244321}">
                <p14:modId xmlns:p14="http://schemas.microsoft.com/office/powerpoint/2010/main" val="1100355982"/>
              </p:ext>
            </p:extLst>
          </p:nvPr>
        </p:nvGraphicFramePr>
        <p:xfrm>
          <a:off x="995659" y="861559"/>
          <a:ext cx="4754464" cy="555272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Grp="1" noChangeArrowheads="1"/>
          </p:cNvSpPr>
          <p:nvPr>
            <p:ph type="title"/>
          </p:nvPr>
        </p:nvSpPr>
        <p:spPr>
          <a:xfrm>
            <a:off x="1292214" y="87075"/>
            <a:ext cx="8713340" cy="515069"/>
          </a:xfrm>
        </p:spPr>
        <p:txBody>
          <a:bodyPr>
            <a:noAutofit/>
          </a:bodyPr>
          <a:lstStyle/>
          <a:p>
            <a:pPr eaLnBrk="1" hangingPunct="1">
              <a:defRPr/>
            </a:pPr>
            <a:r>
              <a:rPr lang="fi-FI" sz="2400" b="0" dirty="0">
                <a:solidFill>
                  <a:schemeClr val="tx1"/>
                </a:solidFill>
              </a:rPr>
              <a:t>Kuntien ja kuntayhtymien talous nyt ja tulevaisuudessa </a:t>
            </a:r>
          </a:p>
        </p:txBody>
      </p:sp>
      <p:sp>
        <p:nvSpPr>
          <p:cNvPr id="39" name="Text Box 27"/>
          <p:cNvSpPr txBox="1">
            <a:spLocks noChangeArrowheads="1"/>
          </p:cNvSpPr>
          <p:nvPr/>
        </p:nvSpPr>
        <p:spPr bwMode="auto">
          <a:xfrm>
            <a:off x="9362478" y="6495148"/>
            <a:ext cx="26035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l" eaLnBrk="1" hangingPunct="1"/>
            <a:r>
              <a:rPr lang="fi-FI" sz="1100" dirty="0">
                <a:solidFill>
                  <a:schemeClr val="tx1"/>
                </a:solidFill>
              </a:rPr>
              <a:t>Lähde: </a:t>
            </a:r>
            <a:r>
              <a:rPr lang="fi-FI" sz="1100" dirty="0" smtClean="0">
                <a:solidFill>
                  <a:schemeClr val="tx1"/>
                </a:solidFill>
              </a:rPr>
              <a:t>VM 28.4.2017/Kuntaliitto</a:t>
            </a:r>
            <a:endParaRPr lang="fi-FI" sz="1100" dirty="0">
              <a:solidFill>
                <a:schemeClr val="tx1"/>
              </a:solidFill>
            </a:endParaRPr>
          </a:p>
        </p:txBody>
      </p:sp>
      <p:graphicFrame>
        <p:nvGraphicFramePr>
          <p:cNvPr id="28" name="Object 3"/>
          <p:cNvGraphicFramePr>
            <a:graphicFrameLocks noChangeAspect="1"/>
          </p:cNvGraphicFramePr>
          <p:nvPr>
            <p:extLst>
              <p:ext uri="{D42A27DB-BD31-4B8C-83A1-F6EECF244321}">
                <p14:modId xmlns:p14="http://schemas.microsoft.com/office/powerpoint/2010/main" val="448754317"/>
              </p:ext>
            </p:extLst>
          </p:nvPr>
        </p:nvGraphicFramePr>
        <p:xfrm>
          <a:off x="6376903" y="849657"/>
          <a:ext cx="4754464" cy="555272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kstiruutu 29"/>
          <p:cNvSpPr txBox="1"/>
          <p:nvPr/>
        </p:nvSpPr>
        <p:spPr>
          <a:xfrm>
            <a:off x="4232207" y="6063853"/>
            <a:ext cx="1359737" cy="246221"/>
          </a:xfrm>
          <a:prstGeom prst="rect">
            <a:avLst/>
          </a:prstGeom>
          <a:noFill/>
        </p:spPr>
        <p:txBody>
          <a:bodyPr wrap="square" rtlCol="0">
            <a:spAutoFit/>
          </a:bodyPr>
          <a:lstStyle/>
          <a:p>
            <a:r>
              <a:rPr lang="fi-FI" dirty="0"/>
              <a:t>Muut tulot </a:t>
            </a:r>
            <a:r>
              <a:rPr lang="fi-FI" dirty="0" smtClean="0"/>
              <a:t>4 </a:t>
            </a:r>
            <a:r>
              <a:rPr lang="fi-FI" dirty="0"/>
              <a:t>%</a:t>
            </a:r>
          </a:p>
        </p:txBody>
      </p:sp>
      <p:sp>
        <p:nvSpPr>
          <p:cNvPr id="31" name="Tekstiruutu 30"/>
          <p:cNvSpPr txBox="1"/>
          <p:nvPr/>
        </p:nvSpPr>
        <p:spPr>
          <a:xfrm>
            <a:off x="1329173" y="3656316"/>
            <a:ext cx="1324752" cy="420756"/>
          </a:xfrm>
          <a:prstGeom prst="rect">
            <a:avLst/>
          </a:prstGeom>
          <a:noFill/>
        </p:spPr>
        <p:txBody>
          <a:bodyPr wrap="square" rtlCol="0">
            <a:spAutoFit/>
          </a:bodyPr>
          <a:lstStyle/>
          <a:p>
            <a:r>
              <a:rPr lang="fi-FI" sz="1067" dirty="0"/>
              <a:t>Materiaalin</a:t>
            </a:r>
          </a:p>
          <a:p>
            <a:r>
              <a:rPr lang="fi-FI" sz="1067" dirty="0"/>
              <a:t>ostot 8 %</a:t>
            </a:r>
          </a:p>
        </p:txBody>
      </p:sp>
      <p:sp>
        <p:nvSpPr>
          <p:cNvPr id="32" name="Tekstiruutu 31"/>
          <p:cNvSpPr txBox="1"/>
          <p:nvPr/>
        </p:nvSpPr>
        <p:spPr>
          <a:xfrm>
            <a:off x="1373905" y="4346160"/>
            <a:ext cx="1399115" cy="584968"/>
          </a:xfrm>
          <a:prstGeom prst="rect">
            <a:avLst/>
          </a:prstGeom>
          <a:noFill/>
        </p:spPr>
        <p:txBody>
          <a:bodyPr wrap="square" rtlCol="0">
            <a:spAutoFit/>
          </a:bodyPr>
          <a:lstStyle/>
          <a:p>
            <a:r>
              <a:rPr lang="fi-FI" sz="1067" dirty="0"/>
              <a:t>Palvelujen ostot</a:t>
            </a:r>
          </a:p>
          <a:p>
            <a:r>
              <a:rPr lang="fi-FI" sz="1067" dirty="0"/>
              <a:t>9 mrd. €</a:t>
            </a:r>
          </a:p>
          <a:p>
            <a:r>
              <a:rPr lang="fi-FI" sz="1067" dirty="0" smtClean="0"/>
              <a:t>22 </a:t>
            </a:r>
            <a:r>
              <a:rPr lang="fi-FI" sz="1067" dirty="0"/>
              <a:t>%</a:t>
            </a:r>
          </a:p>
        </p:txBody>
      </p:sp>
      <p:sp>
        <p:nvSpPr>
          <p:cNvPr id="33" name="Tekstiruutu 32"/>
          <p:cNvSpPr txBox="1"/>
          <p:nvPr/>
        </p:nvSpPr>
        <p:spPr>
          <a:xfrm>
            <a:off x="1314345" y="5116671"/>
            <a:ext cx="1416233" cy="256545"/>
          </a:xfrm>
          <a:prstGeom prst="rect">
            <a:avLst/>
          </a:prstGeom>
          <a:noFill/>
        </p:spPr>
        <p:txBody>
          <a:bodyPr wrap="square" rtlCol="0">
            <a:spAutoFit/>
          </a:bodyPr>
          <a:lstStyle/>
          <a:p>
            <a:r>
              <a:rPr lang="fi-FI" sz="1067" dirty="0"/>
              <a:t>Avustukset  </a:t>
            </a:r>
            <a:r>
              <a:rPr lang="fi-FI" sz="1067" dirty="0" smtClean="0"/>
              <a:t>5 </a:t>
            </a:r>
            <a:r>
              <a:rPr lang="fi-FI" sz="1067" dirty="0"/>
              <a:t>%</a:t>
            </a:r>
          </a:p>
        </p:txBody>
      </p:sp>
      <p:sp>
        <p:nvSpPr>
          <p:cNvPr id="34" name="Tekstiruutu 33"/>
          <p:cNvSpPr txBox="1"/>
          <p:nvPr/>
        </p:nvSpPr>
        <p:spPr>
          <a:xfrm>
            <a:off x="1329174" y="5385729"/>
            <a:ext cx="1433132" cy="256545"/>
          </a:xfrm>
          <a:prstGeom prst="rect">
            <a:avLst/>
          </a:prstGeom>
          <a:noFill/>
        </p:spPr>
        <p:txBody>
          <a:bodyPr wrap="square" rtlCol="0">
            <a:spAutoFit/>
          </a:bodyPr>
          <a:lstStyle/>
          <a:p>
            <a:r>
              <a:rPr lang="fi-FI" sz="1067" dirty="0"/>
              <a:t>Lainanhoito 5 %</a:t>
            </a:r>
          </a:p>
        </p:txBody>
      </p:sp>
      <p:sp>
        <p:nvSpPr>
          <p:cNvPr id="35" name="Tekstiruutu 34"/>
          <p:cNvSpPr txBox="1"/>
          <p:nvPr/>
        </p:nvSpPr>
        <p:spPr>
          <a:xfrm>
            <a:off x="6700570" y="5878855"/>
            <a:ext cx="1377599" cy="246221"/>
          </a:xfrm>
          <a:prstGeom prst="rect">
            <a:avLst/>
          </a:prstGeom>
          <a:noFill/>
          <a:ln>
            <a:noFill/>
          </a:ln>
        </p:spPr>
        <p:txBody>
          <a:bodyPr wrap="square" rtlCol="0">
            <a:spAutoFit/>
          </a:bodyPr>
          <a:lstStyle/>
          <a:p>
            <a:r>
              <a:rPr lang="fi-FI" dirty="0"/>
              <a:t>Investoinnit </a:t>
            </a:r>
            <a:r>
              <a:rPr lang="fi-FI" dirty="0" smtClean="0"/>
              <a:t>17 </a:t>
            </a:r>
            <a:r>
              <a:rPr lang="fi-FI" dirty="0"/>
              <a:t>%</a:t>
            </a:r>
          </a:p>
        </p:txBody>
      </p:sp>
      <p:sp>
        <p:nvSpPr>
          <p:cNvPr id="36" name="Tekstiruutu 35"/>
          <p:cNvSpPr txBox="1"/>
          <p:nvPr/>
        </p:nvSpPr>
        <p:spPr>
          <a:xfrm>
            <a:off x="6789612" y="3849270"/>
            <a:ext cx="1335019" cy="600164"/>
          </a:xfrm>
          <a:prstGeom prst="rect">
            <a:avLst/>
          </a:prstGeom>
          <a:noFill/>
        </p:spPr>
        <p:txBody>
          <a:bodyPr wrap="square" rtlCol="0">
            <a:spAutoFit/>
          </a:bodyPr>
          <a:lstStyle/>
          <a:p>
            <a:r>
              <a:rPr lang="fi-FI" sz="1100" dirty="0"/>
              <a:t>Palkat</a:t>
            </a:r>
          </a:p>
          <a:p>
            <a:r>
              <a:rPr lang="fi-FI" sz="1100" dirty="0"/>
              <a:t>8 mrd. €</a:t>
            </a:r>
          </a:p>
          <a:p>
            <a:r>
              <a:rPr lang="fi-FI" sz="1100" dirty="0"/>
              <a:t>34 %</a:t>
            </a:r>
          </a:p>
        </p:txBody>
      </p:sp>
      <p:sp>
        <p:nvSpPr>
          <p:cNvPr id="37" name="Tekstiruutu 36"/>
          <p:cNvSpPr txBox="1"/>
          <p:nvPr/>
        </p:nvSpPr>
        <p:spPr>
          <a:xfrm>
            <a:off x="8142202" y="6001414"/>
            <a:ext cx="1511940" cy="246221"/>
          </a:xfrm>
          <a:prstGeom prst="rect">
            <a:avLst/>
          </a:prstGeom>
          <a:noFill/>
        </p:spPr>
        <p:txBody>
          <a:bodyPr wrap="square" rtlCol="0">
            <a:spAutoFit/>
          </a:bodyPr>
          <a:lstStyle/>
          <a:p>
            <a:r>
              <a:rPr lang="fi-FI" dirty="0"/>
              <a:t>Rahoitus ym. </a:t>
            </a:r>
            <a:r>
              <a:rPr lang="fi-FI" dirty="0" smtClean="0"/>
              <a:t>12 </a:t>
            </a:r>
            <a:r>
              <a:rPr lang="fi-FI" dirty="0"/>
              <a:t>%</a:t>
            </a:r>
          </a:p>
        </p:txBody>
      </p:sp>
      <p:sp>
        <p:nvSpPr>
          <p:cNvPr id="42" name="Tekstiruutu 41"/>
          <p:cNvSpPr txBox="1"/>
          <p:nvPr/>
        </p:nvSpPr>
        <p:spPr>
          <a:xfrm>
            <a:off x="9611876" y="3768410"/>
            <a:ext cx="1403073" cy="1015663"/>
          </a:xfrm>
          <a:prstGeom prst="rect">
            <a:avLst/>
          </a:prstGeom>
          <a:noFill/>
        </p:spPr>
        <p:txBody>
          <a:bodyPr wrap="square" rtlCol="0">
            <a:spAutoFit/>
          </a:bodyPr>
          <a:lstStyle/>
          <a:p>
            <a:r>
              <a:rPr lang="fi-FI" sz="1100" dirty="0"/>
              <a:t>Verotulot</a:t>
            </a:r>
          </a:p>
          <a:p>
            <a:r>
              <a:rPr lang="fi-FI" sz="1100" dirty="0" smtClean="0"/>
              <a:t>12 </a:t>
            </a:r>
            <a:r>
              <a:rPr lang="fi-FI" sz="1100" dirty="0"/>
              <a:t>mrd. €, </a:t>
            </a:r>
            <a:r>
              <a:rPr lang="fi-FI" sz="1100" dirty="0" smtClean="0"/>
              <a:t>48 </a:t>
            </a:r>
            <a:r>
              <a:rPr lang="fi-FI" sz="1100" dirty="0"/>
              <a:t>%</a:t>
            </a:r>
          </a:p>
          <a:p>
            <a:r>
              <a:rPr lang="fi-FI" sz="950" dirty="0"/>
              <a:t>Siitä:</a:t>
            </a:r>
          </a:p>
          <a:p>
            <a:pPr algn="l"/>
            <a:r>
              <a:rPr lang="fi-FI" sz="950" dirty="0"/>
              <a:t>Kunnallisvero </a:t>
            </a:r>
            <a:r>
              <a:rPr lang="fi-FI" sz="950" dirty="0" smtClean="0"/>
              <a:t>35 %</a:t>
            </a:r>
            <a:endParaRPr lang="fi-FI" sz="950" dirty="0"/>
          </a:p>
          <a:p>
            <a:pPr algn="l"/>
            <a:r>
              <a:rPr lang="fi-FI" sz="950" dirty="0"/>
              <a:t>Yhteisövero 5 %</a:t>
            </a:r>
          </a:p>
          <a:p>
            <a:pPr algn="l"/>
            <a:r>
              <a:rPr lang="fi-FI" sz="950" dirty="0"/>
              <a:t>Kiinteistövero 8 %</a:t>
            </a:r>
          </a:p>
        </p:txBody>
      </p:sp>
      <p:sp>
        <p:nvSpPr>
          <p:cNvPr id="44" name="Tekstiruutu 43"/>
          <p:cNvSpPr txBox="1"/>
          <p:nvPr/>
        </p:nvSpPr>
        <p:spPr>
          <a:xfrm>
            <a:off x="8215235" y="3849270"/>
            <a:ext cx="1354548" cy="1241815"/>
          </a:xfrm>
          <a:prstGeom prst="rect">
            <a:avLst/>
          </a:prstGeom>
          <a:noFill/>
        </p:spPr>
        <p:txBody>
          <a:bodyPr wrap="square" rtlCol="0">
            <a:spAutoFit/>
          </a:bodyPr>
          <a:lstStyle/>
          <a:p>
            <a:r>
              <a:rPr lang="fi-FI" sz="1067" dirty="0"/>
              <a:t>Opetus- ja </a:t>
            </a:r>
          </a:p>
          <a:p>
            <a:r>
              <a:rPr lang="fi-FI" sz="1067" dirty="0"/>
              <a:t>kulttuuritoimi</a:t>
            </a:r>
          </a:p>
          <a:p>
            <a:r>
              <a:rPr lang="fi-FI" sz="1067" dirty="0"/>
              <a:t>14 mrd. €</a:t>
            </a:r>
          </a:p>
          <a:p>
            <a:r>
              <a:rPr lang="fi-FI" sz="1067" dirty="0" smtClean="0"/>
              <a:t>58 </a:t>
            </a:r>
            <a:r>
              <a:rPr lang="fi-FI" sz="1067" dirty="0"/>
              <a:t>% </a:t>
            </a:r>
          </a:p>
          <a:p>
            <a:r>
              <a:rPr lang="fi-FI" sz="1067" dirty="0"/>
              <a:t>(toimintamenot </a:t>
            </a:r>
          </a:p>
          <a:p>
            <a:r>
              <a:rPr lang="fi-FI" sz="1067" dirty="0"/>
              <a:t>+ investoinnit)</a:t>
            </a:r>
          </a:p>
          <a:p>
            <a:endParaRPr lang="fi-FI" sz="1067" dirty="0"/>
          </a:p>
        </p:txBody>
      </p:sp>
      <p:sp>
        <p:nvSpPr>
          <p:cNvPr id="45" name="Tekstiruutu 44"/>
          <p:cNvSpPr txBox="1"/>
          <p:nvPr/>
        </p:nvSpPr>
        <p:spPr>
          <a:xfrm>
            <a:off x="8203760" y="5229200"/>
            <a:ext cx="1371933" cy="584968"/>
          </a:xfrm>
          <a:prstGeom prst="rect">
            <a:avLst/>
          </a:prstGeom>
          <a:noFill/>
        </p:spPr>
        <p:txBody>
          <a:bodyPr wrap="square" rtlCol="0">
            <a:spAutoFit/>
          </a:bodyPr>
          <a:lstStyle/>
          <a:p>
            <a:r>
              <a:rPr lang="fi-FI" sz="1067" dirty="0"/>
              <a:t>Muut tehtävät</a:t>
            </a:r>
          </a:p>
          <a:p>
            <a:r>
              <a:rPr lang="fi-FI" sz="1067" dirty="0"/>
              <a:t>7 mrd. €</a:t>
            </a:r>
          </a:p>
          <a:p>
            <a:r>
              <a:rPr lang="fi-FI" sz="1067" dirty="0"/>
              <a:t>30 %,</a:t>
            </a:r>
          </a:p>
        </p:txBody>
      </p:sp>
      <p:sp>
        <p:nvSpPr>
          <p:cNvPr id="46" name="Tekstiruutu 45"/>
          <p:cNvSpPr txBox="1"/>
          <p:nvPr/>
        </p:nvSpPr>
        <p:spPr>
          <a:xfrm>
            <a:off x="2774002" y="2073088"/>
            <a:ext cx="1387268" cy="1241815"/>
          </a:xfrm>
          <a:prstGeom prst="rect">
            <a:avLst/>
          </a:prstGeom>
          <a:noFill/>
        </p:spPr>
        <p:txBody>
          <a:bodyPr wrap="square" rtlCol="0">
            <a:spAutoFit/>
          </a:bodyPr>
          <a:lstStyle/>
          <a:p>
            <a:r>
              <a:rPr lang="fi-FI" sz="1067" dirty="0" err="1"/>
              <a:t>Sosiaali</a:t>
            </a:r>
            <a:r>
              <a:rPr lang="fi-FI" sz="1067" dirty="0"/>
              <a:t>- ja</a:t>
            </a:r>
          </a:p>
          <a:p>
            <a:r>
              <a:rPr lang="fi-FI" sz="1067" dirty="0"/>
              <a:t>terveystoimi</a:t>
            </a:r>
          </a:p>
          <a:p>
            <a:r>
              <a:rPr lang="fi-FI" sz="1067" dirty="0" smtClean="0"/>
              <a:t>20 </a:t>
            </a:r>
            <a:r>
              <a:rPr lang="fi-FI" sz="1067" dirty="0"/>
              <a:t>mrd. €</a:t>
            </a:r>
          </a:p>
          <a:p>
            <a:r>
              <a:rPr lang="fi-FI" sz="1067" dirty="0" smtClean="0"/>
              <a:t>47 </a:t>
            </a:r>
            <a:r>
              <a:rPr lang="fi-FI" sz="1067" dirty="0"/>
              <a:t>%</a:t>
            </a:r>
          </a:p>
          <a:p>
            <a:r>
              <a:rPr lang="fi-FI" sz="1067" dirty="0"/>
              <a:t>(toimintamenot </a:t>
            </a:r>
          </a:p>
          <a:p>
            <a:r>
              <a:rPr lang="fi-FI" sz="1067" dirty="0"/>
              <a:t>+ investoinnit)</a:t>
            </a:r>
          </a:p>
          <a:p>
            <a:endParaRPr lang="fi-FI" sz="1067" dirty="0"/>
          </a:p>
        </p:txBody>
      </p:sp>
      <p:sp>
        <p:nvSpPr>
          <p:cNvPr id="47" name="Tekstiruutu 46"/>
          <p:cNvSpPr txBox="1"/>
          <p:nvPr/>
        </p:nvSpPr>
        <p:spPr>
          <a:xfrm>
            <a:off x="6726073" y="4941168"/>
            <a:ext cx="1375380" cy="400110"/>
          </a:xfrm>
          <a:prstGeom prst="rect">
            <a:avLst/>
          </a:prstGeom>
          <a:noFill/>
        </p:spPr>
        <p:txBody>
          <a:bodyPr wrap="square" rtlCol="0">
            <a:spAutoFit/>
          </a:bodyPr>
          <a:lstStyle/>
          <a:p>
            <a:r>
              <a:rPr lang="fi-FI" dirty="0"/>
              <a:t>Palvelujen ostot</a:t>
            </a:r>
          </a:p>
          <a:p>
            <a:r>
              <a:rPr lang="fi-FI" dirty="0"/>
              <a:t>4 mrd. €, </a:t>
            </a:r>
            <a:r>
              <a:rPr lang="fi-FI" dirty="0" smtClean="0"/>
              <a:t>15 </a:t>
            </a:r>
            <a:r>
              <a:rPr lang="fi-FI" dirty="0"/>
              <a:t>%</a:t>
            </a:r>
          </a:p>
        </p:txBody>
      </p:sp>
      <p:sp>
        <p:nvSpPr>
          <p:cNvPr id="48" name="Tekstiruutu 47"/>
          <p:cNvSpPr txBox="1"/>
          <p:nvPr/>
        </p:nvSpPr>
        <p:spPr>
          <a:xfrm>
            <a:off x="9576042" y="4797152"/>
            <a:ext cx="1413039" cy="400110"/>
          </a:xfrm>
          <a:prstGeom prst="rect">
            <a:avLst/>
          </a:prstGeom>
          <a:noFill/>
        </p:spPr>
        <p:txBody>
          <a:bodyPr wrap="square" rtlCol="0">
            <a:spAutoFit/>
          </a:bodyPr>
          <a:lstStyle/>
          <a:p>
            <a:pPr algn="l"/>
            <a:r>
              <a:rPr lang="fi-FI" dirty="0"/>
              <a:t>Valtionosuudet</a:t>
            </a:r>
          </a:p>
          <a:p>
            <a:pPr algn="l"/>
            <a:r>
              <a:rPr lang="fi-FI" dirty="0" smtClean="0"/>
              <a:t>2 </a:t>
            </a:r>
            <a:r>
              <a:rPr lang="fi-FI" dirty="0"/>
              <a:t>mrd. €, </a:t>
            </a:r>
            <a:r>
              <a:rPr lang="fi-FI" dirty="0" smtClean="0"/>
              <a:t>10 </a:t>
            </a:r>
            <a:r>
              <a:rPr lang="fi-FI" dirty="0"/>
              <a:t>%</a:t>
            </a:r>
          </a:p>
        </p:txBody>
      </p:sp>
      <p:sp>
        <p:nvSpPr>
          <p:cNvPr id="49" name="Tekstiruutu 48"/>
          <p:cNvSpPr txBox="1"/>
          <p:nvPr/>
        </p:nvSpPr>
        <p:spPr>
          <a:xfrm>
            <a:off x="9638545" y="5223236"/>
            <a:ext cx="1329471" cy="584968"/>
          </a:xfrm>
          <a:prstGeom prst="rect">
            <a:avLst/>
          </a:prstGeom>
          <a:noFill/>
        </p:spPr>
        <p:txBody>
          <a:bodyPr wrap="square" rtlCol="0">
            <a:spAutoFit/>
          </a:bodyPr>
          <a:lstStyle/>
          <a:p>
            <a:r>
              <a:rPr lang="fi-FI" sz="1067" dirty="0"/>
              <a:t>Toimintatulot</a:t>
            </a:r>
          </a:p>
          <a:p>
            <a:r>
              <a:rPr lang="fi-FI" sz="1067" dirty="0"/>
              <a:t>7 mrd. €</a:t>
            </a:r>
          </a:p>
          <a:p>
            <a:r>
              <a:rPr lang="fi-FI" sz="1067" dirty="0" smtClean="0"/>
              <a:t>28 </a:t>
            </a:r>
            <a:r>
              <a:rPr lang="fi-FI" sz="1067" dirty="0"/>
              <a:t>%</a:t>
            </a:r>
          </a:p>
        </p:txBody>
      </p:sp>
      <p:sp>
        <p:nvSpPr>
          <p:cNvPr id="50" name="Tekstiruutu 49"/>
          <p:cNvSpPr txBox="1"/>
          <p:nvPr/>
        </p:nvSpPr>
        <p:spPr>
          <a:xfrm>
            <a:off x="9569783" y="6073422"/>
            <a:ext cx="1355536" cy="246221"/>
          </a:xfrm>
          <a:prstGeom prst="rect">
            <a:avLst/>
          </a:prstGeom>
          <a:noFill/>
        </p:spPr>
        <p:txBody>
          <a:bodyPr wrap="square" rtlCol="0">
            <a:spAutoFit/>
          </a:bodyPr>
          <a:lstStyle/>
          <a:p>
            <a:pPr algn="l"/>
            <a:r>
              <a:rPr lang="fi-FI" dirty="0"/>
              <a:t>Muut tulot </a:t>
            </a:r>
            <a:r>
              <a:rPr lang="fi-FI" dirty="0" smtClean="0"/>
              <a:t>7 </a:t>
            </a:r>
            <a:r>
              <a:rPr lang="fi-FI" dirty="0"/>
              <a:t>%</a:t>
            </a:r>
          </a:p>
        </p:txBody>
      </p:sp>
      <p:sp>
        <p:nvSpPr>
          <p:cNvPr id="51" name="Tekstiruutu 50"/>
          <p:cNvSpPr txBox="1"/>
          <p:nvPr/>
        </p:nvSpPr>
        <p:spPr>
          <a:xfrm>
            <a:off x="6701325" y="6147542"/>
            <a:ext cx="1340465" cy="235898"/>
          </a:xfrm>
          <a:prstGeom prst="rect">
            <a:avLst/>
          </a:prstGeom>
          <a:noFill/>
        </p:spPr>
        <p:txBody>
          <a:bodyPr wrap="square" rtlCol="0">
            <a:spAutoFit/>
          </a:bodyPr>
          <a:lstStyle/>
          <a:p>
            <a:r>
              <a:rPr lang="fi-FI" sz="933" dirty="0"/>
              <a:t>Muut menot 1 %</a:t>
            </a:r>
          </a:p>
        </p:txBody>
      </p:sp>
      <p:sp>
        <p:nvSpPr>
          <p:cNvPr id="54" name="Tekstiruutu 53"/>
          <p:cNvSpPr txBox="1"/>
          <p:nvPr/>
        </p:nvSpPr>
        <p:spPr>
          <a:xfrm>
            <a:off x="1357013" y="2085346"/>
            <a:ext cx="1399113" cy="600164"/>
          </a:xfrm>
          <a:prstGeom prst="rect">
            <a:avLst/>
          </a:prstGeom>
          <a:noFill/>
        </p:spPr>
        <p:txBody>
          <a:bodyPr wrap="square" rtlCol="0">
            <a:spAutoFit/>
          </a:bodyPr>
          <a:lstStyle/>
          <a:p>
            <a:r>
              <a:rPr lang="fi-FI" sz="1100" dirty="0"/>
              <a:t>Palkat</a:t>
            </a:r>
          </a:p>
          <a:p>
            <a:r>
              <a:rPr lang="fi-FI" sz="1100" dirty="0"/>
              <a:t>16 mrd. €</a:t>
            </a:r>
          </a:p>
          <a:p>
            <a:r>
              <a:rPr lang="fi-FI" sz="1100" dirty="0"/>
              <a:t>36 %</a:t>
            </a:r>
          </a:p>
        </p:txBody>
      </p:sp>
      <p:sp>
        <p:nvSpPr>
          <p:cNvPr id="55" name="Tekstiruutu 54"/>
          <p:cNvSpPr txBox="1"/>
          <p:nvPr/>
        </p:nvSpPr>
        <p:spPr>
          <a:xfrm>
            <a:off x="1343758" y="3235216"/>
            <a:ext cx="1303997" cy="420756"/>
          </a:xfrm>
          <a:prstGeom prst="rect">
            <a:avLst/>
          </a:prstGeom>
          <a:noFill/>
        </p:spPr>
        <p:txBody>
          <a:bodyPr wrap="square" rtlCol="0">
            <a:spAutoFit/>
          </a:bodyPr>
          <a:lstStyle/>
          <a:p>
            <a:r>
              <a:rPr lang="fi-FI" sz="1067" dirty="0"/>
              <a:t>Muut henk.-</a:t>
            </a:r>
          </a:p>
          <a:p>
            <a:r>
              <a:rPr lang="fi-FI" sz="1067" dirty="0"/>
              <a:t>menot </a:t>
            </a:r>
            <a:r>
              <a:rPr lang="fi-FI" sz="1067" dirty="0" smtClean="0"/>
              <a:t>10 </a:t>
            </a:r>
            <a:r>
              <a:rPr lang="fi-FI" sz="1067" dirty="0"/>
              <a:t>%</a:t>
            </a:r>
          </a:p>
        </p:txBody>
      </p:sp>
      <p:sp>
        <p:nvSpPr>
          <p:cNvPr id="56" name="Tekstiruutu 55"/>
          <p:cNvSpPr txBox="1"/>
          <p:nvPr/>
        </p:nvSpPr>
        <p:spPr>
          <a:xfrm>
            <a:off x="4168186" y="2074074"/>
            <a:ext cx="1531921" cy="1169744"/>
          </a:xfrm>
          <a:prstGeom prst="rect">
            <a:avLst/>
          </a:prstGeom>
          <a:noFill/>
        </p:spPr>
        <p:txBody>
          <a:bodyPr wrap="square" rtlCol="0">
            <a:spAutoFit/>
          </a:bodyPr>
          <a:lstStyle/>
          <a:p>
            <a:r>
              <a:rPr lang="fi-FI" sz="1067" dirty="0"/>
              <a:t>Verotulot</a:t>
            </a:r>
          </a:p>
          <a:p>
            <a:r>
              <a:rPr lang="fi-FI" sz="1067" dirty="0"/>
              <a:t> 22 mrd. €</a:t>
            </a:r>
            <a:br>
              <a:rPr lang="fi-FI" sz="1067" dirty="0"/>
            </a:br>
            <a:r>
              <a:rPr lang="fi-FI" sz="1067" dirty="0"/>
              <a:t> 50 %</a:t>
            </a:r>
          </a:p>
          <a:p>
            <a:r>
              <a:rPr lang="fi-FI" sz="950" dirty="0"/>
              <a:t>Siitä:</a:t>
            </a:r>
          </a:p>
          <a:p>
            <a:r>
              <a:rPr lang="fi-FI" sz="950" dirty="0"/>
              <a:t>Kunnallisvero 42%</a:t>
            </a:r>
          </a:p>
          <a:p>
            <a:r>
              <a:rPr lang="fi-FI" sz="950" dirty="0"/>
              <a:t>Yhteisövero 4 %</a:t>
            </a:r>
          </a:p>
          <a:p>
            <a:r>
              <a:rPr lang="fi-FI" sz="950" dirty="0"/>
              <a:t>Kiinteistövero 4 %</a:t>
            </a:r>
          </a:p>
        </p:txBody>
      </p:sp>
      <p:sp>
        <p:nvSpPr>
          <p:cNvPr id="57" name="Tekstiruutu 56"/>
          <p:cNvSpPr txBox="1"/>
          <p:nvPr/>
        </p:nvSpPr>
        <p:spPr>
          <a:xfrm>
            <a:off x="4195185" y="3984361"/>
            <a:ext cx="1291908" cy="584968"/>
          </a:xfrm>
          <a:prstGeom prst="rect">
            <a:avLst/>
          </a:prstGeom>
          <a:noFill/>
        </p:spPr>
        <p:txBody>
          <a:bodyPr wrap="square" rtlCol="0">
            <a:spAutoFit/>
          </a:bodyPr>
          <a:lstStyle/>
          <a:p>
            <a:r>
              <a:rPr lang="fi-FI" sz="1067" dirty="0"/>
              <a:t>Valtionosuudet</a:t>
            </a:r>
          </a:p>
          <a:p>
            <a:r>
              <a:rPr lang="fi-FI" sz="1067" dirty="0"/>
              <a:t>9 mrd. €</a:t>
            </a:r>
          </a:p>
          <a:p>
            <a:r>
              <a:rPr lang="fi-FI" sz="1067" dirty="0"/>
              <a:t>20 %</a:t>
            </a:r>
          </a:p>
        </p:txBody>
      </p:sp>
      <p:sp>
        <p:nvSpPr>
          <p:cNvPr id="59" name="Tekstiruutu 58"/>
          <p:cNvSpPr txBox="1"/>
          <p:nvPr/>
        </p:nvSpPr>
        <p:spPr>
          <a:xfrm>
            <a:off x="2830638" y="3984361"/>
            <a:ext cx="1344071" cy="1241815"/>
          </a:xfrm>
          <a:prstGeom prst="rect">
            <a:avLst/>
          </a:prstGeom>
          <a:noFill/>
        </p:spPr>
        <p:txBody>
          <a:bodyPr wrap="square" rtlCol="0">
            <a:spAutoFit/>
          </a:bodyPr>
          <a:lstStyle/>
          <a:p>
            <a:r>
              <a:rPr lang="fi-FI" sz="1067" dirty="0"/>
              <a:t>Opetus- ja </a:t>
            </a:r>
          </a:p>
          <a:p>
            <a:r>
              <a:rPr lang="fi-FI" sz="1067" dirty="0"/>
              <a:t>kulttuuritoimi</a:t>
            </a:r>
          </a:p>
          <a:p>
            <a:r>
              <a:rPr lang="fi-FI" sz="1067" dirty="0"/>
              <a:t>14 mrd. €</a:t>
            </a:r>
          </a:p>
          <a:p>
            <a:r>
              <a:rPr lang="fi-FI" sz="1067" dirty="0"/>
              <a:t>31 %</a:t>
            </a:r>
          </a:p>
          <a:p>
            <a:r>
              <a:rPr lang="fi-FI" sz="1067" dirty="0"/>
              <a:t>(toimintamenot + investoinnit)</a:t>
            </a:r>
          </a:p>
          <a:p>
            <a:endParaRPr lang="fi-FI" sz="1067" dirty="0"/>
          </a:p>
        </p:txBody>
      </p:sp>
      <p:sp>
        <p:nvSpPr>
          <p:cNvPr id="60" name="Tekstiruutu 59"/>
          <p:cNvSpPr txBox="1"/>
          <p:nvPr/>
        </p:nvSpPr>
        <p:spPr>
          <a:xfrm>
            <a:off x="2801951" y="5292304"/>
            <a:ext cx="1362819" cy="584968"/>
          </a:xfrm>
          <a:prstGeom prst="rect">
            <a:avLst/>
          </a:prstGeom>
          <a:noFill/>
        </p:spPr>
        <p:txBody>
          <a:bodyPr wrap="square" rtlCol="0">
            <a:spAutoFit/>
          </a:bodyPr>
          <a:lstStyle/>
          <a:p>
            <a:r>
              <a:rPr lang="fi-FI" sz="1067" dirty="0"/>
              <a:t>Muut tehtävät</a:t>
            </a:r>
          </a:p>
          <a:p>
            <a:r>
              <a:rPr lang="fi-FI" sz="1067" dirty="0"/>
              <a:t>7 mrd. €</a:t>
            </a:r>
          </a:p>
          <a:p>
            <a:r>
              <a:rPr lang="fi-FI" sz="1067" dirty="0"/>
              <a:t>16 </a:t>
            </a:r>
            <a:r>
              <a:rPr lang="fi-FI" sz="1067" dirty="0" smtClean="0"/>
              <a:t>% </a:t>
            </a:r>
            <a:endParaRPr lang="fi-FI" sz="1067" dirty="0"/>
          </a:p>
        </p:txBody>
      </p:sp>
      <p:sp>
        <p:nvSpPr>
          <p:cNvPr id="61" name="Tekstiruutu 60"/>
          <p:cNvSpPr txBox="1"/>
          <p:nvPr/>
        </p:nvSpPr>
        <p:spPr>
          <a:xfrm>
            <a:off x="2764242" y="5980767"/>
            <a:ext cx="1499004" cy="256545"/>
          </a:xfrm>
          <a:prstGeom prst="rect">
            <a:avLst/>
          </a:prstGeom>
          <a:noFill/>
        </p:spPr>
        <p:txBody>
          <a:bodyPr wrap="square" rtlCol="0">
            <a:spAutoFit/>
          </a:bodyPr>
          <a:lstStyle/>
          <a:p>
            <a:r>
              <a:rPr lang="fi-FI" sz="1067" dirty="0"/>
              <a:t>Rahoitus ym.6 %</a:t>
            </a:r>
          </a:p>
        </p:txBody>
      </p:sp>
      <p:sp>
        <p:nvSpPr>
          <p:cNvPr id="62" name="Tekstiruutu 61"/>
          <p:cNvSpPr txBox="1"/>
          <p:nvPr/>
        </p:nvSpPr>
        <p:spPr>
          <a:xfrm>
            <a:off x="4230941" y="4937598"/>
            <a:ext cx="1335904" cy="584968"/>
          </a:xfrm>
          <a:prstGeom prst="rect">
            <a:avLst/>
          </a:prstGeom>
          <a:noFill/>
        </p:spPr>
        <p:txBody>
          <a:bodyPr wrap="square" rtlCol="0">
            <a:spAutoFit/>
          </a:bodyPr>
          <a:lstStyle/>
          <a:p>
            <a:r>
              <a:rPr lang="fi-FI" sz="1067" dirty="0"/>
              <a:t>Toimintatulot</a:t>
            </a:r>
          </a:p>
          <a:p>
            <a:r>
              <a:rPr lang="fi-FI" sz="1067" dirty="0"/>
              <a:t>9 mrd. €</a:t>
            </a:r>
          </a:p>
          <a:p>
            <a:r>
              <a:rPr lang="fi-FI" sz="1067" dirty="0" smtClean="0"/>
              <a:t>20 </a:t>
            </a:r>
            <a:r>
              <a:rPr lang="fi-FI" sz="1067" dirty="0"/>
              <a:t>%</a:t>
            </a:r>
          </a:p>
        </p:txBody>
      </p:sp>
      <p:sp>
        <p:nvSpPr>
          <p:cNvPr id="63" name="Tekstiruutu 62"/>
          <p:cNvSpPr txBox="1"/>
          <p:nvPr/>
        </p:nvSpPr>
        <p:spPr>
          <a:xfrm>
            <a:off x="4202479" y="5772909"/>
            <a:ext cx="1302336" cy="256545"/>
          </a:xfrm>
          <a:prstGeom prst="rect">
            <a:avLst/>
          </a:prstGeom>
          <a:noFill/>
        </p:spPr>
        <p:txBody>
          <a:bodyPr wrap="square" rtlCol="0">
            <a:spAutoFit/>
          </a:bodyPr>
          <a:lstStyle/>
          <a:p>
            <a:r>
              <a:rPr lang="fi-FI" sz="1067" dirty="0"/>
              <a:t>Lainanotto 6 %</a:t>
            </a:r>
          </a:p>
        </p:txBody>
      </p:sp>
      <p:sp>
        <p:nvSpPr>
          <p:cNvPr id="65" name="Tekstiruutu 64"/>
          <p:cNvSpPr txBox="1"/>
          <p:nvPr/>
        </p:nvSpPr>
        <p:spPr>
          <a:xfrm>
            <a:off x="9569783" y="5857398"/>
            <a:ext cx="1317764" cy="246221"/>
          </a:xfrm>
          <a:prstGeom prst="rect">
            <a:avLst/>
          </a:prstGeom>
          <a:noFill/>
        </p:spPr>
        <p:txBody>
          <a:bodyPr wrap="square" rtlCol="0">
            <a:spAutoFit/>
          </a:bodyPr>
          <a:lstStyle/>
          <a:p>
            <a:r>
              <a:rPr lang="fi-FI" dirty="0"/>
              <a:t>Lainanotto </a:t>
            </a:r>
            <a:r>
              <a:rPr lang="fi-FI" dirty="0" smtClean="0"/>
              <a:t>7 </a:t>
            </a:r>
            <a:r>
              <a:rPr lang="fi-FI" dirty="0"/>
              <a:t>%</a:t>
            </a:r>
          </a:p>
        </p:txBody>
      </p:sp>
      <p:sp>
        <p:nvSpPr>
          <p:cNvPr id="66" name="Tekstiruutu 65"/>
          <p:cNvSpPr txBox="1"/>
          <p:nvPr/>
        </p:nvSpPr>
        <p:spPr>
          <a:xfrm>
            <a:off x="6669095" y="4509120"/>
            <a:ext cx="1576055" cy="235898"/>
          </a:xfrm>
          <a:prstGeom prst="rect">
            <a:avLst/>
          </a:prstGeom>
          <a:noFill/>
        </p:spPr>
        <p:txBody>
          <a:bodyPr wrap="square" rtlCol="0">
            <a:spAutoFit/>
          </a:bodyPr>
          <a:lstStyle/>
          <a:p>
            <a:pPr algn="l"/>
            <a:r>
              <a:rPr lang="fi-FI" sz="933" dirty="0"/>
              <a:t>Muut </a:t>
            </a:r>
            <a:r>
              <a:rPr lang="fi-FI" sz="933" dirty="0" err="1"/>
              <a:t>henk.menot</a:t>
            </a:r>
            <a:r>
              <a:rPr lang="fi-FI" sz="933" dirty="0"/>
              <a:t> </a:t>
            </a:r>
            <a:r>
              <a:rPr lang="fi-FI" sz="933" dirty="0" smtClean="0"/>
              <a:t>9 %</a:t>
            </a:r>
            <a:endParaRPr lang="fi-FI" sz="933" dirty="0"/>
          </a:p>
        </p:txBody>
      </p:sp>
      <p:sp>
        <p:nvSpPr>
          <p:cNvPr id="67" name="Tekstiruutu 66"/>
          <p:cNvSpPr txBox="1"/>
          <p:nvPr/>
        </p:nvSpPr>
        <p:spPr>
          <a:xfrm>
            <a:off x="6685459" y="5301208"/>
            <a:ext cx="1363795" cy="235898"/>
          </a:xfrm>
          <a:prstGeom prst="rect">
            <a:avLst/>
          </a:prstGeom>
          <a:noFill/>
        </p:spPr>
        <p:txBody>
          <a:bodyPr wrap="square" rtlCol="0">
            <a:spAutoFit/>
          </a:bodyPr>
          <a:lstStyle/>
          <a:p>
            <a:r>
              <a:rPr lang="fi-FI" sz="933" dirty="0"/>
              <a:t>Avustukset </a:t>
            </a:r>
            <a:r>
              <a:rPr lang="fi-FI" sz="933" dirty="0" smtClean="0"/>
              <a:t>5 %</a:t>
            </a:r>
            <a:endParaRPr lang="fi-FI" sz="933" dirty="0"/>
          </a:p>
        </p:txBody>
      </p:sp>
      <p:sp>
        <p:nvSpPr>
          <p:cNvPr id="68" name="Tekstiruutu 67"/>
          <p:cNvSpPr txBox="1"/>
          <p:nvPr/>
        </p:nvSpPr>
        <p:spPr>
          <a:xfrm>
            <a:off x="6700570" y="5569366"/>
            <a:ext cx="1409073" cy="246221"/>
          </a:xfrm>
          <a:prstGeom prst="rect">
            <a:avLst/>
          </a:prstGeom>
          <a:noFill/>
        </p:spPr>
        <p:txBody>
          <a:bodyPr wrap="square" rtlCol="0">
            <a:spAutoFit/>
          </a:bodyPr>
          <a:lstStyle/>
          <a:p>
            <a:r>
              <a:rPr lang="fi-FI" dirty="0"/>
              <a:t>Lainanhoito </a:t>
            </a:r>
            <a:r>
              <a:rPr lang="fi-FI" dirty="0" smtClean="0"/>
              <a:t>11 %</a:t>
            </a:r>
            <a:endParaRPr lang="fi-FI" dirty="0"/>
          </a:p>
        </p:txBody>
      </p:sp>
      <p:sp>
        <p:nvSpPr>
          <p:cNvPr id="69" name="Tekstiruutu 68"/>
          <p:cNvSpPr txBox="1"/>
          <p:nvPr/>
        </p:nvSpPr>
        <p:spPr>
          <a:xfrm>
            <a:off x="6669095" y="4725144"/>
            <a:ext cx="1491764" cy="235898"/>
          </a:xfrm>
          <a:prstGeom prst="rect">
            <a:avLst/>
          </a:prstGeom>
          <a:noFill/>
        </p:spPr>
        <p:txBody>
          <a:bodyPr wrap="square" rtlCol="0">
            <a:spAutoFit/>
          </a:bodyPr>
          <a:lstStyle/>
          <a:p>
            <a:pPr algn="l"/>
            <a:r>
              <a:rPr lang="fi-FI" sz="933" dirty="0"/>
              <a:t>Materiaalin ostot </a:t>
            </a:r>
            <a:r>
              <a:rPr lang="fi-FI" sz="933" dirty="0" smtClean="0"/>
              <a:t>8 %</a:t>
            </a:r>
            <a:endParaRPr lang="fi-FI" sz="933" dirty="0"/>
          </a:p>
        </p:txBody>
      </p:sp>
      <p:sp>
        <p:nvSpPr>
          <p:cNvPr id="70" name="Tekstiruutu 69"/>
          <p:cNvSpPr txBox="1"/>
          <p:nvPr/>
        </p:nvSpPr>
        <p:spPr>
          <a:xfrm>
            <a:off x="1331795" y="5762651"/>
            <a:ext cx="1474763" cy="256545"/>
          </a:xfrm>
          <a:prstGeom prst="rect">
            <a:avLst/>
          </a:prstGeom>
          <a:noFill/>
        </p:spPr>
        <p:txBody>
          <a:bodyPr wrap="square" rtlCol="0">
            <a:spAutoFit/>
          </a:bodyPr>
          <a:lstStyle/>
          <a:p>
            <a:r>
              <a:rPr lang="fi-FI" sz="1067" dirty="0"/>
              <a:t>Investoinnit </a:t>
            </a:r>
            <a:r>
              <a:rPr lang="fi-FI" sz="1067" dirty="0" smtClean="0"/>
              <a:t>11 </a:t>
            </a:r>
            <a:r>
              <a:rPr lang="fi-FI" sz="1067" dirty="0"/>
              <a:t>%</a:t>
            </a:r>
          </a:p>
        </p:txBody>
      </p:sp>
      <p:sp>
        <p:nvSpPr>
          <p:cNvPr id="71" name="Tekstiruutu 70"/>
          <p:cNvSpPr txBox="1"/>
          <p:nvPr/>
        </p:nvSpPr>
        <p:spPr>
          <a:xfrm>
            <a:off x="1314345" y="6073422"/>
            <a:ext cx="1274708" cy="246221"/>
          </a:xfrm>
          <a:prstGeom prst="rect">
            <a:avLst/>
          </a:prstGeom>
          <a:noFill/>
        </p:spPr>
        <p:txBody>
          <a:bodyPr wrap="none" rtlCol="0">
            <a:spAutoFit/>
          </a:bodyPr>
          <a:lstStyle/>
          <a:p>
            <a:r>
              <a:rPr lang="fi-FI" dirty="0"/>
              <a:t>Muut menot 3 %</a:t>
            </a:r>
          </a:p>
        </p:txBody>
      </p:sp>
      <p:cxnSp>
        <p:nvCxnSpPr>
          <p:cNvPr id="4" name="Suora yhdysviiva 3"/>
          <p:cNvCxnSpPr/>
          <p:nvPr/>
        </p:nvCxnSpPr>
        <p:spPr>
          <a:xfrm flipH="1">
            <a:off x="6249657" y="815979"/>
            <a:ext cx="6480" cy="5591292"/>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 name="Suorakulmio 1"/>
          <p:cNvSpPr/>
          <p:nvPr/>
        </p:nvSpPr>
        <p:spPr>
          <a:xfrm>
            <a:off x="6746509" y="2085345"/>
            <a:ext cx="4242572" cy="276999"/>
          </a:xfrm>
          <a:prstGeom prst="rect">
            <a:avLst/>
          </a:prstGeom>
          <a:solidFill>
            <a:schemeClr val="bg1"/>
          </a:solidFill>
        </p:spPr>
        <p:txBody>
          <a:bodyPr wrap="square">
            <a:spAutoFit/>
          </a:bodyPr>
          <a:lstStyle/>
          <a:p>
            <a:pPr algn="ctr"/>
            <a:r>
              <a:rPr lang="fi-FI" sz="1200" dirty="0"/>
              <a:t>Maakunnille siirtyvä osuus 20 mrd. €</a:t>
            </a:r>
          </a:p>
        </p:txBody>
      </p:sp>
      <p:sp>
        <p:nvSpPr>
          <p:cNvPr id="58" name="Tekstiruutu 57"/>
          <p:cNvSpPr txBox="1"/>
          <p:nvPr/>
        </p:nvSpPr>
        <p:spPr>
          <a:xfrm>
            <a:off x="1227380" y="658893"/>
            <a:ext cx="4367744" cy="674031"/>
          </a:xfrm>
          <a:prstGeom prst="rect">
            <a:avLst/>
          </a:prstGeom>
          <a:noFill/>
        </p:spPr>
        <p:txBody>
          <a:bodyPr wrap="square" rtlCol="0">
            <a:spAutoFit/>
          </a:bodyPr>
          <a:lstStyle/>
          <a:p>
            <a:pPr algn="l" eaLnBrk="1" hangingPunct="1">
              <a:lnSpc>
                <a:spcPct val="90000"/>
              </a:lnSpc>
            </a:pPr>
            <a:r>
              <a:rPr lang="fi-FI" sz="1400" dirty="0" err="1">
                <a:solidFill>
                  <a:schemeClr val="tx1"/>
                </a:solidFill>
              </a:rPr>
              <a:t>Tulos-</a:t>
            </a:r>
            <a:r>
              <a:rPr lang="fi-FI" sz="1400" dirty="0">
                <a:solidFill>
                  <a:schemeClr val="tx1"/>
                </a:solidFill>
              </a:rPr>
              <a:t> ja rahoituslaskelman mukaiset ulkoiset  tulot ja menot. </a:t>
            </a:r>
          </a:p>
          <a:p>
            <a:pPr algn="l" eaLnBrk="1" hangingPunct="1">
              <a:lnSpc>
                <a:spcPct val="90000"/>
              </a:lnSpc>
            </a:pPr>
            <a:r>
              <a:rPr lang="fi-FI" sz="1400" b="1" dirty="0">
                <a:solidFill>
                  <a:srgbClr val="00B050"/>
                </a:solidFill>
              </a:rPr>
              <a:t>ARVIO VUODELLE </a:t>
            </a:r>
            <a:r>
              <a:rPr lang="fi-FI" sz="1400" b="1" dirty="0" smtClean="0">
                <a:solidFill>
                  <a:srgbClr val="00B050"/>
                </a:solidFill>
              </a:rPr>
              <a:t>2017 </a:t>
            </a:r>
            <a:r>
              <a:rPr lang="fi-FI" sz="1400" b="1" dirty="0">
                <a:solidFill>
                  <a:schemeClr val="tx1"/>
                </a:solidFill>
              </a:rPr>
              <a:t>noin 44 mrd. </a:t>
            </a:r>
            <a:r>
              <a:rPr lang="fi-FI" sz="1400" b="1" dirty="0" smtClean="0">
                <a:solidFill>
                  <a:schemeClr val="tx1"/>
                </a:solidFill>
              </a:rPr>
              <a:t>€</a:t>
            </a:r>
            <a:endParaRPr lang="fi-FI" sz="1400" b="1" dirty="0">
              <a:solidFill>
                <a:schemeClr val="tx2"/>
              </a:solidFill>
            </a:endParaRPr>
          </a:p>
        </p:txBody>
      </p:sp>
      <p:sp>
        <p:nvSpPr>
          <p:cNvPr id="72" name="Text Box 26"/>
          <p:cNvSpPr txBox="1">
            <a:spLocks noChangeArrowheads="1"/>
          </p:cNvSpPr>
          <p:nvPr/>
        </p:nvSpPr>
        <p:spPr bwMode="auto">
          <a:xfrm>
            <a:off x="6482958" y="666737"/>
            <a:ext cx="4869626"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l" eaLnBrk="1" hangingPunct="1">
              <a:lnSpc>
                <a:spcPct val="90000"/>
              </a:lnSpc>
            </a:pPr>
            <a:r>
              <a:rPr lang="fi-FI" sz="1400" dirty="0" err="1">
                <a:solidFill>
                  <a:schemeClr val="tx1"/>
                </a:solidFill>
              </a:rPr>
              <a:t>Tulos-</a:t>
            </a:r>
            <a:r>
              <a:rPr lang="fi-FI" sz="1400" dirty="0">
                <a:solidFill>
                  <a:schemeClr val="tx1"/>
                </a:solidFill>
              </a:rPr>
              <a:t> ja rahoituslaskelman mukaiset </a:t>
            </a:r>
            <a:r>
              <a:rPr lang="fi-FI" sz="1400" dirty="0" smtClean="0">
                <a:solidFill>
                  <a:schemeClr val="tx1"/>
                </a:solidFill>
              </a:rPr>
              <a:t>ulkoiset</a:t>
            </a:r>
          </a:p>
          <a:p>
            <a:pPr algn="l" eaLnBrk="1" hangingPunct="1">
              <a:lnSpc>
                <a:spcPct val="90000"/>
              </a:lnSpc>
            </a:pPr>
            <a:r>
              <a:rPr lang="fi-FI" sz="1400" dirty="0" smtClean="0">
                <a:solidFill>
                  <a:schemeClr val="tx1"/>
                </a:solidFill>
              </a:rPr>
              <a:t>tulot </a:t>
            </a:r>
            <a:r>
              <a:rPr lang="fi-FI" sz="1400" dirty="0">
                <a:solidFill>
                  <a:schemeClr val="tx1"/>
                </a:solidFill>
              </a:rPr>
              <a:t>ja menot</a:t>
            </a:r>
            <a:r>
              <a:rPr lang="fi-FI" sz="1400" dirty="0" smtClean="0">
                <a:solidFill>
                  <a:schemeClr val="tx1"/>
                </a:solidFill>
              </a:rPr>
              <a:t>.</a:t>
            </a:r>
          </a:p>
          <a:p>
            <a:pPr algn="l" eaLnBrk="1" hangingPunct="1">
              <a:lnSpc>
                <a:spcPct val="90000"/>
              </a:lnSpc>
            </a:pPr>
            <a:r>
              <a:rPr lang="fi-FI" sz="1400" b="1" dirty="0" smtClean="0">
                <a:solidFill>
                  <a:srgbClr val="00B050"/>
                </a:solidFill>
              </a:rPr>
              <a:t>HAHMOTELMA </a:t>
            </a:r>
            <a:r>
              <a:rPr lang="fi-FI" sz="1400" b="1" dirty="0">
                <a:solidFill>
                  <a:srgbClr val="00B050"/>
                </a:solidFill>
              </a:rPr>
              <a:t>VUODESTA </a:t>
            </a:r>
            <a:r>
              <a:rPr lang="fi-FI" sz="1400" b="1" dirty="0" smtClean="0">
                <a:solidFill>
                  <a:srgbClr val="00B050"/>
                </a:solidFill>
              </a:rPr>
              <a:t>2019 </a:t>
            </a:r>
            <a:r>
              <a:rPr lang="fi-FI" sz="1400" b="1" dirty="0" smtClean="0">
                <a:solidFill>
                  <a:schemeClr val="tx1"/>
                </a:solidFill>
              </a:rPr>
              <a:t>noin </a:t>
            </a:r>
            <a:r>
              <a:rPr lang="fi-FI" sz="1400" b="1" dirty="0">
                <a:solidFill>
                  <a:schemeClr val="tx1"/>
                </a:solidFill>
              </a:rPr>
              <a:t>24 mrd. </a:t>
            </a:r>
            <a:r>
              <a:rPr lang="fi-FI" sz="1400" b="1" dirty="0" smtClean="0">
                <a:solidFill>
                  <a:schemeClr val="tx1"/>
                </a:solidFill>
              </a:rPr>
              <a:t>€</a:t>
            </a:r>
            <a:endParaRPr lang="fi-FI" sz="1400" b="1" dirty="0">
              <a:solidFill>
                <a:schemeClr val="tx1"/>
              </a:solidFill>
            </a:endParaRPr>
          </a:p>
        </p:txBody>
      </p:sp>
      <p:sp>
        <p:nvSpPr>
          <p:cNvPr id="5" name="Alatunnisteen paikkamerkki 4"/>
          <p:cNvSpPr>
            <a:spLocks noGrp="1"/>
          </p:cNvSpPr>
          <p:nvPr>
            <p:ph type="ftr" sz="quarter" idx="11"/>
          </p:nvPr>
        </p:nvSpPr>
        <p:spPr>
          <a:xfrm>
            <a:off x="5027085" y="6451601"/>
            <a:ext cx="1068915" cy="330950"/>
          </a:xfrm>
        </p:spPr>
        <p:txBody>
          <a:bodyPr/>
          <a:lstStyle/>
          <a:p>
            <a:pPr>
              <a:defRPr/>
            </a:pPr>
            <a:r>
              <a:rPr lang="en-US" sz="950" smtClean="0"/>
              <a:t>28.4.2017/hp</a:t>
            </a:r>
            <a:endParaRPr lang="fi-FI" sz="950" dirty="0"/>
          </a:p>
        </p:txBody>
      </p:sp>
    </p:spTree>
    <p:extLst>
      <p:ext uri="{BB962C8B-B14F-4D97-AF65-F5344CB8AC3E}">
        <p14:creationId xmlns:p14="http://schemas.microsoft.com/office/powerpoint/2010/main" val="326126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487488" y="4644967"/>
            <a:ext cx="24384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500" kern="0">
                <a:solidFill>
                  <a:schemeClr val="accent5">
                    <a:lumMod val="75000"/>
                  </a:schemeClr>
                </a:solidFill>
              </a:rPr>
              <a:t>Palkkasumman muutos</a:t>
            </a:r>
          </a:p>
        </p:txBody>
      </p:sp>
      <p:sp>
        <p:nvSpPr>
          <p:cNvPr id="9" name="Text Box 4"/>
          <p:cNvSpPr txBox="1">
            <a:spLocks noChangeArrowheads="1"/>
          </p:cNvSpPr>
          <p:nvPr/>
        </p:nvSpPr>
        <p:spPr bwMode="auto">
          <a:xfrm>
            <a:off x="1487489" y="5194068"/>
            <a:ext cx="17235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500" kern="0" dirty="0">
                <a:solidFill>
                  <a:schemeClr val="accent5">
                    <a:lumMod val="75000"/>
                  </a:schemeClr>
                </a:solidFill>
              </a:rPr>
              <a:t>Työttömyysaste</a:t>
            </a:r>
          </a:p>
        </p:txBody>
      </p:sp>
      <p:sp>
        <p:nvSpPr>
          <p:cNvPr id="11" name="Text Box 6"/>
          <p:cNvSpPr txBox="1">
            <a:spLocks noChangeArrowheads="1"/>
          </p:cNvSpPr>
          <p:nvPr/>
        </p:nvSpPr>
        <p:spPr bwMode="auto">
          <a:xfrm>
            <a:off x="1487489" y="5473800"/>
            <a:ext cx="313900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500" kern="0" dirty="0">
                <a:solidFill>
                  <a:schemeClr val="accent5">
                    <a:lumMod val="75000"/>
                  </a:schemeClr>
                </a:solidFill>
              </a:rPr>
              <a:t>Kuluttajahintaindeksin muutos</a:t>
            </a:r>
          </a:p>
        </p:txBody>
      </p:sp>
      <p:sp>
        <p:nvSpPr>
          <p:cNvPr id="12" name="Text Box 7"/>
          <p:cNvSpPr txBox="1">
            <a:spLocks noChangeArrowheads="1"/>
          </p:cNvSpPr>
          <p:nvPr/>
        </p:nvSpPr>
        <p:spPr bwMode="auto">
          <a:xfrm>
            <a:off x="1487488" y="937295"/>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Prosenttia:</a:t>
            </a:r>
          </a:p>
        </p:txBody>
      </p:sp>
      <p:sp>
        <p:nvSpPr>
          <p:cNvPr id="13" name="Text Box 8"/>
          <p:cNvSpPr txBox="1">
            <a:spLocks noChangeArrowheads="1"/>
          </p:cNvSpPr>
          <p:nvPr/>
        </p:nvSpPr>
        <p:spPr bwMode="auto">
          <a:xfrm>
            <a:off x="1487489" y="4368702"/>
            <a:ext cx="223490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500" kern="0">
                <a:solidFill>
                  <a:schemeClr val="accent5">
                    <a:lumMod val="75000"/>
                  </a:schemeClr>
                </a:solidFill>
              </a:rPr>
              <a:t>BKT, määrän muutos</a:t>
            </a:r>
          </a:p>
        </p:txBody>
      </p:sp>
      <p:sp>
        <p:nvSpPr>
          <p:cNvPr id="14" name="Text Box 9"/>
          <p:cNvSpPr txBox="1">
            <a:spLocks noChangeArrowheads="1"/>
          </p:cNvSpPr>
          <p:nvPr/>
        </p:nvSpPr>
        <p:spPr bwMode="auto">
          <a:xfrm>
            <a:off x="1487489" y="2640335"/>
            <a:ext cx="2782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Kuluttajahintojen muutos</a:t>
            </a:r>
          </a:p>
        </p:txBody>
      </p:sp>
      <p:sp>
        <p:nvSpPr>
          <p:cNvPr id="15" name="Text Box 10"/>
          <p:cNvSpPr txBox="1">
            <a:spLocks noChangeArrowheads="1"/>
          </p:cNvSpPr>
          <p:nvPr/>
        </p:nvSpPr>
        <p:spPr bwMode="auto">
          <a:xfrm>
            <a:off x="1487489" y="5733257"/>
            <a:ext cx="33089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500" kern="0" dirty="0">
                <a:solidFill>
                  <a:schemeClr val="accent5">
                    <a:lumMod val="75000"/>
                  </a:schemeClr>
                </a:solidFill>
              </a:rPr>
              <a:t>Kuntien kustannustason muutos</a:t>
            </a:r>
          </a:p>
        </p:txBody>
      </p:sp>
      <p:sp>
        <p:nvSpPr>
          <p:cNvPr id="16" name="Text Box 11"/>
          <p:cNvSpPr txBox="1">
            <a:spLocks noChangeArrowheads="1"/>
          </p:cNvSpPr>
          <p:nvPr/>
        </p:nvSpPr>
        <p:spPr bwMode="auto">
          <a:xfrm>
            <a:off x="1487488" y="3382616"/>
            <a:ext cx="316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Valtionosuusindeksin muutos</a:t>
            </a:r>
          </a:p>
        </p:txBody>
      </p:sp>
      <p:sp>
        <p:nvSpPr>
          <p:cNvPr id="17" name="Text Box 12"/>
          <p:cNvSpPr txBox="1">
            <a:spLocks noChangeArrowheads="1"/>
          </p:cNvSpPr>
          <p:nvPr/>
        </p:nvSpPr>
        <p:spPr bwMode="auto">
          <a:xfrm>
            <a:off x="1487489" y="3678839"/>
            <a:ext cx="3686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Kuntien ansiotasoindeksin muutos</a:t>
            </a:r>
          </a:p>
        </p:txBody>
      </p:sp>
      <p:sp>
        <p:nvSpPr>
          <p:cNvPr id="49" name="Text Box 54"/>
          <p:cNvSpPr txBox="1">
            <a:spLocks noChangeArrowheads="1"/>
          </p:cNvSpPr>
          <p:nvPr/>
        </p:nvSpPr>
        <p:spPr bwMode="auto">
          <a:xfrm>
            <a:off x="10112429"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smtClean="0">
                <a:solidFill>
                  <a:srgbClr val="002E63"/>
                </a:solidFill>
              </a:rPr>
              <a:t>2021</a:t>
            </a:r>
            <a:endParaRPr lang="fi-FI" sz="1700" kern="0" dirty="0">
              <a:solidFill>
                <a:srgbClr val="002E63"/>
              </a:solidFill>
            </a:endParaRPr>
          </a:p>
        </p:txBody>
      </p:sp>
      <p:sp>
        <p:nvSpPr>
          <p:cNvPr id="55" name="Text Box 60"/>
          <p:cNvSpPr txBox="1">
            <a:spLocks noChangeArrowheads="1"/>
          </p:cNvSpPr>
          <p:nvPr/>
        </p:nvSpPr>
        <p:spPr bwMode="auto">
          <a:xfrm>
            <a:off x="10168240" y="2611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2,0</a:t>
            </a:r>
            <a:endParaRPr lang="fi-FI" sz="1700" kern="0" dirty="0">
              <a:solidFill>
                <a:srgbClr val="002E63"/>
              </a:solidFill>
            </a:endParaRPr>
          </a:p>
        </p:txBody>
      </p:sp>
      <p:sp>
        <p:nvSpPr>
          <p:cNvPr id="57" name="Text Box 62"/>
          <p:cNvSpPr txBox="1">
            <a:spLocks noChangeArrowheads="1"/>
          </p:cNvSpPr>
          <p:nvPr/>
        </p:nvSpPr>
        <p:spPr bwMode="auto">
          <a:xfrm>
            <a:off x="10168240" y="3396905"/>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2,0</a:t>
            </a:r>
            <a:endParaRPr lang="fi-FI" sz="1700" kern="0" dirty="0">
              <a:solidFill>
                <a:srgbClr val="002E63"/>
              </a:solidFill>
            </a:endParaRPr>
          </a:p>
        </p:txBody>
      </p:sp>
      <p:sp>
        <p:nvSpPr>
          <p:cNvPr id="58" name="Text Box 63"/>
          <p:cNvSpPr txBox="1">
            <a:spLocks noChangeArrowheads="1"/>
          </p:cNvSpPr>
          <p:nvPr/>
        </p:nvSpPr>
        <p:spPr bwMode="auto">
          <a:xfrm>
            <a:off x="10168240" y="3693128"/>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2,1</a:t>
            </a:r>
          </a:p>
        </p:txBody>
      </p:sp>
      <p:sp>
        <p:nvSpPr>
          <p:cNvPr id="90" name="Rectangle 2"/>
          <p:cNvSpPr>
            <a:spLocks noGrp="1" noChangeArrowheads="1"/>
          </p:cNvSpPr>
          <p:nvPr>
            <p:ph type="title" idx="4294967295"/>
          </p:nvPr>
        </p:nvSpPr>
        <p:spPr>
          <a:xfrm>
            <a:off x="1775520" y="44624"/>
            <a:ext cx="8784976" cy="719138"/>
          </a:xfrm>
        </p:spPr>
        <p:txBody>
          <a:bodyPr>
            <a:normAutofit/>
          </a:bodyPr>
          <a:lstStyle/>
          <a:p>
            <a:pPr algn="l" defTabSz="914400" fontAlgn="auto">
              <a:spcBef>
                <a:spcPts val="0"/>
              </a:spcBef>
              <a:spcAft>
                <a:spcPts val="0"/>
              </a:spcAft>
              <a:defRPr/>
            </a:pPr>
            <a:r>
              <a:rPr lang="fi-FI" sz="2300" kern="0" spc="0" dirty="0">
                <a:solidFill>
                  <a:sysClr val="windowText" lastClr="000000"/>
                </a:solidFill>
                <a:ea typeface="+mj-ea"/>
              </a:rPr>
              <a:t>Kokonaistaloudelliset ennusteet ja taustaoletukset</a:t>
            </a:r>
            <a:r>
              <a:rPr lang="fi-FI" sz="2400" b="0" kern="0" spc="0" dirty="0">
                <a:solidFill>
                  <a:sysClr val="windowText" lastClr="000000"/>
                </a:solidFill>
                <a:ea typeface="+mj-ea"/>
              </a:rPr>
              <a:t/>
            </a:r>
            <a:br>
              <a:rPr lang="fi-FI" sz="2400" b="0" kern="0" spc="0" dirty="0">
                <a:solidFill>
                  <a:sysClr val="windowText" lastClr="000000"/>
                </a:solidFill>
                <a:ea typeface="+mj-ea"/>
              </a:rPr>
            </a:br>
            <a:r>
              <a:rPr lang="fi-FI" sz="1300" b="0" kern="0" spc="0" dirty="0">
                <a:solidFill>
                  <a:sysClr val="windowText" lastClr="000000"/>
                </a:solidFill>
                <a:ea typeface="+mj-ea"/>
              </a:rPr>
              <a:t>Lähde: </a:t>
            </a:r>
            <a:r>
              <a:rPr lang="fi-FI" sz="1300" b="0" kern="0" spc="0" dirty="0">
                <a:solidFill>
                  <a:srgbClr val="0000FF"/>
                </a:solidFill>
                <a:ea typeface="+mj-ea"/>
              </a:rPr>
              <a:t>Vuodet </a:t>
            </a:r>
            <a:r>
              <a:rPr lang="fi-FI" sz="1300" b="0" kern="0" spc="0" dirty="0" smtClean="0">
                <a:solidFill>
                  <a:srgbClr val="0000FF"/>
                </a:solidFill>
                <a:ea typeface="+mj-ea"/>
              </a:rPr>
              <a:t>2015-2016 </a:t>
            </a:r>
            <a:r>
              <a:rPr lang="fi-FI" sz="1300" b="0" kern="0" spc="0" dirty="0">
                <a:solidFill>
                  <a:srgbClr val="0000FF"/>
                </a:solidFill>
                <a:ea typeface="+mj-ea"/>
              </a:rPr>
              <a:t>Tilastokeskus</a:t>
            </a:r>
            <a:r>
              <a:rPr lang="fi-FI" sz="1300" b="0" kern="0" spc="0" dirty="0">
                <a:solidFill>
                  <a:sysClr val="windowText" lastClr="000000"/>
                </a:solidFill>
                <a:ea typeface="+mj-ea"/>
              </a:rPr>
              <a:t>, vuosien </a:t>
            </a:r>
            <a:r>
              <a:rPr lang="fi-FI" sz="1300" b="0" kern="0" spc="0" dirty="0" smtClean="0">
                <a:solidFill>
                  <a:sysClr val="windowText" lastClr="000000"/>
                </a:solidFill>
                <a:ea typeface="+mj-ea"/>
              </a:rPr>
              <a:t>2017-2021 </a:t>
            </a:r>
            <a:r>
              <a:rPr lang="fi-FI" sz="1300" b="0" kern="0" spc="0" dirty="0">
                <a:solidFill>
                  <a:sysClr val="windowText" lastClr="000000"/>
                </a:solidFill>
                <a:ea typeface="+mj-ea"/>
              </a:rPr>
              <a:t>ennusteet VM </a:t>
            </a:r>
            <a:r>
              <a:rPr lang="fi-FI" sz="1300" b="0" kern="0" spc="0" dirty="0" smtClean="0">
                <a:solidFill>
                  <a:sysClr val="windowText" lastClr="000000"/>
                </a:solidFill>
                <a:ea typeface="+mj-ea"/>
              </a:rPr>
              <a:t>27.4.2017</a:t>
            </a:r>
            <a:r>
              <a:rPr lang="fi-FI" sz="1300" b="0" kern="0" spc="0" dirty="0" smtClean="0">
                <a:solidFill>
                  <a:schemeClr val="bg1"/>
                </a:solidFill>
                <a:ea typeface="+mj-ea"/>
              </a:rPr>
              <a:t>.2011</a:t>
            </a:r>
            <a:endParaRPr lang="fi-FI" sz="1300" b="0" kern="0" spc="0" dirty="0">
              <a:solidFill>
                <a:schemeClr val="bg1"/>
              </a:solidFill>
              <a:ea typeface="+mj-ea"/>
            </a:endParaRPr>
          </a:p>
        </p:txBody>
      </p:sp>
      <p:sp>
        <p:nvSpPr>
          <p:cNvPr id="95" name="Text Box 7"/>
          <p:cNvSpPr txBox="1">
            <a:spLocks noChangeArrowheads="1"/>
          </p:cNvSpPr>
          <p:nvPr/>
        </p:nvSpPr>
        <p:spPr bwMode="auto">
          <a:xfrm>
            <a:off x="1487488" y="937295"/>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Prosenttia:</a:t>
            </a:r>
          </a:p>
        </p:txBody>
      </p:sp>
      <p:sp>
        <p:nvSpPr>
          <p:cNvPr id="101" name="Text Box 13"/>
          <p:cNvSpPr txBox="1">
            <a:spLocks noChangeArrowheads="1"/>
          </p:cNvSpPr>
          <p:nvPr/>
        </p:nvSpPr>
        <p:spPr bwMode="auto">
          <a:xfrm>
            <a:off x="1487489" y="4077072"/>
            <a:ext cx="51844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dirty="0">
                <a:solidFill>
                  <a:schemeClr val="accent5">
                    <a:lumMod val="75000"/>
                  </a:schemeClr>
                </a:solidFill>
              </a:rPr>
              <a:t>Ennusteet </a:t>
            </a:r>
            <a:r>
              <a:rPr lang="fi-FI" sz="1600" kern="0" dirty="0" smtClean="0">
                <a:solidFill>
                  <a:schemeClr val="accent5">
                    <a:lumMod val="75000"/>
                  </a:schemeClr>
                </a:solidFill>
              </a:rPr>
              <a:t>syyskuussa </a:t>
            </a:r>
            <a:r>
              <a:rPr lang="fi-FI" sz="1600" kern="0" dirty="0">
                <a:solidFill>
                  <a:schemeClr val="accent5">
                    <a:lumMod val="75000"/>
                  </a:schemeClr>
                </a:solidFill>
              </a:rPr>
              <a:t>2016 </a:t>
            </a:r>
            <a:r>
              <a:rPr lang="fi-FI" sz="1400" kern="0" dirty="0">
                <a:solidFill>
                  <a:schemeClr val="accent5">
                    <a:lumMod val="75000"/>
                  </a:schemeClr>
                </a:solidFill>
              </a:rPr>
              <a:t>(Kuntatalousohjelma)</a:t>
            </a:r>
            <a:r>
              <a:rPr lang="fi-FI" sz="1600" kern="0" dirty="0">
                <a:solidFill>
                  <a:schemeClr val="accent5">
                    <a:lumMod val="75000"/>
                  </a:schemeClr>
                </a:solidFill>
              </a:rPr>
              <a:t>:</a:t>
            </a:r>
          </a:p>
        </p:txBody>
      </p:sp>
      <p:sp>
        <p:nvSpPr>
          <p:cNvPr id="102" name="Text Box 54"/>
          <p:cNvSpPr txBox="1">
            <a:spLocks noChangeArrowheads="1"/>
          </p:cNvSpPr>
          <p:nvPr/>
        </p:nvSpPr>
        <p:spPr bwMode="auto">
          <a:xfrm>
            <a:off x="5303912"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a:solidFill>
                  <a:srgbClr val="0000FF"/>
                </a:solidFill>
              </a:rPr>
              <a:t>2015</a:t>
            </a:r>
          </a:p>
        </p:txBody>
      </p:sp>
      <p:sp>
        <p:nvSpPr>
          <p:cNvPr id="103" name="Text Box 55"/>
          <p:cNvSpPr txBox="1">
            <a:spLocks noChangeArrowheads="1"/>
          </p:cNvSpPr>
          <p:nvPr/>
        </p:nvSpPr>
        <p:spPr bwMode="auto">
          <a:xfrm>
            <a:off x="5447928" y="4616392"/>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1,0</a:t>
            </a:r>
            <a:endParaRPr lang="fi-FI" sz="1500" kern="0" dirty="0">
              <a:solidFill>
                <a:schemeClr val="accent5">
                  <a:lumMod val="75000"/>
                </a:schemeClr>
              </a:solidFill>
            </a:endParaRPr>
          </a:p>
        </p:txBody>
      </p:sp>
      <p:sp>
        <p:nvSpPr>
          <p:cNvPr id="104" name="Text Box 56"/>
          <p:cNvSpPr txBox="1">
            <a:spLocks noChangeArrowheads="1"/>
          </p:cNvSpPr>
          <p:nvPr/>
        </p:nvSpPr>
        <p:spPr bwMode="auto">
          <a:xfrm>
            <a:off x="5447928" y="5165493"/>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a:solidFill>
                  <a:schemeClr val="accent5">
                    <a:lumMod val="75000"/>
                  </a:schemeClr>
                </a:solidFill>
              </a:rPr>
              <a:t>9,4</a:t>
            </a:r>
          </a:p>
        </p:txBody>
      </p:sp>
      <p:sp>
        <p:nvSpPr>
          <p:cNvPr id="106" name="Text Box 58"/>
          <p:cNvSpPr txBox="1">
            <a:spLocks noChangeArrowheads="1"/>
          </p:cNvSpPr>
          <p:nvPr/>
        </p:nvSpPr>
        <p:spPr bwMode="auto">
          <a:xfrm>
            <a:off x="5361366" y="5445225"/>
            <a:ext cx="58541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a:solidFill>
                  <a:schemeClr val="accent5">
                    <a:lumMod val="75000"/>
                  </a:schemeClr>
                </a:solidFill>
              </a:rPr>
              <a:t>-0,2</a:t>
            </a:r>
          </a:p>
        </p:txBody>
      </p:sp>
      <p:sp>
        <p:nvSpPr>
          <p:cNvPr id="108" name="Text Box 60"/>
          <p:cNvSpPr txBox="1">
            <a:spLocks noChangeArrowheads="1"/>
          </p:cNvSpPr>
          <p:nvPr/>
        </p:nvSpPr>
        <p:spPr bwMode="auto">
          <a:xfrm>
            <a:off x="5332347" y="2611761"/>
            <a:ext cx="6383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-0,2</a:t>
            </a:r>
          </a:p>
        </p:txBody>
      </p:sp>
      <p:sp>
        <p:nvSpPr>
          <p:cNvPr id="109" name="Text Box 61"/>
          <p:cNvSpPr txBox="1">
            <a:spLocks noChangeArrowheads="1"/>
          </p:cNvSpPr>
          <p:nvPr/>
        </p:nvSpPr>
        <p:spPr bwMode="auto">
          <a:xfrm>
            <a:off x="5447928" y="574754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0,6</a:t>
            </a:r>
            <a:endParaRPr lang="fi-FI" sz="1500" kern="0" dirty="0">
              <a:solidFill>
                <a:schemeClr val="accent5">
                  <a:lumMod val="75000"/>
                </a:schemeClr>
              </a:solidFill>
            </a:endParaRPr>
          </a:p>
        </p:txBody>
      </p:sp>
      <p:sp>
        <p:nvSpPr>
          <p:cNvPr id="111" name="Text Box 62"/>
          <p:cNvSpPr txBox="1">
            <a:spLocks noChangeArrowheads="1"/>
          </p:cNvSpPr>
          <p:nvPr/>
        </p:nvSpPr>
        <p:spPr bwMode="auto">
          <a:xfrm>
            <a:off x="5431733" y="3396905"/>
            <a:ext cx="53892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0,6</a:t>
            </a:r>
          </a:p>
        </p:txBody>
      </p:sp>
      <p:sp>
        <p:nvSpPr>
          <p:cNvPr id="112" name="Text Box 63"/>
          <p:cNvSpPr txBox="1">
            <a:spLocks noChangeArrowheads="1"/>
          </p:cNvSpPr>
          <p:nvPr/>
        </p:nvSpPr>
        <p:spPr bwMode="auto">
          <a:xfrm>
            <a:off x="5431731" y="3693128"/>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0,8</a:t>
            </a:r>
          </a:p>
        </p:txBody>
      </p:sp>
      <p:sp>
        <p:nvSpPr>
          <p:cNvPr id="3" name="Alatunnisteen paikkamerkki 2"/>
          <p:cNvSpPr>
            <a:spLocks noGrp="1"/>
          </p:cNvSpPr>
          <p:nvPr>
            <p:ph type="ftr" sz="quarter" idx="11"/>
          </p:nvPr>
        </p:nvSpPr>
        <p:spPr>
          <a:xfrm>
            <a:off x="5130423" y="6473881"/>
            <a:ext cx="1616307" cy="267487"/>
          </a:xfrm>
        </p:spPr>
        <p:txBody>
          <a:bodyPr/>
          <a:lstStyle/>
          <a:p>
            <a:pPr>
              <a:defRPr/>
            </a:pPr>
            <a:r>
              <a:rPr lang="en-US" sz="900" smtClean="0"/>
              <a:t>28.4.2017/hp</a:t>
            </a:r>
            <a:endParaRPr lang="fi-FI" sz="900" dirty="0"/>
          </a:p>
        </p:txBody>
      </p:sp>
      <p:sp>
        <p:nvSpPr>
          <p:cNvPr id="113" name="Text Box 54"/>
          <p:cNvSpPr txBox="1">
            <a:spLocks noChangeArrowheads="1"/>
          </p:cNvSpPr>
          <p:nvPr/>
        </p:nvSpPr>
        <p:spPr bwMode="auto">
          <a:xfrm>
            <a:off x="6079981"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a:solidFill>
                  <a:srgbClr val="0000FF"/>
                </a:solidFill>
              </a:rPr>
              <a:t>2016</a:t>
            </a:r>
          </a:p>
        </p:txBody>
      </p:sp>
      <p:sp>
        <p:nvSpPr>
          <p:cNvPr id="119" name="Text Box 60"/>
          <p:cNvSpPr txBox="1">
            <a:spLocks noChangeArrowheads="1"/>
          </p:cNvSpPr>
          <p:nvPr/>
        </p:nvSpPr>
        <p:spPr bwMode="auto">
          <a:xfrm>
            <a:off x="6207800" y="2611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0,4</a:t>
            </a:r>
          </a:p>
        </p:txBody>
      </p:sp>
      <p:sp>
        <p:nvSpPr>
          <p:cNvPr id="121" name="Text Box 62"/>
          <p:cNvSpPr txBox="1">
            <a:spLocks noChangeArrowheads="1"/>
          </p:cNvSpPr>
          <p:nvPr/>
        </p:nvSpPr>
        <p:spPr bwMode="auto">
          <a:xfrm>
            <a:off x="6207802" y="3396905"/>
            <a:ext cx="53892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0,0</a:t>
            </a:r>
          </a:p>
        </p:txBody>
      </p:sp>
      <p:sp>
        <p:nvSpPr>
          <p:cNvPr id="122" name="Text Box 63"/>
          <p:cNvSpPr txBox="1">
            <a:spLocks noChangeArrowheads="1"/>
          </p:cNvSpPr>
          <p:nvPr/>
        </p:nvSpPr>
        <p:spPr bwMode="auto">
          <a:xfrm>
            <a:off x="6207800" y="3693128"/>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1,0</a:t>
            </a:r>
          </a:p>
        </p:txBody>
      </p:sp>
      <p:sp>
        <p:nvSpPr>
          <p:cNvPr id="134" name="Text Box 59"/>
          <p:cNvSpPr txBox="1">
            <a:spLocks noChangeArrowheads="1"/>
          </p:cNvSpPr>
          <p:nvPr/>
        </p:nvSpPr>
        <p:spPr bwMode="auto">
          <a:xfrm>
            <a:off x="5447928" y="4340127"/>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0,2</a:t>
            </a:r>
            <a:endParaRPr lang="fi-FI" sz="1500" kern="0" dirty="0">
              <a:solidFill>
                <a:schemeClr val="accent5">
                  <a:lumMod val="75000"/>
                </a:schemeClr>
              </a:solidFill>
            </a:endParaRPr>
          </a:p>
        </p:txBody>
      </p:sp>
      <p:sp>
        <p:nvSpPr>
          <p:cNvPr id="138" name="Text Box 3"/>
          <p:cNvSpPr txBox="1">
            <a:spLocks noChangeArrowheads="1"/>
          </p:cNvSpPr>
          <p:nvPr/>
        </p:nvSpPr>
        <p:spPr bwMode="auto">
          <a:xfrm>
            <a:off x="1487489" y="1632223"/>
            <a:ext cx="2566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Palkkasumman muutos</a:t>
            </a:r>
          </a:p>
        </p:txBody>
      </p:sp>
      <p:sp>
        <p:nvSpPr>
          <p:cNvPr id="139" name="Text Box 4"/>
          <p:cNvSpPr txBox="1">
            <a:spLocks noChangeArrowheads="1"/>
          </p:cNvSpPr>
          <p:nvPr/>
        </p:nvSpPr>
        <p:spPr bwMode="auto">
          <a:xfrm>
            <a:off x="1487488" y="1971898"/>
            <a:ext cx="2849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Ansiotasoindeksin muutos</a:t>
            </a:r>
          </a:p>
        </p:txBody>
      </p:sp>
      <p:sp>
        <p:nvSpPr>
          <p:cNvPr id="140" name="Text Box 6"/>
          <p:cNvSpPr txBox="1">
            <a:spLocks noChangeArrowheads="1"/>
          </p:cNvSpPr>
          <p:nvPr/>
        </p:nvSpPr>
        <p:spPr bwMode="auto">
          <a:xfrm>
            <a:off x="1487489" y="2301850"/>
            <a:ext cx="1811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Työttömyysaste</a:t>
            </a:r>
          </a:p>
        </p:txBody>
      </p:sp>
      <p:sp>
        <p:nvSpPr>
          <p:cNvPr id="141" name="Text Box 8"/>
          <p:cNvSpPr txBox="1">
            <a:spLocks noChangeArrowheads="1"/>
          </p:cNvSpPr>
          <p:nvPr/>
        </p:nvSpPr>
        <p:spPr bwMode="auto">
          <a:xfrm>
            <a:off x="1487488" y="1297335"/>
            <a:ext cx="2354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a:t>BKT, määrän muutos</a:t>
            </a:r>
          </a:p>
        </p:txBody>
      </p:sp>
      <p:sp>
        <p:nvSpPr>
          <p:cNvPr id="142" name="Text Box 55"/>
          <p:cNvSpPr txBox="1">
            <a:spLocks noChangeArrowheads="1"/>
          </p:cNvSpPr>
          <p:nvPr/>
        </p:nvSpPr>
        <p:spPr bwMode="auto">
          <a:xfrm>
            <a:off x="10168240"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2,7</a:t>
            </a:r>
            <a:endParaRPr lang="fi-FI" sz="1700" kern="0" dirty="0">
              <a:solidFill>
                <a:srgbClr val="002E63"/>
              </a:solidFill>
            </a:endParaRPr>
          </a:p>
        </p:txBody>
      </p:sp>
      <p:sp>
        <p:nvSpPr>
          <p:cNvPr id="143" name="Text Box 56"/>
          <p:cNvSpPr txBox="1">
            <a:spLocks noChangeArrowheads="1"/>
          </p:cNvSpPr>
          <p:nvPr/>
        </p:nvSpPr>
        <p:spPr bwMode="auto">
          <a:xfrm>
            <a:off x="10168240" y="1943324"/>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2,3</a:t>
            </a:r>
            <a:endParaRPr lang="fi-FI" sz="1700" kern="0" dirty="0">
              <a:solidFill>
                <a:srgbClr val="002E63"/>
              </a:solidFill>
            </a:endParaRPr>
          </a:p>
        </p:txBody>
      </p:sp>
      <p:sp>
        <p:nvSpPr>
          <p:cNvPr id="144" name="Text Box 58"/>
          <p:cNvSpPr txBox="1">
            <a:spLocks noChangeArrowheads="1"/>
          </p:cNvSpPr>
          <p:nvPr/>
        </p:nvSpPr>
        <p:spPr bwMode="auto">
          <a:xfrm>
            <a:off x="10168240"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7,4</a:t>
            </a:r>
            <a:endParaRPr lang="fi-FI" sz="1700" kern="0" dirty="0">
              <a:solidFill>
                <a:srgbClr val="002E63"/>
              </a:solidFill>
            </a:endParaRPr>
          </a:p>
        </p:txBody>
      </p:sp>
      <p:sp>
        <p:nvSpPr>
          <p:cNvPr id="155" name="Text Box 55"/>
          <p:cNvSpPr txBox="1">
            <a:spLocks noChangeArrowheads="1"/>
          </p:cNvSpPr>
          <p:nvPr/>
        </p:nvSpPr>
        <p:spPr bwMode="auto">
          <a:xfrm>
            <a:off x="5431731"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1,0</a:t>
            </a:r>
          </a:p>
        </p:txBody>
      </p:sp>
      <p:sp>
        <p:nvSpPr>
          <p:cNvPr id="156" name="Text Box 56"/>
          <p:cNvSpPr txBox="1">
            <a:spLocks noChangeArrowheads="1"/>
          </p:cNvSpPr>
          <p:nvPr/>
        </p:nvSpPr>
        <p:spPr bwMode="auto">
          <a:xfrm>
            <a:off x="5431731" y="1943324"/>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00FF"/>
                </a:solidFill>
              </a:rPr>
              <a:t>1,4</a:t>
            </a:r>
            <a:endParaRPr lang="fi-FI" sz="1700" kern="0" dirty="0">
              <a:solidFill>
                <a:srgbClr val="0000FF"/>
              </a:solidFill>
            </a:endParaRPr>
          </a:p>
        </p:txBody>
      </p:sp>
      <p:sp>
        <p:nvSpPr>
          <p:cNvPr id="157" name="Text Box 58"/>
          <p:cNvSpPr txBox="1">
            <a:spLocks noChangeArrowheads="1"/>
          </p:cNvSpPr>
          <p:nvPr/>
        </p:nvSpPr>
        <p:spPr bwMode="auto">
          <a:xfrm>
            <a:off x="5431731"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9,4</a:t>
            </a:r>
          </a:p>
        </p:txBody>
      </p:sp>
      <p:sp>
        <p:nvSpPr>
          <p:cNvPr id="158" name="Text Box 55"/>
          <p:cNvSpPr txBox="1">
            <a:spLocks noChangeArrowheads="1"/>
          </p:cNvSpPr>
          <p:nvPr/>
        </p:nvSpPr>
        <p:spPr bwMode="auto">
          <a:xfrm>
            <a:off x="6207800"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00FF"/>
                </a:solidFill>
              </a:rPr>
              <a:t>1,6</a:t>
            </a:r>
            <a:endParaRPr lang="fi-FI" sz="1700" kern="0" dirty="0">
              <a:solidFill>
                <a:srgbClr val="0000FF"/>
              </a:solidFill>
            </a:endParaRPr>
          </a:p>
        </p:txBody>
      </p:sp>
      <p:sp>
        <p:nvSpPr>
          <p:cNvPr id="159" name="Text Box 56"/>
          <p:cNvSpPr txBox="1">
            <a:spLocks noChangeArrowheads="1"/>
          </p:cNvSpPr>
          <p:nvPr/>
        </p:nvSpPr>
        <p:spPr bwMode="auto">
          <a:xfrm>
            <a:off x="6207802" y="1943324"/>
            <a:ext cx="53892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1,2</a:t>
            </a:r>
          </a:p>
        </p:txBody>
      </p:sp>
      <p:sp>
        <p:nvSpPr>
          <p:cNvPr id="160" name="Text Box 58"/>
          <p:cNvSpPr txBox="1">
            <a:spLocks noChangeArrowheads="1"/>
          </p:cNvSpPr>
          <p:nvPr/>
        </p:nvSpPr>
        <p:spPr bwMode="auto">
          <a:xfrm>
            <a:off x="6207800"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00FF"/>
                </a:solidFill>
              </a:rPr>
              <a:t>8,8</a:t>
            </a:r>
            <a:endParaRPr lang="fi-FI" sz="1700" kern="0" dirty="0">
              <a:solidFill>
                <a:srgbClr val="0000FF"/>
              </a:solidFill>
            </a:endParaRPr>
          </a:p>
        </p:txBody>
      </p:sp>
      <p:sp>
        <p:nvSpPr>
          <p:cNvPr id="164" name="Text Box 59"/>
          <p:cNvSpPr txBox="1">
            <a:spLocks noChangeArrowheads="1"/>
          </p:cNvSpPr>
          <p:nvPr/>
        </p:nvSpPr>
        <p:spPr bwMode="auto">
          <a:xfrm>
            <a:off x="10168240"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1,0</a:t>
            </a:r>
            <a:endParaRPr lang="fi-FI" sz="1700" kern="0" dirty="0">
              <a:solidFill>
                <a:srgbClr val="002E63"/>
              </a:solidFill>
            </a:endParaRPr>
          </a:p>
        </p:txBody>
      </p:sp>
      <p:sp>
        <p:nvSpPr>
          <p:cNvPr id="167" name="Text Box 59"/>
          <p:cNvSpPr txBox="1">
            <a:spLocks noChangeArrowheads="1"/>
          </p:cNvSpPr>
          <p:nvPr/>
        </p:nvSpPr>
        <p:spPr bwMode="auto">
          <a:xfrm>
            <a:off x="5431731"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00FF"/>
                </a:solidFill>
              </a:rPr>
              <a:t>0,3</a:t>
            </a:r>
            <a:endParaRPr lang="fi-FI" sz="1700" kern="0" dirty="0">
              <a:solidFill>
                <a:srgbClr val="0000FF"/>
              </a:solidFill>
            </a:endParaRPr>
          </a:p>
        </p:txBody>
      </p:sp>
      <p:sp>
        <p:nvSpPr>
          <p:cNvPr id="168" name="Text Box 59"/>
          <p:cNvSpPr txBox="1">
            <a:spLocks noChangeArrowheads="1"/>
          </p:cNvSpPr>
          <p:nvPr/>
        </p:nvSpPr>
        <p:spPr bwMode="auto">
          <a:xfrm>
            <a:off x="6207800"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00FF"/>
                </a:solidFill>
              </a:rPr>
              <a:t>1,4</a:t>
            </a:r>
            <a:endParaRPr lang="fi-FI" sz="1700" kern="0" dirty="0">
              <a:solidFill>
                <a:srgbClr val="0000FF"/>
              </a:solidFill>
            </a:endParaRPr>
          </a:p>
        </p:txBody>
      </p:sp>
      <p:sp>
        <p:nvSpPr>
          <p:cNvPr id="170" name="Text Box 10"/>
          <p:cNvSpPr txBox="1">
            <a:spLocks noChangeArrowheads="1"/>
          </p:cNvSpPr>
          <p:nvPr/>
        </p:nvSpPr>
        <p:spPr bwMode="auto">
          <a:xfrm>
            <a:off x="1487488" y="3068960"/>
            <a:ext cx="37401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dirty="0"/>
              <a:t>Kuntien kustannustason </a:t>
            </a:r>
            <a:r>
              <a:rPr lang="fi-FI" sz="1600" kern="0" dirty="0" smtClean="0"/>
              <a:t>muutos </a:t>
            </a:r>
            <a:r>
              <a:rPr lang="fi-FI" sz="1800" kern="0" baseline="30000" dirty="0" smtClean="0"/>
              <a:t>1)</a:t>
            </a:r>
            <a:endParaRPr lang="fi-FI" sz="1800" kern="0" baseline="30000" dirty="0"/>
          </a:p>
        </p:txBody>
      </p:sp>
      <p:sp>
        <p:nvSpPr>
          <p:cNvPr id="171" name="Text Box 61"/>
          <p:cNvSpPr txBox="1">
            <a:spLocks noChangeArrowheads="1"/>
          </p:cNvSpPr>
          <p:nvPr/>
        </p:nvSpPr>
        <p:spPr bwMode="auto">
          <a:xfrm>
            <a:off x="10168240" y="30832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2,0</a:t>
            </a:r>
            <a:endParaRPr lang="fi-FI" sz="1700" kern="0" dirty="0">
              <a:solidFill>
                <a:srgbClr val="002E63"/>
              </a:solidFill>
            </a:endParaRPr>
          </a:p>
        </p:txBody>
      </p:sp>
      <p:sp>
        <p:nvSpPr>
          <p:cNvPr id="175" name="Text Box 61"/>
          <p:cNvSpPr txBox="1">
            <a:spLocks noChangeArrowheads="1"/>
          </p:cNvSpPr>
          <p:nvPr/>
        </p:nvSpPr>
        <p:spPr bwMode="auto">
          <a:xfrm>
            <a:off x="5431731" y="30832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00FF"/>
                </a:solidFill>
              </a:rPr>
              <a:t>0,6</a:t>
            </a:r>
          </a:p>
        </p:txBody>
      </p:sp>
      <p:sp>
        <p:nvSpPr>
          <p:cNvPr id="176" name="Text Box 61"/>
          <p:cNvSpPr txBox="1">
            <a:spLocks noChangeArrowheads="1"/>
          </p:cNvSpPr>
          <p:nvPr/>
        </p:nvSpPr>
        <p:spPr bwMode="auto">
          <a:xfrm>
            <a:off x="6207800" y="30832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00FF"/>
                </a:solidFill>
              </a:rPr>
              <a:t>0,8</a:t>
            </a:r>
            <a:endParaRPr lang="fi-FI" sz="1700" kern="0" dirty="0">
              <a:solidFill>
                <a:srgbClr val="0000FF"/>
              </a:solidFill>
            </a:endParaRPr>
          </a:p>
        </p:txBody>
      </p:sp>
      <p:sp>
        <p:nvSpPr>
          <p:cNvPr id="123" name="Text Box 55"/>
          <p:cNvSpPr txBox="1">
            <a:spLocks noChangeArrowheads="1"/>
          </p:cNvSpPr>
          <p:nvPr/>
        </p:nvSpPr>
        <p:spPr bwMode="auto">
          <a:xfrm>
            <a:off x="6223997" y="4616392"/>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1,7</a:t>
            </a:r>
            <a:endParaRPr lang="fi-FI" sz="1500" kern="0" dirty="0">
              <a:solidFill>
                <a:schemeClr val="accent5">
                  <a:lumMod val="75000"/>
                </a:schemeClr>
              </a:solidFill>
            </a:endParaRPr>
          </a:p>
        </p:txBody>
      </p:sp>
      <p:sp>
        <p:nvSpPr>
          <p:cNvPr id="124" name="Text Box 56"/>
          <p:cNvSpPr txBox="1">
            <a:spLocks noChangeArrowheads="1"/>
          </p:cNvSpPr>
          <p:nvPr/>
        </p:nvSpPr>
        <p:spPr bwMode="auto">
          <a:xfrm>
            <a:off x="6223997" y="5165493"/>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9,0</a:t>
            </a:r>
            <a:endParaRPr lang="fi-FI" sz="1500" kern="0" dirty="0">
              <a:solidFill>
                <a:schemeClr val="accent5">
                  <a:lumMod val="75000"/>
                </a:schemeClr>
              </a:solidFill>
            </a:endParaRPr>
          </a:p>
        </p:txBody>
      </p:sp>
      <p:sp>
        <p:nvSpPr>
          <p:cNvPr id="125" name="Text Box 58"/>
          <p:cNvSpPr txBox="1">
            <a:spLocks noChangeArrowheads="1"/>
          </p:cNvSpPr>
          <p:nvPr/>
        </p:nvSpPr>
        <p:spPr bwMode="auto">
          <a:xfrm>
            <a:off x="6223997" y="544522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0,4</a:t>
            </a:r>
            <a:endParaRPr lang="fi-FI" sz="1500" kern="0" dirty="0">
              <a:solidFill>
                <a:schemeClr val="accent5">
                  <a:lumMod val="75000"/>
                </a:schemeClr>
              </a:solidFill>
            </a:endParaRPr>
          </a:p>
        </p:txBody>
      </p:sp>
      <p:sp>
        <p:nvSpPr>
          <p:cNvPr id="128" name="Text Box 61"/>
          <p:cNvSpPr txBox="1">
            <a:spLocks noChangeArrowheads="1"/>
          </p:cNvSpPr>
          <p:nvPr/>
        </p:nvSpPr>
        <p:spPr bwMode="auto">
          <a:xfrm>
            <a:off x="6223997" y="574754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a:solidFill>
                  <a:schemeClr val="accent5">
                    <a:lumMod val="75000"/>
                  </a:schemeClr>
                </a:solidFill>
              </a:rPr>
              <a:t>1,0</a:t>
            </a:r>
          </a:p>
        </p:txBody>
      </p:sp>
      <p:sp>
        <p:nvSpPr>
          <p:cNvPr id="136" name="Text Box 59"/>
          <p:cNvSpPr txBox="1">
            <a:spLocks noChangeArrowheads="1"/>
          </p:cNvSpPr>
          <p:nvPr/>
        </p:nvSpPr>
        <p:spPr bwMode="auto">
          <a:xfrm>
            <a:off x="6223997" y="4340127"/>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1,1</a:t>
            </a:r>
            <a:endParaRPr lang="fi-FI" sz="1500" kern="0" dirty="0">
              <a:solidFill>
                <a:schemeClr val="accent5">
                  <a:lumMod val="75000"/>
                </a:schemeClr>
              </a:solidFill>
            </a:endParaRPr>
          </a:p>
        </p:txBody>
      </p:sp>
      <p:sp>
        <p:nvSpPr>
          <p:cNvPr id="183" name="Text Box 54"/>
          <p:cNvSpPr txBox="1">
            <a:spLocks noChangeArrowheads="1"/>
          </p:cNvSpPr>
          <p:nvPr/>
        </p:nvSpPr>
        <p:spPr bwMode="auto">
          <a:xfrm>
            <a:off x="6944077"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a:solidFill>
                  <a:srgbClr val="002E63"/>
                </a:solidFill>
              </a:rPr>
              <a:t>2017</a:t>
            </a:r>
          </a:p>
        </p:txBody>
      </p:sp>
      <p:sp>
        <p:nvSpPr>
          <p:cNvPr id="185" name="Text Box 60"/>
          <p:cNvSpPr txBox="1">
            <a:spLocks noChangeArrowheads="1"/>
          </p:cNvSpPr>
          <p:nvPr/>
        </p:nvSpPr>
        <p:spPr bwMode="auto">
          <a:xfrm>
            <a:off x="6999888" y="2611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1,2</a:t>
            </a:r>
            <a:endParaRPr lang="fi-FI" sz="1700" kern="0" dirty="0">
              <a:solidFill>
                <a:srgbClr val="002E63"/>
              </a:solidFill>
            </a:endParaRPr>
          </a:p>
        </p:txBody>
      </p:sp>
      <p:sp>
        <p:nvSpPr>
          <p:cNvPr id="186" name="Text Box 62"/>
          <p:cNvSpPr txBox="1">
            <a:spLocks noChangeArrowheads="1"/>
          </p:cNvSpPr>
          <p:nvPr/>
        </p:nvSpPr>
        <p:spPr bwMode="auto">
          <a:xfrm>
            <a:off x="6999888" y="3396905"/>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0,0</a:t>
            </a:r>
          </a:p>
        </p:txBody>
      </p:sp>
      <p:sp>
        <p:nvSpPr>
          <p:cNvPr id="187" name="Text Box 63"/>
          <p:cNvSpPr txBox="1">
            <a:spLocks noChangeArrowheads="1"/>
          </p:cNvSpPr>
          <p:nvPr/>
        </p:nvSpPr>
        <p:spPr bwMode="auto">
          <a:xfrm>
            <a:off x="6900502" y="3693128"/>
            <a:ext cx="6383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-0,6</a:t>
            </a:r>
            <a:endParaRPr lang="fi-FI" sz="1700" kern="0" dirty="0">
              <a:solidFill>
                <a:srgbClr val="002E63"/>
              </a:solidFill>
            </a:endParaRPr>
          </a:p>
        </p:txBody>
      </p:sp>
      <p:sp>
        <p:nvSpPr>
          <p:cNvPr id="193" name="Text Box 55"/>
          <p:cNvSpPr txBox="1">
            <a:spLocks noChangeArrowheads="1"/>
          </p:cNvSpPr>
          <p:nvPr/>
        </p:nvSpPr>
        <p:spPr bwMode="auto">
          <a:xfrm>
            <a:off x="6999888"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0,9</a:t>
            </a:r>
            <a:endParaRPr lang="fi-FI" sz="1700" kern="0" dirty="0">
              <a:solidFill>
                <a:srgbClr val="002E63"/>
              </a:solidFill>
            </a:endParaRPr>
          </a:p>
        </p:txBody>
      </p:sp>
      <p:sp>
        <p:nvSpPr>
          <p:cNvPr id="194" name="Text Box 56"/>
          <p:cNvSpPr txBox="1">
            <a:spLocks noChangeArrowheads="1"/>
          </p:cNvSpPr>
          <p:nvPr/>
        </p:nvSpPr>
        <p:spPr bwMode="auto">
          <a:xfrm>
            <a:off x="6999888" y="1943324"/>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0,5</a:t>
            </a:r>
            <a:endParaRPr lang="fi-FI" sz="1700" kern="0" dirty="0">
              <a:solidFill>
                <a:srgbClr val="002E63"/>
              </a:solidFill>
            </a:endParaRPr>
          </a:p>
        </p:txBody>
      </p:sp>
      <p:sp>
        <p:nvSpPr>
          <p:cNvPr id="195" name="Text Box 58"/>
          <p:cNvSpPr txBox="1">
            <a:spLocks noChangeArrowheads="1"/>
          </p:cNvSpPr>
          <p:nvPr/>
        </p:nvSpPr>
        <p:spPr bwMode="auto">
          <a:xfrm>
            <a:off x="6999888"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8,5</a:t>
            </a:r>
            <a:endParaRPr lang="fi-FI" sz="1700" kern="0" dirty="0">
              <a:solidFill>
                <a:srgbClr val="002E63"/>
              </a:solidFill>
            </a:endParaRPr>
          </a:p>
        </p:txBody>
      </p:sp>
      <p:sp>
        <p:nvSpPr>
          <p:cNvPr id="196" name="Text Box 59"/>
          <p:cNvSpPr txBox="1">
            <a:spLocks noChangeArrowheads="1"/>
          </p:cNvSpPr>
          <p:nvPr/>
        </p:nvSpPr>
        <p:spPr bwMode="auto">
          <a:xfrm>
            <a:off x="6999888"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1,2</a:t>
            </a:r>
            <a:endParaRPr lang="fi-FI" sz="1700" kern="0" dirty="0">
              <a:solidFill>
                <a:srgbClr val="002E63"/>
              </a:solidFill>
            </a:endParaRPr>
          </a:p>
        </p:txBody>
      </p:sp>
      <p:sp>
        <p:nvSpPr>
          <p:cNvPr id="197" name="Text Box 61"/>
          <p:cNvSpPr txBox="1">
            <a:spLocks noChangeArrowheads="1"/>
          </p:cNvSpPr>
          <p:nvPr/>
        </p:nvSpPr>
        <p:spPr bwMode="auto">
          <a:xfrm>
            <a:off x="6900502" y="3083249"/>
            <a:ext cx="6383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-1,7</a:t>
            </a:r>
            <a:endParaRPr lang="fi-FI" sz="1700" kern="0" dirty="0">
              <a:solidFill>
                <a:srgbClr val="002E63"/>
              </a:solidFill>
            </a:endParaRPr>
          </a:p>
        </p:txBody>
      </p:sp>
      <p:sp>
        <p:nvSpPr>
          <p:cNvPr id="198" name="Text Box 4"/>
          <p:cNvSpPr txBox="1">
            <a:spLocks noChangeArrowheads="1"/>
          </p:cNvSpPr>
          <p:nvPr/>
        </p:nvSpPr>
        <p:spPr bwMode="auto">
          <a:xfrm>
            <a:off x="1487489" y="4912634"/>
            <a:ext cx="270779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500" kern="0">
                <a:solidFill>
                  <a:schemeClr val="accent5">
                    <a:lumMod val="75000"/>
                  </a:schemeClr>
                </a:solidFill>
              </a:rPr>
              <a:t>Ansiotasoindeksin muutos</a:t>
            </a:r>
          </a:p>
        </p:txBody>
      </p:sp>
      <p:sp>
        <p:nvSpPr>
          <p:cNvPr id="201" name="Text Box 56"/>
          <p:cNvSpPr txBox="1">
            <a:spLocks noChangeArrowheads="1"/>
          </p:cNvSpPr>
          <p:nvPr/>
        </p:nvSpPr>
        <p:spPr bwMode="auto">
          <a:xfrm>
            <a:off x="5447928" y="4884059"/>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1,3</a:t>
            </a:r>
            <a:endParaRPr lang="fi-FI" sz="1500" kern="0" dirty="0">
              <a:solidFill>
                <a:schemeClr val="accent5">
                  <a:lumMod val="75000"/>
                </a:schemeClr>
              </a:solidFill>
            </a:endParaRPr>
          </a:p>
        </p:txBody>
      </p:sp>
      <p:sp>
        <p:nvSpPr>
          <p:cNvPr id="203" name="Text Box 56"/>
          <p:cNvSpPr txBox="1">
            <a:spLocks noChangeArrowheads="1"/>
          </p:cNvSpPr>
          <p:nvPr/>
        </p:nvSpPr>
        <p:spPr bwMode="auto">
          <a:xfrm>
            <a:off x="6223997" y="4884059"/>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a:solidFill>
                  <a:schemeClr val="accent5">
                    <a:lumMod val="75000"/>
                  </a:schemeClr>
                </a:solidFill>
              </a:rPr>
              <a:t>1,2</a:t>
            </a:r>
          </a:p>
        </p:txBody>
      </p:sp>
      <p:sp>
        <p:nvSpPr>
          <p:cNvPr id="120" name="Text Box 55"/>
          <p:cNvSpPr txBox="1">
            <a:spLocks noChangeArrowheads="1"/>
          </p:cNvSpPr>
          <p:nvPr/>
        </p:nvSpPr>
        <p:spPr bwMode="auto">
          <a:xfrm>
            <a:off x="7032104" y="4616392"/>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0,8</a:t>
            </a:r>
            <a:endParaRPr lang="fi-FI" sz="1500" kern="0" dirty="0">
              <a:solidFill>
                <a:schemeClr val="accent5">
                  <a:lumMod val="75000"/>
                </a:schemeClr>
              </a:solidFill>
            </a:endParaRPr>
          </a:p>
        </p:txBody>
      </p:sp>
      <p:sp>
        <p:nvSpPr>
          <p:cNvPr id="127" name="Text Box 56"/>
          <p:cNvSpPr txBox="1">
            <a:spLocks noChangeArrowheads="1"/>
          </p:cNvSpPr>
          <p:nvPr/>
        </p:nvSpPr>
        <p:spPr bwMode="auto">
          <a:xfrm>
            <a:off x="7032104" y="5165493"/>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8,8</a:t>
            </a:r>
            <a:endParaRPr lang="fi-FI" sz="1500" kern="0" dirty="0">
              <a:solidFill>
                <a:schemeClr val="accent5">
                  <a:lumMod val="75000"/>
                </a:schemeClr>
              </a:solidFill>
            </a:endParaRPr>
          </a:p>
        </p:txBody>
      </p:sp>
      <p:sp>
        <p:nvSpPr>
          <p:cNvPr id="129" name="Text Box 58"/>
          <p:cNvSpPr txBox="1">
            <a:spLocks noChangeArrowheads="1"/>
          </p:cNvSpPr>
          <p:nvPr/>
        </p:nvSpPr>
        <p:spPr bwMode="auto">
          <a:xfrm>
            <a:off x="7032104" y="544522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1,1</a:t>
            </a:r>
            <a:endParaRPr lang="fi-FI" sz="1500" kern="0" dirty="0">
              <a:solidFill>
                <a:schemeClr val="accent5">
                  <a:lumMod val="75000"/>
                </a:schemeClr>
              </a:solidFill>
            </a:endParaRPr>
          </a:p>
        </p:txBody>
      </p:sp>
      <p:sp>
        <p:nvSpPr>
          <p:cNvPr id="130" name="Text Box 61"/>
          <p:cNvSpPr txBox="1">
            <a:spLocks noChangeArrowheads="1"/>
          </p:cNvSpPr>
          <p:nvPr/>
        </p:nvSpPr>
        <p:spPr bwMode="auto">
          <a:xfrm>
            <a:off x="6945542" y="5747545"/>
            <a:ext cx="58541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-0,7</a:t>
            </a:r>
            <a:endParaRPr lang="fi-FI" sz="1500" kern="0" dirty="0">
              <a:solidFill>
                <a:schemeClr val="accent5">
                  <a:lumMod val="75000"/>
                </a:schemeClr>
              </a:solidFill>
            </a:endParaRPr>
          </a:p>
        </p:txBody>
      </p:sp>
      <p:sp>
        <p:nvSpPr>
          <p:cNvPr id="135" name="Text Box 59"/>
          <p:cNvSpPr txBox="1">
            <a:spLocks noChangeArrowheads="1"/>
          </p:cNvSpPr>
          <p:nvPr/>
        </p:nvSpPr>
        <p:spPr bwMode="auto">
          <a:xfrm>
            <a:off x="7032104" y="4340127"/>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0,9</a:t>
            </a:r>
            <a:endParaRPr lang="fi-FI" sz="1500" kern="0" dirty="0">
              <a:solidFill>
                <a:schemeClr val="accent5">
                  <a:lumMod val="75000"/>
                </a:schemeClr>
              </a:solidFill>
            </a:endParaRPr>
          </a:p>
        </p:txBody>
      </p:sp>
      <p:sp>
        <p:nvSpPr>
          <p:cNvPr id="161" name="Text Box 56"/>
          <p:cNvSpPr txBox="1">
            <a:spLocks noChangeArrowheads="1"/>
          </p:cNvSpPr>
          <p:nvPr/>
        </p:nvSpPr>
        <p:spPr bwMode="auto">
          <a:xfrm>
            <a:off x="7032104" y="4884059"/>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0,8</a:t>
            </a:r>
            <a:endParaRPr lang="fi-FI" sz="1500" kern="0" dirty="0">
              <a:solidFill>
                <a:schemeClr val="accent5">
                  <a:lumMod val="75000"/>
                </a:schemeClr>
              </a:solidFill>
            </a:endParaRPr>
          </a:p>
        </p:txBody>
      </p:sp>
      <p:sp>
        <p:nvSpPr>
          <p:cNvPr id="162" name="Text Box 54"/>
          <p:cNvSpPr txBox="1">
            <a:spLocks noChangeArrowheads="1"/>
          </p:cNvSpPr>
          <p:nvPr/>
        </p:nvSpPr>
        <p:spPr bwMode="auto">
          <a:xfrm>
            <a:off x="7720146"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a:solidFill>
                  <a:srgbClr val="002E63"/>
                </a:solidFill>
              </a:rPr>
              <a:t>2018</a:t>
            </a:r>
          </a:p>
        </p:txBody>
      </p:sp>
      <p:sp>
        <p:nvSpPr>
          <p:cNvPr id="163" name="Text Box 60"/>
          <p:cNvSpPr txBox="1">
            <a:spLocks noChangeArrowheads="1"/>
          </p:cNvSpPr>
          <p:nvPr/>
        </p:nvSpPr>
        <p:spPr bwMode="auto">
          <a:xfrm>
            <a:off x="7775957" y="2611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1,3</a:t>
            </a:r>
          </a:p>
        </p:txBody>
      </p:sp>
      <p:sp>
        <p:nvSpPr>
          <p:cNvPr id="169" name="Text Box 62"/>
          <p:cNvSpPr txBox="1">
            <a:spLocks noChangeArrowheads="1"/>
          </p:cNvSpPr>
          <p:nvPr/>
        </p:nvSpPr>
        <p:spPr bwMode="auto">
          <a:xfrm>
            <a:off x="7775957" y="3396905"/>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0,0</a:t>
            </a:r>
          </a:p>
        </p:txBody>
      </p:sp>
      <p:sp>
        <p:nvSpPr>
          <p:cNvPr id="177" name="Text Box 63"/>
          <p:cNvSpPr txBox="1">
            <a:spLocks noChangeArrowheads="1"/>
          </p:cNvSpPr>
          <p:nvPr/>
        </p:nvSpPr>
        <p:spPr bwMode="auto">
          <a:xfrm>
            <a:off x="7775957" y="3693128"/>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1,1</a:t>
            </a:r>
          </a:p>
        </p:txBody>
      </p:sp>
      <p:sp>
        <p:nvSpPr>
          <p:cNvPr id="184" name="Text Box 55"/>
          <p:cNvSpPr txBox="1">
            <a:spLocks noChangeArrowheads="1"/>
          </p:cNvSpPr>
          <p:nvPr/>
        </p:nvSpPr>
        <p:spPr bwMode="auto">
          <a:xfrm>
            <a:off x="7775957"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1,7</a:t>
            </a:r>
          </a:p>
        </p:txBody>
      </p:sp>
      <p:sp>
        <p:nvSpPr>
          <p:cNvPr id="205" name="Text Box 56"/>
          <p:cNvSpPr txBox="1">
            <a:spLocks noChangeArrowheads="1"/>
          </p:cNvSpPr>
          <p:nvPr/>
        </p:nvSpPr>
        <p:spPr bwMode="auto">
          <a:xfrm>
            <a:off x="7775959" y="1943324"/>
            <a:ext cx="53892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1,2</a:t>
            </a:r>
          </a:p>
        </p:txBody>
      </p:sp>
      <p:sp>
        <p:nvSpPr>
          <p:cNvPr id="206" name="Text Box 58"/>
          <p:cNvSpPr txBox="1">
            <a:spLocks noChangeArrowheads="1"/>
          </p:cNvSpPr>
          <p:nvPr/>
        </p:nvSpPr>
        <p:spPr bwMode="auto">
          <a:xfrm>
            <a:off x="7775957"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8,1</a:t>
            </a:r>
            <a:endParaRPr lang="fi-FI" sz="1700" kern="0" dirty="0">
              <a:solidFill>
                <a:srgbClr val="002E63"/>
              </a:solidFill>
            </a:endParaRPr>
          </a:p>
        </p:txBody>
      </p:sp>
      <p:sp>
        <p:nvSpPr>
          <p:cNvPr id="207" name="Text Box 59"/>
          <p:cNvSpPr txBox="1">
            <a:spLocks noChangeArrowheads="1"/>
          </p:cNvSpPr>
          <p:nvPr/>
        </p:nvSpPr>
        <p:spPr bwMode="auto">
          <a:xfrm>
            <a:off x="7775957"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1,0</a:t>
            </a:r>
            <a:endParaRPr lang="fi-FI" sz="1700" kern="0" dirty="0">
              <a:solidFill>
                <a:srgbClr val="002E63"/>
              </a:solidFill>
            </a:endParaRPr>
          </a:p>
        </p:txBody>
      </p:sp>
      <p:sp>
        <p:nvSpPr>
          <p:cNvPr id="208" name="Text Box 61"/>
          <p:cNvSpPr txBox="1">
            <a:spLocks noChangeArrowheads="1"/>
          </p:cNvSpPr>
          <p:nvPr/>
        </p:nvSpPr>
        <p:spPr bwMode="auto">
          <a:xfrm>
            <a:off x="7775957" y="30832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0,7</a:t>
            </a:r>
          </a:p>
        </p:txBody>
      </p:sp>
      <p:sp>
        <p:nvSpPr>
          <p:cNvPr id="126" name="Text Box 55"/>
          <p:cNvSpPr txBox="1">
            <a:spLocks noChangeArrowheads="1"/>
          </p:cNvSpPr>
          <p:nvPr/>
        </p:nvSpPr>
        <p:spPr bwMode="auto">
          <a:xfrm>
            <a:off x="7813374" y="4616392"/>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1,7</a:t>
            </a:r>
            <a:endParaRPr lang="fi-FI" sz="1500" kern="0" dirty="0">
              <a:solidFill>
                <a:schemeClr val="accent5">
                  <a:lumMod val="75000"/>
                </a:schemeClr>
              </a:solidFill>
            </a:endParaRPr>
          </a:p>
        </p:txBody>
      </p:sp>
      <p:sp>
        <p:nvSpPr>
          <p:cNvPr id="131" name="Text Box 56"/>
          <p:cNvSpPr txBox="1">
            <a:spLocks noChangeArrowheads="1"/>
          </p:cNvSpPr>
          <p:nvPr/>
        </p:nvSpPr>
        <p:spPr bwMode="auto">
          <a:xfrm>
            <a:off x="7813374" y="5165493"/>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8,5</a:t>
            </a:r>
            <a:endParaRPr lang="fi-FI" sz="1500" kern="0" dirty="0">
              <a:solidFill>
                <a:schemeClr val="accent5">
                  <a:lumMod val="75000"/>
                </a:schemeClr>
              </a:solidFill>
            </a:endParaRPr>
          </a:p>
        </p:txBody>
      </p:sp>
      <p:sp>
        <p:nvSpPr>
          <p:cNvPr id="137" name="Text Box 58"/>
          <p:cNvSpPr txBox="1">
            <a:spLocks noChangeArrowheads="1"/>
          </p:cNvSpPr>
          <p:nvPr/>
        </p:nvSpPr>
        <p:spPr bwMode="auto">
          <a:xfrm>
            <a:off x="7813374" y="544522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1,3</a:t>
            </a:r>
            <a:endParaRPr lang="fi-FI" sz="1500" kern="0" dirty="0">
              <a:solidFill>
                <a:schemeClr val="accent5">
                  <a:lumMod val="75000"/>
                </a:schemeClr>
              </a:solidFill>
            </a:endParaRPr>
          </a:p>
        </p:txBody>
      </p:sp>
      <p:sp>
        <p:nvSpPr>
          <p:cNvPr id="151" name="Text Box 61"/>
          <p:cNvSpPr txBox="1">
            <a:spLocks noChangeArrowheads="1"/>
          </p:cNvSpPr>
          <p:nvPr/>
        </p:nvSpPr>
        <p:spPr bwMode="auto">
          <a:xfrm>
            <a:off x="7813374" y="574754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0,7</a:t>
            </a:r>
            <a:endParaRPr lang="fi-FI" sz="1500" kern="0" dirty="0">
              <a:solidFill>
                <a:schemeClr val="accent5">
                  <a:lumMod val="75000"/>
                </a:schemeClr>
              </a:solidFill>
            </a:endParaRPr>
          </a:p>
        </p:txBody>
      </p:sp>
      <p:sp>
        <p:nvSpPr>
          <p:cNvPr id="152" name="Text Box 59"/>
          <p:cNvSpPr txBox="1">
            <a:spLocks noChangeArrowheads="1"/>
          </p:cNvSpPr>
          <p:nvPr/>
        </p:nvSpPr>
        <p:spPr bwMode="auto">
          <a:xfrm>
            <a:off x="7813374" y="4340127"/>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1,1</a:t>
            </a:r>
            <a:endParaRPr lang="fi-FI" sz="1500" kern="0" dirty="0">
              <a:solidFill>
                <a:schemeClr val="accent5">
                  <a:lumMod val="75000"/>
                </a:schemeClr>
              </a:solidFill>
            </a:endParaRPr>
          </a:p>
        </p:txBody>
      </p:sp>
      <p:sp>
        <p:nvSpPr>
          <p:cNvPr id="153" name="Text Box 56"/>
          <p:cNvSpPr txBox="1">
            <a:spLocks noChangeArrowheads="1"/>
          </p:cNvSpPr>
          <p:nvPr/>
        </p:nvSpPr>
        <p:spPr bwMode="auto">
          <a:xfrm>
            <a:off x="7813374" y="4884059"/>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a:solidFill>
                  <a:schemeClr val="accent5">
                    <a:lumMod val="75000"/>
                  </a:schemeClr>
                </a:solidFill>
              </a:rPr>
              <a:t>1,2</a:t>
            </a:r>
          </a:p>
        </p:txBody>
      </p:sp>
      <p:sp>
        <p:nvSpPr>
          <p:cNvPr id="114" name="Text Box 54"/>
          <p:cNvSpPr txBox="1">
            <a:spLocks noChangeArrowheads="1"/>
          </p:cNvSpPr>
          <p:nvPr/>
        </p:nvSpPr>
        <p:spPr bwMode="auto">
          <a:xfrm>
            <a:off x="8512234"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a:solidFill>
                  <a:srgbClr val="002E63"/>
                </a:solidFill>
              </a:rPr>
              <a:t>2019</a:t>
            </a:r>
          </a:p>
        </p:txBody>
      </p:sp>
      <p:sp>
        <p:nvSpPr>
          <p:cNvPr id="115" name="Text Box 60"/>
          <p:cNvSpPr txBox="1">
            <a:spLocks noChangeArrowheads="1"/>
          </p:cNvSpPr>
          <p:nvPr/>
        </p:nvSpPr>
        <p:spPr bwMode="auto">
          <a:xfrm>
            <a:off x="8568045" y="2611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1,4</a:t>
            </a:r>
            <a:endParaRPr lang="fi-FI" sz="1700" kern="0" dirty="0">
              <a:solidFill>
                <a:srgbClr val="002E63"/>
              </a:solidFill>
            </a:endParaRPr>
          </a:p>
        </p:txBody>
      </p:sp>
      <p:sp>
        <p:nvSpPr>
          <p:cNvPr id="116" name="Text Box 62"/>
          <p:cNvSpPr txBox="1">
            <a:spLocks noChangeArrowheads="1"/>
          </p:cNvSpPr>
          <p:nvPr/>
        </p:nvSpPr>
        <p:spPr bwMode="auto">
          <a:xfrm>
            <a:off x="8568045" y="3396905"/>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0,0</a:t>
            </a:r>
          </a:p>
        </p:txBody>
      </p:sp>
      <p:sp>
        <p:nvSpPr>
          <p:cNvPr id="117" name="Text Box 63"/>
          <p:cNvSpPr txBox="1">
            <a:spLocks noChangeArrowheads="1"/>
          </p:cNvSpPr>
          <p:nvPr/>
        </p:nvSpPr>
        <p:spPr bwMode="auto">
          <a:xfrm>
            <a:off x="8568045" y="3693128"/>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1,7</a:t>
            </a:r>
          </a:p>
        </p:txBody>
      </p:sp>
      <p:sp>
        <p:nvSpPr>
          <p:cNvPr id="118" name="Text Box 55"/>
          <p:cNvSpPr txBox="1">
            <a:spLocks noChangeArrowheads="1"/>
          </p:cNvSpPr>
          <p:nvPr/>
        </p:nvSpPr>
        <p:spPr bwMode="auto">
          <a:xfrm>
            <a:off x="8568045"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2,0</a:t>
            </a:r>
            <a:endParaRPr lang="fi-FI" sz="1700" kern="0" dirty="0">
              <a:solidFill>
                <a:srgbClr val="002E63"/>
              </a:solidFill>
            </a:endParaRPr>
          </a:p>
        </p:txBody>
      </p:sp>
      <p:sp>
        <p:nvSpPr>
          <p:cNvPr id="132" name="Text Box 56"/>
          <p:cNvSpPr txBox="1">
            <a:spLocks noChangeArrowheads="1"/>
          </p:cNvSpPr>
          <p:nvPr/>
        </p:nvSpPr>
        <p:spPr bwMode="auto">
          <a:xfrm>
            <a:off x="8568045" y="1943324"/>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1,5</a:t>
            </a:r>
            <a:endParaRPr lang="fi-FI" sz="1700" kern="0" dirty="0">
              <a:solidFill>
                <a:srgbClr val="002E63"/>
              </a:solidFill>
            </a:endParaRPr>
          </a:p>
        </p:txBody>
      </p:sp>
      <p:sp>
        <p:nvSpPr>
          <p:cNvPr id="145" name="Text Box 58"/>
          <p:cNvSpPr txBox="1">
            <a:spLocks noChangeArrowheads="1"/>
          </p:cNvSpPr>
          <p:nvPr/>
        </p:nvSpPr>
        <p:spPr bwMode="auto">
          <a:xfrm>
            <a:off x="8568045"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7,8</a:t>
            </a:r>
            <a:endParaRPr lang="fi-FI" sz="1700" kern="0" dirty="0">
              <a:solidFill>
                <a:srgbClr val="002E63"/>
              </a:solidFill>
            </a:endParaRPr>
          </a:p>
        </p:txBody>
      </p:sp>
      <p:sp>
        <p:nvSpPr>
          <p:cNvPr id="146" name="Text Box 59"/>
          <p:cNvSpPr txBox="1">
            <a:spLocks noChangeArrowheads="1"/>
          </p:cNvSpPr>
          <p:nvPr/>
        </p:nvSpPr>
        <p:spPr bwMode="auto">
          <a:xfrm>
            <a:off x="8568045"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1,2</a:t>
            </a:r>
            <a:endParaRPr lang="fi-FI" sz="1700" kern="0" dirty="0">
              <a:solidFill>
                <a:srgbClr val="002E63"/>
              </a:solidFill>
            </a:endParaRPr>
          </a:p>
        </p:txBody>
      </p:sp>
      <p:sp>
        <p:nvSpPr>
          <p:cNvPr id="147" name="Text Box 61"/>
          <p:cNvSpPr txBox="1">
            <a:spLocks noChangeArrowheads="1"/>
          </p:cNvSpPr>
          <p:nvPr/>
        </p:nvSpPr>
        <p:spPr bwMode="auto">
          <a:xfrm>
            <a:off x="8568045" y="30832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0,7</a:t>
            </a:r>
          </a:p>
        </p:txBody>
      </p:sp>
      <p:sp>
        <p:nvSpPr>
          <p:cNvPr id="180" name="Text Box 55"/>
          <p:cNvSpPr txBox="1">
            <a:spLocks noChangeArrowheads="1"/>
          </p:cNvSpPr>
          <p:nvPr/>
        </p:nvSpPr>
        <p:spPr bwMode="auto">
          <a:xfrm>
            <a:off x="8605462" y="4616392"/>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2,3</a:t>
            </a:r>
            <a:endParaRPr lang="fi-FI" sz="1500" kern="0" dirty="0">
              <a:solidFill>
                <a:schemeClr val="accent5">
                  <a:lumMod val="75000"/>
                </a:schemeClr>
              </a:solidFill>
            </a:endParaRPr>
          </a:p>
        </p:txBody>
      </p:sp>
      <p:sp>
        <p:nvSpPr>
          <p:cNvPr id="181" name="Text Box 56"/>
          <p:cNvSpPr txBox="1">
            <a:spLocks noChangeArrowheads="1"/>
          </p:cNvSpPr>
          <p:nvPr/>
        </p:nvSpPr>
        <p:spPr bwMode="auto">
          <a:xfrm>
            <a:off x="8605462" y="5165493"/>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8,1</a:t>
            </a:r>
            <a:endParaRPr lang="fi-FI" sz="1500" kern="0" dirty="0">
              <a:solidFill>
                <a:schemeClr val="accent5">
                  <a:lumMod val="75000"/>
                </a:schemeClr>
              </a:solidFill>
            </a:endParaRPr>
          </a:p>
        </p:txBody>
      </p:sp>
      <p:sp>
        <p:nvSpPr>
          <p:cNvPr id="182" name="Text Box 58"/>
          <p:cNvSpPr txBox="1">
            <a:spLocks noChangeArrowheads="1"/>
          </p:cNvSpPr>
          <p:nvPr/>
        </p:nvSpPr>
        <p:spPr bwMode="auto">
          <a:xfrm>
            <a:off x="8605462" y="544522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1,6</a:t>
            </a:r>
            <a:endParaRPr lang="fi-FI" sz="1500" kern="0" dirty="0">
              <a:solidFill>
                <a:schemeClr val="accent5">
                  <a:lumMod val="75000"/>
                </a:schemeClr>
              </a:solidFill>
            </a:endParaRPr>
          </a:p>
        </p:txBody>
      </p:sp>
      <p:sp>
        <p:nvSpPr>
          <p:cNvPr id="188" name="Text Box 61"/>
          <p:cNvSpPr txBox="1">
            <a:spLocks noChangeArrowheads="1"/>
          </p:cNvSpPr>
          <p:nvPr/>
        </p:nvSpPr>
        <p:spPr bwMode="auto">
          <a:xfrm>
            <a:off x="8605462" y="574754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0,7</a:t>
            </a:r>
            <a:endParaRPr lang="fi-FI" sz="1500" kern="0" dirty="0">
              <a:solidFill>
                <a:schemeClr val="accent5">
                  <a:lumMod val="75000"/>
                </a:schemeClr>
              </a:solidFill>
            </a:endParaRPr>
          </a:p>
        </p:txBody>
      </p:sp>
      <p:sp>
        <p:nvSpPr>
          <p:cNvPr id="189" name="Text Box 59"/>
          <p:cNvSpPr txBox="1">
            <a:spLocks noChangeArrowheads="1"/>
          </p:cNvSpPr>
          <p:nvPr/>
        </p:nvSpPr>
        <p:spPr bwMode="auto">
          <a:xfrm>
            <a:off x="8605462" y="4340127"/>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1,3</a:t>
            </a:r>
            <a:endParaRPr lang="fi-FI" sz="1500" kern="0" dirty="0">
              <a:solidFill>
                <a:schemeClr val="accent5">
                  <a:lumMod val="75000"/>
                </a:schemeClr>
              </a:solidFill>
            </a:endParaRPr>
          </a:p>
        </p:txBody>
      </p:sp>
      <p:sp>
        <p:nvSpPr>
          <p:cNvPr id="190" name="Text Box 56"/>
          <p:cNvSpPr txBox="1">
            <a:spLocks noChangeArrowheads="1"/>
          </p:cNvSpPr>
          <p:nvPr/>
        </p:nvSpPr>
        <p:spPr bwMode="auto">
          <a:xfrm>
            <a:off x="8605462" y="4884059"/>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1,7</a:t>
            </a:r>
            <a:endParaRPr lang="fi-FI" sz="1500" kern="0" dirty="0">
              <a:solidFill>
                <a:schemeClr val="accent5">
                  <a:lumMod val="75000"/>
                </a:schemeClr>
              </a:solidFill>
            </a:endParaRPr>
          </a:p>
        </p:txBody>
      </p:sp>
      <p:sp>
        <p:nvSpPr>
          <p:cNvPr id="133" name="Text Box 54"/>
          <p:cNvSpPr txBox="1">
            <a:spLocks noChangeArrowheads="1"/>
          </p:cNvSpPr>
          <p:nvPr/>
        </p:nvSpPr>
        <p:spPr bwMode="auto">
          <a:xfrm>
            <a:off x="9304322" y="908721"/>
            <a:ext cx="73609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700" kern="0" dirty="0">
                <a:solidFill>
                  <a:srgbClr val="002E63"/>
                </a:solidFill>
              </a:rPr>
              <a:t>2020</a:t>
            </a:r>
          </a:p>
        </p:txBody>
      </p:sp>
      <p:sp>
        <p:nvSpPr>
          <p:cNvPr id="191" name="Text Box 60"/>
          <p:cNvSpPr txBox="1">
            <a:spLocks noChangeArrowheads="1"/>
          </p:cNvSpPr>
          <p:nvPr/>
        </p:nvSpPr>
        <p:spPr bwMode="auto">
          <a:xfrm>
            <a:off x="9360133" y="2611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1,7</a:t>
            </a:r>
            <a:endParaRPr lang="fi-FI" sz="1700" kern="0" dirty="0">
              <a:solidFill>
                <a:srgbClr val="002E63"/>
              </a:solidFill>
            </a:endParaRPr>
          </a:p>
        </p:txBody>
      </p:sp>
      <p:sp>
        <p:nvSpPr>
          <p:cNvPr id="192" name="Text Box 62"/>
          <p:cNvSpPr txBox="1">
            <a:spLocks noChangeArrowheads="1"/>
          </p:cNvSpPr>
          <p:nvPr/>
        </p:nvSpPr>
        <p:spPr bwMode="auto">
          <a:xfrm>
            <a:off x="9360133" y="3396905"/>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a:solidFill>
                  <a:srgbClr val="002E63"/>
                </a:solidFill>
              </a:rPr>
              <a:t>2,1</a:t>
            </a:r>
          </a:p>
        </p:txBody>
      </p:sp>
      <p:sp>
        <p:nvSpPr>
          <p:cNvPr id="199" name="Text Box 63"/>
          <p:cNvSpPr txBox="1">
            <a:spLocks noChangeArrowheads="1"/>
          </p:cNvSpPr>
          <p:nvPr/>
        </p:nvSpPr>
        <p:spPr bwMode="auto">
          <a:xfrm>
            <a:off x="9360133" y="3693128"/>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3,4</a:t>
            </a:r>
            <a:endParaRPr lang="fi-FI" sz="1700" kern="0" dirty="0">
              <a:solidFill>
                <a:srgbClr val="002E63"/>
              </a:solidFill>
            </a:endParaRPr>
          </a:p>
        </p:txBody>
      </p:sp>
      <p:sp>
        <p:nvSpPr>
          <p:cNvPr id="200" name="Text Box 55"/>
          <p:cNvSpPr txBox="1">
            <a:spLocks noChangeArrowheads="1"/>
          </p:cNvSpPr>
          <p:nvPr/>
        </p:nvSpPr>
        <p:spPr bwMode="auto">
          <a:xfrm>
            <a:off x="9360133" y="16036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2,6</a:t>
            </a:r>
            <a:endParaRPr lang="fi-FI" sz="1700" kern="0" dirty="0">
              <a:solidFill>
                <a:srgbClr val="002E63"/>
              </a:solidFill>
            </a:endParaRPr>
          </a:p>
        </p:txBody>
      </p:sp>
      <p:sp>
        <p:nvSpPr>
          <p:cNvPr id="202" name="Text Box 56"/>
          <p:cNvSpPr txBox="1">
            <a:spLocks noChangeArrowheads="1"/>
          </p:cNvSpPr>
          <p:nvPr/>
        </p:nvSpPr>
        <p:spPr bwMode="auto">
          <a:xfrm>
            <a:off x="9360133" y="1943324"/>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2,2</a:t>
            </a:r>
            <a:endParaRPr lang="fi-FI" sz="1700" kern="0" dirty="0">
              <a:solidFill>
                <a:srgbClr val="002E63"/>
              </a:solidFill>
            </a:endParaRPr>
          </a:p>
        </p:txBody>
      </p:sp>
      <p:sp>
        <p:nvSpPr>
          <p:cNvPr id="204" name="Text Box 58"/>
          <p:cNvSpPr txBox="1">
            <a:spLocks noChangeArrowheads="1"/>
          </p:cNvSpPr>
          <p:nvPr/>
        </p:nvSpPr>
        <p:spPr bwMode="auto">
          <a:xfrm>
            <a:off x="9360133" y="2273276"/>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7,6</a:t>
            </a:r>
            <a:endParaRPr lang="fi-FI" sz="1700" kern="0" dirty="0">
              <a:solidFill>
                <a:srgbClr val="002E63"/>
              </a:solidFill>
            </a:endParaRPr>
          </a:p>
        </p:txBody>
      </p:sp>
      <p:sp>
        <p:nvSpPr>
          <p:cNvPr id="209" name="Text Box 59"/>
          <p:cNvSpPr txBox="1">
            <a:spLocks noChangeArrowheads="1"/>
          </p:cNvSpPr>
          <p:nvPr/>
        </p:nvSpPr>
        <p:spPr bwMode="auto">
          <a:xfrm>
            <a:off x="9360133" y="1268761"/>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1,0</a:t>
            </a:r>
            <a:endParaRPr lang="fi-FI" sz="1700" kern="0" dirty="0">
              <a:solidFill>
                <a:srgbClr val="002E63"/>
              </a:solidFill>
            </a:endParaRPr>
          </a:p>
        </p:txBody>
      </p:sp>
      <p:sp>
        <p:nvSpPr>
          <p:cNvPr id="210" name="Text Box 61"/>
          <p:cNvSpPr txBox="1">
            <a:spLocks noChangeArrowheads="1"/>
          </p:cNvSpPr>
          <p:nvPr/>
        </p:nvSpPr>
        <p:spPr bwMode="auto">
          <a:xfrm>
            <a:off x="9360133" y="3083249"/>
            <a:ext cx="53893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700" kern="0" dirty="0" smtClean="0">
                <a:solidFill>
                  <a:srgbClr val="002E63"/>
                </a:solidFill>
              </a:rPr>
              <a:t>3,1</a:t>
            </a:r>
            <a:endParaRPr lang="fi-FI" sz="1700" kern="0" dirty="0">
              <a:solidFill>
                <a:srgbClr val="002E63"/>
              </a:solidFill>
            </a:endParaRPr>
          </a:p>
        </p:txBody>
      </p:sp>
      <p:sp>
        <p:nvSpPr>
          <p:cNvPr id="211" name="Text Box 55"/>
          <p:cNvSpPr txBox="1">
            <a:spLocks noChangeArrowheads="1"/>
          </p:cNvSpPr>
          <p:nvPr/>
        </p:nvSpPr>
        <p:spPr bwMode="auto">
          <a:xfrm>
            <a:off x="9397550" y="4616392"/>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3,0</a:t>
            </a:r>
            <a:endParaRPr lang="fi-FI" sz="1500" kern="0" dirty="0">
              <a:solidFill>
                <a:schemeClr val="accent5">
                  <a:lumMod val="75000"/>
                </a:schemeClr>
              </a:solidFill>
            </a:endParaRPr>
          </a:p>
        </p:txBody>
      </p:sp>
      <p:sp>
        <p:nvSpPr>
          <p:cNvPr id="212" name="Text Box 56"/>
          <p:cNvSpPr txBox="1">
            <a:spLocks noChangeArrowheads="1"/>
          </p:cNvSpPr>
          <p:nvPr/>
        </p:nvSpPr>
        <p:spPr bwMode="auto">
          <a:xfrm>
            <a:off x="9397550" y="5165493"/>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7,7</a:t>
            </a:r>
            <a:endParaRPr lang="fi-FI" sz="1500" kern="0" dirty="0">
              <a:solidFill>
                <a:schemeClr val="accent5">
                  <a:lumMod val="75000"/>
                </a:schemeClr>
              </a:solidFill>
            </a:endParaRPr>
          </a:p>
        </p:txBody>
      </p:sp>
      <p:sp>
        <p:nvSpPr>
          <p:cNvPr id="213" name="Text Box 58"/>
          <p:cNvSpPr txBox="1">
            <a:spLocks noChangeArrowheads="1"/>
          </p:cNvSpPr>
          <p:nvPr/>
        </p:nvSpPr>
        <p:spPr bwMode="auto">
          <a:xfrm>
            <a:off x="9397550" y="544522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a:solidFill>
                  <a:schemeClr val="accent5">
                    <a:lumMod val="75000"/>
                  </a:schemeClr>
                </a:solidFill>
              </a:rPr>
              <a:t>1,8</a:t>
            </a:r>
          </a:p>
        </p:txBody>
      </p:sp>
      <p:sp>
        <p:nvSpPr>
          <p:cNvPr id="214" name="Text Box 61"/>
          <p:cNvSpPr txBox="1">
            <a:spLocks noChangeArrowheads="1"/>
          </p:cNvSpPr>
          <p:nvPr/>
        </p:nvSpPr>
        <p:spPr bwMode="auto">
          <a:xfrm>
            <a:off x="9397550" y="5747545"/>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2,1</a:t>
            </a:r>
            <a:endParaRPr lang="fi-FI" sz="1500" kern="0" dirty="0">
              <a:solidFill>
                <a:schemeClr val="accent5">
                  <a:lumMod val="75000"/>
                </a:schemeClr>
              </a:solidFill>
            </a:endParaRPr>
          </a:p>
        </p:txBody>
      </p:sp>
      <p:sp>
        <p:nvSpPr>
          <p:cNvPr id="215" name="Text Box 59"/>
          <p:cNvSpPr txBox="1">
            <a:spLocks noChangeArrowheads="1"/>
          </p:cNvSpPr>
          <p:nvPr/>
        </p:nvSpPr>
        <p:spPr bwMode="auto">
          <a:xfrm>
            <a:off x="9397550" y="4340127"/>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1,3</a:t>
            </a:r>
            <a:endParaRPr lang="fi-FI" sz="1500" kern="0" dirty="0">
              <a:solidFill>
                <a:schemeClr val="accent5">
                  <a:lumMod val="75000"/>
                </a:schemeClr>
              </a:solidFill>
            </a:endParaRPr>
          </a:p>
        </p:txBody>
      </p:sp>
      <p:sp>
        <p:nvSpPr>
          <p:cNvPr id="216" name="Text Box 56"/>
          <p:cNvSpPr txBox="1">
            <a:spLocks noChangeArrowheads="1"/>
          </p:cNvSpPr>
          <p:nvPr/>
        </p:nvSpPr>
        <p:spPr bwMode="auto">
          <a:xfrm>
            <a:off x="9397550" y="4884059"/>
            <a:ext cx="49885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r" eaLnBrk="1" fontAlgn="auto" hangingPunct="1">
              <a:spcBef>
                <a:spcPts val="0"/>
              </a:spcBef>
              <a:spcAft>
                <a:spcPts val="0"/>
              </a:spcAft>
              <a:defRPr/>
            </a:pPr>
            <a:r>
              <a:rPr lang="fi-FI" sz="1500" kern="0" dirty="0" smtClean="0">
                <a:solidFill>
                  <a:schemeClr val="accent5">
                    <a:lumMod val="75000"/>
                  </a:schemeClr>
                </a:solidFill>
              </a:rPr>
              <a:t>2,1</a:t>
            </a:r>
            <a:endParaRPr lang="fi-FI" sz="1500" kern="0" dirty="0">
              <a:solidFill>
                <a:schemeClr val="accent5">
                  <a:lumMod val="75000"/>
                </a:schemeClr>
              </a:solidFill>
            </a:endParaRPr>
          </a:p>
        </p:txBody>
      </p:sp>
      <p:sp>
        <p:nvSpPr>
          <p:cNvPr id="4" name="Tekstiruutu 3"/>
          <p:cNvSpPr txBox="1"/>
          <p:nvPr/>
        </p:nvSpPr>
        <p:spPr>
          <a:xfrm>
            <a:off x="2279576" y="6093296"/>
            <a:ext cx="8075159" cy="461665"/>
          </a:xfrm>
          <a:prstGeom prst="rect">
            <a:avLst/>
          </a:prstGeom>
          <a:noFill/>
        </p:spPr>
        <p:txBody>
          <a:bodyPr wrap="none" rtlCol="0">
            <a:spAutoFit/>
          </a:bodyPr>
          <a:lstStyle/>
          <a:p>
            <a:r>
              <a:rPr lang="fi-FI" dirty="0" smtClean="0"/>
              <a:t> </a:t>
            </a:r>
            <a:r>
              <a:rPr lang="fi-FI" sz="1200" dirty="0" smtClean="0"/>
              <a:t>1) Indeksissä on huomioitu lomarahojen leikkaus  vuonna 2017 ja niiden palautuminen vuonna 2020.</a:t>
            </a:r>
          </a:p>
          <a:p>
            <a:r>
              <a:rPr lang="fi-FI" sz="1200" dirty="0"/>
              <a:t> </a:t>
            </a:r>
            <a:r>
              <a:rPr lang="fi-FI" sz="1200" dirty="0" smtClean="0"/>
              <a:t>    Ilman näitä eriä muutos olisi vuonna 2017 -0,7 % ja vuonna 2020 2,1% </a:t>
            </a:r>
            <a:endParaRPr lang="fi-FI" sz="1200" dirty="0"/>
          </a:p>
        </p:txBody>
      </p:sp>
    </p:spTree>
    <p:extLst>
      <p:ext uri="{BB962C8B-B14F-4D97-AF65-F5344CB8AC3E}">
        <p14:creationId xmlns:p14="http://schemas.microsoft.com/office/powerpoint/2010/main" val="3222837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07368" y="188565"/>
            <a:ext cx="11521280" cy="720155"/>
          </a:xfrm>
        </p:spPr>
        <p:txBody>
          <a:bodyPr rtlCol="0">
            <a:noAutofit/>
          </a:bodyPr>
          <a:lstStyle/>
          <a:p>
            <a:pPr algn="ctr" eaLnBrk="1" fontAlgn="auto" hangingPunct="1">
              <a:spcAft>
                <a:spcPts val="0"/>
              </a:spcAft>
              <a:defRPr/>
            </a:pPr>
            <a:r>
              <a:rPr lang="fi-FI" sz="2400" b="0" dirty="0" smtClean="0"/>
              <a:t>Laskelma </a:t>
            </a:r>
            <a:r>
              <a:rPr lang="fi-FI" sz="2400" b="0" dirty="0" err="1" smtClean="0"/>
              <a:t>sote</a:t>
            </a:r>
            <a:r>
              <a:rPr lang="fi-FI" sz="2400" b="0" dirty="0" smtClean="0"/>
              <a:t>- ja maakuntauudistuksen vaikutuksesta kuntien</a:t>
            </a:r>
            <a:br>
              <a:rPr lang="fi-FI" sz="2400" b="0" dirty="0" smtClean="0"/>
            </a:br>
            <a:r>
              <a:rPr lang="fi-FI" sz="2400" b="0" dirty="0" smtClean="0"/>
              <a:t> </a:t>
            </a:r>
            <a:r>
              <a:rPr lang="fi-FI" sz="2400" b="0" dirty="0"/>
              <a:t>ja kuntayhtymien </a:t>
            </a:r>
            <a:r>
              <a:rPr lang="fi-FI" sz="2400" b="0" dirty="0" smtClean="0"/>
              <a:t>talouteen, </a:t>
            </a:r>
            <a:r>
              <a:rPr lang="fi-FI" sz="2400" b="0" dirty="0"/>
              <a:t>mrd. € </a:t>
            </a:r>
          </a:p>
        </p:txBody>
      </p:sp>
      <p:sp>
        <p:nvSpPr>
          <p:cNvPr id="26637" name="Rectangle 24"/>
          <p:cNvSpPr>
            <a:spLocks noChangeArrowheads="1"/>
          </p:cNvSpPr>
          <p:nvPr/>
        </p:nvSpPr>
        <p:spPr bwMode="auto">
          <a:xfrm>
            <a:off x="9624392" y="6476256"/>
            <a:ext cx="19442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sz="1200" dirty="0" smtClean="0"/>
              <a:t>Lähde: VM 28.4.2017</a:t>
            </a:r>
            <a:endParaRPr lang="fi-FI" sz="1200" dirty="0">
              <a:solidFill>
                <a:schemeClr val="accent1"/>
              </a:solidFill>
            </a:endParaRPr>
          </a:p>
        </p:txBody>
      </p:sp>
      <p:sp>
        <p:nvSpPr>
          <p:cNvPr id="26718" name="Alatunnisteen paikkamerkki 1"/>
          <p:cNvSpPr>
            <a:spLocks noGrp="1"/>
          </p:cNvSpPr>
          <p:nvPr>
            <p:ph type="ftr" sz="quarter" idx="11"/>
          </p:nvPr>
        </p:nvSpPr>
        <p:spPr bwMode="auto">
          <a:xfrm>
            <a:off x="5194690" y="6476256"/>
            <a:ext cx="22694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28.4.2017/hp</a:t>
            </a:r>
            <a:endParaRPr lang="fi-FI" sz="900" dirty="0">
              <a:solidFill>
                <a:schemeClr val="accent1"/>
              </a:solidFill>
            </a:endParaRPr>
          </a:p>
        </p:txBody>
      </p:sp>
      <p:sp>
        <p:nvSpPr>
          <p:cNvPr id="8" name="Tekstiruutu 7"/>
          <p:cNvSpPr txBox="1"/>
          <p:nvPr/>
        </p:nvSpPr>
        <p:spPr>
          <a:xfrm>
            <a:off x="1980725" y="5877272"/>
            <a:ext cx="9443867" cy="646331"/>
          </a:xfrm>
          <a:prstGeom prst="rect">
            <a:avLst/>
          </a:prstGeom>
          <a:noFill/>
        </p:spPr>
        <p:txBody>
          <a:bodyPr wrap="none" rtlCol="0">
            <a:spAutoFit/>
          </a:bodyPr>
          <a:lstStyle/>
          <a:p>
            <a:r>
              <a:rPr lang="fi-FI" sz="1800" dirty="0" smtClean="0"/>
              <a:t>Lainakanta pienenee arviolta 2,0 mrd. euroa, kun lakisääteisten kuntayhtymien</a:t>
            </a:r>
          </a:p>
          <a:p>
            <a:r>
              <a:rPr lang="fi-FI" sz="1800" dirty="0" smtClean="0"/>
              <a:t>lainat siirtyvät maakunnille </a:t>
            </a:r>
            <a:endParaRPr lang="fi-FI" sz="1800" dirty="0"/>
          </a:p>
        </p:txBody>
      </p:sp>
      <p:sp>
        <p:nvSpPr>
          <p:cNvPr id="9" name="Tekstiruutu 8"/>
          <p:cNvSpPr txBox="1"/>
          <p:nvPr/>
        </p:nvSpPr>
        <p:spPr>
          <a:xfrm>
            <a:off x="6390200" y="836712"/>
            <a:ext cx="3656514" cy="923330"/>
          </a:xfrm>
          <a:prstGeom prst="rect">
            <a:avLst/>
          </a:prstGeom>
          <a:noFill/>
        </p:spPr>
        <p:txBody>
          <a:bodyPr wrap="none" rtlCol="0">
            <a:spAutoFit/>
          </a:bodyPr>
          <a:lstStyle/>
          <a:p>
            <a:pPr algn="ctr"/>
            <a:r>
              <a:rPr lang="fi-FI" sz="1800" dirty="0" smtClean="0"/>
              <a:t>Vaikutus tulokseen/</a:t>
            </a:r>
          </a:p>
          <a:p>
            <a:pPr algn="ctr"/>
            <a:r>
              <a:rPr lang="fi-FI" sz="1800" dirty="0" smtClean="0"/>
              <a:t>toiminnan ja </a:t>
            </a:r>
            <a:r>
              <a:rPr lang="fi-FI" sz="1800" dirty="0" err="1" smtClean="0"/>
              <a:t>inv</a:t>
            </a:r>
            <a:r>
              <a:rPr lang="fi-FI" sz="1800" dirty="0" smtClean="0"/>
              <a:t>. rahavirtaan</a:t>
            </a:r>
          </a:p>
          <a:p>
            <a:pPr algn="ctr"/>
            <a:r>
              <a:rPr lang="fi-FI" sz="1800" dirty="0" smtClean="0"/>
              <a:t>mrd. euroa</a:t>
            </a:r>
            <a:endParaRPr lang="fi-FI" sz="1800" dirty="0"/>
          </a:p>
        </p:txBody>
      </p:sp>
      <p:sp>
        <p:nvSpPr>
          <p:cNvPr id="10" name="Tekstiruutu 9"/>
          <p:cNvSpPr txBox="1"/>
          <p:nvPr/>
        </p:nvSpPr>
        <p:spPr>
          <a:xfrm>
            <a:off x="1991544" y="836712"/>
            <a:ext cx="3542958" cy="369332"/>
          </a:xfrm>
          <a:prstGeom prst="rect">
            <a:avLst/>
          </a:prstGeom>
          <a:noFill/>
        </p:spPr>
        <p:txBody>
          <a:bodyPr wrap="none" rtlCol="0">
            <a:spAutoFit/>
          </a:bodyPr>
          <a:lstStyle/>
          <a:p>
            <a:r>
              <a:rPr lang="fi-FI" sz="1800" dirty="0" err="1" smtClean="0"/>
              <a:t>Tulos-</a:t>
            </a:r>
            <a:r>
              <a:rPr lang="fi-FI" sz="1800" dirty="0" smtClean="0"/>
              <a:t>/rahoituslaskelman erä</a:t>
            </a:r>
            <a:endParaRPr lang="fi-FI" sz="1800" dirty="0"/>
          </a:p>
        </p:txBody>
      </p:sp>
      <p:sp>
        <p:nvSpPr>
          <p:cNvPr id="11" name="Tekstiruutu 10"/>
          <p:cNvSpPr txBox="1"/>
          <p:nvPr/>
        </p:nvSpPr>
        <p:spPr>
          <a:xfrm>
            <a:off x="7877853" y="1691516"/>
            <a:ext cx="667170" cy="369332"/>
          </a:xfrm>
          <a:prstGeom prst="rect">
            <a:avLst/>
          </a:prstGeom>
          <a:noFill/>
        </p:spPr>
        <p:txBody>
          <a:bodyPr wrap="none" rtlCol="0">
            <a:spAutoFit/>
          </a:bodyPr>
          <a:lstStyle/>
          <a:p>
            <a:r>
              <a:rPr lang="fi-FI" sz="1800" dirty="0" smtClean="0"/>
              <a:t>-2,3</a:t>
            </a:r>
            <a:endParaRPr lang="fi-FI" sz="1800" dirty="0"/>
          </a:p>
        </p:txBody>
      </p:sp>
      <p:sp>
        <p:nvSpPr>
          <p:cNvPr id="12" name="Tekstiruutu 11"/>
          <p:cNvSpPr txBox="1"/>
          <p:nvPr/>
        </p:nvSpPr>
        <p:spPr>
          <a:xfrm>
            <a:off x="1991544" y="1691516"/>
            <a:ext cx="1701941" cy="369332"/>
          </a:xfrm>
          <a:prstGeom prst="rect">
            <a:avLst/>
          </a:prstGeom>
          <a:noFill/>
        </p:spPr>
        <p:txBody>
          <a:bodyPr wrap="none" rtlCol="0">
            <a:spAutoFit/>
          </a:bodyPr>
          <a:lstStyle/>
          <a:p>
            <a:r>
              <a:rPr lang="fi-FI" sz="1800" dirty="0" smtClean="0"/>
              <a:t>Toimintatulot</a:t>
            </a:r>
            <a:endParaRPr lang="fi-FI" sz="1800" dirty="0"/>
          </a:p>
        </p:txBody>
      </p:sp>
      <p:sp>
        <p:nvSpPr>
          <p:cNvPr id="13" name="Tekstiruutu 12"/>
          <p:cNvSpPr txBox="1"/>
          <p:nvPr/>
        </p:nvSpPr>
        <p:spPr>
          <a:xfrm>
            <a:off x="7680176" y="1988840"/>
            <a:ext cx="899605" cy="369332"/>
          </a:xfrm>
          <a:prstGeom prst="rect">
            <a:avLst/>
          </a:prstGeom>
          <a:noFill/>
        </p:spPr>
        <p:txBody>
          <a:bodyPr wrap="none" rtlCol="0">
            <a:spAutoFit/>
          </a:bodyPr>
          <a:lstStyle/>
          <a:p>
            <a:r>
              <a:rPr lang="fi-FI" sz="1800" dirty="0" smtClean="0"/>
              <a:t>+20,3</a:t>
            </a:r>
            <a:endParaRPr lang="fi-FI" sz="1800" dirty="0"/>
          </a:p>
        </p:txBody>
      </p:sp>
      <p:sp>
        <p:nvSpPr>
          <p:cNvPr id="14" name="Tekstiruutu 13"/>
          <p:cNvSpPr txBox="1"/>
          <p:nvPr/>
        </p:nvSpPr>
        <p:spPr>
          <a:xfrm>
            <a:off x="1991544" y="1988840"/>
            <a:ext cx="1908728" cy="369332"/>
          </a:xfrm>
          <a:prstGeom prst="rect">
            <a:avLst/>
          </a:prstGeom>
          <a:noFill/>
        </p:spPr>
        <p:txBody>
          <a:bodyPr wrap="none" rtlCol="0">
            <a:spAutoFit/>
          </a:bodyPr>
          <a:lstStyle/>
          <a:p>
            <a:r>
              <a:rPr lang="fi-FI" sz="1800" dirty="0" smtClean="0"/>
              <a:t>Toimintamenot</a:t>
            </a:r>
            <a:endParaRPr lang="fi-FI" sz="1800" dirty="0"/>
          </a:p>
        </p:txBody>
      </p:sp>
      <p:sp>
        <p:nvSpPr>
          <p:cNvPr id="15" name="Tekstiruutu 14"/>
          <p:cNvSpPr txBox="1"/>
          <p:nvPr/>
        </p:nvSpPr>
        <p:spPr>
          <a:xfrm>
            <a:off x="7608168" y="2348880"/>
            <a:ext cx="958917" cy="369332"/>
          </a:xfrm>
          <a:prstGeom prst="rect">
            <a:avLst/>
          </a:prstGeom>
          <a:noFill/>
        </p:spPr>
        <p:txBody>
          <a:bodyPr wrap="none" rtlCol="0">
            <a:spAutoFit/>
          </a:bodyPr>
          <a:lstStyle/>
          <a:p>
            <a:r>
              <a:rPr lang="fi-FI" sz="1800" b="1" dirty="0" smtClean="0"/>
              <a:t>+18,0</a:t>
            </a:r>
            <a:endParaRPr lang="fi-FI" sz="1800" b="1" dirty="0"/>
          </a:p>
        </p:txBody>
      </p:sp>
      <p:sp>
        <p:nvSpPr>
          <p:cNvPr id="16" name="Tekstiruutu 15"/>
          <p:cNvSpPr txBox="1"/>
          <p:nvPr/>
        </p:nvSpPr>
        <p:spPr>
          <a:xfrm>
            <a:off x="1991544" y="2348880"/>
            <a:ext cx="1973617" cy="369332"/>
          </a:xfrm>
          <a:prstGeom prst="rect">
            <a:avLst/>
          </a:prstGeom>
          <a:noFill/>
        </p:spPr>
        <p:txBody>
          <a:bodyPr wrap="none" rtlCol="0">
            <a:spAutoFit/>
          </a:bodyPr>
          <a:lstStyle/>
          <a:p>
            <a:r>
              <a:rPr lang="fi-FI" sz="1800" b="1" dirty="0" smtClean="0"/>
              <a:t>Toimintakate </a:t>
            </a:r>
            <a:endParaRPr lang="fi-FI" sz="1800" b="1" dirty="0"/>
          </a:p>
        </p:txBody>
      </p:sp>
      <p:sp>
        <p:nvSpPr>
          <p:cNvPr id="17" name="Tekstiruutu 16"/>
          <p:cNvSpPr txBox="1"/>
          <p:nvPr/>
        </p:nvSpPr>
        <p:spPr>
          <a:xfrm>
            <a:off x="7729625" y="2708920"/>
            <a:ext cx="814647" cy="369332"/>
          </a:xfrm>
          <a:prstGeom prst="rect">
            <a:avLst/>
          </a:prstGeom>
          <a:noFill/>
        </p:spPr>
        <p:txBody>
          <a:bodyPr wrap="none" rtlCol="0">
            <a:spAutoFit/>
          </a:bodyPr>
          <a:lstStyle/>
          <a:p>
            <a:r>
              <a:rPr lang="fi-FI" sz="1800" dirty="0" smtClean="0"/>
              <a:t>-12,3</a:t>
            </a:r>
            <a:endParaRPr lang="fi-FI" sz="1800" dirty="0"/>
          </a:p>
        </p:txBody>
      </p:sp>
      <p:sp>
        <p:nvSpPr>
          <p:cNvPr id="18" name="Tekstiruutu 17"/>
          <p:cNvSpPr txBox="1"/>
          <p:nvPr/>
        </p:nvSpPr>
        <p:spPr>
          <a:xfrm>
            <a:off x="1991544" y="2708920"/>
            <a:ext cx="2372701" cy="369332"/>
          </a:xfrm>
          <a:prstGeom prst="rect">
            <a:avLst/>
          </a:prstGeom>
          <a:noFill/>
        </p:spPr>
        <p:txBody>
          <a:bodyPr wrap="none" rtlCol="0">
            <a:spAutoFit/>
          </a:bodyPr>
          <a:lstStyle/>
          <a:p>
            <a:r>
              <a:rPr lang="fi-FI" sz="1800" dirty="0" smtClean="0"/>
              <a:t>Verotulot yhteensä</a:t>
            </a:r>
            <a:endParaRPr lang="fi-FI" sz="1800" dirty="0"/>
          </a:p>
        </p:txBody>
      </p:sp>
      <p:sp>
        <p:nvSpPr>
          <p:cNvPr id="19" name="Tekstiruutu 18"/>
          <p:cNvSpPr txBox="1"/>
          <p:nvPr/>
        </p:nvSpPr>
        <p:spPr>
          <a:xfrm>
            <a:off x="7729625" y="2996952"/>
            <a:ext cx="814647" cy="369332"/>
          </a:xfrm>
          <a:prstGeom prst="rect">
            <a:avLst/>
          </a:prstGeom>
          <a:noFill/>
        </p:spPr>
        <p:txBody>
          <a:bodyPr wrap="none" rtlCol="0">
            <a:spAutoFit/>
          </a:bodyPr>
          <a:lstStyle/>
          <a:p>
            <a:r>
              <a:rPr lang="fi-FI" sz="1800" i="1" dirty="0" smtClean="0"/>
              <a:t>-11,7</a:t>
            </a:r>
            <a:endParaRPr lang="fi-FI" sz="1800" i="1" dirty="0"/>
          </a:p>
        </p:txBody>
      </p:sp>
      <p:sp>
        <p:nvSpPr>
          <p:cNvPr id="20" name="Tekstiruutu 19"/>
          <p:cNvSpPr txBox="1"/>
          <p:nvPr/>
        </p:nvSpPr>
        <p:spPr>
          <a:xfrm>
            <a:off x="1991544" y="2996952"/>
            <a:ext cx="2339102" cy="369332"/>
          </a:xfrm>
          <a:prstGeom prst="rect">
            <a:avLst/>
          </a:prstGeom>
          <a:noFill/>
        </p:spPr>
        <p:txBody>
          <a:bodyPr wrap="none" rtlCol="0">
            <a:spAutoFit/>
          </a:bodyPr>
          <a:lstStyle/>
          <a:p>
            <a:r>
              <a:rPr lang="fi-FI" sz="1800" i="1" dirty="0" smtClean="0"/>
              <a:t>    - Kunnallisvero </a:t>
            </a:r>
            <a:endParaRPr lang="fi-FI" sz="1800" i="1" dirty="0"/>
          </a:p>
        </p:txBody>
      </p:sp>
      <p:sp>
        <p:nvSpPr>
          <p:cNvPr id="21" name="Tekstiruutu 20"/>
          <p:cNvSpPr txBox="1"/>
          <p:nvPr/>
        </p:nvSpPr>
        <p:spPr>
          <a:xfrm>
            <a:off x="7877853" y="3284984"/>
            <a:ext cx="667170" cy="369332"/>
          </a:xfrm>
          <a:prstGeom prst="rect">
            <a:avLst/>
          </a:prstGeom>
          <a:noFill/>
        </p:spPr>
        <p:txBody>
          <a:bodyPr wrap="none" rtlCol="0">
            <a:spAutoFit/>
          </a:bodyPr>
          <a:lstStyle/>
          <a:p>
            <a:r>
              <a:rPr lang="fi-FI" sz="1800" i="1" dirty="0" smtClean="0"/>
              <a:t>-0,6</a:t>
            </a:r>
            <a:endParaRPr lang="fi-FI" sz="1800" i="1" dirty="0"/>
          </a:p>
        </p:txBody>
      </p:sp>
      <p:sp>
        <p:nvSpPr>
          <p:cNvPr id="22" name="Tekstiruutu 21"/>
          <p:cNvSpPr txBox="1"/>
          <p:nvPr/>
        </p:nvSpPr>
        <p:spPr>
          <a:xfrm>
            <a:off x="1991544" y="3284984"/>
            <a:ext cx="2050561" cy="369332"/>
          </a:xfrm>
          <a:prstGeom prst="rect">
            <a:avLst/>
          </a:prstGeom>
          <a:noFill/>
        </p:spPr>
        <p:txBody>
          <a:bodyPr wrap="none" rtlCol="0">
            <a:spAutoFit/>
          </a:bodyPr>
          <a:lstStyle/>
          <a:p>
            <a:r>
              <a:rPr lang="fi-FI" sz="1800" i="1" dirty="0" smtClean="0"/>
              <a:t>    - Yhteisövero</a:t>
            </a:r>
            <a:endParaRPr lang="fi-FI" sz="1800" i="1" dirty="0"/>
          </a:p>
        </p:txBody>
      </p:sp>
      <p:sp>
        <p:nvSpPr>
          <p:cNvPr id="23" name="Tekstiruutu 22"/>
          <p:cNvSpPr txBox="1"/>
          <p:nvPr/>
        </p:nvSpPr>
        <p:spPr>
          <a:xfrm>
            <a:off x="7877853" y="3645024"/>
            <a:ext cx="667170" cy="369332"/>
          </a:xfrm>
          <a:prstGeom prst="rect">
            <a:avLst/>
          </a:prstGeom>
          <a:noFill/>
        </p:spPr>
        <p:txBody>
          <a:bodyPr wrap="none" rtlCol="0">
            <a:spAutoFit/>
          </a:bodyPr>
          <a:lstStyle/>
          <a:p>
            <a:r>
              <a:rPr lang="fi-FI" sz="1800" dirty="0" smtClean="0"/>
              <a:t>-6,2</a:t>
            </a:r>
            <a:endParaRPr lang="fi-FI" sz="1800" dirty="0"/>
          </a:p>
        </p:txBody>
      </p:sp>
      <p:sp>
        <p:nvSpPr>
          <p:cNvPr id="24" name="Tekstiruutu 23"/>
          <p:cNvSpPr txBox="1"/>
          <p:nvPr/>
        </p:nvSpPr>
        <p:spPr>
          <a:xfrm>
            <a:off x="1991544" y="3645024"/>
            <a:ext cx="1898212" cy="369332"/>
          </a:xfrm>
          <a:prstGeom prst="rect">
            <a:avLst/>
          </a:prstGeom>
          <a:noFill/>
        </p:spPr>
        <p:txBody>
          <a:bodyPr wrap="none" rtlCol="0">
            <a:spAutoFit/>
          </a:bodyPr>
          <a:lstStyle/>
          <a:p>
            <a:r>
              <a:rPr lang="fi-FI" sz="1800" dirty="0" smtClean="0"/>
              <a:t>Valtionosuudet</a:t>
            </a:r>
            <a:endParaRPr lang="fi-FI" sz="1800" dirty="0"/>
          </a:p>
        </p:txBody>
      </p:sp>
      <p:sp>
        <p:nvSpPr>
          <p:cNvPr id="25" name="Tekstiruutu 24"/>
          <p:cNvSpPr txBox="1"/>
          <p:nvPr/>
        </p:nvSpPr>
        <p:spPr>
          <a:xfrm>
            <a:off x="7838630" y="4005064"/>
            <a:ext cx="705642" cy="369332"/>
          </a:xfrm>
          <a:prstGeom prst="rect">
            <a:avLst/>
          </a:prstGeom>
          <a:noFill/>
        </p:spPr>
        <p:txBody>
          <a:bodyPr wrap="none" rtlCol="0">
            <a:spAutoFit/>
          </a:bodyPr>
          <a:lstStyle/>
          <a:p>
            <a:r>
              <a:rPr lang="fi-FI" sz="1800" b="1" dirty="0" smtClean="0"/>
              <a:t>-0,5</a:t>
            </a:r>
            <a:endParaRPr lang="fi-FI" sz="1800" b="1" dirty="0"/>
          </a:p>
        </p:txBody>
      </p:sp>
      <p:sp>
        <p:nvSpPr>
          <p:cNvPr id="26" name="Tekstiruutu 25"/>
          <p:cNvSpPr txBox="1"/>
          <p:nvPr/>
        </p:nvSpPr>
        <p:spPr>
          <a:xfrm>
            <a:off x="1991544" y="4005064"/>
            <a:ext cx="1468672" cy="369332"/>
          </a:xfrm>
          <a:prstGeom prst="rect">
            <a:avLst/>
          </a:prstGeom>
          <a:noFill/>
        </p:spPr>
        <p:txBody>
          <a:bodyPr wrap="none" rtlCol="0">
            <a:spAutoFit/>
          </a:bodyPr>
          <a:lstStyle/>
          <a:p>
            <a:r>
              <a:rPr lang="fi-FI" sz="1800" b="1" dirty="0" smtClean="0"/>
              <a:t>Vuosikate</a:t>
            </a:r>
            <a:endParaRPr lang="fi-FI" sz="1800" b="1" dirty="0"/>
          </a:p>
        </p:txBody>
      </p:sp>
      <p:sp>
        <p:nvSpPr>
          <p:cNvPr id="27" name="Tekstiruutu 26"/>
          <p:cNvSpPr txBox="1"/>
          <p:nvPr/>
        </p:nvSpPr>
        <p:spPr>
          <a:xfrm>
            <a:off x="7824192" y="4365104"/>
            <a:ext cx="752129" cy="369332"/>
          </a:xfrm>
          <a:prstGeom prst="rect">
            <a:avLst/>
          </a:prstGeom>
          <a:noFill/>
        </p:spPr>
        <p:txBody>
          <a:bodyPr wrap="none" rtlCol="0">
            <a:spAutoFit/>
          </a:bodyPr>
          <a:lstStyle/>
          <a:p>
            <a:r>
              <a:rPr lang="fi-FI" sz="1800" dirty="0" smtClean="0"/>
              <a:t>+0,3</a:t>
            </a:r>
            <a:endParaRPr lang="fi-FI" sz="1800" dirty="0"/>
          </a:p>
        </p:txBody>
      </p:sp>
      <p:sp>
        <p:nvSpPr>
          <p:cNvPr id="28" name="Tekstiruutu 27"/>
          <p:cNvSpPr txBox="1"/>
          <p:nvPr/>
        </p:nvSpPr>
        <p:spPr>
          <a:xfrm>
            <a:off x="1991544" y="4365104"/>
            <a:ext cx="964495" cy="369332"/>
          </a:xfrm>
          <a:prstGeom prst="rect">
            <a:avLst/>
          </a:prstGeom>
          <a:noFill/>
        </p:spPr>
        <p:txBody>
          <a:bodyPr wrap="none" rtlCol="0">
            <a:spAutoFit/>
          </a:bodyPr>
          <a:lstStyle/>
          <a:p>
            <a:r>
              <a:rPr lang="fi-FI" sz="1800" dirty="0" smtClean="0"/>
              <a:t>Poistot</a:t>
            </a:r>
            <a:endParaRPr lang="fi-FI" sz="1800" dirty="0"/>
          </a:p>
        </p:txBody>
      </p:sp>
      <p:sp>
        <p:nvSpPr>
          <p:cNvPr id="29" name="Tekstiruutu 28"/>
          <p:cNvSpPr txBox="1"/>
          <p:nvPr/>
        </p:nvSpPr>
        <p:spPr>
          <a:xfrm>
            <a:off x="7877853" y="4725144"/>
            <a:ext cx="705642" cy="369332"/>
          </a:xfrm>
          <a:prstGeom prst="rect">
            <a:avLst/>
          </a:prstGeom>
          <a:noFill/>
        </p:spPr>
        <p:txBody>
          <a:bodyPr wrap="none" rtlCol="0">
            <a:spAutoFit/>
          </a:bodyPr>
          <a:lstStyle/>
          <a:p>
            <a:r>
              <a:rPr lang="fi-FI" sz="1800" b="1" dirty="0" smtClean="0"/>
              <a:t>-0,2</a:t>
            </a:r>
            <a:endParaRPr lang="fi-FI" sz="1800" b="1" dirty="0"/>
          </a:p>
        </p:txBody>
      </p:sp>
      <p:sp>
        <p:nvSpPr>
          <p:cNvPr id="30" name="Tekstiruutu 29"/>
          <p:cNvSpPr txBox="1"/>
          <p:nvPr/>
        </p:nvSpPr>
        <p:spPr>
          <a:xfrm>
            <a:off x="1991544" y="4725144"/>
            <a:ext cx="2255746" cy="369332"/>
          </a:xfrm>
          <a:prstGeom prst="rect">
            <a:avLst/>
          </a:prstGeom>
          <a:noFill/>
        </p:spPr>
        <p:txBody>
          <a:bodyPr wrap="none" rtlCol="0">
            <a:spAutoFit/>
          </a:bodyPr>
          <a:lstStyle/>
          <a:p>
            <a:r>
              <a:rPr lang="fi-FI" sz="1800" b="1" dirty="0" smtClean="0"/>
              <a:t>Tilikauden tulos</a:t>
            </a:r>
            <a:endParaRPr lang="fi-FI" sz="1800" b="1" dirty="0"/>
          </a:p>
        </p:txBody>
      </p:sp>
      <p:sp>
        <p:nvSpPr>
          <p:cNvPr id="31" name="Tekstiruutu 30"/>
          <p:cNvSpPr txBox="1"/>
          <p:nvPr/>
        </p:nvSpPr>
        <p:spPr>
          <a:xfrm>
            <a:off x="7824192" y="5147900"/>
            <a:ext cx="752129" cy="369332"/>
          </a:xfrm>
          <a:prstGeom prst="rect">
            <a:avLst/>
          </a:prstGeom>
          <a:noFill/>
        </p:spPr>
        <p:txBody>
          <a:bodyPr wrap="none" rtlCol="0">
            <a:spAutoFit/>
          </a:bodyPr>
          <a:lstStyle/>
          <a:p>
            <a:r>
              <a:rPr lang="fi-FI" sz="1800" dirty="0" smtClean="0"/>
              <a:t>+0,8</a:t>
            </a:r>
            <a:endParaRPr lang="fi-FI" sz="1800" dirty="0"/>
          </a:p>
        </p:txBody>
      </p:sp>
      <p:sp>
        <p:nvSpPr>
          <p:cNvPr id="32" name="Tekstiruutu 31"/>
          <p:cNvSpPr txBox="1"/>
          <p:nvPr/>
        </p:nvSpPr>
        <p:spPr>
          <a:xfrm>
            <a:off x="1991544" y="5147900"/>
            <a:ext cx="2160079" cy="369332"/>
          </a:xfrm>
          <a:prstGeom prst="rect">
            <a:avLst/>
          </a:prstGeom>
          <a:noFill/>
        </p:spPr>
        <p:txBody>
          <a:bodyPr wrap="none" rtlCol="0">
            <a:spAutoFit/>
          </a:bodyPr>
          <a:lstStyle/>
          <a:p>
            <a:r>
              <a:rPr lang="fi-FI" sz="1800" dirty="0" smtClean="0"/>
              <a:t>Nettoinvestoinnit</a:t>
            </a:r>
            <a:endParaRPr lang="fi-FI" sz="1800" dirty="0"/>
          </a:p>
        </p:txBody>
      </p:sp>
      <p:sp>
        <p:nvSpPr>
          <p:cNvPr id="33" name="Tekstiruutu 32"/>
          <p:cNvSpPr txBox="1"/>
          <p:nvPr/>
        </p:nvSpPr>
        <p:spPr>
          <a:xfrm>
            <a:off x="7824192" y="5507940"/>
            <a:ext cx="795411" cy="369332"/>
          </a:xfrm>
          <a:prstGeom prst="rect">
            <a:avLst/>
          </a:prstGeom>
          <a:noFill/>
        </p:spPr>
        <p:txBody>
          <a:bodyPr wrap="none" rtlCol="0">
            <a:spAutoFit/>
          </a:bodyPr>
          <a:lstStyle/>
          <a:p>
            <a:r>
              <a:rPr lang="fi-FI" sz="1800" b="1" dirty="0" smtClean="0"/>
              <a:t>+0,3</a:t>
            </a:r>
            <a:endParaRPr lang="fi-FI" sz="1800" b="1" dirty="0"/>
          </a:p>
        </p:txBody>
      </p:sp>
      <p:sp>
        <p:nvSpPr>
          <p:cNvPr id="34" name="Tekstiruutu 33"/>
          <p:cNvSpPr txBox="1"/>
          <p:nvPr/>
        </p:nvSpPr>
        <p:spPr>
          <a:xfrm>
            <a:off x="1991544" y="5507940"/>
            <a:ext cx="5046574" cy="369332"/>
          </a:xfrm>
          <a:prstGeom prst="rect">
            <a:avLst/>
          </a:prstGeom>
          <a:noFill/>
        </p:spPr>
        <p:txBody>
          <a:bodyPr wrap="none" rtlCol="0">
            <a:spAutoFit/>
          </a:bodyPr>
          <a:lstStyle/>
          <a:p>
            <a:r>
              <a:rPr lang="fi-FI" sz="1800" b="1" dirty="0" smtClean="0"/>
              <a:t>Toiminnan ja investointien rahavirta</a:t>
            </a:r>
            <a:endParaRPr lang="fi-FI" sz="1800" b="1" dirty="0"/>
          </a:p>
        </p:txBody>
      </p:sp>
      <p:cxnSp>
        <p:nvCxnSpPr>
          <p:cNvPr id="7" name="Suora yhdysviiva 6"/>
          <p:cNvCxnSpPr/>
          <p:nvPr/>
        </p:nvCxnSpPr>
        <p:spPr>
          <a:xfrm>
            <a:off x="2063552" y="5867980"/>
            <a:ext cx="6917234" cy="0"/>
          </a:xfrm>
          <a:prstGeom prst="line">
            <a:avLst/>
          </a:prstGeom>
          <a:ln w="15875">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441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048198" y="116632"/>
            <a:ext cx="8296275" cy="432048"/>
          </a:xfrm>
        </p:spPr>
        <p:txBody>
          <a:bodyPr>
            <a:normAutofit fontScale="90000"/>
          </a:bodyPr>
          <a:lstStyle/>
          <a:p>
            <a:pPr algn="ctr" defTabSz="914400" eaLnBrk="1" fontAlgn="auto" hangingPunct="1">
              <a:spcBef>
                <a:spcPts val="0"/>
              </a:spcBef>
              <a:spcAft>
                <a:spcPts val="0"/>
              </a:spcAft>
              <a:defRPr/>
            </a:pPr>
            <a:r>
              <a:rPr lang="fi-FI" sz="2400" kern="0" spc="0" dirty="0">
                <a:ea typeface="+mj-ea"/>
              </a:rPr>
              <a:t>Kuntien ja kuntayhtymien bruttomenot, mrd. €</a:t>
            </a:r>
            <a:endParaRPr lang="fi-FI" sz="2200" b="0" kern="0" spc="0" dirty="0">
              <a:solidFill>
                <a:srgbClr val="FF0000"/>
              </a:solidFill>
              <a:ea typeface="+mj-ea"/>
            </a:endParaRPr>
          </a:p>
        </p:txBody>
      </p:sp>
      <p:sp>
        <p:nvSpPr>
          <p:cNvPr id="113" name="Rectangle 2"/>
          <p:cNvSpPr txBox="1">
            <a:spLocks noChangeArrowheads="1"/>
          </p:cNvSpPr>
          <p:nvPr/>
        </p:nvSpPr>
        <p:spPr bwMode="auto">
          <a:xfrm>
            <a:off x="1631504" y="6093296"/>
            <a:ext cx="8833694" cy="28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a:solidFill>
                  <a:srgbClr val="002E63"/>
                </a:solidFill>
                <a:cs typeface="+mn-cs"/>
              </a:rPr>
              <a:t>2</a:t>
            </a:r>
            <a:r>
              <a:rPr lang="fi-FI" sz="1200" kern="0" dirty="0" smtClean="0">
                <a:solidFill>
                  <a:srgbClr val="002E63"/>
                </a:solidFill>
                <a:cs typeface="+mn-cs"/>
              </a:rPr>
              <a:t>) Vuodesta 2019 lähtien menojen tasossa on otettu huomioon </a:t>
            </a:r>
            <a:r>
              <a:rPr lang="fi-FI" sz="1200" kern="0" dirty="0" err="1" smtClean="0">
                <a:solidFill>
                  <a:srgbClr val="002E63"/>
                </a:solidFill>
                <a:cs typeface="+mn-cs"/>
              </a:rPr>
              <a:t>sote</a:t>
            </a:r>
            <a:r>
              <a:rPr lang="fi-FI" sz="1200" kern="0" dirty="0" smtClean="0">
                <a:solidFill>
                  <a:srgbClr val="002E63"/>
                </a:solidFill>
                <a:cs typeface="+mn-cs"/>
              </a:rPr>
              <a:t>- ja maakuntauudistus.</a:t>
            </a:r>
            <a:endParaRPr lang="fi-FI" sz="1200" kern="0" dirty="0">
              <a:solidFill>
                <a:schemeClr val="accent1"/>
              </a:solidFill>
              <a:cs typeface="+mn-cs"/>
            </a:endParaRPr>
          </a:p>
        </p:txBody>
      </p:sp>
      <p:sp>
        <p:nvSpPr>
          <p:cNvPr id="2" name="Alatunnisteen paikkamerkki 1"/>
          <p:cNvSpPr>
            <a:spLocks noGrp="1"/>
          </p:cNvSpPr>
          <p:nvPr>
            <p:ph type="ftr" sz="quarter" idx="11"/>
          </p:nvPr>
        </p:nvSpPr>
        <p:spPr>
          <a:xfrm>
            <a:off x="5027085" y="6451601"/>
            <a:ext cx="1716987" cy="290089"/>
          </a:xfrm>
        </p:spPr>
        <p:txBody>
          <a:bodyPr/>
          <a:lstStyle/>
          <a:p>
            <a:pPr>
              <a:defRPr/>
            </a:pPr>
            <a:r>
              <a:rPr lang="en-US" sz="900" smtClean="0"/>
              <a:t>28.4.2017/hp</a:t>
            </a:r>
            <a:endParaRPr lang="fi-FI" sz="900" dirty="0"/>
          </a:p>
        </p:txBody>
      </p:sp>
      <p:sp>
        <p:nvSpPr>
          <p:cNvPr id="165" name="Rectangle 2"/>
          <p:cNvSpPr txBox="1">
            <a:spLocks noChangeArrowheads="1"/>
          </p:cNvSpPr>
          <p:nvPr/>
        </p:nvSpPr>
        <p:spPr bwMode="auto">
          <a:xfrm>
            <a:off x="8544272" y="6309320"/>
            <a:ext cx="3672408" cy="4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050" kern="0" dirty="0">
                <a:solidFill>
                  <a:srgbClr val="002E63"/>
                </a:solidFill>
                <a:cs typeface="+mn-cs"/>
              </a:rPr>
              <a:t>Lähde: Vuodet </a:t>
            </a:r>
            <a:r>
              <a:rPr lang="fi-FI" sz="1050" kern="0" dirty="0" smtClean="0">
                <a:solidFill>
                  <a:srgbClr val="002E63"/>
                </a:solidFill>
                <a:cs typeface="+mn-cs"/>
              </a:rPr>
              <a:t>2015-2016 </a:t>
            </a:r>
            <a:r>
              <a:rPr lang="fi-FI" sz="1050" kern="0" dirty="0">
                <a:solidFill>
                  <a:srgbClr val="002E63"/>
                </a:solidFill>
                <a:cs typeface="+mn-cs"/>
              </a:rPr>
              <a:t>Tilastokeskus. </a:t>
            </a:r>
          </a:p>
          <a:p>
            <a:pPr eaLnBrk="1" fontAlgn="auto" hangingPunct="1">
              <a:lnSpc>
                <a:spcPct val="110000"/>
              </a:lnSpc>
              <a:spcBef>
                <a:spcPts val="0"/>
              </a:spcBef>
              <a:spcAft>
                <a:spcPts val="0"/>
              </a:spcAft>
              <a:defRPr/>
            </a:pPr>
            <a:r>
              <a:rPr lang="fi-FI" sz="1050" kern="0" dirty="0">
                <a:solidFill>
                  <a:srgbClr val="002E63"/>
                </a:solidFill>
                <a:cs typeface="+mn-cs"/>
              </a:rPr>
              <a:t>            Vuosien </a:t>
            </a:r>
            <a:r>
              <a:rPr lang="fi-FI" sz="1050" kern="0" dirty="0" smtClean="0">
                <a:solidFill>
                  <a:srgbClr val="002E63"/>
                </a:solidFill>
                <a:cs typeface="+mn-cs"/>
              </a:rPr>
              <a:t>2017-2021  </a:t>
            </a:r>
            <a:r>
              <a:rPr lang="fi-FI" sz="1050" kern="0" dirty="0">
                <a:solidFill>
                  <a:srgbClr val="002E63"/>
                </a:solidFill>
                <a:cs typeface="+mn-cs"/>
              </a:rPr>
              <a:t>arviot  VM  </a:t>
            </a:r>
            <a:r>
              <a:rPr lang="fi-FI" sz="1050" kern="0" dirty="0" smtClean="0">
                <a:solidFill>
                  <a:srgbClr val="002E63"/>
                </a:solidFill>
                <a:cs typeface="+mn-cs"/>
              </a:rPr>
              <a:t>28.4.2017</a:t>
            </a:r>
            <a:endParaRPr lang="fi-FI" sz="1050" kern="0" dirty="0">
              <a:solidFill>
                <a:srgbClr val="F91334"/>
              </a:solidFill>
              <a:cs typeface="+mn-cs"/>
            </a:endParaRPr>
          </a:p>
        </p:txBody>
      </p:sp>
      <p:sp>
        <p:nvSpPr>
          <p:cNvPr id="11" name="Rectangle 2"/>
          <p:cNvSpPr txBox="1">
            <a:spLocks noChangeArrowheads="1"/>
          </p:cNvSpPr>
          <p:nvPr/>
        </p:nvSpPr>
        <p:spPr bwMode="auto">
          <a:xfrm>
            <a:off x="1631504" y="5517232"/>
            <a:ext cx="986509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smtClean="0">
                <a:solidFill>
                  <a:srgbClr val="002E63"/>
                </a:solidFill>
                <a:cs typeface="+mn-cs"/>
              </a:rPr>
              <a:t>1) Vuonna  </a:t>
            </a:r>
            <a:r>
              <a:rPr lang="fi-FI" sz="1200" kern="0" dirty="0">
                <a:solidFill>
                  <a:srgbClr val="002E63"/>
                </a:solidFill>
                <a:cs typeface="+mn-cs"/>
              </a:rPr>
              <a:t>2017 toimintamenoja (sekä toimintatuloja ja valtionosuuksia) supistaa </a:t>
            </a:r>
            <a:r>
              <a:rPr lang="fi-FI" sz="1200" kern="0" dirty="0" smtClean="0">
                <a:solidFill>
                  <a:srgbClr val="002E63"/>
                </a:solidFill>
                <a:cs typeface="+mn-cs"/>
              </a:rPr>
              <a:t>perustoimeentulotuen </a:t>
            </a:r>
          </a:p>
          <a:p>
            <a:pPr eaLnBrk="1" fontAlgn="auto" hangingPunct="1">
              <a:lnSpc>
                <a:spcPct val="110000"/>
              </a:lnSpc>
              <a:spcBef>
                <a:spcPts val="0"/>
              </a:spcBef>
              <a:spcAft>
                <a:spcPts val="0"/>
              </a:spcAft>
              <a:defRPr/>
            </a:pPr>
            <a:r>
              <a:rPr lang="fi-FI" sz="1200" kern="0" dirty="0" smtClean="0">
                <a:solidFill>
                  <a:srgbClr val="002E63"/>
                </a:solidFill>
                <a:cs typeface="+mn-cs"/>
              </a:rPr>
              <a:t>     </a:t>
            </a:r>
            <a:r>
              <a:rPr lang="fi-FI" sz="1200" kern="0" dirty="0">
                <a:solidFill>
                  <a:srgbClr val="002E63"/>
                </a:solidFill>
                <a:cs typeface="+mn-cs"/>
              </a:rPr>
              <a:t>laskennan ja maksatuksen siirto Kelalle. Vaikutus toimintamenoihin on noin -700 miljoonaa euroa.</a:t>
            </a:r>
          </a:p>
          <a:p>
            <a:pPr eaLnBrk="1" fontAlgn="auto" hangingPunct="1">
              <a:lnSpc>
                <a:spcPct val="110000"/>
              </a:lnSpc>
              <a:spcBef>
                <a:spcPts val="0"/>
              </a:spcBef>
              <a:spcAft>
                <a:spcPts val="0"/>
              </a:spcAft>
              <a:defRPr/>
            </a:pPr>
            <a:r>
              <a:rPr lang="fi-FI" sz="1200" b="1" kern="0" dirty="0" smtClean="0">
                <a:solidFill>
                  <a:srgbClr val="F91334"/>
                </a:solidFill>
                <a:cs typeface="+mn-cs"/>
              </a:rPr>
              <a:t>     </a:t>
            </a:r>
            <a:r>
              <a:rPr lang="fi-FI" sz="1200" kern="0" dirty="0" err="1">
                <a:solidFill>
                  <a:schemeClr val="accent1"/>
                </a:solidFill>
                <a:cs typeface="+mn-cs"/>
              </a:rPr>
              <a:t>Kiky</a:t>
            </a:r>
            <a:r>
              <a:rPr lang="fi-FI" sz="1200" kern="0" dirty="0">
                <a:solidFill>
                  <a:schemeClr val="accent1"/>
                </a:solidFill>
                <a:cs typeface="+mn-cs"/>
              </a:rPr>
              <a:t>-sopimuksen vaikutus henkilöstömenoihin on vuonna 2017 </a:t>
            </a:r>
            <a:r>
              <a:rPr lang="fi-FI" sz="1200" kern="0" dirty="0" smtClean="0">
                <a:solidFill>
                  <a:schemeClr val="accent1"/>
                </a:solidFill>
                <a:cs typeface="+mn-cs"/>
              </a:rPr>
              <a:t>myös noin </a:t>
            </a:r>
            <a:r>
              <a:rPr lang="fi-FI" sz="1200" kern="0" dirty="0">
                <a:solidFill>
                  <a:schemeClr val="accent1"/>
                </a:solidFill>
                <a:cs typeface="+mn-cs"/>
              </a:rPr>
              <a:t>-700 miljoonaa euroa.</a:t>
            </a:r>
          </a:p>
        </p:txBody>
      </p:sp>
      <p:graphicFrame>
        <p:nvGraphicFramePr>
          <p:cNvPr id="3" name="Objekti 2"/>
          <p:cNvGraphicFramePr>
            <a:graphicFrameLocks noChangeAspect="1"/>
          </p:cNvGraphicFramePr>
          <p:nvPr>
            <p:extLst>
              <p:ext uri="{D42A27DB-BD31-4B8C-83A1-F6EECF244321}">
                <p14:modId xmlns:p14="http://schemas.microsoft.com/office/powerpoint/2010/main" val="3067099343"/>
              </p:ext>
            </p:extLst>
          </p:nvPr>
        </p:nvGraphicFramePr>
        <p:xfrm>
          <a:off x="1343472" y="612705"/>
          <a:ext cx="9578356" cy="4832519"/>
        </p:xfrm>
        <a:graphic>
          <a:graphicData uri="http://schemas.openxmlformats.org/presentationml/2006/ole">
            <mc:AlternateContent xmlns:mc="http://schemas.openxmlformats.org/markup-compatibility/2006">
              <mc:Choice xmlns:v="urn:schemas-microsoft-com:vml" Requires="v">
                <p:oleObj spid="_x0000_s12333" name="Worksheet" r:id="rId3" imgW="9121034" imgH="4602637" progId="Excel.Sheet.12">
                  <p:embed/>
                </p:oleObj>
              </mc:Choice>
              <mc:Fallback>
                <p:oleObj name="Worksheet" r:id="rId3" imgW="9121034" imgH="4602637" progId="Excel.Sheet.12">
                  <p:embed/>
                  <p:pic>
                    <p:nvPicPr>
                      <p:cNvPr id="0" name=""/>
                      <p:cNvPicPr/>
                      <p:nvPr/>
                    </p:nvPicPr>
                    <p:blipFill>
                      <a:blip r:embed="rId4"/>
                      <a:stretch>
                        <a:fillRect/>
                      </a:stretch>
                    </p:blipFill>
                    <p:spPr>
                      <a:xfrm>
                        <a:off x="1343472" y="612705"/>
                        <a:ext cx="9578356" cy="4832519"/>
                      </a:xfrm>
                      <a:prstGeom prst="rect">
                        <a:avLst/>
                      </a:prstGeom>
                    </p:spPr>
                  </p:pic>
                </p:oleObj>
              </mc:Fallback>
            </mc:AlternateContent>
          </a:graphicData>
        </a:graphic>
      </p:graphicFrame>
    </p:spTree>
    <p:extLst>
      <p:ext uri="{BB962C8B-B14F-4D97-AF65-F5344CB8AC3E}">
        <p14:creationId xmlns:p14="http://schemas.microsoft.com/office/powerpoint/2010/main" val="404385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1425" y="6104329"/>
            <a:ext cx="88569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200" kern="0" dirty="0" smtClean="0">
                <a:solidFill>
                  <a:srgbClr val="002E63"/>
                </a:solidFill>
                <a:cs typeface="+mn-cs"/>
              </a:rPr>
              <a:t>4) </a:t>
            </a:r>
            <a:r>
              <a:rPr lang="fi-FI" sz="1200" kern="0" dirty="0" err="1" smtClean="0">
                <a:solidFill>
                  <a:srgbClr val="002E63"/>
                </a:solidFill>
                <a:cs typeface="+mn-cs"/>
              </a:rPr>
              <a:t>Sote</a:t>
            </a:r>
            <a:r>
              <a:rPr lang="fi-FI" sz="1200" kern="0" dirty="0" smtClean="0">
                <a:solidFill>
                  <a:srgbClr val="002E63"/>
                </a:solidFill>
                <a:cs typeface="+mn-cs"/>
              </a:rPr>
              <a:t>- ja maakuntauudistuksen johdosta vuosi 2019 ei ole vertailukelpoinen aikaisempien vuosien kanssa.</a:t>
            </a:r>
            <a:endParaRPr lang="fi-FI" sz="1200" kern="0" dirty="0">
              <a:solidFill>
                <a:srgbClr val="002E63"/>
              </a:solidFill>
              <a:cs typeface="+mn-cs"/>
            </a:endParaRPr>
          </a:p>
        </p:txBody>
      </p:sp>
      <p:sp>
        <p:nvSpPr>
          <p:cNvPr id="3" name="Rectangle 3"/>
          <p:cNvSpPr>
            <a:spLocks noChangeArrowheads="1"/>
          </p:cNvSpPr>
          <p:nvPr/>
        </p:nvSpPr>
        <p:spPr bwMode="auto">
          <a:xfrm>
            <a:off x="2135188" y="116632"/>
            <a:ext cx="8153400" cy="701675"/>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fontAlgn="auto">
              <a:lnSpc>
                <a:spcPct val="95000"/>
              </a:lnSpc>
              <a:spcBef>
                <a:spcPts val="0"/>
              </a:spcBef>
              <a:spcAft>
                <a:spcPts val="0"/>
              </a:spcAft>
              <a:defRPr/>
            </a:pPr>
            <a:r>
              <a:rPr lang="fi-FI" sz="2400" b="1" kern="0" dirty="0">
                <a:solidFill>
                  <a:srgbClr val="003161"/>
                </a:solidFill>
                <a:cs typeface="+mn-cs"/>
              </a:rPr>
              <a:t>Kuntien ja kuntayhtymien toimintamenojen </a:t>
            </a:r>
          </a:p>
          <a:p>
            <a:pPr algn="ctr" fontAlgn="auto">
              <a:lnSpc>
                <a:spcPct val="95000"/>
              </a:lnSpc>
              <a:spcBef>
                <a:spcPts val="0"/>
              </a:spcBef>
              <a:spcAft>
                <a:spcPts val="0"/>
              </a:spcAft>
              <a:defRPr/>
            </a:pPr>
            <a:r>
              <a:rPr lang="fi-FI" sz="2400" b="1" kern="0" dirty="0">
                <a:solidFill>
                  <a:srgbClr val="003161"/>
                </a:solidFill>
                <a:cs typeface="+mn-cs"/>
              </a:rPr>
              <a:t>kasvuprosentit </a:t>
            </a:r>
            <a:r>
              <a:rPr lang="fi-FI" sz="2400" b="1" kern="0" dirty="0" smtClean="0">
                <a:solidFill>
                  <a:srgbClr val="003161"/>
                </a:solidFill>
                <a:cs typeface="+mn-cs"/>
              </a:rPr>
              <a:t>1991-2021</a:t>
            </a:r>
            <a:endParaRPr lang="fi-FI" sz="2400" b="1" kern="0" dirty="0">
              <a:solidFill>
                <a:srgbClr val="003161"/>
              </a:solidFill>
              <a:cs typeface="+mn-cs"/>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543795035"/>
              </p:ext>
            </p:extLst>
          </p:nvPr>
        </p:nvGraphicFramePr>
        <p:xfrm>
          <a:off x="1271464" y="818308"/>
          <a:ext cx="9793088" cy="44214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5"/>
          <p:cNvSpPr txBox="1">
            <a:spLocks noChangeArrowheads="1"/>
          </p:cNvSpPr>
          <p:nvPr/>
        </p:nvSpPr>
        <p:spPr bwMode="auto">
          <a:xfrm>
            <a:off x="1271464" y="476672"/>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600" kern="0" dirty="0">
                <a:solidFill>
                  <a:srgbClr val="002E63"/>
                </a:solidFill>
                <a:cs typeface="+mn-cs"/>
              </a:rPr>
              <a:t>%</a:t>
            </a:r>
          </a:p>
        </p:txBody>
      </p:sp>
      <p:sp>
        <p:nvSpPr>
          <p:cNvPr id="6" name="Text Box 6"/>
          <p:cNvSpPr txBox="1">
            <a:spLocks noChangeArrowheads="1"/>
          </p:cNvSpPr>
          <p:nvPr/>
        </p:nvSpPr>
        <p:spPr bwMode="auto">
          <a:xfrm>
            <a:off x="3431704" y="4592161"/>
            <a:ext cx="352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200" kern="0" dirty="0">
                <a:solidFill>
                  <a:srgbClr val="002E63"/>
                </a:solidFill>
                <a:cs typeface="+mn-cs"/>
              </a:rPr>
              <a:t>1)</a:t>
            </a:r>
          </a:p>
        </p:txBody>
      </p:sp>
      <p:sp>
        <p:nvSpPr>
          <p:cNvPr id="7" name="Alatunnisteen paikkamerkki 6"/>
          <p:cNvSpPr>
            <a:spLocks noGrp="1"/>
          </p:cNvSpPr>
          <p:nvPr>
            <p:ph type="ftr" sz="quarter" idx="11"/>
          </p:nvPr>
        </p:nvSpPr>
        <p:spPr>
          <a:xfrm>
            <a:off x="5027085" y="6451601"/>
            <a:ext cx="1140923" cy="265113"/>
          </a:xfrm>
        </p:spPr>
        <p:txBody>
          <a:bodyPr/>
          <a:lstStyle/>
          <a:p>
            <a:pPr>
              <a:defRPr/>
            </a:pPr>
            <a:r>
              <a:rPr lang="en-US" sz="900" smtClean="0"/>
              <a:t>28.4.2017/hp</a:t>
            </a:r>
            <a:endParaRPr lang="fi-FI" sz="900" dirty="0"/>
          </a:p>
        </p:txBody>
      </p:sp>
      <p:sp>
        <p:nvSpPr>
          <p:cNvPr id="8" name="Rectangle 2"/>
          <p:cNvSpPr txBox="1">
            <a:spLocks noChangeArrowheads="1"/>
          </p:cNvSpPr>
          <p:nvPr/>
        </p:nvSpPr>
        <p:spPr bwMode="auto">
          <a:xfrm>
            <a:off x="839417" y="5800431"/>
            <a:ext cx="9114856" cy="41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a:solidFill>
                  <a:srgbClr val="002E63"/>
                </a:solidFill>
                <a:cs typeface="+mn-cs"/>
              </a:rPr>
              <a:t> 3) Vuonna 2017 toimintamenojen kasvua hidastaa perustoimeentulotuen maksatuksen ja laskutuksen siirto  </a:t>
            </a:r>
          </a:p>
          <a:p>
            <a:pPr eaLnBrk="1" fontAlgn="auto" hangingPunct="1">
              <a:lnSpc>
                <a:spcPct val="110000"/>
              </a:lnSpc>
              <a:spcBef>
                <a:spcPts val="0"/>
              </a:spcBef>
              <a:spcAft>
                <a:spcPts val="0"/>
              </a:spcAft>
              <a:defRPr/>
            </a:pPr>
            <a:r>
              <a:rPr lang="fi-FI" sz="1200" kern="0" dirty="0">
                <a:solidFill>
                  <a:srgbClr val="002E63"/>
                </a:solidFill>
                <a:cs typeface="+mn-cs"/>
              </a:rPr>
              <a:t>     Kelalle sekä </a:t>
            </a:r>
            <a:r>
              <a:rPr lang="fi-FI" sz="1200" kern="0" dirty="0" err="1">
                <a:solidFill>
                  <a:srgbClr val="002E63"/>
                </a:solidFill>
                <a:cs typeface="+mn-cs"/>
              </a:rPr>
              <a:t>kiky</a:t>
            </a:r>
            <a:r>
              <a:rPr lang="fi-FI" sz="1200" kern="0" dirty="0">
                <a:solidFill>
                  <a:srgbClr val="002E63"/>
                </a:solidFill>
                <a:cs typeface="+mn-cs"/>
              </a:rPr>
              <a:t>-sopimus. Ilman näitä toimenpiteitä kasvu olisi noin </a:t>
            </a:r>
            <a:r>
              <a:rPr lang="fi-FI" sz="1200" kern="0" dirty="0" smtClean="0">
                <a:solidFill>
                  <a:srgbClr val="002E63"/>
                </a:solidFill>
                <a:cs typeface="+mn-cs"/>
              </a:rPr>
              <a:t>+1,5 </a:t>
            </a:r>
            <a:r>
              <a:rPr lang="fi-FI" sz="1200" kern="0" dirty="0">
                <a:solidFill>
                  <a:srgbClr val="002E63"/>
                </a:solidFill>
                <a:cs typeface="+mn-cs"/>
              </a:rPr>
              <a:t>%.</a:t>
            </a:r>
            <a:endParaRPr lang="fi-FI" sz="1200" b="1" kern="0" dirty="0">
              <a:solidFill>
                <a:srgbClr val="F91334"/>
              </a:solidFill>
              <a:cs typeface="+mn-cs"/>
            </a:endParaRPr>
          </a:p>
        </p:txBody>
      </p:sp>
      <p:sp>
        <p:nvSpPr>
          <p:cNvPr id="10" name="Tekstiruutu 9"/>
          <p:cNvSpPr txBox="1"/>
          <p:nvPr/>
        </p:nvSpPr>
        <p:spPr>
          <a:xfrm>
            <a:off x="8753238" y="6316604"/>
            <a:ext cx="3217547" cy="430887"/>
          </a:xfrm>
          <a:prstGeom prst="rect">
            <a:avLst/>
          </a:prstGeom>
          <a:noFill/>
        </p:spPr>
        <p:txBody>
          <a:bodyPr wrap="none" rtlCol="0">
            <a:spAutoFit/>
          </a:bodyPr>
          <a:lstStyle/>
          <a:p>
            <a:pPr fontAlgn="auto">
              <a:spcBef>
                <a:spcPts val="0"/>
              </a:spcBef>
              <a:spcAft>
                <a:spcPts val="0"/>
              </a:spcAft>
              <a:defRPr/>
            </a:pPr>
            <a:r>
              <a:rPr lang="fi-FI" sz="1100" kern="0" dirty="0">
                <a:solidFill>
                  <a:srgbClr val="002E63"/>
                </a:solidFill>
              </a:rPr>
              <a:t>Lähde: Vuodet </a:t>
            </a:r>
            <a:r>
              <a:rPr lang="fi-FI" sz="1100" kern="0" dirty="0" smtClean="0">
                <a:solidFill>
                  <a:srgbClr val="002E63"/>
                </a:solidFill>
              </a:rPr>
              <a:t>1991-2016 </a:t>
            </a:r>
            <a:r>
              <a:rPr lang="fi-FI" sz="1100" kern="0" dirty="0">
                <a:solidFill>
                  <a:srgbClr val="002E63"/>
                </a:solidFill>
              </a:rPr>
              <a:t>Tilastokeskus. </a:t>
            </a:r>
          </a:p>
          <a:p>
            <a:pPr fontAlgn="auto">
              <a:spcBef>
                <a:spcPts val="0"/>
              </a:spcBef>
              <a:spcAft>
                <a:spcPts val="0"/>
              </a:spcAft>
              <a:defRPr/>
            </a:pPr>
            <a:r>
              <a:rPr lang="fi-FI" sz="1100" kern="0" dirty="0">
                <a:solidFill>
                  <a:srgbClr val="002E63"/>
                </a:solidFill>
              </a:rPr>
              <a:t>Vuosien </a:t>
            </a:r>
            <a:r>
              <a:rPr lang="fi-FI" sz="1100" kern="0" dirty="0" smtClean="0">
                <a:solidFill>
                  <a:srgbClr val="002E63"/>
                </a:solidFill>
              </a:rPr>
              <a:t>2017-2021 </a:t>
            </a:r>
            <a:r>
              <a:rPr lang="fi-FI" sz="1100" kern="0" dirty="0">
                <a:solidFill>
                  <a:srgbClr val="002E63"/>
                </a:solidFill>
              </a:rPr>
              <a:t>arviot VM </a:t>
            </a:r>
            <a:r>
              <a:rPr lang="fi-FI" sz="1100" kern="0" dirty="0" smtClean="0">
                <a:solidFill>
                  <a:srgbClr val="002E63"/>
                </a:solidFill>
              </a:rPr>
              <a:t>28.4.2017.</a:t>
            </a:r>
            <a:endParaRPr lang="fi-FI" sz="1100" kern="0" dirty="0">
              <a:solidFill>
                <a:srgbClr val="002E63"/>
              </a:solidFill>
            </a:endParaRPr>
          </a:p>
        </p:txBody>
      </p:sp>
      <p:sp>
        <p:nvSpPr>
          <p:cNvPr id="11" name="Tekstiruutu 10"/>
          <p:cNvSpPr txBox="1"/>
          <p:nvPr/>
        </p:nvSpPr>
        <p:spPr>
          <a:xfrm>
            <a:off x="8623338" y="4592161"/>
            <a:ext cx="352982" cy="276999"/>
          </a:xfrm>
          <a:prstGeom prst="rect">
            <a:avLst/>
          </a:prstGeom>
          <a:noFill/>
        </p:spPr>
        <p:txBody>
          <a:bodyPr wrap="none" rtlCol="0">
            <a:spAutoFit/>
          </a:bodyPr>
          <a:lstStyle/>
          <a:p>
            <a:r>
              <a:rPr lang="fi-FI" sz="1200" dirty="0"/>
              <a:t>2)</a:t>
            </a:r>
          </a:p>
        </p:txBody>
      </p:sp>
      <p:sp>
        <p:nvSpPr>
          <p:cNvPr id="12" name="Tekstiruutu 11"/>
          <p:cNvSpPr txBox="1"/>
          <p:nvPr/>
        </p:nvSpPr>
        <p:spPr>
          <a:xfrm>
            <a:off x="10135506" y="4581129"/>
            <a:ext cx="352982" cy="276999"/>
          </a:xfrm>
          <a:prstGeom prst="rect">
            <a:avLst/>
          </a:prstGeom>
          <a:noFill/>
        </p:spPr>
        <p:txBody>
          <a:bodyPr wrap="none" rtlCol="0">
            <a:spAutoFit/>
          </a:bodyPr>
          <a:lstStyle/>
          <a:p>
            <a:r>
              <a:rPr lang="fi-FI" sz="1200" dirty="0" smtClean="0"/>
              <a:t>4)</a:t>
            </a:r>
            <a:endParaRPr lang="fi-FI" sz="1200" dirty="0"/>
          </a:p>
        </p:txBody>
      </p:sp>
      <p:sp>
        <p:nvSpPr>
          <p:cNvPr id="13" name="Tekstiruutu 12"/>
          <p:cNvSpPr txBox="1"/>
          <p:nvPr/>
        </p:nvSpPr>
        <p:spPr>
          <a:xfrm>
            <a:off x="8911370" y="4592162"/>
            <a:ext cx="352982" cy="276999"/>
          </a:xfrm>
          <a:prstGeom prst="rect">
            <a:avLst/>
          </a:prstGeom>
          <a:noFill/>
        </p:spPr>
        <p:txBody>
          <a:bodyPr wrap="none" rtlCol="0">
            <a:spAutoFit/>
          </a:bodyPr>
          <a:lstStyle/>
          <a:p>
            <a:r>
              <a:rPr lang="fi-FI" sz="1200" dirty="0"/>
              <a:t>2)</a:t>
            </a:r>
          </a:p>
        </p:txBody>
      </p:sp>
      <p:sp>
        <p:nvSpPr>
          <p:cNvPr id="14" name="Rectangle 2"/>
          <p:cNvSpPr txBox="1">
            <a:spLocks noChangeArrowheads="1"/>
          </p:cNvSpPr>
          <p:nvPr/>
        </p:nvSpPr>
        <p:spPr bwMode="auto">
          <a:xfrm>
            <a:off x="839416" y="5338006"/>
            <a:ext cx="11136560" cy="46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a:solidFill>
                  <a:srgbClr val="002E63"/>
                </a:solidFill>
                <a:cs typeface="+mn-cs"/>
              </a:rPr>
              <a:t> 2) Vuosina 2014-2015 toimintamenojen kasvua hidastaa kunnallisten ammattikorkeakoulujen sekä </a:t>
            </a:r>
            <a:r>
              <a:rPr lang="fi-FI" sz="1200" kern="0" dirty="0" smtClean="0">
                <a:solidFill>
                  <a:srgbClr val="002E63"/>
                </a:solidFill>
                <a:cs typeface="+mn-cs"/>
              </a:rPr>
              <a:t>liikelaitosten yhtiöittäminen</a:t>
            </a:r>
            <a:r>
              <a:rPr lang="fi-FI" sz="1200" kern="0" dirty="0">
                <a:solidFill>
                  <a:srgbClr val="002E63"/>
                </a:solidFill>
                <a:cs typeface="+mn-cs"/>
              </a:rPr>
              <a:t>. </a:t>
            </a:r>
            <a:r>
              <a:rPr lang="fi-FI" sz="1200" kern="0" dirty="0" smtClean="0">
                <a:solidFill>
                  <a:srgbClr val="002E63"/>
                </a:solidFill>
                <a:cs typeface="+mn-cs"/>
              </a:rPr>
              <a:t>    </a:t>
            </a:r>
          </a:p>
          <a:p>
            <a:pPr eaLnBrk="1" fontAlgn="auto" hangingPunct="1">
              <a:lnSpc>
                <a:spcPct val="110000"/>
              </a:lnSpc>
              <a:spcBef>
                <a:spcPts val="0"/>
              </a:spcBef>
              <a:spcAft>
                <a:spcPts val="0"/>
              </a:spcAft>
              <a:defRPr/>
            </a:pPr>
            <a:r>
              <a:rPr lang="fi-FI" sz="1200" kern="0" dirty="0">
                <a:solidFill>
                  <a:srgbClr val="002E63"/>
                </a:solidFill>
                <a:cs typeface="+mn-cs"/>
              </a:rPr>
              <a:t> </a:t>
            </a:r>
            <a:r>
              <a:rPr lang="fi-FI" sz="1200" kern="0" dirty="0" smtClean="0">
                <a:solidFill>
                  <a:srgbClr val="002E63"/>
                </a:solidFill>
                <a:cs typeface="+mn-cs"/>
              </a:rPr>
              <a:t>    Lisäksi vuonna 2015 menojen tasoon vaikuttaa tilastouudistus. Ilman </a:t>
            </a:r>
            <a:r>
              <a:rPr lang="fi-FI" sz="1200" kern="0" dirty="0">
                <a:solidFill>
                  <a:srgbClr val="002E63"/>
                </a:solidFill>
                <a:cs typeface="+mn-cs"/>
              </a:rPr>
              <a:t>näitä </a:t>
            </a:r>
            <a:r>
              <a:rPr lang="fi-FI" sz="1200" kern="0" dirty="0" smtClean="0">
                <a:solidFill>
                  <a:srgbClr val="002E63"/>
                </a:solidFill>
                <a:cs typeface="+mn-cs"/>
              </a:rPr>
              <a:t>toimenpiteitä kasvu </a:t>
            </a:r>
            <a:r>
              <a:rPr lang="fi-FI" sz="1200" kern="0" dirty="0">
                <a:solidFill>
                  <a:srgbClr val="002E63"/>
                </a:solidFill>
                <a:cs typeface="+mn-cs"/>
              </a:rPr>
              <a:t>olisi </a:t>
            </a:r>
            <a:r>
              <a:rPr lang="fi-FI" sz="1200" kern="0" dirty="0" smtClean="0">
                <a:solidFill>
                  <a:srgbClr val="002E63"/>
                </a:solidFill>
                <a:cs typeface="+mn-cs"/>
              </a:rPr>
              <a:t>ollut vuosina </a:t>
            </a:r>
            <a:r>
              <a:rPr lang="fi-FI" sz="1200" kern="0" dirty="0">
                <a:solidFill>
                  <a:srgbClr val="002E63"/>
                </a:solidFill>
                <a:cs typeface="+mn-cs"/>
              </a:rPr>
              <a:t>2014 ja 2015 </a:t>
            </a:r>
            <a:r>
              <a:rPr lang="fi-FI" sz="1200" kern="0" dirty="0" smtClean="0">
                <a:solidFill>
                  <a:srgbClr val="002E63"/>
                </a:solidFill>
                <a:cs typeface="+mn-cs"/>
              </a:rPr>
              <a:t>noin </a:t>
            </a:r>
            <a:r>
              <a:rPr lang="fi-FI" sz="1200" kern="0" dirty="0">
                <a:solidFill>
                  <a:srgbClr val="002E63"/>
                </a:solidFill>
                <a:cs typeface="+mn-cs"/>
              </a:rPr>
              <a:t>1 %.</a:t>
            </a:r>
            <a:endParaRPr lang="fi-FI" sz="1200" b="1" kern="0" dirty="0">
              <a:solidFill>
                <a:srgbClr val="F91334"/>
              </a:solidFill>
              <a:cs typeface="+mn-cs"/>
            </a:endParaRPr>
          </a:p>
        </p:txBody>
      </p:sp>
      <p:sp>
        <p:nvSpPr>
          <p:cNvPr id="15" name="Tekstiruutu 14"/>
          <p:cNvSpPr txBox="1"/>
          <p:nvPr/>
        </p:nvSpPr>
        <p:spPr>
          <a:xfrm>
            <a:off x="9487434" y="4581129"/>
            <a:ext cx="352982" cy="276999"/>
          </a:xfrm>
          <a:prstGeom prst="rect">
            <a:avLst/>
          </a:prstGeom>
          <a:noFill/>
        </p:spPr>
        <p:txBody>
          <a:bodyPr wrap="none" rtlCol="0">
            <a:spAutoFit/>
          </a:bodyPr>
          <a:lstStyle/>
          <a:p>
            <a:r>
              <a:rPr lang="fi-FI" sz="1200" dirty="0"/>
              <a:t>3)</a:t>
            </a:r>
          </a:p>
        </p:txBody>
      </p:sp>
      <p:sp>
        <p:nvSpPr>
          <p:cNvPr id="16" name="Text Box 2"/>
          <p:cNvSpPr txBox="1">
            <a:spLocks noChangeArrowheads="1"/>
          </p:cNvSpPr>
          <p:nvPr/>
        </p:nvSpPr>
        <p:spPr bwMode="auto">
          <a:xfrm>
            <a:off x="911425" y="5085184"/>
            <a:ext cx="88569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200" kern="0" dirty="0">
                <a:solidFill>
                  <a:srgbClr val="002E63"/>
                </a:solidFill>
                <a:cs typeface="+mn-cs"/>
              </a:rPr>
              <a:t>1) Mm. opetustoimen ylläpitäjämallin johdosta vuosi 1997 ei ole vertailukelpoinen aikaisempien vuosien kanssa</a:t>
            </a:r>
          </a:p>
        </p:txBody>
      </p:sp>
    </p:spTree>
    <p:extLst>
      <p:ext uri="{BB962C8B-B14F-4D97-AF65-F5344CB8AC3E}">
        <p14:creationId xmlns:p14="http://schemas.microsoft.com/office/powerpoint/2010/main" val="64058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832304" y="6355580"/>
            <a:ext cx="3117553" cy="360362"/>
          </a:xfrm>
        </p:spPr>
        <p:txBody>
          <a:bodyPr>
            <a:noAutofit/>
          </a:bodyPr>
          <a:lstStyle/>
          <a:p>
            <a:pPr defTabSz="914400" eaLnBrk="1" fontAlgn="auto" hangingPunct="1">
              <a:spcBef>
                <a:spcPts val="0"/>
              </a:spcBef>
              <a:spcAft>
                <a:spcPts val="0"/>
              </a:spcAft>
              <a:defRPr/>
            </a:pPr>
            <a:r>
              <a:rPr lang="fi-FI" sz="1100" b="0" kern="0" spc="0" dirty="0">
                <a:solidFill>
                  <a:schemeClr val="accent1"/>
                </a:solidFill>
                <a:ea typeface="+mj-ea"/>
              </a:rPr>
              <a:t>Lähde: Vuodet </a:t>
            </a:r>
            <a:r>
              <a:rPr lang="fi-FI" sz="1100" b="0" kern="0" spc="0" dirty="0" smtClean="0">
                <a:solidFill>
                  <a:schemeClr val="accent1"/>
                </a:solidFill>
                <a:ea typeface="+mj-ea"/>
              </a:rPr>
              <a:t>2015-2016 </a:t>
            </a:r>
            <a:r>
              <a:rPr lang="fi-FI" sz="1100" b="0" kern="0" spc="0" dirty="0">
                <a:solidFill>
                  <a:schemeClr val="accent1"/>
                </a:solidFill>
                <a:ea typeface="+mj-ea"/>
              </a:rPr>
              <a:t>Tilastokeskus.</a:t>
            </a:r>
            <a:br>
              <a:rPr lang="fi-FI" sz="1100" b="0" kern="0" spc="0" dirty="0">
                <a:solidFill>
                  <a:schemeClr val="accent1"/>
                </a:solidFill>
                <a:ea typeface="+mj-ea"/>
              </a:rPr>
            </a:br>
            <a:r>
              <a:rPr lang="fi-FI" sz="1100" b="0" kern="0" spc="0" dirty="0">
                <a:solidFill>
                  <a:schemeClr val="accent1"/>
                </a:solidFill>
                <a:ea typeface="+mj-ea"/>
              </a:rPr>
              <a:t> Vuosien </a:t>
            </a:r>
            <a:r>
              <a:rPr lang="fi-FI" sz="1100" b="0" kern="0" spc="0" dirty="0" smtClean="0">
                <a:solidFill>
                  <a:schemeClr val="accent1"/>
                </a:solidFill>
                <a:ea typeface="+mj-ea"/>
              </a:rPr>
              <a:t>2017-2021 </a:t>
            </a:r>
            <a:r>
              <a:rPr lang="fi-FI" sz="1100" b="0" kern="0" spc="0" dirty="0">
                <a:solidFill>
                  <a:schemeClr val="accent1"/>
                </a:solidFill>
                <a:ea typeface="+mj-ea"/>
              </a:rPr>
              <a:t>arviot VM </a:t>
            </a:r>
            <a:r>
              <a:rPr lang="fi-FI" sz="1100" b="0" kern="0" spc="0" dirty="0" smtClean="0">
                <a:solidFill>
                  <a:schemeClr val="accent1"/>
                </a:solidFill>
                <a:ea typeface="+mj-ea"/>
              </a:rPr>
              <a:t>28.4.2017</a:t>
            </a:r>
            <a:endParaRPr lang="fi-FI" sz="1100" b="0" kern="0" spc="0" dirty="0">
              <a:solidFill>
                <a:schemeClr val="accent1"/>
              </a:solidFill>
              <a:ea typeface="+mj-ea"/>
            </a:endParaRPr>
          </a:p>
        </p:txBody>
      </p:sp>
      <p:sp>
        <p:nvSpPr>
          <p:cNvPr id="100" name="Rectangle 2"/>
          <p:cNvSpPr txBox="1">
            <a:spLocks noChangeArrowheads="1"/>
          </p:cNvSpPr>
          <p:nvPr/>
        </p:nvSpPr>
        <p:spPr bwMode="auto">
          <a:xfrm>
            <a:off x="2009776" y="44624"/>
            <a:ext cx="883875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ctr" eaLnBrk="1" fontAlgn="auto" hangingPunct="1">
              <a:lnSpc>
                <a:spcPct val="110000"/>
              </a:lnSpc>
              <a:spcBef>
                <a:spcPts val="0"/>
              </a:spcBef>
              <a:spcAft>
                <a:spcPts val="0"/>
              </a:spcAft>
              <a:defRPr/>
            </a:pPr>
            <a:r>
              <a:rPr lang="fi-FI" sz="2400" b="1" kern="0" dirty="0">
                <a:solidFill>
                  <a:srgbClr val="002E63"/>
                </a:solidFill>
                <a:cs typeface="+mn-cs"/>
              </a:rPr>
              <a:t>Kuntien verotulot vuosina </a:t>
            </a:r>
            <a:r>
              <a:rPr lang="fi-FI" sz="2400" b="1" kern="0" dirty="0" smtClean="0">
                <a:solidFill>
                  <a:srgbClr val="002E63"/>
                </a:solidFill>
                <a:cs typeface="+mn-cs"/>
              </a:rPr>
              <a:t>2015-2021, </a:t>
            </a:r>
            <a:r>
              <a:rPr lang="fi-FI" sz="2400" b="1" kern="0" dirty="0">
                <a:solidFill>
                  <a:srgbClr val="002E63"/>
                </a:solidFill>
                <a:cs typeface="+mn-cs"/>
              </a:rPr>
              <a:t>mrd. €</a:t>
            </a:r>
          </a:p>
          <a:p>
            <a:pPr algn="ctr" eaLnBrk="1" fontAlgn="auto" hangingPunct="1">
              <a:lnSpc>
                <a:spcPct val="110000"/>
              </a:lnSpc>
              <a:spcBef>
                <a:spcPts val="0"/>
              </a:spcBef>
              <a:spcAft>
                <a:spcPts val="0"/>
              </a:spcAft>
              <a:defRPr/>
            </a:pPr>
            <a:r>
              <a:rPr lang="fi-FI" sz="1600" kern="0" dirty="0">
                <a:solidFill>
                  <a:srgbClr val="FF0000"/>
                </a:solidFill>
                <a:cs typeface="+mn-cs"/>
              </a:rPr>
              <a:t>(painelaskelma, kuntien veroprosentit pidetty </a:t>
            </a:r>
            <a:r>
              <a:rPr lang="fi-FI" sz="1600" kern="0" dirty="0" smtClean="0">
                <a:solidFill>
                  <a:srgbClr val="FF0000"/>
                </a:solidFill>
                <a:cs typeface="+mn-cs"/>
              </a:rPr>
              <a:t>2017-2018 sekä 2019-2021 </a:t>
            </a:r>
            <a:r>
              <a:rPr lang="fi-FI" sz="1600" kern="0" dirty="0">
                <a:solidFill>
                  <a:srgbClr val="FF0000"/>
                </a:solidFill>
                <a:cs typeface="+mn-cs"/>
              </a:rPr>
              <a:t>samoina)</a:t>
            </a:r>
          </a:p>
        </p:txBody>
      </p:sp>
      <p:sp>
        <p:nvSpPr>
          <p:cNvPr id="28" name="Alatunnisteen paikkamerkki 27"/>
          <p:cNvSpPr>
            <a:spLocks noGrp="1"/>
          </p:cNvSpPr>
          <p:nvPr>
            <p:ph type="ftr" sz="quarter" idx="11"/>
          </p:nvPr>
        </p:nvSpPr>
        <p:spPr>
          <a:xfrm>
            <a:off x="5027085" y="6523609"/>
            <a:ext cx="1644979" cy="217759"/>
          </a:xfrm>
        </p:spPr>
        <p:txBody>
          <a:bodyPr/>
          <a:lstStyle/>
          <a:p>
            <a:pPr>
              <a:defRPr/>
            </a:pPr>
            <a:r>
              <a:rPr lang="en-US" sz="900" smtClean="0"/>
              <a:t>28.4.2017/hp</a:t>
            </a:r>
            <a:endParaRPr lang="fi-FI" sz="900" dirty="0"/>
          </a:p>
        </p:txBody>
      </p:sp>
      <p:sp>
        <p:nvSpPr>
          <p:cNvPr id="125" name="Rectangle 2"/>
          <p:cNvSpPr txBox="1">
            <a:spLocks noChangeArrowheads="1"/>
          </p:cNvSpPr>
          <p:nvPr/>
        </p:nvSpPr>
        <p:spPr>
          <a:xfrm>
            <a:off x="1199456" y="5758682"/>
            <a:ext cx="10606385" cy="694654"/>
          </a:xfrm>
          <a:prstGeom prst="rect">
            <a:avLst/>
          </a:prstGeom>
        </p:spPr>
        <p:txBody>
          <a:bodyPr vert="horz" lIns="0" tIns="45720" rIns="0" bIns="45720" rtlCol="0" anchor="b">
            <a:noAutofit/>
          </a:bodyPr>
          <a:lstStyle>
            <a:lvl1pPr algn="l" defTabSz="457200" rtl="0" eaLnBrk="0" fontAlgn="base" hangingPunct="0">
              <a:spcBef>
                <a:spcPct val="0"/>
              </a:spcBef>
              <a:spcAft>
                <a:spcPct val="0"/>
              </a:spcAft>
              <a:defRPr sz="32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a:lstStyle>
          <a:p>
            <a:pPr defTabSz="914400" eaLnBrk="1" fontAlgn="auto" hangingPunct="1">
              <a:spcBef>
                <a:spcPts val="0"/>
              </a:spcBef>
              <a:spcAft>
                <a:spcPts val="0"/>
              </a:spcAft>
              <a:defRPr/>
            </a:pPr>
            <a:r>
              <a:rPr lang="fi-FI" sz="1200" b="0" kern="0" spc="0" dirty="0" smtClean="0">
                <a:solidFill>
                  <a:schemeClr val="accent1"/>
                </a:solidFill>
              </a:rPr>
              <a:t> </a:t>
            </a:r>
            <a:r>
              <a:rPr lang="fi-FI" sz="1200" b="0" kern="0" spc="0" dirty="0" smtClean="0">
                <a:solidFill>
                  <a:schemeClr val="accent1"/>
                </a:solidFill>
                <a:latin typeface="+mj-lt"/>
              </a:rPr>
              <a:t>3) </a:t>
            </a:r>
            <a:r>
              <a:rPr lang="fi-FI" sz="1200" b="0" dirty="0">
                <a:solidFill>
                  <a:srgbClr val="1F497D"/>
                </a:solidFill>
                <a:latin typeface="+mj-lt"/>
                <a:ea typeface="Calibri" panose="020F0502020204030204" pitchFamily="34" charset="0"/>
                <a:cs typeface="Times New Roman" panose="02020603050405020304" pitchFamily="18" charset="0"/>
              </a:rPr>
              <a:t>Verotulojen kertymä pysyy vuonna 2019 korkeammalla tasolla, kuin </a:t>
            </a:r>
            <a:r>
              <a:rPr lang="fi-FI" sz="1200" b="0" dirty="0" smtClean="0">
                <a:solidFill>
                  <a:srgbClr val="1F497D"/>
                </a:solidFill>
                <a:latin typeface="+mj-lt"/>
                <a:ea typeface="Calibri" panose="020F0502020204030204" pitchFamily="34" charset="0"/>
                <a:cs typeface="Times New Roman" panose="02020603050405020304" pitchFamily="18" charset="0"/>
              </a:rPr>
              <a:t>maakuntauudistuksesta johtuvat veroprosenttien </a:t>
            </a:r>
            <a:r>
              <a:rPr lang="fi-FI" sz="1200" b="0" dirty="0">
                <a:solidFill>
                  <a:srgbClr val="1F497D"/>
                </a:solidFill>
                <a:latin typeface="+mj-lt"/>
                <a:ea typeface="Calibri" panose="020F0502020204030204" pitchFamily="34" charset="0"/>
                <a:cs typeface="Times New Roman" panose="02020603050405020304" pitchFamily="18" charset="0"/>
              </a:rPr>
              <a:t>ja yhteisöveron </a:t>
            </a:r>
            <a:r>
              <a:rPr lang="fi-FI" sz="1200" b="0" dirty="0" smtClean="0">
                <a:solidFill>
                  <a:srgbClr val="1F497D"/>
                </a:solidFill>
                <a:latin typeface="+mj-lt"/>
                <a:ea typeface="Calibri" panose="020F0502020204030204" pitchFamily="34" charset="0"/>
                <a:cs typeface="Times New Roman" panose="02020603050405020304" pitchFamily="18" charset="0"/>
              </a:rPr>
              <a:t>jako- </a:t>
            </a:r>
          </a:p>
          <a:p>
            <a:pPr defTabSz="914400" eaLnBrk="1" fontAlgn="auto" hangingPunct="1">
              <a:spcBef>
                <a:spcPts val="0"/>
              </a:spcBef>
              <a:spcAft>
                <a:spcPts val="0"/>
              </a:spcAft>
              <a:defRPr/>
            </a:pPr>
            <a:r>
              <a:rPr lang="fi-FI" sz="1200" b="0" dirty="0">
                <a:solidFill>
                  <a:srgbClr val="1F497D"/>
                </a:solidFill>
                <a:latin typeface="+mj-lt"/>
                <a:ea typeface="Calibri" panose="020F0502020204030204" pitchFamily="34" charset="0"/>
                <a:cs typeface="Times New Roman" panose="02020603050405020304" pitchFamily="18" charset="0"/>
              </a:rPr>
              <a:t> </a:t>
            </a:r>
            <a:r>
              <a:rPr lang="fi-FI" sz="1200" b="0" dirty="0" smtClean="0">
                <a:solidFill>
                  <a:srgbClr val="1F497D"/>
                </a:solidFill>
                <a:latin typeface="+mj-lt"/>
                <a:ea typeface="Calibri" panose="020F0502020204030204" pitchFamily="34" charset="0"/>
                <a:cs typeface="Times New Roman" panose="02020603050405020304" pitchFamily="18" charset="0"/>
              </a:rPr>
              <a:t>     osuuden </a:t>
            </a:r>
            <a:r>
              <a:rPr lang="fi-FI" sz="1200" b="0" dirty="0">
                <a:solidFill>
                  <a:srgbClr val="1F497D"/>
                </a:solidFill>
                <a:latin typeface="+mj-lt"/>
                <a:ea typeface="Calibri" panose="020F0502020204030204" pitchFamily="34" charset="0"/>
                <a:cs typeface="Times New Roman" panose="02020603050405020304" pitchFamily="18" charset="0"/>
              </a:rPr>
              <a:t>leikkaukset antaisivat </a:t>
            </a:r>
            <a:r>
              <a:rPr lang="fi-FI" sz="1200" b="0" dirty="0" smtClean="0">
                <a:solidFill>
                  <a:srgbClr val="1F497D"/>
                </a:solidFill>
                <a:latin typeface="+mj-lt"/>
                <a:ea typeface="Calibri" panose="020F0502020204030204" pitchFamily="34" charset="0"/>
                <a:cs typeface="Times New Roman" panose="02020603050405020304" pitchFamily="18" charset="0"/>
              </a:rPr>
              <a:t>olettaa</a:t>
            </a:r>
            <a:r>
              <a:rPr lang="fi-FI" sz="1200" b="0" dirty="0">
                <a:solidFill>
                  <a:srgbClr val="1F497D"/>
                </a:solidFill>
                <a:latin typeface="+mj-lt"/>
                <a:ea typeface="Calibri" panose="020F0502020204030204" pitchFamily="34" charset="0"/>
                <a:cs typeface="Times New Roman" panose="02020603050405020304" pitchFamily="18" charset="0"/>
              </a:rPr>
              <a:t>. Tämä johtuu siitä, että aiempien verovuosien verot kertyvät kunnille vuonna 2019 vielä aiempien </a:t>
            </a:r>
            <a:endParaRPr lang="fi-FI" sz="1200" b="0" dirty="0" smtClean="0">
              <a:solidFill>
                <a:srgbClr val="1F497D"/>
              </a:solidFill>
              <a:latin typeface="+mj-lt"/>
              <a:ea typeface="Calibri" panose="020F0502020204030204" pitchFamily="34" charset="0"/>
              <a:cs typeface="Times New Roman" panose="02020603050405020304" pitchFamily="18" charset="0"/>
            </a:endParaRPr>
          </a:p>
          <a:p>
            <a:pPr defTabSz="914400" eaLnBrk="1" fontAlgn="auto" hangingPunct="1">
              <a:spcBef>
                <a:spcPts val="0"/>
              </a:spcBef>
              <a:spcAft>
                <a:spcPts val="0"/>
              </a:spcAft>
              <a:defRPr/>
            </a:pPr>
            <a:r>
              <a:rPr lang="fi-FI" sz="1200" b="0" dirty="0">
                <a:solidFill>
                  <a:srgbClr val="1F497D"/>
                </a:solidFill>
                <a:latin typeface="+mj-lt"/>
                <a:ea typeface="Calibri" panose="020F0502020204030204" pitchFamily="34" charset="0"/>
                <a:cs typeface="Times New Roman" panose="02020603050405020304" pitchFamily="18" charset="0"/>
              </a:rPr>
              <a:t> </a:t>
            </a:r>
            <a:r>
              <a:rPr lang="fi-FI" sz="1200" b="0" dirty="0" smtClean="0">
                <a:solidFill>
                  <a:srgbClr val="1F497D"/>
                </a:solidFill>
                <a:latin typeface="+mj-lt"/>
                <a:ea typeface="Calibri" panose="020F0502020204030204" pitchFamily="34" charset="0"/>
                <a:cs typeface="Times New Roman" panose="02020603050405020304" pitchFamily="18" charset="0"/>
              </a:rPr>
              <a:t>     vuosien </a:t>
            </a:r>
            <a:r>
              <a:rPr lang="fi-FI" sz="1200" b="0" dirty="0">
                <a:solidFill>
                  <a:srgbClr val="1F497D"/>
                </a:solidFill>
                <a:latin typeface="+mj-lt"/>
                <a:ea typeface="Calibri" panose="020F0502020204030204" pitchFamily="34" charset="0"/>
                <a:cs typeface="Times New Roman" panose="02020603050405020304" pitchFamily="18" charset="0"/>
              </a:rPr>
              <a:t>korkeampien </a:t>
            </a:r>
            <a:r>
              <a:rPr lang="fi-FI" sz="1200" b="0" dirty="0" smtClean="0">
                <a:solidFill>
                  <a:srgbClr val="1F497D"/>
                </a:solidFill>
                <a:latin typeface="+mj-lt"/>
                <a:ea typeface="Calibri" panose="020F0502020204030204" pitchFamily="34" charset="0"/>
                <a:cs typeface="Times New Roman" panose="02020603050405020304" pitchFamily="18" charset="0"/>
              </a:rPr>
              <a:t>veroprosenttien </a:t>
            </a:r>
            <a:r>
              <a:rPr lang="fi-FI" sz="1200" b="0" dirty="0">
                <a:solidFill>
                  <a:srgbClr val="1F497D"/>
                </a:solidFill>
                <a:latin typeface="+mj-lt"/>
                <a:ea typeface="Calibri" panose="020F0502020204030204" pitchFamily="34" charset="0"/>
                <a:cs typeface="Times New Roman" panose="02020603050405020304" pitchFamily="18" charset="0"/>
              </a:rPr>
              <a:t>ja jako-osuuksien perusteella. </a:t>
            </a:r>
            <a:endParaRPr lang="fi-FI" sz="1200" b="0" dirty="0">
              <a:latin typeface="+mj-lt"/>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1199654" y="5436000"/>
            <a:ext cx="10656985" cy="431283"/>
          </a:xfrm>
          <a:prstGeom prst="rect">
            <a:avLst/>
          </a:prstGeom>
        </p:spPr>
        <p:txBody>
          <a:bodyPr vert="horz" lIns="0" tIns="45720" rIns="0" bIns="45720" rtlCol="0" anchor="b">
            <a:noAutofit/>
          </a:bodyPr>
          <a:lstStyle>
            <a:lvl1pPr algn="l" defTabSz="457200" rtl="0" eaLnBrk="0" fontAlgn="base" hangingPunct="0">
              <a:spcBef>
                <a:spcPct val="0"/>
              </a:spcBef>
              <a:spcAft>
                <a:spcPct val="0"/>
              </a:spcAft>
              <a:defRPr sz="32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a:lstStyle>
          <a:p>
            <a:pPr defTabSz="914400" eaLnBrk="1" fontAlgn="auto" hangingPunct="1">
              <a:spcBef>
                <a:spcPts val="0"/>
              </a:spcBef>
              <a:spcAft>
                <a:spcPts val="0"/>
              </a:spcAft>
              <a:defRPr/>
            </a:pPr>
            <a:r>
              <a:rPr lang="fi-FI" sz="1200" b="0" kern="0" spc="0" dirty="0">
                <a:solidFill>
                  <a:schemeClr val="accent1"/>
                </a:solidFill>
              </a:rPr>
              <a:t> </a:t>
            </a:r>
            <a:r>
              <a:rPr lang="fi-FI" sz="1200" b="0" kern="0" spc="0" dirty="0" smtClean="0">
                <a:solidFill>
                  <a:schemeClr val="accent1"/>
                </a:solidFill>
              </a:rPr>
              <a:t>2) Varhaiskasvatusmaksujen alentamisen kompensaationa kuntien verotuloja aiotaan korottaa vuodelle 2018 yhteisöveron jako-osuutta  </a:t>
            </a:r>
          </a:p>
          <a:p>
            <a:pPr defTabSz="914400" eaLnBrk="1" fontAlgn="auto" hangingPunct="1">
              <a:spcBef>
                <a:spcPts val="0"/>
              </a:spcBef>
              <a:spcAft>
                <a:spcPts val="0"/>
              </a:spcAft>
              <a:defRPr/>
            </a:pPr>
            <a:r>
              <a:rPr lang="fi-FI" sz="1200" b="0" kern="0" spc="0" dirty="0">
                <a:solidFill>
                  <a:schemeClr val="accent1"/>
                </a:solidFill>
              </a:rPr>
              <a:t> </a:t>
            </a:r>
            <a:r>
              <a:rPr lang="fi-FI" sz="1200" b="0" kern="0" spc="0" dirty="0" smtClean="0">
                <a:solidFill>
                  <a:schemeClr val="accent1"/>
                </a:solidFill>
              </a:rPr>
              <a:t>    korottamalla (60 milj. €) sekä kiinteistöveroja korottamalla (25 milj. €)</a:t>
            </a:r>
            <a:endParaRPr lang="fi-FI" sz="1200" b="0" kern="0" spc="0" dirty="0">
              <a:solidFill>
                <a:schemeClr val="accent1"/>
              </a:solidFill>
            </a:endParaRPr>
          </a:p>
        </p:txBody>
      </p:sp>
      <p:graphicFrame>
        <p:nvGraphicFramePr>
          <p:cNvPr id="5" name="Objekti 4"/>
          <p:cNvGraphicFramePr>
            <a:graphicFrameLocks noChangeAspect="1"/>
          </p:cNvGraphicFramePr>
          <p:nvPr>
            <p:extLst>
              <p:ext uri="{D42A27DB-BD31-4B8C-83A1-F6EECF244321}">
                <p14:modId xmlns:p14="http://schemas.microsoft.com/office/powerpoint/2010/main" val="3809391262"/>
              </p:ext>
            </p:extLst>
          </p:nvPr>
        </p:nvGraphicFramePr>
        <p:xfrm>
          <a:off x="1703512" y="836713"/>
          <a:ext cx="9529927" cy="4336682"/>
        </p:xfrm>
        <a:graphic>
          <a:graphicData uri="http://schemas.openxmlformats.org/presentationml/2006/ole">
            <mc:AlternateContent xmlns:mc="http://schemas.openxmlformats.org/markup-compatibility/2006">
              <mc:Choice xmlns:v="urn:schemas-microsoft-com:vml" Requires="v">
                <p:oleObj spid="_x0000_s19482" name="Worksheet" r:id="rId3" imgW="9296258" imgH="4214064" progId="Excel.Sheet.12">
                  <p:embed/>
                </p:oleObj>
              </mc:Choice>
              <mc:Fallback>
                <p:oleObj name="Worksheet" r:id="rId3" imgW="9296258" imgH="4214064" progId="Excel.Sheet.12">
                  <p:embed/>
                  <p:pic>
                    <p:nvPicPr>
                      <p:cNvPr id="0" name=""/>
                      <p:cNvPicPr/>
                      <p:nvPr/>
                    </p:nvPicPr>
                    <p:blipFill>
                      <a:blip r:embed="rId4"/>
                      <a:stretch>
                        <a:fillRect/>
                      </a:stretch>
                    </p:blipFill>
                    <p:spPr>
                      <a:xfrm>
                        <a:off x="1703512" y="836713"/>
                        <a:ext cx="9529927" cy="4336682"/>
                      </a:xfrm>
                      <a:prstGeom prst="rect">
                        <a:avLst/>
                      </a:prstGeom>
                    </p:spPr>
                  </p:pic>
                </p:oleObj>
              </mc:Fallback>
            </mc:AlternateContent>
          </a:graphicData>
        </a:graphic>
      </p:graphicFrame>
      <p:sp>
        <p:nvSpPr>
          <p:cNvPr id="10" name="Rectangle 2"/>
          <p:cNvSpPr txBox="1">
            <a:spLocks noChangeArrowheads="1"/>
          </p:cNvSpPr>
          <p:nvPr/>
        </p:nvSpPr>
        <p:spPr>
          <a:xfrm>
            <a:off x="1199456" y="5184000"/>
            <a:ext cx="8136706" cy="282823"/>
          </a:xfrm>
          <a:prstGeom prst="rect">
            <a:avLst/>
          </a:prstGeom>
        </p:spPr>
        <p:txBody>
          <a:bodyPr vert="horz" lIns="0" tIns="45720" rIns="0" bIns="45720" rtlCol="0" anchor="b">
            <a:noAutofit/>
          </a:bodyPr>
          <a:lstStyle>
            <a:lvl1pPr algn="l" defTabSz="457200" rtl="0" eaLnBrk="0" fontAlgn="base" hangingPunct="0">
              <a:spcBef>
                <a:spcPct val="0"/>
              </a:spcBef>
              <a:spcAft>
                <a:spcPct val="0"/>
              </a:spcAft>
              <a:defRPr sz="32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a:lstStyle>
          <a:p>
            <a:pPr defTabSz="914400" eaLnBrk="1" fontAlgn="auto" hangingPunct="1">
              <a:spcBef>
                <a:spcPts val="0"/>
              </a:spcBef>
              <a:spcAft>
                <a:spcPts val="0"/>
              </a:spcAft>
              <a:defRPr/>
            </a:pPr>
            <a:r>
              <a:rPr lang="fi-FI" sz="1200" b="0" kern="0" spc="0" dirty="0">
                <a:solidFill>
                  <a:schemeClr val="accent1"/>
                </a:solidFill>
              </a:rPr>
              <a:t> </a:t>
            </a:r>
            <a:r>
              <a:rPr lang="fi-FI" sz="1200" b="0" kern="0" spc="0" dirty="0" smtClean="0">
                <a:solidFill>
                  <a:schemeClr val="accent1"/>
                </a:solidFill>
              </a:rPr>
              <a:t>1) </a:t>
            </a:r>
            <a:r>
              <a:rPr lang="fi-FI" sz="1200" b="0" kern="0" spc="0" dirty="0">
                <a:solidFill>
                  <a:schemeClr val="accent1"/>
                </a:solidFill>
              </a:rPr>
              <a:t>Kuntien yhteisövero-osuuden viiden %-yksikön määräaikainen korotus </a:t>
            </a:r>
            <a:r>
              <a:rPr lang="fi-FI" sz="1200" b="0" kern="0" spc="0" dirty="0" smtClean="0">
                <a:solidFill>
                  <a:schemeClr val="accent1"/>
                </a:solidFill>
              </a:rPr>
              <a:t>päättyi </a:t>
            </a:r>
            <a:r>
              <a:rPr lang="fi-FI" sz="1200" b="0" kern="0" spc="0" dirty="0">
                <a:solidFill>
                  <a:schemeClr val="accent1"/>
                </a:solidFill>
              </a:rPr>
              <a:t>vuonna 2016</a:t>
            </a:r>
          </a:p>
        </p:txBody>
      </p:sp>
    </p:spTree>
    <p:extLst>
      <p:ext uri="{BB962C8B-B14F-4D97-AF65-F5344CB8AC3E}">
        <p14:creationId xmlns:p14="http://schemas.microsoft.com/office/powerpoint/2010/main" val="3627752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nvPr>
        </p:nvGraphicFramePr>
        <p:xfrm>
          <a:off x="2034034" y="1072009"/>
          <a:ext cx="5862166" cy="4078288"/>
        </p:xfrm>
        <a:graphic>
          <a:graphicData uri="http://schemas.openxmlformats.org/presentationml/2006/ole">
            <mc:AlternateContent xmlns:mc="http://schemas.openxmlformats.org/markup-compatibility/2006">
              <mc:Choice xmlns:v="urn:schemas-microsoft-com:vml" Requires="v">
                <p:oleObj spid="_x0000_s17464" name="Kaavio" r:id="rId4" imgW="10096677" imgH="5095777" progId="MSGraph.Chart.8">
                  <p:embed followColorScheme="full"/>
                </p:oleObj>
              </mc:Choice>
              <mc:Fallback>
                <p:oleObj name="Kaavio" r:id="rId4" imgW="10096677" imgH="5095777" progId="MSGraph.Chart.8">
                  <p:embed followColorScheme="full"/>
                  <p:pic>
                    <p:nvPicPr>
                      <p:cNvPr id="24578" name="Object 2"/>
                      <p:cNvPicPr>
                        <a:picLocks noChangeAspect="1" noChangeArrowheads="1"/>
                      </p:cNvPicPr>
                      <p:nvPr/>
                    </p:nvPicPr>
                    <p:blipFill>
                      <a:blip r:embed="rId5"/>
                      <a:srcRect/>
                      <a:stretch>
                        <a:fillRect/>
                      </a:stretch>
                    </p:blipFill>
                    <p:spPr bwMode="auto">
                      <a:xfrm>
                        <a:off x="2034034" y="1072009"/>
                        <a:ext cx="5862166" cy="4078288"/>
                      </a:xfrm>
                      <a:prstGeom prst="rect">
                        <a:avLst/>
                      </a:prstGeom>
                      <a:noFill/>
                      <a:ln>
                        <a:noFill/>
                      </a:ln>
                      <a:effectLst/>
                      <a:extLst/>
                    </p:spPr>
                  </p:pic>
                </p:oleObj>
              </mc:Fallback>
            </mc:AlternateContent>
          </a:graphicData>
        </a:graphic>
      </p:graphicFrame>
      <p:graphicFrame>
        <p:nvGraphicFramePr>
          <p:cNvPr id="24580" name="Object 6"/>
          <p:cNvGraphicFramePr>
            <a:graphicFrameLocks noChangeAspect="1"/>
          </p:cNvGraphicFramePr>
          <p:nvPr>
            <p:extLst/>
          </p:nvPr>
        </p:nvGraphicFramePr>
        <p:xfrm>
          <a:off x="2034034" y="1072009"/>
          <a:ext cx="5862166" cy="4078288"/>
        </p:xfrm>
        <a:graphic>
          <a:graphicData uri="http://schemas.openxmlformats.org/presentationml/2006/ole">
            <mc:AlternateContent xmlns:mc="http://schemas.openxmlformats.org/markup-compatibility/2006">
              <mc:Choice xmlns:v="urn:schemas-microsoft-com:vml" Requires="v">
                <p:oleObj spid="_x0000_s17465" name="Kaavio" r:id="rId6" imgW="10096677" imgH="5095777" progId="MSGraph.Chart.8">
                  <p:embed followColorScheme="full"/>
                </p:oleObj>
              </mc:Choice>
              <mc:Fallback>
                <p:oleObj name="Kaavio" r:id="rId6" imgW="10096677" imgH="5095777" progId="MSGraph.Chart.8">
                  <p:embed followColorScheme="full"/>
                  <p:pic>
                    <p:nvPicPr>
                      <p:cNvPr id="24580" name="Object 6"/>
                      <p:cNvPicPr>
                        <a:picLocks noChangeAspect="1" noChangeArrowheads="1"/>
                      </p:cNvPicPr>
                      <p:nvPr/>
                    </p:nvPicPr>
                    <p:blipFill>
                      <a:blip r:embed="rId5"/>
                      <a:srcRect/>
                      <a:stretch>
                        <a:fillRect/>
                      </a:stretch>
                    </p:blipFill>
                    <p:spPr bwMode="auto">
                      <a:xfrm>
                        <a:off x="2034034" y="1072009"/>
                        <a:ext cx="5862166" cy="4078288"/>
                      </a:xfrm>
                      <a:prstGeom prst="rect">
                        <a:avLst/>
                      </a:prstGeom>
                      <a:noFill/>
                      <a:ln>
                        <a:noFill/>
                      </a:ln>
                      <a:effectLst/>
                      <a:extLst/>
                    </p:spPr>
                  </p:pic>
                </p:oleObj>
              </mc:Fallback>
            </mc:AlternateContent>
          </a:graphicData>
        </a:graphic>
      </p:graphicFrame>
      <p:graphicFrame>
        <p:nvGraphicFramePr>
          <p:cNvPr id="2" name="Object 8"/>
          <p:cNvGraphicFramePr>
            <a:graphicFrameLocks noChangeAspect="1"/>
          </p:cNvGraphicFramePr>
          <p:nvPr>
            <p:extLst/>
          </p:nvPr>
        </p:nvGraphicFramePr>
        <p:xfrm>
          <a:off x="1199456" y="908721"/>
          <a:ext cx="7087700" cy="4692203"/>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25115" y="188641"/>
            <a:ext cx="8712967"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fontAlgn="base">
              <a:lnSpc>
                <a:spcPct val="90000"/>
              </a:lnSpc>
              <a:spcBef>
                <a:spcPct val="0"/>
              </a:spcBef>
              <a:spcAft>
                <a:spcPct val="0"/>
              </a:spcAft>
            </a:pPr>
            <a:r>
              <a:rPr lang="fi-FI" sz="2400" dirty="0">
                <a:solidFill>
                  <a:srgbClr val="002E63"/>
                </a:solidFill>
              </a:rPr>
              <a:t>Vuosien </a:t>
            </a:r>
            <a:r>
              <a:rPr lang="fi-FI" sz="2400" dirty="0" smtClean="0">
                <a:solidFill>
                  <a:srgbClr val="002E63"/>
                </a:solidFill>
              </a:rPr>
              <a:t>2012-2019</a:t>
            </a:r>
            <a:r>
              <a:rPr lang="fi-FI" sz="2400" baseline="30000" dirty="0" smtClean="0">
                <a:solidFill>
                  <a:srgbClr val="002E63"/>
                </a:solidFill>
              </a:rPr>
              <a:t>1)</a:t>
            </a:r>
            <a:r>
              <a:rPr lang="fi-FI" sz="2400" dirty="0" smtClean="0">
                <a:solidFill>
                  <a:srgbClr val="002E63"/>
                </a:solidFill>
              </a:rPr>
              <a:t> </a:t>
            </a:r>
            <a:r>
              <a:rPr lang="fi-FI" sz="2400" dirty="0">
                <a:solidFill>
                  <a:srgbClr val="002E63"/>
                </a:solidFill>
              </a:rPr>
              <a:t>leikkausten vaikutus kuntien </a:t>
            </a:r>
            <a:r>
              <a:rPr lang="fi-FI" sz="2400" b="1" dirty="0">
                <a:solidFill>
                  <a:srgbClr val="002E63"/>
                </a:solidFill>
              </a:rPr>
              <a:t>peruspalvelujen* valtionosuuteen</a:t>
            </a:r>
            <a:r>
              <a:rPr lang="fi-FI" sz="2400" dirty="0">
                <a:solidFill>
                  <a:srgbClr val="002E63"/>
                </a:solidFill>
              </a:rPr>
              <a:t>, milj. €</a:t>
            </a:r>
            <a:endParaRPr lang="fi-FI" sz="2400" dirty="0">
              <a:solidFill>
                <a:srgbClr val="0083D7"/>
              </a:solidFill>
            </a:endParaRPr>
          </a:p>
        </p:txBody>
      </p:sp>
      <p:sp>
        <p:nvSpPr>
          <p:cNvPr id="20" name="Suorakulmio 19"/>
          <p:cNvSpPr/>
          <p:nvPr/>
        </p:nvSpPr>
        <p:spPr>
          <a:xfrm>
            <a:off x="8544272" y="1439491"/>
            <a:ext cx="467992" cy="216000"/>
          </a:xfrm>
          <a:prstGeom prst="rect">
            <a:avLst/>
          </a:prstGeom>
          <a:solidFill>
            <a:srgbClr val="FF3F3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500" dirty="0">
              <a:solidFill>
                <a:srgbClr val="002E63"/>
              </a:solidFill>
            </a:endParaRPr>
          </a:p>
        </p:txBody>
      </p:sp>
      <p:sp>
        <p:nvSpPr>
          <p:cNvPr id="23" name="Tekstiruutu 22"/>
          <p:cNvSpPr txBox="1"/>
          <p:nvPr/>
        </p:nvSpPr>
        <p:spPr>
          <a:xfrm>
            <a:off x="9026392" y="1765266"/>
            <a:ext cx="2528675" cy="1015663"/>
          </a:xfrm>
          <a:prstGeom prst="rect">
            <a:avLst/>
          </a:prstGeom>
          <a:noFill/>
        </p:spPr>
        <p:txBody>
          <a:bodyPr wrap="square" rtlCol="0">
            <a:spAutoFit/>
          </a:bodyPr>
          <a:lstStyle/>
          <a:p>
            <a:pPr fontAlgn="base">
              <a:spcBef>
                <a:spcPct val="0"/>
              </a:spcBef>
              <a:spcAft>
                <a:spcPct val="0"/>
              </a:spcAft>
            </a:pPr>
            <a:r>
              <a:rPr lang="fi-FI" sz="1200" dirty="0"/>
              <a:t>Sosiaali- ja terveystoimen maksukorotusten (40 milj. €) </a:t>
            </a:r>
          </a:p>
          <a:p>
            <a:pPr fontAlgn="base">
              <a:spcBef>
                <a:spcPct val="0"/>
              </a:spcBef>
              <a:spcAft>
                <a:spcPct val="0"/>
              </a:spcAft>
            </a:pPr>
            <a:r>
              <a:rPr lang="fi-FI" sz="1200" dirty="0"/>
              <a:t>leikkaaminen kunnilta valtionosuutta vähentämällä.</a:t>
            </a:r>
          </a:p>
          <a:p>
            <a:pPr fontAlgn="base">
              <a:spcBef>
                <a:spcPct val="0"/>
              </a:spcBef>
              <a:spcAft>
                <a:spcPct val="0"/>
              </a:spcAft>
            </a:pPr>
            <a:endParaRPr lang="fi-FI" sz="1200" dirty="0"/>
          </a:p>
        </p:txBody>
      </p:sp>
      <p:sp>
        <p:nvSpPr>
          <p:cNvPr id="17" name="Alatunnisteen paikkamerkki 27"/>
          <p:cNvSpPr txBox="1">
            <a:spLocks/>
          </p:cNvSpPr>
          <p:nvPr/>
        </p:nvSpPr>
        <p:spPr>
          <a:xfrm>
            <a:off x="5294314" y="6525344"/>
            <a:ext cx="1233735" cy="265113"/>
          </a:xfrm>
          <a:prstGeom prst="rect">
            <a:avLst/>
          </a:prstGeom>
        </p:spPr>
        <p:txBody>
          <a:bodyPr/>
          <a:ls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a:lstStyle>
          <a:p>
            <a:pPr>
              <a:defRPr/>
            </a:pPr>
            <a:r>
              <a:rPr lang="en-US" sz="900" dirty="0" smtClean="0"/>
              <a:t>28.4.2017/</a:t>
            </a:r>
            <a:r>
              <a:rPr lang="en-US" sz="900" dirty="0" err="1" smtClean="0"/>
              <a:t>sl,hp</a:t>
            </a:r>
            <a:endParaRPr lang="fi-FI" sz="900" dirty="0"/>
          </a:p>
        </p:txBody>
      </p:sp>
      <p:sp>
        <p:nvSpPr>
          <p:cNvPr id="25" name="Tekstiruutu 24"/>
          <p:cNvSpPr txBox="1"/>
          <p:nvPr/>
        </p:nvSpPr>
        <p:spPr>
          <a:xfrm>
            <a:off x="1816988" y="6160948"/>
            <a:ext cx="9175556" cy="292388"/>
          </a:xfrm>
          <a:prstGeom prst="rect">
            <a:avLst/>
          </a:prstGeom>
          <a:noFill/>
        </p:spPr>
        <p:txBody>
          <a:bodyPr wrap="square" rtlCol="0">
            <a:spAutoFit/>
          </a:bodyPr>
          <a:lstStyle/>
          <a:p>
            <a:pPr algn="l" fontAlgn="base">
              <a:spcBef>
                <a:spcPct val="0"/>
              </a:spcBef>
              <a:spcAft>
                <a:spcPct val="0"/>
              </a:spcAft>
            </a:pPr>
            <a:r>
              <a:rPr lang="fi-FI" dirty="0" smtClean="0"/>
              <a:t> </a:t>
            </a:r>
            <a:r>
              <a:rPr lang="fi-FI" sz="1300" dirty="0" smtClean="0"/>
              <a:t>1) Vuoden 2019 luvuissa ei ole huomioitu maakuntauudistuksen vaikutuksia leikkauksiin.</a:t>
            </a:r>
            <a:endParaRPr lang="fi-FI" sz="1300" dirty="0"/>
          </a:p>
        </p:txBody>
      </p:sp>
      <p:sp>
        <p:nvSpPr>
          <p:cNvPr id="6" name="Tekstiruutu 5"/>
          <p:cNvSpPr txBox="1"/>
          <p:nvPr/>
        </p:nvSpPr>
        <p:spPr>
          <a:xfrm>
            <a:off x="9003374" y="1311152"/>
            <a:ext cx="2138727" cy="461665"/>
          </a:xfrm>
          <a:prstGeom prst="rect">
            <a:avLst/>
          </a:prstGeom>
          <a:noFill/>
        </p:spPr>
        <p:txBody>
          <a:bodyPr wrap="none" rtlCol="0">
            <a:spAutoFit/>
          </a:bodyPr>
          <a:lstStyle/>
          <a:p>
            <a:pPr fontAlgn="base">
              <a:spcBef>
                <a:spcPct val="0"/>
              </a:spcBef>
              <a:spcAft>
                <a:spcPct val="0"/>
              </a:spcAft>
            </a:pPr>
            <a:r>
              <a:rPr lang="fi-FI" sz="1200" dirty="0"/>
              <a:t>Aikaisempien leikkausten</a:t>
            </a:r>
          </a:p>
          <a:p>
            <a:pPr fontAlgn="base">
              <a:spcBef>
                <a:spcPct val="0"/>
              </a:spcBef>
              <a:spcAft>
                <a:spcPct val="0"/>
              </a:spcAft>
            </a:pPr>
            <a:r>
              <a:rPr lang="fi-FI" sz="1200" dirty="0"/>
              <a:t> kumulatiivinen summa</a:t>
            </a:r>
          </a:p>
        </p:txBody>
      </p:sp>
      <p:sp>
        <p:nvSpPr>
          <p:cNvPr id="15" name="Suorakulmio 14"/>
          <p:cNvSpPr/>
          <p:nvPr/>
        </p:nvSpPr>
        <p:spPr>
          <a:xfrm>
            <a:off x="8544272" y="1874440"/>
            <a:ext cx="467992" cy="216000"/>
          </a:xfrm>
          <a:prstGeom prst="rect">
            <a:avLst/>
          </a:prstGeom>
          <a:solidFill>
            <a:schemeClr val="accent4">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1300" dirty="0">
                <a:solidFill>
                  <a:srgbClr val="002E63"/>
                </a:solidFill>
              </a:rPr>
              <a:t>-40</a:t>
            </a:r>
          </a:p>
        </p:txBody>
      </p:sp>
      <p:sp>
        <p:nvSpPr>
          <p:cNvPr id="19" name="Suorakulmio 18"/>
          <p:cNvSpPr/>
          <p:nvPr/>
        </p:nvSpPr>
        <p:spPr>
          <a:xfrm>
            <a:off x="8544272" y="3750131"/>
            <a:ext cx="467992" cy="216000"/>
          </a:xfrm>
          <a:prstGeom prst="rect">
            <a:avLst/>
          </a:prstGeom>
          <a:solidFill>
            <a:srgbClr val="61AC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300" dirty="0">
                <a:solidFill>
                  <a:srgbClr val="002E63"/>
                </a:solidFill>
              </a:rPr>
              <a:t>-75</a:t>
            </a:r>
          </a:p>
        </p:txBody>
      </p:sp>
      <p:sp>
        <p:nvSpPr>
          <p:cNvPr id="21" name="Tekstiruutu 20"/>
          <p:cNvSpPr txBox="1"/>
          <p:nvPr/>
        </p:nvSpPr>
        <p:spPr>
          <a:xfrm>
            <a:off x="9067604" y="3607857"/>
            <a:ext cx="2501005" cy="461665"/>
          </a:xfrm>
          <a:prstGeom prst="rect">
            <a:avLst/>
          </a:prstGeom>
          <a:noFill/>
        </p:spPr>
        <p:txBody>
          <a:bodyPr wrap="none" rtlCol="0">
            <a:spAutoFit/>
          </a:bodyPr>
          <a:lstStyle/>
          <a:p>
            <a:pPr fontAlgn="base">
              <a:spcBef>
                <a:spcPct val="0"/>
              </a:spcBef>
              <a:spcAft>
                <a:spcPct val="0"/>
              </a:spcAft>
            </a:pPr>
            <a:r>
              <a:rPr lang="fi-FI" sz="1200" dirty="0"/>
              <a:t>Indeksisidonnaisten menojen </a:t>
            </a:r>
          </a:p>
          <a:p>
            <a:pPr fontAlgn="base">
              <a:spcBef>
                <a:spcPct val="0"/>
              </a:spcBef>
              <a:spcAft>
                <a:spcPct val="0"/>
              </a:spcAft>
            </a:pPr>
            <a:r>
              <a:rPr lang="fi-FI" sz="1200" dirty="0"/>
              <a:t>75 milj. euron lisäleikkaus</a:t>
            </a:r>
          </a:p>
        </p:txBody>
      </p:sp>
      <p:sp>
        <p:nvSpPr>
          <p:cNvPr id="22" name="Suorakulmio 21"/>
          <p:cNvSpPr/>
          <p:nvPr/>
        </p:nvSpPr>
        <p:spPr>
          <a:xfrm>
            <a:off x="8544272" y="1048673"/>
            <a:ext cx="467992" cy="216000"/>
          </a:xfrm>
          <a:prstGeom prst="rect">
            <a:avLst/>
          </a:prstGeom>
          <a:solidFill>
            <a:schemeClr val="accent5">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500" dirty="0">
              <a:solidFill>
                <a:srgbClr val="002E63"/>
              </a:solidFill>
            </a:endParaRPr>
          </a:p>
        </p:txBody>
      </p:sp>
      <p:sp>
        <p:nvSpPr>
          <p:cNvPr id="24" name="Tekstiruutu 23"/>
          <p:cNvSpPr txBox="1"/>
          <p:nvPr/>
        </p:nvSpPr>
        <p:spPr>
          <a:xfrm>
            <a:off x="9003373" y="908721"/>
            <a:ext cx="1778244" cy="461665"/>
          </a:xfrm>
          <a:prstGeom prst="rect">
            <a:avLst/>
          </a:prstGeom>
          <a:noFill/>
        </p:spPr>
        <p:txBody>
          <a:bodyPr wrap="none" rtlCol="0">
            <a:spAutoFit/>
          </a:bodyPr>
          <a:lstStyle/>
          <a:p>
            <a:pPr fontAlgn="base">
              <a:spcBef>
                <a:spcPct val="0"/>
              </a:spcBef>
              <a:spcAft>
                <a:spcPct val="0"/>
              </a:spcAft>
            </a:pPr>
            <a:r>
              <a:rPr lang="fi-FI" sz="1200" dirty="0"/>
              <a:t>Ko. vuoden uusi</a:t>
            </a:r>
          </a:p>
          <a:p>
            <a:pPr fontAlgn="base">
              <a:spcBef>
                <a:spcPct val="0"/>
              </a:spcBef>
              <a:spcAft>
                <a:spcPct val="0"/>
              </a:spcAft>
            </a:pPr>
            <a:r>
              <a:rPr lang="fi-FI" sz="1200" dirty="0"/>
              <a:t>valtionosuusleikkaus</a:t>
            </a:r>
          </a:p>
        </p:txBody>
      </p:sp>
      <p:sp>
        <p:nvSpPr>
          <p:cNvPr id="26" name="Suorakulmio 25"/>
          <p:cNvSpPr/>
          <p:nvPr/>
        </p:nvSpPr>
        <p:spPr>
          <a:xfrm>
            <a:off x="8544272" y="5114219"/>
            <a:ext cx="467992" cy="216000"/>
          </a:xfrm>
          <a:prstGeom prst="rect">
            <a:avLst/>
          </a:prstGeom>
          <a:solidFill>
            <a:srgbClr val="92720C"/>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500" dirty="0">
              <a:solidFill>
                <a:srgbClr val="002E63"/>
              </a:solidFill>
            </a:endParaRPr>
          </a:p>
        </p:txBody>
      </p:sp>
      <p:sp>
        <p:nvSpPr>
          <p:cNvPr id="27" name="Tekstiruutu 26"/>
          <p:cNvSpPr txBox="1"/>
          <p:nvPr/>
        </p:nvSpPr>
        <p:spPr>
          <a:xfrm>
            <a:off x="9020397" y="4974267"/>
            <a:ext cx="2473754" cy="646331"/>
          </a:xfrm>
          <a:prstGeom prst="rect">
            <a:avLst/>
          </a:prstGeom>
          <a:noFill/>
        </p:spPr>
        <p:txBody>
          <a:bodyPr wrap="none" rtlCol="0">
            <a:spAutoFit/>
          </a:bodyPr>
          <a:lstStyle/>
          <a:p>
            <a:pPr fontAlgn="base">
              <a:spcBef>
                <a:spcPct val="0"/>
              </a:spcBef>
              <a:spcAft>
                <a:spcPct val="0"/>
              </a:spcAft>
            </a:pPr>
            <a:r>
              <a:rPr lang="fi-FI" sz="1200" dirty="0" err="1"/>
              <a:t>Kiky</a:t>
            </a:r>
            <a:r>
              <a:rPr lang="fi-FI" sz="1200" dirty="0"/>
              <a:t>-sopimukseen perustuva</a:t>
            </a:r>
          </a:p>
          <a:p>
            <a:pPr fontAlgn="base">
              <a:spcBef>
                <a:spcPct val="0"/>
              </a:spcBef>
              <a:spcAft>
                <a:spcPct val="0"/>
              </a:spcAft>
            </a:pPr>
            <a:r>
              <a:rPr lang="fi-FI" sz="1200" dirty="0"/>
              <a:t>leikkaus vuonna </a:t>
            </a:r>
            <a:r>
              <a:rPr lang="fi-FI" sz="1200" dirty="0" smtClean="0"/>
              <a:t>2018</a:t>
            </a:r>
            <a:endParaRPr lang="fi-FI" sz="1200" dirty="0"/>
          </a:p>
          <a:p>
            <a:pPr fontAlgn="base">
              <a:spcBef>
                <a:spcPct val="0"/>
              </a:spcBef>
              <a:spcAft>
                <a:spcPct val="0"/>
              </a:spcAft>
            </a:pPr>
            <a:r>
              <a:rPr lang="fi-FI" sz="1200" dirty="0"/>
              <a:t> </a:t>
            </a:r>
            <a:r>
              <a:rPr lang="fi-FI" sz="1200" dirty="0" smtClean="0"/>
              <a:t>(120 </a:t>
            </a:r>
            <a:r>
              <a:rPr lang="fi-FI" sz="1200" dirty="0"/>
              <a:t>milj. €</a:t>
            </a:r>
            <a:r>
              <a:rPr lang="fi-FI" sz="1200" dirty="0" smtClean="0"/>
              <a:t>)</a:t>
            </a:r>
            <a:endParaRPr lang="fi-FI" sz="1200" dirty="0"/>
          </a:p>
        </p:txBody>
      </p:sp>
      <p:sp>
        <p:nvSpPr>
          <p:cNvPr id="28" name="Suorakulmio 27"/>
          <p:cNvSpPr/>
          <p:nvPr/>
        </p:nvSpPr>
        <p:spPr>
          <a:xfrm>
            <a:off x="8544272" y="3097996"/>
            <a:ext cx="467992" cy="216000"/>
          </a:xfrm>
          <a:prstGeom prst="rect">
            <a:avLst/>
          </a:prstGeom>
          <a:solidFill>
            <a:srgbClr val="DFC9E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500" dirty="0">
              <a:solidFill>
                <a:srgbClr val="002E63"/>
              </a:solidFill>
            </a:endParaRPr>
          </a:p>
        </p:txBody>
      </p:sp>
      <p:sp>
        <p:nvSpPr>
          <p:cNvPr id="29" name="Tekstiruutu 28"/>
          <p:cNvSpPr txBox="1"/>
          <p:nvPr/>
        </p:nvSpPr>
        <p:spPr>
          <a:xfrm>
            <a:off x="9090448" y="2958044"/>
            <a:ext cx="2534860" cy="646331"/>
          </a:xfrm>
          <a:prstGeom prst="rect">
            <a:avLst/>
          </a:prstGeom>
          <a:noFill/>
        </p:spPr>
        <p:txBody>
          <a:bodyPr wrap="none" rtlCol="0">
            <a:spAutoFit/>
          </a:bodyPr>
          <a:lstStyle/>
          <a:p>
            <a:pPr fontAlgn="base">
              <a:spcBef>
                <a:spcPct val="0"/>
              </a:spcBef>
              <a:spcAft>
                <a:spcPct val="0"/>
              </a:spcAft>
            </a:pPr>
            <a:r>
              <a:rPr lang="fi-FI" sz="1200" dirty="0"/>
              <a:t>Aikaisempien vuosien indeksi-</a:t>
            </a:r>
          </a:p>
          <a:p>
            <a:pPr fontAlgn="base">
              <a:spcBef>
                <a:spcPct val="0"/>
              </a:spcBef>
              <a:spcAft>
                <a:spcPct val="0"/>
              </a:spcAft>
            </a:pPr>
            <a:r>
              <a:rPr lang="fi-FI" sz="1200" dirty="0"/>
              <a:t>korotusten jäädyttämisten</a:t>
            </a:r>
          </a:p>
          <a:p>
            <a:pPr fontAlgn="base">
              <a:spcBef>
                <a:spcPct val="0"/>
              </a:spcBef>
              <a:spcAft>
                <a:spcPct val="0"/>
              </a:spcAft>
            </a:pPr>
            <a:r>
              <a:rPr lang="fi-FI" sz="1200" dirty="0"/>
              <a:t>kumulatiivinen vaikutus </a:t>
            </a:r>
          </a:p>
        </p:txBody>
      </p:sp>
      <p:sp>
        <p:nvSpPr>
          <p:cNvPr id="30" name="Suorakulmio 29"/>
          <p:cNvSpPr/>
          <p:nvPr/>
        </p:nvSpPr>
        <p:spPr>
          <a:xfrm>
            <a:off x="8544272" y="2665948"/>
            <a:ext cx="467992" cy="216000"/>
          </a:xfrm>
          <a:prstGeom prst="rect">
            <a:avLst/>
          </a:prstGeom>
          <a:solidFill>
            <a:srgbClr val="9C5BC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500" dirty="0">
              <a:solidFill>
                <a:srgbClr val="002E63"/>
              </a:solidFill>
            </a:endParaRPr>
          </a:p>
        </p:txBody>
      </p:sp>
      <p:sp>
        <p:nvSpPr>
          <p:cNvPr id="31" name="Tekstiruutu 30"/>
          <p:cNvSpPr txBox="1"/>
          <p:nvPr/>
        </p:nvSpPr>
        <p:spPr>
          <a:xfrm>
            <a:off x="9003374" y="2525996"/>
            <a:ext cx="2595775" cy="461665"/>
          </a:xfrm>
          <a:prstGeom prst="rect">
            <a:avLst/>
          </a:prstGeom>
          <a:noFill/>
        </p:spPr>
        <p:txBody>
          <a:bodyPr wrap="none" rtlCol="0">
            <a:spAutoFit/>
          </a:bodyPr>
          <a:lstStyle/>
          <a:p>
            <a:pPr fontAlgn="base">
              <a:spcBef>
                <a:spcPct val="0"/>
              </a:spcBef>
              <a:spcAft>
                <a:spcPct val="0"/>
              </a:spcAft>
            </a:pPr>
            <a:r>
              <a:rPr lang="fi-FI" sz="1200" dirty="0"/>
              <a:t>Ko. vuoden indeksikorotuksen</a:t>
            </a:r>
          </a:p>
          <a:p>
            <a:pPr fontAlgn="base">
              <a:spcBef>
                <a:spcPct val="0"/>
              </a:spcBef>
              <a:spcAft>
                <a:spcPct val="0"/>
              </a:spcAft>
            </a:pPr>
            <a:r>
              <a:rPr lang="fi-FI" sz="1200" dirty="0"/>
              <a:t>jäädyttämisen vaikutus (arvio)</a:t>
            </a:r>
          </a:p>
        </p:txBody>
      </p:sp>
      <p:sp>
        <p:nvSpPr>
          <p:cNvPr id="32" name="Suorakulmio 31"/>
          <p:cNvSpPr/>
          <p:nvPr/>
        </p:nvSpPr>
        <p:spPr>
          <a:xfrm>
            <a:off x="8544272" y="4250124"/>
            <a:ext cx="467992" cy="216000"/>
          </a:xfrm>
          <a:prstGeom prst="rect">
            <a:avLst/>
          </a:prstGeom>
          <a:solidFill>
            <a:srgbClr val="CA9E1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500" dirty="0">
              <a:solidFill>
                <a:srgbClr val="002E63"/>
              </a:solidFill>
            </a:endParaRPr>
          </a:p>
        </p:txBody>
      </p:sp>
      <p:sp>
        <p:nvSpPr>
          <p:cNvPr id="33" name="Tekstiruutu 32"/>
          <p:cNvSpPr txBox="1"/>
          <p:nvPr/>
        </p:nvSpPr>
        <p:spPr>
          <a:xfrm>
            <a:off x="9047457" y="4110172"/>
            <a:ext cx="2419637" cy="830997"/>
          </a:xfrm>
          <a:prstGeom prst="rect">
            <a:avLst/>
          </a:prstGeom>
          <a:noFill/>
        </p:spPr>
        <p:txBody>
          <a:bodyPr wrap="none" rtlCol="0">
            <a:spAutoFit/>
          </a:bodyPr>
          <a:lstStyle/>
          <a:p>
            <a:pPr fontAlgn="base">
              <a:spcBef>
                <a:spcPct val="0"/>
              </a:spcBef>
              <a:spcAft>
                <a:spcPct val="0"/>
              </a:spcAft>
            </a:pPr>
            <a:r>
              <a:rPr lang="fi-FI" sz="1200" dirty="0" err="1"/>
              <a:t>Kiky</a:t>
            </a:r>
            <a:r>
              <a:rPr lang="fi-FI" sz="1200" dirty="0"/>
              <a:t>-sopimukseen perustuva</a:t>
            </a:r>
          </a:p>
          <a:p>
            <a:pPr fontAlgn="base">
              <a:spcBef>
                <a:spcPct val="0"/>
              </a:spcBef>
              <a:spcAft>
                <a:spcPct val="0"/>
              </a:spcAft>
            </a:pPr>
            <a:r>
              <a:rPr lang="fi-FI" sz="1200" dirty="0"/>
              <a:t>leikkaus vuonna 2017</a:t>
            </a:r>
          </a:p>
          <a:p>
            <a:pPr fontAlgn="base">
              <a:spcBef>
                <a:spcPct val="0"/>
              </a:spcBef>
              <a:spcAft>
                <a:spcPct val="0"/>
              </a:spcAft>
            </a:pPr>
            <a:r>
              <a:rPr lang="fi-FI" sz="1200" dirty="0"/>
              <a:t> (356 milj. €)+ </a:t>
            </a:r>
          </a:p>
          <a:p>
            <a:pPr fontAlgn="base">
              <a:spcBef>
                <a:spcPct val="0"/>
              </a:spcBef>
              <a:spcAft>
                <a:spcPct val="0"/>
              </a:spcAft>
            </a:pPr>
            <a:r>
              <a:rPr lang="fi-FI" sz="1200" dirty="0"/>
              <a:t>”Lex Lindström” (33 milj. €)</a:t>
            </a:r>
          </a:p>
        </p:txBody>
      </p:sp>
      <p:sp>
        <p:nvSpPr>
          <p:cNvPr id="34" name="Tekstiruutu 33"/>
          <p:cNvSpPr txBox="1"/>
          <p:nvPr/>
        </p:nvSpPr>
        <p:spPr>
          <a:xfrm>
            <a:off x="1816988" y="5672861"/>
            <a:ext cx="9175556" cy="492443"/>
          </a:xfrm>
          <a:prstGeom prst="rect">
            <a:avLst/>
          </a:prstGeom>
          <a:noFill/>
        </p:spPr>
        <p:txBody>
          <a:bodyPr wrap="square" rtlCol="0">
            <a:spAutoFit/>
          </a:bodyPr>
          <a:lstStyle/>
          <a:p>
            <a:pPr algn="l" fontAlgn="base">
              <a:spcBef>
                <a:spcPct val="0"/>
              </a:spcBef>
              <a:spcAft>
                <a:spcPct val="0"/>
              </a:spcAft>
            </a:pPr>
            <a:r>
              <a:rPr lang="fi-FI" dirty="0"/>
              <a:t> </a:t>
            </a:r>
            <a:r>
              <a:rPr lang="fi-FI" sz="1300" dirty="0"/>
              <a:t>* Tämän lisäksi </a:t>
            </a:r>
            <a:r>
              <a:rPr lang="fi-FI" sz="1300" dirty="0" err="1"/>
              <a:t>OKM:n</a:t>
            </a:r>
            <a:r>
              <a:rPr lang="fi-FI" sz="1300" dirty="0"/>
              <a:t> valtionosuusrahoitusta on leikattu noin 400 milj. € vuosina 2012-2015.</a:t>
            </a:r>
          </a:p>
          <a:p>
            <a:pPr algn="l" fontAlgn="base">
              <a:spcBef>
                <a:spcPct val="0"/>
              </a:spcBef>
              <a:spcAft>
                <a:spcPct val="0"/>
              </a:spcAft>
            </a:pPr>
            <a:r>
              <a:rPr lang="fi-FI" sz="1300" dirty="0"/>
              <a:t>    Vuosina 2016-2019 toteutettavat </a:t>
            </a:r>
            <a:r>
              <a:rPr lang="fi-FI" sz="1300" dirty="0" err="1"/>
              <a:t>OKM:n</a:t>
            </a:r>
            <a:r>
              <a:rPr lang="fi-FI" sz="1300" dirty="0"/>
              <a:t> leikkaukset ovat arviolta yli 220 milj. € vuoden 2019 tasolla.</a:t>
            </a:r>
          </a:p>
        </p:txBody>
      </p:sp>
    </p:spTree>
    <p:extLst>
      <p:ext uri="{BB962C8B-B14F-4D97-AF65-F5344CB8AC3E}">
        <p14:creationId xmlns:p14="http://schemas.microsoft.com/office/powerpoint/2010/main" val="36534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51088" y="44624"/>
            <a:ext cx="7910512" cy="720278"/>
          </a:xfrm>
        </p:spPr>
        <p:txBody>
          <a:bodyPr>
            <a:normAutofit fontScale="90000"/>
          </a:bodyPr>
          <a:lstStyle/>
          <a:p>
            <a:pPr algn="ctr" defTabSz="914400" eaLnBrk="1" fontAlgn="auto" hangingPunct="1">
              <a:lnSpc>
                <a:spcPct val="95000"/>
              </a:lnSpc>
              <a:spcBef>
                <a:spcPts val="0"/>
              </a:spcBef>
              <a:spcAft>
                <a:spcPts val="0"/>
              </a:spcAft>
              <a:defRPr/>
            </a:pPr>
            <a:r>
              <a:rPr lang="fi-FI" sz="2600" kern="0" spc="0" dirty="0">
                <a:solidFill>
                  <a:sysClr val="windowText" lastClr="000000"/>
                </a:solidFill>
                <a:ea typeface="+mj-ea"/>
              </a:rPr>
              <a:t>Kuntien ja kuntayhtymien talous, mrd. €</a:t>
            </a:r>
            <a:br>
              <a:rPr lang="fi-FI" sz="2600" kern="0" spc="0" dirty="0">
                <a:solidFill>
                  <a:sysClr val="windowText" lastClr="000000"/>
                </a:solidFill>
                <a:ea typeface="+mj-ea"/>
              </a:rPr>
            </a:br>
            <a:r>
              <a:rPr lang="fi-FI" sz="2200" b="0" kern="0" spc="0" dirty="0">
                <a:solidFill>
                  <a:srgbClr val="FF0000"/>
                </a:solidFill>
                <a:ea typeface="+mj-ea"/>
              </a:rPr>
              <a:t>(painelaskelman mukaan)</a:t>
            </a:r>
          </a:p>
        </p:txBody>
      </p:sp>
      <p:sp>
        <p:nvSpPr>
          <p:cNvPr id="124" name="Rectangle 2"/>
          <p:cNvSpPr txBox="1">
            <a:spLocks noChangeArrowheads="1"/>
          </p:cNvSpPr>
          <p:nvPr/>
        </p:nvSpPr>
        <p:spPr bwMode="auto">
          <a:xfrm>
            <a:off x="8544273" y="6284307"/>
            <a:ext cx="3600400" cy="45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100" kern="0" dirty="0">
                <a:solidFill>
                  <a:srgbClr val="002E63"/>
                </a:solidFill>
                <a:cs typeface="+mn-cs"/>
              </a:rPr>
              <a:t>Lähde: Vuodet </a:t>
            </a:r>
            <a:r>
              <a:rPr lang="fi-FI" sz="1100" kern="0" dirty="0" smtClean="0">
                <a:solidFill>
                  <a:srgbClr val="002E63"/>
                </a:solidFill>
                <a:cs typeface="+mn-cs"/>
              </a:rPr>
              <a:t>2015-2016 </a:t>
            </a:r>
            <a:r>
              <a:rPr lang="fi-FI" sz="1100" kern="0" dirty="0">
                <a:solidFill>
                  <a:srgbClr val="002E63"/>
                </a:solidFill>
                <a:cs typeface="+mn-cs"/>
              </a:rPr>
              <a:t>Tilastokeskus.</a:t>
            </a:r>
          </a:p>
          <a:p>
            <a:pPr eaLnBrk="1" fontAlgn="auto" hangingPunct="1">
              <a:lnSpc>
                <a:spcPct val="110000"/>
              </a:lnSpc>
              <a:spcBef>
                <a:spcPts val="0"/>
              </a:spcBef>
              <a:spcAft>
                <a:spcPts val="0"/>
              </a:spcAft>
              <a:defRPr/>
            </a:pPr>
            <a:r>
              <a:rPr lang="fi-FI" sz="1100" kern="0" dirty="0">
                <a:solidFill>
                  <a:srgbClr val="002E63"/>
                </a:solidFill>
                <a:cs typeface="+mn-cs"/>
              </a:rPr>
              <a:t>           Vuosien </a:t>
            </a:r>
            <a:r>
              <a:rPr lang="fi-FI" sz="1100" kern="0" dirty="0" smtClean="0">
                <a:solidFill>
                  <a:srgbClr val="002E63"/>
                </a:solidFill>
                <a:cs typeface="+mn-cs"/>
              </a:rPr>
              <a:t>2017-2021 </a:t>
            </a:r>
            <a:r>
              <a:rPr lang="fi-FI" sz="1100" kern="0" dirty="0">
                <a:solidFill>
                  <a:srgbClr val="002E63"/>
                </a:solidFill>
                <a:cs typeface="+mn-cs"/>
              </a:rPr>
              <a:t>arviot VM </a:t>
            </a:r>
            <a:r>
              <a:rPr lang="fi-FI" sz="1100" kern="0" dirty="0" smtClean="0">
                <a:solidFill>
                  <a:srgbClr val="002E63"/>
                </a:solidFill>
                <a:cs typeface="+mn-cs"/>
              </a:rPr>
              <a:t>28.4.2017</a:t>
            </a:r>
            <a:endParaRPr lang="fi-FI" sz="1100" kern="0" dirty="0">
              <a:solidFill>
                <a:srgbClr val="F91334"/>
              </a:solidFill>
              <a:cs typeface="+mn-cs"/>
            </a:endParaRPr>
          </a:p>
        </p:txBody>
      </p:sp>
      <p:sp>
        <p:nvSpPr>
          <p:cNvPr id="17" name="Alatunnisteen paikkamerkki 16"/>
          <p:cNvSpPr>
            <a:spLocks noGrp="1"/>
          </p:cNvSpPr>
          <p:nvPr>
            <p:ph type="ftr" sz="quarter" idx="11"/>
          </p:nvPr>
        </p:nvSpPr>
        <p:spPr>
          <a:xfrm>
            <a:off x="5027085" y="6451601"/>
            <a:ext cx="1788995" cy="265113"/>
          </a:xfrm>
        </p:spPr>
        <p:txBody>
          <a:bodyPr/>
          <a:lstStyle/>
          <a:p>
            <a:pPr>
              <a:defRPr/>
            </a:pPr>
            <a:r>
              <a:rPr lang="en-US" sz="900" smtClean="0"/>
              <a:t>28.4.2017/hp</a:t>
            </a:r>
            <a:endParaRPr lang="fi-FI" sz="900" dirty="0"/>
          </a:p>
        </p:txBody>
      </p:sp>
      <p:sp>
        <p:nvSpPr>
          <p:cNvPr id="186" name="Text Box 59"/>
          <p:cNvSpPr txBox="1">
            <a:spLocks noChangeArrowheads="1"/>
          </p:cNvSpPr>
          <p:nvPr/>
        </p:nvSpPr>
        <p:spPr bwMode="auto">
          <a:xfrm>
            <a:off x="1199456" y="5517232"/>
            <a:ext cx="10729192" cy="40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5000"/>
              </a:lnSpc>
              <a:spcBef>
                <a:spcPts val="0"/>
              </a:spcBef>
              <a:spcAft>
                <a:spcPts val="0"/>
              </a:spcAft>
              <a:defRPr/>
            </a:pPr>
            <a:r>
              <a:rPr lang="fi-FI" sz="1150" kern="0" dirty="0">
                <a:cs typeface="+mn-cs"/>
              </a:rPr>
              <a:t> </a:t>
            </a:r>
            <a:r>
              <a:rPr lang="fi-FI" sz="1150" kern="0" dirty="0" smtClean="0">
                <a:cs typeface="+mn-cs"/>
              </a:rPr>
              <a:t>1) Talouden paraneminen vuonna 2019 johtuu pääosin siitä, että veroprosenttien ja yhteisöveron jako-osuuden leikkauksista huolimatta kunnille </a:t>
            </a:r>
          </a:p>
          <a:p>
            <a:pPr eaLnBrk="1" fontAlgn="auto" hangingPunct="1">
              <a:lnSpc>
                <a:spcPct val="115000"/>
              </a:lnSpc>
              <a:spcBef>
                <a:spcPts val="0"/>
              </a:spcBef>
              <a:spcAft>
                <a:spcPts val="0"/>
              </a:spcAft>
              <a:defRPr/>
            </a:pPr>
            <a:r>
              <a:rPr lang="fi-FI" sz="1150" kern="0" dirty="0">
                <a:cs typeface="+mn-cs"/>
              </a:rPr>
              <a:t> </a:t>
            </a:r>
            <a:r>
              <a:rPr lang="fi-FI" sz="1150" kern="0" dirty="0" smtClean="0">
                <a:cs typeface="+mn-cs"/>
              </a:rPr>
              <a:t>    tilitetään vielä aiempien </a:t>
            </a:r>
            <a:r>
              <a:rPr lang="fi-FI" sz="1150" kern="0" dirty="0" smtClean="0">
                <a:cs typeface="+mn-cs"/>
              </a:rPr>
              <a:t>verovuosien </a:t>
            </a:r>
            <a:r>
              <a:rPr lang="fi-FI" sz="1150" kern="0" dirty="0" smtClean="0">
                <a:cs typeface="+mn-cs"/>
              </a:rPr>
              <a:t>veroja aiempien vuosien korkeampien veroprosenttien ja jako-osuuksien perusteella.</a:t>
            </a:r>
            <a:endParaRPr lang="fi-FI" sz="1150" kern="0" dirty="0">
              <a:cs typeface="+mn-cs"/>
            </a:endParaRPr>
          </a:p>
        </p:txBody>
      </p:sp>
      <p:sp>
        <p:nvSpPr>
          <p:cNvPr id="8" name="Text Box 59"/>
          <p:cNvSpPr txBox="1">
            <a:spLocks noChangeArrowheads="1"/>
          </p:cNvSpPr>
          <p:nvPr/>
        </p:nvSpPr>
        <p:spPr bwMode="auto">
          <a:xfrm>
            <a:off x="1199456" y="5974293"/>
            <a:ext cx="7551815" cy="40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5000"/>
              </a:lnSpc>
              <a:spcBef>
                <a:spcPts val="0"/>
              </a:spcBef>
              <a:spcAft>
                <a:spcPts val="0"/>
              </a:spcAft>
              <a:defRPr/>
            </a:pPr>
            <a:r>
              <a:rPr lang="fi-FI" sz="1150" kern="0" dirty="0">
                <a:cs typeface="+mn-cs"/>
              </a:rPr>
              <a:t> </a:t>
            </a:r>
            <a:r>
              <a:rPr lang="fi-FI" sz="1150" kern="0" dirty="0" smtClean="0">
                <a:cs typeface="+mn-cs"/>
              </a:rPr>
              <a:t>2) </a:t>
            </a:r>
            <a:r>
              <a:rPr lang="fi-FI" sz="1150" kern="0" dirty="0">
                <a:cs typeface="+mn-cs"/>
              </a:rPr>
              <a:t>Rahoitusjäämä = Toiminnan ja investointien rahavirta = Tulorahoitus + investoinnit, netto</a:t>
            </a:r>
          </a:p>
          <a:p>
            <a:pPr eaLnBrk="1" fontAlgn="auto" hangingPunct="1">
              <a:lnSpc>
                <a:spcPct val="115000"/>
              </a:lnSpc>
              <a:spcBef>
                <a:spcPts val="0"/>
              </a:spcBef>
              <a:spcAft>
                <a:spcPts val="0"/>
              </a:spcAft>
              <a:defRPr/>
            </a:pPr>
            <a:r>
              <a:rPr lang="fi-FI" sz="1150" kern="0" dirty="0">
                <a:cs typeface="+mn-cs"/>
              </a:rPr>
              <a:t>     Tulorahoitus = Vuosikate + satunnaiset erät, netto + tulorahoituksen korjauserät</a:t>
            </a:r>
          </a:p>
        </p:txBody>
      </p:sp>
      <p:graphicFrame>
        <p:nvGraphicFramePr>
          <p:cNvPr id="3" name="Objekti 2"/>
          <p:cNvGraphicFramePr>
            <a:graphicFrameLocks noChangeAspect="1"/>
          </p:cNvGraphicFramePr>
          <p:nvPr>
            <p:extLst>
              <p:ext uri="{D42A27DB-BD31-4B8C-83A1-F6EECF244321}">
                <p14:modId xmlns:p14="http://schemas.microsoft.com/office/powerpoint/2010/main" val="2226421870"/>
              </p:ext>
            </p:extLst>
          </p:nvPr>
        </p:nvGraphicFramePr>
        <p:xfrm>
          <a:off x="1535112" y="779650"/>
          <a:ext cx="9385423" cy="4594708"/>
        </p:xfrm>
        <a:graphic>
          <a:graphicData uri="http://schemas.openxmlformats.org/presentationml/2006/ole">
            <mc:AlternateContent xmlns:mc="http://schemas.openxmlformats.org/markup-compatibility/2006">
              <mc:Choice xmlns:v="urn:schemas-microsoft-com:vml" Requires="v">
                <p:oleObj spid="_x0000_s14381" name="Worksheet" r:id="rId3" imgW="9121034" imgH="4465194" progId="Excel.Sheet.12">
                  <p:embed/>
                </p:oleObj>
              </mc:Choice>
              <mc:Fallback>
                <p:oleObj name="Worksheet" r:id="rId3" imgW="9121034" imgH="4465194" progId="Excel.Sheet.12">
                  <p:embed/>
                  <p:pic>
                    <p:nvPicPr>
                      <p:cNvPr id="0" name=""/>
                      <p:cNvPicPr/>
                      <p:nvPr/>
                    </p:nvPicPr>
                    <p:blipFill>
                      <a:blip r:embed="rId4"/>
                      <a:stretch>
                        <a:fillRect/>
                      </a:stretch>
                    </p:blipFill>
                    <p:spPr>
                      <a:xfrm>
                        <a:off x="1535112" y="779650"/>
                        <a:ext cx="9385423" cy="4594708"/>
                      </a:xfrm>
                      <a:prstGeom prst="rect">
                        <a:avLst/>
                      </a:prstGeom>
                    </p:spPr>
                  </p:pic>
                </p:oleObj>
              </mc:Fallback>
            </mc:AlternateContent>
          </a:graphicData>
        </a:graphic>
      </p:graphicFrame>
    </p:spTree>
    <p:extLst>
      <p:ext uri="{BB962C8B-B14F-4D97-AF65-F5344CB8AC3E}">
        <p14:creationId xmlns:p14="http://schemas.microsoft.com/office/powerpoint/2010/main" val="1145786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992313" y="116632"/>
            <a:ext cx="8305800" cy="936178"/>
          </a:xfrm>
        </p:spPr>
        <p:txBody>
          <a:bodyPr>
            <a:normAutofit fontScale="90000"/>
          </a:bodyPr>
          <a:lstStyle/>
          <a:p>
            <a:pPr algn="ctr" defTabSz="914400" eaLnBrk="1" fontAlgn="auto" hangingPunct="1">
              <a:lnSpc>
                <a:spcPct val="90000"/>
              </a:lnSpc>
              <a:spcBef>
                <a:spcPts val="0"/>
              </a:spcBef>
              <a:spcAft>
                <a:spcPts val="0"/>
              </a:spcAft>
              <a:defRPr/>
            </a:pPr>
            <a:r>
              <a:rPr lang="fi-FI" sz="2400" b="0" kern="0" spc="0" dirty="0">
                <a:solidFill>
                  <a:schemeClr val="accent1"/>
                </a:solidFill>
                <a:ea typeface="+mj-ea"/>
              </a:rPr>
              <a:t>Kuntien ja kuntayhtymien vuosikate, poistot sekä investoinnit</a:t>
            </a:r>
            <a:r>
              <a:rPr lang="fi-FI" sz="2400" b="0" kern="0" spc="0" baseline="30000" dirty="0">
                <a:solidFill>
                  <a:schemeClr val="accent1"/>
                </a:solidFill>
                <a:ea typeface="+mj-ea"/>
              </a:rPr>
              <a:t>1)</a:t>
            </a:r>
            <a:r>
              <a:rPr lang="fi-FI" sz="2400" b="0" kern="0" spc="0" dirty="0">
                <a:solidFill>
                  <a:schemeClr val="accent1"/>
                </a:solidFill>
                <a:ea typeface="+mj-ea"/>
              </a:rPr>
              <a:t> 1991-2020, mrd. € (käyvin hinnoin)</a:t>
            </a:r>
            <a:br>
              <a:rPr lang="fi-FI" sz="2400" b="0" kern="0" spc="0" dirty="0">
                <a:solidFill>
                  <a:schemeClr val="accent1"/>
                </a:solidFill>
                <a:ea typeface="+mj-ea"/>
              </a:rPr>
            </a:br>
            <a:r>
              <a:rPr lang="fi-FI" sz="2000" b="0" kern="0" spc="0" dirty="0">
                <a:solidFill>
                  <a:srgbClr val="FF0000"/>
                </a:solidFill>
                <a:ea typeface="+mj-ea"/>
              </a:rPr>
              <a:t>(arviot painelaskelman mukaan)</a:t>
            </a:r>
          </a:p>
        </p:txBody>
      </p:sp>
      <p:graphicFrame>
        <p:nvGraphicFramePr>
          <p:cNvPr id="3" name="Object 3"/>
          <p:cNvGraphicFramePr>
            <a:graphicFrameLocks noChangeAspect="1"/>
          </p:cNvGraphicFramePr>
          <p:nvPr>
            <p:extLst>
              <p:ext uri="{D42A27DB-BD31-4B8C-83A1-F6EECF244321}">
                <p14:modId xmlns:p14="http://schemas.microsoft.com/office/powerpoint/2010/main" val="2049016889"/>
              </p:ext>
            </p:extLst>
          </p:nvPr>
        </p:nvGraphicFramePr>
        <p:xfrm>
          <a:off x="1055440" y="980728"/>
          <a:ext cx="104411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8591127" y="6331406"/>
            <a:ext cx="36352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100" kern="0" dirty="0">
                <a:solidFill>
                  <a:srgbClr val="002E63"/>
                </a:solidFill>
                <a:cs typeface="+mn-cs"/>
              </a:rPr>
              <a:t>Lähde: Vuodet </a:t>
            </a:r>
            <a:r>
              <a:rPr lang="fi-FI" sz="1100" kern="0" dirty="0" smtClean="0">
                <a:solidFill>
                  <a:srgbClr val="002E63"/>
                </a:solidFill>
                <a:cs typeface="+mn-cs"/>
              </a:rPr>
              <a:t>1991-2016 </a:t>
            </a:r>
            <a:r>
              <a:rPr lang="fi-FI" sz="1100" kern="0" dirty="0">
                <a:solidFill>
                  <a:srgbClr val="002E63"/>
                </a:solidFill>
                <a:cs typeface="+mn-cs"/>
              </a:rPr>
              <a:t>Tilastokeskus. </a:t>
            </a:r>
          </a:p>
          <a:p>
            <a:pPr eaLnBrk="1" fontAlgn="auto" hangingPunct="1">
              <a:spcBef>
                <a:spcPts val="0"/>
              </a:spcBef>
              <a:spcAft>
                <a:spcPts val="0"/>
              </a:spcAft>
              <a:defRPr/>
            </a:pPr>
            <a:r>
              <a:rPr lang="fi-FI" sz="1100" kern="0" dirty="0">
                <a:solidFill>
                  <a:srgbClr val="002E63"/>
                </a:solidFill>
                <a:cs typeface="+mn-cs"/>
              </a:rPr>
              <a:t>           Vuosien </a:t>
            </a:r>
            <a:r>
              <a:rPr lang="fi-FI" sz="1100" kern="0" dirty="0" smtClean="0">
                <a:solidFill>
                  <a:srgbClr val="002E63"/>
                </a:solidFill>
                <a:cs typeface="+mn-cs"/>
              </a:rPr>
              <a:t>2017-2021 </a:t>
            </a:r>
            <a:r>
              <a:rPr lang="fi-FI" sz="1100" kern="0" dirty="0">
                <a:solidFill>
                  <a:srgbClr val="002E63"/>
                </a:solidFill>
                <a:cs typeface="+mn-cs"/>
              </a:rPr>
              <a:t>arviot VM </a:t>
            </a:r>
            <a:r>
              <a:rPr lang="fi-FI" sz="1100" kern="0" dirty="0" smtClean="0">
                <a:solidFill>
                  <a:srgbClr val="002E63"/>
                </a:solidFill>
                <a:cs typeface="+mn-cs"/>
              </a:rPr>
              <a:t>28.4.2017</a:t>
            </a:r>
            <a:endParaRPr lang="fi-FI" sz="1100" kern="0" dirty="0">
              <a:solidFill>
                <a:srgbClr val="002E63"/>
              </a:solidFill>
              <a:cs typeface="+mn-cs"/>
            </a:endParaRPr>
          </a:p>
        </p:txBody>
      </p:sp>
      <p:sp>
        <p:nvSpPr>
          <p:cNvPr id="7" name="Text Box 59"/>
          <p:cNvSpPr txBox="1">
            <a:spLocks noChangeArrowheads="1"/>
          </p:cNvSpPr>
          <p:nvPr/>
        </p:nvSpPr>
        <p:spPr bwMode="auto">
          <a:xfrm>
            <a:off x="1703512" y="5517232"/>
            <a:ext cx="8279196"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5000"/>
              </a:lnSpc>
              <a:spcBef>
                <a:spcPts val="0"/>
              </a:spcBef>
              <a:spcAft>
                <a:spcPts val="0"/>
              </a:spcAft>
              <a:defRPr/>
            </a:pPr>
            <a:r>
              <a:rPr lang="fi-FI" kern="0" dirty="0">
                <a:cs typeface="+mn-cs"/>
              </a:rPr>
              <a:t> </a:t>
            </a:r>
            <a:r>
              <a:rPr lang="fi-FI" sz="1200" kern="0" dirty="0">
                <a:cs typeface="+mn-cs"/>
              </a:rPr>
              <a:t>1) Investoinnit, netto  = Käyttöomaisuusinvestoinnit – rahoitusosuudet – käyttöomaisuuden myyntitulot.</a:t>
            </a:r>
          </a:p>
          <a:p>
            <a:pPr eaLnBrk="1" fontAlgn="auto" hangingPunct="1">
              <a:lnSpc>
                <a:spcPct val="115000"/>
              </a:lnSpc>
              <a:spcBef>
                <a:spcPts val="0"/>
              </a:spcBef>
              <a:spcAft>
                <a:spcPts val="0"/>
              </a:spcAft>
              <a:defRPr/>
            </a:pPr>
            <a:r>
              <a:rPr lang="fi-FI" sz="1200" kern="0" dirty="0">
                <a:cs typeface="+mn-cs"/>
              </a:rPr>
              <a:t>     Vuoden 2014 nettoinvestointien tasoon vaikuttaa kunnallisten liikelaitosten yhtiöittäminen.</a:t>
            </a:r>
          </a:p>
        </p:txBody>
      </p:sp>
      <p:sp>
        <p:nvSpPr>
          <p:cNvPr id="6" name="Alatunnisteen paikkamerkki 5"/>
          <p:cNvSpPr>
            <a:spLocks noGrp="1"/>
          </p:cNvSpPr>
          <p:nvPr>
            <p:ph type="ftr" sz="quarter" idx="11"/>
          </p:nvPr>
        </p:nvSpPr>
        <p:spPr>
          <a:xfrm>
            <a:off x="5027085" y="6451601"/>
            <a:ext cx="1284939" cy="310692"/>
          </a:xfrm>
        </p:spPr>
        <p:txBody>
          <a:bodyPr/>
          <a:lstStyle/>
          <a:p>
            <a:pPr>
              <a:defRPr/>
            </a:pPr>
            <a:r>
              <a:rPr lang="en-US" sz="900" smtClean="0"/>
              <a:t>28.4.2017/hp</a:t>
            </a:r>
            <a:endParaRPr lang="fi-FI" sz="900" dirty="0"/>
          </a:p>
        </p:txBody>
      </p:sp>
      <p:sp>
        <p:nvSpPr>
          <p:cNvPr id="8" name="Text Box 59"/>
          <p:cNvSpPr txBox="1">
            <a:spLocks noChangeArrowheads="1"/>
          </p:cNvSpPr>
          <p:nvPr/>
        </p:nvSpPr>
        <p:spPr bwMode="auto">
          <a:xfrm>
            <a:off x="1631504" y="5949280"/>
            <a:ext cx="10153128" cy="38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5000"/>
              </a:lnSpc>
              <a:spcBef>
                <a:spcPts val="0"/>
              </a:spcBef>
              <a:spcAft>
                <a:spcPts val="0"/>
              </a:spcAft>
              <a:defRPr/>
            </a:pPr>
            <a:r>
              <a:rPr lang="fi-FI" sz="1150" kern="0" dirty="0" smtClean="0">
                <a:cs typeface="+mn-cs"/>
              </a:rPr>
              <a:t>Vuosikatteen paraneminen vuonna 2019 johtuu pääosin siitä, että veroprosenttien ja yhteisöveron jako-osuuden leikkauksista huolimatta kunnille tilitetään vielä aiempien </a:t>
            </a:r>
            <a:r>
              <a:rPr lang="fi-FI" sz="1150" kern="0" dirty="0" smtClean="0">
                <a:cs typeface="+mn-cs"/>
              </a:rPr>
              <a:t>verovuosien </a:t>
            </a:r>
            <a:r>
              <a:rPr lang="fi-FI" sz="1150" kern="0" dirty="0" smtClean="0">
                <a:cs typeface="+mn-cs"/>
              </a:rPr>
              <a:t>veroja aiempien vuosien korkeampien veroprosenttien ja jako-osuuksien perusteella.</a:t>
            </a:r>
            <a:endParaRPr lang="fi-FI" sz="1150" kern="0" dirty="0">
              <a:cs typeface="+mn-cs"/>
            </a:endParaRPr>
          </a:p>
        </p:txBody>
      </p:sp>
    </p:spTree>
    <p:extLst>
      <p:ext uri="{BB962C8B-B14F-4D97-AF65-F5344CB8AC3E}">
        <p14:creationId xmlns:p14="http://schemas.microsoft.com/office/powerpoint/2010/main" val="116303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pio (1) Kuntaliitto">
  <a:themeElements>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Kopio (1) 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3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13271</TotalTime>
  <Words>1663</Words>
  <Application>Microsoft Office PowerPoint</Application>
  <PresentationFormat>Laajakuva</PresentationFormat>
  <Paragraphs>391</Paragraphs>
  <Slides>16</Slides>
  <Notes>1</Notes>
  <HiddenSlides>0</HiddenSlides>
  <MMClips>0</MMClips>
  <ScaleCrop>false</ScaleCrop>
  <HeadingPairs>
    <vt:vector size="8" baseType="variant">
      <vt:variant>
        <vt:lpstr>Käytetyt fontit</vt:lpstr>
      </vt:variant>
      <vt:variant>
        <vt:i4>5</vt:i4>
      </vt:variant>
      <vt:variant>
        <vt:lpstr>Teema</vt:lpstr>
      </vt:variant>
      <vt:variant>
        <vt:i4>3</vt:i4>
      </vt:variant>
      <vt:variant>
        <vt:lpstr>Upotetut OLE-palvelimet</vt:lpstr>
      </vt:variant>
      <vt:variant>
        <vt:i4>2</vt:i4>
      </vt:variant>
      <vt:variant>
        <vt:lpstr>Dian otsikot</vt:lpstr>
      </vt:variant>
      <vt:variant>
        <vt:i4>16</vt:i4>
      </vt:variant>
    </vt:vector>
  </HeadingPairs>
  <TitlesOfParts>
    <vt:vector size="26" baseType="lpstr">
      <vt:lpstr>Arial</vt:lpstr>
      <vt:lpstr>Arial Narrow</vt:lpstr>
      <vt:lpstr>Calibri</vt:lpstr>
      <vt:lpstr>Times New Roman</vt:lpstr>
      <vt:lpstr>Verdana</vt:lpstr>
      <vt:lpstr>Kopio (1) Kuntaliitto</vt:lpstr>
      <vt:lpstr>3_Default Design</vt:lpstr>
      <vt:lpstr>Kuntaliitto suomenkielinen</vt:lpstr>
      <vt:lpstr>Worksheet</vt:lpstr>
      <vt:lpstr>Kaavio</vt:lpstr>
      <vt:lpstr>Kuntatalouden kehitys vuoteen 2021</vt:lpstr>
      <vt:lpstr>Kokonaistaloudelliset ennusteet ja taustaoletukset Lähde: Vuodet 2015-2016 Tilastokeskus, vuosien 2017-2021 ennusteet VM 27.4.2017.2011</vt:lpstr>
      <vt:lpstr>Laskelma sote- ja maakuntauudistuksen vaikutuksesta kuntien  ja kuntayhtymien talouteen, mrd. € </vt:lpstr>
      <vt:lpstr>Kuntien ja kuntayhtymien bruttomenot, mrd. €</vt:lpstr>
      <vt:lpstr>PowerPoint-esitys</vt:lpstr>
      <vt:lpstr>Lähde: Vuodet 2015-2016 Tilastokeskus.  Vuosien 2017-2021 arviot VM 28.4.2017</vt:lpstr>
      <vt:lpstr>PowerPoint-esitys</vt:lpstr>
      <vt:lpstr>Kuntien ja kuntayhtymien talous, mrd. € (painelaskelman mukaan)</vt:lpstr>
      <vt:lpstr>Kuntien ja kuntayhtymien vuosikate, poistot sekä investoinnit1) 1991-2020, mrd. € (käyvin hinnoin) (arviot painelaskelman mukaan)</vt:lpstr>
      <vt:lpstr>PowerPoint-esitys</vt:lpstr>
      <vt:lpstr>PowerPoint-esitys</vt:lpstr>
      <vt:lpstr>PowerPoint-esitys</vt:lpstr>
      <vt:lpstr>Kuntien ja kuntayhtymien lainakanta sekä rahavarat 1991-2021, mrd. € (käyvin hinnoin) (arviot painelaskelman mukaan)</vt:lpstr>
      <vt:lpstr>Kuntien ja kuntayhtymien tuloslaskelma  vuosina 2015-2021, mrd. € </vt:lpstr>
      <vt:lpstr>Kuntien ja kuntayhtymien rahoituslaskelma  vuosina 2015-2021, mrd. € </vt:lpstr>
      <vt:lpstr>Kuntien ja kuntayhtymien talous nyt ja tulevaisuudessa </vt:lpstr>
    </vt:vector>
  </TitlesOfParts>
  <Company>Suomen 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Kuntatalouden kehitys vuoteen 2015</dc:title>
  <dc:creator>Heikki Pukki</dc:creator>
  <cp:lastModifiedBy>Pukki Heikki</cp:lastModifiedBy>
  <cp:revision>573</cp:revision>
  <cp:lastPrinted>2017-04-28T09:41:10Z</cp:lastPrinted>
  <dcterms:created xsi:type="dcterms:W3CDTF">2009-12-23T10:40:04Z</dcterms:created>
  <dcterms:modified xsi:type="dcterms:W3CDTF">2017-04-28T09:49:35Z</dcterms:modified>
</cp:coreProperties>
</file>