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9" r:id="rId6"/>
    <p:sldId id="260" r:id="rId7"/>
    <p:sldId id="348" r:id="rId8"/>
    <p:sldId id="349" r:id="rId9"/>
    <p:sldId id="258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Work Sans" pitchFamily="2" charset="0"/>
      <p:regular r:id="rId17"/>
      <p:bold r:id="rId18"/>
      <p:italic r:id="rId19"/>
      <p:boldItalic r:id="rId20"/>
    </p:embeddedFont>
    <p:embeddedFont>
      <p:font typeface="Work Sans ExtraBold" pitchFamily="2" charset="0"/>
      <p:bold r:id="rId21"/>
      <p:boldItalic r:id="rId22"/>
    </p:embeddedFont>
    <p:embeddedFont>
      <p:font typeface="Work Sans SemiBold" pitchFamily="2" charset="0"/>
      <p:bold r:id="rId23"/>
      <p:boldItalic r:id="rId24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468"/>
    <a:srgbClr val="FF3E60"/>
    <a:srgbClr val="DFDAD6"/>
    <a:srgbClr val="C4A5A5"/>
    <a:srgbClr val="FF6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17" autoAdjust="0"/>
  </p:normalViewPr>
  <p:slideViewPr>
    <p:cSldViewPr showGuides="1">
      <p:cViewPr varScale="1">
        <p:scale>
          <a:sx n="161" d="100"/>
          <a:sy n="161" d="100"/>
        </p:scale>
        <p:origin x="236" y="108"/>
      </p:cViewPr>
      <p:guideLst>
        <p:guide orient="horz" pos="1253"/>
        <p:guide orient="horz" pos="527"/>
        <p:guide orient="horz" pos="3657"/>
        <p:guide pos="483"/>
        <p:guide pos="7197"/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85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3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7.6.2022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7.6.2022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3CE14-C27A-42FB-A7CF-16D08FB8F5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02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hyperlink" Target="https://www.linkedin.com/company/association-of-finnish-local-and-regional-authorities-kuntaliitto-" TargetMode="External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s://twitter.com/kuntaliitto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hyperlink" Target="http://www.kuntaliitto.fi/kayttoehdot" TargetMode="External"/><Relationship Id="rId4" Type="http://schemas.openxmlformats.org/officeDocument/2006/relationships/hyperlink" Target="https://www.instagram.com/kuntaliitto/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hyperlink" Target="https://www.linkedin.com/company/association-of-finnish-local-and-regional-authorities-kuntaliitto-" TargetMode="External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s://twitter.com/kuntaliitto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hyperlink" Target="http://www.kuntaliitto.fi/kayttoehdot" TargetMode="External"/><Relationship Id="rId4" Type="http://schemas.openxmlformats.org/officeDocument/2006/relationships/hyperlink" Target="https://www.instagram.com/kuntaliitto/" TargetMode="Externa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7.6.2022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#digiohjelma #asiantuntijatuki #kuntienDigi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7F643966-4781-45AD-8A02-A30AC3EA462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7.6.2022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#digiohjelma #asiantuntijatuki #kuntienDigi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F5562F4-E9C8-4807-AA4A-09D88C06E19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11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 dirty="0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23740" y="2060810"/>
            <a:ext cx="1728000" cy="1728240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240020" y="2060810"/>
            <a:ext cx="1728000" cy="1728240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3740" y="4005080"/>
            <a:ext cx="1728000" cy="1728240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240020" y="4005080"/>
            <a:ext cx="1728000" cy="1728240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205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429575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val 2"/>
          <p:cNvSpPr/>
          <p:nvPr userDrawn="1"/>
        </p:nvSpPr>
        <p:spPr>
          <a:xfrm flipH="1">
            <a:off x="616801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2"/>
          <p:cNvSpPr/>
          <p:nvPr userDrawn="1"/>
        </p:nvSpPr>
        <p:spPr>
          <a:xfrm flipH="1" flipV="1">
            <a:off x="616801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2"/>
          <p:cNvSpPr/>
          <p:nvPr userDrawn="1"/>
        </p:nvSpPr>
        <p:spPr>
          <a:xfrm flipV="1">
            <a:off x="429575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9599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9599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16801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240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D2382-5F4D-45A2-B915-9F0497753B2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7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FF6DC43-D734-4C64-A391-7AFEC5B082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567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401BFA9-F837-46D2-A1BF-DD532A48F2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677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69B8DBA-0EBA-4B4D-AFA2-00A95BCD71F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680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6BC24BB-84C6-440E-B034-41BD02337F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68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4564ED9-AD9E-43E4-8343-9CBA870DF3A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768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165672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567510" y="1989138"/>
            <a:ext cx="165672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367760" y="1989138"/>
            <a:ext cx="165672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1989138"/>
            <a:ext cx="1656727" cy="575742"/>
          </a:xfrm>
          <a:prstGeom prst="rect">
            <a:avLst/>
          </a:prstGeom>
          <a:solidFill>
            <a:schemeClr val="accent6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7968260" y="1989138"/>
            <a:ext cx="165672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9768511" y="1989138"/>
            <a:ext cx="165672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766763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25675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2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36664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61680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4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796826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5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9767888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0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4CFF760-FA78-41BC-B729-1304BF476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201677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766762" y="2565400"/>
            <a:ext cx="2017535" cy="1008063"/>
          </a:xfrm>
          <a:solidFill>
            <a:srgbClr val="923468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2927560" y="1989138"/>
            <a:ext cx="201677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927559" y="2565400"/>
            <a:ext cx="2017535" cy="1008063"/>
          </a:xfrm>
          <a:solidFill>
            <a:schemeClr val="accent1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5087611" y="1989138"/>
            <a:ext cx="201677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5087610" y="2565400"/>
            <a:ext cx="2017535" cy="1008063"/>
          </a:xfrm>
          <a:solidFill>
            <a:schemeClr val="accent4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248160" y="1989138"/>
            <a:ext cx="201677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7248159" y="2565400"/>
            <a:ext cx="2017535" cy="1008063"/>
          </a:xfrm>
          <a:solidFill>
            <a:schemeClr val="accent2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9408461" y="1989138"/>
            <a:ext cx="201677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9408460" y="2565400"/>
            <a:ext cx="2017535" cy="1008063"/>
          </a:xfrm>
          <a:solidFill>
            <a:srgbClr val="FF3E60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75B663F-3DAF-4ED3-968F-857851A2319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72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ACEDFCA-6045-4841-A327-1E1041E1AD1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9275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CAF9A28-9C31-4452-9641-B8844AE99E9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878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409D3F7-F7D1-46C5-AE0D-FDFBFE328A5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2481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655D6CA-0038-4B3D-A7EC-7E6EC94930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084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80992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BD0307D-7144-4618-ADCF-5E46E0AADB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28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109A1DB-AC37-4268-92E5-B8CB8B6F84E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65580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D377B09-9EA8-4EB3-B601-2F0301D65AD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0032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1FFFA81-EAD8-4C0B-80B3-10CD55D781E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128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93A3281-63EC-43C5-9E82-F2C08B974BC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5580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BDE2587-873A-462C-BE41-87325647729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40032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Text Placeholder 5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721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0" name="Text Placeholder 5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15173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2" name="Text Placeholder 5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89625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5" name="Text Placeholder 5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0721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7" name="Text Placeholder 5"/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415173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9" name="Text Placeholder 5"/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789625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3955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BF344943-A0A2-42BD-89C5-48F43EBE204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BBF4488-7E1A-4DAF-9066-BFD0BA9DC8C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CAD9E424-FE63-4724-8350-7238C6CD49C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1BDAE9F-350D-4F50-A976-2C516108D38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68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8AEEDBFD-277C-434B-9A9A-87EE86F3BF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CF201B11-9274-4F82-A5C3-7FAE916E061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9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E41C726-91B5-4DC4-ADD0-FD7392546F7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197F7F2B-0E7B-4A96-B3C5-5F122BDA54F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47830F6-C9F2-4A36-980C-6136E35544A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917A08A-EF19-4C97-BFDB-32BDC040E85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926DAD9-CB9B-4DD3-B989-9A965534D70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072D378-F85C-4DF2-8A13-E74B0A19D6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755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973845A-77BC-43ED-9C7E-531CC29C244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B3BFD74-E392-4B24-B78B-157CBF2B29B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29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1982993-374A-46F6-AAEB-48323C4876A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64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Picture 8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B53270C-43DF-46FE-A4F5-29F29992F4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7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291F968-8CBB-4022-ACCE-1E6A59F92822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accent3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085D48D-2A36-429A-9D7E-97ECF8F5D3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97D3374-4351-4D7E-9482-41ECE464A711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E8C9A53-2F70-4A43-B470-63B2A2A62E8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1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3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4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941B77CA-24CD-4DBD-A47E-5984688C24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8" name="Freeform 6">
            <a:hlinkClick r:id="rId7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9" name="TextBox 18">
            <a:hlinkClick r:id="rId8"/>
            <a:extLst>
              <a:ext uri="{FF2B5EF4-FFF2-40B4-BE49-F238E27FC236}">
                <a16:creationId xmlns:a16="http://schemas.microsoft.com/office/drawing/2014/main" id="{8D639896-BD23-481B-A03C-839F5F9583A4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 2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3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4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685C5932-3F7F-41CB-87DD-B2ABBE5E62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7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9" name="TextBox 18">
            <a:hlinkClick r:id="rId8"/>
            <a:extLst>
              <a:ext uri="{FF2B5EF4-FFF2-40B4-BE49-F238E27FC236}">
                <a16:creationId xmlns:a16="http://schemas.microsoft.com/office/drawing/2014/main" id="{DCA6CD3D-5272-47DC-8457-908428678D79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61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7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A61D0F-76FD-476A-AABC-5CF7457B0D08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EF06DBD-CF98-4F65-8CA2-F02B8B05C861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D855733-A36D-4272-810F-073F71CD9F09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E7C498-4D6A-47D7-8032-B658B26BCC98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02B06E-209A-4165-9127-7DC450D06474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893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F31E1C-DCBD-419B-8249-143B9D8150C5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73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91756FC6-3682-4F22-877B-F8802FE3F79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AC5613-0FBC-4A2B-A10F-E5C140DFFE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516032D-100E-4CB1-8662-E10593766FA4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076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2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6C31B4-89A7-4449-B288-D72F05738CB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917702-4ABB-45F8-BB84-9D6C72DFBCBB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135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grafiikk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53BDE4-81AB-41F6-A004-26DAD8D0DC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F255DE5-0541-4FC2-85E3-38F38326AE86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782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Otsikko ja sisältö VN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#digiohjelma #asiantuntijatuki #kuntienDigi</a:t>
            </a:r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598" y="313787"/>
            <a:ext cx="407327" cy="559315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7.6.2022</a:t>
            </a: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461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tsikko ja sisältö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10140952" y="1"/>
            <a:ext cx="2051049" cy="6117167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rgbClr val="BEEEF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rgbClr val="10A3C6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#digiohjelma #asiantuntijatuki #kuntienDigi</a:t>
            </a:r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598" y="313787"/>
            <a:ext cx="407327" cy="559315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7.6.2022</a:t>
            </a:r>
            <a:endParaRPr lang="fi-FI" dirty="0"/>
          </a:p>
        </p:txBody>
      </p:sp>
      <p:sp>
        <p:nvSpPr>
          <p:cNvPr id="15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7.6.2022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#digiohjelma #asiantuntijatuki #kuntienDigi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671D3D9E-718A-4255-A1B1-D4A84671C9F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6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7.6.2022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#digiohjelma #asiantuntijatuki #kuntienDigi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Click to edit Master text styles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5"/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7.6.2022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#digiohjelma #asiantuntijatuki #kuntienDigi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8BB19D9D-FC4B-48A0-AC79-4FAAAD94A8F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62" r:id="rId3"/>
    <p:sldLayoutId id="2147483663" r:id="rId4"/>
    <p:sldLayoutId id="2147483705" r:id="rId5"/>
    <p:sldLayoutId id="2147483661" r:id="rId6"/>
    <p:sldLayoutId id="2147483707" r:id="rId7"/>
    <p:sldLayoutId id="2147483668" r:id="rId8"/>
    <p:sldLayoutId id="2147483650" r:id="rId9"/>
    <p:sldLayoutId id="2147483653" r:id="rId10"/>
    <p:sldLayoutId id="2147483652" r:id="rId11"/>
    <p:sldLayoutId id="2147483667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701" r:id="rId26"/>
    <p:sldLayoutId id="2147483721" r:id="rId27"/>
    <p:sldLayoutId id="2147483722" r:id="rId28"/>
    <p:sldLayoutId id="2147483732" r:id="rId29"/>
    <p:sldLayoutId id="2147483733" r:id="rId30"/>
    <p:sldLayoutId id="2147483734" r:id="rId31"/>
    <p:sldLayoutId id="2147483651" r:id="rId32"/>
    <p:sldLayoutId id="2147483664" r:id="rId33"/>
    <p:sldLayoutId id="2147483666" r:id="rId34"/>
    <p:sldLayoutId id="2147483708" r:id="rId35"/>
    <p:sldLayoutId id="2147483665" r:id="rId36"/>
    <p:sldLayoutId id="2147483711" r:id="rId37"/>
    <p:sldLayoutId id="2147483654" r:id="rId38"/>
    <p:sldLayoutId id="2147483684" r:id="rId39"/>
    <p:sldLayoutId id="2147483685" r:id="rId40"/>
    <p:sldLayoutId id="2147483686" r:id="rId41"/>
    <p:sldLayoutId id="2147483683" r:id="rId42"/>
    <p:sldLayoutId id="2147483717" r:id="rId43"/>
    <p:sldLayoutId id="2147483687" r:id="rId44"/>
    <p:sldLayoutId id="2147483718" r:id="rId45"/>
    <p:sldLayoutId id="2147483720" r:id="rId46"/>
    <p:sldLayoutId id="2147483655" r:id="rId47"/>
    <p:sldLayoutId id="2147483692" r:id="rId48"/>
    <p:sldLayoutId id="2147483693" r:id="rId49"/>
    <p:sldLayoutId id="2147483694" r:id="rId50"/>
    <p:sldLayoutId id="2147483695" r:id="rId51"/>
    <p:sldLayoutId id="2147483735" r:id="rId52"/>
    <p:sldLayoutId id="2147483736" r:id="rId53"/>
    <p:sldLayoutId id="2147483700" r:id="rId54"/>
    <p:sldLayoutId id="2147483660" r:id="rId55"/>
    <p:sldLayoutId id="2147483699" r:id="rId56"/>
    <p:sldLayoutId id="2147483682" r:id="rId57"/>
    <p:sldLayoutId id="2147483713" r:id="rId58"/>
    <p:sldLayoutId id="2147483728" r:id="rId59"/>
    <p:sldLayoutId id="2147483729" r:id="rId60"/>
    <p:sldLayoutId id="2147483730" r:id="rId61"/>
    <p:sldLayoutId id="2147483731" r:id="rId62"/>
    <p:sldLayoutId id="2147483737" r:id="rId63"/>
    <p:sldLayoutId id="2147483738" r:id="rId64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1.sv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vm.fi/lainsaadantoryhma" TargetMode="External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vektorigrafiikka&#10;&#10;Kuvaus luotu automaattisesti">
            <a:extLst>
              <a:ext uri="{FF2B5EF4-FFF2-40B4-BE49-F238E27FC236}">
                <a16:creationId xmlns:a16="http://schemas.microsoft.com/office/drawing/2014/main" id="{4F57197F-31FF-4F58-94F0-549B2D947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5C717E6-F234-4A52-96A3-FCF5F09FA2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Digitiekartta kunnille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656C552-AD5B-44BC-93EC-943EFFC38B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Tiistai </a:t>
            </a:r>
            <a:r>
              <a:rPr lang="fi-FI"/>
              <a:t>7.6.2022 klo 15.00-15.45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53C3-3024-427A-8D74-25ADB476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pPr/>
              <a:t>1</a:t>
            </a:fld>
            <a:endParaRPr lang="fi-FI" noProof="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BAFE6A1-E881-47F5-A799-0AC7D5B30B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F475EE8-6153-4141-AF52-4E4BA3F6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7.6.2022</a:t>
            </a:r>
            <a:endParaRPr lang="fi-FI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382AA6B-2227-48C6-8482-F2AA22D5C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#digiohjelma #asiantuntijatuki #kuntienDigi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6463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DA3163-E7C4-47CD-AD31-C7C54BFB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Digitiekartta kunnille 7.6.2022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71635C-056C-4847-A147-50ADEA182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effectLst/>
                <a:latin typeface="Work Sans" pitchFamily="2" charset="0"/>
                <a:ea typeface="Calibri" panose="020F0502020204030204" pitchFamily="34" charset="0"/>
              </a:rPr>
              <a:t>Klo 15-15.15</a:t>
            </a:r>
          </a:p>
          <a:p>
            <a:pPr>
              <a:buFontTx/>
              <a:buChar char="-"/>
            </a:pPr>
            <a:r>
              <a:rPr lang="fi-FI" dirty="0">
                <a:effectLst/>
                <a:latin typeface="Work Sans" pitchFamily="2" charset="0"/>
                <a:ea typeface="Calibri" panose="020F0502020204030204" pitchFamily="34" charset="0"/>
              </a:rPr>
              <a:t>Miksi työhön ollaan lähtemässä: Digitiekartan tavoite</a:t>
            </a:r>
          </a:p>
          <a:p>
            <a:pPr lvl="1">
              <a:buFontTx/>
              <a:buChar char="-"/>
            </a:pPr>
            <a:r>
              <a:rPr lang="fi-FI" sz="2000" dirty="0">
                <a:latin typeface="Work Sans" pitchFamily="2" charset="0"/>
                <a:ea typeface="Calibri" panose="020F0502020204030204" pitchFamily="34" charset="0"/>
              </a:rPr>
              <a:t>Heli, Hänninen, erityisasiantuntija, Kuntaliitto</a:t>
            </a:r>
          </a:p>
          <a:p>
            <a:pPr>
              <a:buFontTx/>
              <a:buChar char="-"/>
            </a:pPr>
            <a:r>
              <a:rPr lang="fi-FI" dirty="0">
                <a:effectLst/>
                <a:latin typeface="Work Sans" pitchFamily="2" charset="0"/>
                <a:ea typeface="Calibri" panose="020F0502020204030204" pitchFamily="34" charset="0"/>
              </a:rPr>
              <a:t>Asiantuntijatuen kokonaisuus osana kansallista digin edistämistä</a:t>
            </a:r>
          </a:p>
          <a:p>
            <a:pPr lvl="1">
              <a:buFontTx/>
              <a:buChar char="-"/>
            </a:pPr>
            <a:r>
              <a:rPr lang="fi-FI" dirty="0">
                <a:latin typeface="Work Sans" pitchFamily="2" charset="0"/>
                <a:ea typeface="Calibri" panose="020F0502020204030204" pitchFamily="34" charset="0"/>
              </a:rPr>
              <a:t>Marjukka Saarijärvi, ohjelmajohtaja, valtiovarainministeriö</a:t>
            </a:r>
          </a:p>
          <a:p>
            <a:pPr marL="0" indent="0">
              <a:buNone/>
            </a:pPr>
            <a:r>
              <a:rPr lang="fi-FI" dirty="0">
                <a:effectLst/>
                <a:latin typeface="Work Sans" pitchFamily="2" charset="0"/>
                <a:ea typeface="Calibri" panose="020F0502020204030204" pitchFamily="34" charset="0"/>
              </a:rPr>
              <a:t>Klo 15.15-15.40</a:t>
            </a:r>
          </a:p>
          <a:p>
            <a:pPr>
              <a:buFontTx/>
              <a:buChar char="-"/>
            </a:pPr>
            <a:r>
              <a:rPr lang="fi-FI" dirty="0">
                <a:latin typeface="Work Sans" pitchFamily="2" charset="0"/>
                <a:ea typeface="Calibri" panose="020F0502020204030204" pitchFamily="34" charset="0"/>
              </a:rPr>
              <a:t>Ajatusten kerääminen ja keskustelu käynnistyvästä tiekarttatyöstä</a:t>
            </a:r>
          </a:p>
          <a:p>
            <a:pPr lvl="1">
              <a:buFontTx/>
              <a:buChar char="-"/>
            </a:pPr>
            <a:r>
              <a:rPr lang="fi-FI" dirty="0">
                <a:latin typeface="Work Sans" pitchFamily="2" charset="0"/>
                <a:ea typeface="Calibri" panose="020F0502020204030204" pitchFamily="34" charset="0"/>
              </a:rPr>
              <a:t>Annette Hotari, Terhi Korhonen ja Petri Risto, DVV</a:t>
            </a:r>
          </a:p>
          <a:p>
            <a:pPr marL="0" indent="0">
              <a:buNone/>
            </a:pPr>
            <a:r>
              <a:rPr lang="fi-FI" dirty="0">
                <a:effectLst/>
                <a:latin typeface="Work Sans" pitchFamily="2" charset="0"/>
                <a:ea typeface="Calibri" panose="020F0502020204030204" pitchFamily="34" charset="0"/>
              </a:rPr>
              <a:t>Klo 15.40-15.45</a:t>
            </a:r>
          </a:p>
          <a:p>
            <a:pPr marL="0" indent="0">
              <a:buNone/>
            </a:pPr>
            <a:r>
              <a:rPr lang="fi-FI" dirty="0">
                <a:effectLst/>
                <a:latin typeface="Work Sans" pitchFamily="2" charset="0"/>
                <a:ea typeface="Calibri" panose="020F0502020204030204" pitchFamily="34" charset="0"/>
              </a:rPr>
              <a:t>- Yhteenveto ja miten mukaan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99D30C7-009A-4CC9-9E13-2BB0DDBB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2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665D8D5-2167-45E4-8BCE-7D8C30F04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271002-CD78-44FC-8B35-6DA32B49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#digiohjelma #asiantuntijatuki #kuntienDigi</a:t>
            </a:r>
          </a:p>
        </p:txBody>
      </p:sp>
    </p:spTree>
    <p:extLst>
      <p:ext uri="{BB962C8B-B14F-4D97-AF65-F5344CB8AC3E}">
        <p14:creationId xmlns:p14="http://schemas.microsoft.com/office/powerpoint/2010/main" val="294043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00099A-FE10-456B-A18B-F95F443A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256957"/>
            <a:ext cx="10658475" cy="1584149"/>
          </a:xfrm>
        </p:spPr>
        <p:txBody>
          <a:bodyPr/>
          <a:lstStyle/>
          <a:p>
            <a:r>
              <a:rPr lang="fi-FI" sz="4000" b="1" dirty="0">
                <a:solidFill>
                  <a:srgbClr val="923468"/>
                </a:solidFill>
                <a:cs typeface="Arial"/>
              </a:rPr>
              <a:t>Asiantuntijatuki </a:t>
            </a:r>
            <a:r>
              <a:rPr lang="fi-FI" dirty="0">
                <a:solidFill>
                  <a:srgbClr val="923468"/>
                </a:solidFill>
                <a:cs typeface="Arial"/>
              </a:rPr>
              <a:t>osana Digiohjelmaa kansallisessa digikehittämisessä</a:t>
            </a:r>
            <a:endParaRPr lang="fi-FI" dirty="0">
              <a:solidFill>
                <a:srgbClr val="923468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9419B95-363E-4AA5-95FA-2241926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3</a:t>
            </a:fld>
            <a:endParaRPr lang="fi-FI" noProof="0" dirty="0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91A331B3-0453-4F7C-8D1E-36B3DB15E836}"/>
              </a:ext>
            </a:extLst>
          </p:cNvPr>
          <p:cNvSpPr/>
          <p:nvPr/>
        </p:nvSpPr>
        <p:spPr>
          <a:xfrm>
            <a:off x="5015281" y="1868551"/>
            <a:ext cx="3100043" cy="47335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900" b="1" dirty="0">
                <a:solidFill>
                  <a:schemeClr val="bg1"/>
                </a:solidFill>
              </a:rPr>
              <a:t>Henkilöasiakkaat, yritykset ja yhteisöt</a:t>
            </a:r>
            <a:endParaRPr lang="fi-FI" sz="9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Rounded Rectangle 51">
            <a:extLst>
              <a:ext uri="{FF2B5EF4-FFF2-40B4-BE49-F238E27FC236}">
                <a16:creationId xmlns:a16="http://schemas.microsoft.com/office/drawing/2014/main" id="{ABDD39C4-FBE9-4AE7-832D-0BD053263BC1}"/>
              </a:ext>
            </a:extLst>
          </p:cNvPr>
          <p:cNvSpPr/>
          <p:nvPr/>
        </p:nvSpPr>
        <p:spPr>
          <a:xfrm>
            <a:off x="2951733" y="2452662"/>
            <a:ext cx="7171805" cy="3459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 sz="1400" b="1">
              <a:solidFill>
                <a:schemeClr val="accent1"/>
              </a:solidFill>
              <a:latin typeface="+mj-lt"/>
              <a:cs typeface="Arial"/>
            </a:endParaRPr>
          </a:p>
        </p:txBody>
      </p:sp>
      <p:sp>
        <p:nvSpPr>
          <p:cNvPr id="7" name="Ellipsi 13">
            <a:extLst>
              <a:ext uri="{FF2B5EF4-FFF2-40B4-BE49-F238E27FC236}">
                <a16:creationId xmlns:a16="http://schemas.microsoft.com/office/drawing/2014/main" id="{F079B5D6-622C-426C-B06B-E7B6090A4FF3}"/>
              </a:ext>
            </a:extLst>
          </p:cNvPr>
          <p:cNvSpPr/>
          <p:nvPr/>
        </p:nvSpPr>
        <p:spPr>
          <a:xfrm>
            <a:off x="4632349" y="3614768"/>
            <a:ext cx="1700923" cy="161935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150" dirty="0"/>
              <a:t>Digitalisaation edistämisen ohjelma</a:t>
            </a:r>
          </a:p>
          <a:p>
            <a:pPr algn="ctr"/>
            <a:r>
              <a:rPr lang="fi-FI" sz="1150" dirty="0">
                <a:cs typeface="Arial"/>
              </a:rPr>
              <a:t>(VM)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4ECAFDC-DB48-43B9-943E-F749EFBA6198}"/>
              </a:ext>
            </a:extLst>
          </p:cNvPr>
          <p:cNvSpPr txBox="1"/>
          <p:nvPr/>
        </p:nvSpPr>
        <p:spPr>
          <a:xfrm>
            <a:off x="5645670" y="3058499"/>
            <a:ext cx="178183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1600" i="1" dirty="0">
                <a:solidFill>
                  <a:schemeClr val="accent1"/>
                </a:solidFill>
              </a:rPr>
              <a:t>Digitalisaation </a:t>
            </a:r>
            <a:br>
              <a:rPr lang="fi-FI" sz="1600" i="1" dirty="0"/>
            </a:br>
            <a:r>
              <a:rPr lang="fi-FI" sz="1600" i="1" dirty="0">
                <a:solidFill>
                  <a:schemeClr val="accent1"/>
                </a:solidFill>
              </a:rPr>
              <a:t>edistäminen </a:t>
            </a:r>
            <a:endParaRPr lang="fi-FI" sz="1600" i="1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A8D7854-36C6-41C4-944B-6E0FF2B7F049}"/>
              </a:ext>
            </a:extLst>
          </p:cNvPr>
          <p:cNvSpPr txBox="1"/>
          <p:nvPr/>
        </p:nvSpPr>
        <p:spPr>
          <a:xfrm>
            <a:off x="4125249" y="4933955"/>
            <a:ext cx="218698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800">
                <a:solidFill>
                  <a:schemeClr val="tx2"/>
                </a:solidFill>
              </a:rPr>
              <a:t>- Digituki</a:t>
            </a:r>
            <a:endParaRPr lang="fi-FI">
              <a:solidFill>
                <a:schemeClr val="tx2"/>
              </a:solidFill>
            </a:endParaRPr>
          </a:p>
          <a:p>
            <a:r>
              <a:rPr lang="fi-FI" sz="800">
                <a:solidFill>
                  <a:schemeClr val="tx2"/>
                </a:solidFill>
              </a:rPr>
              <a:t>- </a:t>
            </a:r>
            <a:r>
              <a:rPr lang="fi-FI" sz="800" err="1">
                <a:solidFill>
                  <a:schemeClr val="tx2"/>
                </a:solidFill>
              </a:rPr>
              <a:t>YritysDigi</a:t>
            </a:r>
            <a:endParaRPr lang="fi-FI" err="1">
              <a:solidFill>
                <a:schemeClr val="tx2"/>
              </a:solidFill>
            </a:endParaRPr>
          </a:p>
          <a:p>
            <a:r>
              <a:rPr lang="fi-FI" sz="800">
                <a:solidFill>
                  <a:schemeClr val="tx2"/>
                </a:solidFill>
              </a:rPr>
              <a:t>- </a:t>
            </a:r>
            <a:r>
              <a:rPr lang="fi-FI" sz="800">
                <a:solidFill>
                  <a:schemeClr val="tx2"/>
                </a:solidFill>
                <a:ea typeface="+mn-lt"/>
                <a:cs typeface="+mn-lt"/>
              </a:rPr>
              <a:t>Lainsäädäntöryhmä</a:t>
            </a:r>
          </a:p>
          <a:p>
            <a:r>
              <a:rPr lang="fi-FI" sz="800">
                <a:solidFill>
                  <a:schemeClr val="tx2"/>
                </a:solidFill>
              </a:rPr>
              <a:t>- Digitalisaation mittarit ja tilannekuva</a:t>
            </a:r>
            <a:endParaRPr lang="fi-FI" sz="800">
              <a:solidFill>
                <a:schemeClr val="tx2"/>
              </a:solidFill>
              <a:cs typeface="Arial"/>
            </a:endParaRPr>
          </a:p>
          <a:p>
            <a:pPr algn="l"/>
            <a:r>
              <a:rPr lang="fi-FI" sz="800">
                <a:solidFill>
                  <a:schemeClr val="tx2"/>
                </a:solidFill>
              </a:rPr>
              <a:t>- Digitalisaation edistäjien verkosto</a:t>
            </a:r>
            <a:endParaRPr lang="fi-FI" sz="800">
              <a:solidFill>
                <a:schemeClr val="tx2"/>
              </a:solidFill>
              <a:cs typeface="Arial"/>
            </a:endParaRPr>
          </a:p>
          <a:p>
            <a:pPr algn="l"/>
            <a:r>
              <a:rPr lang="fi-FI" sz="800">
                <a:solidFill>
                  <a:schemeClr val="tx2"/>
                </a:solidFill>
              </a:rPr>
              <a:t>- </a:t>
            </a:r>
            <a:r>
              <a:rPr lang="fi-FI" sz="800">
                <a:solidFill>
                  <a:schemeClr val="tx2"/>
                </a:solidFill>
                <a:cs typeface="Arial"/>
              </a:rPr>
              <a:t>Viestintä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3E728C4E-282F-46F8-AD63-FCA24ABEFA8A}"/>
              </a:ext>
            </a:extLst>
          </p:cNvPr>
          <p:cNvSpPr/>
          <p:nvPr/>
        </p:nvSpPr>
        <p:spPr>
          <a:xfrm>
            <a:off x="2229616" y="3700257"/>
            <a:ext cx="1445078" cy="76472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00">
                <a:ea typeface="+mn-lt"/>
                <a:cs typeface="+mn-lt"/>
              </a:rPr>
              <a:t>Saavutettavuuden</a:t>
            </a:r>
            <a:endParaRPr lang="fi-FI"/>
          </a:p>
          <a:p>
            <a:pPr algn="ctr"/>
            <a:r>
              <a:rPr lang="fi-FI" sz="1000">
                <a:ea typeface="+mn-lt"/>
                <a:cs typeface="+mn-lt"/>
              </a:rPr>
              <a:t>valvonta  ja neuvonta (AVI)</a:t>
            </a:r>
            <a:endParaRPr lang="fi-FI">
              <a:cs typeface="Arial" panose="020B0604020202020204"/>
            </a:endParaRP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620BEB79-6AF0-4C00-8061-943321AC68E4}"/>
              </a:ext>
            </a:extLst>
          </p:cNvPr>
          <p:cNvSpPr/>
          <p:nvPr/>
        </p:nvSpPr>
        <p:spPr>
          <a:xfrm>
            <a:off x="2229616" y="4611935"/>
            <a:ext cx="1445078" cy="76472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00">
                <a:ea typeface="+mn-lt"/>
                <a:cs typeface="+mn-lt"/>
              </a:rPr>
              <a:t>Digituen koordinointi (DVV)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EC1192C6-6D6F-4317-8E54-D555F7B96F3D}"/>
              </a:ext>
            </a:extLst>
          </p:cNvPr>
          <p:cNvSpPr/>
          <p:nvPr/>
        </p:nvSpPr>
        <p:spPr>
          <a:xfrm>
            <a:off x="5015581" y="2398709"/>
            <a:ext cx="3107032" cy="4770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900" b="1">
                <a:solidFill>
                  <a:schemeClr val="tx2"/>
                </a:solidFill>
              </a:rPr>
              <a:t>Viranomaiset (valtio ja kunnat)</a:t>
            </a:r>
            <a:endParaRPr lang="fi-FI" sz="900" b="1">
              <a:solidFill>
                <a:schemeClr val="tx2"/>
              </a:solidFill>
              <a:cs typeface="Arial"/>
            </a:endParaRPr>
          </a:p>
          <a:p>
            <a:pPr algn="ctr"/>
            <a:r>
              <a:rPr lang="fi-FI" sz="900" b="1">
                <a:solidFill>
                  <a:schemeClr val="tx2"/>
                </a:solidFill>
              </a:rPr>
              <a:t>kumppaneineen (yritykset ja yhteisöt)</a:t>
            </a:r>
            <a:endParaRPr lang="fi-FI" sz="900" b="1">
              <a:solidFill>
                <a:schemeClr val="tx2"/>
              </a:solidFill>
              <a:cs typeface="Arial"/>
            </a:endParaRPr>
          </a:p>
        </p:txBody>
      </p:sp>
      <p:pic>
        <p:nvPicPr>
          <p:cNvPr id="13" name="Kuva 43" descr="Suuntanuoli: vastapäivään tasaisella täytöllä">
            <a:extLst>
              <a:ext uri="{FF2B5EF4-FFF2-40B4-BE49-F238E27FC236}">
                <a16:creationId xmlns:a16="http://schemas.microsoft.com/office/drawing/2014/main" id="{07ADB9AF-9F7B-4FD7-B751-C9700345E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440000">
            <a:off x="5190350" y="2693543"/>
            <a:ext cx="778328" cy="785132"/>
          </a:xfrm>
          <a:prstGeom prst="rect">
            <a:avLst/>
          </a:prstGeom>
        </p:spPr>
      </p:pic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7F894FBB-361E-4B46-B8EB-E9C06EA77CD5}"/>
              </a:ext>
            </a:extLst>
          </p:cNvPr>
          <p:cNvSpPr/>
          <p:nvPr/>
        </p:nvSpPr>
        <p:spPr>
          <a:xfrm>
            <a:off x="9403450" y="3699787"/>
            <a:ext cx="1445078" cy="76472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00">
                <a:ea typeface="+mn-lt"/>
                <a:cs typeface="+mn-lt"/>
              </a:rPr>
              <a:t>Digitoimisto</a:t>
            </a:r>
            <a:endParaRPr lang="en-US" sz="1000">
              <a:ea typeface="+mn-lt"/>
              <a:cs typeface="+mn-lt"/>
            </a:endParaRPr>
          </a:p>
          <a:p>
            <a:pPr algn="ctr"/>
            <a:r>
              <a:rPr lang="fi-FI" sz="1000">
                <a:ea typeface="+mn-lt"/>
                <a:cs typeface="+mn-lt"/>
              </a:rPr>
              <a:t>Digikompassi</a:t>
            </a:r>
            <a:endParaRPr lang="en-US" sz="1000">
              <a:ea typeface="+mn-lt"/>
              <a:cs typeface="+mn-lt"/>
            </a:endParaRP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4820AA60-674F-4B08-8347-C3EBC9B74568}"/>
              </a:ext>
            </a:extLst>
          </p:cNvPr>
          <p:cNvSpPr/>
          <p:nvPr/>
        </p:nvSpPr>
        <p:spPr>
          <a:xfrm>
            <a:off x="9403450" y="4611749"/>
            <a:ext cx="1445078" cy="76472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00">
                <a:ea typeface="+mn-lt"/>
                <a:cs typeface="+mn-lt"/>
              </a:rPr>
              <a:t>Digi arkeen neuvottelukunta</a:t>
            </a:r>
            <a:endParaRPr lang="fi-FI"/>
          </a:p>
        </p:txBody>
      </p:sp>
      <p:pic>
        <p:nvPicPr>
          <p:cNvPr id="16" name="Kuva 43" descr="Suuntanuoli: myötäpäivään tasaisella täytöllä">
            <a:extLst>
              <a:ext uri="{FF2B5EF4-FFF2-40B4-BE49-F238E27FC236}">
                <a16:creationId xmlns:a16="http://schemas.microsoft.com/office/drawing/2014/main" id="{8E364AF9-922B-4E10-89C6-F5ABCC5B3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60000">
            <a:off x="7219102" y="2697779"/>
            <a:ext cx="778328" cy="778328"/>
          </a:xfrm>
          <a:prstGeom prst="rect">
            <a:avLst/>
          </a:prstGeom>
        </p:spPr>
      </p:pic>
      <p:sp>
        <p:nvSpPr>
          <p:cNvPr id="17" name="Ellipsi 16">
            <a:extLst>
              <a:ext uri="{FF2B5EF4-FFF2-40B4-BE49-F238E27FC236}">
                <a16:creationId xmlns:a16="http://schemas.microsoft.com/office/drawing/2014/main" id="{91743F3F-C57C-4845-B506-E32C0C952C4D}"/>
              </a:ext>
            </a:extLst>
          </p:cNvPr>
          <p:cNvSpPr/>
          <p:nvPr/>
        </p:nvSpPr>
        <p:spPr>
          <a:xfrm>
            <a:off x="7687494" y="2964029"/>
            <a:ext cx="1028743" cy="103628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850" dirty="0"/>
              <a:t>Digi-kannustin</a:t>
            </a:r>
            <a:br>
              <a:rPr lang="fi-FI" sz="850" dirty="0"/>
            </a:br>
            <a:r>
              <a:rPr lang="fi-FI" sz="850" dirty="0"/>
              <a:t>hankkeet (kunnille)</a:t>
            </a:r>
            <a:endParaRPr lang="fi-FI" sz="850" dirty="0">
              <a:cs typeface="Arial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656F8A05-2B46-49E0-AC1A-DB67704BEEB6}"/>
              </a:ext>
            </a:extLst>
          </p:cNvPr>
          <p:cNvSpPr txBox="1"/>
          <p:nvPr/>
        </p:nvSpPr>
        <p:spPr>
          <a:xfrm>
            <a:off x="809145" y="1978759"/>
            <a:ext cx="2332618" cy="1098190"/>
          </a:xfrm>
          <a:prstGeom prst="rect">
            <a:avLst/>
          </a:prstGeom>
          <a:noFill/>
          <a:ln w="12700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fi-FI" sz="800" b="1" dirty="0">
                <a:solidFill>
                  <a:schemeClr val="tx2"/>
                </a:solidFill>
                <a:cs typeface="Arial"/>
              </a:rPr>
              <a:t>Elämäntapahtumalähtöinen kehittäminen</a:t>
            </a:r>
          </a:p>
          <a:p>
            <a:endParaRPr lang="fi-FI" sz="800" dirty="0">
              <a:solidFill>
                <a:schemeClr val="tx2"/>
              </a:solidFill>
              <a:cs typeface="Arial"/>
            </a:endParaRPr>
          </a:p>
          <a:p>
            <a:r>
              <a:rPr lang="fi-FI" sz="800" dirty="0">
                <a:solidFill>
                  <a:schemeClr val="tx2"/>
                </a:solidFill>
                <a:cs typeface="Arial"/>
              </a:rPr>
              <a:t>Suomi.fi-viestit</a:t>
            </a:r>
          </a:p>
          <a:p>
            <a:r>
              <a:rPr lang="fi-FI" sz="800" dirty="0">
                <a:solidFill>
                  <a:schemeClr val="tx2"/>
                </a:solidFill>
                <a:cs typeface="Arial"/>
              </a:rPr>
              <a:t>Suomi.fi-valtuudet</a:t>
            </a:r>
          </a:p>
          <a:p>
            <a:r>
              <a:rPr lang="fi-FI" sz="800" dirty="0">
                <a:solidFill>
                  <a:schemeClr val="tx2"/>
                </a:solidFill>
                <a:cs typeface="Arial"/>
              </a:rPr>
              <a:t>Suomi.fi-</a:t>
            </a:r>
            <a:r>
              <a:rPr lang="fi-FI" sz="800" dirty="0" err="1">
                <a:solidFill>
                  <a:schemeClr val="tx2"/>
                </a:solidFill>
                <a:cs typeface="Arial"/>
              </a:rPr>
              <a:t>palveluväylä</a:t>
            </a:r>
            <a:endParaRPr lang="fi-FI" sz="800" dirty="0">
              <a:solidFill>
                <a:schemeClr val="tx2"/>
              </a:solidFill>
              <a:cs typeface="Arial"/>
            </a:endParaRPr>
          </a:p>
          <a:p>
            <a:r>
              <a:rPr lang="fi-FI" sz="800" dirty="0">
                <a:solidFill>
                  <a:schemeClr val="tx2"/>
                </a:solidFill>
                <a:cs typeface="Arial"/>
              </a:rPr>
              <a:t>Suomi.fi-palvelutietovaranto</a:t>
            </a:r>
          </a:p>
          <a:p>
            <a:r>
              <a:rPr lang="fi-FI" sz="800" dirty="0">
                <a:solidFill>
                  <a:schemeClr val="tx2"/>
                </a:solidFill>
                <a:cs typeface="Arial"/>
              </a:rPr>
              <a:t>Suomi.fi-verkkopalvelu</a:t>
            </a:r>
          </a:p>
          <a:p>
            <a:r>
              <a:rPr lang="fi-FI" sz="800" dirty="0">
                <a:solidFill>
                  <a:schemeClr val="tx2"/>
                </a:solidFill>
                <a:cs typeface="Arial"/>
              </a:rPr>
              <a:t>Suomi.fi-laatutyökalut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1E56A24F-A12C-493D-901A-6E4786AB5979}"/>
              </a:ext>
            </a:extLst>
          </p:cNvPr>
          <p:cNvSpPr/>
          <p:nvPr/>
        </p:nvSpPr>
        <p:spPr>
          <a:xfrm>
            <a:off x="2229616" y="2788579"/>
            <a:ext cx="1445078" cy="76472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>
                <a:ea typeface="+mn-lt"/>
                <a:cs typeface="+mn-lt"/>
              </a:rPr>
              <a:t>Suomi.fi-tukipalvelut</a:t>
            </a:r>
            <a:endParaRPr lang="fi-FI" sz="1000">
              <a:cs typeface="Arial"/>
            </a:endParaRPr>
          </a:p>
          <a:p>
            <a:pPr algn="ctr"/>
            <a:r>
              <a:rPr lang="fi-FI" sz="1000">
                <a:ea typeface="+mn-lt"/>
                <a:cs typeface="+mn-lt"/>
              </a:rPr>
              <a:t>(DVV)</a:t>
            </a:r>
            <a:endParaRPr lang="fi-FI" sz="1000">
              <a:cs typeface="Arial"/>
            </a:endParaRP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90FA7411-96E7-4A96-9828-87536B571EE1}"/>
              </a:ext>
            </a:extLst>
          </p:cNvPr>
          <p:cNvSpPr/>
          <p:nvPr/>
        </p:nvSpPr>
        <p:spPr>
          <a:xfrm>
            <a:off x="3941274" y="5766308"/>
            <a:ext cx="3497927" cy="75903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900">
                <a:ea typeface="+mn-lt"/>
                <a:cs typeface="+mn-lt"/>
              </a:rPr>
              <a:t>Digitalisaatioon liittyvä yleislainsäädäntö: mitä vähintään tulee ottaa huomioon, kun kehitetään digitaalisia palveluita </a:t>
            </a:r>
            <a:r>
              <a:rPr lang="fi-FI" sz="900">
                <a:ea typeface="+mn-lt"/>
                <a:cs typeface="+mn-lt"/>
                <a:hlinkClick r:id="rId6"/>
              </a:rPr>
              <a:t>https://vm.fi/lainsaadantoryhma</a:t>
            </a:r>
            <a:endParaRPr lang="fi-FI" sz="900">
              <a:cs typeface="Arial"/>
            </a:endParaRP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D73B4E84-FB27-4663-B5DF-DAB03FB68ACE}"/>
              </a:ext>
            </a:extLst>
          </p:cNvPr>
          <p:cNvSpPr/>
          <p:nvPr/>
        </p:nvSpPr>
        <p:spPr>
          <a:xfrm>
            <a:off x="7518123" y="5766308"/>
            <a:ext cx="1740779" cy="75903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900">
                <a:ea typeface="+mn-lt"/>
                <a:cs typeface="+mn-lt"/>
              </a:rPr>
              <a:t>Digitalisaatioon liittyvä erityislainsäädäntö</a:t>
            </a:r>
            <a:endParaRPr lang="fi-FI" sz="900">
              <a:cs typeface="Arial"/>
            </a:endParaRPr>
          </a:p>
        </p:txBody>
      </p:sp>
      <p:pic>
        <p:nvPicPr>
          <p:cNvPr id="22" name="Kuva 10" descr="Kruunu ääriviiva">
            <a:extLst>
              <a:ext uri="{FF2B5EF4-FFF2-40B4-BE49-F238E27FC236}">
                <a16:creationId xmlns:a16="http://schemas.microsoft.com/office/drawing/2014/main" id="{10691090-FD2C-4027-879C-DCFE6A6DEE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48026" y="1309957"/>
            <a:ext cx="577122" cy="573802"/>
          </a:xfrm>
          <a:prstGeom prst="rect">
            <a:avLst/>
          </a:prstGeom>
        </p:spPr>
      </p:pic>
      <p:grpSp>
        <p:nvGrpSpPr>
          <p:cNvPr id="23" name="Ryhmä 22">
            <a:extLst>
              <a:ext uri="{FF2B5EF4-FFF2-40B4-BE49-F238E27FC236}">
                <a16:creationId xmlns:a16="http://schemas.microsoft.com/office/drawing/2014/main" id="{AC315B53-6BA8-472A-8C17-409BC917C59E}"/>
              </a:ext>
            </a:extLst>
          </p:cNvPr>
          <p:cNvGrpSpPr/>
          <p:nvPr/>
        </p:nvGrpSpPr>
        <p:grpSpPr>
          <a:xfrm>
            <a:off x="4429998" y="2556274"/>
            <a:ext cx="1239260" cy="1386181"/>
            <a:chOff x="3573344" y="2438207"/>
            <a:chExt cx="1239260" cy="1386181"/>
          </a:xfrm>
        </p:grpSpPr>
        <p:sp>
          <p:nvSpPr>
            <p:cNvPr id="24" name="Ellipsi 13">
              <a:extLst>
                <a:ext uri="{FF2B5EF4-FFF2-40B4-BE49-F238E27FC236}">
                  <a16:creationId xmlns:a16="http://schemas.microsoft.com/office/drawing/2014/main" id="{766AFCCD-4DE3-4DFF-BAC1-2CAAACFC7ED3}"/>
                </a:ext>
              </a:extLst>
            </p:cNvPr>
            <p:cNvSpPr/>
            <p:nvPr/>
          </p:nvSpPr>
          <p:spPr>
            <a:xfrm>
              <a:off x="3754748" y="2845962"/>
              <a:ext cx="1049047" cy="9784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fi-FI" b="1">
                <a:solidFill>
                  <a:schemeClr val="tx2"/>
                </a:solidFill>
              </a:endParaRPr>
            </a:p>
          </p:txBody>
        </p:sp>
        <p:pic>
          <p:nvPicPr>
            <p:cNvPr id="25" name="Kuva 24" descr="Kuva, joka sisältää kohteen teksti&#10;&#10;Kuvaus luotu automaattisesti">
              <a:extLst>
                <a:ext uri="{FF2B5EF4-FFF2-40B4-BE49-F238E27FC236}">
                  <a16:creationId xmlns:a16="http://schemas.microsoft.com/office/drawing/2014/main" id="{43D30172-E633-4013-A5B9-81D1529803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374"/>
            <a:stretch/>
          </p:blipFill>
          <p:spPr>
            <a:xfrm>
              <a:off x="3573344" y="2438207"/>
              <a:ext cx="501733" cy="795960"/>
            </a:xfrm>
            <a:prstGeom prst="rect">
              <a:avLst/>
            </a:prstGeom>
          </p:spPr>
        </p:pic>
        <p:sp>
          <p:nvSpPr>
            <p:cNvPr id="26" name="Tekstiruutu 25">
              <a:extLst>
                <a:ext uri="{FF2B5EF4-FFF2-40B4-BE49-F238E27FC236}">
                  <a16:creationId xmlns:a16="http://schemas.microsoft.com/office/drawing/2014/main" id="{D4FE4717-C7FD-443C-876D-62D0139B23DE}"/>
                </a:ext>
              </a:extLst>
            </p:cNvPr>
            <p:cNvSpPr txBox="1"/>
            <p:nvPr/>
          </p:nvSpPr>
          <p:spPr>
            <a:xfrm>
              <a:off x="3747551" y="3019496"/>
              <a:ext cx="1065053" cy="80021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i-FI" sz="900" b="1" dirty="0">
                  <a:solidFill>
                    <a:schemeClr val="bg1"/>
                  </a:solidFill>
                </a:rPr>
                <a:t>ASIAN-TUNTIJATUKI DIGI-HAASTEISSA</a:t>
              </a:r>
              <a:endParaRPr lang="fi-FI" sz="900" b="1" dirty="0">
                <a:solidFill>
                  <a:schemeClr val="bg1"/>
                </a:solidFill>
                <a:cs typeface="Arial"/>
              </a:endParaRPr>
            </a:p>
            <a:p>
              <a:pPr algn="ctr"/>
              <a:endParaRPr lang="fi-FI" sz="1000" dirty="0">
                <a:solidFill>
                  <a:srgbClr val="1E1E1E"/>
                </a:solidFill>
              </a:endParaRPr>
            </a:p>
          </p:txBody>
        </p:sp>
      </p:grpSp>
      <p:sp>
        <p:nvSpPr>
          <p:cNvPr id="27" name="Ellipsi 13">
            <a:extLst>
              <a:ext uri="{FF2B5EF4-FFF2-40B4-BE49-F238E27FC236}">
                <a16:creationId xmlns:a16="http://schemas.microsoft.com/office/drawing/2014/main" id="{C30345C6-0739-456D-90E9-47FA56485F99}"/>
              </a:ext>
            </a:extLst>
          </p:cNvPr>
          <p:cNvSpPr/>
          <p:nvPr/>
        </p:nvSpPr>
        <p:spPr>
          <a:xfrm>
            <a:off x="7040998" y="3779208"/>
            <a:ext cx="1005533" cy="970044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850" dirty="0"/>
              <a:t>Muut digi-hankkeet</a:t>
            </a:r>
          </a:p>
          <a:p>
            <a:pPr algn="ctr"/>
            <a:r>
              <a:rPr lang="fi-FI" sz="850" dirty="0"/>
              <a:t>(VM)</a:t>
            </a:r>
          </a:p>
        </p:txBody>
      </p:sp>
      <p:sp>
        <p:nvSpPr>
          <p:cNvPr id="28" name="Ellipsi 13">
            <a:extLst>
              <a:ext uri="{FF2B5EF4-FFF2-40B4-BE49-F238E27FC236}">
                <a16:creationId xmlns:a16="http://schemas.microsoft.com/office/drawing/2014/main" id="{8910B1E0-D5C8-4195-8889-77482490BB09}"/>
              </a:ext>
            </a:extLst>
          </p:cNvPr>
          <p:cNvSpPr/>
          <p:nvPr/>
        </p:nvSpPr>
        <p:spPr>
          <a:xfrm>
            <a:off x="8164723" y="3945385"/>
            <a:ext cx="1005533" cy="970044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850" dirty="0">
                <a:solidFill>
                  <a:srgbClr val="000000"/>
                </a:solidFill>
              </a:rPr>
              <a:t>Muut digi-hankkeet</a:t>
            </a:r>
          </a:p>
          <a:p>
            <a:pPr algn="ctr"/>
            <a:r>
              <a:rPr lang="fi-FI" sz="850" dirty="0">
                <a:solidFill>
                  <a:srgbClr val="000000"/>
                </a:solidFill>
              </a:rPr>
              <a:t>(muut hallinnonalat)</a:t>
            </a:r>
          </a:p>
        </p:txBody>
      </p:sp>
      <p:sp>
        <p:nvSpPr>
          <p:cNvPr id="29" name="Ellipsi 13">
            <a:extLst>
              <a:ext uri="{FF2B5EF4-FFF2-40B4-BE49-F238E27FC236}">
                <a16:creationId xmlns:a16="http://schemas.microsoft.com/office/drawing/2014/main" id="{D0E5C562-17E7-4379-AB10-965749924005}"/>
              </a:ext>
            </a:extLst>
          </p:cNvPr>
          <p:cNvSpPr/>
          <p:nvPr/>
        </p:nvSpPr>
        <p:spPr>
          <a:xfrm>
            <a:off x="7454374" y="4703263"/>
            <a:ext cx="1005533" cy="970044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850" dirty="0">
                <a:solidFill>
                  <a:srgbClr val="000000"/>
                </a:solidFill>
              </a:rPr>
              <a:t>Muut digi-hankkeet</a:t>
            </a:r>
          </a:p>
          <a:p>
            <a:pPr algn="ctr"/>
            <a:r>
              <a:rPr lang="fi-FI" sz="850" dirty="0">
                <a:solidFill>
                  <a:srgbClr val="000000"/>
                </a:solidFill>
              </a:rPr>
              <a:t>(kunnat)</a:t>
            </a:r>
          </a:p>
        </p:txBody>
      </p:sp>
      <p:sp>
        <p:nvSpPr>
          <p:cNvPr id="31" name="Alatunnisteen paikkamerkki 30">
            <a:extLst>
              <a:ext uri="{FF2B5EF4-FFF2-40B4-BE49-F238E27FC236}">
                <a16:creationId xmlns:a16="http://schemas.microsoft.com/office/drawing/2014/main" id="{DDB3CAE2-5A59-4B02-AD4F-8FC228D24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700" noProof="0" dirty="0"/>
              <a:t>#digiohjelma #asiantuntijatuki #kuntienDigi</a:t>
            </a:r>
          </a:p>
        </p:txBody>
      </p:sp>
    </p:spTree>
    <p:extLst>
      <p:ext uri="{BB962C8B-B14F-4D97-AF65-F5344CB8AC3E}">
        <p14:creationId xmlns:p14="http://schemas.microsoft.com/office/powerpoint/2010/main" val="35602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9CF10-D163-8F4C-BE02-85D395A2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48" y="313787"/>
            <a:ext cx="8687304" cy="618936"/>
          </a:xfrm>
        </p:spPr>
        <p:txBody>
          <a:bodyPr/>
          <a:lstStyle/>
          <a:p>
            <a:r>
              <a:rPr lang="fi-FI" dirty="0">
                <a:solidFill>
                  <a:srgbClr val="923468"/>
                </a:solidFill>
              </a:rPr>
              <a:t>Suomen digitaalinen kompassi</a:t>
            </a:r>
            <a:endParaRPr lang="en-FI" dirty="0">
              <a:solidFill>
                <a:srgbClr val="923468"/>
              </a:solidFill>
            </a:endParaRPr>
          </a:p>
        </p:txBody>
      </p:sp>
      <p:pic>
        <p:nvPicPr>
          <p:cNvPr id="3" name="Kuva 2" descr="Suomen digitaalisen kompassin keskiössä on visio 2030: Rakennamme houkuttelevaa, kilpailukykyistä, kestävää ja hyvinvoivaa digitaalisesti kyvykästä Suomea.&#10;Digikompassin eri osa-alueiden läpileikkaavat teemat ovat: teknologia neutraalisuus, kyberturvallisuus, digivihreä siirtymä, vastuullinen datatalous, luottamus ja yhdenvertaisuus.&#10;Digikompassin osa-alueet ovat Osaaminen, Infrastruktuuri, Yritykset ja Julkiset palvelut.&#10;Osaamisen osa-alueen keskeiset tavoitteet ovat: Digitaaliset perustaidot, digitaalinen osaaminen ja Suomi on digitaalisesti sivistynyt maa.&#10;Infrastruktuuri -osa-alueen keskeiset tavoitteet ovat: Suomalaienen datatalous on globaali edelläkävijä 2030, Suomi on kyberturvallisuudessa kokoaan isompi toimija ja Suomessa on käytössä kattava ja energiatehokas viestintä-, palvelin ja laskentainfrastruktuuri.&#10;Yritykset osa-alueen keskeiset tavoitteet ovat: Digiteknologia, digivihreä siirtymä ja PK-yritysten digikyvykkyys.&#10;Julkise tpalvelut osa-alueen keskeiset tavoitteet ovat: Ihmiskeskeinen julkinen hallinto, Julkinen hallinto vihreän siirtymän edistäjänä, yhteentoimivat julkiset palvelut ja kokonaisturvalliset digitaaliset julkiset palvelut." title="Suomen digitaalinen kompass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4" y="822205"/>
            <a:ext cx="11256912" cy="5873172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57BD5F-AD0E-4CD9-9DFA-95DE301CA8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7.6.2022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6F0FB5-5519-4CF4-A663-5644A37F1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273AA49-9552-4A4D-B258-7503C3A5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4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7047" y="1881330"/>
            <a:ext cx="9695417" cy="45240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/>
              <a:t>Merkittävä osa julkisista palveluista ennakoivasti automatisoitu ja digitalisoitu</a:t>
            </a:r>
          </a:p>
          <a:p>
            <a:r>
              <a:rPr lang="fi-FI" dirty="0"/>
              <a:t>40 merkittävintä elämäntapahtuma-palvelukokonaisuutta on digitalisoitu ja mahdollisuuksien mukaan automatisoitu vuoteen 2030 mennessä. (EU: keskeiset julkiset palvelut 100 % verkossa)</a:t>
            </a:r>
          </a:p>
          <a:p>
            <a:r>
              <a:rPr lang="fi-FI" dirty="0"/>
              <a:t>Julkishallinnon digitaaliset palvelut ovat ensisijainen valinta.</a:t>
            </a:r>
          </a:p>
          <a:p>
            <a:r>
              <a:rPr lang="fi-FI" dirty="0"/>
              <a:t>Digitaaliset julkiset palvelut ovat tarjolla yhden rajapinnan kautta. </a:t>
            </a:r>
          </a:p>
          <a:p>
            <a:r>
              <a:rPr lang="fi-FI" dirty="0"/>
              <a:t>Kansalaisille ja yrityksille on saatavilla digituki. Palvelut on taattu myös niille, jotka eivät voi käyttää digipalveluita.</a:t>
            </a:r>
          </a:p>
          <a:p>
            <a:r>
              <a:rPr lang="fi-FI" dirty="0"/>
              <a:t>Esteettömyysvaatimukset on huomioitu julkisten digitaalisten palveluiden kehityksessä ja toteutuksessa esteettömyysdirektiivin mukaisesti.</a:t>
            </a:r>
          </a:p>
          <a:p>
            <a:r>
              <a:rPr lang="fi-FI" dirty="0"/>
              <a:t>Yritysten elinkaaren keskeiset liiketoimintatilanteet on tunnistettu ja niihin liittyvät digipalvelut muodostavat ennakoivan ja asiakaslähtöisen kokonaisuuden. (EU: keskeiset julkiset palvelut 100 % verkossa)</a:t>
            </a:r>
          </a:p>
          <a:p>
            <a:r>
              <a:rPr lang="fi-FI" dirty="0"/>
              <a:t>Suomalaisilla on pääsy digitaalisiin terveystietoihinsa. Digitaalisia terveyspalveluita ja -tietoja hyödynnetään arjessa (ml. puolesta-asiointi). (EU: 100 % EU-alueen kansalaisista pääsee sähköisiin potilastietoihinsa)</a:t>
            </a:r>
          </a:p>
          <a:p>
            <a:r>
              <a:rPr lang="fi-FI" dirty="0"/>
              <a:t>Julkisten palveluiden automatisointia on edistetty lainsäädännöllä.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923468"/>
                </a:solidFill>
              </a:rPr>
              <a:t>Ihmiskeskeinen julkinen hallinto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B2020FE-74D0-4F4B-94D2-419B1A4ECC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7.6.2022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0D173A3-6E5A-4C04-8AB6-44F1EF4F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B4D9EFE-C5E3-40FF-A50D-8AB3A67B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5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5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F48BC9-478C-47F3-A5E7-A6585452F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801" y="1124744"/>
            <a:ext cx="10658475" cy="1008660"/>
          </a:xfrm>
        </p:spPr>
        <p:txBody>
          <a:bodyPr/>
          <a:lstStyle/>
          <a:p>
            <a:r>
              <a:rPr lang="fi-FI" dirty="0"/>
              <a:t>Kiinnostuitko?</a:t>
            </a:r>
            <a:br>
              <a:rPr lang="fi-FI" dirty="0"/>
            </a:br>
            <a:r>
              <a:rPr lang="fi-FI" dirty="0"/>
              <a:t>Ilmoittaudu mukaan: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C805519-3F79-49A4-AFDD-E1BCE5794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879" y="2636912"/>
            <a:ext cx="10658475" cy="2448340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HELI HÄNNINEN</a:t>
            </a:r>
          </a:p>
          <a:p>
            <a:r>
              <a:rPr lang="fi-FI" dirty="0"/>
              <a:t>Erityisasiantuntija</a:t>
            </a:r>
          </a:p>
          <a:p>
            <a:r>
              <a:rPr lang="fi-FI" dirty="0"/>
              <a:t>Strategiayksikkö, Digitalisaatio ja tietoyhteiskunta</a:t>
            </a:r>
          </a:p>
          <a:p>
            <a:r>
              <a:rPr lang="fi-FI" dirty="0"/>
              <a:t>+358 9 771 2285, +358 50 564 0610</a:t>
            </a:r>
          </a:p>
          <a:p>
            <a:r>
              <a:rPr lang="fi-FI" dirty="0"/>
              <a:t>Heli.Hanninen@kuntaliitto.fi</a:t>
            </a:r>
          </a:p>
          <a:p>
            <a:r>
              <a:rPr lang="fi-FI" dirty="0"/>
              <a:t>Twitter</a:t>
            </a:r>
          </a:p>
          <a:p>
            <a:r>
              <a:rPr lang="fi-FI" dirty="0"/>
              <a:t>@HeliHnninen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24EAE1E-87D9-4293-B4F4-D2D8A1A7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58B37D2-81B9-40D5-A458-3BF4EF61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7.6.2022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1526B74-6858-49D7-9B48-105AE8167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#digiohjelma #asiantuntijatuki #kuntienDigi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220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 FI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_diapohja_fi.potx" id="{1DEFBF2D-CAAB-4AD2-98C7-4104F5D37CAE}" vid="{B05AF93F-7810-4248-B369-BC8CDDC416E4}"/>
    </a:ext>
  </a:extLst>
</a:theme>
</file>

<file path=ppt/theme/theme2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764493-936F-485C-B738-1696A60D3A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36CD58-26EF-4DB7-86ED-BA8968ED68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F4BE93-B47F-4491-AEB3-A6718081B73B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ebb82943-49da-4504-a2f3-a33fb2eb95f1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</TotalTime>
  <Words>432</Words>
  <Application>Microsoft Office PowerPoint</Application>
  <PresentationFormat>Laajakuva</PresentationFormat>
  <Paragraphs>90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Work Sans SemiBold</vt:lpstr>
      <vt:lpstr>Arial</vt:lpstr>
      <vt:lpstr>Calibri</vt:lpstr>
      <vt:lpstr>Work Sans</vt:lpstr>
      <vt:lpstr>Work Sans ExtraBold</vt:lpstr>
      <vt:lpstr>Kuntaliitto FI</vt:lpstr>
      <vt:lpstr>Digitiekartta kunnille</vt:lpstr>
      <vt:lpstr>Digitiekartta kunnille 7.6.2022 </vt:lpstr>
      <vt:lpstr>Asiantuntijatuki osana Digiohjelmaa kansallisessa digikehittämisessä</vt:lpstr>
      <vt:lpstr>Suomen digitaalinen kompassi</vt:lpstr>
      <vt:lpstr>Ihmiskeskeinen julkinen hallinto</vt:lpstr>
      <vt:lpstr>Kiinnostuitko? Ilmoittaudu mukaan: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Kuntien digitiekartta</dc:title>
  <dc:creator>Hänninen Heli</dc:creator>
  <cp:lastModifiedBy>Hotari Annette (DVV)</cp:lastModifiedBy>
  <cp:revision>3</cp:revision>
  <dcterms:created xsi:type="dcterms:W3CDTF">2022-06-02T07:54:00Z</dcterms:created>
  <dcterms:modified xsi:type="dcterms:W3CDTF">2022-06-07T11:33:36Z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