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0418" r:id="rId5"/>
    <p:sldId id="10498" r:id="rId6"/>
    <p:sldId id="10500" r:id="rId7"/>
    <p:sldId id="10440" r:id="rId8"/>
    <p:sldId id="10501" r:id="rId9"/>
    <p:sldId id="10502" r:id="rId10"/>
    <p:sldId id="10497" r:id="rId11"/>
    <p:sldId id="10503" r:id="rId12"/>
    <p:sldId id="10488" r:id="rId13"/>
    <p:sldId id="10483" r:id="rId14"/>
    <p:sldId id="10485" r:id="rId15"/>
    <p:sldId id="10504" r:id="rId16"/>
    <p:sldId id="10459" r:id="rId17"/>
    <p:sldId id="10506" r:id="rId18"/>
    <p:sldId id="10512" r:id="rId19"/>
    <p:sldId id="10507" r:id="rId20"/>
    <p:sldId id="10509" r:id="rId21"/>
    <p:sldId id="10510" r:id="rId22"/>
    <p:sldId id="10511" r:id="rId23"/>
    <p:sldId id="10508" r:id="rId24"/>
    <p:sldId id="10476" r:id="rId25"/>
    <p:sldId id="10513" r:id="rId26"/>
    <p:sldId id="10491" r:id="rId27"/>
    <p:sldId id="10514" r:id="rId28"/>
  </p:sldIdLst>
  <p:sldSz cx="12192000" cy="6858000"/>
  <p:notesSz cx="6858000" cy="9144000"/>
  <p:embeddedFontLst>
    <p:embeddedFont>
      <p:font typeface="Work Sans" panose="00000500000000000000" pitchFamily="2" charset="0"/>
      <p:regular r:id="rId31"/>
      <p:bold r:id="rId32"/>
      <p:italic r:id="rId33"/>
      <p:boldItalic r:id="rId34"/>
    </p:embeddedFont>
    <p:embeddedFont>
      <p:font typeface="Work Sans ExtraBold" panose="00000900000000000000" pitchFamily="2" charset="0"/>
      <p:bold r:id="rId35"/>
      <p:boldItalic r:id="rId36"/>
    </p:embeddedFont>
    <p:embeddedFont>
      <p:font typeface="Work Sans SemiBold" panose="00000700000000000000" pitchFamily="2" charset="0"/>
      <p:bold r:id="rId37"/>
      <p:boldItalic r:id="rId3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D0"/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49" autoAdjust="0"/>
  </p:normalViewPr>
  <p:slideViewPr>
    <p:cSldViewPr showGuides="1">
      <p:cViewPr varScale="1">
        <p:scale>
          <a:sx n="44" d="100"/>
          <a:sy n="44" d="100"/>
        </p:scale>
        <p:origin x="52" y="584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6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8.4.2022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8.4.2022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4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3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9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8.4.2022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F643966-4781-45AD-8A02-A30AC3EA46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8.4.2022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F5562F4-E9C8-4807-AA4A-09D88C06E1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4CFF760-FA78-41BC-B729-1304BF476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8.4.2022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F344943-A0A2-42BD-89C5-48F43EBE204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BBF4488-7E1A-4DAF-9066-BFD0BA9DC8C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AD9E424-FE63-4724-8350-7238C6CD49C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BDAE9F-350D-4F50-A976-2C516108D3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AEEDBFD-277C-434B-9A9A-87EE86F3BF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F201B11-9274-4F82-A5C3-7FAE916E061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8.4.2022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E41C726-91B5-4DC4-ADD0-FD7392546F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97F7F2B-0E7B-4A96-B3C5-5F122BDA54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47830F6-C9F2-4A36-980C-6136E35544A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917A08A-EF19-4C97-BFDB-32BDC040E8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926DAD9-CB9B-4DD3-B989-9A965534D70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072D378-F85C-4DF2-8A13-E74B0A19D6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973845A-77BC-43ED-9C7E-531CC29C24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B3BFD74-E392-4B24-B78B-157CBF2B29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1982993-374A-46F6-AAEB-48323C4876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E8C9A53-2F70-4A43-B470-63B2A2A62E8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8D639896-BD23-481B-A03C-839F5F9583A4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DCA6CD3D-5272-47DC-8457-908428678D79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A61D0F-76FD-476A-AABC-5CF7457B0D0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F06DBD-CF98-4F65-8CA2-F02B8B05C86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855733-A36D-4272-810F-073F71CD9F0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7C498-4D6A-47D7-8032-B658B26BCC9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02B06E-209A-4165-9127-7DC450D0647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F31E1C-DCBD-419B-8249-143B9D8150C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1756FC6-3682-4F22-877B-F8802FE3F79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16032D-100E-4CB1-8662-E10593766FA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8.4.2022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917702-4ABB-45F8-BB84-9D6C72DFBCBB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8.4.2022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255DE5-0541-4FC2-85E3-38F38326AE8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71D3D9E-718A-4255-A1B1-D4A84671C9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8.4.2022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8.4.2022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8.4.2022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8BB19D9D-FC4B-48A0-AC79-4FAAAD94A8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5" r:id="rId52"/>
    <p:sldLayoutId id="2147483736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  <p:sldLayoutId id="2147483731" r:id="rId6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715E-2AD9-4D7E-B8B0-2E4BFABEB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061148"/>
            <a:ext cx="9937749" cy="2231972"/>
          </a:xfrm>
        </p:spPr>
        <p:txBody>
          <a:bodyPr/>
          <a:lstStyle/>
          <a:p>
            <a:r>
              <a:rPr lang="en-GB" dirty="0">
                <a:latin typeface="Work Sans ExtraBold"/>
              </a:rPr>
              <a:t>Kuntien ja hyvinvointialueiden tehtävät ja yhteistyö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8867-4C82-40E0-9E05-80825A7DB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Maaliskuu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9008C-B704-4EC9-AB31-334D235D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4E6134B-FEC5-4820-8730-147A97B91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45" y="332655"/>
            <a:ext cx="1706284" cy="7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C51C551-7FD4-4CC9-B6D4-37AAB8A7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440000" flipH="1" flipV="1">
            <a:off x="4293113" y="4930656"/>
            <a:ext cx="1745110" cy="15230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6E8CAB-4643-4FEB-A25B-5A1DA269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0000" flipV="1">
            <a:off x="6319591" y="4998710"/>
            <a:ext cx="1745110" cy="15230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B698A4-EF19-DC41-9C0A-FB5249453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6206281" y="1430556"/>
            <a:ext cx="1745110" cy="1541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A10546-F5BE-4D4A-A45A-C65F66D7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00" flipH="1">
            <a:off x="4352656" y="1431077"/>
            <a:ext cx="1745110" cy="1523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B7319-4BD7-C74C-8505-CBB85B63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36" y="370803"/>
            <a:ext cx="11061886" cy="1008113"/>
          </a:xfrm>
        </p:spPr>
        <p:txBody>
          <a:bodyPr/>
          <a:lstStyle/>
          <a:p>
            <a:r>
              <a:rPr lang="fi-FI" b="1">
                <a:latin typeface="Work Sans ExtraBold"/>
              </a:rPr>
              <a:t>Mitä hyvinvointialue tekee tulevaisuudessa?</a:t>
            </a:r>
            <a:endParaRPr lang="fi-FI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1C753-A219-2B4D-9843-7105A4DB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ED523-69EF-6D43-81B4-EF8DF5C9E48A}"/>
              </a:ext>
            </a:extLst>
          </p:cNvPr>
          <p:cNvSpPr txBox="1"/>
          <p:nvPr/>
        </p:nvSpPr>
        <p:spPr>
          <a:xfrm>
            <a:off x="8286429" y="2151184"/>
            <a:ext cx="3528240" cy="4064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Terveydenhuolto</a:t>
            </a:r>
            <a:b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Terveyden- ja hyvinvoinnin edistäminen,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perusterveydenhuolto, erikoissairaanhoito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Terveystarkastukset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Neuvolapalvelut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Koulu- ja opiskeluterveydenhuolto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Opiskeluhuollon psykologipalvelut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Seulonnat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Avosairaanhoito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Kotisairaanhoito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Lääkinnällinen kuntoutus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Mielenterveystyö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Päihdetyö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Suun terveydenhuolto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Merenkulkijoiden terveydenhuolto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Työterveyshuolto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Ensihoito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Päivystys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Sairaala-/vuodeosastotoiminta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Opetus- ja tutkimustoimintaa </a:t>
            </a:r>
            <a:endParaRPr kumimoji="0" lang="fi-FI" sz="105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9E2B1-49FA-BE48-92D1-5AD93D7A583C}"/>
              </a:ext>
            </a:extLst>
          </p:cNvPr>
          <p:cNvSpPr txBox="1"/>
          <p:nvPr/>
        </p:nvSpPr>
        <p:spPr>
          <a:xfrm>
            <a:off x="4864168" y="3934590"/>
            <a:ext cx="2699551" cy="2660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Pelastustoimi </a:t>
            </a:r>
            <a:b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Pelastustoiminta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Öljyntorjunta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Palontutkinta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algn="ctr">
              <a:defRPr/>
            </a:pP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Väestön varoittaminen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Vaaratiedottaminen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Turvallisuusviestintä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Valvontatoiminta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Kemikaalivalvonta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Ohjaus-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 ja neuvonta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Väestönsuojeluun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 varautuminen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9061E-C850-064E-A095-35E7E2BFFFE7}"/>
              </a:ext>
            </a:extLst>
          </p:cNvPr>
          <p:cNvSpPr txBox="1"/>
          <p:nvPr/>
        </p:nvSpPr>
        <p:spPr>
          <a:xfrm>
            <a:off x="466725" y="2167850"/>
            <a:ext cx="3546986" cy="4031612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Sosiaalihuolto</a:t>
            </a:r>
            <a:endParaRPr kumimoji="0" lang="fi-FI" sz="16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Sosiaalityö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Sosiaaliohjaus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Sosiaalinen kuntoutus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Perhehoito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Perhetyö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Kotipalvelu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Kotihoito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Asumispalvelut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Laitospalvelut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Liikkumista tukevat palvelut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Päihdetyö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Mielenterveystyö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Kasvatus- ja perheneuvonta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Perheoikeudelliset palvelut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Vammaispalvelut (sis. </a:t>
            </a:r>
            <a:r>
              <a:rPr lang="fi-FI" sz="1050" dirty="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e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rityishuolto)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Ehkäisevä ja täydentävä toimeentulotuki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Sosiaalinen luototus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Kuntouttava työtoiminta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Omaishoidon tuki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Lastensuojelu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Opiskeluhuollon kuraattoripalvelut</a:t>
            </a:r>
            <a:endParaRPr kumimoji="0" lang="fi-FI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en-GB" sz="13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en-GB" sz="13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AEC41B-44BD-4BEC-98A6-30C03D604E15}"/>
              </a:ext>
            </a:extLst>
          </p:cNvPr>
          <p:cNvSpPr txBox="1"/>
          <p:nvPr/>
        </p:nvSpPr>
        <p:spPr>
          <a:xfrm>
            <a:off x="4861327" y="2763105"/>
            <a:ext cx="269814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Asukkaiden hyvinvoinnin, terveyden ja turvallisuuden edistäminen</a:t>
            </a:r>
          </a:p>
        </p:txBody>
      </p:sp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538316-7EDA-46B2-9A3C-C88F500DB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49" y="1717473"/>
            <a:ext cx="1936773" cy="1297907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6D6DE7F3-9A34-4F0B-A3AD-689C9F855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341" y="1311068"/>
            <a:ext cx="1466386" cy="1002526"/>
          </a:xfrm>
          <a:prstGeom prst="rect">
            <a:avLst/>
          </a:prstGeom>
        </p:spPr>
      </p:pic>
      <p:pic>
        <p:nvPicPr>
          <p:cNvPr id="5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357E4CF4-0AFC-41B2-946B-4960C127F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017" y="3615017"/>
            <a:ext cx="1958789" cy="19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FCE283A3-29C1-4FAB-92D2-6D5570B9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385558"/>
            <a:ext cx="5550568" cy="549557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C15BA8B-EC1E-4857-ADCE-736F3A18F08E}"/>
              </a:ext>
            </a:extLst>
          </p:cNvPr>
          <p:cNvSpPr txBox="1"/>
          <p:nvPr/>
        </p:nvSpPr>
        <p:spPr>
          <a:xfrm>
            <a:off x="1199457" y="110217"/>
            <a:ext cx="95088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C26DC-C70D-41AC-88C2-9AA27A4FAC84}"/>
              </a:ext>
            </a:extLst>
          </p:cNvPr>
          <p:cNvSpPr txBox="1"/>
          <p:nvPr/>
        </p:nvSpPr>
        <p:spPr>
          <a:xfrm>
            <a:off x="1340855" y="5642655"/>
            <a:ext cx="3173214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Pelastustoimi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2 %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8F332-0612-49DA-A1D0-45DAAB6054CB}"/>
              </a:ext>
            </a:extLst>
          </p:cNvPr>
          <p:cNvSpPr txBox="1"/>
          <p:nvPr/>
        </p:nvSpPr>
        <p:spPr>
          <a:xfrm>
            <a:off x="3876742" y="4583339"/>
            <a:ext cx="2992305" cy="4924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Perusterveydenhuolto 18 %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0B3B1-AE07-47B4-9854-514E57FF5216}"/>
              </a:ext>
            </a:extLst>
          </p:cNvPr>
          <p:cNvSpPr txBox="1"/>
          <p:nvPr/>
        </p:nvSpPr>
        <p:spPr>
          <a:xfrm>
            <a:off x="3882561" y="5645469"/>
            <a:ext cx="2978629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Muu sote 14 %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542279-FB50-44F0-9093-ADE91003F4E5}"/>
              </a:ext>
            </a:extLst>
          </p:cNvPr>
          <p:cNvSpPr txBox="1"/>
          <p:nvPr/>
        </p:nvSpPr>
        <p:spPr>
          <a:xfrm>
            <a:off x="3877623" y="5114147"/>
            <a:ext cx="2988611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Vammaispalvelut 9 %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01045A-9DE6-4A06-BB3F-412535D50CDC}"/>
              </a:ext>
            </a:extLst>
          </p:cNvPr>
          <p:cNvSpPr txBox="1"/>
          <p:nvPr/>
        </p:nvSpPr>
        <p:spPr>
          <a:xfrm>
            <a:off x="3892197" y="3859250"/>
            <a:ext cx="2968286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Ikääntyneiden palvelut 21 %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B23B32-FFBD-48DF-A436-77C8A8BB57F5}"/>
              </a:ext>
            </a:extLst>
          </p:cNvPr>
          <p:cNvSpPr txBox="1"/>
          <p:nvPr/>
        </p:nvSpPr>
        <p:spPr>
          <a:xfrm>
            <a:off x="3883948" y="2775701"/>
            <a:ext cx="2980881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Erikoissairaanhoito 36 %</a:t>
            </a:r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C6B35D-A87C-416C-AC25-7E4F64899F7C}"/>
              </a:ext>
            </a:extLst>
          </p:cNvPr>
          <p:cNvSpPr txBox="1"/>
          <p:nvPr/>
        </p:nvSpPr>
        <p:spPr>
          <a:xfrm>
            <a:off x="8867761" y="4178020"/>
            <a:ext cx="1485621" cy="118494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Laskennallinen ja yleiskatteellinen valtionrahoitus </a:t>
            </a: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86 %</a:t>
            </a: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915555-5CCE-4386-BB95-3C61E4A2A440}"/>
              </a:ext>
            </a:extLst>
          </p:cNvPr>
          <p:cNvSpPr txBox="1"/>
          <p:nvPr/>
        </p:nvSpPr>
        <p:spPr>
          <a:xfrm>
            <a:off x="8827472" y="2364767"/>
            <a:ext cx="1563631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Asiakasmaksut ja muut tulot </a:t>
            </a: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14 %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ABEF9-B777-4617-B70C-43BF4AF1DAE2}"/>
              </a:ext>
            </a:extLst>
          </p:cNvPr>
          <p:cNvSpPr txBox="1"/>
          <p:nvPr/>
        </p:nvSpPr>
        <p:spPr>
          <a:xfrm>
            <a:off x="6905738" y="3806641"/>
            <a:ext cx="1434125" cy="6099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palvelutarve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80 %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770A14C6-BFBF-452E-896F-D255747C155A}"/>
              </a:ext>
            </a:extLst>
          </p:cNvPr>
          <p:cNvSpPr txBox="1"/>
          <p:nvPr/>
        </p:nvSpPr>
        <p:spPr>
          <a:xfrm>
            <a:off x="6187231" y="5822929"/>
            <a:ext cx="2988611" cy="2616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Muut </a:t>
            </a:r>
            <a:r>
              <a:rPr kumimoji="0" lang="fi-FI" sz="11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tekijät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6 %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770A14C6-BFBF-452E-896F-D255747C155A}"/>
              </a:ext>
            </a:extLst>
          </p:cNvPr>
          <p:cNvSpPr txBox="1"/>
          <p:nvPr/>
        </p:nvSpPr>
        <p:spPr>
          <a:xfrm>
            <a:off x="6855848" y="2196807"/>
            <a:ext cx="1504986" cy="80021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Asiakasmaksut ja muut tulot 14 %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0231D8F-0D0E-4808-9A7D-B9AA1607D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" y="2065632"/>
            <a:ext cx="2236803" cy="1503884"/>
          </a:xfrm>
          <a:prstGeom prst="rect">
            <a:avLst/>
          </a:prstGeom>
        </p:spPr>
      </p:pic>
      <p:pic>
        <p:nvPicPr>
          <p:cNvPr id="33" name="Picture 3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051EF00-925F-4B7F-A56B-3E59731E8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70" y="3293875"/>
            <a:ext cx="2850757" cy="191652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553EC34-E534-4EEE-9099-B6DCE92542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119" y="3862190"/>
            <a:ext cx="3451052" cy="2315304"/>
          </a:xfrm>
          <a:prstGeom prst="rect">
            <a:avLst/>
          </a:prstGeom>
        </p:spPr>
      </p:pic>
      <p:cxnSp>
        <p:nvCxnSpPr>
          <p:cNvPr id="38" name="Suora yhdysviiva 21">
            <a:extLst>
              <a:ext uri="{FF2B5EF4-FFF2-40B4-BE49-F238E27FC236}">
                <a16:creationId xmlns:a16="http://schemas.microsoft.com/office/drawing/2014/main" id="{90DE275B-6514-408E-812C-49B4E4F35D7D}"/>
              </a:ext>
            </a:extLst>
          </p:cNvPr>
          <p:cNvCxnSpPr>
            <a:cxnSpLocks/>
          </p:cNvCxnSpPr>
          <p:nvPr/>
        </p:nvCxnSpPr>
        <p:spPr>
          <a:xfrm flipH="1" flipV="1">
            <a:off x="8574151" y="2569325"/>
            <a:ext cx="231755" cy="0"/>
          </a:xfrm>
          <a:prstGeom prst="lin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C0A92D-22F7-41CD-B694-41137476ADED}"/>
              </a:ext>
            </a:extLst>
          </p:cNvPr>
          <p:cNvSpPr txBox="1"/>
          <p:nvPr/>
        </p:nvSpPr>
        <p:spPr>
          <a:xfrm>
            <a:off x="3962401" y="6092093"/>
            <a:ext cx="2899507" cy="3175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Menot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68C236-D8A9-4EA1-A69A-2F8521EFC6B1}"/>
              </a:ext>
            </a:extLst>
          </p:cNvPr>
          <p:cNvSpPr txBox="1"/>
          <p:nvPr/>
        </p:nvSpPr>
        <p:spPr>
          <a:xfrm>
            <a:off x="6854093" y="6092093"/>
            <a:ext cx="14634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Tulot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F7549E20-FFF8-45D1-AAC4-FF93B8AFA85C}"/>
              </a:ext>
            </a:extLst>
          </p:cNvPr>
          <p:cNvSpPr/>
          <p:nvPr/>
        </p:nvSpPr>
        <p:spPr>
          <a:xfrm>
            <a:off x="8574151" y="2708948"/>
            <a:ext cx="257539" cy="3375590"/>
          </a:xfrm>
          <a:prstGeom prst="rightBrac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34" name="Picture 36" descr="Icon&#10;&#10;Description automatically generated">
            <a:extLst>
              <a:ext uri="{FF2B5EF4-FFF2-40B4-BE49-F238E27FC236}">
                <a16:creationId xmlns:a16="http://schemas.microsoft.com/office/drawing/2014/main" id="{19C95074-B2E7-4EF9-9C56-0174C9190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600" y="2057400"/>
            <a:ext cx="2743200" cy="2743200"/>
          </a:xfrm>
          <a:prstGeom prst="rect">
            <a:avLst/>
          </a:prstGeom>
        </p:spPr>
      </p:pic>
      <p:cxnSp>
        <p:nvCxnSpPr>
          <p:cNvPr id="30" name="Suora yhdysviiva 21">
            <a:extLst>
              <a:ext uri="{FF2B5EF4-FFF2-40B4-BE49-F238E27FC236}">
                <a16:creationId xmlns:a16="http://schemas.microsoft.com/office/drawing/2014/main" id="{30B338EF-25A8-454A-9F8A-FA9E55C237F8}"/>
              </a:ext>
            </a:extLst>
          </p:cNvPr>
          <p:cNvCxnSpPr>
            <a:cxnSpLocks/>
          </p:cNvCxnSpPr>
          <p:nvPr/>
        </p:nvCxnSpPr>
        <p:spPr>
          <a:xfrm flipH="1">
            <a:off x="3626075" y="5530160"/>
            <a:ext cx="150260" cy="98440"/>
          </a:xfrm>
          <a:prstGeom prst="lin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">
            <a:extLst>
              <a:ext uri="{FF2B5EF4-FFF2-40B4-BE49-F238E27FC236}">
                <a16:creationId xmlns:a16="http://schemas.microsoft.com/office/drawing/2014/main" id="{3A6AA5D9-63A7-4FF2-BD87-7CC25E37E608}"/>
              </a:ext>
            </a:extLst>
          </p:cNvPr>
          <p:cNvSpPr txBox="1"/>
          <p:nvPr/>
        </p:nvSpPr>
        <p:spPr>
          <a:xfrm>
            <a:off x="4690310" y="1844270"/>
            <a:ext cx="3169807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/>
                <a:ea typeface="+mn-ea"/>
                <a:cs typeface="+mn-cs"/>
              </a:rPr>
              <a:t> n. 25 </a:t>
            </a:r>
            <a:r>
              <a:rPr kumimoji="0" lang="fi-FI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Work Sans"/>
                <a:ea typeface="+mn-ea"/>
                <a:cs typeface="+mn-cs"/>
              </a:rPr>
              <a:t>mrd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/>
                <a:ea typeface="+mn-ea"/>
                <a:cs typeface="+mn-cs"/>
              </a:rPr>
              <a:t>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5F9E823-85FF-470E-826B-BE0C9ABF3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946" y="651894"/>
            <a:ext cx="10658475" cy="1008113"/>
          </a:xfrm>
        </p:spPr>
        <p:txBody>
          <a:bodyPr/>
          <a:lstStyle/>
          <a:p>
            <a:pPr rtl="0" eaLnBrk="1" fontAlgn="auto" latinLnBrk="0" hangingPunct="1"/>
            <a:r>
              <a:rPr lang="fi-FI" sz="4000" b="1" i="0" kern="1200" spc="0" baseline="0" dirty="0">
                <a:ln>
                  <a:noFill/>
                </a:ln>
                <a:solidFill>
                  <a:srgbClr val="923468"/>
                </a:solidFill>
                <a:effectLst/>
                <a:latin typeface="Work Sans ExtraBold" panose="00000900000000000000" pitchFamily="2" charset="0"/>
                <a:ea typeface="+mn-ea"/>
                <a:cs typeface="+mn-cs"/>
              </a:rPr>
              <a:t>Hyvinvointialueiden ulkoiset tulot </a:t>
            </a:r>
            <a:endParaRPr lang="fi-FI" dirty="0">
              <a:effectLst/>
            </a:endParaRPr>
          </a:p>
          <a:p>
            <a:r>
              <a:rPr lang="fi-FI" sz="4000" b="1" i="0" kern="1200" spc="0" baseline="0" dirty="0">
                <a:ln>
                  <a:noFill/>
                </a:ln>
                <a:solidFill>
                  <a:srgbClr val="923468"/>
                </a:solidFill>
                <a:effectLst/>
                <a:latin typeface="Work Sans ExtraBold" panose="00000900000000000000" pitchFamily="2" charset="0"/>
                <a:ea typeface="+mn-ea"/>
                <a:cs typeface="+mn-cs"/>
              </a:rPr>
              <a:t>ja menot </a:t>
            </a:r>
            <a:r>
              <a:rPr lang="fi-FI" sz="2800" dirty="0">
                <a:solidFill>
                  <a:srgbClr val="923468"/>
                </a:solidFill>
                <a:latin typeface="Work Sans ExtraBold"/>
              </a:rPr>
              <a:t>(Hahmotelma vuodesta 2023)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62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6FA1D6E-B827-47C3-8D9F-7913776E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780928"/>
            <a:ext cx="10658474" cy="1728240"/>
          </a:xfrm>
        </p:spPr>
        <p:txBody>
          <a:bodyPr/>
          <a:lstStyle/>
          <a:p>
            <a:r>
              <a:rPr lang="fi-FI" dirty="0"/>
              <a:t>Kuntien ja hyvinvointialueiden yhteistyö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57380A-E316-47BA-992D-D0C4A330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8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F4477F-62BA-449A-A84E-E3A2387A5D6E}"/>
              </a:ext>
            </a:extLst>
          </p:cNvPr>
          <p:cNvSpPr/>
          <p:nvPr/>
        </p:nvSpPr>
        <p:spPr>
          <a:xfrm>
            <a:off x="-3716" y="0"/>
            <a:ext cx="12195716" cy="38735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90FC6-6C7D-408A-BB16-B3D6470D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1C02C-1D4D-4AAF-8239-1BADDD4061AB}"/>
              </a:ext>
            </a:extLst>
          </p:cNvPr>
          <p:cNvSpPr/>
          <p:nvPr/>
        </p:nvSpPr>
        <p:spPr>
          <a:xfrm>
            <a:off x="-1858" y="3868544"/>
            <a:ext cx="12195716" cy="2991315"/>
          </a:xfrm>
          <a:prstGeom prst="rect">
            <a:avLst/>
          </a:prstGeom>
          <a:solidFill>
            <a:srgbClr val="C4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0" name="Picture 10" descr="Map&#10;&#10;Description automatically generated">
            <a:extLst>
              <a:ext uri="{FF2B5EF4-FFF2-40B4-BE49-F238E27FC236}">
                <a16:creationId xmlns:a16="http://schemas.microsoft.com/office/drawing/2014/main" id="{33DE5784-B68A-45F8-ABCB-DC808BD9A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2" t="4758" r="27011" b="11485"/>
          <a:stretch/>
        </p:blipFill>
        <p:spPr>
          <a:xfrm>
            <a:off x="668143" y="1825085"/>
            <a:ext cx="2379704" cy="4741587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F6F9F8B-3437-42E8-B4D3-2714FC9BA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3" t="9395" r="12748" b="13152"/>
          <a:stretch/>
        </p:blipFill>
        <p:spPr>
          <a:xfrm>
            <a:off x="5185016" y="3026517"/>
            <a:ext cx="2985732" cy="3445438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5DB8E370-97BE-4E28-ADD1-9D32DB335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34" t="34932" r="38007" b="28659"/>
          <a:stretch/>
        </p:blipFill>
        <p:spPr>
          <a:xfrm>
            <a:off x="8442815" y="2280206"/>
            <a:ext cx="1142161" cy="1374011"/>
          </a:xfrm>
          <a:prstGeom prst="rect">
            <a:avLst/>
          </a:prstGeom>
        </p:spPr>
      </p:pic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F89AC60B-3B3C-49CA-A480-6ED138B3D2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66" t="36147" r="37306" b="27943"/>
          <a:stretch/>
        </p:blipFill>
        <p:spPr>
          <a:xfrm>
            <a:off x="9621642" y="3265449"/>
            <a:ext cx="1216474" cy="140219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20E9246-1E39-424C-A368-531D8F93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1" y="539345"/>
            <a:ext cx="11085938" cy="1008113"/>
          </a:xfrm>
        </p:spPr>
        <p:txBody>
          <a:bodyPr/>
          <a:lstStyle/>
          <a:p>
            <a:pPr algn="ctr"/>
            <a:r>
              <a:rPr lang="fi-FI" dirty="0">
                <a:latin typeface="Work Sans ExtraBold"/>
              </a:rPr>
              <a:t>Kunnilla ja hyvinvointialueilla on yhteiset asukkaat ja paljon yhteisiä tavoitteita</a:t>
            </a:r>
            <a:endParaRPr lang="en-US" dirty="0">
              <a:latin typeface="Work Sans ExtraBold"/>
            </a:endParaRPr>
          </a:p>
          <a:p>
            <a:endParaRPr lang="en-US" dirty="0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C7DA2858-F6B8-4FDC-AD9E-7D626D3B8B2A}"/>
              </a:ext>
            </a:extLst>
          </p:cNvPr>
          <p:cNvSpPr txBox="1"/>
          <p:nvPr/>
        </p:nvSpPr>
        <p:spPr>
          <a:xfrm>
            <a:off x="2958790" y="1992351"/>
            <a:ext cx="547339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sukkaiden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hyvinvoinnin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edistäminen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Alueiden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ja </a:t>
            </a:r>
            <a:r>
              <a:rPr kumimoji="0" lang="fi-FI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kuntien elinvoiman vahvistaminen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Asiakaslähtöiset ja toimivat palvelut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1D641C2-CAA6-413C-9B3E-9A8FD4C8E9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D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60A87-63AD-9B4A-A5C9-60EA38A0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0F71E-F23D-EF44-97DB-BC786FACBF58}"/>
              </a:ext>
            </a:extLst>
          </p:cNvPr>
          <p:cNvSpPr txBox="1"/>
          <p:nvPr/>
        </p:nvSpPr>
        <p:spPr>
          <a:xfrm>
            <a:off x="4364896" y="3673350"/>
            <a:ext cx="349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Työllisyyden hoito</a:t>
            </a:r>
            <a:endParaRPr kumimoji="0" lang="fi-FI" sz="20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EA0CA-0A3E-9546-952C-3E6E3314B489}"/>
              </a:ext>
            </a:extLst>
          </p:cNvPr>
          <p:cNvSpPr txBox="1"/>
          <p:nvPr/>
        </p:nvSpPr>
        <p:spPr>
          <a:xfrm>
            <a:off x="3661660" y="4523534"/>
            <a:ext cx="490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Maahanmuutto ja kotoutumisen edistäminen</a:t>
            </a:r>
            <a:endParaRPr kumimoji="0" lang="fi-FI" sz="20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2017B-D714-504E-B61C-A0AE28A80BFA}"/>
              </a:ext>
            </a:extLst>
          </p:cNvPr>
          <p:cNvSpPr txBox="1"/>
          <p:nvPr/>
        </p:nvSpPr>
        <p:spPr>
          <a:xfrm>
            <a:off x="4510545" y="1747971"/>
            <a:ext cx="317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Hyvinvoinnin ja terveyden edistäminen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1641FE-6933-EA47-8E15-624D9CDC09D5}"/>
              </a:ext>
            </a:extLst>
          </p:cNvPr>
          <p:cNvSpPr txBox="1"/>
          <p:nvPr/>
        </p:nvSpPr>
        <p:spPr>
          <a:xfrm>
            <a:off x="3659748" y="5568417"/>
            <a:ext cx="490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Turvallisuus ja häiriötilanteisiin varautuminen</a:t>
            </a:r>
            <a:endParaRPr kumimoji="0" lang="fi-FI" sz="20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64C77317-3C23-9A40-945B-4B4F19AD1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11" y="5473984"/>
            <a:ext cx="1336876" cy="895893"/>
          </a:xfrm>
          <a:prstGeom prst="rect">
            <a:avLst/>
          </a:prstGeom>
        </p:spPr>
      </p:pic>
      <p:pic>
        <p:nvPicPr>
          <p:cNvPr id="31" name="Picture 30" descr="A picture containing suit&#10;&#10;Description automatically generated">
            <a:extLst>
              <a:ext uri="{FF2B5EF4-FFF2-40B4-BE49-F238E27FC236}">
                <a16:creationId xmlns:a16="http://schemas.microsoft.com/office/drawing/2014/main" id="{80FA376F-CA18-7B44-8377-AFF13206B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55" y="4393685"/>
            <a:ext cx="1242618" cy="832727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7C58964-7DB8-3A4A-B418-0300BBA2B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55" y="5503531"/>
            <a:ext cx="1242618" cy="832727"/>
          </a:xfrm>
          <a:prstGeom prst="rect">
            <a:avLst/>
          </a:prstGeom>
        </p:spPr>
      </p:pic>
      <p:pic>
        <p:nvPicPr>
          <p:cNvPr id="35" name="Picture 34" descr="A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7093A6FD-78E7-A743-9F36-5EB919E4B6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93" y="1552180"/>
            <a:ext cx="1242618" cy="832727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BD9ED9A4-D3E1-6345-924F-B1005D73C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04" y="1398512"/>
            <a:ext cx="1336876" cy="895893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7C501D5B-B2E7-6844-A72E-5BCC47F574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94" y="3458133"/>
            <a:ext cx="1242618" cy="832727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94825889-08D4-784D-9F1A-FB34AA237A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69" y="3341175"/>
            <a:ext cx="1336876" cy="895893"/>
          </a:xfrm>
          <a:prstGeom prst="rect">
            <a:avLst/>
          </a:prstGeom>
        </p:spPr>
      </p:pic>
      <p:pic>
        <p:nvPicPr>
          <p:cNvPr id="43" name="Picture 42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8BF54819-7E52-6B45-99B6-D2652AAA03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69" y="4392425"/>
            <a:ext cx="1336876" cy="895893"/>
          </a:xfrm>
          <a:prstGeom prst="rect">
            <a:avLst/>
          </a:prstGeom>
        </p:spPr>
      </p:pic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BA5A8DA6-BFBB-2E44-B170-784BE9F1B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358" y="1514278"/>
            <a:ext cx="1242618" cy="832727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D232099E-3FCD-48FE-9500-B8C960E102D0}"/>
              </a:ext>
            </a:extLst>
          </p:cNvPr>
          <p:cNvSpPr txBox="1"/>
          <p:nvPr/>
        </p:nvSpPr>
        <p:spPr>
          <a:xfrm>
            <a:off x="3648970" y="2840022"/>
            <a:ext cx="504343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Lasten, nuorten ja perheiden tukeminen</a:t>
            </a:r>
            <a:endParaRPr kumimoji="0" lang="fi-FI" sz="20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216042A-1476-4E11-AA19-833EBA8DFC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4842" y="2382502"/>
            <a:ext cx="1252818" cy="117930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87DFCA1-B5CE-43F2-83CB-4DD94F0D51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3841" y="2385509"/>
            <a:ext cx="1073525" cy="101682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3BF2792-D5B2-45B5-B6B0-B3C5F3EF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73" y="258481"/>
            <a:ext cx="11085938" cy="100811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tx1"/>
                </a:solidFill>
                <a:latin typeface="Work Sans ExtraBold"/>
              </a:rPr>
              <a:t>Tavoitteiden saavuttaminen edellyttää toimivaa yhteistyötä useilla eri osa-alueilla</a:t>
            </a:r>
            <a:endParaRPr lang="en-US" dirty="0">
              <a:solidFill>
                <a:schemeClr val="tx1"/>
              </a:solidFill>
              <a:latin typeface="Work Sans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6FA1D6E-B827-47C3-8D9F-7913776E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4"/>
                </a:solidFill>
              </a:rPr>
              <a:t>ESIMERKKEJÄ YHDYSPINNOISTA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57380A-E316-47BA-992D-D0C4A330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8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6B8E41-ED6A-48B8-AF5A-00EA3463C73A}"/>
              </a:ext>
            </a:extLst>
          </p:cNvPr>
          <p:cNvSpPr/>
          <p:nvPr/>
        </p:nvSpPr>
        <p:spPr>
          <a:xfrm>
            <a:off x="8842836" y="1515732"/>
            <a:ext cx="2808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96412-96A2-4328-B563-BA60FE19865F}"/>
              </a:ext>
            </a:extLst>
          </p:cNvPr>
          <p:cNvSpPr/>
          <p:nvPr/>
        </p:nvSpPr>
        <p:spPr>
          <a:xfrm>
            <a:off x="537886" y="1515732"/>
            <a:ext cx="2844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6D4154-CC24-407D-A7D4-AFD45B3BD034}"/>
              </a:ext>
            </a:extLst>
          </p:cNvPr>
          <p:cNvGrpSpPr/>
          <p:nvPr/>
        </p:nvGrpSpPr>
        <p:grpSpPr>
          <a:xfrm>
            <a:off x="537881" y="1515732"/>
            <a:ext cx="2837735" cy="792000"/>
            <a:chOff x="537881" y="1691574"/>
            <a:chExt cx="2837735" cy="9144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B3B1AE-562D-4C56-B130-D81D626C9207}"/>
                </a:ext>
              </a:extLst>
            </p:cNvPr>
            <p:cNvSpPr/>
            <p:nvPr/>
          </p:nvSpPr>
          <p:spPr>
            <a:xfrm>
              <a:off x="537881" y="1691574"/>
              <a:ext cx="2837735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7D4CC4-C93D-4B87-BFB5-78F549958C9A}"/>
                </a:ext>
              </a:extLst>
            </p:cNvPr>
            <p:cNvSpPr txBox="1"/>
            <p:nvPr/>
          </p:nvSpPr>
          <p:spPr>
            <a:xfrm>
              <a:off x="597399" y="1853633"/>
              <a:ext cx="2751763" cy="461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"/>
                  <a:ea typeface="+mn-ea"/>
                  <a:cs typeface="+mn-cs"/>
                </a:rPr>
                <a:t>TAVOITTEET</a:t>
              </a:r>
              <a:endPara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021C97-DC0A-4E34-B750-1263D3C547A4}"/>
              </a:ext>
            </a:extLst>
          </p:cNvPr>
          <p:cNvGrpSpPr/>
          <p:nvPr/>
        </p:nvGrpSpPr>
        <p:grpSpPr>
          <a:xfrm>
            <a:off x="8827968" y="1515731"/>
            <a:ext cx="2837735" cy="977164"/>
            <a:chOff x="537881" y="1691574"/>
            <a:chExt cx="2837735" cy="11281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179BE9-DCCF-4862-BA70-192CCD25DE8A}"/>
                </a:ext>
              </a:extLst>
            </p:cNvPr>
            <p:cNvSpPr/>
            <p:nvPr/>
          </p:nvSpPr>
          <p:spPr>
            <a:xfrm>
              <a:off x="537881" y="1691574"/>
              <a:ext cx="2837735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A17CEA-727B-4E34-A339-3DB019DC2B73}"/>
                </a:ext>
              </a:extLst>
            </p:cNvPr>
            <p:cNvSpPr txBox="1"/>
            <p:nvPr/>
          </p:nvSpPr>
          <p:spPr>
            <a:xfrm>
              <a:off x="542217" y="1753728"/>
              <a:ext cx="2808000" cy="1066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i-FI" sz="2000" b="1" dirty="0">
                  <a:solidFill>
                    <a:prstClr val="white"/>
                  </a:solidFill>
                  <a:latin typeface="Work Sans"/>
                </a:rPr>
                <a:t>KESKEISIÄ KYSYMYKSIÄ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B32212-F4CF-DB47-BBB6-CC5082808231}"/>
              </a:ext>
            </a:extLst>
          </p:cNvPr>
          <p:cNvGrpSpPr/>
          <p:nvPr/>
        </p:nvGrpSpPr>
        <p:grpSpPr>
          <a:xfrm>
            <a:off x="3774440" y="1261963"/>
            <a:ext cx="4612436" cy="4151274"/>
            <a:chOff x="3722021" y="1624858"/>
            <a:chExt cx="4687742" cy="42190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995CEE-DF20-D747-B920-9CE9CAF36E17}"/>
                </a:ext>
              </a:extLst>
            </p:cNvPr>
            <p:cNvSpPr/>
            <p:nvPr/>
          </p:nvSpPr>
          <p:spPr>
            <a:xfrm>
              <a:off x="4984827" y="1624858"/>
              <a:ext cx="2172280" cy="21722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B46DA0-7C97-B342-A534-C22C8F17E070}"/>
                </a:ext>
              </a:extLst>
            </p:cNvPr>
            <p:cNvSpPr/>
            <p:nvPr/>
          </p:nvSpPr>
          <p:spPr>
            <a:xfrm>
              <a:off x="3722021" y="3671629"/>
              <a:ext cx="2172280" cy="21722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9F1112-5B6E-094C-B35C-50BA057E3414}"/>
                </a:ext>
              </a:extLst>
            </p:cNvPr>
            <p:cNvSpPr/>
            <p:nvPr/>
          </p:nvSpPr>
          <p:spPr>
            <a:xfrm>
              <a:off x="6237483" y="3671629"/>
              <a:ext cx="2172280" cy="21722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457798C0-83D0-2548-9340-94B92DB5AA7F}"/>
              </a:ext>
            </a:extLst>
          </p:cNvPr>
          <p:cNvSpPr/>
          <p:nvPr/>
        </p:nvSpPr>
        <p:spPr>
          <a:xfrm>
            <a:off x="5085713" y="2540825"/>
            <a:ext cx="2013872" cy="2013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5548-109E-4F4C-99E2-78D5794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F36DB-0D70-954E-8C81-9611589C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54" y="463995"/>
            <a:ext cx="10887354" cy="891576"/>
          </a:xfrm>
        </p:spPr>
        <p:txBody>
          <a:bodyPr/>
          <a:lstStyle/>
          <a:p>
            <a:r>
              <a:rPr lang="fi-FI" sz="3600" dirty="0"/>
              <a:t>Alle kouluikäisten palvelut </a:t>
            </a:r>
            <a:br>
              <a:rPr lang="fi-FI" sz="3600" dirty="0"/>
            </a:br>
            <a:endParaRPr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95F24-3D26-A744-B12C-B5DF8A5DF020}"/>
              </a:ext>
            </a:extLst>
          </p:cNvPr>
          <p:cNvSpPr txBox="1"/>
          <p:nvPr/>
        </p:nvSpPr>
        <p:spPr>
          <a:xfrm>
            <a:off x="5096760" y="1846540"/>
            <a:ext cx="2052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Varhaiskasvatus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(kunta)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2F99C-6D17-B943-8193-E075AFDAECC9}"/>
              </a:ext>
            </a:extLst>
          </p:cNvPr>
          <p:cNvSpPr txBox="1"/>
          <p:nvPr/>
        </p:nvSpPr>
        <p:spPr>
          <a:xfrm>
            <a:off x="6381383" y="3942195"/>
            <a:ext cx="20996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Perhetyö ja lastensuojelu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(hyvinvointialue)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2419C-40FE-9C4A-9521-7D307DC15115}"/>
              </a:ext>
            </a:extLst>
          </p:cNvPr>
          <p:cNvSpPr txBox="1"/>
          <p:nvPr/>
        </p:nvSpPr>
        <p:spPr>
          <a:xfrm>
            <a:off x="3858212" y="4048421"/>
            <a:ext cx="20189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Neuvola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(hyvinvointialue)</a:t>
            </a: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35192652-CBA9-7D49-8145-1FC39DCA9462}"/>
              </a:ext>
            </a:extLst>
          </p:cNvPr>
          <p:cNvSpPr/>
          <p:nvPr/>
        </p:nvSpPr>
        <p:spPr>
          <a:xfrm>
            <a:off x="557453" y="2592000"/>
            <a:ext cx="2757577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Palvelujen helppo   saatavuus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Monialainen, sujuva yhteistyö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Tiedonkulku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Suorakulmio 7">
            <a:extLst>
              <a:ext uri="{FF2B5EF4-FFF2-40B4-BE49-F238E27FC236}">
                <a16:creationId xmlns:a16="http://schemas.microsoft.com/office/drawing/2014/main" id="{3F1A17E3-8AC1-324B-837C-C42F0F31DF50}"/>
              </a:ext>
            </a:extLst>
          </p:cNvPr>
          <p:cNvSpPr/>
          <p:nvPr/>
        </p:nvSpPr>
        <p:spPr>
          <a:xfrm>
            <a:off x="8882968" y="2592000"/>
            <a:ext cx="2722538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Miten johtamisesta sovitaan?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Miten yhteistyöprosesseja kehitetään?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Työnjako yhdyspinnalla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841339BC-FC19-C94E-812A-D65F054F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904" y="3065787"/>
            <a:ext cx="1415798" cy="96394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061C955-6790-404F-8BF1-4F48AA075195}"/>
              </a:ext>
            </a:extLst>
          </p:cNvPr>
          <p:cNvSpPr txBox="1"/>
          <p:nvPr/>
        </p:nvSpPr>
        <p:spPr>
          <a:xfrm>
            <a:off x="4055166" y="5767467"/>
            <a:ext cx="4155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TÄYTÄ: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mitkä tehtävät ja palvelut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(ja kenen vastuulla)</a:t>
            </a:r>
          </a:p>
        </p:txBody>
      </p:sp>
    </p:spTree>
    <p:extLst>
      <p:ext uri="{BB962C8B-B14F-4D97-AF65-F5344CB8AC3E}">
        <p14:creationId xmlns:p14="http://schemas.microsoft.com/office/powerpoint/2010/main" val="25956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8995CEE-DF20-D747-B920-9CE9CAF36E17}"/>
              </a:ext>
            </a:extLst>
          </p:cNvPr>
          <p:cNvSpPr/>
          <p:nvPr/>
        </p:nvSpPr>
        <p:spPr>
          <a:xfrm>
            <a:off x="5054673" y="1656098"/>
            <a:ext cx="2126898" cy="19943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B46DA0-7C97-B342-A534-C22C8F17E070}"/>
              </a:ext>
            </a:extLst>
          </p:cNvPr>
          <p:cNvSpPr/>
          <p:nvPr/>
        </p:nvSpPr>
        <p:spPr>
          <a:xfrm>
            <a:off x="3686555" y="2720786"/>
            <a:ext cx="2126898" cy="19943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9F1112-5B6E-094C-B35C-50BA057E3414}"/>
              </a:ext>
            </a:extLst>
          </p:cNvPr>
          <p:cNvSpPr/>
          <p:nvPr/>
        </p:nvSpPr>
        <p:spPr>
          <a:xfrm>
            <a:off x="6289972" y="2844378"/>
            <a:ext cx="2126898" cy="19943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E112BA-1246-6342-B386-CAB4A10AC3C1}"/>
              </a:ext>
            </a:extLst>
          </p:cNvPr>
          <p:cNvSpPr/>
          <p:nvPr/>
        </p:nvSpPr>
        <p:spPr>
          <a:xfrm>
            <a:off x="8842836" y="1515732"/>
            <a:ext cx="2808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4E4B41-7A63-2D4E-9226-1DAA1371DE31}"/>
              </a:ext>
            </a:extLst>
          </p:cNvPr>
          <p:cNvSpPr/>
          <p:nvPr/>
        </p:nvSpPr>
        <p:spPr>
          <a:xfrm>
            <a:off x="537886" y="1515732"/>
            <a:ext cx="2844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5548-109E-4F4C-99E2-78D5794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95F24-3D26-A744-B12C-B5DF8A5DF020}"/>
              </a:ext>
            </a:extLst>
          </p:cNvPr>
          <p:cNvSpPr txBox="1"/>
          <p:nvPr/>
        </p:nvSpPr>
        <p:spPr>
          <a:xfrm>
            <a:off x="4686428" y="2077029"/>
            <a:ext cx="2837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Esi- ja perusopetus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Lukiokoulutus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Ammatillinen koulutus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(kunnat ja muut </a:t>
            </a:r>
            <a:b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</a:b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koulutuksen järjestäjät)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2F99C-6D17-B943-8193-E075AFDAECC9}"/>
              </a:ext>
            </a:extLst>
          </p:cNvPr>
          <p:cNvSpPr txBox="1"/>
          <p:nvPr/>
        </p:nvSpPr>
        <p:spPr>
          <a:xfrm>
            <a:off x="6173445" y="3586167"/>
            <a:ext cx="23431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Mielenterveyspalvelut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Lastensuojelu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Vammaispalvelut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(hyvinvointialue)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2419C-40FE-9C4A-9521-7D307DC15115}"/>
              </a:ext>
            </a:extLst>
          </p:cNvPr>
          <p:cNvSpPr txBox="1"/>
          <p:nvPr/>
        </p:nvSpPr>
        <p:spPr>
          <a:xfrm>
            <a:off x="3677004" y="3088226"/>
            <a:ext cx="213738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100" b="1" dirty="0">
              <a:solidFill>
                <a:srgbClr val="000000"/>
              </a:solidFill>
              <a:latin typeface="Work Sans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Yhteisöllinen opiskelu-huolto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(kunnat</a:t>
            </a:r>
            <a:r>
              <a:rPr lang="fi-FI" sz="1100" dirty="0">
                <a:solidFill>
                  <a:srgbClr val="000000"/>
                </a:solidFill>
                <a:latin typeface="Work Sans"/>
                <a:cs typeface="Arial" panose="020B0604020202020204" pitchFamily="34" charset="0"/>
              </a:rPr>
              <a:t> ja muut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koulutuksen järjestäjät)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35192652-CBA9-7D49-8145-1FC39DCA9462}"/>
              </a:ext>
            </a:extLst>
          </p:cNvPr>
          <p:cNvSpPr/>
          <p:nvPr/>
        </p:nvSpPr>
        <p:spPr>
          <a:xfrm>
            <a:off x="567681" y="2592000"/>
            <a:ext cx="2757577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Palvelujen helppo saatavuus</a:t>
            </a:r>
            <a:r>
              <a:rPr lang="fi-FI" dirty="0">
                <a:solidFill>
                  <a:srgbClr val="000000"/>
                </a:solidFill>
                <a:latin typeface="Work Sans"/>
              </a:rPr>
              <a:t>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Suorakulmio 7">
            <a:extLst>
              <a:ext uri="{FF2B5EF4-FFF2-40B4-BE49-F238E27FC236}">
                <a16:creationId xmlns:a16="http://schemas.microsoft.com/office/drawing/2014/main" id="{3F1A17E3-8AC1-324B-837C-C42F0F31DF50}"/>
              </a:ext>
            </a:extLst>
          </p:cNvPr>
          <p:cNvSpPr/>
          <p:nvPr/>
        </p:nvSpPr>
        <p:spPr>
          <a:xfrm>
            <a:off x="8893196" y="2592000"/>
            <a:ext cx="2722538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Miten johdetaan ja kehitetään yhteisiä prosesseja?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Työnjako yhdyspinnalla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rgbClr val="000000"/>
                </a:solidFill>
                <a:latin typeface="Work Sans"/>
              </a:rPr>
              <a:t>Missä, miten ja milloin palvelua saa ja miten sinne ohjautuu?</a:t>
            </a:r>
            <a:endParaRPr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algn="ctr">
              <a:defRPr/>
            </a:pPr>
            <a:endParaRPr lang="fi-FI" dirty="0">
              <a:solidFill>
                <a:srgbClr val="000000"/>
              </a:solidFill>
              <a:latin typeface="Work San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C8DEA7-C0C2-4A4D-9D64-B75E7B3D4CD6}"/>
              </a:ext>
            </a:extLst>
          </p:cNvPr>
          <p:cNvSpPr/>
          <p:nvPr/>
        </p:nvSpPr>
        <p:spPr>
          <a:xfrm>
            <a:off x="537881" y="1515732"/>
            <a:ext cx="2837735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5C5707-7C5B-8B4A-A97C-5BA887C7F23B}"/>
              </a:ext>
            </a:extLst>
          </p:cNvPr>
          <p:cNvSpPr/>
          <p:nvPr/>
        </p:nvSpPr>
        <p:spPr>
          <a:xfrm>
            <a:off x="8827968" y="1515732"/>
            <a:ext cx="2837735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CAC4A588-A375-4E4E-8406-F0D59A90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463550"/>
            <a:ext cx="11101086" cy="892175"/>
          </a:xfrm>
        </p:spPr>
        <p:txBody>
          <a:bodyPr>
            <a:noAutofit/>
          </a:bodyPr>
          <a:lstStyle/>
          <a:p>
            <a:r>
              <a:rPr lang="fi-FI" sz="3600" dirty="0"/>
              <a:t>Kouluikäisten lasten ja nuorten palvelut </a:t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EA94F-5469-4C49-9742-AABD9CE69B2F}"/>
              </a:ext>
            </a:extLst>
          </p:cNvPr>
          <p:cNvSpPr txBox="1"/>
          <p:nvPr/>
        </p:nvSpPr>
        <p:spPr>
          <a:xfrm>
            <a:off x="7148831" y="28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CA45364-1DFD-46F7-8D27-FDD69D399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573" y="930528"/>
            <a:ext cx="2176347" cy="2172517"/>
          </a:xfrm>
          <a:prstGeom prst="rect">
            <a:avLst/>
          </a:prstGeom>
        </p:spPr>
      </p:pic>
      <p:sp>
        <p:nvSpPr>
          <p:cNvPr id="30" name="TextBox 32">
            <a:extLst>
              <a:ext uri="{FF2B5EF4-FFF2-40B4-BE49-F238E27FC236}">
                <a16:creationId xmlns:a16="http://schemas.microsoft.com/office/drawing/2014/main" id="{DE64E254-2B62-4087-94F9-FC6D1F82E822}"/>
              </a:ext>
            </a:extLst>
          </p:cNvPr>
          <p:cNvSpPr txBox="1"/>
          <p:nvPr/>
        </p:nvSpPr>
        <p:spPr>
          <a:xfrm>
            <a:off x="597399" y="1656098"/>
            <a:ext cx="275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TAVOITTEET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1" name="TextBox 35">
            <a:extLst>
              <a:ext uri="{FF2B5EF4-FFF2-40B4-BE49-F238E27FC236}">
                <a16:creationId xmlns:a16="http://schemas.microsoft.com/office/drawing/2014/main" id="{58F96EB8-1BAF-4CE6-A9A5-A65EE106F4A1}"/>
              </a:ext>
            </a:extLst>
          </p:cNvPr>
          <p:cNvSpPr txBox="1"/>
          <p:nvPr/>
        </p:nvSpPr>
        <p:spPr>
          <a:xfrm>
            <a:off x="8832304" y="1569565"/>
            <a:ext cx="280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b="1" dirty="0">
                <a:solidFill>
                  <a:prstClr val="white"/>
                </a:solidFill>
                <a:latin typeface="Work Sans"/>
              </a:rPr>
              <a:t>KESKEISIÄ KYSYMYKSIÄ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9" name="Oval 9">
            <a:extLst>
              <a:ext uri="{FF2B5EF4-FFF2-40B4-BE49-F238E27FC236}">
                <a16:creationId xmlns:a16="http://schemas.microsoft.com/office/drawing/2014/main" id="{1672F660-5F3B-4AFC-8FE6-63B1C7AD81D3}"/>
              </a:ext>
            </a:extLst>
          </p:cNvPr>
          <p:cNvSpPr/>
          <p:nvPr/>
        </p:nvSpPr>
        <p:spPr>
          <a:xfrm>
            <a:off x="4954534" y="4071381"/>
            <a:ext cx="2126898" cy="19943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b="1" dirty="0">
                <a:solidFill>
                  <a:srgbClr val="000000"/>
                </a:solidFill>
                <a:latin typeface="Work Sans"/>
              </a:rPr>
              <a:t>Kuraattorit,  psykologit ja kouluterveyden-huolto </a:t>
            </a:r>
            <a:r>
              <a:rPr lang="fi-FI" sz="1100" dirty="0">
                <a:solidFill>
                  <a:srgbClr val="000000"/>
                </a:solidFill>
                <a:latin typeface="Work Sans"/>
              </a:rPr>
              <a:t>(hyvinvointialue)</a:t>
            </a:r>
            <a:endParaRPr lang="en-GB" sz="1100" dirty="0">
              <a:solidFill>
                <a:srgbClr val="000000"/>
              </a:solidFill>
              <a:latin typeface="Work Sans"/>
            </a:endParaRPr>
          </a:p>
        </p:txBody>
      </p:sp>
      <p:pic>
        <p:nvPicPr>
          <p:cNvPr id="3" name="Picture 4" descr="A picture containing silhouette, vector graphics&#10;&#10;Description automatically generated">
            <a:extLst>
              <a:ext uri="{FF2B5EF4-FFF2-40B4-BE49-F238E27FC236}">
                <a16:creationId xmlns:a16="http://schemas.microsoft.com/office/drawing/2014/main" id="{83CE0714-2A92-4AB9-A58D-98B7ECFE7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929" y="968668"/>
            <a:ext cx="2139176" cy="21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8995CEE-DF20-D747-B920-9CE9CAF36E17}"/>
              </a:ext>
            </a:extLst>
          </p:cNvPr>
          <p:cNvSpPr/>
          <p:nvPr/>
        </p:nvSpPr>
        <p:spPr>
          <a:xfrm>
            <a:off x="5027188" y="1261963"/>
            <a:ext cx="2137384" cy="21373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B46DA0-7C97-B342-A534-C22C8F17E070}"/>
              </a:ext>
            </a:extLst>
          </p:cNvPr>
          <p:cNvSpPr/>
          <p:nvPr/>
        </p:nvSpPr>
        <p:spPr>
          <a:xfrm>
            <a:off x="3794896" y="3275854"/>
            <a:ext cx="2137384" cy="21373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E112BA-1246-6342-B386-CAB4A10AC3C1}"/>
              </a:ext>
            </a:extLst>
          </p:cNvPr>
          <p:cNvSpPr/>
          <p:nvPr/>
        </p:nvSpPr>
        <p:spPr>
          <a:xfrm>
            <a:off x="8842836" y="1515732"/>
            <a:ext cx="2808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4E4B41-7A63-2D4E-9226-1DAA1371DE31}"/>
              </a:ext>
            </a:extLst>
          </p:cNvPr>
          <p:cNvSpPr/>
          <p:nvPr/>
        </p:nvSpPr>
        <p:spPr>
          <a:xfrm>
            <a:off x="537886" y="1515732"/>
            <a:ext cx="2844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675AC4-A69A-7E48-8EAC-C18D385A5E07}"/>
              </a:ext>
            </a:extLst>
          </p:cNvPr>
          <p:cNvSpPr/>
          <p:nvPr/>
        </p:nvSpPr>
        <p:spPr>
          <a:xfrm>
            <a:off x="9288203" y="7696689"/>
            <a:ext cx="4045465" cy="40454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5548-109E-4F4C-99E2-78D5794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F36DB-0D70-954E-8C81-9611589C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1" y="463995"/>
            <a:ext cx="11313223" cy="891576"/>
          </a:xfrm>
        </p:spPr>
        <p:txBody>
          <a:bodyPr/>
          <a:lstStyle/>
          <a:p>
            <a:r>
              <a:rPr lang="fi-FI" sz="3200"/>
              <a:t>Hyvinvoinnin, terveyden ja turvallisuuden edistäminen </a:t>
            </a:r>
            <a:br>
              <a:rPr lang="fi-FI" sz="3200"/>
            </a:br>
            <a:endParaRPr lang="fi-FI" sz="3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95F24-3D26-A744-B12C-B5DF8A5DF020}"/>
              </a:ext>
            </a:extLst>
          </p:cNvPr>
          <p:cNvSpPr txBox="1"/>
          <p:nvPr/>
        </p:nvSpPr>
        <p:spPr>
          <a:xfrm>
            <a:off x="5079631" y="1799900"/>
            <a:ext cx="2052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Opetus, kulttuuri-</a:t>
            </a:r>
            <a:r>
              <a:rPr lang="fi-FI" sz="1200">
                <a:solidFill>
                  <a:srgbClr val="000000"/>
                </a:solidFill>
                <a:latin typeface="Work Sans"/>
              </a:rPr>
              <a:t>, 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liikunta- ja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nuorisopalvelut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solidFill>
                  <a:srgbClr val="000000"/>
                </a:solidFill>
                <a:latin typeface="Work Sans"/>
              </a:rPr>
              <a:t>(Kunta)</a:t>
            </a:r>
            <a:endParaRPr kumimoji="0" lang="fi-FI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2F99C-6D17-B943-8193-E075AFDAECC9}"/>
              </a:ext>
            </a:extLst>
          </p:cNvPr>
          <p:cNvSpPr txBox="1"/>
          <p:nvPr/>
        </p:nvSpPr>
        <p:spPr>
          <a:xfrm>
            <a:off x="5304114" y="3494741"/>
            <a:ext cx="31608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Opiskeluhuolto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Rakennusvalvonta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Toimitilat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Työllisyyden hoito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Arjen turvallisuus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Kotoutuminen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Work Sans"/>
              </a:rPr>
              <a:t>ym.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2419C-40FE-9C4A-9521-7D307DC15115}"/>
              </a:ext>
            </a:extLst>
          </p:cNvPr>
          <p:cNvSpPr txBox="1"/>
          <p:nvPr/>
        </p:nvSpPr>
        <p:spPr>
          <a:xfrm>
            <a:off x="3832818" y="3963991"/>
            <a:ext cx="2018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Terveydenhuolto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Sosiaalipalvelut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Pelastustoimi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Work Sans"/>
              </a:rPr>
              <a:t>(Hyvinvointialue)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35192652-CBA9-7D49-8145-1FC39DCA9462}"/>
              </a:ext>
            </a:extLst>
          </p:cNvPr>
          <p:cNvSpPr/>
          <p:nvPr/>
        </p:nvSpPr>
        <p:spPr>
          <a:xfrm>
            <a:off x="567681" y="2592000"/>
            <a:ext cx="2757577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Saumattomat palveluketjut ja toimiva palveluohjaus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Yhteinen ja realistinen tietopohja päätösten pohjana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Suorakulmio 7">
            <a:extLst>
              <a:ext uri="{FF2B5EF4-FFF2-40B4-BE49-F238E27FC236}">
                <a16:creationId xmlns:a16="http://schemas.microsoft.com/office/drawing/2014/main" id="{3F1A17E3-8AC1-324B-837C-C42F0F31DF50}"/>
              </a:ext>
            </a:extLst>
          </p:cNvPr>
          <p:cNvSpPr/>
          <p:nvPr/>
        </p:nvSpPr>
        <p:spPr>
          <a:xfrm>
            <a:off x="8893196" y="2592000"/>
            <a:ext cx="2722538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Toimivat yhteistyön muodot ja yhteinen tietopohja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Yhdyspintojen tunnistaminen ja vastuunjako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Yhteisten tavoitteiden asettaminen ja seuranta sekä muutoksiin reagointi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C8DEA7-C0C2-4A4D-9D64-B75E7B3D4CD6}"/>
              </a:ext>
            </a:extLst>
          </p:cNvPr>
          <p:cNvSpPr/>
          <p:nvPr/>
        </p:nvSpPr>
        <p:spPr>
          <a:xfrm>
            <a:off x="537881" y="1515732"/>
            <a:ext cx="2837735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65" name="Kuva 11">
            <a:extLst>
              <a:ext uri="{FF2B5EF4-FFF2-40B4-BE49-F238E27FC236}">
                <a16:creationId xmlns:a16="http://schemas.microsoft.com/office/drawing/2014/main" id="{925B6327-73DC-964C-A497-7FCC9E0C7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2" y="8976581"/>
            <a:ext cx="1294848" cy="99224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220E9E1-6A0C-C145-B561-858D7A01C1F3}"/>
              </a:ext>
            </a:extLst>
          </p:cNvPr>
          <p:cNvSpPr/>
          <p:nvPr/>
        </p:nvSpPr>
        <p:spPr>
          <a:xfrm>
            <a:off x="8827968" y="1515732"/>
            <a:ext cx="2837735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919EB8-036A-41F9-A701-7C478739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21" y="1585177"/>
            <a:ext cx="2018371" cy="2019188"/>
          </a:xfrm>
          <a:prstGeom prst="rect">
            <a:avLst/>
          </a:prstGeom>
        </p:spPr>
      </p:pic>
      <p:sp>
        <p:nvSpPr>
          <p:cNvPr id="28" name="TextBox 32">
            <a:extLst>
              <a:ext uri="{FF2B5EF4-FFF2-40B4-BE49-F238E27FC236}">
                <a16:creationId xmlns:a16="http://schemas.microsoft.com/office/drawing/2014/main" id="{9EBDBAE0-DA76-4EA3-8C2B-789F1F6671F1}"/>
              </a:ext>
            </a:extLst>
          </p:cNvPr>
          <p:cNvSpPr txBox="1"/>
          <p:nvPr/>
        </p:nvSpPr>
        <p:spPr>
          <a:xfrm>
            <a:off x="597399" y="1656098"/>
            <a:ext cx="275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TAVOITTEET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0D494089-EBA9-4AD2-9764-1AB6A0FCBB29}"/>
              </a:ext>
            </a:extLst>
          </p:cNvPr>
          <p:cNvSpPr txBox="1"/>
          <p:nvPr/>
        </p:nvSpPr>
        <p:spPr>
          <a:xfrm>
            <a:off x="8832304" y="1569565"/>
            <a:ext cx="280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b="1" dirty="0">
                <a:solidFill>
                  <a:prstClr val="white"/>
                </a:solidFill>
                <a:latin typeface="Work Sans"/>
              </a:rPr>
              <a:t>KESKEISIÄ KYSYMYKSIÄ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cxnSp>
        <p:nvCxnSpPr>
          <p:cNvPr id="13" name="Yhdistin: Kaareva 12">
            <a:extLst>
              <a:ext uri="{FF2B5EF4-FFF2-40B4-BE49-F238E27FC236}">
                <a16:creationId xmlns:a16="http://schemas.microsoft.com/office/drawing/2014/main" id="{2C7A173B-BAE8-4E92-B300-ADBED1AE2B6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51754" y="3442590"/>
            <a:ext cx="440688" cy="435570"/>
          </a:xfrm>
          <a:prstGeom prst="curvedConnector3">
            <a:avLst>
              <a:gd name="adj1" fmla="val -6788"/>
            </a:avLst>
          </a:prstGeom>
          <a:ln w="190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B8BDBAA-8D40-4109-8685-9F1BF799D4D5}"/>
              </a:ext>
            </a:extLst>
          </p:cNvPr>
          <p:cNvSpPr/>
          <p:nvPr/>
        </p:nvSpPr>
        <p:spPr>
          <a:xfrm>
            <a:off x="4811863" y="1259146"/>
            <a:ext cx="2707916" cy="232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9C7AD0-388A-4B95-A1F8-189919F00338}"/>
              </a:ext>
            </a:extLst>
          </p:cNvPr>
          <p:cNvSpPr/>
          <p:nvPr/>
        </p:nvSpPr>
        <p:spPr>
          <a:xfrm>
            <a:off x="3589761" y="3424660"/>
            <a:ext cx="2452339" cy="22503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E75F9-DF79-45D8-8CB1-7CA597D380C6}"/>
              </a:ext>
            </a:extLst>
          </p:cNvPr>
          <p:cNvSpPr/>
          <p:nvPr/>
        </p:nvSpPr>
        <p:spPr>
          <a:xfrm>
            <a:off x="6247468" y="3385327"/>
            <a:ext cx="2373351" cy="3130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E112BA-1246-6342-B386-CAB4A10AC3C1}"/>
              </a:ext>
            </a:extLst>
          </p:cNvPr>
          <p:cNvSpPr/>
          <p:nvPr/>
        </p:nvSpPr>
        <p:spPr>
          <a:xfrm>
            <a:off x="8833543" y="1754007"/>
            <a:ext cx="3077487" cy="4878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4E4B41-7A63-2D4E-9226-1DAA1371DE31}"/>
              </a:ext>
            </a:extLst>
          </p:cNvPr>
          <p:cNvSpPr/>
          <p:nvPr/>
        </p:nvSpPr>
        <p:spPr>
          <a:xfrm>
            <a:off x="537886" y="1515732"/>
            <a:ext cx="2844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675AC4-A69A-7E48-8EAC-C18D385A5E07}"/>
              </a:ext>
            </a:extLst>
          </p:cNvPr>
          <p:cNvSpPr/>
          <p:nvPr/>
        </p:nvSpPr>
        <p:spPr>
          <a:xfrm>
            <a:off x="9288203" y="7696689"/>
            <a:ext cx="4045465" cy="40454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5548-109E-4F4C-99E2-78D5794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F36DB-0D70-954E-8C81-9611589C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65" y="419488"/>
            <a:ext cx="11337286" cy="891576"/>
          </a:xfrm>
        </p:spPr>
        <p:txBody>
          <a:bodyPr/>
          <a:lstStyle/>
          <a:p>
            <a:r>
              <a:rPr lang="fi-FI" sz="3600" dirty="0"/>
              <a:t>Turvallisuus ja häiriötilanteisiin varautuminen</a:t>
            </a:r>
            <a:endParaRPr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95F24-3D26-A744-B12C-B5DF8A5DF020}"/>
              </a:ext>
            </a:extLst>
          </p:cNvPr>
          <p:cNvSpPr txBox="1"/>
          <p:nvPr/>
        </p:nvSpPr>
        <p:spPr>
          <a:xfrm>
            <a:off x="5177334" y="1339397"/>
            <a:ext cx="205291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ExtraBold"/>
                <a:ea typeface="+mn-ea"/>
                <a:cs typeface="+mn-cs"/>
              </a:rPr>
              <a:t>Kuntien </a:t>
            </a:r>
            <a:b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ExtraBold"/>
                <a:ea typeface="+mn-ea"/>
                <a:cs typeface="+mn-cs"/>
              </a:rPr>
            </a:b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ExtraBold"/>
                <a:ea typeface="+mn-ea"/>
                <a:cs typeface="+mn-cs"/>
              </a:rPr>
              <a:t>palvelut/tehtävät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(kunta)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2F99C-6D17-B943-8193-E075AFDAECC9}"/>
              </a:ext>
            </a:extLst>
          </p:cNvPr>
          <p:cNvSpPr txBox="1"/>
          <p:nvPr/>
        </p:nvSpPr>
        <p:spPr>
          <a:xfrm>
            <a:off x="3768019" y="3621515"/>
            <a:ext cx="209961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ExtraBold"/>
                <a:ea typeface="+mn-ea"/>
                <a:cs typeface="+mn-cs"/>
              </a:rPr>
              <a:t>Sosiaali- ja terveyden-huollon palvelut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(hyvinvointialue)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2419C-40FE-9C4A-9521-7D307DC15115}"/>
              </a:ext>
            </a:extLst>
          </p:cNvPr>
          <p:cNvSpPr txBox="1"/>
          <p:nvPr/>
        </p:nvSpPr>
        <p:spPr>
          <a:xfrm>
            <a:off x="6348651" y="3621515"/>
            <a:ext cx="2018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ExtraBold"/>
                <a:ea typeface="+mn-ea"/>
                <a:cs typeface="+mn-cs"/>
              </a:rPr>
              <a:t>Pelastustoimen palvelut / tehtävät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(hyvinvointialue)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35192652-CBA9-7D49-8145-1FC39DCA9462}"/>
              </a:ext>
            </a:extLst>
          </p:cNvPr>
          <p:cNvSpPr/>
          <p:nvPr/>
        </p:nvSpPr>
        <p:spPr>
          <a:xfrm>
            <a:off x="567681" y="2448000"/>
            <a:ext cx="2757577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Kuntien asukkaat kokevat turvallisuuden tunnetta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Kuntien asukkaat kokevat merkitykselliseksi edistää omaa turvallisuuttaan arjessa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Sujuvat palvelut ja tiedon saanti kaikissa tilanteissa</a:t>
            </a:r>
          </a:p>
        </p:txBody>
      </p:sp>
      <p:sp>
        <p:nvSpPr>
          <p:cNvPr id="32" name="Suorakulmio 7">
            <a:extLst>
              <a:ext uri="{FF2B5EF4-FFF2-40B4-BE49-F238E27FC236}">
                <a16:creationId xmlns:a16="http://schemas.microsoft.com/office/drawing/2014/main" id="{3F1A17E3-8AC1-324B-837C-C42F0F31DF50}"/>
              </a:ext>
            </a:extLst>
          </p:cNvPr>
          <p:cNvSpPr/>
          <p:nvPr/>
        </p:nvSpPr>
        <p:spPr>
          <a:xfrm>
            <a:off x="8893196" y="2596288"/>
            <a:ext cx="2722538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C8DEA7-C0C2-4A4D-9D64-B75E7B3D4CD6}"/>
              </a:ext>
            </a:extLst>
          </p:cNvPr>
          <p:cNvSpPr/>
          <p:nvPr/>
        </p:nvSpPr>
        <p:spPr>
          <a:xfrm>
            <a:off x="537881" y="1515732"/>
            <a:ext cx="2837735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65" name="Kuva 11">
            <a:extLst>
              <a:ext uri="{FF2B5EF4-FFF2-40B4-BE49-F238E27FC236}">
                <a16:creationId xmlns:a16="http://schemas.microsoft.com/office/drawing/2014/main" id="{925B6327-73DC-964C-A497-7FCC9E0C7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2" y="8976581"/>
            <a:ext cx="1294848" cy="99224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220E9E1-6A0C-C145-B561-858D7A01C1F3}"/>
              </a:ext>
            </a:extLst>
          </p:cNvPr>
          <p:cNvSpPr/>
          <p:nvPr/>
        </p:nvSpPr>
        <p:spPr>
          <a:xfrm>
            <a:off x="8832614" y="1515732"/>
            <a:ext cx="3099825" cy="783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8FB24A-A27E-6349-8EB1-DE436308FBC4}"/>
              </a:ext>
            </a:extLst>
          </p:cNvPr>
          <p:cNvSpPr txBox="1"/>
          <p:nvPr/>
        </p:nvSpPr>
        <p:spPr>
          <a:xfrm>
            <a:off x="8887486" y="2448000"/>
            <a:ext cx="2808000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Yhteistyön ja tiedonvaihdon menettelyt eri tasoilla</a:t>
            </a: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 yhdessä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suunnittelu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toteutus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kehittäminen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harjoittelu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Yhteinen tilannetieto: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Tilannekeskusten yhteistyö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Järjestelmät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Hälyttämisen menettelyt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Häiriötilanteissa tiedon ja tuen yhdenvertainen saavutettavuus</a:t>
            </a:r>
            <a:r>
              <a:rPr kumimoji="0" lang="fi-FI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toimintakyvystä riippumatta</a:t>
            </a: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Arjen turvallisuustyössä</a:t>
            </a:r>
            <a:r>
              <a:rPr kumimoji="0" lang="fi-FI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 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erityisryhmien tarpeet</a:t>
            </a: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3" name="Tekstiruutu 229">
            <a:extLst>
              <a:ext uri="{FF2B5EF4-FFF2-40B4-BE49-F238E27FC236}">
                <a16:creationId xmlns:a16="http://schemas.microsoft.com/office/drawing/2014/main" id="{19373C66-AABD-C54F-91DB-B4453A9F8F7D}"/>
              </a:ext>
            </a:extLst>
          </p:cNvPr>
          <p:cNvSpPr txBox="1"/>
          <p:nvPr/>
        </p:nvSpPr>
        <p:spPr>
          <a:xfrm>
            <a:off x="5037359" y="1950039"/>
            <a:ext cx="283773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turvallisuussuunnittelu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kaavoitus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rakennusvalvonta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kunnan valmiussuunnittelu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viestintä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vesihuolto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väestönsuojelu</a:t>
            </a:r>
          </a:p>
        </p:txBody>
      </p:sp>
      <p:sp>
        <p:nvSpPr>
          <p:cNvPr id="30" name="Tekstiruutu 13">
            <a:extLst>
              <a:ext uri="{FF2B5EF4-FFF2-40B4-BE49-F238E27FC236}">
                <a16:creationId xmlns:a16="http://schemas.microsoft.com/office/drawing/2014/main" id="{D13A748B-FA13-664C-9F6A-B1ACF64435C8}"/>
              </a:ext>
            </a:extLst>
          </p:cNvPr>
          <p:cNvSpPr txBox="1"/>
          <p:nvPr/>
        </p:nvSpPr>
        <p:spPr>
          <a:xfrm>
            <a:off x="3711920" y="4341118"/>
            <a:ext cx="232398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ensihoitopalvelut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ensivastetoiminta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ikäihmisten turvallisuus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asumisen turvallisuus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sosiaali- ja kriisipalvelut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Work Sans"/>
              </a:rPr>
              <a:t>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ote-valmiussuunnittelu</a:t>
            </a:r>
          </a:p>
        </p:txBody>
      </p:sp>
      <p:sp>
        <p:nvSpPr>
          <p:cNvPr id="31" name="Tekstiruutu 18">
            <a:extLst>
              <a:ext uri="{FF2B5EF4-FFF2-40B4-BE49-F238E27FC236}">
                <a16:creationId xmlns:a16="http://schemas.microsoft.com/office/drawing/2014/main" id="{FA615A7A-6967-BA43-B5A0-F6AEEC0FF374}"/>
              </a:ext>
            </a:extLst>
          </p:cNvPr>
          <p:cNvSpPr txBox="1"/>
          <p:nvPr/>
        </p:nvSpPr>
        <p:spPr>
          <a:xfrm>
            <a:off x="6378215" y="4276068"/>
            <a:ext cx="2509911" cy="22990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pelastustoiminta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öljyntorjunta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palontutkinta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i-FI" sz="1200" dirty="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väestön varoittaminen</a:t>
            </a:r>
            <a:endParaRPr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vaaratiedottaminen</a:t>
            </a:r>
            <a:endParaRPr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turvallisuusviestintä</a:t>
            </a:r>
            <a:endParaRPr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valvontatoiminta</a:t>
            </a:r>
            <a:endParaRPr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kemikaalivalvonta</a:t>
            </a:r>
            <a:endParaRPr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ohjaus- ja neuvonta</a:t>
            </a:r>
            <a:endParaRPr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väestönsuojeluun varautuminen</a:t>
            </a:r>
            <a:endParaRPr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4339AD0D-ECA9-4F8C-A2A2-1717F4F8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092" y="1806498"/>
            <a:ext cx="1739591" cy="1744237"/>
          </a:xfrm>
          <a:prstGeom prst="rect">
            <a:avLst/>
          </a:prstGeom>
        </p:spPr>
      </p:pic>
      <p:pic>
        <p:nvPicPr>
          <p:cNvPr id="3" name="Picture 5" descr="Logo&#10;&#10;Description automatically generated">
            <a:extLst>
              <a:ext uri="{FF2B5EF4-FFF2-40B4-BE49-F238E27FC236}">
                <a16:creationId xmlns:a16="http://schemas.microsoft.com/office/drawing/2014/main" id="{D19C3BBB-056A-4C3F-9020-8D8A8106C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94" y="1755385"/>
            <a:ext cx="1925445" cy="1911505"/>
          </a:xfrm>
          <a:prstGeom prst="rect">
            <a:avLst/>
          </a:prstGeom>
        </p:spPr>
      </p:pic>
      <p:sp>
        <p:nvSpPr>
          <p:cNvPr id="36" name="TextBox 32">
            <a:extLst>
              <a:ext uri="{FF2B5EF4-FFF2-40B4-BE49-F238E27FC236}">
                <a16:creationId xmlns:a16="http://schemas.microsoft.com/office/drawing/2014/main" id="{8C081D37-5434-4625-A719-91D80D6A08DD}"/>
              </a:ext>
            </a:extLst>
          </p:cNvPr>
          <p:cNvSpPr txBox="1"/>
          <p:nvPr/>
        </p:nvSpPr>
        <p:spPr>
          <a:xfrm>
            <a:off x="597399" y="1656098"/>
            <a:ext cx="275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TAVOITTEET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4610FC28-B546-450E-BF27-1CAF4341308A}"/>
              </a:ext>
            </a:extLst>
          </p:cNvPr>
          <p:cNvSpPr txBox="1"/>
          <p:nvPr/>
        </p:nvSpPr>
        <p:spPr>
          <a:xfrm>
            <a:off x="8832304" y="1569565"/>
            <a:ext cx="280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b="1" dirty="0">
                <a:solidFill>
                  <a:prstClr val="white"/>
                </a:solidFill>
                <a:latin typeface="Work Sans"/>
              </a:rPr>
              <a:t>KESKEISIÄ KYSYMYKSIÄ</a:t>
            </a:r>
          </a:p>
        </p:txBody>
      </p:sp>
    </p:spTree>
    <p:extLst>
      <p:ext uri="{BB962C8B-B14F-4D97-AF65-F5344CB8AC3E}">
        <p14:creationId xmlns:p14="http://schemas.microsoft.com/office/powerpoint/2010/main" val="22179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6FA1D6E-B827-47C3-8D9F-7913776E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Toimijat, </a:t>
            </a:r>
            <a:br>
              <a:rPr lang="fi-FI" dirty="0"/>
            </a:br>
            <a:r>
              <a:rPr lang="fi-FI" dirty="0"/>
              <a:t>tavoitteet ja </a:t>
            </a:r>
            <a:br>
              <a:rPr lang="fi-FI" dirty="0"/>
            </a:br>
            <a:r>
              <a:rPr lang="fi-FI" dirty="0"/>
              <a:t>muutosajurit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57380A-E316-47BA-992D-D0C4A330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0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6FA1D6E-B827-47C3-8D9F-7913776E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4"/>
                </a:solidFill>
              </a:rPr>
              <a:t>Kuntien ja hyvinvointialueiden yhteistyön </a:t>
            </a:r>
            <a:br>
              <a:rPr lang="fi-FI" dirty="0">
                <a:solidFill>
                  <a:schemeClr val="accent4"/>
                </a:solidFill>
              </a:rPr>
            </a:br>
            <a:r>
              <a:rPr lang="fi-FI" dirty="0">
                <a:solidFill>
                  <a:schemeClr val="accent4"/>
                </a:solidFill>
              </a:rPr>
              <a:t>johtaminen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57380A-E316-47BA-992D-D0C4A330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3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AE26-787D-436D-BAC1-BDEAEDF5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50504"/>
            <a:ext cx="10658475" cy="1008113"/>
          </a:xfrm>
        </p:spPr>
        <p:txBody>
          <a:bodyPr/>
          <a:lstStyle/>
          <a:p>
            <a:r>
              <a:rPr lang="fi-FI" b="1" dirty="0">
                <a:latin typeface="Work Sans ExtraBold"/>
              </a:rPr>
              <a:t>Yhteistyön johtamisjärjestelmän </a:t>
            </a:r>
            <a:endParaRPr lang="fi-FI" dirty="0">
              <a:latin typeface="Work Sans ExtraBold"/>
            </a:endParaRPr>
          </a:p>
          <a:p>
            <a:r>
              <a:rPr lang="fi-FI" b="1" dirty="0">
                <a:latin typeface="Work Sans ExtraBold"/>
              </a:rPr>
              <a:t>rakenneosat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3B688-A9CB-48FC-B675-F3A1117A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2E8D6-9E17-4C8B-AA18-7A07D767BDB7}"/>
              </a:ext>
            </a:extLst>
          </p:cNvPr>
          <p:cNvSpPr txBox="1"/>
          <p:nvPr/>
        </p:nvSpPr>
        <p:spPr>
          <a:xfrm>
            <a:off x="764134" y="1839912"/>
            <a:ext cx="159879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Lainsäädännön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puitteet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ja reunaehdot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F6D1A-45FE-4B38-9B00-AFB430609813}"/>
              </a:ext>
            </a:extLst>
          </p:cNvPr>
          <p:cNvSpPr txBox="1"/>
          <p:nvPr/>
        </p:nvSpPr>
        <p:spPr>
          <a:xfrm>
            <a:off x="2557676" y="1868633"/>
            <a:ext cx="167454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Yhteinen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tilannekuva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ja tietopohja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1A743A-EA1F-439F-A32E-2DB4F970632F}"/>
              </a:ext>
            </a:extLst>
          </p:cNvPr>
          <p:cNvSpPr txBox="1"/>
          <p:nvPr/>
        </p:nvSpPr>
        <p:spPr>
          <a:xfrm>
            <a:off x="696022" y="3541096"/>
            <a:ext cx="1602032" cy="25549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Lainsäädäntö määrittää tehtävät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ja ohjaa yhteistyön toteuttamista. 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Lainsäädäntö jättää kuitenkin väljyyttä sopia yhteistyötavat ja –rakenteet kunkin alueen erityispiirteet huomioon ottaen.</a:t>
            </a:r>
            <a:r>
              <a:rPr kumimoji="0" lang="fi-FI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75167A-4248-4D29-825B-783A2CEDC814}"/>
              </a:ext>
            </a:extLst>
          </p:cNvPr>
          <p:cNvSpPr txBox="1"/>
          <p:nvPr/>
        </p:nvSpPr>
        <p:spPr>
          <a:xfrm>
            <a:off x="2511861" y="3514518"/>
            <a:ext cx="1680595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Yhteisiä asukkaita ja palvelutarpeita koskevan tilannekuvan ylläpidon tulisi olla jatkuvaa. 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Hyvinvointikertomuk-set ja -suunnitelmat ja näihin liittyvä yhteistyö muodostavat tilannekuvan pohjan</a:t>
            </a:r>
            <a:r>
              <a:rPr lang="fi-FI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.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DC9744-E80B-4154-9A55-7DDB53A576FE}"/>
              </a:ext>
            </a:extLst>
          </p:cNvPr>
          <p:cNvSpPr txBox="1"/>
          <p:nvPr/>
        </p:nvSpPr>
        <p:spPr>
          <a:xfrm>
            <a:off x="4349666" y="1868632"/>
            <a:ext cx="167369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Yhteiset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tavoitteet ja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niiden seuranta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57B32B-168D-4CD8-BFEE-92D942AB3B21}"/>
              </a:ext>
            </a:extLst>
          </p:cNvPr>
          <p:cNvSpPr txBox="1"/>
          <p:nvPr/>
        </p:nvSpPr>
        <p:spPr>
          <a:xfrm>
            <a:off x="4348504" y="3528495"/>
            <a:ext cx="1673135" cy="2601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Yhteistyötä ohjaamaan tarvitaan yhteisiä tavoitteita. Tavoitteiden tulee olla realistisia, konkreettisia ja mitattavia. 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Tavoitteet ja niiden seuranta tulee dokumentoida. 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1074E9-070D-40C6-894A-F75577AC0E9B}"/>
              </a:ext>
            </a:extLst>
          </p:cNvPr>
          <p:cNvSpPr txBox="1"/>
          <p:nvPr/>
        </p:nvSpPr>
        <p:spPr>
          <a:xfrm>
            <a:off x="6217002" y="1870955"/>
            <a:ext cx="16175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Määritelty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työnjako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ja vastuut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A3B29A-13F2-4678-85B5-4CF240F5DD77}"/>
              </a:ext>
            </a:extLst>
          </p:cNvPr>
          <p:cNvSpPr txBox="1"/>
          <p:nvPr/>
        </p:nvSpPr>
        <p:spPr>
          <a:xfrm>
            <a:off x="6215841" y="3530818"/>
            <a:ext cx="1619631" cy="2576471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Toimijoiden roolit, työnjako ja vastuut tulee tunnistaa ja kuvata. 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Jokaiselle yhteistyön osa-alueelle tulee nimetä vastuutahot hyvinvointialueen ja kuntien osalta.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01E1A7-E36F-4F36-83FA-E710B0CF2220}"/>
              </a:ext>
            </a:extLst>
          </p:cNvPr>
          <p:cNvSpPr txBox="1"/>
          <p:nvPr/>
        </p:nvSpPr>
        <p:spPr>
          <a:xfrm>
            <a:off x="8052377" y="1840017"/>
            <a:ext cx="16810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Sovitut</a:t>
            </a: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yhteistyön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toimintamallit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4999F5-165A-4842-BD91-50AAB6B72A95}"/>
              </a:ext>
            </a:extLst>
          </p:cNvPr>
          <p:cNvSpPr txBox="1"/>
          <p:nvPr/>
        </p:nvSpPr>
        <p:spPr>
          <a:xfrm>
            <a:off x="8050934" y="3536661"/>
            <a:ext cx="1686791" cy="25699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Yhteistyö edellyttää myös yhdessä sovittuja pelisääntöjä. Mm. miten tavoitteista ja työnjaosta sovitaan ja miten näitä tarvittaessa muutetaan, miten tietoa osapuolten välillä jaetaan, miten epäkohtia ja ristiriitoja ratkotaan.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8CA5C3-0360-4A86-B039-403A4C5609BB}"/>
              </a:ext>
            </a:extLst>
          </p:cNvPr>
          <p:cNvSpPr txBox="1"/>
          <p:nvPr/>
        </p:nvSpPr>
        <p:spPr>
          <a:xfrm>
            <a:off x="9954492" y="1842111"/>
            <a:ext cx="168679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Yhteistyön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foorumit 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ja areenat</a:t>
            </a:r>
            <a:endParaRPr kumimoji="0" lang="fi-FI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C6C542-3826-449E-B1F3-5697D26023B9}"/>
              </a:ext>
            </a:extLst>
          </p:cNvPr>
          <p:cNvSpPr txBox="1"/>
          <p:nvPr/>
        </p:nvSpPr>
        <p:spPr>
          <a:xfrm>
            <a:off x="9932996" y="3531624"/>
            <a:ext cx="1781888" cy="25652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Onnistunut yhteistyö edellyttää poliittisen-, virka- ja toimialajohdon säännöllisiä kohtaamisia. Tämän mahdollistavia rakenteita tarvitaan eri tasoilla. 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Yhteistyön foorumit ja areenat voivat olla pysyviä tai tilapäisiä.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37" name="Picture 37" descr="A picture containing icon&#10;&#10;Description automatically generated">
            <a:extLst>
              <a:ext uri="{FF2B5EF4-FFF2-40B4-BE49-F238E27FC236}">
                <a16:creationId xmlns:a16="http://schemas.microsoft.com/office/drawing/2014/main" id="{2EEF2AEE-DBA5-470A-8537-94A47F26B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08" y="2618482"/>
            <a:ext cx="1034926" cy="1019986"/>
          </a:xfrm>
          <a:prstGeom prst="rect">
            <a:avLst/>
          </a:prstGeom>
        </p:spPr>
      </p:pic>
      <p:pic>
        <p:nvPicPr>
          <p:cNvPr id="38" name="Picture 38" descr="Icon&#10;&#10;Description automatically generated">
            <a:extLst>
              <a:ext uri="{FF2B5EF4-FFF2-40B4-BE49-F238E27FC236}">
                <a16:creationId xmlns:a16="http://schemas.microsoft.com/office/drawing/2014/main" id="{D6BA0419-A295-4BF1-84F0-B5D78A2B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77" y="2498776"/>
            <a:ext cx="1159309" cy="115633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D2DC051-B6DF-46F6-8C76-BAD869627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64" y="2379912"/>
            <a:ext cx="1336175" cy="13361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35AD6B2-2411-47E1-ABA5-2C7D0DF88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69" y="2295618"/>
            <a:ext cx="1395667" cy="139566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6CD84DB-242D-4D3B-947F-749B49D54E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35" y="2589719"/>
            <a:ext cx="956740" cy="955822"/>
          </a:xfrm>
          <a:prstGeom prst="rect">
            <a:avLst/>
          </a:prstGeom>
        </p:spPr>
      </p:pic>
      <p:pic>
        <p:nvPicPr>
          <p:cNvPr id="4" name="Picture 3" descr="A picture containing vector graphics, silhouette&#10;&#10;Description automatically generated">
            <a:extLst>
              <a:ext uri="{FF2B5EF4-FFF2-40B4-BE49-F238E27FC236}">
                <a16:creationId xmlns:a16="http://schemas.microsoft.com/office/drawing/2014/main" id="{7CA66D24-AEFC-424A-B296-8F5ED34245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" t="22694" r="120"/>
          <a:stretch/>
        </p:blipFill>
        <p:spPr>
          <a:xfrm>
            <a:off x="9931338" y="2619724"/>
            <a:ext cx="1572253" cy="12157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3DC9F0-819D-DE4C-AAB3-C4062B8F7720}"/>
              </a:ext>
            </a:extLst>
          </p:cNvPr>
          <p:cNvSpPr/>
          <p:nvPr/>
        </p:nvSpPr>
        <p:spPr>
          <a:xfrm>
            <a:off x="12423228" y="599090"/>
            <a:ext cx="536027" cy="683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4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C6C3C-8D0D-4A01-9D27-40EB9EF9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764704"/>
            <a:ext cx="11593288" cy="1008113"/>
          </a:xfrm>
        </p:spPr>
        <p:txBody>
          <a:bodyPr/>
          <a:lstStyle/>
          <a:p>
            <a:r>
              <a:rPr kumimoji="0" lang="fi-FI" sz="3600" b="1" i="0" u="none" strike="noStrike" kern="1200" cap="none" spc="0" normalizeH="0" baseline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Esimerkkejä yhteistyön rakenteista ja kohteista</a:t>
            </a:r>
            <a:endParaRPr lang="fi-FI" sz="36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56D0ECA-F053-4887-B159-CF517F10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22</a:t>
            </a:fld>
            <a:endParaRPr lang="fi-FI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EAA2BE1-A4A5-41B2-8B49-1A01D1BA9436}"/>
              </a:ext>
            </a:extLst>
          </p:cNvPr>
          <p:cNvSpPr txBox="1"/>
          <p:nvPr/>
        </p:nvSpPr>
        <p:spPr>
          <a:xfrm>
            <a:off x="630284" y="1742183"/>
            <a:ext cx="2744697" cy="2403029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216000" rIns="72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Poliittisen päätöksenteon tasot</a:t>
            </a:r>
            <a:endParaRPr kumimoji="0" lang="fi-FI" sz="16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Aluevaltuuston ja kuntien valtuustojen vuorovaikutus (esim. puheenjohtajiston tapaamiset)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Muiden toimielinten vuorovaikutus</a:t>
            </a:r>
            <a:b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4015EFE-E0D3-496D-B603-E3A3B9E307FA}"/>
              </a:ext>
            </a:extLst>
          </p:cNvPr>
          <p:cNvSpPr txBox="1"/>
          <p:nvPr/>
        </p:nvSpPr>
        <p:spPr>
          <a:xfrm>
            <a:off x="615799" y="4123108"/>
            <a:ext cx="2748179" cy="2492990"/>
          </a:xfrm>
          <a:prstGeom prst="rect">
            <a:avLst/>
          </a:prstGeom>
          <a:solidFill>
            <a:srgbClr val="FAEDF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Yhteiset strategiset tavoitteet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ja niiden seuranta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Hyvinvointikertomukset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ja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 </a:t>
            </a: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suunnitelmat</a:t>
            </a:r>
            <a:endParaRPr kumimoji="0" lang="fi-FI" sz="13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Sopimukset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Hallintosääntökirjaukset ja muut sovitut yhteistyön muodot</a:t>
            </a:r>
          </a:p>
        </p:txBody>
      </p:sp>
      <p:pic>
        <p:nvPicPr>
          <p:cNvPr id="10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071684FB-6D23-4846-9D76-79B016B59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1" t="-971" r="29808" b="971"/>
          <a:stretch/>
        </p:blipFill>
        <p:spPr>
          <a:xfrm rot="-5400000">
            <a:off x="6281478" y="862180"/>
            <a:ext cx="454630" cy="1172740"/>
          </a:xfrm>
          <a:prstGeom prst="rect">
            <a:avLst/>
          </a:prstGeom>
        </p:spPr>
      </p:pic>
      <p:pic>
        <p:nvPicPr>
          <p:cNvPr id="11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B2AF1842-9AC9-4CD4-9750-2A2C210F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886597" y="856493"/>
            <a:ext cx="1182030" cy="1172738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C9686C8A-CDC7-432E-9818-86FCC1510D93}"/>
              </a:ext>
            </a:extLst>
          </p:cNvPr>
          <p:cNvSpPr txBox="1"/>
          <p:nvPr/>
        </p:nvSpPr>
        <p:spPr>
          <a:xfrm>
            <a:off x="9487630" y="2270038"/>
            <a:ext cx="2308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”Kentällä toimijan” ja asiakkaan taso</a:t>
            </a:r>
            <a:endParaRPr kumimoji="0" lang="fi-FI" sz="16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3377E6C-5BC4-437B-A66F-15D80E1715AD}"/>
              </a:ext>
            </a:extLst>
          </p:cNvPr>
          <p:cNvSpPr txBox="1"/>
          <p:nvPr/>
        </p:nvSpPr>
        <p:spPr>
          <a:xfrm>
            <a:off x="9624637" y="4275270"/>
            <a:ext cx="221185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Sujuvat palvelut</a:t>
            </a:r>
            <a:endParaRPr kumimoji="0" lang="fi-FI" sz="16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4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132484E-F8F9-4F21-AEA7-71711468E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05" y="2879891"/>
            <a:ext cx="1970651" cy="1361115"/>
          </a:xfrm>
          <a:prstGeom prst="rect">
            <a:avLst/>
          </a:prstGeom>
        </p:spPr>
      </p:pic>
      <p:pic>
        <p:nvPicPr>
          <p:cNvPr id="15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D5DD1C5-88E4-497E-B66E-21B6E4640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69" y="4720650"/>
            <a:ext cx="1936773" cy="1297907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F3BFB285-AD14-4F0D-ACBB-FEA90325C7A4}"/>
              </a:ext>
            </a:extLst>
          </p:cNvPr>
          <p:cNvSpPr txBox="1"/>
          <p:nvPr/>
        </p:nvSpPr>
        <p:spPr>
          <a:xfrm>
            <a:off x="3701628" y="1742183"/>
            <a:ext cx="2702010" cy="2408001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Johdon taso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Yhteistyöryhmät</a:t>
            </a:r>
            <a:b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Kuntien ja hyvinvointialueen ylimmän johdon yhteistyöfoorumit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Toimiala- ja palvelualuejohdon yhteistyöryhmät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AE31379-4689-4B2A-A16F-0E65BA695694}"/>
              </a:ext>
            </a:extLst>
          </p:cNvPr>
          <p:cNvSpPr txBox="1"/>
          <p:nvPr/>
        </p:nvSpPr>
        <p:spPr>
          <a:xfrm>
            <a:off x="6732459" y="1742184"/>
            <a:ext cx="2751814" cy="1382034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Asiantuntijataso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Yhteistyöverkostot</a:t>
            </a:r>
            <a:b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Toimialojen yhteistyöverkostot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07D0A1D5-CADC-4D98-B31A-179E5CEDB86D}"/>
              </a:ext>
            </a:extLst>
          </p:cNvPr>
          <p:cNvSpPr txBox="1"/>
          <p:nvPr/>
        </p:nvSpPr>
        <p:spPr>
          <a:xfrm>
            <a:off x="3689273" y="4135014"/>
            <a:ext cx="2714366" cy="1292662"/>
          </a:xfrm>
          <a:prstGeom prst="rect">
            <a:avLst/>
          </a:prstGeom>
          <a:solidFill>
            <a:srgbClr val="FAEDF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Yhteisten asioiden osalta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Valmistelu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Kehittäminen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Yhteistyön johtaminen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Osaamisen kehittäminen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FC1C58D3-72BF-4193-88A8-7BBF69B413CD}"/>
              </a:ext>
            </a:extLst>
          </p:cNvPr>
          <p:cNvSpPr txBox="1"/>
          <p:nvPr/>
        </p:nvSpPr>
        <p:spPr>
          <a:xfrm>
            <a:off x="6728244" y="3124218"/>
            <a:ext cx="2748179" cy="1892826"/>
          </a:xfrm>
          <a:prstGeom prst="rect">
            <a:avLst/>
          </a:prstGeom>
          <a:solidFill>
            <a:srgbClr val="FAEDF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Toimialan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Yhteistyökysymykset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Kehittämistarpeiden ja ilmiöiden esiin nostaminen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Asiakasprosessien kehittäminen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Yhteiset koulutukset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11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5005389-CE9D-467C-8583-DB2D459ABF03}"/>
              </a:ext>
            </a:extLst>
          </p:cNvPr>
          <p:cNvSpPr/>
          <p:nvPr/>
        </p:nvSpPr>
        <p:spPr>
          <a:xfrm>
            <a:off x="3027862" y="1578612"/>
            <a:ext cx="1281252" cy="4015542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DE2AE4-5870-4366-AF61-43FF4C12CE69}"/>
              </a:ext>
            </a:extLst>
          </p:cNvPr>
          <p:cNvSpPr txBox="1"/>
          <p:nvPr/>
        </p:nvSpPr>
        <p:spPr>
          <a:xfrm>
            <a:off x="3033865" y="1622356"/>
            <a:ext cx="1287918" cy="14696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Q2-4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HYTE-neuvottelut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Strategioiden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konkretisointi,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kunta &amp; HVA talousarvio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CAB4A-9379-47CC-B93E-62EB0B57C673}"/>
              </a:ext>
            </a:extLst>
          </p:cNvPr>
          <p:cNvSpPr/>
          <p:nvPr/>
        </p:nvSpPr>
        <p:spPr>
          <a:xfrm>
            <a:off x="9815319" y="1578612"/>
            <a:ext cx="1281045" cy="4060654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1417F3-F7DA-4453-8FC3-7600B4DD4EBF}"/>
              </a:ext>
            </a:extLst>
          </p:cNvPr>
          <p:cNvSpPr/>
          <p:nvPr/>
        </p:nvSpPr>
        <p:spPr>
          <a:xfrm>
            <a:off x="8457967" y="1578612"/>
            <a:ext cx="1281253" cy="4073243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7E5D09-8C6A-4C5D-B1CB-1E9326BFFD51}"/>
              </a:ext>
            </a:extLst>
          </p:cNvPr>
          <p:cNvSpPr/>
          <p:nvPr/>
        </p:nvSpPr>
        <p:spPr>
          <a:xfrm>
            <a:off x="7091320" y="1578612"/>
            <a:ext cx="1285899" cy="4060654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B14CE8-3B51-423C-8FC6-99AED4048A76}"/>
              </a:ext>
            </a:extLst>
          </p:cNvPr>
          <p:cNvSpPr/>
          <p:nvPr/>
        </p:nvSpPr>
        <p:spPr>
          <a:xfrm>
            <a:off x="5716625" y="1578612"/>
            <a:ext cx="1286106" cy="4073243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F81B8D-9585-4E7F-876D-0DC6CAB168AD}"/>
              </a:ext>
            </a:extLst>
          </p:cNvPr>
          <p:cNvSpPr/>
          <p:nvPr/>
        </p:nvSpPr>
        <p:spPr>
          <a:xfrm>
            <a:off x="4374774" y="1578612"/>
            <a:ext cx="1266581" cy="4082195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050026-9932-4205-B72B-DD4248378AE4}"/>
              </a:ext>
            </a:extLst>
          </p:cNvPr>
          <p:cNvSpPr/>
          <p:nvPr/>
        </p:nvSpPr>
        <p:spPr>
          <a:xfrm>
            <a:off x="1655310" y="1668648"/>
            <a:ext cx="1276080" cy="3983207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1B42E-EE28-4638-9473-50F7E1C351F8}"/>
              </a:ext>
            </a:extLst>
          </p:cNvPr>
          <p:cNvSpPr/>
          <p:nvPr/>
        </p:nvSpPr>
        <p:spPr>
          <a:xfrm>
            <a:off x="284638" y="1578612"/>
            <a:ext cx="1281253" cy="4055640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0BE61-2C17-45F2-AE9B-E9418EC3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Nuoli: Viisikulmio 6">
            <a:extLst>
              <a:ext uri="{FF2B5EF4-FFF2-40B4-BE49-F238E27FC236}">
                <a16:creationId xmlns:a16="http://schemas.microsoft.com/office/drawing/2014/main" id="{0B7DD2A7-048E-4DDA-8E49-DCBD9EF14EA7}"/>
              </a:ext>
            </a:extLst>
          </p:cNvPr>
          <p:cNvSpPr/>
          <p:nvPr/>
        </p:nvSpPr>
        <p:spPr>
          <a:xfrm>
            <a:off x="6061862" y="5032521"/>
            <a:ext cx="2606566" cy="62828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Tarkennukset neuvotteluissa sovittuun (tarvittaessa)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10851-AECB-4EB7-A9F8-9B3AFAA80697}"/>
              </a:ext>
            </a:extLst>
          </p:cNvPr>
          <p:cNvSpPr txBox="1"/>
          <p:nvPr/>
        </p:nvSpPr>
        <p:spPr>
          <a:xfrm>
            <a:off x="285996" y="1645611"/>
            <a:ext cx="1289628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Q2-4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Kuntien 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hyvinvointi-</a:t>
            </a:r>
            <a:endParaRPr lang="fi-FI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suunnitelma</a:t>
            </a:r>
            <a:endParaRPr lang="fi-FI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4E0BE-333E-442D-8D2A-0A2D379E6AA5}"/>
              </a:ext>
            </a:extLst>
          </p:cNvPr>
          <p:cNvSpPr txBox="1"/>
          <p:nvPr/>
        </p:nvSpPr>
        <p:spPr>
          <a:xfrm>
            <a:off x="1656330" y="1578612"/>
            <a:ext cx="1274803" cy="3393237"/>
          </a:xfrm>
          <a:prstGeom prst="rect">
            <a:avLst/>
          </a:prstGeom>
          <a:solidFill>
            <a:srgbClr val="FAEDF4"/>
          </a:solidFill>
        </p:spPr>
        <p:txBody>
          <a:bodyPr rot="0" spcFirstLastPara="0" vertOverflow="overflow" horzOverflow="overflow" vert="horz" wrap="square" lIns="13716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Q1-2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Syötteet valtion-ohjaukseen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Strategisten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tavoitteiden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arviointi, kunta &amp; HVA tilinpäätös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A6609F6-AB12-4F13-899E-2090519F9B4C}"/>
              </a:ext>
            </a:extLst>
          </p:cNvPr>
          <p:cNvSpPr txBox="1"/>
          <p:nvPr/>
        </p:nvSpPr>
        <p:spPr>
          <a:xfrm>
            <a:off x="1940489" y="3787796"/>
            <a:ext cx="1216333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Yhteisten tavoitteiden määrittely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BF0D4A-67D0-47B1-9EDA-C69D10055F4B}"/>
              </a:ext>
            </a:extLst>
          </p:cNvPr>
          <p:cNvSpPr txBox="1"/>
          <p:nvPr/>
        </p:nvSpPr>
        <p:spPr>
          <a:xfrm>
            <a:off x="4415320" y="1611182"/>
            <a:ext cx="1226149" cy="300082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Q1-2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Syötteet valtion-ohjaukseen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Strategisten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tavoitteiden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arviointi kunta &amp; HVA tilinpäätös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C7C648-0006-4368-A7F6-11372138D539}"/>
              </a:ext>
            </a:extLst>
          </p:cNvPr>
          <p:cNvSpPr txBox="1"/>
          <p:nvPr/>
        </p:nvSpPr>
        <p:spPr>
          <a:xfrm>
            <a:off x="5718093" y="1607176"/>
            <a:ext cx="1279810" cy="13388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Q3-4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HYTE-neuvottelut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Strategioiden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konkretisointi, </a:t>
            </a:r>
            <a:endParaRPr lang="en-US" sz="900" dirty="0">
              <a:solidFill>
                <a:srgbClr val="000000"/>
              </a:solidFill>
              <a:latin typeface="Work Sans"/>
              <a:ea typeface="+mn-lt"/>
              <a:cs typeface="+mn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kunta &amp; HVA talousarvio</a:t>
            </a:r>
            <a:endParaRPr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F834A5-D718-4D95-AF23-08A457D2DDBC}"/>
              </a:ext>
            </a:extLst>
          </p:cNvPr>
          <p:cNvSpPr txBox="1"/>
          <p:nvPr/>
        </p:nvSpPr>
        <p:spPr>
          <a:xfrm>
            <a:off x="7088971" y="1600553"/>
            <a:ext cx="1274956" cy="201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Q1-2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Syötteet valtion-ohjaukseen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Strategisten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tavoitteiden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arviointi,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kunta &amp; HVA tilinpäätös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4635-0F7B-4C66-8304-81546557AAF2}"/>
              </a:ext>
            </a:extLst>
          </p:cNvPr>
          <p:cNvSpPr txBox="1"/>
          <p:nvPr/>
        </p:nvSpPr>
        <p:spPr>
          <a:xfrm>
            <a:off x="8440004" y="1573351"/>
            <a:ext cx="129843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Q3-4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HYTE-neuvottelut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Strategioiden 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konkretisointi, 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kunta &amp; HVA talousarvio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Kuntien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hv-kertomukset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Alueellinen 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hv-kertomus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BA463-C0F9-4F89-9906-94CBF28F68CC}"/>
              </a:ext>
            </a:extLst>
          </p:cNvPr>
          <p:cNvSpPr txBox="1"/>
          <p:nvPr/>
        </p:nvSpPr>
        <p:spPr>
          <a:xfrm>
            <a:off x="9816582" y="1572488"/>
            <a:ext cx="1279602" cy="14850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Edellisen strategian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arviointi ja uuden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suunnittelu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39" name="Nuoli: Viisikulmio 7">
            <a:extLst>
              <a:ext uri="{FF2B5EF4-FFF2-40B4-BE49-F238E27FC236}">
                <a16:creationId xmlns:a16="http://schemas.microsoft.com/office/drawing/2014/main" id="{5344A542-0CC8-45B7-90B1-C4DA900DE93C}"/>
              </a:ext>
            </a:extLst>
          </p:cNvPr>
          <p:cNvSpPr/>
          <p:nvPr/>
        </p:nvSpPr>
        <p:spPr>
          <a:xfrm>
            <a:off x="287911" y="5777602"/>
            <a:ext cx="11549741" cy="455321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0" name="Nuoli: Viisikulmio 7">
            <a:extLst>
              <a:ext uri="{FF2B5EF4-FFF2-40B4-BE49-F238E27FC236}">
                <a16:creationId xmlns:a16="http://schemas.microsoft.com/office/drawing/2014/main" id="{D5D55D67-DD28-4316-96C9-C52A29F7B612}"/>
              </a:ext>
            </a:extLst>
          </p:cNvPr>
          <p:cNvSpPr/>
          <p:nvPr/>
        </p:nvSpPr>
        <p:spPr>
          <a:xfrm>
            <a:off x="1656665" y="3199658"/>
            <a:ext cx="4202865" cy="454723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1" name="Nuoli: Viisikulmio 7">
            <a:extLst>
              <a:ext uri="{FF2B5EF4-FFF2-40B4-BE49-F238E27FC236}">
                <a16:creationId xmlns:a16="http://schemas.microsoft.com/office/drawing/2014/main" id="{19C8DC64-A2F6-4F77-B0AA-1A96C6F6C01B}"/>
              </a:ext>
            </a:extLst>
          </p:cNvPr>
          <p:cNvSpPr/>
          <p:nvPr/>
        </p:nvSpPr>
        <p:spPr>
          <a:xfrm>
            <a:off x="9815034" y="5046974"/>
            <a:ext cx="2014706" cy="61393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2" name="Nuoli: Viisikulmio 7">
            <a:extLst>
              <a:ext uri="{FF2B5EF4-FFF2-40B4-BE49-F238E27FC236}">
                <a16:creationId xmlns:a16="http://schemas.microsoft.com/office/drawing/2014/main" id="{6821CB49-27A7-4AB6-94E6-DB8AC6937CBB}"/>
              </a:ext>
            </a:extLst>
          </p:cNvPr>
          <p:cNvSpPr/>
          <p:nvPr/>
        </p:nvSpPr>
        <p:spPr>
          <a:xfrm>
            <a:off x="287488" y="4361122"/>
            <a:ext cx="4280992" cy="573571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3" name="Nuoli: Viisikulmio 7">
            <a:extLst>
              <a:ext uri="{FF2B5EF4-FFF2-40B4-BE49-F238E27FC236}">
                <a16:creationId xmlns:a16="http://schemas.microsoft.com/office/drawing/2014/main" id="{465CFDB4-3CB7-4AC1-A44B-F3C67D45F0A8}"/>
              </a:ext>
            </a:extLst>
          </p:cNvPr>
          <p:cNvSpPr/>
          <p:nvPr/>
        </p:nvSpPr>
        <p:spPr>
          <a:xfrm>
            <a:off x="9823649" y="4288378"/>
            <a:ext cx="2067449" cy="65196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4" name="Nuoli: Viisikulmio 7">
            <a:extLst>
              <a:ext uri="{FF2B5EF4-FFF2-40B4-BE49-F238E27FC236}">
                <a16:creationId xmlns:a16="http://schemas.microsoft.com/office/drawing/2014/main" id="{CAF24A1F-F822-49D1-8B48-FDA2AB3A0216}"/>
              </a:ext>
            </a:extLst>
          </p:cNvPr>
          <p:cNvSpPr/>
          <p:nvPr/>
        </p:nvSpPr>
        <p:spPr>
          <a:xfrm>
            <a:off x="9821397" y="3086489"/>
            <a:ext cx="2014706" cy="48960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8DBEF0-D8F6-4C87-90DC-840F73489CD0}"/>
              </a:ext>
            </a:extLst>
          </p:cNvPr>
          <p:cNvSpPr/>
          <p:nvPr/>
        </p:nvSpPr>
        <p:spPr>
          <a:xfrm>
            <a:off x="6041586" y="4054618"/>
            <a:ext cx="1992384" cy="744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5" name="Nuoli: Viisikulmio 7">
            <a:extLst>
              <a:ext uri="{FF2B5EF4-FFF2-40B4-BE49-F238E27FC236}">
                <a16:creationId xmlns:a16="http://schemas.microsoft.com/office/drawing/2014/main" id="{0E1A4122-A484-41E0-B4B5-C70E5349ABA4}"/>
              </a:ext>
            </a:extLst>
          </p:cNvPr>
          <p:cNvSpPr/>
          <p:nvPr/>
        </p:nvSpPr>
        <p:spPr>
          <a:xfrm>
            <a:off x="1653988" y="5028800"/>
            <a:ext cx="2948397" cy="62870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1EEEF9-F90A-44FB-B431-38417D305BDC}"/>
              </a:ext>
            </a:extLst>
          </p:cNvPr>
          <p:cNvSpPr txBox="1"/>
          <p:nvPr/>
        </p:nvSpPr>
        <p:spPr>
          <a:xfrm>
            <a:off x="346380" y="5841224"/>
            <a:ext cx="1116490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dirty="0">
                <a:latin typeface="Work Sans"/>
                <a:ea typeface="+mn-lt"/>
                <a:cs typeface="+mn-lt"/>
              </a:rPr>
              <a:t>Jatkuva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/>
                <a:ea typeface="+mn-lt"/>
                <a:cs typeface="+mn-lt"/>
              </a:rPr>
              <a:t> seuranta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/>
                <a:ea typeface="+mn-lt"/>
                <a:cs typeface="+mn-lt"/>
              </a:rPr>
              <a:t>ja </a:t>
            </a: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Work Sans"/>
                <a:ea typeface="+mn-lt"/>
                <a:cs typeface="+mn-lt"/>
              </a:rPr>
              <a:t>vuorovaikutus</a:t>
            </a:r>
            <a:endParaRPr kumimoji="0" lang="fi-FI" sz="16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B8829500-156E-4D7E-B8E3-C56DA941318B}"/>
              </a:ext>
            </a:extLst>
          </p:cNvPr>
          <p:cNvSpPr txBox="1"/>
          <p:nvPr/>
        </p:nvSpPr>
        <p:spPr>
          <a:xfrm>
            <a:off x="9910202" y="5060643"/>
            <a:ext cx="1602650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Hyvinvointialuelain 14§ mukaiset neuvottelut</a:t>
            </a:r>
          </a:p>
        </p:txBody>
      </p:sp>
      <p:pic>
        <p:nvPicPr>
          <p:cNvPr id="2" name="Picture 3" descr="A picture containing vector graphics, silhouette&#10;&#10;Description automatically generated">
            <a:extLst>
              <a:ext uri="{FF2B5EF4-FFF2-40B4-BE49-F238E27FC236}">
                <a16:creationId xmlns:a16="http://schemas.microsoft.com/office/drawing/2014/main" id="{65DAF22C-6D58-47FF-9728-607DDC539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" t="22694" r="120"/>
          <a:stretch/>
        </p:blipFill>
        <p:spPr>
          <a:xfrm>
            <a:off x="5717927" y="3097842"/>
            <a:ext cx="2192311" cy="1693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51EA4F-885A-4EA5-BADC-A812985E61E3}"/>
              </a:ext>
            </a:extLst>
          </p:cNvPr>
          <p:cNvSpPr txBox="1"/>
          <p:nvPr/>
        </p:nvSpPr>
        <p:spPr>
          <a:xfrm>
            <a:off x="1763743" y="4501791"/>
            <a:ext cx="127853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Kuntastrategia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94D9E-ADBB-429A-B0CC-AFD6631AC53C}"/>
              </a:ext>
            </a:extLst>
          </p:cNvPr>
          <p:cNvSpPr txBox="1"/>
          <p:nvPr/>
        </p:nvSpPr>
        <p:spPr>
          <a:xfrm>
            <a:off x="1825940" y="3299241"/>
            <a:ext cx="402349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Hyvinvointialuestrategia ja palvelustrategia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3DE17-8148-4BAC-A660-8F2F87373D52}"/>
              </a:ext>
            </a:extLst>
          </p:cNvPr>
          <p:cNvSpPr txBox="1"/>
          <p:nvPr/>
        </p:nvSpPr>
        <p:spPr>
          <a:xfrm>
            <a:off x="1673339" y="5053472"/>
            <a:ext cx="2704879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Hyvinvointialuelain 14§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mukaiset neuvottelut yhteistyöstä,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tavoitteista ja työnjaosta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FCC31D-CDEC-43EE-85C9-DDD778C569E9}"/>
              </a:ext>
            </a:extLst>
          </p:cNvPr>
          <p:cNvSpPr txBox="1"/>
          <p:nvPr/>
        </p:nvSpPr>
        <p:spPr>
          <a:xfrm>
            <a:off x="10192830" y="4467067"/>
            <a:ext cx="148868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Kuntastrategia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1D50F2-EAC1-4633-BF6E-6311CDC212F7}"/>
              </a:ext>
            </a:extLst>
          </p:cNvPr>
          <p:cNvSpPr txBox="1"/>
          <p:nvPr/>
        </p:nvSpPr>
        <p:spPr>
          <a:xfrm>
            <a:off x="5684218" y="4169179"/>
            <a:ext cx="2743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Strategioiden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väliarviointi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24925-3802-4CE4-A17A-4144FF47A918}"/>
              </a:ext>
            </a:extLst>
          </p:cNvPr>
          <p:cNvSpPr txBox="1"/>
          <p:nvPr/>
        </p:nvSpPr>
        <p:spPr>
          <a:xfrm>
            <a:off x="9364525" y="3124505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Hyvinvointialuestrategia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ja palvelustrategia</a:t>
            </a:r>
            <a:endParaRPr kumimoji="0" lang="fi-FI" sz="1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4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7347F669-80C2-408B-939C-2B69B871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53" y="3723809"/>
            <a:ext cx="558761" cy="555767"/>
          </a:xfrm>
          <a:prstGeom prst="rect">
            <a:avLst/>
          </a:prstGeom>
        </p:spPr>
      </p:pic>
      <p:pic>
        <p:nvPicPr>
          <p:cNvPr id="50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033B2A10-85B7-4443-954E-CBD73D2A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830" y="3635644"/>
            <a:ext cx="543295" cy="53400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968D4D5-F23D-9247-9DC9-B50DEFD42C0D}"/>
              </a:ext>
            </a:extLst>
          </p:cNvPr>
          <p:cNvSpPr/>
          <p:nvPr/>
        </p:nvSpPr>
        <p:spPr>
          <a:xfrm>
            <a:off x="1664675" y="1323339"/>
            <a:ext cx="2644439" cy="222737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2022</a:t>
            </a:r>
            <a:endParaRPr kumimoji="0" lang="en-FI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3C3DBA-70E1-664B-A6BE-03B13BD917BF}"/>
              </a:ext>
            </a:extLst>
          </p:cNvPr>
          <p:cNvSpPr/>
          <p:nvPr/>
        </p:nvSpPr>
        <p:spPr>
          <a:xfrm>
            <a:off x="4374774" y="1323338"/>
            <a:ext cx="2625392" cy="233454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2023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30147C-C0B6-4C81-886A-00BF8A89FDE2}"/>
              </a:ext>
            </a:extLst>
          </p:cNvPr>
          <p:cNvSpPr/>
          <p:nvPr/>
        </p:nvSpPr>
        <p:spPr>
          <a:xfrm>
            <a:off x="7096265" y="1323338"/>
            <a:ext cx="2661138" cy="222738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2024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E7B771-9BB5-45B1-A180-5AAA4B24C88D}"/>
              </a:ext>
            </a:extLst>
          </p:cNvPr>
          <p:cNvSpPr/>
          <p:nvPr/>
        </p:nvSpPr>
        <p:spPr>
          <a:xfrm>
            <a:off x="9813395" y="1323338"/>
            <a:ext cx="1287535" cy="222738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2025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7ECFEC-168E-4D82-ADF4-58E1CE163FD8}"/>
              </a:ext>
            </a:extLst>
          </p:cNvPr>
          <p:cNvSpPr/>
          <p:nvPr/>
        </p:nvSpPr>
        <p:spPr>
          <a:xfrm>
            <a:off x="284638" y="1333363"/>
            <a:ext cx="1276907" cy="212713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</a:t>
            </a:r>
            <a:r>
              <a:rPr kumimoji="0" lang="en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02</a:t>
            </a:r>
            <a:r>
              <a:rPr kumimoji="0" lang="en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2255F-01F4-43B1-96E0-31BA55558BF5}"/>
              </a:ext>
            </a:extLst>
          </p:cNvPr>
          <p:cNvSpPr txBox="1"/>
          <p:nvPr/>
        </p:nvSpPr>
        <p:spPr>
          <a:xfrm>
            <a:off x="3049260" y="3515275"/>
            <a:ext cx="1042870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Alueen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hyvinvointi-suunnitelma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Otsikko 25">
            <a:extLst>
              <a:ext uri="{FF2B5EF4-FFF2-40B4-BE49-F238E27FC236}">
                <a16:creationId xmlns:a16="http://schemas.microsoft.com/office/drawing/2014/main" id="{160B95A3-7692-4428-92B0-AC6AC994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92" y="341569"/>
            <a:ext cx="10658475" cy="1008113"/>
          </a:xfrm>
        </p:spPr>
        <p:txBody>
          <a:bodyPr/>
          <a:lstStyle/>
          <a:p>
            <a:pPr rtl="0" eaLnBrk="1" fontAlgn="auto" latinLnBrk="0" hangingPunct="1"/>
            <a:r>
              <a:rPr lang="fi-FI" sz="2800" b="1" i="0" kern="1200" spc="0" baseline="0" dirty="0">
                <a:ln>
                  <a:noFill/>
                </a:ln>
                <a:solidFill>
                  <a:srgbClr val="923468"/>
                </a:solidFill>
                <a:effectLst/>
                <a:latin typeface="Work Sans ExtraBold" panose="00000900000000000000" pitchFamily="2" charset="0"/>
                <a:ea typeface="+mn-ea"/>
                <a:cs typeface="+mn-cs"/>
              </a:rPr>
              <a:t>Ensimmäinen valtuustokausi edellyttää erityistä huomiota strategisen johtamisen yhteensovittamiseksi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4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F1A10-9A0F-46B5-8C96-D59D97E4B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  <a:r>
              <a:rPr lang="fi-FI" baseline="0" dirty="0"/>
              <a:t> ja käyttöoikeudet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D961EDC-A47A-497C-A4BB-583373FA33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CC BY ND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54A5BA-D4B4-4225-8F4A-A7230ABB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5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4FC2653F-57D6-CC4F-B1C4-2B51517E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78017"/>
            <a:ext cx="7704574" cy="604509"/>
          </a:xfrm>
        </p:spPr>
        <p:txBody>
          <a:bodyPr/>
          <a:lstStyle/>
          <a:p>
            <a:r>
              <a:rPr lang="fi-FI" dirty="0">
                <a:latin typeface="Work Sans ExtraBold"/>
              </a:rPr>
              <a:t>Toimijat ja tavoitteet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60A87-63AD-9B4A-A5C9-60EA38A0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ED251E-E78B-E44F-A367-0E0600DDE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30" r="-51" b="-663"/>
          <a:stretch/>
        </p:blipFill>
        <p:spPr>
          <a:xfrm>
            <a:off x="987849" y="6141491"/>
            <a:ext cx="474402" cy="440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360505-0FD9-4C4A-90EB-625A7FC3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44" y="1596567"/>
            <a:ext cx="3960313" cy="3506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0F71E-F23D-EF44-97DB-BC786FACBF58}"/>
              </a:ext>
            </a:extLst>
          </p:cNvPr>
          <p:cNvSpPr txBox="1"/>
          <p:nvPr/>
        </p:nvSpPr>
        <p:spPr>
          <a:xfrm>
            <a:off x="5555781" y="1350555"/>
            <a:ext cx="10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Valtio</a:t>
            </a:r>
            <a:endParaRPr kumimoji="0" lang="fi-FI" sz="20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FBF9A-1D22-F74D-B5B0-BAEDCC3F1EE6}"/>
              </a:ext>
            </a:extLst>
          </p:cNvPr>
          <p:cNvSpPr txBox="1"/>
          <p:nvPr/>
        </p:nvSpPr>
        <p:spPr>
          <a:xfrm>
            <a:off x="2440017" y="1659672"/>
            <a:ext cx="1403264" cy="34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Yritykset</a:t>
            </a: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EA0CA-0A3E-9546-952C-3E6E3314B489}"/>
              </a:ext>
            </a:extLst>
          </p:cNvPr>
          <p:cNvSpPr txBox="1"/>
          <p:nvPr/>
        </p:nvSpPr>
        <p:spPr>
          <a:xfrm>
            <a:off x="3725705" y="3707287"/>
            <a:ext cx="10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Kunta</a:t>
            </a:r>
            <a:endParaRPr kumimoji="0" lang="fi-FI" sz="20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2017B-D714-504E-B61C-A0AE28A80BFA}"/>
              </a:ext>
            </a:extLst>
          </p:cNvPr>
          <p:cNvSpPr txBox="1"/>
          <p:nvPr/>
        </p:nvSpPr>
        <p:spPr>
          <a:xfrm>
            <a:off x="7028326" y="3587076"/>
            <a:ext cx="1842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Hyvinvointi-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alue</a:t>
            </a:r>
            <a:endParaRPr kumimoji="0" lang="fi-FI" sz="20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082AC-17FA-4E4E-A877-CE88598CC28A}"/>
              </a:ext>
            </a:extLst>
          </p:cNvPr>
          <p:cNvSpPr txBox="1"/>
          <p:nvPr/>
        </p:nvSpPr>
        <p:spPr>
          <a:xfrm>
            <a:off x="8487787" y="1558703"/>
            <a:ext cx="108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Muut toimijat</a:t>
            </a: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D0648-303B-A447-8127-6452CE5AACE2}"/>
              </a:ext>
            </a:extLst>
          </p:cNvPr>
          <p:cNvSpPr txBox="1"/>
          <p:nvPr/>
        </p:nvSpPr>
        <p:spPr>
          <a:xfrm>
            <a:off x="4344920" y="5526611"/>
            <a:ext cx="3502161" cy="34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Järjestöt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ja vapaaehtoistyö</a:t>
            </a: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15711-DE6B-BD4A-B01D-FBCF53832437}"/>
              </a:ext>
            </a:extLst>
          </p:cNvPr>
          <p:cNvSpPr txBox="1"/>
          <p:nvPr/>
        </p:nvSpPr>
        <p:spPr>
          <a:xfrm>
            <a:off x="3411081" y="2330063"/>
            <a:ext cx="2058818" cy="53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Vuorovaikutus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Ohjaus ja resurssit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95C5A8-C8B0-F74A-BE4B-8EAB7220DF4C}"/>
              </a:ext>
            </a:extLst>
          </p:cNvPr>
          <p:cNvSpPr txBox="1"/>
          <p:nvPr/>
        </p:nvSpPr>
        <p:spPr>
          <a:xfrm>
            <a:off x="6775672" y="2330063"/>
            <a:ext cx="2058818" cy="53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Ohjaus ja resurss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it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Vuorovaikutus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E505B-A7BB-D847-A58A-1CC155E1DC5F}"/>
              </a:ext>
            </a:extLst>
          </p:cNvPr>
          <p:cNvSpPr txBox="1"/>
          <p:nvPr/>
        </p:nvSpPr>
        <p:spPr>
          <a:xfrm>
            <a:off x="5285885" y="4752360"/>
            <a:ext cx="16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Vuorovaikutus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Yhteistyö</a:t>
            </a:r>
          </a:p>
        </p:txBody>
      </p:sp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D417842-76DC-A546-9C2F-1FBDAF76C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50" y="2052715"/>
            <a:ext cx="1745110" cy="11694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FEE4EFB-1D3D-6B42-A622-8B3FCC226E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19" y="2855488"/>
            <a:ext cx="2014792" cy="135019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4F50A2E-2A41-DF40-8900-9E067E2022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88" y="3321823"/>
            <a:ext cx="1770605" cy="1186551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8123DD92-34F6-422A-A9B7-4704052CC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5" b="-1124"/>
          <a:stretch/>
        </p:blipFill>
        <p:spPr>
          <a:xfrm>
            <a:off x="1543805" y="6141492"/>
            <a:ext cx="9159716" cy="4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30D0D-07D7-764A-9F00-EBFFEEBE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564053"/>
            <a:ext cx="432693" cy="2160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AB4C7-7B12-B242-B522-8DF90829426A}"/>
              </a:ext>
            </a:extLst>
          </p:cNvPr>
          <p:cNvSpPr txBox="1"/>
          <p:nvPr/>
        </p:nvSpPr>
        <p:spPr>
          <a:xfrm>
            <a:off x="59402" y="1053178"/>
            <a:ext cx="303785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Kärjistävä kulttuuri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E4CDC-D469-E342-AC74-46687D08D7BC}"/>
              </a:ext>
            </a:extLst>
          </p:cNvPr>
          <p:cNvSpPr txBox="1"/>
          <p:nvPr/>
        </p:nvSpPr>
        <p:spPr>
          <a:xfrm>
            <a:off x="2895014" y="1003955"/>
            <a:ext cx="285229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Älykkään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teknologian murros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726F0-1911-0C4B-86C6-9B584BE14994}"/>
              </a:ext>
            </a:extLst>
          </p:cNvPr>
          <p:cNvSpPr txBox="1"/>
          <p:nvPr/>
        </p:nvSpPr>
        <p:spPr>
          <a:xfrm>
            <a:off x="6002482" y="997707"/>
            <a:ext cx="303604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Ilmastonmuutos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, 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luontokato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endParaRPr kumimoji="0" lang="en-FI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</a:t>
            </a: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hupenevat luonnonvarat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5208B-1838-CD4F-81AD-A2D87609EB6F}"/>
              </a:ext>
            </a:extLst>
          </p:cNvPr>
          <p:cNvSpPr txBox="1"/>
          <p:nvPr/>
        </p:nvSpPr>
        <p:spPr>
          <a:xfrm>
            <a:off x="8832304" y="1027266"/>
            <a:ext cx="28634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Yllätysten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talous</a:t>
            </a:r>
            <a:endParaRPr kumimoji="0" lang="en-FI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73551-D135-3C44-AAE3-141C355A56DC}"/>
              </a:ext>
            </a:extLst>
          </p:cNvPr>
          <p:cNvSpPr txBox="1"/>
          <p:nvPr/>
        </p:nvSpPr>
        <p:spPr>
          <a:xfrm>
            <a:off x="383063" y="1838988"/>
            <a:ext cx="2857249" cy="3965834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Moninaistuva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vaikuttaminen ja päätöksenteko</a:t>
            </a:r>
            <a:b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Moninapaistuva globaali järjestelmä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Asukkaat ja yhteisöt kumppaneina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Identiteettipolitiikka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Uudet demokratian muodot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Monikulttuuristuminen</a:t>
            </a: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981E2-FD37-4E49-B9BB-589AB9F32489}"/>
              </a:ext>
            </a:extLst>
          </p:cNvPr>
          <p:cNvSpPr txBox="1"/>
          <p:nvPr/>
        </p:nvSpPr>
        <p:spPr>
          <a:xfrm>
            <a:off x="3237472" y="1838988"/>
            <a:ext cx="2857249" cy="3965834"/>
          </a:xfrm>
          <a:prstGeom prst="rect">
            <a:avLst/>
          </a:prstGeom>
          <a:solidFill>
            <a:srgbClr val="FE996B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Uusi hyvinvointi</a:t>
            </a:r>
            <a:br>
              <a:rPr lang="fi-FI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Älykäs hyvinvointiteknologia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Elämäntapojen muutokset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sz="1300">
                <a:solidFill>
                  <a:srgbClr val="000000"/>
                </a:solidFill>
                <a:latin typeface="Work Sans"/>
              </a:rPr>
              <a:t>Algoritmien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valta</a:t>
            </a: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8A080-3A0B-9C43-B6BB-0F67EB1E403E}"/>
              </a:ext>
            </a:extLst>
          </p:cNvPr>
          <p:cNvSpPr txBox="1"/>
          <p:nvPr/>
        </p:nvSpPr>
        <p:spPr>
          <a:xfrm>
            <a:off x="6091881" y="1838988"/>
            <a:ext cx="2857249" cy="3965834"/>
          </a:xfrm>
          <a:prstGeom prst="rect">
            <a:avLst/>
          </a:prstGeom>
          <a:solidFill>
            <a:schemeClr val="accent6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Väestö ja alueellinen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erilaistuminen</a:t>
            </a:r>
            <a:b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Ikääntyminen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Matala syntyvyys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Kaupungistuminen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Kasvava maahanmuutto</a:t>
            </a: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32DB2-EC26-9F43-85CE-2D9808C36E44}"/>
              </a:ext>
            </a:extLst>
          </p:cNvPr>
          <p:cNvSpPr txBox="1"/>
          <p:nvPr/>
        </p:nvSpPr>
        <p:spPr>
          <a:xfrm>
            <a:off x="8946291" y="1838988"/>
            <a:ext cx="2857249" cy="3965834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Jatkuva oppiminen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ja uudistuminen</a:t>
            </a: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Työelämän murros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Kokeilukulttuuri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Etätyö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Matalat organisaatiot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Digitalisaatio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Alustatalous</a:t>
            </a: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776CF8-FAF2-AD45-B47C-F2C361B82C5B}"/>
              </a:ext>
            </a:extLst>
          </p:cNvPr>
          <p:cNvSpPr txBox="1"/>
          <p:nvPr/>
        </p:nvSpPr>
        <p:spPr>
          <a:xfrm>
            <a:off x="5260377" y="4656564"/>
            <a:ext cx="2141585" cy="827903"/>
          </a:xfrm>
          <a:prstGeom prst="rect">
            <a:avLst/>
          </a:prstGeom>
          <a:solidFill>
            <a:schemeClr val="accent6"/>
          </a:solidFill>
        </p:spPr>
        <p:txBody>
          <a:bodyPr wrap="square" lIns="144000" tIns="216000" rIns="144000" bIns="144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Segregaatio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Syrjäytyminen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6A7B3-5888-E14A-9E8B-261F0E0F1ABF}"/>
              </a:ext>
            </a:extLst>
          </p:cNvPr>
          <p:cNvSpPr txBox="1"/>
          <p:nvPr/>
        </p:nvSpPr>
        <p:spPr>
          <a:xfrm>
            <a:off x="1562101" y="4656564"/>
            <a:ext cx="3592480" cy="827903"/>
          </a:xfrm>
          <a:prstGeom prst="rect">
            <a:avLst/>
          </a:prstGeom>
          <a:solidFill>
            <a:srgbClr val="FE996B"/>
          </a:solidFill>
        </p:spPr>
        <p:txBody>
          <a:bodyPr wrap="square" lIns="144000" tIns="216000" rIns="144000" bIns="144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Arvojen eriytyminen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Madaltunut luottamus asiantuntijoihin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B4EB7-3661-3C43-B917-BDE2F164A219}"/>
              </a:ext>
            </a:extLst>
          </p:cNvPr>
          <p:cNvSpPr txBox="1"/>
          <p:nvPr/>
        </p:nvSpPr>
        <p:spPr>
          <a:xfrm>
            <a:off x="7946431" y="4656564"/>
            <a:ext cx="2141585" cy="827903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tIns="216000" rIns="144000" bIns="144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Monipaikkaisuus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Kestävyysvaje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EB2B2D-4093-084A-A1B2-9457994D01E2}"/>
              </a:ext>
            </a:extLst>
          </p:cNvPr>
          <p:cNvSpPr txBox="1"/>
          <p:nvPr/>
        </p:nvSpPr>
        <p:spPr>
          <a:xfrm>
            <a:off x="2867111" y="5953278"/>
            <a:ext cx="6457777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Tehtävien ja vastuiden uusjako. </a:t>
            </a:r>
            <a:r>
              <a:rPr lang="fi-FI" sz="1300" dirty="0">
                <a:solidFill>
                  <a:srgbClr val="000000"/>
                </a:solidFill>
                <a:latin typeface="Work Sans"/>
              </a:rPr>
              <a:t>Tulevaisuuden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</a:rPr>
              <a:t> kunnat, alueet ja valtio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Sote-uudistus ja hyvinvointialueet jatkossa </a:t>
            </a:r>
            <a:b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</a:b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Työllisyyspalvelut kunnille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5D6780D-0EBC-5045-943B-967F8BDDD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16" y="4816223"/>
            <a:ext cx="2361287" cy="1582390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56DC8CCB-B6FB-9640-AA13-BE9C1B19D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3" y="5836352"/>
            <a:ext cx="2682662" cy="771265"/>
          </a:xfrm>
          <a:prstGeom prst="rect">
            <a:avLst/>
          </a:prstGeom>
        </p:spPr>
      </p:pic>
      <p:sp>
        <p:nvSpPr>
          <p:cNvPr id="17" name="Otsikko 16">
            <a:extLst>
              <a:ext uri="{FF2B5EF4-FFF2-40B4-BE49-F238E27FC236}">
                <a16:creationId xmlns:a16="http://schemas.microsoft.com/office/drawing/2014/main" id="{8D6DF772-B2CD-412D-9FE6-256F6279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50" y="491679"/>
            <a:ext cx="10658475" cy="1008113"/>
          </a:xfrm>
        </p:spPr>
        <p:txBody>
          <a:bodyPr/>
          <a:lstStyle/>
          <a:p>
            <a:pPr rtl="0" eaLnBrk="1" latinLnBrk="0" hangingPunct="1"/>
            <a:r>
              <a:rPr lang="fi-FI" sz="4000" b="1" kern="1200" dirty="0">
                <a:solidFill>
                  <a:srgbClr val="923468"/>
                </a:solidFill>
                <a:effectLst/>
                <a:latin typeface="Work Sans ExtraBold" panose="00000900000000000000" pitchFamily="2" charset="0"/>
                <a:ea typeface="+mn-ea"/>
                <a:cs typeface="+mn-cs"/>
              </a:rPr>
              <a:t>Yhteiset muutosajurit</a:t>
            </a:r>
            <a:endParaRPr lang="fi-FI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54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6FA1D6E-B827-47C3-8D9F-7913776E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564880"/>
            <a:ext cx="10658474" cy="1728240"/>
          </a:xfrm>
        </p:spPr>
        <p:txBody>
          <a:bodyPr/>
          <a:lstStyle/>
          <a:p>
            <a:r>
              <a:rPr lang="fi-FI" dirty="0"/>
              <a:t>Kuntien ja hyvinvointialueiden tehtävät ja talous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57380A-E316-47BA-992D-D0C4A330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7EFABA2-47BE-9548-B2E8-C9581383C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3" y="2326194"/>
            <a:ext cx="1477205" cy="29544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DC7A8-C9C3-E343-8A00-31151083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AFA9-A70F-5347-97FE-6F8A16F99548}"/>
              </a:ext>
            </a:extLst>
          </p:cNvPr>
          <p:cNvSpPr txBox="1"/>
          <p:nvPr/>
        </p:nvSpPr>
        <p:spPr>
          <a:xfrm>
            <a:off x="2018990" y="1605607"/>
            <a:ext cx="3322502" cy="4441786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Kuntien toiminta </a:t>
            </a: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ja tehtävät </a:t>
            </a:r>
            <a:b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Varhaiskasvatus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Esi- ja perusopetus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Lukio- ja ammatillinen koulutus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Vapaa sivistystyö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Kulttuuri-, liikunta ja nuorisopalvelut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Yhdyskuntatekniikka ​ja ympäristö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Elinkeinot ja työllisyys 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TE-palvelut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Maankäyttö, asuminen ​ja liikenne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24B8C-BA5B-1A42-A23F-7183FB6FE895}"/>
              </a:ext>
            </a:extLst>
          </p:cNvPr>
          <p:cNvSpPr txBox="1"/>
          <p:nvPr/>
        </p:nvSpPr>
        <p:spPr>
          <a:xfrm>
            <a:off x="7018639" y="1605607"/>
            <a:ext cx="2853056" cy="4436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Hyvinvointialueiden </a:t>
            </a:r>
            <a:b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toiminta ja tehtävät</a:t>
            </a:r>
            <a:b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Sosiaali- ja terveyspalvelut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Yksiköllinen oppilas-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ja opiskelijahuolto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Pelastustoimi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fi-FI" sz="13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D9AFC-5003-DE4C-8ADD-CBDA30ED6BCC}"/>
              </a:ext>
            </a:extLst>
          </p:cNvPr>
          <p:cNvSpPr txBox="1"/>
          <p:nvPr/>
        </p:nvSpPr>
        <p:spPr>
          <a:xfrm>
            <a:off x="5340187" y="1605606"/>
            <a:ext cx="1679464" cy="44418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44000" tIns="216000" rIns="144000" b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Ammattillisen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koulutuksen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järjestäjät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Maakuntien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Liitot</a:t>
            </a: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</a:b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08104-7F4E-6448-9F74-10146D54A707}"/>
              </a:ext>
            </a:extLst>
          </p:cNvPr>
          <p:cNvSpPr txBox="1"/>
          <p:nvPr/>
        </p:nvSpPr>
        <p:spPr>
          <a:xfrm>
            <a:off x="2018990" y="6041790"/>
            <a:ext cx="7847103" cy="627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44000" tIns="216000" rIns="144000" bIns="144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Hyvinvoinnin ja terveyden edistäminen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1A0EA0-F6C0-1E4B-8E27-3E2986A0C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377" y="1897525"/>
            <a:ext cx="1724446" cy="34488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BBE34CB-1F8D-4BA3-A135-242F6720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475650"/>
            <a:ext cx="10658475" cy="1008113"/>
          </a:xfrm>
        </p:spPr>
        <p:txBody>
          <a:bodyPr/>
          <a:lstStyle/>
          <a:p>
            <a:r>
              <a:rPr lang="fi-FI" dirty="0"/>
              <a:t>Kuntien</a:t>
            </a:r>
            <a:r>
              <a:rPr lang="fi-FI" baseline="0" dirty="0"/>
              <a:t> ja hyvinvointialueiden toiminta ja tehtävät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37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3943-F229-4A94-A6A9-90F89705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Tulevaisuuden</a:t>
            </a:r>
            <a:r>
              <a:rPr lang="en-US" baseline="0" dirty="0"/>
              <a:t> </a:t>
            </a:r>
            <a:r>
              <a:rPr lang="en-US" baseline="0" dirty="0" err="1"/>
              <a:t>kunnan</a:t>
            </a:r>
            <a:r>
              <a:rPr lang="en-US" baseline="0" dirty="0"/>
              <a:t> </a:t>
            </a:r>
            <a:r>
              <a:rPr lang="en-US" baseline="0" dirty="0" err="1"/>
              <a:t>roolit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D3639-F33D-420F-A9C6-8D01AACB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4" name="Picture 4" descr="A picture containing room, bedroom, several&#10;&#10;Description automatically generated">
            <a:extLst>
              <a:ext uri="{FF2B5EF4-FFF2-40B4-BE49-F238E27FC236}">
                <a16:creationId xmlns:a16="http://schemas.microsoft.com/office/drawing/2014/main" id="{24DBF396-C2B2-4F12-8057-84C1115D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-84066"/>
            <a:ext cx="12557760" cy="7026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F87CE1-6065-4B19-846A-C7D7BC68174B}"/>
              </a:ext>
            </a:extLst>
          </p:cNvPr>
          <p:cNvSpPr txBox="1"/>
          <p:nvPr/>
        </p:nvSpPr>
        <p:spPr>
          <a:xfrm>
            <a:off x="1094873" y="3181418"/>
            <a:ext cx="27432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Sivistys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77994-CC09-4D4E-838D-969DB9F8E176}"/>
              </a:ext>
            </a:extLst>
          </p:cNvPr>
          <p:cNvSpPr txBox="1"/>
          <p:nvPr/>
        </p:nvSpPr>
        <p:spPr>
          <a:xfrm>
            <a:off x="4764504" y="3181417"/>
            <a:ext cx="320441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Elinkeino ja työllisyys</a:t>
            </a:r>
            <a:endParaRPr kumimoji="0" lang="fi-FI" sz="1600" b="0" i="0" u="none" strike="noStrike" kern="1200" cap="none" spc="0" normalizeH="0" baseline="0">
              <a:ln>
                <a:noFill/>
              </a:ln>
              <a:solidFill>
                <a:srgbClr val="104264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B2CCA-5790-4D6A-BD21-26F65DE4A069}"/>
              </a:ext>
            </a:extLst>
          </p:cNvPr>
          <p:cNvSpPr txBox="1"/>
          <p:nvPr/>
        </p:nvSpPr>
        <p:spPr>
          <a:xfrm>
            <a:off x="8704846" y="3175334"/>
            <a:ext cx="320441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Kehittäjä ja kumppani</a:t>
            </a:r>
            <a:endParaRPr kumimoji="0" lang="fi-FI" sz="1600" b="0" i="0" u="none" strike="noStrike" kern="1200" cap="none" spc="0" normalizeH="0" baseline="0">
              <a:ln>
                <a:noFill/>
              </a:ln>
              <a:solidFill>
                <a:srgbClr val="104264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EB037-B3AC-4092-AFD3-D1C28062451C}"/>
              </a:ext>
            </a:extLst>
          </p:cNvPr>
          <p:cNvSpPr txBox="1"/>
          <p:nvPr/>
        </p:nvSpPr>
        <p:spPr>
          <a:xfrm>
            <a:off x="830713" y="5428114"/>
            <a:ext cx="27432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Itsehallinto</a:t>
            </a:r>
            <a:endParaRPr kumimoji="0" lang="fi-FI" sz="1600" b="0" i="0" u="none" strike="noStrike" kern="1200" cap="none" spc="0" normalizeH="0" baseline="0">
              <a:ln>
                <a:noFill/>
              </a:ln>
              <a:solidFill>
                <a:srgbClr val="104264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90A5D-B6B3-4CAE-9E0D-80D1FD436208}"/>
              </a:ext>
            </a:extLst>
          </p:cNvPr>
          <p:cNvSpPr txBox="1"/>
          <p:nvPr/>
        </p:nvSpPr>
        <p:spPr>
          <a:xfrm>
            <a:off x="5688463" y="4938251"/>
            <a:ext cx="26128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Hyvinvointi, osallisuus ja yhteisö</a:t>
            </a:r>
            <a:endParaRPr kumimoji="0" lang="fi-FI" sz="1600" b="0" i="0" u="none" strike="noStrike" kern="1200" cap="none" spc="0" normalizeH="0" baseline="0">
              <a:ln>
                <a:noFill/>
              </a:ln>
              <a:solidFill>
                <a:srgbClr val="104264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6359C-4BE4-4479-93F5-E5991190705B}"/>
              </a:ext>
            </a:extLst>
          </p:cNvPr>
          <p:cNvSpPr txBox="1"/>
          <p:nvPr/>
        </p:nvSpPr>
        <p:spPr>
          <a:xfrm>
            <a:off x="9301211" y="6179954"/>
            <a:ext cx="27432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"/>
                <a:ea typeface="+mn-lt"/>
                <a:cs typeface="+mn-lt"/>
              </a:rPr>
              <a:t>Elinympäristö</a:t>
            </a:r>
            <a:endParaRPr kumimoji="0" lang="fi-FI" sz="1600" b="0" i="0" u="none" strike="noStrike" kern="1200" cap="none" spc="0" normalizeH="0" baseline="0">
              <a:ln>
                <a:noFill/>
              </a:ln>
              <a:solidFill>
                <a:srgbClr val="104264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DB26C-DBA8-4C8A-828B-13C97C5D3C70}"/>
              </a:ext>
            </a:extLst>
          </p:cNvPr>
          <p:cNvSpPr txBox="1"/>
          <p:nvPr/>
        </p:nvSpPr>
        <p:spPr>
          <a:xfrm>
            <a:off x="-194580" y="69416"/>
            <a:ext cx="125639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dirty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 ExtraBold"/>
                <a:ea typeface="+mn-lt"/>
                <a:cs typeface="+mn-lt"/>
              </a:rPr>
              <a:t>Tulevaisuuden kunnan roolit</a:t>
            </a: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9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1B2D484-A697-0A43-A29A-C4EA1B44DBBF}"/>
              </a:ext>
            </a:extLst>
          </p:cNvPr>
          <p:cNvGrpSpPr/>
          <p:nvPr/>
        </p:nvGrpSpPr>
        <p:grpSpPr>
          <a:xfrm>
            <a:off x="3967723" y="1754134"/>
            <a:ext cx="4243348" cy="1523005"/>
            <a:chOff x="3967723" y="1754134"/>
            <a:chExt cx="4243348" cy="152300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FB698A4-EF19-DC41-9C0A-FB5249453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7723" y="1754134"/>
              <a:ext cx="1745110" cy="152300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2A10546-F5BE-4D4A-A45A-C65F66D72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465961" y="1754134"/>
              <a:ext cx="1745110" cy="152300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838034-CB97-6543-8276-243DC32D0E4B}"/>
              </a:ext>
            </a:extLst>
          </p:cNvPr>
          <p:cNvGrpSpPr/>
          <p:nvPr/>
        </p:nvGrpSpPr>
        <p:grpSpPr>
          <a:xfrm flipV="1">
            <a:off x="3967723" y="4438964"/>
            <a:ext cx="4243348" cy="1523005"/>
            <a:chOff x="3967723" y="1754134"/>
            <a:chExt cx="4243348" cy="152300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2F50E30-815C-3C44-B51B-90227F26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7723" y="1754134"/>
              <a:ext cx="1745110" cy="152300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36989FA-EDDF-FB46-A314-30D20B8C4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465961" y="1754134"/>
              <a:ext cx="1745110" cy="152300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DB7319-4BD7-C74C-8505-CBB85B63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08" y="471483"/>
            <a:ext cx="10658475" cy="1008113"/>
          </a:xfrm>
        </p:spPr>
        <p:txBody>
          <a:bodyPr/>
          <a:lstStyle/>
          <a:p>
            <a:r>
              <a:rPr lang="fi-FI" b="1" dirty="0"/>
              <a:t>Mitä kunta tekee tulevaisuudessa?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1C753-A219-2B4D-9843-7105A4DB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ED523-69EF-6D43-81B4-EF8DF5C9E48A}"/>
              </a:ext>
            </a:extLst>
          </p:cNvPr>
          <p:cNvSpPr txBox="1"/>
          <p:nvPr/>
        </p:nvSpPr>
        <p:spPr>
          <a:xfrm>
            <a:off x="7516683" y="1355834"/>
            <a:ext cx="3991233" cy="2252339"/>
          </a:xfrm>
          <a:prstGeom prst="rect">
            <a:avLst/>
          </a:prstGeom>
          <a:solidFill>
            <a:schemeClr val="accent6"/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Kunnan elinvoiman edistäminen</a:t>
            </a:r>
            <a:br>
              <a:rPr lang="fi-FI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Paikkakunnan vetovoimaisuus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solidFill>
                  <a:srgbClr val="000000"/>
                </a:solidFill>
                <a:latin typeface="Work Sans"/>
              </a:rPr>
              <a:t>T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yö- ja elinkeinopalvelut</a:t>
            </a: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Vaikeasti työllistettävien tuki, etsivä nuorisotyö, työpajat, työttömyyden pitkittymisen ehkäisy, kaupunginosatyö, kotouttaminen</a:t>
            </a: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algn="ctr"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Elinkeinopolitiikka: yritysneuvonta,</a:t>
            </a:r>
            <a:r>
              <a:rPr lang="fi-FI" sz="1200">
                <a:solidFill>
                  <a:srgbClr val="000000"/>
                </a:solidFill>
                <a:latin typeface="Work Sans"/>
              </a:rPr>
              <a:t> 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alueen markkinointi, avoin data</a:t>
            </a: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algn="ctr"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Resurssiviisaat toimintatavat</a:t>
            </a:r>
            <a:endParaRPr lang="fi-FI" sz="1300">
              <a:solidFill>
                <a:srgbClr val="000000"/>
              </a:solidFill>
              <a:latin typeface="Work Sans"/>
            </a:endParaRPr>
          </a:p>
          <a:p>
            <a:pPr algn="ctr">
              <a:defRPr/>
            </a:pPr>
            <a:r>
              <a:rPr lang="fi-FI" sz="1200">
                <a:latin typeface="Work Sans"/>
              </a:rPr>
              <a:t>Tonttituotanto: Yritykset, asuminen ja palvelut</a:t>
            </a: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9E2B1-49FA-BE48-92D1-5AD93D7A583C}"/>
              </a:ext>
            </a:extLst>
          </p:cNvPr>
          <p:cNvSpPr txBox="1"/>
          <p:nvPr/>
        </p:nvSpPr>
        <p:spPr>
          <a:xfrm>
            <a:off x="7516683" y="3551677"/>
            <a:ext cx="3991233" cy="2660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Paikallisen identiteetin ja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demokratian edistäminen</a:t>
            </a:r>
            <a:br>
              <a:rPr lang="fi-FI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algn="ctr">
              <a:defRPr/>
            </a:pPr>
            <a:r>
              <a:rPr lang="fi-FI" sz="1200">
                <a:ea typeface="+mn-lt"/>
                <a:cs typeface="+mn-lt"/>
              </a:rPr>
              <a:t>Monipuoliset osallistumismahdollisuudet</a:t>
            </a:r>
            <a:endParaRPr lang="fi-FI" sz="1200">
              <a:ea typeface="+mn-ea"/>
              <a:cs typeface="+mn-cs"/>
            </a:endParaRPr>
          </a:p>
          <a:p>
            <a:pPr algn="ctr">
              <a:defRPr/>
            </a:pPr>
            <a:r>
              <a:rPr lang="fi-FI" sz="1200">
                <a:ea typeface="+mn-lt"/>
                <a:cs typeface="+mn-lt"/>
              </a:rPr>
              <a:t>Paikallinen yhteisöllisyys</a:t>
            </a:r>
            <a:endParaRPr lang="fi-FI" sz="1200">
              <a:ea typeface="+mn-ea"/>
              <a:cs typeface="+mn-cs"/>
            </a:endParaRPr>
          </a:p>
          <a:p>
            <a:pPr algn="ctr">
              <a:defRPr/>
            </a:pPr>
            <a:r>
              <a:rPr lang="fi-FI" sz="1200">
                <a:ea typeface="+mn-lt"/>
                <a:cs typeface="+mn-lt"/>
              </a:rPr>
              <a:t>Viestintä, vuorovaikutus ja kielipalvelut</a:t>
            </a:r>
            <a:endParaRPr lang="fi-FI" sz="1200">
              <a:ea typeface="+mn-ea"/>
              <a:cs typeface="+mn-cs"/>
            </a:endParaRPr>
          </a:p>
          <a:p>
            <a:pPr algn="ctr">
              <a:defRPr/>
            </a:pPr>
            <a:r>
              <a:rPr lang="fi-FI" sz="1200">
                <a:ea typeface="+mn-lt"/>
                <a:cs typeface="+mn-lt"/>
              </a:rPr>
              <a:t>Vaalit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ja </a:t>
            </a:r>
            <a:r>
              <a:rPr lang="fi-FI" sz="1200">
                <a:ea typeface="+mn-lt"/>
                <a:cs typeface="+mn-lt"/>
              </a:rPr>
              <a:t>edustuksellinen demokratia</a:t>
            </a:r>
            <a:endParaRPr lang="fi-FI" sz="1200">
              <a:ea typeface="+mn-ea"/>
              <a:cs typeface="+mn-cs"/>
            </a:endParaRPr>
          </a:p>
          <a:p>
            <a:pPr algn="ctr">
              <a:defRPr/>
            </a:pPr>
            <a:r>
              <a:rPr lang="fi-FI" sz="1200">
                <a:ea typeface="+mn-lt"/>
                <a:cs typeface="+mn-lt"/>
              </a:rPr>
              <a:t>Kansalaisjärjestöjen toimintamahdollisuudet</a:t>
            </a:r>
            <a:endParaRPr lang="fi-FI" sz="1200">
              <a:ea typeface="+mn-ea"/>
              <a:cs typeface="+mn-cs"/>
            </a:endParaRPr>
          </a:p>
          <a:p>
            <a:pPr algn="ctr">
              <a:defRPr/>
            </a:pPr>
            <a:r>
              <a:rPr lang="fi-FI" sz="1200">
                <a:ea typeface="+mn-lt"/>
                <a:cs typeface="+mn-lt"/>
              </a:rPr>
              <a:t>Asukkaiden omaehtoinen toiminta</a:t>
            </a:r>
            <a:endParaRPr lang="fi-FI" sz="1200"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Uudet demokratian muodot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Monikulttuuristuminen</a:t>
            </a: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9061E-C850-064E-A095-35E7E2BFFFE7}"/>
              </a:ext>
            </a:extLst>
          </p:cNvPr>
          <p:cNvSpPr txBox="1"/>
          <p:nvPr/>
        </p:nvSpPr>
        <p:spPr>
          <a:xfrm>
            <a:off x="653014" y="1355834"/>
            <a:ext cx="3991233" cy="2252339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Osaamisen ja kulttuurin edistäminen</a:t>
            </a:r>
            <a:br>
              <a:rPr lang="fi-FI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Varhaiskasvatus</a:t>
            </a: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Lukiokoulutus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solidFill>
                  <a:srgbClr val="000000"/>
                </a:solidFill>
                <a:latin typeface="Work Sans"/>
              </a:rPr>
              <a:t>Ammattillinen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koulutus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Vapaa sivistystyö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Taide- ja kulttuuripalvelut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Kirjastopalvelut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Nuorisopalvelut</a:t>
            </a: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algn="ctr"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Liikuntapalvelut</a:t>
            </a:r>
            <a:endParaRPr lang="fi-FI" sz="1300">
              <a:solidFill>
                <a:srgbClr val="000000"/>
              </a:solidFill>
              <a:latin typeface="Work Sans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Work Sans"/>
              </a:rPr>
              <a:t>Opiskeluhuolto</a:t>
            </a: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0E78F-A921-784F-A87E-D7525A94B5C3}"/>
              </a:ext>
            </a:extLst>
          </p:cNvPr>
          <p:cNvSpPr txBox="1"/>
          <p:nvPr/>
        </p:nvSpPr>
        <p:spPr>
          <a:xfrm>
            <a:off x="653014" y="3551677"/>
            <a:ext cx="3991233" cy="2660764"/>
          </a:xfrm>
          <a:prstGeom prst="rect">
            <a:avLst/>
          </a:prstGeom>
          <a:solidFill>
            <a:srgbClr val="FAEDF4"/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Elinympäristön kehittäminen</a:t>
            </a:r>
            <a:br>
              <a:rPr lang="fi-FI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solidFill>
                  <a:srgbClr val="000000"/>
                </a:solidFill>
                <a:latin typeface="Work Sans"/>
              </a:rPr>
              <a:t>Maapolitiikka</a:t>
            </a: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Kaavoitus ja maankäytön suunnittelu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Liikenne, joukkoliikenne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Tieverkkojen rakentaminen ja ylläpito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solidFill>
                  <a:srgbClr val="000000"/>
                </a:solidFill>
                <a:latin typeface="Work Sans"/>
              </a:rPr>
              <a:t>Vesihuolto</a:t>
            </a: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Jätehuolto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solidFill>
                  <a:srgbClr val="000000"/>
                </a:solidFill>
                <a:latin typeface="Work Sans"/>
              </a:rPr>
              <a:t>Energiatuotanto-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ja jakelu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Rakennusvalvonta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Asuntotoimi</a:t>
            </a:r>
          </a:p>
          <a:p>
            <a:pPr algn="ctr"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Ympäristönsuojelu</a:t>
            </a:r>
            <a:r>
              <a:rPr lang="fi-FI" sz="1200">
                <a:solidFill>
                  <a:srgbClr val="000000"/>
                </a:solidFill>
                <a:latin typeface="Work Sans"/>
              </a:rPr>
              <a:t> ja -terveydenhuolto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algn="ctr">
              <a:defRPr/>
            </a:pPr>
            <a:r>
              <a:rPr lang="fi-FI" sz="1200">
                <a:solidFill>
                  <a:srgbClr val="000000"/>
                </a:solidFill>
                <a:latin typeface="Work Sans"/>
              </a:rPr>
              <a:t>Turvallisuus ja varautuminen</a:t>
            </a: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br>
              <a:rPr lang="fi-FI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/>
              </a:rPr>
            </a:b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139BFD-F7C1-4E4D-B0EA-6FEB88319C37}"/>
              </a:ext>
            </a:extLst>
          </p:cNvPr>
          <p:cNvSpPr txBox="1"/>
          <p:nvPr/>
        </p:nvSpPr>
        <p:spPr>
          <a:xfrm>
            <a:off x="5145846" y="3403753"/>
            <a:ext cx="1801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Kuntalaisten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hyvinvoinnin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edistäminen</a:t>
            </a: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FEB9D-BD9D-A043-975D-04AF4C8ED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75" y="3001953"/>
            <a:ext cx="2014792" cy="1350190"/>
          </a:xfrm>
          <a:prstGeom prst="rect">
            <a:avLst/>
          </a:prstGeom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ADC7024-7956-6249-B373-8B3C18A2D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42" y="3156108"/>
            <a:ext cx="1745110" cy="1169466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FA10A61-C701-D84E-8571-4802EDB5C9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08" y="4972620"/>
            <a:ext cx="1745110" cy="1169466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7731A87D-DDAC-114C-A40C-A1E6A3944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82" y="1540864"/>
            <a:ext cx="1770605" cy="11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450B8BA7-42BC-4709-A71E-09A750EF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318" y="-1034004"/>
            <a:ext cx="7781216" cy="7830241"/>
          </a:xfrm>
          <a:prstGeom prst="rect">
            <a:avLst/>
          </a:prstGeom>
        </p:spPr>
      </p:pic>
      <p:pic>
        <p:nvPicPr>
          <p:cNvPr id="31" name="Picture 31" descr="Map&#10;&#10;Description automatically generated">
            <a:extLst>
              <a:ext uri="{FF2B5EF4-FFF2-40B4-BE49-F238E27FC236}">
                <a16:creationId xmlns:a16="http://schemas.microsoft.com/office/drawing/2014/main" id="{16AF3910-D63F-4290-8C67-EB5FE107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397" y="551517"/>
            <a:ext cx="5984582" cy="598956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6BBEC4A-3051-4EFE-8CB3-B977119223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91" t="12917" r="30229" b="10362"/>
          <a:stretch/>
        </p:blipFill>
        <p:spPr>
          <a:xfrm>
            <a:off x="7827486" y="1187025"/>
            <a:ext cx="2954498" cy="5385675"/>
          </a:xfrm>
          <a:prstGeom prst="rect">
            <a:avLst/>
          </a:prstGeom>
        </p:spPr>
      </p:pic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B744612-7DAC-4BD5-8FE6-D3831983D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721" r="363" b="21779"/>
          <a:stretch/>
        </p:blipFill>
        <p:spPr>
          <a:xfrm>
            <a:off x="7826904" y="5457275"/>
            <a:ext cx="2733235" cy="1083590"/>
          </a:xfrm>
          <a:prstGeom prst="rect">
            <a:avLst/>
          </a:prstGeom>
        </p:spPr>
      </p:pic>
      <p:sp>
        <p:nvSpPr>
          <p:cNvPr id="5" name="Tekstiruutu 10">
            <a:extLst>
              <a:ext uri="{FF2B5EF4-FFF2-40B4-BE49-F238E27FC236}">
                <a16:creationId xmlns:a16="http://schemas.microsoft.com/office/drawing/2014/main" id="{7D348A52-F1D0-48AF-BBA2-C2E24D99A92A}"/>
              </a:ext>
            </a:extLst>
          </p:cNvPr>
          <p:cNvSpPr txBox="1"/>
          <p:nvPr/>
        </p:nvSpPr>
        <p:spPr>
          <a:xfrm>
            <a:off x="2608464" y="4983527"/>
            <a:ext cx="148960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i-FI" sz="1400" dirty="0">
                <a:solidFill>
                  <a:srgbClr val="000000"/>
                </a:solidFill>
                <a:latin typeface="Work Sans"/>
              </a:rPr>
              <a:t>Jäljelle jäävä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kunta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25 mrd.</a:t>
            </a:r>
            <a:endParaRPr 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15E1C4-0D6C-45A2-ACFE-CDD87569DB9C}"/>
              </a:ext>
            </a:extLst>
          </p:cNvPr>
          <p:cNvSpPr txBox="1"/>
          <p:nvPr/>
        </p:nvSpPr>
        <p:spPr>
          <a:xfrm>
            <a:off x="4332494" y="4254261"/>
            <a:ext cx="1418610" cy="103571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Opetus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ja </a:t>
            </a:r>
            <a:r>
              <a:rPr lang="fi-FI" sz="1200" dirty="0">
                <a:solidFill>
                  <a:srgbClr val="000000"/>
                </a:solidFill>
                <a:latin typeface="Work Sans"/>
              </a:rPr>
              <a:t>kulttuuri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58 %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55FB17-6749-4750-97C9-B4A6AB4A86A8}"/>
              </a:ext>
            </a:extLst>
          </p:cNvPr>
          <p:cNvSpPr txBox="1"/>
          <p:nvPr/>
        </p:nvSpPr>
        <p:spPr>
          <a:xfrm>
            <a:off x="5842058" y="4335157"/>
            <a:ext cx="1200331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Verotulot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46 %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229FD8-0D52-4EDB-A5EE-11052FF6ADD8}"/>
              </a:ext>
            </a:extLst>
          </p:cNvPr>
          <p:cNvSpPr txBox="1"/>
          <p:nvPr/>
        </p:nvSpPr>
        <p:spPr>
          <a:xfrm>
            <a:off x="4357847" y="5403436"/>
            <a:ext cx="1365398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Muut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palvelut</a:t>
            </a:r>
            <a:endParaRPr kumimoji="0" lang="fi-FI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30%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44CAB4-B81F-47C7-96FA-06EDD74BD5B6}"/>
              </a:ext>
            </a:extLst>
          </p:cNvPr>
          <p:cNvSpPr txBox="1"/>
          <p:nvPr/>
        </p:nvSpPr>
        <p:spPr>
          <a:xfrm>
            <a:off x="5915570" y="5610508"/>
            <a:ext cx="1058121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Toiminta-</a:t>
            </a: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tuotot</a:t>
            </a: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29%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CCF4AF-23A7-4A72-99F7-BDBDBDC6BA17}"/>
              </a:ext>
            </a:extLst>
          </p:cNvPr>
          <p:cNvSpPr txBox="1"/>
          <p:nvPr/>
        </p:nvSpPr>
        <p:spPr>
          <a:xfrm>
            <a:off x="4465782" y="6128556"/>
            <a:ext cx="1257337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Rahoitus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r>
              <a:rPr kumimoji="0" lang="fi-FI" sz="11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ym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30%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B3A59E-5F5B-454E-9B5F-E41157FED8A5}"/>
              </a:ext>
            </a:extLst>
          </p:cNvPr>
          <p:cNvSpPr txBox="1"/>
          <p:nvPr/>
        </p:nvSpPr>
        <p:spPr>
          <a:xfrm>
            <a:off x="5743440" y="5106349"/>
            <a:ext cx="1333958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Valtion-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r>
              <a:rPr kumimoji="0" lang="fi-FI" sz="11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osuudet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13 %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DAF4BBF2-B19A-4EA2-A7B2-B37A3BA53444}"/>
              </a:ext>
            </a:extLst>
          </p:cNvPr>
          <p:cNvSpPr txBox="1"/>
          <p:nvPr/>
        </p:nvSpPr>
        <p:spPr>
          <a:xfrm>
            <a:off x="7382867" y="4752776"/>
            <a:ext cx="1608875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Lainanotto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6 %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Muut </a:t>
            </a:r>
            <a:r>
              <a:rPr kumimoji="0" lang="fi-FI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tuotot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7%</a:t>
            </a:r>
          </a:p>
        </p:txBody>
      </p:sp>
      <p:cxnSp>
        <p:nvCxnSpPr>
          <p:cNvPr id="26" name="Suora yhdysviiva 21">
            <a:extLst>
              <a:ext uri="{FF2B5EF4-FFF2-40B4-BE49-F238E27FC236}">
                <a16:creationId xmlns:a16="http://schemas.microsoft.com/office/drawing/2014/main" id="{A5EBBAA0-4CC3-47CE-A006-774ED5C8D78A}"/>
              </a:ext>
            </a:extLst>
          </p:cNvPr>
          <p:cNvCxnSpPr>
            <a:cxnSpLocks/>
          </p:cNvCxnSpPr>
          <p:nvPr/>
        </p:nvCxnSpPr>
        <p:spPr>
          <a:xfrm flipH="1">
            <a:off x="7315100" y="5299655"/>
            <a:ext cx="302621" cy="951797"/>
          </a:xfrm>
          <a:prstGeom prst="lin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06C0F6-462B-4001-A74C-70F5F78A16AA}"/>
              </a:ext>
            </a:extLst>
          </p:cNvPr>
          <p:cNvSpPr txBox="1"/>
          <p:nvPr/>
        </p:nvSpPr>
        <p:spPr>
          <a:xfrm>
            <a:off x="4474280" y="3546784"/>
            <a:ext cx="1124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dirty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Menot</a:t>
            </a: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AF0A9DEB-53D9-4347-ABAF-81587CD6C216}"/>
              </a:ext>
            </a:extLst>
          </p:cNvPr>
          <p:cNvSpPr txBox="1"/>
          <p:nvPr/>
        </p:nvSpPr>
        <p:spPr>
          <a:xfrm>
            <a:off x="5663952" y="1907310"/>
            <a:ext cx="3169807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 n. 25 </a:t>
            </a:r>
            <a:r>
              <a:rPr kumimoji="0" lang="fi-FI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mrd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38BB85-1E17-4D34-80AB-8FA2DA5079F9}"/>
              </a:ext>
            </a:extLst>
          </p:cNvPr>
          <p:cNvSpPr txBox="1"/>
          <p:nvPr/>
        </p:nvSpPr>
        <p:spPr>
          <a:xfrm>
            <a:off x="5841294" y="3528835"/>
            <a:ext cx="113459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dirty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Tulot</a:t>
            </a: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7235094-E600-4C09-BF37-0BDA949FFB08}"/>
              </a:ext>
            </a:extLst>
          </p:cNvPr>
          <p:cNvSpPr/>
          <p:nvPr/>
        </p:nvSpPr>
        <p:spPr>
          <a:xfrm>
            <a:off x="4058463" y="3998918"/>
            <a:ext cx="92219" cy="2348472"/>
          </a:xfrm>
          <a:prstGeom prst="leftBrac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6A3BAD-E3C4-479A-A778-C56DB37A93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302" y="551517"/>
            <a:ext cx="5129138" cy="1008113"/>
          </a:xfrm>
        </p:spPr>
        <p:txBody>
          <a:bodyPr/>
          <a:lstStyle/>
          <a:p>
            <a:r>
              <a:rPr lang="fi-FI" sz="3600" b="1" i="0" kern="1200" spc="0" baseline="0" dirty="0">
                <a:ln>
                  <a:noFill/>
                </a:ln>
                <a:solidFill>
                  <a:srgbClr val="923468"/>
                </a:solidFill>
                <a:effectLst/>
                <a:latin typeface="Work Sans ExtraBold" panose="00000900000000000000" pitchFamily="2" charset="0"/>
                <a:ea typeface="+mn-ea"/>
                <a:cs typeface="+mn-cs"/>
              </a:rPr>
              <a:t>Kuntien tulos- ja rahoituslaskelman mukaiset ulkoiset tulot ja menot</a:t>
            </a:r>
            <a:br>
              <a:rPr lang="fi-FI" sz="4000" b="1" i="0" kern="1200" spc="0" baseline="0" dirty="0">
                <a:ln>
                  <a:noFill/>
                </a:ln>
                <a:solidFill>
                  <a:srgbClr val="923468"/>
                </a:solidFill>
                <a:effectLst/>
                <a:latin typeface="Work Sans ExtraBold" panose="00000900000000000000" pitchFamily="2" charset="0"/>
                <a:ea typeface="+mn-ea"/>
                <a:cs typeface="+mn-cs"/>
              </a:rPr>
            </a:br>
            <a:r>
              <a:rPr lang="fi-FI" sz="2800" dirty="0">
                <a:solidFill>
                  <a:srgbClr val="923468"/>
                </a:solidFill>
                <a:latin typeface="Work Sans"/>
              </a:rPr>
              <a:t>Hahmotelma vuodesta</a:t>
            </a:r>
            <a:br>
              <a:rPr lang="fi-FI" sz="2800" dirty="0">
                <a:solidFill>
                  <a:srgbClr val="923468"/>
                </a:solidFill>
                <a:latin typeface="Work Sans"/>
              </a:rPr>
            </a:br>
            <a:r>
              <a:rPr lang="fi-FI" sz="2800" dirty="0">
                <a:solidFill>
                  <a:srgbClr val="923468"/>
                </a:solidFill>
                <a:latin typeface="Work Sans"/>
              </a:rPr>
              <a:t>2023.</a:t>
            </a:r>
            <a:br>
              <a:rPr lang="fi-FI" dirty="0">
                <a:solidFill>
                  <a:srgbClr val="923468"/>
                </a:solidFill>
                <a:latin typeface="Work Sans"/>
              </a:rPr>
            </a:br>
            <a:endParaRPr lang="fi-FI" dirty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03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diapohja_fi.potx" id="{1DEFBF2D-CAAB-4AD2-98C7-4104F5D37CAE}" vid="{B05AF93F-7810-4248-B369-BC8CDDC416E4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30F12E49B66439B1465D4D29819A4" ma:contentTypeVersion="13" ma:contentTypeDescription="Create a new document." ma:contentTypeScope="" ma:versionID="bbd7c32ec9527d4e333bd68c927fc01a">
  <xsd:schema xmlns:xsd="http://www.w3.org/2001/XMLSchema" xmlns:xs="http://www.w3.org/2001/XMLSchema" xmlns:p="http://schemas.microsoft.com/office/2006/metadata/properties" xmlns:ns2="955a7308-f776-4e38-b129-5a9b3b8c5cb0" xmlns:ns3="1bbf1625-0078-428a-834c-519f2a2271dd" targetNamespace="http://schemas.microsoft.com/office/2006/metadata/properties" ma:root="true" ma:fieldsID="e1464a9af1d02f97f799849415e87c9a" ns2:_="" ns3:_="">
    <xsd:import namespace="955a7308-f776-4e38-b129-5a9b3b8c5cb0"/>
    <xsd:import namespace="1bbf1625-0078-428a-834c-519f2a227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a7308-f776-4e38-b129-5a9b3b8c5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f1625-0078-428a-834c-519f2a227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bf1625-0078-428a-834c-519f2a2271dd">
      <UserInfo>
        <DisplayName>Kunnat ja sote Members</DisplayName>
        <AccountId>705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9CF0D66-5FA3-46BD-8C9F-C46D7EF66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69026E-4847-4D0E-ACDF-FCF32EDA0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5a7308-f776-4e38-b129-5a9b3b8c5cb0"/>
    <ds:schemaRef ds:uri="1bbf1625-0078-428a-834c-519f2a227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97AAE2-C054-454C-A259-B7CC53CA9ED4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bbf1625-0078-428a-834c-519f2a2271dd"/>
    <ds:schemaRef ds:uri="955a7308-f776-4e38-b129-5a9b3b8c5cb0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123</TotalTime>
  <Words>1422</Words>
  <Application>Microsoft Office PowerPoint</Application>
  <PresentationFormat>Laajakuva</PresentationFormat>
  <Paragraphs>587</Paragraphs>
  <Slides>24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Work Sans SemiBold</vt:lpstr>
      <vt:lpstr>Work Sans</vt:lpstr>
      <vt:lpstr>Work Sans ExtraBold</vt:lpstr>
      <vt:lpstr>Arial</vt:lpstr>
      <vt:lpstr>Kuntaliitto FI</vt:lpstr>
      <vt:lpstr>Kuntien ja hyvinvointialueiden tehtävät ja yhteistyö</vt:lpstr>
      <vt:lpstr>Toimijat,  tavoitteet ja  muutosajurit</vt:lpstr>
      <vt:lpstr>Toimijat ja tavoitteet</vt:lpstr>
      <vt:lpstr>Yhteiset muutosajurit</vt:lpstr>
      <vt:lpstr>Kuntien ja hyvinvointialueiden tehtävät ja talous</vt:lpstr>
      <vt:lpstr>Kuntien ja hyvinvointialueiden toiminta ja tehtävät</vt:lpstr>
      <vt:lpstr>Tulevaisuuden kunnan roolit</vt:lpstr>
      <vt:lpstr>Mitä kunta tekee tulevaisuudessa?</vt:lpstr>
      <vt:lpstr>Kuntien tulos- ja rahoituslaskelman mukaiset ulkoiset tulot ja menot Hahmotelma vuodesta 2023.  </vt:lpstr>
      <vt:lpstr>Mitä hyvinvointialue tekee tulevaisuudessa?</vt:lpstr>
      <vt:lpstr>Hyvinvointialueiden ulkoiset tulot  ja menot (Hahmotelma vuodesta 2023)</vt:lpstr>
      <vt:lpstr>Kuntien ja hyvinvointialueiden yhteistyö</vt:lpstr>
      <vt:lpstr>Kunnilla ja hyvinvointialueilla on yhteiset asukkaat ja paljon yhteisiä tavoitteita </vt:lpstr>
      <vt:lpstr>Tavoitteiden saavuttaminen edellyttää toimivaa yhteistyötä useilla eri osa-alueilla </vt:lpstr>
      <vt:lpstr>ESIMERKKEJÄ YHDYSPINNOISTA</vt:lpstr>
      <vt:lpstr>Alle kouluikäisten palvelut  </vt:lpstr>
      <vt:lpstr>Kouluikäisten lasten ja nuorten palvelut  </vt:lpstr>
      <vt:lpstr>Hyvinvoinnin, terveyden ja turvallisuuden edistäminen  </vt:lpstr>
      <vt:lpstr>Turvallisuus ja häiriötilanteisiin varautuminen</vt:lpstr>
      <vt:lpstr>Kuntien ja hyvinvointialueiden yhteistyön  johtaminen</vt:lpstr>
      <vt:lpstr>Yhteistyön johtamisjärjestelmän  rakenneosat</vt:lpstr>
      <vt:lpstr>Esimerkkejä yhteistyön rakenteista ja kohteista</vt:lpstr>
      <vt:lpstr>Ensimmäinen valtuustokausi edellyttää erityistä huomiota strategisen johtamisen yhteensovittamiseksi</vt:lpstr>
      <vt:lpstr>Kiitos ja käyttöoikeudet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Kuntien ja hyvinvointialueiden tehtävät ja yhteistyö Kuntaliiton materiaali huhtikuu 2022</dc:title>
  <dc:creator>Kaukopuro-Klemetti Hanna</dc:creator>
  <cp:keywords>sote, hyvinvointialueet, yhdyspinnat, Kuntaliitto, kunnat</cp:keywords>
  <cp:lastModifiedBy>Vainio Karri</cp:lastModifiedBy>
  <cp:revision>37</cp:revision>
  <dcterms:created xsi:type="dcterms:W3CDTF">2022-03-24T10:43:52Z</dcterms:created>
  <dcterms:modified xsi:type="dcterms:W3CDTF">2022-04-08T10:35:15Z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0x010100F1D30F12E49B66439B1465D4D29819A4</vt:lpwstr>
  </property>
</Properties>
</file>