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14.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harts/chart1.xml" ContentType="application/vnd.openxmlformats-officedocument.drawingml.chart+xml"/>
  <Override PartName="/ppt/theme/theme5.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charts/chart9.xml" ContentType="application/vnd.openxmlformats-officedocument.drawingml.chart+xml"/>
  <Override PartName="/ppt/charts/chart8.xml" ContentType="application/vnd.openxmlformats-officedocument.drawingml.chart+xml"/>
  <Override PartName="/ppt/charts/chart10.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857" r:id="rId3"/>
  </p:sldMasterIdLst>
  <p:notesMasterIdLst>
    <p:notesMasterId r:id="rId26"/>
  </p:notesMasterIdLst>
  <p:handoutMasterIdLst>
    <p:handoutMasterId r:id="rId27"/>
  </p:handoutMasterIdLst>
  <p:sldIdLst>
    <p:sldId id="275" r:id="rId4"/>
    <p:sldId id="303" r:id="rId5"/>
    <p:sldId id="276" r:id="rId6"/>
    <p:sldId id="333" r:id="rId7"/>
    <p:sldId id="318" r:id="rId8"/>
    <p:sldId id="281" r:id="rId9"/>
    <p:sldId id="330" r:id="rId10"/>
    <p:sldId id="279" r:id="rId11"/>
    <p:sldId id="321" r:id="rId12"/>
    <p:sldId id="282" r:id="rId13"/>
    <p:sldId id="329" r:id="rId14"/>
    <p:sldId id="322" r:id="rId15"/>
    <p:sldId id="294" r:id="rId16"/>
    <p:sldId id="298" r:id="rId17"/>
    <p:sldId id="317" r:id="rId18"/>
    <p:sldId id="313" r:id="rId19"/>
    <p:sldId id="314" r:id="rId20"/>
    <p:sldId id="312" r:id="rId21"/>
    <p:sldId id="284" r:id="rId22"/>
    <p:sldId id="301" r:id="rId23"/>
    <p:sldId id="331" r:id="rId24"/>
    <p:sldId id="334" r:id="rId25"/>
  </p:sldIdLst>
  <p:sldSz cx="9144000" cy="6858000" type="screen4x3"/>
  <p:notesSz cx="6735763" cy="9866313"/>
  <p:defaultTex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FF9F9F"/>
    <a:srgbClr val="FF6161"/>
    <a:srgbClr val="53A5FF"/>
    <a:srgbClr val="FF3333"/>
    <a:srgbClr val="FF4747"/>
    <a:srgbClr val="3EC6F0"/>
    <a:srgbClr val="003882"/>
    <a:srgbClr val="FF4B4B"/>
    <a:srgbClr val="C6E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4660"/>
  </p:normalViewPr>
  <p:slideViewPr>
    <p:cSldViewPr>
      <p:cViewPr varScale="1">
        <p:scale>
          <a:sx n="103" d="100"/>
          <a:sy n="103" d="100"/>
        </p:scale>
        <p:origin x="-1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92052980132450335"/>
          <c:h val="0.87750556792873047"/>
        </c:manualLayout>
      </c:layout>
      <c:barChart>
        <c:barDir val="bar"/>
        <c:grouping val="clustered"/>
        <c:varyColors val="0"/>
        <c:ser>
          <c:idx val="4"/>
          <c:order val="0"/>
          <c:tx>
            <c:strRef>
              <c:f>Sheet1!$B$1</c:f>
              <c:strCache>
                <c:ptCount val="1"/>
                <c:pt idx="0">
                  <c:v>Verorahoitus (verotulot + valtionosuudet)</c:v>
                </c:pt>
              </c:strCache>
            </c:strRef>
          </c:tx>
          <c:spPr>
            <a:solidFill>
              <a:schemeClr val="accent1">
                <a:lumMod val="25000"/>
                <a:lumOff val="75000"/>
              </a:schemeClr>
            </a:solidFill>
            <a:ln w="12503">
              <a:solidFill>
                <a:schemeClr val="tx1"/>
              </a:solidFill>
              <a:prstDash val="solid"/>
            </a:ln>
          </c:spPr>
          <c:invertIfNegative val="0"/>
          <c:dLbls>
            <c:txPr>
              <a:bodyPr/>
              <a:lstStyle/>
              <a:p>
                <a:pPr>
                  <a:defRPr sz="1200" b="0" i="0" baseline="0">
                    <a:latin typeface="Verdana" panose="020B0604030504040204" pitchFamily="34" charset="0"/>
                  </a:defRPr>
                </a:pPr>
                <a:endParaRPr lang="fi-FI"/>
              </a:p>
            </c:txPr>
            <c:dLblPos val="inEnd"/>
            <c:showLegendKey val="0"/>
            <c:showVal val="1"/>
            <c:showCatName val="0"/>
            <c:showSerName val="0"/>
            <c:showPercent val="0"/>
            <c:showBubbleSize val="0"/>
            <c:showLeaderLines val="0"/>
          </c:dLbls>
          <c:cat>
            <c:numRef>
              <c:f>Sheet1!$A$2:$A$9</c:f>
              <c:numCache>
                <c:formatCode>General</c:formatCode>
                <c:ptCount val="8"/>
              </c:numCache>
            </c:numRef>
          </c:cat>
          <c:val>
            <c:numRef>
              <c:f>Sheet1!$B$2:$B$9</c:f>
              <c:numCache>
                <c:formatCode>0.0</c:formatCode>
                <c:ptCount val="8"/>
                <c:pt idx="0">
                  <c:v>2.0284463513915694</c:v>
                </c:pt>
                <c:pt idx="1">
                  <c:v>3.1456728700236076</c:v>
                </c:pt>
                <c:pt idx="2">
                  <c:v>2.3706296981180315</c:v>
                </c:pt>
                <c:pt idx="3">
                  <c:v>1.6327831250064464</c:v>
                </c:pt>
                <c:pt idx="4">
                  <c:v>1.260253053682713</c:v>
                </c:pt>
                <c:pt idx="5">
                  <c:v>0.57368689075080437</c:v>
                </c:pt>
                <c:pt idx="6">
                  <c:v>0.73350125197697991</c:v>
                </c:pt>
                <c:pt idx="7">
                  <c:v>0.1198314415192773</c:v>
                </c:pt>
              </c:numCache>
            </c:numRef>
          </c:val>
        </c:ser>
        <c:ser>
          <c:idx val="0"/>
          <c:order val="1"/>
          <c:tx>
            <c:strRef>
              <c:f>Sheet1!$C$1</c:f>
              <c:strCache>
                <c:ptCount val="1"/>
                <c:pt idx="0">
                  <c:v>Toimintakate 1)</c:v>
                </c:pt>
              </c:strCache>
            </c:strRef>
          </c:tx>
          <c:spPr>
            <a:solidFill>
              <a:srgbClr val="FF4B4B"/>
            </a:solidFill>
            <a:ln w="12503">
              <a:solidFill>
                <a:schemeClr val="tx1"/>
              </a:solidFill>
              <a:prstDash val="solid"/>
            </a:ln>
          </c:spPr>
          <c:invertIfNegative val="0"/>
          <c:dLbls>
            <c:txPr>
              <a:bodyPr/>
              <a:lstStyle/>
              <a:p>
                <a:pPr>
                  <a:defRPr sz="1200" b="0" i="0" baseline="0">
                    <a:latin typeface="Verdana" panose="020B0604030504040204" pitchFamily="34" charset="0"/>
                  </a:defRPr>
                </a:pPr>
                <a:endParaRPr lang="fi-FI"/>
              </a:p>
            </c:txPr>
            <c:dLblPos val="inEnd"/>
            <c:showLegendKey val="0"/>
            <c:showVal val="1"/>
            <c:showCatName val="0"/>
            <c:showSerName val="0"/>
            <c:showPercent val="0"/>
            <c:showBubbleSize val="0"/>
            <c:showLeaderLines val="0"/>
          </c:dLbls>
          <c:cat>
            <c:numRef>
              <c:f>Sheet1!$A$2:$A$9</c:f>
              <c:numCache>
                <c:formatCode>General</c:formatCode>
                <c:ptCount val="8"/>
              </c:numCache>
            </c:numRef>
          </c:cat>
          <c:val>
            <c:numRef>
              <c:f>Sheet1!$C$2:$C$9</c:f>
              <c:numCache>
                <c:formatCode>0.0</c:formatCode>
                <c:ptCount val="8"/>
                <c:pt idx="0">
                  <c:v>3.9838576443069287</c:v>
                </c:pt>
                <c:pt idx="1">
                  <c:v>6.7196100626735449</c:v>
                </c:pt>
                <c:pt idx="2">
                  <c:v>1.9402828427827379</c:v>
                </c:pt>
                <c:pt idx="3">
                  <c:v>2.8951348295166652</c:v>
                </c:pt>
                <c:pt idx="4">
                  <c:v>4.4652746441317639</c:v>
                </c:pt>
                <c:pt idx="5">
                  <c:v>1.3860043037770837</c:v>
                </c:pt>
                <c:pt idx="6">
                  <c:v>1.0583436134495552</c:v>
                </c:pt>
                <c:pt idx="7">
                  <c:v>1.0171549483789426</c:v>
                </c:pt>
              </c:numCache>
            </c:numRef>
          </c:val>
        </c:ser>
        <c:dLbls>
          <c:showLegendKey val="0"/>
          <c:showVal val="0"/>
          <c:showCatName val="0"/>
          <c:showSerName val="0"/>
          <c:showPercent val="0"/>
          <c:showBubbleSize val="0"/>
        </c:dLbls>
        <c:gapWidth val="80"/>
        <c:overlap val="1"/>
        <c:axId val="33134080"/>
        <c:axId val="33135616"/>
      </c:barChart>
      <c:catAx>
        <c:axId val="33134080"/>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Times New Roman"/>
                <a:ea typeface="Times New Roman"/>
                <a:cs typeface="Times New Roman"/>
              </a:defRPr>
            </a:pPr>
            <a:endParaRPr lang="fi-FI"/>
          </a:p>
        </c:txPr>
        <c:crossAx val="33135616"/>
        <c:crosses val="autoZero"/>
        <c:auto val="1"/>
        <c:lblAlgn val="ctr"/>
        <c:lblOffset val="100"/>
        <c:tickLblSkip val="1"/>
        <c:tickMarkSkip val="1"/>
        <c:noMultiLvlLbl val="0"/>
      </c:catAx>
      <c:valAx>
        <c:axId val="33135616"/>
        <c:scaling>
          <c:orientation val="minMax"/>
          <c:max val="7"/>
          <c:min val="0"/>
        </c:scaling>
        <c:delete val="0"/>
        <c:axPos val="b"/>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33134080"/>
        <c:crosses val="autoZero"/>
        <c:crossBetween val="between"/>
        <c:majorUnit val="1"/>
        <c:minorUnit val="0.5"/>
      </c:valAx>
      <c:spPr>
        <a:noFill/>
        <a:ln w="12503">
          <a:solidFill>
            <a:schemeClr val="tx1"/>
          </a:solidFill>
          <a:prstDash val="solid"/>
        </a:ln>
      </c:spPr>
    </c:plotArea>
    <c:legend>
      <c:legendPos val="r"/>
      <c:layout>
        <c:manualLayout>
          <c:xMode val="edge"/>
          <c:yMode val="edge"/>
          <c:x val="0.3536513443338834"/>
          <c:y val="9.5069529902794242E-2"/>
          <c:w val="0.58014881411498609"/>
          <c:h val="0.13023936790637677"/>
        </c:manualLayout>
      </c:layout>
      <c:overlay val="0"/>
      <c:spPr>
        <a:solidFill>
          <a:schemeClr val="bg1"/>
        </a:solidFill>
        <a:ln w="3126">
          <a:solidFill>
            <a:schemeClr val="tx1"/>
          </a:solidFill>
          <a:prstDash val="solid"/>
        </a:ln>
      </c:spPr>
      <c:txPr>
        <a:bodyPr/>
        <a:lstStyle/>
        <a:p>
          <a:pPr>
            <a:defRPr sz="138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9657853810265E-2"/>
          <c:y val="3.3492822966507178E-2"/>
          <c:w val="0.85225505443234839"/>
          <c:h val="0.81696022722417061"/>
        </c:manualLayout>
      </c:layout>
      <c:barChart>
        <c:barDir val="col"/>
        <c:grouping val="clustered"/>
        <c:varyColors val="0"/>
        <c:ser>
          <c:idx val="1"/>
          <c:order val="0"/>
          <c:tx>
            <c:strRef>
              <c:f>Sheet1!$A$2</c:f>
              <c:strCache>
                <c:ptCount val="1"/>
                <c:pt idx="0">
                  <c:v>Vuosikate</c:v>
                </c:pt>
              </c:strCache>
            </c:strRef>
          </c:tx>
          <c:spPr>
            <a:solidFill>
              <a:schemeClr val="accent1">
                <a:lumMod val="50000"/>
                <a:lumOff val="50000"/>
              </a:schemeClr>
            </a:solidFill>
            <a:ln w="17319">
              <a:solidFill>
                <a:schemeClr val="tx1"/>
              </a:solidFill>
              <a:prstDash val="solid"/>
            </a:ln>
          </c:spPr>
          <c:invertIfNegative val="0"/>
          <c:dPt>
            <c:idx val="18"/>
            <c:invertIfNegative val="0"/>
            <c:bubble3D val="0"/>
          </c:dPt>
          <c:dPt>
            <c:idx val="19"/>
            <c:invertIfNegative val="0"/>
            <c:bubble3D val="0"/>
            <c:spPr>
              <a:solidFill>
                <a:schemeClr val="accent1">
                  <a:lumMod val="25000"/>
                  <a:lumOff val="75000"/>
                </a:schemeClr>
              </a:solidFill>
              <a:ln w="17319">
                <a:solidFill>
                  <a:schemeClr val="tx1"/>
                </a:solidFill>
                <a:prstDash val="solid"/>
              </a:ln>
            </c:spPr>
          </c:dPt>
          <c:dPt>
            <c:idx val="20"/>
            <c:invertIfNegative val="0"/>
            <c:bubble3D val="0"/>
          </c:dPt>
          <c:cat>
            <c:strRef>
              <c:f>Sheet1!$B$1:$U$1</c:f>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f>Sheet1!$B$2:$U$2</c:f>
              <c:numCache>
                <c:formatCode>0.000</c:formatCode>
                <c:ptCount val="20"/>
                <c:pt idx="0">
                  <c:v>1.2491317298296425</c:v>
                </c:pt>
                <c:pt idx="1">
                  <c:v>1.4924952865333609</c:v>
                </c:pt>
                <c:pt idx="2">
                  <c:v>1.5824944960501073</c:v>
                </c:pt>
                <c:pt idx="3">
                  <c:v>1.6980993082430587</c:v>
                </c:pt>
                <c:pt idx="4">
                  <c:v>1.9526890000000015</c:v>
                </c:pt>
                <c:pt idx="5">
                  <c:v>2.2625569999999993</c:v>
                </c:pt>
                <c:pt idx="6">
                  <c:v>1.5842380000000045</c:v>
                </c:pt>
                <c:pt idx="7">
                  <c:v>1.4398240000000051</c:v>
                </c:pt>
                <c:pt idx="8">
                  <c:v>1.4767779999999979</c:v>
                </c:pt>
                <c:pt idx="9">
                  <c:v>2.1043049999999996</c:v>
                </c:pt>
                <c:pt idx="10">
                  <c:v>2.3872130000000009</c:v>
                </c:pt>
                <c:pt idx="11">
                  <c:v>2.4007989999999992</c:v>
                </c:pt>
                <c:pt idx="12">
                  <c:v>2.3061440000000011</c:v>
                </c:pt>
                <c:pt idx="13">
                  <c:v>3.0254940000000001</c:v>
                </c:pt>
                <c:pt idx="14">
                  <c:v>2.548</c:v>
                </c:pt>
                <c:pt idx="15">
                  <c:v>1.7909999999999999</c:v>
                </c:pt>
                <c:pt idx="16">
                  <c:v>2.69</c:v>
                </c:pt>
                <c:pt idx="17">
                  <c:v>2.875</c:v>
                </c:pt>
                <c:pt idx="18">
                  <c:v>2.5470000000000002</c:v>
                </c:pt>
                <c:pt idx="19">
                  <c:v>2.68</c:v>
                </c:pt>
              </c:numCache>
            </c:numRef>
          </c:val>
        </c:ser>
        <c:dLbls>
          <c:showLegendKey val="0"/>
          <c:showVal val="0"/>
          <c:showCatName val="0"/>
          <c:showSerName val="0"/>
          <c:showPercent val="0"/>
          <c:showBubbleSize val="0"/>
        </c:dLbls>
        <c:gapWidth val="60"/>
        <c:axId val="39721216"/>
        <c:axId val="39739392"/>
      </c:barChart>
      <c:lineChart>
        <c:grouping val="standard"/>
        <c:varyColors val="0"/>
        <c:ser>
          <c:idx val="3"/>
          <c:order val="1"/>
          <c:tx>
            <c:strRef>
              <c:f>Sheet1!$A$3</c:f>
              <c:strCache>
                <c:ptCount val="1"/>
                <c:pt idx="0">
                  <c:v>Poistot</c:v>
                </c:pt>
              </c:strCache>
            </c:strRef>
          </c:tx>
          <c:spPr>
            <a:ln w="31750">
              <a:solidFill>
                <a:srgbClr val="000000"/>
              </a:solidFill>
              <a:prstDash val="solid"/>
            </a:ln>
          </c:spPr>
          <c:marker>
            <c:symbol val="circle"/>
            <c:size val="6"/>
            <c:spPr>
              <a:solidFill>
                <a:srgbClr val="000000"/>
              </a:solidFill>
              <a:ln>
                <a:solidFill>
                  <a:srgbClr val="000000"/>
                </a:solidFill>
                <a:prstDash val="solid"/>
              </a:ln>
            </c:spPr>
          </c:marker>
          <c:dPt>
            <c:idx val="18"/>
            <c:bubble3D val="0"/>
          </c:dPt>
          <c:dPt>
            <c:idx val="19"/>
            <c:bubble3D val="0"/>
            <c:spPr>
              <a:ln w="31750">
                <a:solidFill>
                  <a:srgbClr val="000000"/>
                </a:solidFill>
                <a:prstDash val="sysDash"/>
              </a:ln>
            </c:spPr>
          </c:dPt>
          <c:dPt>
            <c:idx val="20"/>
            <c:bubble3D val="0"/>
            <c:spPr>
              <a:ln w="31750">
                <a:solidFill>
                  <a:srgbClr val="000000"/>
                </a:solidFill>
                <a:prstDash val="sysDash"/>
              </a:ln>
            </c:spPr>
          </c:dPt>
          <c:cat>
            <c:strRef>
              <c:f>Sheet1!$B$1:$U$1</c:f>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f>Sheet1!$B$3:$U$3</c:f>
              <c:numCache>
                <c:formatCode>0.000</c:formatCode>
                <c:ptCount val="20"/>
                <c:pt idx="0">
                  <c:v>1.2159987083167247</c:v>
                </c:pt>
                <c:pt idx="1">
                  <c:v>1.2741917308724076</c:v>
                </c:pt>
                <c:pt idx="2">
                  <c:v>1.3597770164470975</c:v>
                </c:pt>
                <c:pt idx="3">
                  <c:v>1.4211001845021554</c:v>
                </c:pt>
                <c:pt idx="4">
                  <c:v>1.4500360000000001</c:v>
                </c:pt>
                <c:pt idx="5">
                  <c:v>1.5588390000000001</c:v>
                </c:pt>
                <c:pt idx="6">
                  <c:v>1.6107130000000003</c:v>
                </c:pt>
                <c:pt idx="7">
                  <c:v>1.6924940000000002</c:v>
                </c:pt>
                <c:pt idx="8">
                  <c:v>1.7568589999999999</c:v>
                </c:pt>
                <c:pt idx="9">
                  <c:v>1.7816869999999998</c:v>
                </c:pt>
                <c:pt idx="10">
                  <c:v>1.8389579999999999</c:v>
                </c:pt>
                <c:pt idx="11">
                  <c:v>1.9434</c:v>
                </c:pt>
                <c:pt idx="12">
                  <c:v>2.0361069999999999</c:v>
                </c:pt>
                <c:pt idx="13">
                  <c:v>2.1559379999999999</c:v>
                </c:pt>
                <c:pt idx="14">
                  <c:v>2.2290000000000001</c:v>
                </c:pt>
                <c:pt idx="15">
                  <c:v>2.4020000000000001</c:v>
                </c:pt>
                <c:pt idx="16">
                  <c:v>2.62</c:v>
                </c:pt>
                <c:pt idx="17">
                  <c:v>2.6389999999999998</c:v>
                </c:pt>
                <c:pt idx="18">
                  <c:v>2.6080000000000001</c:v>
                </c:pt>
                <c:pt idx="19">
                  <c:v>2.65</c:v>
                </c:pt>
              </c:numCache>
            </c:numRef>
          </c:val>
          <c:smooth val="0"/>
        </c:ser>
        <c:ser>
          <c:idx val="0"/>
          <c:order val="2"/>
          <c:tx>
            <c:strRef>
              <c:f>Sheet1!$A$4</c:f>
              <c:strCache>
                <c:ptCount val="1"/>
                <c:pt idx="0">
                  <c:v>Investointien omahankintamenot  1)</c:v>
                </c:pt>
              </c:strCache>
            </c:strRef>
          </c:tx>
          <c:spPr>
            <a:ln w="31750">
              <a:solidFill>
                <a:srgbClr val="FF0000"/>
              </a:solidFill>
              <a:prstDash val="solid"/>
            </a:ln>
          </c:spPr>
          <c:marker>
            <c:symbol val="circle"/>
            <c:size val="6"/>
            <c:spPr>
              <a:solidFill>
                <a:srgbClr val="FFFFFF"/>
              </a:solidFill>
              <a:ln>
                <a:solidFill>
                  <a:srgbClr val="FF0000"/>
                </a:solidFill>
                <a:prstDash val="solid"/>
              </a:ln>
            </c:spPr>
          </c:marker>
          <c:dPt>
            <c:idx val="18"/>
            <c:bubble3D val="0"/>
          </c:dPt>
          <c:dPt>
            <c:idx val="19"/>
            <c:bubble3D val="0"/>
            <c:spPr>
              <a:ln w="31750">
                <a:solidFill>
                  <a:srgbClr val="FF0000"/>
                </a:solidFill>
                <a:prstDash val="sysDash"/>
              </a:ln>
            </c:spPr>
          </c:dPt>
          <c:dPt>
            <c:idx val="20"/>
            <c:bubble3D val="0"/>
            <c:spPr>
              <a:ln w="31750">
                <a:solidFill>
                  <a:srgbClr val="FF0000"/>
                </a:solidFill>
                <a:prstDash val="sysDash"/>
              </a:ln>
            </c:spPr>
          </c:dPt>
          <c:cat>
            <c:strRef>
              <c:f>Sheet1!$B$1:$U$1</c:f>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f>Sheet1!$B$4:$U$4</c:f>
              <c:numCache>
                <c:formatCode>0.000</c:formatCode>
                <c:ptCount val="20"/>
                <c:pt idx="0">
                  <c:v>2.0044637075682883</c:v>
                </c:pt>
                <c:pt idx="1">
                  <c:v>2.157837305091217</c:v>
                </c:pt>
                <c:pt idx="2">
                  <c:v>2.0216996617740803</c:v>
                </c:pt>
                <c:pt idx="3">
                  <c:v>2.6199244466196752</c:v>
                </c:pt>
                <c:pt idx="4">
                  <c:v>2.8289079999999998</c:v>
                </c:pt>
                <c:pt idx="5">
                  <c:v>2.8219240000000001</c:v>
                </c:pt>
                <c:pt idx="6">
                  <c:v>2.9992179999999999</c:v>
                </c:pt>
                <c:pt idx="7">
                  <c:v>3.0814160000000004</c:v>
                </c:pt>
                <c:pt idx="8">
                  <c:v>3.0171690000000009</c:v>
                </c:pt>
                <c:pt idx="9">
                  <c:v>3.3570220000000002</c:v>
                </c:pt>
                <c:pt idx="10">
                  <c:v>3.5572210000000002</c:v>
                </c:pt>
                <c:pt idx="11">
                  <c:v>3.9206779999999992</c:v>
                </c:pt>
                <c:pt idx="12">
                  <c:v>3.7531080000000001</c:v>
                </c:pt>
                <c:pt idx="13">
                  <c:v>5.425751</c:v>
                </c:pt>
                <c:pt idx="14">
                  <c:v>4.0679999999999996</c:v>
                </c:pt>
                <c:pt idx="15">
                  <c:v>4.3840000000000003</c:v>
                </c:pt>
                <c:pt idx="16">
                  <c:v>4.47</c:v>
                </c:pt>
                <c:pt idx="17">
                  <c:v>7.383</c:v>
                </c:pt>
                <c:pt idx="18">
                  <c:v>4.1580000000000004</c:v>
                </c:pt>
                <c:pt idx="19">
                  <c:v>4.57</c:v>
                </c:pt>
              </c:numCache>
            </c:numRef>
          </c:val>
          <c:smooth val="0"/>
        </c:ser>
        <c:dLbls>
          <c:showLegendKey val="0"/>
          <c:showVal val="0"/>
          <c:showCatName val="0"/>
          <c:showSerName val="0"/>
          <c:showPercent val="0"/>
          <c:showBubbleSize val="0"/>
        </c:dLbls>
        <c:marker val="1"/>
        <c:smooth val="0"/>
        <c:axId val="39740928"/>
        <c:axId val="39742464"/>
      </c:lineChart>
      <c:catAx>
        <c:axId val="39721216"/>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400" b="0" i="0" u="none" strike="noStrike" baseline="0">
                <a:solidFill>
                  <a:schemeClr val="accent1"/>
                </a:solidFill>
                <a:latin typeface="Verdana"/>
                <a:ea typeface="Verdana"/>
                <a:cs typeface="Verdana"/>
              </a:defRPr>
            </a:pPr>
            <a:endParaRPr lang="fi-FI"/>
          </a:p>
        </c:txPr>
        <c:crossAx val="39739392"/>
        <c:crosses val="autoZero"/>
        <c:auto val="0"/>
        <c:lblAlgn val="ctr"/>
        <c:lblOffset val="100"/>
        <c:tickLblSkip val="1"/>
        <c:tickMarkSkip val="1"/>
        <c:noMultiLvlLbl val="0"/>
      </c:catAx>
      <c:valAx>
        <c:axId val="39739392"/>
        <c:scaling>
          <c:orientation val="minMax"/>
          <c:max val="8"/>
          <c:min val="0"/>
        </c:scaling>
        <c:delete val="0"/>
        <c:axPos val="l"/>
        <c:majorGridlines>
          <c:spPr>
            <a:ln w="9525">
              <a:solidFill>
                <a:schemeClr val="tx1"/>
              </a:solidFill>
              <a:prstDash val="sysDot"/>
            </a:ln>
          </c:spPr>
        </c:majorGridlines>
        <c:numFmt formatCode="#,##0.0" sourceLinked="0"/>
        <c:majorTickMark val="cross"/>
        <c:minorTickMark val="in"/>
        <c:tickLblPos val="nextTo"/>
        <c:spPr>
          <a:ln w="4330">
            <a:solidFill>
              <a:schemeClr val="tx1"/>
            </a:solidFill>
            <a:prstDash val="solid"/>
          </a:ln>
        </c:spPr>
        <c:txPr>
          <a:bodyPr rot="0" vert="horz"/>
          <a:lstStyle/>
          <a:p>
            <a:pPr>
              <a:defRPr sz="1636" b="0" i="0" u="none" strike="noStrike" baseline="0">
                <a:solidFill>
                  <a:schemeClr val="accent1"/>
                </a:solidFill>
                <a:latin typeface="Verdana"/>
                <a:ea typeface="Verdana"/>
                <a:cs typeface="Verdana"/>
              </a:defRPr>
            </a:pPr>
            <a:endParaRPr lang="fi-FI"/>
          </a:p>
        </c:txPr>
        <c:crossAx val="39721216"/>
        <c:crosses val="autoZero"/>
        <c:crossBetween val="between"/>
        <c:majorUnit val="1"/>
        <c:minorUnit val="0.5"/>
      </c:valAx>
      <c:catAx>
        <c:axId val="39740928"/>
        <c:scaling>
          <c:orientation val="minMax"/>
        </c:scaling>
        <c:delete val="1"/>
        <c:axPos val="b"/>
        <c:numFmt formatCode="General" sourceLinked="1"/>
        <c:majorTickMark val="out"/>
        <c:minorTickMark val="none"/>
        <c:tickLblPos val="nextTo"/>
        <c:crossAx val="39742464"/>
        <c:crosses val="autoZero"/>
        <c:auto val="0"/>
        <c:lblAlgn val="ctr"/>
        <c:lblOffset val="100"/>
        <c:noMultiLvlLbl val="0"/>
      </c:catAx>
      <c:valAx>
        <c:axId val="39742464"/>
        <c:scaling>
          <c:orientation val="minMax"/>
          <c:max val="8"/>
          <c:min val="0"/>
        </c:scaling>
        <c:delete val="0"/>
        <c:axPos val="r"/>
        <c:numFmt formatCode="0.0" sourceLinked="0"/>
        <c:majorTickMark val="cross"/>
        <c:minorTickMark val="in"/>
        <c:tickLblPos val="nextTo"/>
        <c:spPr>
          <a:ln w="4330">
            <a:solidFill>
              <a:schemeClr val="tx1"/>
            </a:solidFill>
            <a:prstDash val="solid"/>
          </a:ln>
        </c:spPr>
        <c:txPr>
          <a:bodyPr rot="0" vert="horz"/>
          <a:lstStyle/>
          <a:p>
            <a:pPr>
              <a:defRPr sz="1568" b="0" i="0" u="none" strike="noStrike" baseline="0">
                <a:solidFill>
                  <a:schemeClr val="accent1"/>
                </a:solidFill>
                <a:latin typeface="Verdana"/>
                <a:ea typeface="Verdana"/>
                <a:cs typeface="Verdana"/>
              </a:defRPr>
            </a:pPr>
            <a:endParaRPr lang="fi-FI"/>
          </a:p>
        </c:txPr>
        <c:crossAx val="39740928"/>
        <c:crosses val="max"/>
        <c:crossBetween val="between"/>
        <c:majorUnit val="1"/>
        <c:minorUnit val="0.5"/>
      </c:valAx>
      <c:spPr>
        <a:noFill/>
        <a:ln w="17319">
          <a:solidFill>
            <a:schemeClr val="tx1"/>
          </a:solidFill>
          <a:prstDash val="solid"/>
        </a:ln>
      </c:spPr>
    </c:plotArea>
    <c:legend>
      <c:legendPos val="r"/>
      <c:layout>
        <c:manualLayout>
          <c:xMode val="edge"/>
          <c:yMode val="edge"/>
          <c:x val="0.10539527949183816"/>
          <c:y val="0.11223276500070171"/>
          <c:w val="0.43601937249143913"/>
          <c:h val="0.16371485539166486"/>
        </c:manualLayout>
      </c:layout>
      <c:overlay val="0"/>
      <c:spPr>
        <a:solidFill>
          <a:schemeClr val="bg1"/>
        </a:solidFill>
        <a:ln w="9525">
          <a:solidFill>
            <a:schemeClr val="tx2"/>
          </a:solidFill>
        </a:ln>
      </c:spPr>
      <c:txPr>
        <a:bodyPr/>
        <a:lstStyle/>
        <a:p>
          <a:pPr>
            <a:defRPr sz="14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4017215166082493"/>
        </c:manualLayout>
      </c:layout>
      <c:barChart>
        <c:barDir val="col"/>
        <c:grouping val="clustered"/>
        <c:varyColors val="0"/>
        <c:ser>
          <c:idx val="1"/>
          <c:order val="0"/>
          <c:tx>
            <c:strRef>
              <c:f>Sheet1!$A$2</c:f>
              <c:strCache>
                <c:ptCount val="1"/>
                <c:pt idx="0">
                  <c:v>Lainakannan muutos</c:v>
                </c:pt>
              </c:strCache>
            </c:strRef>
          </c:tx>
          <c:spPr>
            <a:solidFill>
              <a:srgbClr val="FF4F4F"/>
            </a:solidFill>
            <a:ln w="15875">
              <a:solidFill>
                <a:schemeClr val="tx2"/>
              </a:solidFill>
              <a:prstDash val="solid"/>
            </a:ln>
          </c:spPr>
          <c:invertIfNegative val="0"/>
          <c:dPt>
            <c:idx val="19"/>
            <c:invertIfNegative val="0"/>
            <c:bubble3D val="0"/>
            <c:spPr>
              <a:solidFill>
                <a:srgbClr val="FF9F9F"/>
              </a:solidFill>
              <a:ln w="15875">
                <a:solidFill>
                  <a:schemeClr val="tx2"/>
                </a:solidFill>
                <a:prstDash val="solid"/>
              </a:ln>
            </c:spPr>
          </c:dPt>
          <c:cat>
            <c:strRef>
              <c:f>Sheet1!$B$1:$U$1</c:f>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f>Sheet1!$B$2:$U$2</c:f>
              <c:numCache>
                <c:formatCode>0.00</c:formatCode>
                <c:ptCount val="20"/>
                <c:pt idx="0">
                  <c:v>0.13</c:v>
                </c:pt>
                <c:pt idx="1">
                  <c:v>-9.5867118083065184E-3</c:v>
                </c:pt>
                <c:pt idx="2">
                  <c:v>-0.22708363817395047</c:v>
                </c:pt>
                <c:pt idx="3">
                  <c:v>0.16461864194976944</c:v>
                </c:pt>
                <c:pt idx="4">
                  <c:v>0.28369049029808002</c:v>
                </c:pt>
                <c:pt idx="5">
                  <c:v>0.51768199999999887</c:v>
                </c:pt>
                <c:pt idx="6">
                  <c:v>0.77193400000000023</c:v>
                </c:pt>
                <c:pt idx="7">
                  <c:v>1.0155680000000002</c:v>
                </c:pt>
                <c:pt idx="8">
                  <c:v>1.0842760000000007</c:v>
                </c:pt>
                <c:pt idx="9">
                  <c:v>0.70286900000000063</c:v>
                </c:pt>
                <c:pt idx="10">
                  <c:v>0.60376699999999983</c:v>
                </c:pt>
                <c:pt idx="11">
                  <c:v>0.58501299999999723</c:v>
                </c:pt>
                <c:pt idx="12">
                  <c:v>1.2865560000000023</c:v>
                </c:pt>
                <c:pt idx="13">
                  <c:v>0.78926399999999919</c:v>
                </c:pt>
                <c:pt idx="14">
                  <c:v>0.62381500000000056</c:v>
                </c:pt>
                <c:pt idx="15">
                  <c:v>1.514</c:v>
                </c:pt>
                <c:pt idx="16">
                  <c:v>1.74</c:v>
                </c:pt>
                <c:pt idx="17">
                  <c:v>0.97799999999999998</c:v>
                </c:pt>
                <c:pt idx="18">
                  <c:v>0.49</c:v>
                </c:pt>
                <c:pt idx="19">
                  <c:v>1.65</c:v>
                </c:pt>
              </c:numCache>
            </c:numRef>
          </c:val>
        </c:ser>
        <c:dLbls>
          <c:showLegendKey val="0"/>
          <c:showVal val="0"/>
          <c:showCatName val="0"/>
          <c:showSerName val="0"/>
          <c:showPercent val="0"/>
          <c:showBubbleSize val="0"/>
        </c:dLbls>
        <c:gapWidth val="72"/>
        <c:axId val="40146432"/>
        <c:axId val="40147968"/>
      </c:barChart>
      <c:barChart>
        <c:barDir val="col"/>
        <c:grouping val="clustered"/>
        <c:varyColors val="0"/>
        <c:ser>
          <c:idx val="0"/>
          <c:order val="1"/>
          <c:tx>
            <c:strRef>
              <c:f>Sheet1!$A$3</c:f>
              <c:strCache>
                <c:ptCount val="1"/>
                <c:pt idx="0">
                  <c:v>Toiminnan ja investointien rahavirta 1)</c:v>
                </c:pt>
              </c:strCache>
            </c:strRef>
          </c:tx>
          <c:spPr>
            <a:solidFill>
              <a:schemeClr val="accent1">
                <a:lumMod val="50000"/>
                <a:lumOff val="50000"/>
              </a:schemeClr>
            </a:solidFill>
            <a:ln w="15875">
              <a:solidFill>
                <a:schemeClr val="tx2"/>
              </a:solidFill>
              <a:prstDash val="solid"/>
            </a:ln>
          </c:spPr>
          <c:invertIfNegative val="0"/>
          <c:dPt>
            <c:idx val="19"/>
            <c:invertIfNegative val="0"/>
            <c:bubble3D val="0"/>
            <c:spPr>
              <a:solidFill>
                <a:schemeClr val="accent1">
                  <a:lumMod val="25000"/>
                  <a:lumOff val="75000"/>
                </a:schemeClr>
              </a:solidFill>
              <a:ln w="15875">
                <a:solidFill>
                  <a:schemeClr val="tx2"/>
                </a:solidFill>
                <a:prstDash val="solid"/>
              </a:ln>
            </c:spPr>
          </c:dPt>
          <c:cat>
            <c:strRef>
              <c:f>Sheet1!$B$1:$U$1</c:f>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f>Sheet1!$B$3:$U$3</c:f>
              <c:numCache>
                <c:formatCode>0.00</c:formatCode>
                <c:ptCount val="20"/>
                <c:pt idx="0">
                  <c:v>-0.15107850507843404</c:v>
                </c:pt>
                <c:pt idx="1">
                  <c:v>-0.87222258662939622</c:v>
                </c:pt>
                <c:pt idx="2">
                  <c:v>0.13352933026053551</c:v>
                </c:pt>
                <c:pt idx="3">
                  <c:v>-3.3122957206265596E-2</c:v>
                </c:pt>
                <c:pt idx="4">
                  <c:v>-0.47667499999999952</c:v>
                </c:pt>
                <c:pt idx="5">
                  <c:v>2.3942999999997369E-2</c:v>
                </c:pt>
                <c:pt idx="6">
                  <c:v>-0.93488100000000451</c:v>
                </c:pt>
                <c:pt idx="7">
                  <c:v>-1.238753999999999</c:v>
                </c:pt>
                <c:pt idx="8">
                  <c:v>-0.93803600000000165</c:v>
                </c:pt>
                <c:pt idx="9">
                  <c:v>9.3088000000003376E-2</c:v>
                </c:pt>
                <c:pt idx="10">
                  <c:v>-0.59042400000000139</c:v>
                </c:pt>
                <c:pt idx="11">
                  <c:v>-0.87720000000000653</c:v>
                </c:pt>
                <c:pt idx="12">
                  <c:v>-1.000480000000004</c:v>
                </c:pt>
                <c:pt idx="13">
                  <c:v>-0.31403799999998866</c:v>
                </c:pt>
                <c:pt idx="14">
                  <c:v>-1.1140000000000001</c:v>
                </c:pt>
                <c:pt idx="15">
                  <c:v>-1.98</c:v>
                </c:pt>
                <c:pt idx="16">
                  <c:v>-1.0900000000000001</c:v>
                </c:pt>
                <c:pt idx="17">
                  <c:v>-9.7000000000000003E-2</c:v>
                </c:pt>
                <c:pt idx="18">
                  <c:v>-1</c:v>
                </c:pt>
                <c:pt idx="19">
                  <c:v>-1.57</c:v>
                </c:pt>
              </c:numCache>
            </c:numRef>
          </c:val>
        </c:ser>
        <c:dLbls>
          <c:showLegendKey val="0"/>
          <c:showVal val="0"/>
          <c:showCatName val="0"/>
          <c:showSerName val="0"/>
          <c:showPercent val="0"/>
          <c:showBubbleSize val="0"/>
        </c:dLbls>
        <c:gapWidth val="120"/>
        <c:overlap val="-1"/>
        <c:axId val="40166144"/>
        <c:axId val="40167680"/>
      </c:barChart>
      <c:catAx>
        <c:axId val="40146432"/>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40147968"/>
        <c:crosses val="autoZero"/>
        <c:auto val="0"/>
        <c:lblAlgn val="ctr"/>
        <c:lblOffset val="100"/>
        <c:tickLblSkip val="1"/>
        <c:tickMarkSkip val="1"/>
        <c:noMultiLvlLbl val="0"/>
      </c:catAx>
      <c:valAx>
        <c:axId val="40147968"/>
        <c:scaling>
          <c:orientation val="minMax"/>
          <c:max val="2.5"/>
          <c:min val="-2.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40146432"/>
        <c:crosses val="autoZero"/>
        <c:crossBetween val="between"/>
        <c:majorUnit val="0.5"/>
        <c:minorUnit val="0.1"/>
      </c:valAx>
      <c:catAx>
        <c:axId val="40166144"/>
        <c:scaling>
          <c:orientation val="minMax"/>
        </c:scaling>
        <c:delete val="1"/>
        <c:axPos val="b"/>
        <c:numFmt formatCode="General" sourceLinked="1"/>
        <c:majorTickMark val="out"/>
        <c:minorTickMark val="none"/>
        <c:tickLblPos val="nextTo"/>
        <c:crossAx val="40167680"/>
        <c:crosses val="autoZero"/>
        <c:auto val="0"/>
        <c:lblAlgn val="ctr"/>
        <c:lblOffset val="100"/>
        <c:noMultiLvlLbl val="0"/>
      </c:catAx>
      <c:valAx>
        <c:axId val="40167680"/>
        <c:scaling>
          <c:orientation val="minMax"/>
          <c:max val="2.5"/>
          <c:min val="-2.5"/>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40166144"/>
        <c:crosses val="max"/>
        <c:crossBetween val="between"/>
        <c:majorUnit val="0.5"/>
        <c:minorUnit val="0.1"/>
      </c:valAx>
      <c:spPr>
        <a:noFill/>
        <a:ln w="15480">
          <a:solidFill>
            <a:schemeClr val="tx1"/>
          </a:solidFill>
          <a:prstDash val="solid"/>
        </a:ln>
      </c:spPr>
    </c:plotArea>
    <c:legend>
      <c:legendPos val="r"/>
      <c:layout>
        <c:manualLayout>
          <c:xMode val="edge"/>
          <c:yMode val="edge"/>
          <c:x val="0.10806535391898761"/>
          <c:y val="6.4261749283726924E-2"/>
          <c:w val="0.46907245227440098"/>
          <c:h val="0.13707872459202361"/>
        </c:manualLayout>
      </c:layout>
      <c:overlay val="0"/>
      <c:spPr>
        <a:solidFill>
          <a:schemeClr val="bg1"/>
        </a:solidFill>
        <a:ln w="3870">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2.2497419579401646E-2"/>
          <c:w val="0.88571428571428568"/>
          <c:h val="0.87664569226693956"/>
        </c:manualLayout>
      </c:layout>
      <c:barChart>
        <c:barDir val="col"/>
        <c:grouping val="clustered"/>
        <c:varyColors val="0"/>
        <c:ser>
          <c:idx val="1"/>
          <c:order val="0"/>
          <c:tx>
            <c:strRef>
              <c:f>Sheet1!$A$2</c:f>
              <c:strCache>
                <c:ptCount val="1"/>
                <c:pt idx="0">
                  <c:v>Lainakanta</c:v>
                </c:pt>
              </c:strCache>
            </c:strRef>
          </c:tx>
          <c:spPr>
            <a:solidFill>
              <a:srgbClr val="FF4B4B"/>
            </a:solidFill>
            <a:ln w="15875">
              <a:solidFill>
                <a:schemeClr val="tx2"/>
              </a:solidFill>
              <a:prstDash val="solid"/>
            </a:ln>
          </c:spPr>
          <c:invertIfNegative val="0"/>
          <c:dPt>
            <c:idx val="19"/>
            <c:invertIfNegative val="0"/>
            <c:bubble3D val="0"/>
            <c:spPr>
              <a:solidFill>
                <a:srgbClr val="FF9F9F"/>
              </a:solidFill>
              <a:ln w="15875">
                <a:solidFill>
                  <a:schemeClr val="tx2"/>
                </a:solidFill>
                <a:prstDash val="solid"/>
              </a:ln>
            </c:spPr>
          </c:dPt>
          <c:cat>
            <c:strRef>
              <c:f>Sheet1!$B$1:$U$1</c:f>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f>Sheet1!$B$2:$U$2</c:f>
              <c:numCache>
                <c:formatCode>General</c:formatCode>
                <c:ptCount val="20"/>
                <c:pt idx="0">
                  <c:v>4.0999999999999996</c:v>
                </c:pt>
                <c:pt idx="1">
                  <c:v>4.09</c:v>
                </c:pt>
                <c:pt idx="2">
                  <c:v>3.87</c:v>
                </c:pt>
                <c:pt idx="3">
                  <c:v>4.03</c:v>
                </c:pt>
                <c:pt idx="4">
                  <c:v>4.3150000000000004</c:v>
                </c:pt>
                <c:pt idx="5">
                  <c:v>4.8330000000000002</c:v>
                </c:pt>
                <c:pt idx="6">
                  <c:v>5.6040000000000001</c:v>
                </c:pt>
                <c:pt idx="7">
                  <c:v>6.6230000000000002</c:v>
                </c:pt>
                <c:pt idx="8">
                  <c:v>7.7050000000000001</c:v>
                </c:pt>
                <c:pt idx="9">
                  <c:v>8.4079999999999995</c:v>
                </c:pt>
                <c:pt idx="10">
                  <c:v>9.01</c:v>
                </c:pt>
                <c:pt idx="11">
                  <c:v>9.6</c:v>
                </c:pt>
                <c:pt idx="12">
                  <c:v>10.88</c:v>
                </c:pt>
                <c:pt idx="13">
                  <c:v>11.67</c:v>
                </c:pt>
                <c:pt idx="14">
                  <c:v>12.295999999999999</c:v>
                </c:pt>
                <c:pt idx="15">
                  <c:v>13.81</c:v>
                </c:pt>
                <c:pt idx="16">
                  <c:v>15.554</c:v>
                </c:pt>
                <c:pt idx="17">
                  <c:v>16.532</c:v>
                </c:pt>
                <c:pt idx="18">
                  <c:v>17.02</c:v>
                </c:pt>
                <c:pt idx="19">
                  <c:v>18.670000000000002</c:v>
                </c:pt>
              </c:numCache>
            </c:numRef>
          </c:val>
        </c:ser>
        <c:dLbls>
          <c:showLegendKey val="0"/>
          <c:showVal val="0"/>
          <c:showCatName val="0"/>
          <c:showSerName val="0"/>
          <c:showPercent val="0"/>
          <c:showBubbleSize val="0"/>
        </c:dLbls>
        <c:gapWidth val="54"/>
        <c:axId val="40515072"/>
        <c:axId val="40516608"/>
      </c:barChart>
      <c:lineChart>
        <c:grouping val="standard"/>
        <c:varyColors val="0"/>
        <c:ser>
          <c:idx val="0"/>
          <c:order val="1"/>
          <c:tx>
            <c:strRef>
              <c:f>Sheet1!$A$3</c:f>
              <c:strCache>
                <c:ptCount val="1"/>
                <c:pt idx="0">
                  <c:v>Rahavarat</c:v>
                </c:pt>
              </c:strCache>
            </c:strRef>
          </c:tx>
          <c:spPr>
            <a:ln w="31750">
              <a:solidFill>
                <a:schemeClr val="tx1">
                  <a:lumMod val="90000"/>
                  <a:lumOff val="10000"/>
                </a:schemeClr>
              </a:solidFill>
              <a:prstDash val="solid"/>
            </a:ln>
          </c:spPr>
          <c:marker>
            <c:symbol val="circle"/>
            <c:size val="6"/>
            <c:spPr>
              <a:solidFill>
                <a:schemeClr val="tx1">
                  <a:lumMod val="90000"/>
                  <a:lumOff val="10000"/>
                </a:schemeClr>
              </a:solidFill>
            </c:spPr>
          </c:marker>
          <c:dPt>
            <c:idx val="19"/>
            <c:bubble3D val="0"/>
            <c:spPr>
              <a:ln w="31750">
                <a:solidFill>
                  <a:schemeClr val="tx1">
                    <a:lumMod val="90000"/>
                    <a:lumOff val="10000"/>
                  </a:schemeClr>
                </a:solidFill>
                <a:prstDash val="sysDash"/>
              </a:ln>
            </c:spPr>
          </c:dPt>
          <c:cat>
            <c:strRef>
              <c:f>Sheet1!$B$1:$U$1</c:f>
              <c:strCache>
                <c:ptCount val="20"/>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strCache>
            </c:strRef>
          </c:cat>
          <c:val>
            <c:numRef>
              <c:f>Sheet1!$B$3:$U$3</c:f>
              <c:numCache>
                <c:formatCode>General</c:formatCode>
                <c:ptCount val="20"/>
                <c:pt idx="0">
                  <c:v>2.64</c:v>
                </c:pt>
                <c:pt idx="1">
                  <c:v>2.54</c:v>
                </c:pt>
                <c:pt idx="2">
                  <c:v>2.69</c:v>
                </c:pt>
                <c:pt idx="3">
                  <c:v>3.1560000000000001</c:v>
                </c:pt>
                <c:pt idx="4">
                  <c:v>3.077</c:v>
                </c:pt>
                <c:pt idx="5">
                  <c:v>3.339</c:v>
                </c:pt>
                <c:pt idx="6">
                  <c:v>3.31</c:v>
                </c:pt>
                <c:pt idx="7">
                  <c:v>3.2250000000000001</c:v>
                </c:pt>
                <c:pt idx="8">
                  <c:v>3.1869999999999998</c:v>
                </c:pt>
                <c:pt idx="9">
                  <c:v>4.1219999999999999</c:v>
                </c:pt>
                <c:pt idx="10">
                  <c:v>4.3019999999999996</c:v>
                </c:pt>
                <c:pt idx="11">
                  <c:v>4.0430000000000001</c:v>
                </c:pt>
                <c:pt idx="12">
                  <c:v>4.2210000000000001</c:v>
                </c:pt>
                <c:pt idx="13">
                  <c:v>4.76</c:v>
                </c:pt>
                <c:pt idx="14">
                  <c:v>4.5350000000000001</c:v>
                </c:pt>
                <c:pt idx="15">
                  <c:v>4.1970000000000001</c:v>
                </c:pt>
                <c:pt idx="16">
                  <c:v>5.1589999999999998</c:v>
                </c:pt>
                <c:pt idx="17">
                  <c:v>5.3040000000000003</c:v>
                </c:pt>
                <c:pt idx="18">
                  <c:v>5.04</c:v>
                </c:pt>
                <c:pt idx="19">
                  <c:v>5.0199999999999996</c:v>
                </c:pt>
              </c:numCache>
            </c:numRef>
          </c:val>
          <c:smooth val="0"/>
        </c:ser>
        <c:dLbls>
          <c:showLegendKey val="0"/>
          <c:showVal val="0"/>
          <c:showCatName val="0"/>
          <c:showSerName val="0"/>
          <c:showPercent val="0"/>
          <c:showBubbleSize val="0"/>
        </c:dLbls>
        <c:marker val="1"/>
        <c:smooth val="0"/>
        <c:axId val="40518400"/>
        <c:axId val="40519936"/>
      </c:lineChart>
      <c:catAx>
        <c:axId val="40515072"/>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00" b="0" i="0" u="none" strike="noStrike" baseline="0">
                <a:solidFill>
                  <a:schemeClr val="accent1"/>
                </a:solidFill>
                <a:latin typeface="Verdana"/>
                <a:ea typeface="Verdana"/>
                <a:cs typeface="Verdana"/>
              </a:defRPr>
            </a:pPr>
            <a:endParaRPr lang="fi-FI"/>
          </a:p>
        </c:txPr>
        <c:crossAx val="40516608"/>
        <c:crosses val="autoZero"/>
        <c:auto val="0"/>
        <c:lblAlgn val="ctr"/>
        <c:lblOffset val="100"/>
        <c:tickLblSkip val="1"/>
        <c:tickMarkSkip val="1"/>
        <c:noMultiLvlLbl val="0"/>
      </c:catAx>
      <c:valAx>
        <c:axId val="40516608"/>
        <c:scaling>
          <c:orientation val="minMax"/>
          <c:max val="20"/>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40515072"/>
        <c:crosses val="autoZero"/>
        <c:crossBetween val="between"/>
        <c:majorUnit val="2"/>
        <c:minorUnit val="0.5"/>
      </c:valAx>
      <c:catAx>
        <c:axId val="40518400"/>
        <c:scaling>
          <c:orientation val="minMax"/>
        </c:scaling>
        <c:delete val="1"/>
        <c:axPos val="b"/>
        <c:numFmt formatCode="General" sourceLinked="1"/>
        <c:majorTickMark val="out"/>
        <c:minorTickMark val="none"/>
        <c:tickLblPos val="nextTo"/>
        <c:crossAx val="40519936"/>
        <c:crosses val="autoZero"/>
        <c:auto val="0"/>
        <c:lblAlgn val="ctr"/>
        <c:lblOffset val="100"/>
        <c:noMultiLvlLbl val="0"/>
      </c:catAx>
      <c:valAx>
        <c:axId val="40519936"/>
        <c:scaling>
          <c:orientation val="minMax"/>
          <c:max val="20"/>
        </c:scaling>
        <c:delete val="0"/>
        <c:axPos val="r"/>
        <c:numFmt formatCode="General" sourceLinked="1"/>
        <c:majorTickMark val="cross"/>
        <c:minorTickMark val="out"/>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40518400"/>
        <c:crosses val="max"/>
        <c:crossBetween val="between"/>
        <c:majorUnit val="2"/>
        <c:minorUnit val="0.5"/>
      </c:valAx>
      <c:spPr>
        <a:noFill/>
        <a:ln w="15707">
          <a:solidFill>
            <a:schemeClr val="tx1"/>
          </a:solidFill>
          <a:prstDash val="solid"/>
        </a:ln>
      </c:spPr>
    </c:plotArea>
    <c:legend>
      <c:legendPos val="r"/>
      <c:layout>
        <c:manualLayout>
          <c:xMode val="edge"/>
          <c:yMode val="edge"/>
          <c:x val="0.1214116985376828"/>
          <c:y val="0.11244019138755981"/>
          <c:w val="0.20658557307996075"/>
          <c:h val="0.11722488038277512"/>
        </c:manualLayout>
      </c:layout>
      <c:overlay val="0"/>
      <c:spPr>
        <a:solidFill>
          <a:schemeClr val="bg1"/>
        </a:solidFill>
        <a:ln w="3927">
          <a:solidFill>
            <a:schemeClr val="tx1"/>
          </a:solidFill>
          <a:prstDash val="solid"/>
        </a:ln>
      </c:spPr>
      <c:txPr>
        <a:bodyPr/>
        <a:lstStyle/>
        <a:p>
          <a:pPr>
            <a:defRPr sz="146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3015873015873E-2"/>
          <c:y val="2.4315461259134429E-2"/>
          <c:w val="0.92380952380952386"/>
          <c:h val="0.78043836873289496"/>
        </c:manualLayout>
      </c:layout>
      <c:barChart>
        <c:barDir val="col"/>
        <c:grouping val="stacked"/>
        <c:varyColors val="0"/>
        <c:ser>
          <c:idx val="1"/>
          <c:order val="0"/>
          <c:tx>
            <c:strRef>
              <c:f>Sheet1!$A$2</c:f>
              <c:strCache>
                <c:ptCount val="1"/>
                <c:pt idx="0">
                  <c:v>Vuosikate</c:v>
                </c:pt>
              </c:strCache>
            </c:strRef>
          </c:tx>
          <c:spPr>
            <a:solidFill>
              <a:schemeClr val="accent1">
                <a:lumMod val="50000"/>
                <a:lumOff val="50000"/>
              </a:schemeClr>
            </a:solidFill>
            <a:ln w="15871">
              <a:solidFill>
                <a:schemeClr val="tx1"/>
              </a:solidFill>
              <a:prstDash val="solid"/>
            </a:ln>
          </c:spPr>
          <c:invertIfNegative val="0"/>
          <c:dPt>
            <c:idx val="14"/>
            <c:invertIfNegative val="0"/>
            <c:bubble3D val="0"/>
          </c:dPt>
          <c:dPt>
            <c:idx val="15"/>
            <c:invertIfNegative val="0"/>
            <c:bubble3D val="0"/>
          </c:dPt>
          <c:dPt>
            <c:idx val="16"/>
            <c:invertIfNegative val="0"/>
            <c:bubble3D val="0"/>
            <c:spPr>
              <a:solidFill>
                <a:schemeClr val="accent1">
                  <a:lumMod val="25000"/>
                  <a:lumOff val="75000"/>
                </a:schemeClr>
              </a:solidFill>
              <a:ln w="15871">
                <a:solidFill>
                  <a:schemeClr val="tx1"/>
                </a:solidFill>
                <a:prstDash val="solid"/>
              </a:ln>
            </c:spPr>
          </c:dPt>
          <c:dPt>
            <c:idx val="17"/>
            <c:invertIfNegative val="0"/>
            <c:bubble3D val="0"/>
            <c:spPr>
              <a:solidFill>
                <a:schemeClr val="accent1">
                  <a:lumMod val="25000"/>
                  <a:lumOff val="75000"/>
                </a:schemeClr>
              </a:solidFill>
              <a:ln w="15871">
                <a:solidFill>
                  <a:schemeClr val="tx1"/>
                </a:solidFill>
                <a:prstDash val="solid"/>
              </a:ln>
            </c:spPr>
          </c:dPt>
          <c:dPt>
            <c:idx val="18"/>
            <c:invertIfNegative val="0"/>
            <c:bubble3D val="0"/>
            <c:spPr>
              <a:solidFill>
                <a:schemeClr val="accent1">
                  <a:lumMod val="25000"/>
                  <a:lumOff val="75000"/>
                </a:schemeClr>
              </a:solidFill>
              <a:ln w="15871">
                <a:solidFill>
                  <a:schemeClr val="tx1"/>
                </a:solidFill>
                <a:prstDash val="solid"/>
              </a:ln>
            </c:spPr>
          </c:dPt>
          <c:dPt>
            <c:idx val="19"/>
            <c:invertIfNegative val="0"/>
            <c:bubble3D val="0"/>
            <c:spPr>
              <a:solidFill>
                <a:schemeClr val="accent1">
                  <a:lumMod val="25000"/>
                  <a:lumOff val="75000"/>
                </a:schemeClr>
              </a:solidFill>
              <a:ln w="15871">
                <a:solidFill>
                  <a:schemeClr val="tx1"/>
                </a:solidFill>
                <a:prstDash val="solid"/>
              </a:ln>
            </c:spPr>
          </c:dPt>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Sheet1!$B$2:$R$2</c:f>
              <c:numCache>
                <c:formatCode>General</c:formatCode>
                <c:ptCount val="17"/>
                <c:pt idx="0">
                  <c:v>1.698</c:v>
                </c:pt>
                <c:pt idx="1">
                  <c:v>1.9530000000000001</c:v>
                </c:pt>
                <c:pt idx="2">
                  <c:v>2.2629999999999999</c:v>
                </c:pt>
                <c:pt idx="3">
                  <c:v>1.579</c:v>
                </c:pt>
                <c:pt idx="4">
                  <c:v>1.4379999999999999</c:v>
                </c:pt>
                <c:pt idx="5">
                  <c:v>1.4770000000000001</c:v>
                </c:pt>
                <c:pt idx="6">
                  <c:v>2.105</c:v>
                </c:pt>
                <c:pt idx="7">
                  <c:v>2.387</c:v>
                </c:pt>
                <c:pt idx="8">
                  <c:v>2.403</c:v>
                </c:pt>
                <c:pt idx="9">
                  <c:v>2.3069999999999999</c:v>
                </c:pt>
                <c:pt idx="10">
                  <c:v>3.024</c:v>
                </c:pt>
                <c:pt idx="11">
                  <c:v>2.5499999999999998</c:v>
                </c:pt>
                <c:pt idx="12">
                  <c:v>1.7929999999999999</c:v>
                </c:pt>
                <c:pt idx="13">
                  <c:v>2.69</c:v>
                </c:pt>
                <c:pt idx="14">
                  <c:v>2.88</c:v>
                </c:pt>
                <c:pt idx="15">
                  <c:v>2.5499999999999998</c:v>
                </c:pt>
                <c:pt idx="16">
                  <c:v>2.68</c:v>
                </c:pt>
              </c:numCache>
            </c:numRef>
          </c:val>
        </c:ser>
        <c:ser>
          <c:idx val="0"/>
          <c:order val="1"/>
          <c:tx>
            <c:strRef>
              <c:f>Sheet1!$A$3</c:f>
              <c:strCache>
                <c:ptCount val="1"/>
                <c:pt idx="0">
                  <c:v>Valtionosuusleikkaukset vuositasolla</c:v>
                </c:pt>
              </c:strCache>
            </c:strRef>
          </c:tx>
          <c:spPr>
            <a:solidFill>
              <a:schemeClr val="accent5">
                <a:lumMod val="60000"/>
                <a:lumOff val="40000"/>
              </a:schemeClr>
            </a:solidFill>
            <a:ln w="15871">
              <a:solidFill>
                <a:schemeClr val="tx1"/>
              </a:solidFill>
              <a:prstDash val="solid"/>
            </a:ln>
          </c:spPr>
          <c:invertIfNegative val="0"/>
          <c:dLbls>
            <c:dLbl>
              <c:idx val="15"/>
              <c:layout>
                <c:manualLayout>
                  <c:x val="-2.9996250468691415E-3"/>
                  <c:y val="-5.0546573142976246E-2"/>
                </c:manualLayout>
              </c:layout>
              <c:tx>
                <c:rich>
                  <a:bodyPr/>
                  <a:lstStyle/>
                  <a:p>
                    <a:r>
                      <a:rPr lang="en-US" dirty="0" smtClean="0"/>
                      <a:t> 1,39</a:t>
                    </a:r>
                    <a:endParaRPr lang="en-US" dirty="0"/>
                  </a:p>
                </c:rich>
              </c:tx>
              <c:showLegendKey val="0"/>
              <c:showVal val="1"/>
              <c:showCatName val="0"/>
              <c:showSerName val="0"/>
              <c:showPercent val="0"/>
              <c:showBubbleSize val="0"/>
            </c:dLbl>
            <c:dLbl>
              <c:idx val="16"/>
              <c:layout>
                <c:manualLayout>
                  <c:x val="-4.4994375703037125E-3"/>
                  <c:y val="-2.1282679439067333E-2"/>
                </c:manualLayout>
              </c:layout>
              <c:showLegendKey val="0"/>
              <c:showVal val="1"/>
              <c:showCatName val="0"/>
              <c:showSerName val="0"/>
              <c:showPercent val="0"/>
              <c:showBubbleSize val="0"/>
            </c:dLbl>
            <c:dLbl>
              <c:idx val="17"/>
              <c:layout>
                <c:manualLayout>
                  <c:x val="1.4996944279603945E-3"/>
                  <c:y val="3.7244689018367833E-2"/>
                </c:manualLayout>
              </c:layout>
              <c:showLegendKey val="0"/>
              <c:showVal val="1"/>
              <c:showCatName val="0"/>
              <c:showSerName val="0"/>
              <c:showPercent val="0"/>
              <c:showBubbleSize val="0"/>
            </c:dLbl>
            <c:dLbl>
              <c:idx val="18"/>
              <c:layout>
                <c:manualLayout>
                  <c:x val="0"/>
                  <c:y val="2.394301436895075E-2"/>
                </c:manualLayout>
              </c:layout>
              <c:showLegendKey val="0"/>
              <c:showVal val="1"/>
              <c:showCatName val="0"/>
              <c:showSerName val="0"/>
              <c:showPercent val="0"/>
              <c:showBubbleSize val="0"/>
            </c:dLbl>
            <c:dLbl>
              <c:idx val="19"/>
              <c:layout>
                <c:manualLayout>
                  <c:x val="-1.4998125234345708E-3"/>
                  <c:y val="1.5962009579300499E-2"/>
                </c:manualLayout>
              </c:layout>
              <c:showLegendKey val="0"/>
              <c:showVal val="1"/>
              <c:showCatName val="0"/>
              <c:showSerName val="0"/>
              <c:showPercent val="0"/>
              <c:showBubbleSize val="0"/>
            </c:dLbl>
            <c:numFmt formatCode="#,##0.00" sourceLinked="0"/>
            <c:txPr>
              <a:bodyPr/>
              <a:lstStyle/>
              <a:p>
                <a:pPr>
                  <a:defRPr sz="1330" b="0" i="0" baseline="0">
                    <a:latin typeface="Arial Narrow" panose="020B0606020202030204" pitchFamily="34" charset="0"/>
                  </a:defRPr>
                </a:pPr>
                <a:endParaRPr lang="fi-FI"/>
              </a:p>
            </c:txPr>
            <c:showLegendKey val="0"/>
            <c:showVal val="1"/>
            <c:showCatName val="0"/>
            <c:showSerName val="0"/>
            <c:showPercent val="0"/>
            <c:showBubbleSize val="0"/>
            <c:showLeaderLines val="0"/>
          </c:dLbls>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Sheet1!$B$3:$R$3</c:f>
              <c:numCache>
                <c:formatCode>General</c:formatCode>
                <c:ptCount val="17"/>
                <c:pt idx="12">
                  <c:v>0.63100000000000001</c:v>
                </c:pt>
                <c:pt idx="13">
                  <c:v>0.75600000000000001</c:v>
                </c:pt>
                <c:pt idx="14">
                  <c:v>1.1180000000000001</c:v>
                </c:pt>
                <c:pt idx="15">
                  <c:v>1.3939999999999999</c:v>
                </c:pt>
                <c:pt idx="16">
                  <c:v>1.4690000000000001</c:v>
                </c:pt>
              </c:numCache>
            </c:numRef>
          </c:val>
        </c:ser>
        <c:dLbls>
          <c:showLegendKey val="0"/>
          <c:showVal val="0"/>
          <c:showCatName val="0"/>
          <c:showSerName val="0"/>
          <c:showPercent val="0"/>
          <c:showBubbleSize val="0"/>
        </c:dLbls>
        <c:gapWidth val="36"/>
        <c:overlap val="100"/>
        <c:axId val="40281216"/>
        <c:axId val="40282752"/>
      </c:barChart>
      <c:lineChart>
        <c:grouping val="standard"/>
        <c:varyColors val="0"/>
        <c:ser>
          <c:idx val="2"/>
          <c:order val="2"/>
          <c:tx>
            <c:strRef>
              <c:f>Sheet1!$A$4</c:f>
              <c:strCache>
                <c:ptCount val="1"/>
                <c:pt idx="0">
                  <c:v>Poistot</c:v>
                </c:pt>
              </c:strCache>
            </c:strRef>
          </c:tx>
          <c:spPr>
            <a:ln w="22225">
              <a:solidFill>
                <a:schemeClr val="tx2"/>
              </a:solidFill>
              <a:prstDash val="solid"/>
            </a:ln>
          </c:spPr>
          <c:marker>
            <c:symbol val="circle"/>
            <c:size val="5"/>
            <c:spPr>
              <a:solidFill>
                <a:schemeClr val="tx2"/>
              </a:solidFill>
              <a:ln>
                <a:solidFill>
                  <a:schemeClr val="tx2"/>
                </a:solidFill>
              </a:ln>
            </c:spPr>
          </c:marker>
          <c:dPt>
            <c:idx val="14"/>
            <c:bubble3D val="0"/>
          </c:dPt>
          <c:dPt>
            <c:idx val="15"/>
            <c:bubble3D val="0"/>
          </c:dPt>
          <c:dPt>
            <c:idx val="16"/>
            <c:bubble3D val="0"/>
            <c:spPr>
              <a:ln w="22225">
                <a:solidFill>
                  <a:schemeClr val="tx2"/>
                </a:solidFill>
                <a:prstDash val="sysDash"/>
              </a:ln>
            </c:spPr>
          </c:dPt>
          <c:dPt>
            <c:idx val="17"/>
            <c:bubble3D val="0"/>
            <c:spPr>
              <a:ln w="22225">
                <a:solidFill>
                  <a:schemeClr val="tx2"/>
                </a:solidFill>
                <a:prstDash val="sysDash"/>
              </a:ln>
            </c:spPr>
          </c:dPt>
          <c:dPt>
            <c:idx val="18"/>
            <c:bubble3D val="0"/>
            <c:spPr>
              <a:ln w="22225">
                <a:solidFill>
                  <a:schemeClr val="tx2"/>
                </a:solidFill>
                <a:prstDash val="sysDash"/>
              </a:ln>
            </c:spPr>
          </c:dPt>
          <c:dPt>
            <c:idx val="19"/>
            <c:bubble3D val="0"/>
            <c:spPr>
              <a:ln w="22225">
                <a:solidFill>
                  <a:schemeClr val="tx2"/>
                </a:solidFill>
                <a:prstDash val="sysDash"/>
              </a:ln>
            </c:spPr>
          </c:dPt>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Sheet1!$B$4:$R$4</c:f>
              <c:numCache>
                <c:formatCode>General</c:formatCode>
                <c:ptCount val="17"/>
                <c:pt idx="0">
                  <c:v>1.421</c:v>
                </c:pt>
                <c:pt idx="1">
                  <c:v>1.45</c:v>
                </c:pt>
                <c:pt idx="2">
                  <c:v>1.5589999999999999</c:v>
                </c:pt>
                <c:pt idx="3">
                  <c:v>1.611</c:v>
                </c:pt>
                <c:pt idx="4">
                  <c:v>1.6919999999999999</c:v>
                </c:pt>
                <c:pt idx="5">
                  <c:v>1.7569999999999999</c:v>
                </c:pt>
                <c:pt idx="6">
                  <c:v>1.78</c:v>
                </c:pt>
                <c:pt idx="7">
                  <c:v>1.839</c:v>
                </c:pt>
                <c:pt idx="8">
                  <c:v>1.9430000000000001</c:v>
                </c:pt>
                <c:pt idx="9">
                  <c:v>2.036</c:v>
                </c:pt>
                <c:pt idx="10">
                  <c:v>2.1560000000000001</c:v>
                </c:pt>
                <c:pt idx="11">
                  <c:v>2.2290000000000001</c:v>
                </c:pt>
                <c:pt idx="12">
                  <c:v>2.4020000000000001</c:v>
                </c:pt>
                <c:pt idx="13">
                  <c:v>2.6240000000000001</c:v>
                </c:pt>
                <c:pt idx="14">
                  <c:v>2.64</c:v>
                </c:pt>
                <c:pt idx="15">
                  <c:v>2.61</c:v>
                </c:pt>
                <c:pt idx="16">
                  <c:v>2.65</c:v>
                </c:pt>
              </c:numCache>
            </c:numRef>
          </c:val>
          <c:smooth val="0"/>
        </c:ser>
        <c:ser>
          <c:idx val="3"/>
          <c:order val="3"/>
          <c:tx>
            <c:strRef>
              <c:f>Sheet1!$A$5</c:f>
              <c:strCache>
                <c:ptCount val="1"/>
                <c:pt idx="0">
                  <c:v>Nettoinvestoinnit</c:v>
                </c:pt>
              </c:strCache>
            </c:strRef>
          </c:tx>
          <c:spPr>
            <a:ln w="25400">
              <a:solidFill>
                <a:srgbClr val="FF0000"/>
              </a:solidFill>
            </a:ln>
          </c:spPr>
          <c:marker>
            <c:symbol val="circle"/>
            <c:size val="6"/>
            <c:spPr>
              <a:solidFill>
                <a:schemeClr val="bg1"/>
              </a:solidFill>
              <a:ln>
                <a:solidFill>
                  <a:srgbClr val="FF0000"/>
                </a:solidFill>
              </a:ln>
            </c:spPr>
          </c:marker>
          <c:dPt>
            <c:idx val="14"/>
            <c:bubble3D val="0"/>
            <c:spPr>
              <a:ln w="25400">
                <a:solidFill>
                  <a:srgbClr val="FF0000"/>
                </a:solidFill>
                <a:prstDash val="solid"/>
              </a:ln>
            </c:spPr>
          </c:dPt>
          <c:dPt>
            <c:idx val="15"/>
            <c:bubble3D val="0"/>
            <c:spPr>
              <a:ln w="25400">
                <a:solidFill>
                  <a:srgbClr val="FF0000"/>
                </a:solidFill>
                <a:prstDash val="solid"/>
              </a:ln>
            </c:spPr>
          </c:dPt>
          <c:dPt>
            <c:idx val="16"/>
            <c:bubble3D val="0"/>
            <c:spPr>
              <a:ln w="25400">
                <a:solidFill>
                  <a:srgbClr val="FF0000"/>
                </a:solidFill>
                <a:prstDash val="sysDash"/>
              </a:ln>
            </c:spPr>
          </c:dPt>
          <c:dPt>
            <c:idx val="17"/>
            <c:bubble3D val="0"/>
            <c:spPr>
              <a:ln w="25400">
                <a:solidFill>
                  <a:srgbClr val="FF0000"/>
                </a:solidFill>
                <a:prstDash val="sysDash"/>
              </a:ln>
            </c:spPr>
          </c:dPt>
          <c:dPt>
            <c:idx val="18"/>
            <c:bubble3D val="0"/>
            <c:spPr>
              <a:ln w="25400">
                <a:solidFill>
                  <a:srgbClr val="FF0000"/>
                </a:solidFill>
                <a:prstDash val="sysDash"/>
              </a:ln>
            </c:spPr>
          </c:dPt>
          <c:dPt>
            <c:idx val="19"/>
            <c:bubble3D val="0"/>
            <c:spPr>
              <a:ln w="25400">
                <a:solidFill>
                  <a:srgbClr val="FF0000"/>
                </a:solidFill>
                <a:prstDash val="sysDash"/>
              </a:ln>
            </c:spPr>
          </c:dPt>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Sheet1!$B$5:$R$5</c:f>
              <c:numCache>
                <c:formatCode>General</c:formatCode>
                <c:ptCount val="17"/>
                <c:pt idx="0">
                  <c:v>1.675</c:v>
                </c:pt>
                <c:pt idx="1">
                  <c:v>2.3370000000000002</c:v>
                </c:pt>
                <c:pt idx="2">
                  <c:v>2.109</c:v>
                </c:pt>
                <c:pt idx="3">
                  <c:v>2.327</c:v>
                </c:pt>
                <c:pt idx="4">
                  <c:v>2.4489999999999998</c:v>
                </c:pt>
                <c:pt idx="5">
                  <c:v>2.0960000000000001</c:v>
                </c:pt>
                <c:pt idx="6">
                  <c:v>1.776</c:v>
                </c:pt>
                <c:pt idx="7">
                  <c:v>2.68</c:v>
                </c:pt>
                <c:pt idx="8">
                  <c:v>3.0059999999999998</c:v>
                </c:pt>
                <c:pt idx="9">
                  <c:v>3.0790000000000002</c:v>
                </c:pt>
                <c:pt idx="10">
                  <c:v>3.016</c:v>
                </c:pt>
                <c:pt idx="11">
                  <c:v>3.3239999999999998</c:v>
                </c:pt>
                <c:pt idx="12">
                  <c:v>3.4729999999999999</c:v>
                </c:pt>
                <c:pt idx="13">
                  <c:v>3.53</c:v>
                </c:pt>
                <c:pt idx="14">
                  <c:v>2.34</c:v>
                </c:pt>
                <c:pt idx="15">
                  <c:v>3.33</c:v>
                </c:pt>
                <c:pt idx="16">
                  <c:v>4.07</c:v>
                </c:pt>
              </c:numCache>
            </c:numRef>
          </c:val>
          <c:smooth val="0"/>
        </c:ser>
        <c:dLbls>
          <c:showLegendKey val="0"/>
          <c:showVal val="0"/>
          <c:showCatName val="0"/>
          <c:showSerName val="0"/>
          <c:showPercent val="0"/>
          <c:showBubbleSize val="0"/>
        </c:dLbls>
        <c:marker val="1"/>
        <c:smooth val="0"/>
        <c:axId val="40281216"/>
        <c:axId val="40282752"/>
      </c:lineChart>
      <c:catAx>
        <c:axId val="40281216"/>
        <c:scaling>
          <c:orientation val="minMax"/>
        </c:scaling>
        <c:delete val="0"/>
        <c:axPos val="b"/>
        <c:numFmt formatCode="General" sourceLinked="1"/>
        <c:majorTickMark val="out"/>
        <c:minorTickMark val="none"/>
        <c:tickLblPos val="nextTo"/>
        <c:spPr>
          <a:ln w="3967">
            <a:solidFill>
              <a:schemeClr val="tx1"/>
            </a:solidFill>
            <a:prstDash val="solid"/>
          </a:ln>
        </c:spPr>
        <c:txPr>
          <a:bodyPr rot="0" vert="horz"/>
          <a:lstStyle/>
          <a:p>
            <a:pPr>
              <a:defRPr sz="1400" b="0" i="0" u="none" strike="noStrike" baseline="0">
                <a:solidFill>
                  <a:srgbClr val="002060"/>
                </a:solidFill>
                <a:latin typeface="Arial"/>
                <a:ea typeface="Arial"/>
                <a:cs typeface="Arial"/>
              </a:defRPr>
            </a:pPr>
            <a:endParaRPr lang="fi-FI"/>
          </a:p>
        </c:txPr>
        <c:crossAx val="40282752"/>
        <c:crosses val="autoZero"/>
        <c:auto val="0"/>
        <c:lblAlgn val="ctr"/>
        <c:lblOffset val="100"/>
        <c:tickLblSkip val="1"/>
        <c:tickMarkSkip val="1"/>
        <c:noMultiLvlLbl val="0"/>
      </c:catAx>
      <c:valAx>
        <c:axId val="40282752"/>
        <c:scaling>
          <c:orientation val="minMax"/>
          <c:max val="4.5"/>
          <c:min val="0"/>
        </c:scaling>
        <c:delete val="0"/>
        <c:axPos val="l"/>
        <c:majorGridlines>
          <c:spPr>
            <a:ln w="6338">
              <a:solidFill>
                <a:schemeClr val="tx1"/>
              </a:solidFill>
              <a:prstDash val="sysDot"/>
            </a:ln>
          </c:spPr>
        </c:majorGridlines>
        <c:numFmt formatCode="0.0" sourceLinked="0"/>
        <c:majorTickMark val="out"/>
        <c:minorTickMark val="in"/>
        <c:tickLblPos val="nextTo"/>
        <c:spPr>
          <a:ln w="3967">
            <a:solidFill>
              <a:schemeClr val="tx1"/>
            </a:solidFill>
            <a:prstDash val="solid"/>
          </a:ln>
        </c:spPr>
        <c:txPr>
          <a:bodyPr rot="0" vert="horz"/>
          <a:lstStyle/>
          <a:p>
            <a:pPr>
              <a:defRPr sz="1504" b="0" i="0" u="none" strike="noStrike" baseline="0">
                <a:solidFill>
                  <a:srgbClr val="002060"/>
                </a:solidFill>
                <a:latin typeface="Verdana"/>
                <a:ea typeface="Verdana"/>
                <a:cs typeface="Verdana"/>
              </a:defRPr>
            </a:pPr>
            <a:endParaRPr lang="fi-FI"/>
          </a:p>
        </c:txPr>
        <c:crossAx val="40281216"/>
        <c:crosses val="autoZero"/>
        <c:crossBetween val="between"/>
        <c:majorUnit val="0.5"/>
        <c:minorUnit val="0.1"/>
      </c:valAx>
      <c:spPr>
        <a:noFill/>
        <a:ln w="15871">
          <a:solidFill>
            <a:schemeClr val="tx1"/>
          </a:solidFill>
          <a:prstDash val="solid"/>
        </a:ln>
      </c:spPr>
    </c:plotArea>
    <c:legend>
      <c:legendPos val="b"/>
      <c:layout>
        <c:manualLayout>
          <c:xMode val="edge"/>
          <c:yMode val="edge"/>
          <c:x val="2.9002595148047438E-2"/>
          <c:y val="0.90889442136144216"/>
          <c:w val="0.9524933792724728"/>
          <c:h val="7.5143569059257384E-2"/>
        </c:manualLayout>
      </c:layout>
      <c:overlay val="0"/>
      <c:spPr>
        <a:solidFill>
          <a:schemeClr val="bg1"/>
        </a:solidFill>
        <a:ln w="3967">
          <a:solidFill>
            <a:schemeClr val="tx1"/>
          </a:solidFill>
          <a:prstDash val="solid"/>
        </a:ln>
      </c:spPr>
      <c:txPr>
        <a:bodyPr/>
        <a:lstStyle/>
        <a:p>
          <a:pPr>
            <a:defRPr sz="1400" b="0" i="0" u="none" strike="noStrike" baseline="0">
              <a:solidFill>
                <a:srgbClr val="000000"/>
              </a:solidFill>
              <a:latin typeface="Verdana"/>
              <a:ea typeface="Verdana"/>
              <a:cs typeface="Verdana"/>
            </a:defRPr>
          </a:pPr>
          <a:endParaRPr lang="fi-FI"/>
        </a:p>
      </c:txPr>
    </c:legend>
    <c:plotVisOnly val="1"/>
    <c:dispBlanksAs val="gap"/>
    <c:showDLblsOverMax val="0"/>
  </c:chart>
  <c:spPr>
    <a:noFill/>
    <a:ln>
      <a:noFill/>
    </a:ln>
  </c:spPr>
  <c:txPr>
    <a:bodyPr/>
    <a:lstStyle/>
    <a:p>
      <a:pPr>
        <a:defRPr sz="2248"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92052980132450335"/>
          <c:h val="0.87582656561834427"/>
        </c:manualLayout>
      </c:layout>
      <c:barChart>
        <c:barDir val="bar"/>
        <c:grouping val="clustered"/>
        <c:varyColors val="0"/>
        <c:ser>
          <c:idx val="1"/>
          <c:order val="0"/>
          <c:tx>
            <c:strRef>
              <c:f>Sheet1!$B$1</c:f>
              <c:strCache>
                <c:ptCount val="1"/>
                <c:pt idx="0">
                  <c:v>2013</c:v>
                </c:pt>
              </c:strCache>
            </c:strRef>
          </c:tx>
          <c:spPr>
            <a:solidFill>
              <a:srgbClr val="C6E6A2"/>
            </a:solidFill>
            <a:ln w="12503">
              <a:solidFill>
                <a:schemeClr val="tx1"/>
              </a:solidFill>
              <a:prstDash val="solid"/>
            </a:ln>
          </c:spPr>
          <c:invertIfNegative val="0"/>
          <c:cat>
            <c:numRef>
              <c:f>Sheet1!$A$2:$A$9</c:f>
              <c:numCache>
                <c:formatCode>General</c:formatCode>
                <c:ptCount val="8"/>
              </c:numCache>
            </c:numRef>
          </c:cat>
          <c:val>
            <c:numRef>
              <c:f>Sheet1!$B$2:$B$9</c:f>
              <c:numCache>
                <c:formatCode>0</c:formatCode>
                <c:ptCount val="8"/>
                <c:pt idx="0">
                  <c:v>100.19519218998059</c:v>
                </c:pt>
                <c:pt idx="1">
                  <c:v>101.17370938689167</c:v>
                </c:pt>
                <c:pt idx="2">
                  <c:v>86.93259506665143</c:v>
                </c:pt>
                <c:pt idx="3">
                  <c:v>102.27254604895941</c:v>
                </c:pt>
                <c:pt idx="4">
                  <c:v>102.92409593169262</c:v>
                </c:pt>
                <c:pt idx="5">
                  <c:v>100.09658452957298</c:v>
                </c:pt>
                <c:pt idx="6">
                  <c:v>111.12244154709011</c:v>
                </c:pt>
                <c:pt idx="7">
                  <c:v>99.285820562416305</c:v>
                </c:pt>
              </c:numCache>
            </c:numRef>
          </c:val>
        </c:ser>
        <c:ser>
          <c:idx val="4"/>
          <c:order val="1"/>
          <c:tx>
            <c:strRef>
              <c:f>Sheet1!$C$1</c:f>
              <c:strCache>
                <c:ptCount val="1"/>
                <c:pt idx="0">
                  <c:v>2014</c:v>
                </c:pt>
              </c:strCache>
            </c:strRef>
          </c:tx>
          <c:spPr>
            <a:solidFill>
              <a:schemeClr val="accent1">
                <a:lumMod val="25000"/>
                <a:lumOff val="75000"/>
              </a:schemeClr>
            </a:solidFill>
            <a:ln w="12503">
              <a:solidFill>
                <a:schemeClr val="tx1"/>
              </a:solidFill>
              <a:prstDash val="solid"/>
            </a:ln>
          </c:spPr>
          <c:invertIfNegative val="0"/>
          <c:cat>
            <c:numRef>
              <c:f>Sheet1!$A$2:$A$9</c:f>
              <c:numCache>
                <c:formatCode>General</c:formatCode>
                <c:ptCount val="8"/>
              </c:numCache>
            </c:numRef>
          </c:cat>
          <c:val>
            <c:numRef>
              <c:f>Sheet1!$C$2:$C$9</c:f>
              <c:numCache>
                <c:formatCode>#,##0</c:formatCode>
                <c:ptCount val="8"/>
                <c:pt idx="0">
                  <c:v>106.29677724228155</c:v>
                </c:pt>
                <c:pt idx="1">
                  <c:v>103.35922196639059</c:v>
                </c:pt>
                <c:pt idx="2">
                  <c:v>71.664317745035234</c:v>
                </c:pt>
                <c:pt idx="3">
                  <c:v>95.844020497756375</c:v>
                </c:pt>
                <c:pt idx="4">
                  <c:v>151.31276307304861</c:v>
                </c:pt>
                <c:pt idx="5">
                  <c:v>120.57654881608822</c:v>
                </c:pt>
                <c:pt idx="6">
                  <c:v>139.5928399922619</c:v>
                </c:pt>
                <c:pt idx="7">
                  <c:v>151.27857142857144</c:v>
                </c:pt>
              </c:numCache>
            </c:numRef>
          </c:val>
        </c:ser>
        <c:ser>
          <c:idx val="0"/>
          <c:order val="2"/>
          <c:tx>
            <c:strRef>
              <c:f>Sheet1!$D$1</c:f>
              <c:strCache>
                <c:ptCount val="1"/>
                <c:pt idx="0">
                  <c:v>2015*</c:v>
                </c:pt>
              </c:strCache>
            </c:strRef>
          </c:tx>
          <c:spPr>
            <a:solidFill>
              <a:srgbClr val="FF4B4B"/>
            </a:solidFill>
            <a:ln w="12503">
              <a:solidFill>
                <a:schemeClr val="tx1"/>
              </a:solidFill>
              <a:prstDash val="solid"/>
            </a:ln>
          </c:spPr>
          <c:invertIfNegative val="0"/>
          <c:cat>
            <c:numRef>
              <c:f>Sheet1!$A$2:$A$9</c:f>
              <c:numCache>
                <c:formatCode>General</c:formatCode>
                <c:ptCount val="8"/>
              </c:numCache>
            </c:numRef>
          </c:cat>
          <c:val>
            <c:numRef>
              <c:f>Sheet1!$D$2:$D$9</c:f>
              <c:numCache>
                <c:formatCode>0</c:formatCode>
                <c:ptCount val="8"/>
                <c:pt idx="0">
                  <c:v>87.038266751664537</c:v>
                </c:pt>
                <c:pt idx="1">
                  <c:v>77.345284618406637</c:v>
                </c:pt>
                <c:pt idx="2">
                  <c:v>84.63818770226537</c:v>
                </c:pt>
                <c:pt idx="3">
                  <c:v>84.084398137589218</c:v>
                </c:pt>
                <c:pt idx="4">
                  <c:v>99.854357999049071</c:v>
                </c:pt>
                <c:pt idx="5">
                  <c:v>106.29201228437761</c:v>
                </c:pt>
                <c:pt idx="6">
                  <c:v>139.20128019436527</c:v>
                </c:pt>
                <c:pt idx="7">
                  <c:v>128.40280588155943</c:v>
                </c:pt>
              </c:numCache>
            </c:numRef>
          </c:val>
        </c:ser>
        <c:dLbls>
          <c:showLegendKey val="0"/>
          <c:showVal val="0"/>
          <c:showCatName val="0"/>
          <c:showSerName val="0"/>
          <c:showPercent val="0"/>
          <c:showBubbleSize val="0"/>
        </c:dLbls>
        <c:gapWidth val="80"/>
        <c:overlap val="27"/>
        <c:axId val="33389952"/>
        <c:axId val="33391744"/>
      </c:barChart>
      <c:catAx>
        <c:axId val="33389952"/>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Times New Roman"/>
                <a:ea typeface="Times New Roman"/>
                <a:cs typeface="Times New Roman"/>
              </a:defRPr>
            </a:pPr>
            <a:endParaRPr lang="fi-FI"/>
          </a:p>
        </c:txPr>
        <c:crossAx val="33391744"/>
        <c:crosses val="autoZero"/>
        <c:auto val="1"/>
        <c:lblAlgn val="ctr"/>
        <c:lblOffset val="100"/>
        <c:tickLblSkip val="1"/>
        <c:tickMarkSkip val="1"/>
        <c:noMultiLvlLbl val="0"/>
      </c:catAx>
      <c:valAx>
        <c:axId val="33391744"/>
        <c:scaling>
          <c:orientation val="minMax"/>
          <c:max val="160"/>
          <c:min val="0"/>
        </c:scaling>
        <c:delete val="0"/>
        <c:axPos val="b"/>
        <c:majorGridlines>
          <c:spPr>
            <a:ln w="3126">
              <a:solidFill>
                <a:schemeClr val="tx1"/>
              </a:solidFill>
              <a:prstDash val="sysDash"/>
            </a:ln>
          </c:spPr>
        </c:majorGridlines>
        <c:numFmt formatCode="0" sourceLinked="1"/>
        <c:majorTickMark val="out"/>
        <c:minorTickMark val="in"/>
        <c:tickLblPos val="nextTo"/>
        <c:spPr>
          <a:ln w="3126">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33389952"/>
        <c:crosses val="autoZero"/>
        <c:crossBetween val="between"/>
        <c:majorUnit val="20"/>
        <c:minorUnit val="10"/>
      </c:valAx>
      <c:spPr>
        <a:noFill/>
        <a:ln w="12503">
          <a:solidFill>
            <a:schemeClr val="tx1"/>
          </a:solidFill>
          <a:prstDash val="solid"/>
        </a:ln>
      </c:spPr>
    </c:plotArea>
    <c:legend>
      <c:legendPos val="r"/>
      <c:layout>
        <c:manualLayout>
          <c:xMode val="edge"/>
          <c:yMode val="edge"/>
          <c:x val="0.78283200983893109"/>
          <c:y val="0.59489506478075771"/>
          <c:w val="0.12582781456953643"/>
          <c:h val="0.18608579638436151"/>
        </c:manualLayout>
      </c:layout>
      <c:overlay val="0"/>
      <c:spPr>
        <a:solidFill>
          <a:schemeClr val="bg1"/>
        </a:solidFill>
        <a:ln w="3126">
          <a:solidFill>
            <a:schemeClr val="tx1"/>
          </a:solidFill>
          <a:prstDash val="solid"/>
        </a:ln>
      </c:spPr>
      <c:txPr>
        <a:bodyPr/>
        <a:lstStyle/>
        <a:p>
          <a:pPr>
            <a:defRPr sz="138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2111581116183228"/>
          <c:h val="0.90652022202496252"/>
        </c:manualLayout>
      </c:layout>
      <c:lineChart>
        <c:grouping val="standard"/>
        <c:varyColors val="0"/>
        <c:ser>
          <c:idx val="0"/>
          <c:order val="0"/>
          <c:tx>
            <c:strRef>
              <c:f>Sheet1!$A$2</c:f>
              <c:strCache>
                <c:ptCount val="1"/>
                <c:pt idx="0">
                  <c:v>Alle 5000 as. kunnat</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c:formatCode>
                <c:ptCount val="16"/>
                <c:pt idx="0">
                  <c:v>-26.227276161899816</c:v>
                </c:pt>
                <c:pt idx="1">
                  <c:v>65.006399317406149</c:v>
                </c:pt>
                <c:pt idx="2">
                  <c:v>223.88327606543925</c:v>
                </c:pt>
                <c:pt idx="3">
                  <c:v>174.62764155310779</c:v>
                </c:pt>
                <c:pt idx="4">
                  <c:v>64.611968538412228</c:v>
                </c:pt>
                <c:pt idx="5">
                  <c:v>55.554387643018188</c:v>
                </c:pt>
                <c:pt idx="6">
                  <c:v>140.3194470985413</c:v>
                </c:pt>
                <c:pt idx="7">
                  <c:v>215.69515742068651</c:v>
                </c:pt>
                <c:pt idx="8">
                  <c:v>259.4873935005528</c:v>
                </c:pt>
                <c:pt idx="9">
                  <c:v>294.04733248719856</c:v>
                </c:pt>
                <c:pt idx="10">
                  <c:v>424.24325955900798</c:v>
                </c:pt>
                <c:pt idx="11">
                  <c:v>261.30292307135477</c:v>
                </c:pt>
                <c:pt idx="12" formatCode="0">
                  <c:v>140.23034444713392</c:v>
                </c:pt>
                <c:pt idx="13" formatCode="0">
                  <c:v>298.26527130019338</c:v>
                </c:pt>
                <c:pt idx="14" formatCode="0">
                  <c:v>413.84677349751144</c:v>
                </c:pt>
                <c:pt idx="15">
                  <c:v>403.08680321629498</c:v>
                </c:pt>
              </c:numCache>
            </c:numRef>
          </c:val>
          <c:smooth val="0"/>
        </c:ser>
        <c:ser>
          <c:idx val="1"/>
          <c:order val="1"/>
          <c:tx>
            <c:strRef>
              <c:f>Sheet1!$A$3</c:f>
              <c:strCache>
                <c:ptCount val="1"/>
                <c:pt idx="0">
                  <c:v>5000-20000 as. kunnat</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Sheet1!$B$3:$Q$3</c:f>
              <c:numCache>
                <c:formatCode>#,##0</c:formatCode>
                <c:ptCount val="16"/>
                <c:pt idx="0">
                  <c:v>70.781368658867123</c:v>
                </c:pt>
                <c:pt idx="1">
                  <c:v>185.3606899392295</c:v>
                </c:pt>
                <c:pt idx="2">
                  <c:v>347.08639174816494</c:v>
                </c:pt>
                <c:pt idx="3">
                  <c:v>173.23348270720368</c:v>
                </c:pt>
                <c:pt idx="4">
                  <c:v>94.197390595097929</c:v>
                </c:pt>
                <c:pt idx="5">
                  <c:v>109.88172846913686</c:v>
                </c:pt>
                <c:pt idx="6">
                  <c:v>186.65447070947309</c:v>
                </c:pt>
                <c:pt idx="7">
                  <c:v>242.02387469863481</c:v>
                </c:pt>
                <c:pt idx="8">
                  <c:v>254.54923028878238</c:v>
                </c:pt>
                <c:pt idx="9">
                  <c:v>302.41197838417844</c:v>
                </c:pt>
                <c:pt idx="10">
                  <c:v>382.32763859332215</c:v>
                </c:pt>
                <c:pt idx="11">
                  <c:v>232.58993148834031</c:v>
                </c:pt>
                <c:pt idx="12" formatCode="0">
                  <c:v>147.87085703734596</c:v>
                </c:pt>
                <c:pt idx="13" formatCode="0">
                  <c:v>289.34714266673797</c:v>
                </c:pt>
                <c:pt idx="14" formatCode="0">
                  <c:v>405.33095668787871</c:v>
                </c:pt>
                <c:pt idx="15">
                  <c:v>309.60410144146027</c:v>
                </c:pt>
              </c:numCache>
            </c:numRef>
          </c:val>
          <c:smooth val="0"/>
        </c:ser>
        <c:ser>
          <c:idx val="4"/>
          <c:order val="2"/>
          <c:tx>
            <c:strRef>
              <c:f>Sheet1!$A$4</c:f>
              <c:strCache>
                <c:ptCount val="1"/>
                <c:pt idx="0">
                  <c:v>20001-100000 as. kunnat</c:v>
                </c:pt>
              </c:strCache>
            </c:strRef>
          </c:tx>
          <c:spPr>
            <a:ln w="31750">
              <a:solidFill>
                <a:srgbClr val="002060"/>
              </a:solidFill>
              <a:prstDash val="solid"/>
            </a:ln>
          </c:spPr>
          <c:marker>
            <c:symbol val="circle"/>
            <c:size val="6"/>
            <c:spPr>
              <a:solidFill>
                <a:schemeClr val="bg1"/>
              </a:solidFill>
              <a:ln>
                <a:solidFill>
                  <a:srgbClr val="00206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Sheet1!$B$4:$Q$4</c:f>
              <c:numCache>
                <c:formatCode>#,##0</c:formatCode>
                <c:ptCount val="16"/>
                <c:pt idx="0">
                  <c:v>182.1190114077948</c:v>
                </c:pt>
                <c:pt idx="1">
                  <c:v>263.68419875217677</c:v>
                </c:pt>
                <c:pt idx="2">
                  <c:v>426.12169973028824</c:v>
                </c:pt>
                <c:pt idx="3">
                  <c:v>187.5506724271267</c:v>
                </c:pt>
                <c:pt idx="4">
                  <c:v>143.1066825295481</c:v>
                </c:pt>
                <c:pt idx="5">
                  <c:v>138.58104543098341</c:v>
                </c:pt>
                <c:pt idx="6">
                  <c:v>232.85742074869904</c:v>
                </c:pt>
                <c:pt idx="7">
                  <c:v>268.37168206414754</c:v>
                </c:pt>
                <c:pt idx="8">
                  <c:v>276.85195984445272</c:v>
                </c:pt>
                <c:pt idx="9">
                  <c:v>277.54019023993794</c:v>
                </c:pt>
                <c:pt idx="10">
                  <c:v>411.16171386781798</c:v>
                </c:pt>
                <c:pt idx="11">
                  <c:v>308.20468844153095</c:v>
                </c:pt>
                <c:pt idx="12" formatCode="0">
                  <c:v>145.05187661572117</c:v>
                </c:pt>
                <c:pt idx="13" formatCode="0">
                  <c:v>322.15661688510619</c:v>
                </c:pt>
                <c:pt idx="14" formatCode="0">
                  <c:v>291.18130971463961</c:v>
                </c:pt>
                <c:pt idx="15">
                  <c:v>277.39851623311756</c:v>
                </c:pt>
              </c:numCache>
            </c:numRef>
          </c:val>
          <c:smooth val="0"/>
        </c:ser>
        <c:ser>
          <c:idx val="2"/>
          <c:order val="3"/>
          <c:tx>
            <c:strRef>
              <c:f>Sheet1!$A$5</c:f>
              <c:strCache>
                <c:ptCount val="1"/>
                <c:pt idx="0">
                  <c:v>Yli 100000 as. kunnat</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Sheet1!$B$5:$Q$5</c:f>
              <c:numCache>
                <c:formatCode>#,##0</c:formatCode>
                <c:ptCount val="16"/>
                <c:pt idx="0">
                  <c:v>609.15310520277626</c:v>
                </c:pt>
                <c:pt idx="1">
                  <c:v>550.33617805844756</c:v>
                </c:pt>
                <c:pt idx="2">
                  <c:v>391.98037082444512</c:v>
                </c:pt>
                <c:pt idx="3">
                  <c:v>347.1203310099595</c:v>
                </c:pt>
                <c:pt idx="4">
                  <c:v>384.17937108975758</c:v>
                </c:pt>
                <c:pt idx="5">
                  <c:v>384.80643346987324</c:v>
                </c:pt>
                <c:pt idx="6">
                  <c:v>546.2689750980586</c:v>
                </c:pt>
                <c:pt idx="7">
                  <c:v>613.84154897730457</c:v>
                </c:pt>
                <c:pt idx="8">
                  <c:v>530.45665219428065</c:v>
                </c:pt>
                <c:pt idx="9">
                  <c:v>422.59246207258076</c:v>
                </c:pt>
                <c:pt idx="10">
                  <c:v>563.94785938878317</c:v>
                </c:pt>
                <c:pt idx="11">
                  <c:v>566.70054215979815</c:v>
                </c:pt>
                <c:pt idx="12" formatCode="0">
                  <c:v>422.94044619728339</c:v>
                </c:pt>
                <c:pt idx="13" formatCode="0">
                  <c:v>502.35936832108735</c:v>
                </c:pt>
                <c:pt idx="14" formatCode="0">
                  <c:v>498.58313985180013</c:v>
                </c:pt>
                <c:pt idx="15">
                  <c:v>360.48516340921157</c:v>
                </c:pt>
              </c:numCache>
            </c:numRef>
          </c:val>
          <c:smooth val="0"/>
        </c:ser>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Sheet1!$B$6:$Q$6</c:f>
              <c:numCache>
                <c:formatCode>#,##0</c:formatCode>
                <c:ptCount val="16"/>
                <c:pt idx="0">
                  <c:v>287.03178144905678</c:v>
                </c:pt>
                <c:pt idx="1">
                  <c:v>329.84354677103977</c:v>
                </c:pt>
                <c:pt idx="2">
                  <c:v>379.61439665114426</c:v>
                </c:pt>
                <c:pt idx="3">
                  <c:v>239.52162221749398</c:v>
                </c:pt>
                <c:pt idx="4">
                  <c:v>210.92205668203624</c:v>
                </c:pt>
                <c:pt idx="5">
                  <c:v>213.19978105933774</c:v>
                </c:pt>
                <c:pt idx="6">
                  <c:v>327.06429217955241</c:v>
                </c:pt>
                <c:pt idx="7">
                  <c:v>382.19978984820034</c:v>
                </c:pt>
                <c:pt idx="8">
                  <c:v>361.77115899312645</c:v>
                </c:pt>
                <c:pt idx="9">
                  <c:v>337.2127205682221</c:v>
                </c:pt>
                <c:pt idx="10">
                  <c:v>461.03796162115651</c:v>
                </c:pt>
                <c:pt idx="11">
                  <c:v>382.37581736387693</c:v>
                </c:pt>
                <c:pt idx="12" formatCode="0">
                  <c:v>248.35013624053917</c:v>
                </c:pt>
                <c:pt idx="13" formatCode="0">
                  <c:v>380.35268664280113</c:v>
                </c:pt>
                <c:pt idx="14" formatCode="0">
                  <c:v>403.36060036337665</c:v>
                </c:pt>
                <c:pt idx="15">
                  <c:v>324.22185918267729</c:v>
                </c:pt>
              </c:numCache>
            </c:numRef>
          </c:val>
          <c:smooth val="0"/>
        </c:ser>
        <c:dLbls>
          <c:showLegendKey val="0"/>
          <c:showVal val="0"/>
          <c:showCatName val="0"/>
          <c:showSerName val="0"/>
          <c:showPercent val="0"/>
          <c:showBubbleSize val="0"/>
        </c:dLbls>
        <c:marker val="1"/>
        <c:smooth val="0"/>
        <c:axId val="33520256"/>
        <c:axId val="33522432"/>
      </c:lineChart>
      <c:catAx>
        <c:axId val="33520256"/>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33522432"/>
        <c:crosses val="autoZero"/>
        <c:auto val="1"/>
        <c:lblAlgn val="ctr"/>
        <c:lblOffset val="100"/>
        <c:tickLblSkip val="1"/>
        <c:tickMarkSkip val="1"/>
        <c:noMultiLvlLbl val="0"/>
      </c:catAx>
      <c:valAx>
        <c:axId val="33522432"/>
        <c:scaling>
          <c:orientation val="minMax"/>
          <c:max val="800"/>
          <c:min val="-10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33520256"/>
        <c:crosses val="autoZero"/>
        <c:crossBetween val="between"/>
        <c:minorUnit val="50"/>
      </c:valAx>
      <c:spPr>
        <a:noFill/>
        <a:ln w="12907">
          <a:solidFill>
            <a:schemeClr val="tx1"/>
          </a:solidFill>
          <a:prstDash val="solid"/>
        </a:ln>
      </c:spPr>
    </c:plotArea>
    <c:legend>
      <c:legendPos val="r"/>
      <c:layout>
        <c:manualLayout>
          <c:xMode val="edge"/>
          <c:yMode val="edge"/>
          <c:x val="0.15885902715926506"/>
          <c:y val="4.3082263160118366E-2"/>
          <c:w val="0.29126829279636479"/>
          <c:h val="0.19621391832832347"/>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1225573753717848"/>
          <c:h val="0.90652022202496252"/>
        </c:manualLayout>
      </c:layout>
      <c:lineChart>
        <c:grouping val="standard"/>
        <c:varyColors val="0"/>
        <c:ser>
          <c:idx val="0"/>
          <c:order val="0"/>
          <c:tx>
            <c:strRef>
              <c:f>Sheet1!$A$2</c:f>
              <c:strCache>
                <c:ptCount val="1"/>
                <c:pt idx="0">
                  <c:v>Alle 5000 as. kunnat</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c:formatCode>
                <c:ptCount val="16"/>
                <c:pt idx="0">
                  <c:v>314.54450143710818</c:v>
                </c:pt>
                <c:pt idx="1">
                  <c:v>335.40200693237034</c:v>
                </c:pt>
                <c:pt idx="2">
                  <c:v>299.63844299707677</c:v>
                </c:pt>
                <c:pt idx="3">
                  <c:v>369.43337376537863</c:v>
                </c:pt>
                <c:pt idx="4">
                  <c:v>377.0100024497923</c:v>
                </c:pt>
                <c:pt idx="5">
                  <c:v>365.50903175962958</c:v>
                </c:pt>
                <c:pt idx="6">
                  <c:v>351.62006072573627</c:v>
                </c:pt>
                <c:pt idx="7">
                  <c:v>365.3312603037167</c:v>
                </c:pt>
                <c:pt idx="8">
                  <c:v>404.09087952825894</c:v>
                </c:pt>
                <c:pt idx="9">
                  <c:v>410.01520854304346</c:v>
                </c:pt>
                <c:pt idx="10">
                  <c:v>480.92608876625326</c:v>
                </c:pt>
                <c:pt idx="11">
                  <c:v>504.41982643654802</c:v>
                </c:pt>
                <c:pt idx="12" formatCode="0">
                  <c:v>489.14420170337803</c:v>
                </c:pt>
                <c:pt idx="13" formatCode="0">
                  <c:v>563.59060402684565</c:v>
                </c:pt>
                <c:pt idx="14">
                  <c:v>540.06732069392103</c:v>
                </c:pt>
                <c:pt idx="15">
                  <c:v>626.32007209540393</c:v>
                </c:pt>
              </c:numCache>
            </c:numRef>
          </c:val>
          <c:smooth val="0"/>
        </c:ser>
        <c:ser>
          <c:idx val="1"/>
          <c:order val="1"/>
          <c:tx>
            <c:strRef>
              <c:f>Sheet1!$A$3</c:f>
              <c:strCache>
                <c:ptCount val="1"/>
                <c:pt idx="0">
                  <c:v>5000-20000 as. kunnat</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Sheet1!$B$3:$Q$3</c:f>
              <c:numCache>
                <c:formatCode>#,##0</c:formatCode>
                <c:ptCount val="16"/>
                <c:pt idx="0">
                  <c:v>301.98412295840728</c:v>
                </c:pt>
                <c:pt idx="1">
                  <c:v>314.14335422134883</c:v>
                </c:pt>
                <c:pt idx="2">
                  <c:v>307.11121573327057</c:v>
                </c:pt>
                <c:pt idx="3">
                  <c:v>352.21549197753598</c:v>
                </c:pt>
                <c:pt idx="4">
                  <c:v>387.09610874318849</c:v>
                </c:pt>
                <c:pt idx="5">
                  <c:v>364.20758391786552</c:v>
                </c:pt>
                <c:pt idx="6">
                  <c:v>391.47673949070509</c:v>
                </c:pt>
                <c:pt idx="7">
                  <c:v>421.00488601800231</c:v>
                </c:pt>
                <c:pt idx="8">
                  <c:v>470.96719988713119</c:v>
                </c:pt>
                <c:pt idx="9">
                  <c:v>435.9513429729929</c:v>
                </c:pt>
                <c:pt idx="10">
                  <c:v>439.6467974335938</c:v>
                </c:pt>
                <c:pt idx="11">
                  <c:v>474.31687040010172</c:v>
                </c:pt>
                <c:pt idx="12" formatCode="0">
                  <c:v>519.62326139623133</c:v>
                </c:pt>
                <c:pt idx="13" formatCode="0">
                  <c:v>533.32045724993998</c:v>
                </c:pt>
                <c:pt idx="14">
                  <c:v>529.86541684583597</c:v>
                </c:pt>
                <c:pt idx="15">
                  <c:v>494.09250778678302</c:v>
                </c:pt>
              </c:numCache>
            </c:numRef>
          </c:val>
          <c:smooth val="0"/>
        </c:ser>
        <c:ser>
          <c:idx val="4"/>
          <c:order val="2"/>
          <c:tx>
            <c:strRef>
              <c:f>Sheet1!$A$4</c:f>
              <c:strCache>
                <c:ptCount val="1"/>
                <c:pt idx="0">
                  <c:v>20001-100000 as. kunnat</c:v>
                </c:pt>
              </c:strCache>
            </c:strRef>
          </c:tx>
          <c:spPr>
            <a:ln w="31750">
              <a:solidFill>
                <a:srgbClr val="002060"/>
              </a:solidFill>
              <a:prstDash val="solid"/>
            </a:ln>
          </c:spPr>
          <c:marker>
            <c:symbol val="circle"/>
            <c:size val="6"/>
            <c:spPr>
              <a:solidFill>
                <a:schemeClr val="bg1"/>
              </a:solidFill>
              <a:ln>
                <a:solidFill>
                  <a:srgbClr val="00206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Sheet1!$B$4:$Q$4</c:f>
              <c:numCache>
                <c:formatCode>#,##0</c:formatCode>
                <c:ptCount val="16"/>
                <c:pt idx="0">
                  <c:v>318.72896534982027</c:v>
                </c:pt>
                <c:pt idx="1">
                  <c:v>349.84528293801708</c:v>
                </c:pt>
                <c:pt idx="2">
                  <c:v>367.44514891695428</c:v>
                </c:pt>
                <c:pt idx="3">
                  <c:v>410.47954017640291</c:v>
                </c:pt>
                <c:pt idx="4">
                  <c:v>428.27802839734892</c:v>
                </c:pt>
                <c:pt idx="5">
                  <c:v>422.46799559389808</c:v>
                </c:pt>
                <c:pt idx="6">
                  <c:v>446.42127471981047</c:v>
                </c:pt>
                <c:pt idx="7">
                  <c:v>465.11646538542533</c:v>
                </c:pt>
                <c:pt idx="8">
                  <c:v>508.35113630868227</c:v>
                </c:pt>
                <c:pt idx="9">
                  <c:v>454.61624940178348</c:v>
                </c:pt>
                <c:pt idx="10">
                  <c:v>433.67301772925879</c:v>
                </c:pt>
                <c:pt idx="11">
                  <c:v>489.65365420005986</c:v>
                </c:pt>
                <c:pt idx="12" formatCode="0">
                  <c:v>498.10339943818525</c:v>
                </c:pt>
                <c:pt idx="13" formatCode="0">
                  <c:v>464.16101525142727</c:v>
                </c:pt>
                <c:pt idx="14">
                  <c:v>434.66743603425169</c:v>
                </c:pt>
                <c:pt idx="15">
                  <c:v>435.96712806908295</c:v>
                </c:pt>
              </c:numCache>
            </c:numRef>
          </c:val>
          <c:smooth val="0"/>
        </c:ser>
        <c:ser>
          <c:idx val="2"/>
          <c:order val="3"/>
          <c:tx>
            <c:strRef>
              <c:f>Sheet1!$A$5</c:f>
              <c:strCache>
                <c:ptCount val="1"/>
                <c:pt idx="0">
                  <c:v>Yli 100000 as. kunnat</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Sheet1!$B$5:$Q$5</c:f>
              <c:numCache>
                <c:formatCode>#,##0</c:formatCode>
                <c:ptCount val="16"/>
                <c:pt idx="0">
                  <c:v>538.11975403043402</c:v>
                </c:pt>
                <c:pt idx="1">
                  <c:v>593.50731139223251</c:v>
                </c:pt>
                <c:pt idx="2">
                  <c:v>608.8857188873294</c:v>
                </c:pt>
                <c:pt idx="3">
                  <c:v>552.80482570338529</c:v>
                </c:pt>
                <c:pt idx="4">
                  <c:v>563.2785617294951</c:v>
                </c:pt>
                <c:pt idx="5">
                  <c:v>550.20233641291895</c:v>
                </c:pt>
                <c:pt idx="6">
                  <c:v>576.07877748772773</c:v>
                </c:pt>
                <c:pt idx="7">
                  <c:v>644.65437912327093</c:v>
                </c:pt>
                <c:pt idx="8">
                  <c:v>771.11123324095081</c:v>
                </c:pt>
                <c:pt idx="9">
                  <c:v>689.46322293927733</c:v>
                </c:pt>
                <c:pt idx="10">
                  <c:v>634.94605313440968</c:v>
                </c:pt>
                <c:pt idx="11">
                  <c:v>714.95772652400478</c:v>
                </c:pt>
                <c:pt idx="12" formatCode="0">
                  <c:v>688.56537588678725</c:v>
                </c:pt>
                <c:pt idx="13" formatCode="0">
                  <c:v>685.30765077005242</c:v>
                </c:pt>
                <c:pt idx="14">
                  <c:v>693.70077434868801</c:v>
                </c:pt>
                <c:pt idx="15">
                  <c:v>624.85701151906528</c:v>
                </c:pt>
              </c:numCache>
            </c:numRef>
          </c:val>
          <c:smooth val="0"/>
        </c:ser>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Sheet1!$B$6:$Q$6</c:f>
              <c:numCache>
                <c:formatCode>#,##0</c:formatCode>
                <c:ptCount val="16"/>
                <c:pt idx="0">
                  <c:v>390.56226358087326</c:v>
                </c:pt>
                <c:pt idx="1">
                  <c:v>425.40414509729555</c:v>
                </c:pt>
                <c:pt idx="2">
                  <c:v>432.72867882436384</c:v>
                </c:pt>
                <c:pt idx="3">
                  <c:v>443.59738397981278</c:v>
                </c:pt>
                <c:pt idx="4">
                  <c:v>462.37956761132887</c:v>
                </c:pt>
                <c:pt idx="5">
                  <c:v>449.71593940805695</c:v>
                </c:pt>
                <c:pt idx="6">
                  <c:v>472.73540427944056</c:v>
                </c:pt>
                <c:pt idx="7">
                  <c:v>511.86887377257375</c:v>
                </c:pt>
                <c:pt idx="8">
                  <c:v>586.92910812103287</c:v>
                </c:pt>
                <c:pt idx="9">
                  <c:v>532.38268998606793</c:v>
                </c:pt>
                <c:pt idx="10">
                  <c:v>511.76310748533501</c:v>
                </c:pt>
                <c:pt idx="11">
                  <c:v>569.86256803339268</c:v>
                </c:pt>
                <c:pt idx="12" formatCode="0">
                  <c:v>573.09000656333171</c:v>
                </c:pt>
                <c:pt idx="13" formatCode="0">
                  <c:v>569.21268822137847</c:v>
                </c:pt>
                <c:pt idx="14">
                  <c:v>560.85199685384657</c:v>
                </c:pt>
                <c:pt idx="15">
                  <c:v>532.98724866352097</c:v>
                </c:pt>
              </c:numCache>
            </c:numRef>
          </c:val>
          <c:smooth val="0"/>
        </c:ser>
        <c:dLbls>
          <c:showLegendKey val="0"/>
          <c:showVal val="0"/>
          <c:showCatName val="0"/>
          <c:showSerName val="0"/>
          <c:showPercent val="0"/>
          <c:showBubbleSize val="0"/>
        </c:dLbls>
        <c:marker val="1"/>
        <c:smooth val="0"/>
        <c:axId val="39147392"/>
        <c:axId val="39161856"/>
      </c:lineChart>
      <c:catAx>
        <c:axId val="39147392"/>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39161856"/>
        <c:crosses val="autoZero"/>
        <c:auto val="1"/>
        <c:lblAlgn val="ctr"/>
        <c:lblOffset val="100"/>
        <c:tickLblSkip val="1"/>
        <c:tickMarkSkip val="1"/>
        <c:noMultiLvlLbl val="0"/>
      </c:catAx>
      <c:valAx>
        <c:axId val="39161856"/>
        <c:scaling>
          <c:orientation val="minMax"/>
          <c:max val="9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39147392"/>
        <c:crosses val="autoZero"/>
        <c:crossBetween val="between"/>
        <c:minorUnit val="50"/>
      </c:valAx>
      <c:spPr>
        <a:noFill/>
        <a:ln w="12907">
          <a:solidFill>
            <a:schemeClr val="tx1"/>
          </a:solidFill>
          <a:prstDash val="solid"/>
        </a:ln>
      </c:spPr>
    </c:plotArea>
    <c:legend>
      <c:legendPos val="r"/>
      <c:layout>
        <c:manualLayout>
          <c:xMode val="edge"/>
          <c:yMode val="edge"/>
          <c:x val="0.58414256114264718"/>
          <c:y val="0.64671237624614486"/>
          <c:w val="0.31046511898311469"/>
          <c:h val="0.22602281280170747"/>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14903179447627"/>
          <c:y val="3.9198947692634404E-3"/>
          <c:w val="0.73782721050385602"/>
          <c:h val="0.91402853815105345"/>
        </c:manualLayout>
      </c:layout>
      <c:barChart>
        <c:barDir val="bar"/>
        <c:grouping val="clustered"/>
        <c:varyColors val="0"/>
        <c:ser>
          <c:idx val="1"/>
          <c:order val="0"/>
          <c:tx>
            <c:strRef>
              <c:f>Sheet1!$B$1</c:f>
              <c:strCache>
                <c:ptCount val="1"/>
                <c:pt idx="0">
                  <c:v>2014</c:v>
                </c:pt>
              </c:strCache>
            </c:strRef>
          </c:tx>
          <c:spPr>
            <a:solidFill>
              <a:srgbClr val="9BE1F7"/>
            </a:solidFill>
            <a:ln w="12204">
              <a:solidFill>
                <a:schemeClr val="tx2"/>
              </a:solidFill>
              <a:prstDash val="solid"/>
            </a:ln>
          </c:spPr>
          <c:invertIfNegative val="0"/>
          <c:dPt>
            <c:idx val="7"/>
            <c:invertIfNegative val="0"/>
            <c:bubble3D val="0"/>
            <c:spPr>
              <a:solidFill>
                <a:srgbClr val="3EC6F0"/>
              </a:solidFill>
              <a:ln w="12204">
                <a:solidFill>
                  <a:schemeClr val="tx2"/>
                </a:solidFill>
                <a:prstDash val="solid"/>
              </a:ln>
            </c:spPr>
          </c:dPt>
          <c:cat>
            <c:strRef>
              <c:f>Sheet1!$A$2:$A$20</c:f>
              <c:strCache>
                <c:ptCount val="19"/>
                <c:pt idx="0">
                  <c:v>Keski-Pohjanmaa</c:v>
                </c:pt>
                <c:pt idx="1">
                  <c:v>Pohjanmaa 1)</c:v>
                </c:pt>
                <c:pt idx="2">
                  <c:v>Lappi</c:v>
                </c:pt>
                <c:pt idx="3">
                  <c:v>Kymenlaakso</c:v>
                </c:pt>
                <c:pt idx="4">
                  <c:v>Pirkanmaa</c:v>
                </c:pt>
                <c:pt idx="5">
                  <c:v>Uusimaa</c:v>
                </c:pt>
                <c:pt idx="6">
                  <c:v>Etelä-Pohjanmaa</c:v>
                </c:pt>
                <c:pt idx="7">
                  <c:v>MANNER-SUOMI</c:v>
                </c:pt>
                <c:pt idx="8">
                  <c:v>Keski-Suomi</c:v>
                </c:pt>
                <c:pt idx="9">
                  <c:v>Pohjois-Savo</c:v>
                </c:pt>
                <c:pt idx="10">
                  <c:v>Varsinais-Suomi</c:v>
                </c:pt>
                <c:pt idx="11">
                  <c:v>Etelä-Savo</c:v>
                </c:pt>
                <c:pt idx="12">
                  <c:v>Päijät-Häme</c:v>
                </c:pt>
                <c:pt idx="13">
                  <c:v>Kainuu</c:v>
                </c:pt>
                <c:pt idx="14">
                  <c:v>Satakunta</c:v>
                </c:pt>
                <c:pt idx="15">
                  <c:v>Etelä-Karjala</c:v>
                </c:pt>
                <c:pt idx="16">
                  <c:v>Kanta-Häme</c:v>
                </c:pt>
                <c:pt idx="17">
                  <c:v>Pohjois-Pohjanmaa</c:v>
                </c:pt>
                <c:pt idx="18">
                  <c:v>Pohjois-Karjala</c:v>
                </c:pt>
              </c:strCache>
            </c:strRef>
          </c:cat>
          <c:val>
            <c:numRef>
              <c:f>Sheet1!$B$2:$B$20</c:f>
              <c:numCache>
                <c:formatCode>#,##0_ ;[Red]\-#,##0\ </c:formatCode>
                <c:ptCount val="19"/>
                <c:pt idx="0">
                  <c:v>133.58482583556622</c:v>
                </c:pt>
                <c:pt idx="1">
                  <c:v>189.89015247492287</c:v>
                </c:pt>
                <c:pt idx="2">
                  <c:v>93.232473617375305</c:v>
                </c:pt>
                <c:pt idx="3">
                  <c:v>55.781550848941009</c:v>
                </c:pt>
                <c:pt idx="4">
                  <c:v>89.625441774532703</c:v>
                </c:pt>
                <c:pt idx="5">
                  <c:v>106.08795780875252</c:v>
                </c:pt>
                <c:pt idx="6">
                  <c:v>78.950232223712078</c:v>
                </c:pt>
                <c:pt idx="7">
                  <c:v>106.29677724228155</c:v>
                </c:pt>
                <c:pt idx="8">
                  <c:v>102.19553651349204</c:v>
                </c:pt>
                <c:pt idx="9">
                  <c:v>101.82082631613481</c:v>
                </c:pt>
                <c:pt idx="10">
                  <c:v>85.461206073507256</c:v>
                </c:pt>
                <c:pt idx="11">
                  <c:v>113.10506896248792</c:v>
                </c:pt>
                <c:pt idx="12">
                  <c:v>143.44619826152447</c:v>
                </c:pt>
                <c:pt idx="13">
                  <c:v>158.2662850069627</c:v>
                </c:pt>
                <c:pt idx="14">
                  <c:v>101.26117750675849</c:v>
                </c:pt>
                <c:pt idx="15">
                  <c:v>123.02688317768524</c:v>
                </c:pt>
                <c:pt idx="16">
                  <c:v>111.49420406776782</c:v>
                </c:pt>
                <c:pt idx="17">
                  <c:v>97.353573843033615</c:v>
                </c:pt>
                <c:pt idx="18">
                  <c:v>153.58458827298944</c:v>
                </c:pt>
              </c:numCache>
            </c:numRef>
          </c:val>
        </c:ser>
        <c:ser>
          <c:idx val="4"/>
          <c:order val="1"/>
          <c:tx>
            <c:strRef>
              <c:f>Sheet1!$C$1</c:f>
              <c:strCache>
                <c:ptCount val="1"/>
                <c:pt idx="0">
                  <c:v>2015*</c:v>
                </c:pt>
              </c:strCache>
            </c:strRef>
          </c:tx>
          <c:spPr>
            <a:solidFill>
              <a:srgbClr val="FF4747"/>
            </a:solidFill>
            <a:ln w="12204">
              <a:solidFill>
                <a:schemeClr val="tx2"/>
              </a:solidFill>
              <a:prstDash val="solid"/>
            </a:ln>
          </c:spPr>
          <c:invertIfNegative val="0"/>
          <c:dPt>
            <c:idx val="7"/>
            <c:invertIfNegative val="0"/>
            <c:bubble3D val="0"/>
            <c:spPr>
              <a:solidFill>
                <a:srgbClr val="FF0000"/>
              </a:solidFill>
              <a:ln w="12204">
                <a:solidFill>
                  <a:schemeClr val="tx2"/>
                </a:solidFill>
                <a:prstDash val="solid"/>
              </a:ln>
            </c:spPr>
          </c:dPt>
          <c:cat>
            <c:strRef>
              <c:f>Sheet1!$A$2:$A$20</c:f>
              <c:strCache>
                <c:ptCount val="19"/>
                <c:pt idx="0">
                  <c:v>Keski-Pohjanmaa</c:v>
                </c:pt>
                <c:pt idx="1">
                  <c:v>Pohjanmaa 1)</c:v>
                </c:pt>
                <c:pt idx="2">
                  <c:v>Lappi</c:v>
                </c:pt>
                <c:pt idx="3">
                  <c:v>Kymenlaakso</c:v>
                </c:pt>
                <c:pt idx="4">
                  <c:v>Pirkanmaa</c:v>
                </c:pt>
                <c:pt idx="5">
                  <c:v>Uusimaa</c:v>
                </c:pt>
                <c:pt idx="6">
                  <c:v>Etelä-Pohjanmaa</c:v>
                </c:pt>
                <c:pt idx="7">
                  <c:v>MANNER-SUOMI</c:v>
                </c:pt>
                <c:pt idx="8">
                  <c:v>Keski-Suomi</c:v>
                </c:pt>
                <c:pt idx="9">
                  <c:v>Pohjois-Savo</c:v>
                </c:pt>
                <c:pt idx="10">
                  <c:v>Varsinais-Suomi</c:v>
                </c:pt>
                <c:pt idx="11">
                  <c:v>Etelä-Savo</c:v>
                </c:pt>
                <c:pt idx="12">
                  <c:v>Päijät-Häme</c:v>
                </c:pt>
                <c:pt idx="13">
                  <c:v>Kainuu</c:v>
                </c:pt>
                <c:pt idx="14">
                  <c:v>Satakunta</c:v>
                </c:pt>
                <c:pt idx="15">
                  <c:v>Etelä-Karjala</c:v>
                </c:pt>
                <c:pt idx="16">
                  <c:v>Kanta-Häme</c:v>
                </c:pt>
                <c:pt idx="17">
                  <c:v>Pohjois-Pohjanmaa</c:v>
                </c:pt>
                <c:pt idx="18">
                  <c:v>Pohjois-Karjala</c:v>
                </c:pt>
              </c:strCache>
            </c:strRef>
          </c:cat>
          <c:val>
            <c:numRef>
              <c:f>Sheet1!$C$2:$C$20</c:f>
              <c:numCache>
                <c:formatCode>#,##0_ ;[Red]\-#,##0\ </c:formatCode>
                <c:ptCount val="19"/>
                <c:pt idx="0">
                  <c:v>37.71209364087936</c:v>
                </c:pt>
                <c:pt idx="1">
                  <c:v>57.680205949656752</c:v>
                </c:pt>
                <c:pt idx="2">
                  <c:v>62.156507972407553</c:v>
                </c:pt>
                <c:pt idx="3">
                  <c:v>67.821872380744139</c:v>
                </c:pt>
                <c:pt idx="4">
                  <c:v>76.63795249713688</c:v>
                </c:pt>
                <c:pt idx="5">
                  <c:v>77.820317604028958</c:v>
                </c:pt>
                <c:pt idx="6">
                  <c:v>82.987481354204036</c:v>
                </c:pt>
                <c:pt idx="7">
                  <c:v>87.038266751664537</c:v>
                </c:pt>
                <c:pt idx="8">
                  <c:v>93.913812197633533</c:v>
                </c:pt>
                <c:pt idx="9">
                  <c:v>95.043090349949551</c:v>
                </c:pt>
                <c:pt idx="10">
                  <c:v>98.503544047446837</c:v>
                </c:pt>
                <c:pt idx="11">
                  <c:v>100.98695728291317</c:v>
                </c:pt>
                <c:pt idx="12">
                  <c:v>101.04117922321011</c:v>
                </c:pt>
                <c:pt idx="13">
                  <c:v>101.48744208729578</c:v>
                </c:pt>
                <c:pt idx="14">
                  <c:v>105.38171536286522</c:v>
                </c:pt>
                <c:pt idx="15">
                  <c:v>111.02307710665107</c:v>
                </c:pt>
                <c:pt idx="16">
                  <c:v>113.28659070990359</c:v>
                </c:pt>
                <c:pt idx="17">
                  <c:v>113.99511737648302</c:v>
                </c:pt>
                <c:pt idx="18">
                  <c:v>137.06724495279036</c:v>
                </c:pt>
              </c:numCache>
            </c:numRef>
          </c:val>
        </c:ser>
        <c:dLbls>
          <c:showLegendKey val="0"/>
          <c:showVal val="0"/>
          <c:showCatName val="0"/>
          <c:showSerName val="0"/>
          <c:showPercent val="0"/>
          <c:showBubbleSize val="0"/>
        </c:dLbls>
        <c:gapWidth val="60"/>
        <c:overlap val="26"/>
        <c:axId val="38580992"/>
        <c:axId val="38582528"/>
      </c:barChart>
      <c:catAx>
        <c:axId val="38580992"/>
        <c:scaling>
          <c:orientation val="minMax"/>
        </c:scaling>
        <c:delete val="0"/>
        <c:axPos val="l"/>
        <c:numFmt formatCode="General" sourceLinked="1"/>
        <c:majorTickMark val="out"/>
        <c:minorTickMark val="none"/>
        <c:tickLblPos val="low"/>
        <c:spPr>
          <a:ln w="3051">
            <a:solidFill>
              <a:schemeClr val="tx1"/>
            </a:solidFill>
            <a:prstDash val="solid"/>
          </a:ln>
        </c:spPr>
        <c:txPr>
          <a:bodyPr rot="0" vert="horz"/>
          <a:lstStyle/>
          <a:p>
            <a:pPr>
              <a:defRPr sz="1450" b="0" i="0" u="none" strike="noStrike" baseline="0">
                <a:solidFill>
                  <a:schemeClr val="accent1"/>
                </a:solidFill>
                <a:latin typeface="Verdana" pitchFamily="34" charset="0"/>
                <a:ea typeface="Times New Roman"/>
                <a:cs typeface="Times New Roman"/>
              </a:defRPr>
            </a:pPr>
            <a:endParaRPr lang="fi-FI"/>
          </a:p>
        </c:txPr>
        <c:crossAx val="38582528"/>
        <c:crosses val="autoZero"/>
        <c:auto val="1"/>
        <c:lblAlgn val="ctr"/>
        <c:lblOffset val="100"/>
        <c:tickLblSkip val="1"/>
        <c:tickMarkSkip val="1"/>
        <c:noMultiLvlLbl val="0"/>
      </c:catAx>
      <c:valAx>
        <c:axId val="38582528"/>
        <c:scaling>
          <c:orientation val="minMax"/>
          <c:max val="200"/>
          <c:min val="0"/>
        </c:scaling>
        <c:delete val="0"/>
        <c:axPos val="b"/>
        <c:majorGridlines>
          <c:spPr>
            <a:ln w="3051">
              <a:solidFill>
                <a:schemeClr val="tx1"/>
              </a:solidFill>
              <a:prstDash val="sysDash"/>
            </a:ln>
          </c:spPr>
        </c:majorGridlines>
        <c:numFmt formatCode="0" sourceLinked="0"/>
        <c:majorTickMark val="out"/>
        <c:minorTickMark val="in"/>
        <c:tickLblPos val="nextTo"/>
        <c:spPr>
          <a:ln w="3051">
            <a:solidFill>
              <a:schemeClr val="tx1"/>
            </a:solidFill>
            <a:prstDash val="solid"/>
          </a:ln>
        </c:spPr>
        <c:txPr>
          <a:bodyPr rot="0" vert="horz"/>
          <a:lstStyle/>
          <a:p>
            <a:pPr>
              <a:defRPr sz="1350" b="0" i="0" u="none" strike="noStrike" baseline="0">
                <a:solidFill>
                  <a:schemeClr val="tx1"/>
                </a:solidFill>
                <a:latin typeface="Verdana"/>
                <a:ea typeface="Verdana"/>
                <a:cs typeface="Verdana"/>
              </a:defRPr>
            </a:pPr>
            <a:endParaRPr lang="fi-FI"/>
          </a:p>
        </c:txPr>
        <c:crossAx val="38580992"/>
        <c:crosses val="autoZero"/>
        <c:crossBetween val="between"/>
        <c:majorUnit val="20"/>
        <c:minorUnit val="10"/>
      </c:valAx>
      <c:spPr>
        <a:noFill/>
        <a:ln w="12204">
          <a:solidFill>
            <a:schemeClr val="tx1"/>
          </a:solidFill>
          <a:prstDash val="solid"/>
        </a:ln>
      </c:spPr>
    </c:plotArea>
    <c:legend>
      <c:legendPos val="r"/>
      <c:layout>
        <c:manualLayout>
          <c:xMode val="edge"/>
          <c:yMode val="edge"/>
          <c:x val="0.8320667307060956"/>
          <c:y val="0.66614770674081225"/>
          <c:w val="0.10043547969643225"/>
          <c:h val="0.11427762062464171"/>
        </c:manualLayout>
      </c:layout>
      <c:overlay val="0"/>
      <c:spPr>
        <a:solidFill>
          <a:schemeClr val="bg1"/>
        </a:solidFill>
        <a:ln w="3051">
          <a:solidFill>
            <a:schemeClr val="tx1"/>
          </a:solidFill>
          <a:prstDash val="solid"/>
        </a:ln>
      </c:spPr>
      <c:txPr>
        <a:bodyPr/>
        <a:lstStyle/>
        <a:p>
          <a:pPr>
            <a:defRPr sz="14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30"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barChart>
        <c:barDir val="col"/>
        <c:grouping val="stacked"/>
        <c:varyColors val="0"/>
        <c:ser>
          <c:idx val="0"/>
          <c:order val="0"/>
          <c:tx>
            <c:strRef>
              <c:f>Sheet1!$A$2</c:f>
              <c:strCache>
                <c:ptCount val="1"/>
                <c:pt idx="0">
                  <c:v>Muu lainakannan muutos</c:v>
                </c:pt>
              </c:strCache>
            </c:strRef>
          </c:tx>
          <c:spPr>
            <a:solidFill>
              <a:srgbClr val="FF8989"/>
            </a:solidFill>
            <a:ln w="12700">
              <a:solidFill>
                <a:schemeClr val="tx2"/>
              </a:solidFill>
              <a:prstDash val="solid"/>
            </a:ln>
          </c:spPr>
          <c:invertIfNegative val="0"/>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0.000</c:formatCode>
                <c:ptCount val="16"/>
                <c:pt idx="0">
                  <c:v>101.96685172720578</c:v>
                </c:pt>
                <c:pt idx="1">
                  <c:v>147.54169506688231</c:v>
                </c:pt>
                <c:pt idx="2">
                  <c:v>405.12400000000002</c:v>
                </c:pt>
                <c:pt idx="3">
                  <c:v>693.82500000000005</c:v>
                </c:pt>
                <c:pt idx="4">
                  <c:v>870.99</c:v>
                </c:pt>
                <c:pt idx="5">
                  <c:v>863.25400000000002</c:v>
                </c:pt>
                <c:pt idx="6">
                  <c:v>592.01699999999994</c:v>
                </c:pt>
                <c:pt idx="7">
                  <c:v>458.88400000000001</c:v>
                </c:pt>
                <c:pt idx="8">
                  <c:v>443.52300000000002</c:v>
                </c:pt>
                <c:pt idx="9">
                  <c:v>1140.771</c:v>
                </c:pt>
                <c:pt idx="10">
                  <c:v>675.51400000000001</c:v>
                </c:pt>
                <c:pt idx="11">
                  <c:v>437.53399999999999</c:v>
                </c:pt>
                <c:pt idx="12">
                  <c:v>1177.8150000000001</c:v>
                </c:pt>
                <c:pt idx="13">
                  <c:v>1560.5830000000001</c:v>
                </c:pt>
                <c:pt idx="14">
                  <c:v>883.40700000000004</c:v>
                </c:pt>
                <c:pt idx="15">
                  <c:v>559.94000000000005</c:v>
                </c:pt>
              </c:numCache>
            </c:numRef>
          </c:val>
        </c:ser>
        <c:ser>
          <c:idx val="2"/>
          <c:order val="1"/>
          <c:tx>
            <c:strRef>
              <c:f>Sheet1!$A$3</c:f>
              <c:strCache>
                <c:ptCount val="1"/>
                <c:pt idx="0">
                  <c:v>"Syömävelka" 1)</c:v>
                </c:pt>
              </c:strCache>
            </c:strRef>
          </c:tx>
          <c:spPr>
            <a:solidFill>
              <a:srgbClr val="9E0000"/>
            </a:solidFill>
            <a:ln w="12700">
              <a:solidFill>
                <a:schemeClr val="tx2"/>
              </a:solidFill>
            </a:ln>
          </c:spPr>
          <c:invertIfNegative val="0"/>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Sheet1!$B$3:$Q$3</c:f>
              <c:numCache>
                <c:formatCode>0.000</c:formatCode>
                <c:ptCount val="16"/>
                <c:pt idx="0">
                  <c:v>86.316000000000003</c:v>
                </c:pt>
                <c:pt idx="1">
                  <c:v>43.747999999999998</c:v>
                </c:pt>
                <c:pt idx="2">
                  <c:v>27.187999999999999</c:v>
                </c:pt>
                <c:pt idx="3">
                  <c:v>36</c:v>
                </c:pt>
                <c:pt idx="4">
                  <c:v>71.165000000000006</c:v>
                </c:pt>
                <c:pt idx="5">
                  <c:v>80.010999999999996</c:v>
                </c:pt>
                <c:pt idx="6">
                  <c:v>33.143000000000001</c:v>
                </c:pt>
                <c:pt idx="7">
                  <c:v>18.959</c:v>
                </c:pt>
                <c:pt idx="8">
                  <c:v>35.935000000000002</c:v>
                </c:pt>
                <c:pt idx="9">
                  <c:v>16.606000000000002</c:v>
                </c:pt>
                <c:pt idx="10">
                  <c:v>1.494</c:v>
                </c:pt>
                <c:pt idx="11">
                  <c:v>45.784999999999997</c:v>
                </c:pt>
                <c:pt idx="12">
                  <c:v>90.048000000000002</c:v>
                </c:pt>
                <c:pt idx="13">
                  <c:v>16.326000000000001</c:v>
                </c:pt>
                <c:pt idx="14">
                  <c:v>8.593</c:v>
                </c:pt>
                <c:pt idx="15">
                  <c:v>6.06</c:v>
                </c:pt>
              </c:numCache>
            </c:numRef>
          </c:val>
        </c:ser>
        <c:dLbls>
          <c:showLegendKey val="0"/>
          <c:showVal val="0"/>
          <c:showCatName val="0"/>
          <c:showSerName val="0"/>
          <c:showPercent val="0"/>
          <c:showBubbleSize val="0"/>
        </c:dLbls>
        <c:gapWidth val="70"/>
        <c:overlap val="100"/>
        <c:axId val="38750848"/>
        <c:axId val="38752640"/>
      </c:barChart>
      <c:catAx>
        <c:axId val="38750848"/>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50" b="0" i="0" u="none" strike="noStrike" baseline="0">
                <a:solidFill>
                  <a:srgbClr val="333399"/>
                </a:solidFill>
                <a:latin typeface="Verdana"/>
                <a:ea typeface="Verdana"/>
                <a:cs typeface="Verdana"/>
              </a:defRPr>
            </a:pPr>
            <a:endParaRPr lang="fi-FI"/>
          </a:p>
        </c:txPr>
        <c:crossAx val="38752640"/>
        <c:crosses val="autoZero"/>
        <c:auto val="0"/>
        <c:lblAlgn val="ctr"/>
        <c:lblOffset val="100"/>
        <c:tickLblSkip val="1"/>
        <c:tickMarkSkip val="1"/>
        <c:noMultiLvlLbl val="0"/>
      </c:catAx>
      <c:valAx>
        <c:axId val="38752640"/>
        <c:scaling>
          <c:orientation val="minMax"/>
          <c:max val="1600"/>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500" b="0" i="0" u="none" strike="noStrike" baseline="0">
                <a:solidFill>
                  <a:srgbClr val="333399"/>
                </a:solidFill>
                <a:latin typeface="Verdana"/>
                <a:ea typeface="Verdana"/>
                <a:cs typeface="Verdana"/>
              </a:defRPr>
            </a:pPr>
            <a:endParaRPr lang="fi-FI"/>
          </a:p>
        </c:txPr>
        <c:crossAx val="38750848"/>
        <c:crosses val="autoZero"/>
        <c:crossBetween val="between"/>
        <c:majorUnit val="200"/>
        <c:minorUnit val="100"/>
      </c:valAx>
      <c:spPr>
        <a:noFill/>
        <a:ln w="15707">
          <a:solidFill>
            <a:schemeClr val="tx1"/>
          </a:solidFill>
          <a:prstDash val="solid"/>
        </a:ln>
      </c:spPr>
    </c:plotArea>
    <c:legend>
      <c:legendPos val="r"/>
      <c:layout>
        <c:manualLayout>
          <c:xMode val="edge"/>
          <c:yMode val="edge"/>
          <c:x val="0.14939113723452155"/>
          <c:y val="0.11122200332355481"/>
          <c:w val="0.31997590963003725"/>
          <c:h val="0.13149447282028381"/>
        </c:manualLayout>
      </c:layout>
      <c:overlay val="0"/>
      <c:spPr>
        <a:solidFill>
          <a:schemeClr val="bg1"/>
        </a:solidFill>
        <a:ln w="3927">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88642312689894365"/>
          <c:h val="0.90652022202496252"/>
        </c:manualLayout>
      </c:layout>
      <c:lineChart>
        <c:grouping val="standard"/>
        <c:varyColors val="0"/>
        <c:ser>
          <c:idx val="0"/>
          <c:order val="0"/>
          <c:tx>
            <c:strRef>
              <c:f>Sheet1!$A$2</c:f>
              <c:strCache>
                <c:ptCount val="1"/>
                <c:pt idx="0">
                  <c:v>Alle 5000 as. kunnat</c:v>
                </c:pt>
              </c:strCache>
            </c:strRef>
          </c:tx>
          <c:spPr>
            <a:ln w="31750">
              <a:solidFill>
                <a:srgbClr val="00FF00"/>
              </a:solidFill>
              <a:prstDash val="solid"/>
            </a:ln>
          </c:spPr>
          <c:marker>
            <c:symbol val="circle"/>
            <c:size val="6"/>
            <c:spPr>
              <a:solidFill>
                <a:srgbClr val="FFFFFF"/>
              </a:solidFill>
              <a:ln>
                <a:solidFill>
                  <a:srgbClr val="00FF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c:formatCode>
                <c:ptCount val="16"/>
                <c:pt idx="0">
                  <c:v>699.32228198982671</c:v>
                </c:pt>
                <c:pt idx="1">
                  <c:v>831.98236632536975</c:v>
                </c:pt>
                <c:pt idx="2">
                  <c:v>904.81050310272326</c:v>
                </c:pt>
                <c:pt idx="3">
                  <c:v>952.10742337523959</c:v>
                </c:pt>
                <c:pt idx="4">
                  <c:v>1107.8325593032166</c:v>
                </c:pt>
                <c:pt idx="5">
                  <c:v>1278.0373463392073</c:v>
                </c:pt>
                <c:pt idx="6">
                  <c:v>1375.4963161135529</c:v>
                </c:pt>
                <c:pt idx="7">
                  <c:v>1417.426851988366</c:v>
                </c:pt>
                <c:pt idx="8">
                  <c:v>1457.888004856158</c:v>
                </c:pt>
                <c:pt idx="9">
                  <c:v>1571.6333318744803</c:v>
                </c:pt>
                <c:pt idx="10">
                  <c:v>1634.195488638901</c:v>
                </c:pt>
                <c:pt idx="11">
                  <c:v>1749.4076736539366</c:v>
                </c:pt>
                <c:pt idx="12" formatCode="0">
                  <c:v>1960.213231858686</c:v>
                </c:pt>
                <c:pt idx="13" formatCode="0">
                  <c:v>2222.2699351609599</c:v>
                </c:pt>
                <c:pt idx="14">
                  <c:v>2356.2444259040826</c:v>
                </c:pt>
                <c:pt idx="15">
                  <c:v>2512.3265058519187</c:v>
                </c:pt>
              </c:numCache>
            </c:numRef>
          </c:val>
          <c:smooth val="0"/>
        </c:ser>
        <c:ser>
          <c:idx val="1"/>
          <c:order val="1"/>
          <c:tx>
            <c:strRef>
              <c:f>Sheet1!$A$3</c:f>
              <c:strCache>
                <c:ptCount val="1"/>
                <c:pt idx="0">
                  <c:v>5000-20000 as. kunnat</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Sheet1!$B$3:$Q$3</c:f>
              <c:numCache>
                <c:formatCode>#,##0</c:formatCode>
                <c:ptCount val="16"/>
                <c:pt idx="0">
                  <c:v>792.3878946973108</c:v>
                </c:pt>
                <c:pt idx="1">
                  <c:v>876.39089493985011</c:v>
                </c:pt>
                <c:pt idx="2">
                  <c:v>873.03704654814248</c:v>
                </c:pt>
                <c:pt idx="3">
                  <c:v>941.29503733288686</c:v>
                </c:pt>
                <c:pt idx="4">
                  <c:v>1098.1113392638952</c:v>
                </c:pt>
                <c:pt idx="5">
                  <c:v>1287.0429895030247</c:v>
                </c:pt>
                <c:pt idx="6">
                  <c:v>1435.1973420640732</c:v>
                </c:pt>
                <c:pt idx="7">
                  <c:v>1544.8159642140974</c:v>
                </c:pt>
                <c:pt idx="8">
                  <c:v>1654.9869138788974</c:v>
                </c:pt>
                <c:pt idx="9">
                  <c:v>1810.6671174592441</c:v>
                </c:pt>
                <c:pt idx="10">
                  <c:v>1851.595186518821</c:v>
                </c:pt>
                <c:pt idx="11">
                  <c:v>1932.3379802571969</c:v>
                </c:pt>
                <c:pt idx="12" formatCode="0">
                  <c:v>2174.8926355466274</c:v>
                </c:pt>
                <c:pt idx="13" formatCode="0">
                  <c:v>2406.9294611438909</c:v>
                </c:pt>
                <c:pt idx="14">
                  <c:v>2575.1890386036725</c:v>
                </c:pt>
                <c:pt idx="15">
                  <c:v>2696.6929311302306</c:v>
                </c:pt>
              </c:numCache>
            </c:numRef>
          </c:val>
          <c:smooth val="0"/>
        </c:ser>
        <c:ser>
          <c:idx val="4"/>
          <c:order val="2"/>
          <c:tx>
            <c:strRef>
              <c:f>Sheet1!$A$4</c:f>
              <c:strCache>
                <c:ptCount val="1"/>
                <c:pt idx="0">
                  <c:v>20001-100000 as. kunnat</c:v>
                </c:pt>
              </c:strCache>
            </c:strRef>
          </c:tx>
          <c:spPr>
            <a:ln w="31750">
              <a:solidFill>
                <a:srgbClr val="002060"/>
              </a:solidFill>
              <a:prstDash val="solid"/>
            </a:ln>
          </c:spPr>
          <c:marker>
            <c:symbol val="circle"/>
            <c:size val="6"/>
            <c:spPr>
              <a:solidFill>
                <a:srgbClr val="99CCFF"/>
              </a:solidFill>
              <a:ln>
                <a:solidFill>
                  <a:srgbClr val="002060"/>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Sheet1!$B$4:$Q$4</c:f>
              <c:numCache>
                <c:formatCode>#,##0</c:formatCode>
                <c:ptCount val="16"/>
                <c:pt idx="0">
                  <c:v>868.27597344501146</c:v>
                </c:pt>
                <c:pt idx="1">
                  <c:v>907.50589590012703</c:v>
                </c:pt>
                <c:pt idx="2">
                  <c:v>909.23638037757303</c:v>
                </c:pt>
                <c:pt idx="3">
                  <c:v>1004.9738622341287</c:v>
                </c:pt>
                <c:pt idx="4">
                  <c:v>1202.825081494972</c:v>
                </c:pt>
                <c:pt idx="5">
                  <c:v>1409.7587983190165</c:v>
                </c:pt>
                <c:pt idx="6">
                  <c:v>1577.4274937355185</c:v>
                </c:pt>
                <c:pt idx="7">
                  <c:v>1647.109653259108</c:v>
                </c:pt>
                <c:pt idx="8">
                  <c:v>1819.7204814341756</c:v>
                </c:pt>
                <c:pt idx="9">
                  <c:v>1994.1166642596415</c:v>
                </c:pt>
                <c:pt idx="10">
                  <c:v>2043.3524724148567</c:v>
                </c:pt>
                <c:pt idx="11">
                  <c:v>2072.5201706991215</c:v>
                </c:pt>
                <c:pt idx="12" formatCode="0">
                  <c:v>2322.5161418173552</c:v>
                </c:pt>
                <c:pt idx="13" formatCode="0">
                  <c:v>2517.3666274373909</c:v>
                </c:pt>
                <c:pt idx="14">
                  <c:v>2621.8560176093092</c:v>
                </c:pt>
                <c:pt idx="15">
                  <c:v>2758.0467167859547</c:v>
                </c:pt>
              </c:numCache>
            </c:numRef>
          </c:val>
          <c:smooth val="0"/>
        </c:ser>
        <c:ser>
          <c:idx val="2"/>
          <c:order val="3"/>
          <c:tx>
            <c:strRef>
              <c:f>Sheet1!$A$5</c:f>
              <c:strCache>
                <c:ptCount val="1"/>
                <c:pt idx="0">
                  <c:v>Yli 100000 as. kunnat</c:v>
                </c:pt>
              </c:strCache>
            </c:strRef>
          </c:tx>
          <c:spPr>
            <a:ln w="31750">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Sheet1!$B$5:$Q$5</c:f>
              <c:numCache>
                <c:formatCode>#,##0</c:formatCode>
                <c:ptCount val="16"/>
                <c:pt idx="0">
                  <c:v>608.76832104447374</c:v>
                </c:pt>
                <c:pt idx="1">
                  <c:v>584.31389867184828</c:v>
                </c:pt>
                <c:pt idx="2">
                  <c:v>802.67068979306976</c:v>
                </c:pt>
                <c:pt idx="3">
                  <c:v>1042.986955261799</c:v>
                </c:pt>
                <c:pt idx="4">
                  <c:v>1208.8477706168048</c:v>
                </c:pt>
                <c:pt idx="5">
                  <c:v>1344.4569071295759</c:v>
                </c:pt>
                <c:pt idx="6">
                  <c:v>1387.1429295178266</c:v>
                </c:pt>
                <c:pt idx="7">
                  <c:v>1476.5114053910816</c:v>
                </c:pt>
                <c:pt idx="8">
                  <c:v>1468.8362160337288</c:v>
                </c:pt>
                <c:pt idx="9">
                  <c:v>1762.8170795382628</c:v>
                </c:pt>
                <c:pt idx="10">
                  <c:v>2003.65502692989</c:v>
                </c:pt>
                <c:pt idx="11">
                  <c:v>2125.4993343896008</c:v>
                </c:pt>
                <c:pt idx="12" formatCode="0">
                  <c:v>2317.1719605991229</c:v>
                </c:pt>
                <c:pt idx="13" formatCode="0">
                  <c:v>2704.0932572412371</c:v>
                </c:pt>
                <c:pt idx="14">
                  <c:v>2893.6311502505591</c:v>
                </c:pt>
                <c:pt idx="15">
                  <c:v>2927.3791982237144</c:v>
                </c:pt>
              </c:numCache>
            </c:numRef>
          </c:val>
          <c:smooth val="0"/>
        </c:ser>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Sheet1!$B$6:$Q$6</c:f>
              <c:numCache>
                <c:formatCode>#,##0</c:formatCode>
                <c:ptCount val="16"/>
                <c:pt idx="0">
                  <c:v>746.26052572583626</c:v>
                </c:pt>
                <c:pt idx="1">
                  <c:v>780.8687469444618</c:v>
                </c:pt>
                <c:pt idx="2">
                  <c:v>862.53247563048762</c:v>
                </c:pt>
                <c:pt idx="3">
                  <c:v>999.02395066031113</c:v>
                </c:pt>
                <c:pt idx="4">
                  <c:v>1172.6322489036158</c:v>
                </c:pt>
                <c:pt idx="5">
                  <c:v>1347.375140901933</c:v>
                </c:pt>
                <c:pt idx="6">
                  <c:v>1460.8223340352972</c:v>
                </c:pt>
                <c:pt idx="7">
                  <c:v>1545.2130731031298</c:v>
                </c:pt>
                <c:pt idx="8">
                  <c:v>1628.7862403559409</c:v>
                </c:pt>
                <c:pt idx="9">
                  <c:v>1837.7265556071698</c:v>
                </c:pt>
                <c:pt idx="10">
                  <c:v>1955.957517753455</c:v>
                </c:pt>
                <c:pt idx="11">
                  <c:v>2037.566772437968</c:v>
                </c:pt>
                <c:pt idx="12" formatCode="0">
                  <c:v>2262.3296808012637</c:v>
                </c:pt>
                <c:pt idx="13" formatCode="0">
                  <c:v>2542.4762715477655</c:v>
                </c:pt>
                <c:pt idx="14">
                  <c:v>2696.5986672024169</c:v>
                </c:pt>
                <c:pt idx="15">
                  <c:v>2793.0324624781774</c:v>
                </c:pt>
              </c:numCache>
            </c:numRef>
          </c:val>
          <c:smooth val="0"/>
        </c:ser>
        <c:dLbls>
          <c:showLegendKey val="0"/>
          <c:showVal val="0"/>
          <c:showCatName val="0"/>
          <c:showSerName val="0"/>
          <c:showPercent val="0"/>
          <c:showBubbleSize val="0"/>
        </c:dLbls>
        <c:marker val="1"/>
        <c:smooth val="0"/>
        <c:axId val="38885632"/>
        <c:axId val="38891904"/>
      </c:lineChart>
      <c:catAx>
        <c:axId val="38885632"/>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38891904"/>
        <c:crosses val="autoZero"/>
        <c:auto val="1"/>
        <c:lblAlgn val="ctr"/>
        <c:lblOffset val="100"/>
        <c:tickLblSkip val="1"/>
        <c:tickMarkSkip val="1"/>
        <c:noMultiLvlLbl val="0"/>
      </c:catAx>
      <c:valAx>
        <c:axId val="38891904"/>
        <c:scaling>
          <c:orientation val="minMax"/>
          <c:max val="32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500" b="0" i="0" u="none" strike="noStrike" baseline="0">
                <a:solidFill>
                  <a:schemeClr val="tx1"/>
                </a:solidFill>
                <a:latin typeface="Verdana"/>
                <a:ea typeface="Verdana"/>
                <a:cs typeface="Verdana"/>
              </a:defRPr>
            </a:pPr>
            <a:endParaRPr lang="fi-FI"/>
          </a:p>
        </c:txPr>
        <c:crossAx val="38885632"/>
        <c:crosses val="autoZero"/>
        <c:crossBetween val="between"/>
        <c:majorUnit val="500"/>
        <c:minorUnit val="100"/>
      </c:valAx>
      <c:spPr>
        <a:noFill/>
        <a:ln w="12907">
          <a:solidFill>
            <a:schemeClr val="tx1"/>
          </a:solidFill>
          <a:prstDash val="solid"/>
        </a:ln>
      </c:spPr>
    </c:plotArea>
    <c:legend>
      <c:legendPos val="r"/>
      <c:layout>
        <c:manualLayout>
          <c:xMode val="edge"/>
          <c:yMode val="edge"/>
          <c:x val="0.15218730404719624"/>
          <c:y val="8.5311530330745719E-2"/>
          <c:w val="0.33012927942093062"/>
          <c:h val="0.23844318549895083"/>
        </c:manualLayout>
      </c:layout>
      <c:overlay val="0"/>
      <c:spPr>
        <a:solidFill>
          <a:srgbClr val="FFFFFF"/>
        </a:solidFill>
        <a:ln w="3227">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9549882719835"/>
          <c:y val="1.4693440099626306E-2"/>
          <c:w val="0.7395693608969226"/>
          <c:h val="0.9190790175545509"/>
        </c:manualLayout>
      </c:layout>
      <c:barChart>
        <c:barDir val="bar"/>
        <c:grouping val="clustered"/>
        <c:varyColors val="0"/>
        <c:ser>
          <c:idx val="1"/>
          <c:order val="0"/>
          <c:tx>
            <c:strRef>
              <c:f>Sheet1!$B$1</c:f>
              <c:strCache>
                <c:ptCount val="1"/>
                <c:pt idx="0">
                  <c:v>2014</c:v>
                </c:pt>
              </c:strCache>
            </c:strRef>
          </c:tx>
          <c:spPr>
            <a:solidFill>
              <a:srgbClr val="9BE1F7"/>
            </a:solidFill>
            <a:ln w="12204">
              <a:solidFill>
                <a:schemeClr val="tx1"/>
              </a:solidFill>
              <a:prstDash val="solid"/>
            </a:ln>
          </c:spPr>
          <c:invertIfNegative val="0"/>
          <c:dPt>
            <c:idx val="9"/>
            <c:invertIfNegative val="0"/>
            <c:bubble3D val="0"/>
            <c:spPr>
              <a:solidFill>
                <a:srgbClr val="53A5FF"/>
              </a:solidFill>
              <a:ln w="12204">
                <a:solidFill>
                  <a:schemeClr val="tx1"/>
                </a:solidFill>
                <a:prstDash val="solid"/>
              </a:ln>
            </c:spPr>
          </c:dPt>
          <c:cat>
            <c:strRef>
              <c:f>Sheet1!$A$2:$A$20</c:f>
              <c:strCache>
                <c:ptCount val="19"/>
                <c:pt idx="0">
                  <c:v>Keski-Pohjanmaa</c:v>
                </c:pt>
                <c:pt idx="1">
                  <c:v>Päijät-Häme</c:v>
                </c:pt>
                <c:pt idx="2">
                  <c:v>Kymenlaakso</c:v>
                </c:pt>
                <c:pt idx="3">
                  <c:v>Pohjois-Pohjanmaa</c:v>
                </c:pt>
                <c:pt idx="4">
                  <c:v>Etelä-Pohjanmaa</c:v>
                </c:pt>
                <c:pt idx="5">
                  <c:v>Keski-Suomi</c:v>
                </c:pt>
                <c:pt idx="6">
                  <c:v>Kanta-Häme</c:v>
                </c:pt>
                <c:pt idx="7">
                  <c:v>Etelä-Savo</c:v>
                </c:pt>
                <c:pt idx="8">
                  <c:v>Pohjanmaa</c:v>
                </c:pt>
                <c:pt idx="9">
                  <c:v>MANNER-SUOMI</c:v>
                </c:pt>
                <c:pt idx="10">
                  <c:v>Uusimaa</c:v>
                </c:pt>
                <c:pt idx="11">
                  <c:v>Etelä-Karjala</c:v>
                </c:pt>
                <c:pt idx="12">
                  <c:v>Lappi</c:v>
                </c:pt>
                <c:pt idx="13">
                  <c:v>Pohjois-Savo</c:v>
                </c:pt>
                <c:pt idx="14">
                  <c:v>Varsinais-Suomi</c:v>
                </c:pt>
                <c:pt idx="15">
                  <c:v>Kainuu</c:v>
                </c:pt>
                <c:pt idx="16">
                  <c:v>Pirkanmaa</c:v>
                </c:pt>
                <c:pt idx="17">
                  <c:v>Pohjois-Karjala</c:v>
                </c:pt>
                <c:pt idx="18">
                  <c:v>Satakunta</c:v>
                </c:pt>
              </c:strCache>
            </c:strRef>
          </c:cat>
          <c:val>
            <c:numRef>
              <c:f>Sheet1!$B$2:$B$20</c:f>
              <c:numCache>
                <c:formatCode>#,##0</c:formatCode>
                <c:ptCount val="19"/>
                <c:pt idx="0">
                  <c:v>5283.7861397646375</c:v>
                </c:pt>
                <c:pt idx="1">
                  <c:v>4226.395853650085</c:v>
                </c:pt>
                <c:pt idx="2">
                  <c:v>3150.8031380485609</c:v>
                </c:pt>
                <c:pt idx="3">
                  <c:v>3225.3415162383635</c:v>
                </c:pt>
                <c:pt idx="4">
                  <c:v>2996.0754709176367</c:v>
                </c:pt>
                <c:pt idx="5">
                  <c:v>2983.3891989846129</c:v>
                </c:pt>
                <c:pt idx="6">
                  <c:v>2829.6540042999959</c:v>
                </c:pt>
                <c:pt idx="7">
                  <c:v>2908.3597255212458</c:v>
                </c:pt>
                <c:pt idx="8">
                  <c:v>2834.5091025513639</c:v>
                </c:pt>
                <c:pt idx="9">
                  <c:v>2696.5986672024169</c:v>
                </c:pt>
                <c:pt idx="10">
                  <c:v>2647.292703143155</c:v>
                </c:pt>
                <c:pt idx="11">
                  <c:v>2472.0788682796515</c:v>
                </c:pt>
                <c:pt idx="12">
                  <c:v>2360.2555214420127</c:v>
                </c:pt>
                <c:pt idx="13">
                  <c:v>2640.9748556798145</c:v>
                </c:pt>
                <c:pt idx="14">
                  <c:v>2461.0683567224987</c:v>
                </c:pt>
                <c:pt idx="15">
                  <c:v>2116.1649297231825</c:v>
                </c:pt>
                <c:pt idx="16">
                  <c:v>2038.2353759172954</c:v>
                </c:pt>
                <c:pt idx="17">
                  <c:v>1947.2037662321945</c:v>
                </c:pt>
                <c:pt idx="18">
                  <c:v>1784.6284349398397</c:v>
                </c:pt>
              </c:numCache>
            </c:numRef>
          </c:val>
        </c:ser>
        <c:ser>
          <c:idx val="4"/>
          <c:order val="1"/>
          <c:tx>
            <c:strRef>
              <c:f>Sheet1!$C$1</c:f>
              <c:strCache>
                <c:ptCount val="1"/>
                <c:pt idx="0">
                  <c:v>2015*</c:v>
                </c:pt>
              </c:strCache>
            </c:strRef>
          </c:tx>
          <c:spPr>
            <a:solidFill>
              <a:srgbClr val="FF4747"/>
            </a:solidFill>
            <a:ln w="12204">
              <a:solidFill>
                <a:schemeClr val="tx2"/>
              </a:solidFill>
              <a:prstDash val="solid"/>
            </a:ln>
          </c:spPr>
          <c:invertIfNegative val="0"/>
          <c:dPt>
            <c:idx val="9"/>
            <c:invertIfNegative val="0"/>
            <c:bubble3D val="0"/>
            <c:spPr>
              <a:solidFill>
                <a:srgbClr val="FF3333"/>
              </a:solidFill>
              <a:ln w="12204">
                <a:solidFill>
                  <a:schemeClr val="tx2"/>
                </a:solidFill>
                <a:prstDash val="solid"/>
              </a:ln>
            </c:spPr>
          </c:dPt>
          <c:dPt>
            <c:idx val="10"/>
            <c:invertIfNegative val="0"/>
            <c:bubble3D val="0"/>
          </c:dPt>
          <c:cat>
            <c:strRef>
              <c:f>Sheet1!$A$2:$A$20</c:f>
              <c:strCache>
                <c:ptCount val="19"/>
                <c:pt idx="0">
                  <c:v>Keski-Pohjanmaa</c:v>
                </c:pt>
                <c:pt idx="1">
                  <c:v>Päijät-Häme</c:v>
                </c:pt>
                <c:pt idx="2">
                  <c:v>Kymenlaakso</c:v>
                </c:pt>
                <c:pt idx="3">
                  <c:v>Pohjois-Pohjanmaa</c:v>
                </c:pt>
                <c:pt idx="4">
                  <c:v>Etelä-Pohjanmaa</c:v>
                </c:pt>
                <c:pt idx="5">
                  <c:v>Keski-Suomi</c:v>
                </c:pt>
                <c:pt idx="6">
                  <c:v>Kanta-Häme</c:v>
                </c:pt>
                <c:pt idx="7">
                  <c:v>Etelä-Savo</c:v>
                </c:pt>
                <c:pt idx="8">
                  <c:v>Pohjanmaa</c:v>
                </c:pt>
                <c:pt idx="9">
                  <c:v>MANNER-SUOMI</c:v>
                </c:pt>
                <c:pt idx="10">
                  <c:v>Uusimaa</c:v>
                </c:pt>
                <c:pt idx="11">
                  <c:v>Etelä-Karjala</c:v>
                </c:pt>
                <c:pt idx="12">
                  <c:v>Lappi</c:v>
                </c:pt>
                <c:pt idx="13">
                  <c:v>Pohjois-Savo</c:v>
                </c:pt>
                <c:pt idx="14">
                  <c:v>Varsinais-Suomi</c:v>
                </c:pt>
                <c:pt idx="15">
                  <c:v>Kainuu</c:v>
                </c:pt>
                <c:pt idx="16">
                  <c:v>Pirkanmaa</c:v>
                </c:pt>
                <c:pt idx="17">
                  <c:v>Pohjois-Karjala</c:v>
                </c:pt>
                <c:pt idx="18">
                  <c:v>Satakunta</c:v>
                </c:pt>
              </c:strCache>
            </c:strRef>
          </c:cat>
          <c:val>
            <c:numRef>
              <c:f>Sheet1!$C$2:$C$20</c:f>
              <c:numCache>
                <c:formatCode>#,##0</c:formatCode>
                <c:ptCount val="19"/>
                <c:pt idx="0">
                  <c:v>4907.1894477460501</c:v>
                </c:pt>
                <c:pt idx="1">
                  <c:v>4653.5587400512077</c:v>
                </c:pt>
                <c:pt idx="2">
                  <c:v>3463.9093325870995</c:v>
                </c:pt>
                <c:pt idx="3">
                  <c:v>3332.135854100834</c:v>
                </c:pt>
                <c:pt idx="4">
                  <c:v>3304.7201163152977</c:v>
                </c:pt>
                <c:pt idx="5">
                  <c:v>3075.5761237768479</c:v>
                </c:pt>
                <c:pt idx="6">
                  <c:v>3011.323433439049</c:v>
                </c:pt>
                <c:pt idx="7">
                  <c:v>3006.0016501210976</c:v>
                </c:pt>
                <c:pt idx="8">
                  <c:v>2887.3234784044926</c:v>
                </c:pt>
                <c:pt idx="9">
                  <c:v>2793.0324624781774</c:v>
                </c:pt>
                <c:pt idx="10">
                  <c:v>2668.7944361153786</c:v>
                </c:pt>
                <c:pt idx="11">
                  <c:v>2579.1569104512901</c:v>
                </c:pt>
                <c:pt idx="12">
                  <c:v>2575.6491639387773</c:v>
                </c:pt>
                <c:pt idx="13">
                  <c:v>2564.2492100341783</c:v>
                </c:pt>
                <c:pt idx="14">
                  <c:v>2516.3846264161766</c:v>
                </c:pt>
                <c:pt idx="15">
                  <c:v>2343.0499566260141</c:v>
                </c:pt>
                <c:pt idx="16">
                  <c:v>2222.3699757754425</c:v>
                </c:pt>
                <c:pt idx="17">
                  <c:v>1958.1957461273248</c:v>
                </c:pt>
                <c:pt idx="18">
                  <c:v>1870.7877265386685</c:v>
                </c:pt>
              </c:numCache>
            </c:numRef>
          </c:val>
        </c:ser>
        <c:dLbls>
          <c:showLegendKey val="0"/>
          <c:showVal val="0"/>
          <c:showCatName val="0"/>
          <c:showSerName val="0"/>
          <c:showPercent val="0"/>
          <c:showBubbleSize val="0"/>
        </c:dLbls>
        <c:gapWidth val="48"/>
        <c:overlap val="30"/>
        <c:axId val="38965632"/>
        <c:axId val="38967168"/>
      </c:barChart>
      <c:catAx>
        <c:axId val="38965632"/>
        <c:scaling>
          <c:orientation val="minMax"/>
        </c:scaling>
        <c:delete val="0"/>
        <c:axPos val="l"/>
        <c:numFmt formatCode="General" sourceLinked="1"/>
        <c:majorTickMark val="out"/>
        <c:minorTickMark val="none"/>
        <c:tickLblPos val="nextTo"/>
        <c:spPr>
          <a:ln w="3051">
            <a:solidFill>
              <a:schemeClr val="tx1"/>
            </a:solidFill>
            <a:prstDash val="solid"/>
          </a:ln>
        </c:spPr>
        <c:txPr>
          <a:bodyPr rot="0" vert="horz"/>
          <a:lstStyle/>
          <a:p>
            <a:pPr>
              <a:defRPr sz="1400" baseline="0"/>
            </a:pPr>
            <a:endParaRPr lang="fi-FI"/>
          </a:p>
        </c:txPr>
        <c:crossAx val="38967168"/>
        <c:crosses val="autoZero"/>
        <c:auto val="1"/>
        <c:lblAlgn val="ctr"/>
        <c:lblOffset val="100"/>
        <c:tickLblSkip val="1"/>
        <c:tickMarkSkip val="1"/>
        <c:noMultiLvlLbl val="0"/>
      </c:catAx>
      <c:valAx>
        <c:axId val="38967168"/>
        <c:scaling>
          <c:orientation val="minMax"/>
          <c:max val="5500"/>
          <c:min val="0"/>
        </c:scaling>
        <c:delete val="0"/>
        <c:axPos val="b"/>
        <c:majorGridlines>
          <c:spPr>
            <a:ln w="12700">
              <a:solidFill>
                <a:schemeClr val="tx1"/>
              </a:solidFill>
              <a:prstDash val="sysDot"/>
            </a:ln>
          </c:spPr>
        </c:majorGridlines>
        <c:numFmt formatCode="0" sourceLinked="0"/>
        <c:majorTickMark val="out"/>
        <c:minorTickMark val="in"/>
        <c:tickLblPos val="nextTo"/>
        <c:spPr>
          <a:ln w="3051">
            <a:solidFill>
              <a:schemeClr val="tx1"/>
            </a:solidFill>
            <a:prstDash val="solid"/>
          </a:ln>
        </c:spPr>
        <c:txPr>
          <a:bodyPr rot="0" vert="horz"/>
          <a:lstStyle/>
          <a:p>
            <a:pPr>
              <a:defRPr sz="1450" baseline="0"/>
            </a:pPr>
            <a:endParaRPr lang="fi-FI"/>
          </a:p>
        </c:txPr>
        <c:crossAx val="38965632"/>
        <c:crosses val="autoZero"/>
        <c:crossBetween val="between"/>
        <c:majorUnit val="1000"/>
        <c:minorUnit val="500"/>
      </c:valAx>
      <c:spPr>
        <a:noFill/>
        <a:ln w="12204">
          <a:solidFill>
            <a:schemeClr val="tx1"/>
          </a:solidFill>
          <a:prstDash val="solid"/>
        </a:ln>
      </c:spPr>
    </c:plotArea>
    <c:legend>
      <c:legendPos val="r"/>
      <c:layout>
        <c:manualLayout>
          <c:xMode val="edge"/>
          <c:yMode val="edge"/>
          <c:x val="0.73205868235111571"/>
          <c:y val="0.25231422751690663"/>
          <c:w val="9.3081946729154319E-2"/>
          <c:h val="0.12472160356347439"/>
        </c:manualLayout>
      </c:layout>
      <c:overlay val="0"/>
      <c:spPr>
        <a:solidFill>
          <a:schemeClr val="bg1"/>
        </a:solidFill>
        <a:ln w="3051">
          <a:solidFill>
            <a:schemeClr val="tx1"/>
          </a:solidFill>
          <a:prstDash val="solid"/>
        </a:ln>
      </c:spPr>
      <c:txPr>
        <a:bodyPr/>
        <a:lstStyle/>
        <a:p>
          <a:pPr>
            <a:defRPr sz="1400" baseline="0"/>
          </a:pPr>
          <a:endParaRPr lang="fi-FI"/>
        </a:p>
      </c:txPr>
    </c:legend>
    <c:plotVisOnly val="1"/>
    <c:dispBlanksAs val="gap"/>
    <c:showDLblsOverMax val="0"/>
  </c:chart>
  <c:spPr>
    <a:noFill/>
    <a:ln>
      <a:noFill/>
    </a:ln>
  </c:spPr>
  <c:txPr>
    <a:bodyPr/>
    <a:lstStyle/>
    <a:p>
      <a:pPr>
        <a:defRPr sz="1320" b="0" i="0" u="none" strike="noStrike" baseline="0">
          <a:solidFill>
            <a:schemeClr val="tx1"/>
          </a:solidFill>
          <a:latin typeface="Verdana" pitchFamily="34" charset="0"/>
          <a:ea typeface="Times New Roman"/>
          <a:cs typeface="Times New Roman"/>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58052998886142E-2"/>
          <c:y val="4.3210827174727608E-2"/>
          <c:w val="0.82889483338446224"/>
          <c:h val="0.85620366676120863"/>
        </c:manualLayout>
      </c:layout>
      <c:barChart>
        <c:barDir val="col"/>
        <c:grouping val="clustered"/>
        <c:varyColors val="0"/>
        <c:ser>
          <c:idx val="1"/>
          <c:order val="0"/>
          <c:tx>
            <c:strRef>
              <c:f>Sheet1!$A$2</c:f>
              <c:strCache>
                <c:ptCount val="1"/>
                <c:pt idx="0">
                  <c:v>Vuosikate</c:v>
                </c:pt>
              </c:strCache>
            </c:strRef>
          </c:tx>
          <c:spPr>
            <a:solidFill>
              <a:srgbClr val="FF6161"/>
            </a:solidFill>
            <a:ln w="15875">
              <a:solidFill>
                <a:schemeClr val="tx2"/>
              </a:solidFill>
              <a:prstDash val="solid"/>
            </a:ln>
          </c:spPr>
          <c:invertIfNegative val="0"/>
          <c:dPt>
            <c:idx val="16"/>
            <c:invertIfNegative val="0"/>
            <c:bubble3D val="0"/>
            <c:spPr>
              <a:solidFill>
                <a:srgbClr val="FF9F9F"/>
              </a:solidFill>
              <a:ln w="15875">
                <a:solidFill>
                  <a:schemeClr val="tx2"/>
                </a:solidFill>
                <a:prstDash val="solid"/>
              </a:ln>
            </c:spPr>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 TPA</c:v>
                </c:pt>
                <c:pt idx="16">
                  <c:v>16 TA</c:v>
                </c:pt>
              </c:strCache>
            </c:strRef>
          </c:cat>
          <c:val>
            <c:numRef>
              <c:f>Sheet1!$B$2:$R$2</c:f>
              <c:numCache>
                <c:formatCode>0.00</c:formatCode>
                <c:ptCount val="17"/>
                <c:pt idx="0">
                  <c:v>1.698</c:v>
                </c:pt>
                <c:pt idx="1">
                  <c:v>1.9530000000000001</c:v>
                </c:pt>
                <c:pt idx="2">
                  <c:v>2.2629999999999999</c:v>
                </c:pt>
                <c:pt idx="3">
                  <c:v>1.5840000000000001</c:v>
                </c:pt>
                <c:pt idx="4">
                  <c:v>1.44</c:v>
                </c:pt>
                <c:pt idx="5">
                  <c:v>1.4770000000000001</c:v>
                </c:pt>
                <c:pt idx="6">
                  <c:v>2.1040000000000001</c:v>
                </c:pt>
                <c:pt idx="7">
                  <c:v>2.387</c:v>
                </c:pt>
                <c:pt idx="8">
                  <c:v>2.4009999999999998</c:v>
                </c:pt>
                <c:pt idx="9">
                  <c:v>2.306</c:v>
                </c:pt>
                <c:pt idx="10">
                  <c:v>3.0249999999999999</c:v>
                </c:pt>
                <c:pt idx="11">
                  <c:v>2.548</c:v>
                </c:pt>
                <c:pt idx="12">
                  <c:v>1.792</c:v>
                </c:pt>
                <c:pt idx="13">
                  <c:v>2.6930000000000001</c:v>
                </c:pt>
                <c:pt idx="14">
                  <c:v>2.875</c:v>
                </c:pt>
                <c:pt idx="15">
                  <c:v>2.5470000000000002</c:v>
                </c:pt>
                <c:pt idx="16">
                  <c:v>2.68</c:v>
                </c:pt>
              </c:numCache>
            </c:numRef>
          </c:val>
        </c:ser>
        <c:dLbls>
          <c:showLegendKey val="0"/>
          <c:showVal val="0"/>
          <c:showCatName val="0"/>
          <c:showSerName val="0"/>
          <c:showPercent val="0"/>
          <c:showBubbleSize val="0"/>
        </c:dLbls>
        <c:gapWidth val="68"/>
        <c:axId val="39682048"/>
        <c:axId val="39683584"/>
      </c:barChart>
      <c:barChart>
        <c:barDir val="col"/>
        <c:grouping val="stacked"/>
        <c:varyColors val="0"/>
        <c:ser>
          <c:idx val="0"/>
          <c:order val="1"/>
          <c:tx>
            <c:strRef>
              <c:f>Sheet1!$A$3</c:f>
              <c:strCache>
                <c:ptCount val="1"/>
                <c:pt idx="0">
                  <c:v>Tilikauden tulos</c:v>
                </c:pt>
              </c:strCache>
            </c:strRef>
          </c:tx>
          <c:spPr>
            <a:solidFill>
              <a:srgbClr val="0070C0"/>
            </a:solidFill>
            <a:ln w="15875">
              <a:solidFill>
                <a:schemeClr val="tx2"/>
              </a:solidFill>
              <a:prstDash val="solid"/>
            </a:ln>
          </c:spPr>
          <c:invertIfNegative val="0"/>
          <c:dPt>
            <c:idx val="16"/>
            <c:invertIfNegative val="0"/>
            <c:bubble3D val="0"/>
            <c:spPr>
              <a:solidFill>
                <a:schemeClr val="accent1">
                  <a:lumMod val="25000"/>
                  <a:lumOff val="75000"/>
                </a:schemeClr>
              </a:solidFill>
              <a:ln w="15875">
                <a:solidFill>
                  <a:schemeClr val="tx2"/>
                </a:solidFill>
                <a:prstDash val="solid"/>
              </a:ln>
            </c:spPr>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 TPA</c:v>
                </c:pt>
                <c:pt idx="16">
                  <c:v>16 TA</c:v>
                </c:pt>
              </c:strCache>
            </c:strRef>
          </c:cat>
          <c:val>
            <c:numRef>
              <c:f>Sheet1!$B$3:$R$3</c:f>
              <c:numCache>
                <c:formatCode>0.00</c:formatCode>
                <c:ptCount val="17"/>
                <c:pt idx="0">
                  <c:v>0.93899999999999995</c:v>
                </c:pt>
                <c:pt idx="1">
                  <c:v>0.68100000000000005</c:v>
                </c:pt>
                <c:pt idx="2">
                  <c:v>1.038</c:v>
                </c:pt>
                <c:pt idx="3">
                  <c:v>0.22500000000000001</c:v>
                </c:pt>
                <c:pt idx="4">
                  <c:v>-0.106</c:v>
                </c:pt>
                <c:pt idx="5">
                  <c:v>5.0000000000000001E-3</c:v>
                </c:pt>
                <c:pt idx="6">
                  <c:v>1.0840000000000001</c:v>
                </c:pt>
                <c:pt idx="7">
                  <c:v>0.78200000000000003</c:v>
                </c:pt>
                <c:pt idx="8">
                  <c:v>0.71799999999999997</c:v>
                </c:pt>
                <c:pt idx="9">
                  <c:v>0.43</c:v>
                </c:pt>
                <c:pt idx="10">
                  <c:v>0.98</c:v>
                </c:pt>
                <c:pt idx="11">
                  <c:v>0.44</c:v>
                </c:pt>
                <c:pt idx="12">
                  <c:v>-0.36099999999999999</c:v>
                </c:pt>
                <c:pt idx="13">
                  <c:v>0.436</c:v>
                </c:pt>
                <c:pt idx="14">
                  <c:v>0.46</c:v>
                </c:pt>
                <c:pt idx="15">
                  <c:v>0.27300000000000002</c:v>
                </c:pt>
                <c:pt idx="16">
                  <c:v>0.3</c:v>
                </c:pt>
              </c:numCache>
            </c:numRef>
          </c:val>
        </c:ser>
        <c:ser>
          <c:idx val="2"/>
          <c:order val="2"/>
          <c:tx>
            <c:strRef>
              <c:f>Sheet1!$A$4</c:f>
              <c:strCache>
                <c:ptCount val="1"/>
              </c:strCache>
            </c:strRef>
          </c:tx>
          <c:spPr>
            <a:solidFill>
              <a:srgbClr val="53A5FF"/>
            </a:solidFill>
            <a:ln>
              <a:solidFill>
                <a:srgbClr val="000000"/>
              </a:solidFill>
            </a:ln>
          </c:spPr>
          <c:invertIfNegative val="0"/>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 TPA</c:v>
                </c:pt>
                <c:pt idx="16">
                  <c:v>16 TA</c:v>
                </c:pt>
              </c:strCache>
            </c:strRef>
          </c:cat>
          <c:val>
            <c:numRef>
              <c:f>Sheet1!$B$4:$R$4</c:f>
              <c:numCache>
                <c:formatCode>General</c:formatCode>
                <c:ptCount val="17"/>
                <c:pt idx="10">
                  <c:v>0.95</c:v>
                </c:pt>
                <c:pt idx="14">
                  <c:v>1.7</c:v>
                </c:pt>
              </c:numCache>
            </c:numRef>
          </c:val>
        </c:ser>
        <c:dLbls>
          <c:showLegendKey val="0"/>
          <c:showVal val="0"/>
          <c:showCatName val="0"/>
          <c:showSerName val="0"/>
          <c:showPercent val="0"/>
          <c:showBubbleSize val="0"/>
        </c:dLbls>
        <c:gapWidth val="122"/>
        <c:overlap val="100"/>
        <c:axId val="39685120"/>
        <c:axId val="39691008"/>
      </c:barChart>
      <c:catAx>
        <c:axId val="39682048"/>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39683584"/>
        <c:crosses val="autoZero"/>
        <c:auto val="0"/>
        <c:lblAlgn val="ctr"/>
        <c:lblOffset val="100"/>
        <c:tickLblSkip val="1"/>
        <c:tickMarkSkip val="1"/>
        <c:noMultiLvlLbl val="0"/>
      </c:catAx>
      <c:valAx>
        <c:axId val="39683584"/>
        <c:scaling>
          <c:orientation val="minMax"/>
          <c:max val="3.5"/>
          <c:min val="-0.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9682048"/>
        <c:crosses val="autoZero"/>
        <c:crossBetween val="between"/>
        <c:majorUnit val="0.5"/>
        <c:minorUnit val="0.1"/>
      </c:valAx>
      <c:catAx>
        <c:axId val="39685120"/>
        <c:scaling>
          <c:orientation val="minMax"/>
        </c:scaling>
        <c:delete val="1"/>
        <c:axPos val="b"/>
        <c:numFmt formatCode="General" sourceLinked="1"/>
        <c:majorTickMark val="out"/>
        <c:minorTickMark val="none"/>
        <c:tickLblPos val="nextTo"/>
        <c:crossAx val="39691008"/>
        <c:crosses val="autoZero"/>
        <c:auto val="0"/>
        <c:lblAlgn val="ctr"/>
        <c:lblOffset val="100"/>
        <c:noMultiLvlLbl val="0"/>
      </c:catAx>
      <c:valAx>
        <c:axId val="39691008"/>
        <c:scaling>
          <c:orientation val="minMax"/>
          <c:max val="3.5"/>
          <c:min val="-0.5"/>
        </c:scaling>
        <c:delete val="0"/>
        <c:axPos val="r"/>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39685120"/>
        <c:crosses val="max"/>
        <c:crossBetween val="between"/>
        <c:majorUnit val="0.5"/>
        <c:minorUnit val="0.1"/>
      </c:valAx>
      <c:spPr>
        <a:noFill/>
        <a:ln w="15480">
          <a:solidFill>
            <a:schemeClr val="tx1"/>
          </a:solidFill>
          <a:prstDash val="solid"/>
        </a:ln>
      </c:spPr>
    </c:plotArea>
    <c:legend>
      <c:legendPos val="r"/>
      <c:legendEntry>
        <c:idx val="1"/>
        <c:delete val="1"/>
      </c:legendEntry>
      <c:layout>
        <c:manualLayout>
          <c:xMode val="edge"/>
          <c:yMode val="edge"/>
          <c:x val="0.13878877824334587"/>
          <c:y val="0.13116239632344762"/>
          <c:w val="0.21923461464335772"/>
          <c:h val="0.13085380535985602"/>
        </c:manualLayout>
      </c:layout>
      <c:overlay val="0"/>
      <c:spPr>
        <a:solidFill>
          <a:schemeClr val="bg1"/>
        </a:solidFill>
        <a:ln w="3870">
          <a:solidFill>
            <a:schemeClr val="tx1"/>
          </a:solidFill>
          <a:prstDash val="solid"/>
        </a:ln>
      </c:spPr>
      <c:txPr>
        <a:bodyPr/>
        <a:lstStyle/>
        <a:p>
          <a:pPr>
            <a:defRPr sz="15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3" name="Rectangle 3"/>
          <p:cNvSpPr>
            <a:spLocks noGrp="1" noChangeArrowheads="1"/>
          </p:cNvSpPr>
          <p:nvPr>
            <p:ph type="dt" sz="quarter" idx="1"/>
          </p:nvPr>
        </p:nvSpPr>
        <p:spPr bwMode="auto">
          <a:xfrm>
            <a:off x="3814627"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66564" name="Rectangle 4"/>
          <p:cNvSpPr>
            <a:spLocks noGrp="1" noChangeArrowheads="1"/>
          </p:cNvSpPr>
          <p:nvPr>
            <p:ph type="ftr" sz="quarter" idx="2"/>
          </p:nvPr>
        </p:nvSpPr>
        <p:spPr bwMode="auto">
          <a:xfrm>
            <a:off x="1"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66565" name="Rectangle 5"/>
          <p:cNvSpPr>
            <a:spLocks noGrp="1" noChangeArrowheads="1"/>
          </p:cNvSpPr>
          <p:nvPr>
            <p:ph type="sldNum" sz="quarter" idx="3"/>
          </p:nvPr>
        </p:nvSpPr>
        <p:spPr bwMode="auto">
          <a:xfrm>
            <a:off x="3814627"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a:defRPr sz="1200">
                <a:solidFill>
                  <a:schemeClr val="tx1"/>
                </a:solidFill>
                <a:latin typeface="Arial" charset="0"/>
                <a:cs typeface="+mn-cs"/>
              </a:defRPr>
            </a:lvl1pPr>
          </a:lstStyle>
          <a:p>
            <a:pPr>
              <a:defRPr/>
            </a:pPr>
            <a:fld id="{BBCCC37D-E910-430E-9CA9-6BD15BC924E9}" type="slidenum">
              <a:rPr lang="fi-FI"/>
              <a:pPr>
                <a:defRPr/>
              </a:pPr>
              <a:t>‹#›</a:t>
            </a:fld>
            <a:endParaRPr lang="fi-FI"/>
          </a:p>
        </p:txBody>
      </p:sp>
    </p:spTree>
    <p:extLst>
      <p:ext uri="{BB962C8B-B14F-4D97-AF65-F5344CB8AC3E}">
        <p14:creationId xmlns:p14="http://schemas.microsoft.com/office/powerpoint/2010/main" val="3278588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3" name="Rectangle 3"/>
          <p:cNvSpPr>
            <a:spLocks noGrp="1" noChangeArrowheads="1"/>
          </p:cNvSpPr>
          <p:nvPr>
            <p:ph type="dt" idx="1"/>
          </p:nvPr>
        </p:nvSpPr>
        <p:spPr bwMode="auto">
          <a:xfrm>
            <a:off x="3814627" y="1"/>
            <a:ext cx="2919565" cy="4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fi-FI"/>
          </a:p>
        </p:txBody>
      </p:sp>
      <p:sp>
        <p:nvSpPr>
          <p:cNvPr id="389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73263" y="4686460"/>
            <a:ext cx="5389239" cy="444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10246" name="Rectangle 6"/>
          <p:cNvSpPr>
            <a:spLocks noGrp="1" noChangeArrowheads="1"/>
          </p:cNvSpPr>
          <p:nvPr>
            <p:ph type="ftr" sz="quarter" idx="4"/>
          </p:nvPr>
        </p:nvSpPr>
        <p:spPr bwMode="auto">
          <a:xfrm>
            <a:off x="1"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l">
              <a:defRPr sz="1200">
                <a:solidFill>
                  <a:schemeClr val="tx1"/>
                </a:solidFill>
                <a:latin typeface="Arial" charset="0"/>
                <a:cs typeface="+mn-cs"/>
              </a:defRPr>
            </a:lvl1pPr>
          </a:lstStyle>
          <a:p>
            <a:pPr>
              <a:defRPr/>
            </a:pPr>
            <a:endParaRPr lang="fi-FI"/>
          </a:p>
        </p:txBody>
      </p:sp>
      <p:sp>
        <p:nvSpPr>
          <p:cNvPr id="10247" name="Rectangle 7"/>
          <p:cNvSpPr>
            <a:spLocks noGrp="1" noChangeArrowheads="1"/>
          </p:cNvSpPr>
          <p:nvPr>
            <p:ph type="sldNum" sz="quarter" idx="5"/>
          </p:nvPr>
        </p:nvSpPr>
        <p:spPr bwMode="auto">
          <a:xfrm>
            <a:off x="3814627" y="9371333"/>
            <a:ext cx="2919565" cy="4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a:defRPr sz="1200">
                <a:solidFill>
                  <a:schemeClr val="tx1"/>
                </a:solidFill>
                <a:latin typeface="Arial" charset="0"/>
                <a:cs typeface="+mn-cs"/>
              </a:defRPr>
            </a:lvl1pPr>
          </a:lstStyle>
          <a:p>
            <a:pPr>
              <a:defRPr/>
            </a:pPr>
            <a:fld id="{5E3D767E-1847-4D42-AA83-06DD21005617}" type="slidenum">
              <a:rPr lang="fi-FI"/>
              <a:pPr>
                <a:defRPr/>
              </a:pPr>
              <a:t>‹#›</a:t>
            </a:fld>
            <a:endParaRPr lang="fi-FI"/>
          </a:p>
        </p:txBody>
      </p:sp>
    </p:spTree>
    <p:extLst>
      <p:ext uri="{BB962C8B-B14F-4D97-AF65-F5344CB8AC3E}">
        <p14:creationId xmlns:p14="http://schemas.microsoft.com/office/powerpoint/2010/main" val="3507857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a:t>
            </a:fld>
            <a:endParaRPr lang="fi-FI"/>
          </a:p>
        </p:txBody>
      </p:sp>
    </p:spTree>
    <p:extLst>
      <p:ext uri="{BB962C8B-B14F-4D97-AF65-F5344CB8AC3E}">
        <p14:creationId xmlns:p14="http://schemas.microsoft.com/office/powerpoint/2010/main" val="272610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10</a:t>
            </a:fld>
            <a:endParaRPr lang="fi-FI"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157763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11</a:t>
            </a:fld>
            <a:endParaRPr lang="fi-FI"/>
          </a:p>
        </p:txBody>
      </p:sp>
    </p:spTree>
    <p:extLst>
      <p:ext uri="{BB962C8B-B14F-4D97-AF65-F5344CB8AC3E}">
        <p14:creationId xmlns:p14="http://schemas.microsoft.com/office/powerpoint/2010/main" val="177308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12</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187323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13</a:t>
            </a:fld>
            <a:endParaRPr lang="fi-FI"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3595297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14</a:t>
            </a:fld>
            <a:endParaRPr lang="fi-FI"/>
          </a:p>
        </p:txBody>
      </p:sp>
    </p:spTree>
    <p:extLst>
      <p:ext uri="{BB962C8B-B14F-4D97-AF65-F5344CB8AC3E}">
        <p14:creationId xmlns:p14="http://schemas.microsoft.com/office/powerpoint/2010/main" val="182358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15</a:t>
            </a:fld>
            <a:endParaRPr lang="fi-FI"/>
          </a:p>
        </p:txBody>
      </p:sp>
    </p:spTree>
    <p:extLst>
      <p:ext uri="{BB962C8B-B14F-4D97-AF65-F5344CB8AC3E}">
        <p14:creationId xmlns:p14="http://schemas.microsoft.com/office/powerpoint/2010/main" val="366752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16</a:t>
            </a:fld>
            <a:endParaRPr lang="fi-FI"/>
          </a:p>
        </p:txBody>
      </p:sp>
    </p:spTree>
    <p:extLst>
      <p:ext uri="{BB962C8B-B14F-4D97-AF65-F5344CB8AC3E}">
        <p14:creationId xmlns:p14="http://schemas.microsoft.com/office/powerpoint/2010/main" val="424169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17</a:t>
            </a:fld>
            <a:endParaRPr lang="fi-FI"/>
          </a:p>
        </p:txBody>
      </p:sp>
    </p:spTree>
    <p:extLst>
      <p:ext uri="{BB962C8B-B14F-4D97-AF65-F5344CB8AC3E}">
        <p14:creationId xmlns:p14="http://schemas.microsoft.com/office/powerpoint/2010/main" val="3179301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18</a:t>
            </a:fld>
            <a:endParaRPr lang="fi-FI"/>
          </a:p>
        </p:txBody>
      </p:sp>
    </p:spTree>
    <p:extLst>
      <p:ext uri="{BB962C8B-B14F-4D97-AF65-F5344CB8AC3E}">
        <p14:creationId xmlns:p14="http://schemas.microsoft.com/office/powerpoint/2010/main" val="420327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19</a:t>
            </a:fld>
            <a:endParaRPr lang="fi-FI" smtClean="0">
              <a:latin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165159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defTabSz="457192" fontAlgn="base">
              <a:spcBef>
                <a:spcPct val="0"/>
              </a:spcBef>
              <a:spcAft>
                <a:spcPct val="0"/>
              </a:spcAft>
              <a:defRPr>
                <a:solidFill>
                  <a:schemeClr val="tx1"/>
                </a:solidFill>
                <a:latin typeface="Verdana" pitchFamily="34" charset="0"/>
              </a:defRPr>
            </a:lvl6pPr>
            <a:lvl7pPr marL="2971748" indent="-228596" defTabSz="457192" fontAlgn="base">
              <a:spcBef>
                <a:spcPct val="0"/>
              </a:spcBef>
              <a:spcAft>
                <a:spcPct val="0"/>
              </a:spcAft>
              <a:defRPr>
                <a:solidFill>
                  <a:schemeClr val="tx1"/>
                </a:solidFill>
                <a:latin typeface="Verdana" pitchFamily="34" charset="0"/>
              </a:defRPr>
            </a:lvl7pPr>
            <a:lvl8pPr marL="3428940" indent="-228596" defTabSz="457192" fontAlgn="base">
              <a:spcBef>
                <a:spcPct val="0"/>
              </a:spcBef>
              <a:spcAft>
                <a:spcPct val="0"/>
              </a:spcAft>
              <a:defRPr>
                <a:solidFill>
                  <a:schemeClr val="tx1"/>
                </a:solidFill>
                <a:latin typeface="Verdana" pitchFamily="34" charset="0"/>
              </a:defRPr>
            </a:lvl8pPr>
            <a:lvl9pPr marL="3886131" indent="-228596" defTabSz="457192"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9E859D-1039-4B24-AC42-9B228AFB444D}" type="slidenum">
              <a:rPr lang="fi-FI" smtClean="0">
                <a:latin typeface="Arial" charset="0"/>
              </a:rPr>
              <a:pPr fontAlgn="base">
                <a:spcBef>
                  <a:spcPct val="0"/>
                </a:spcBef>
                <a:spcAft>
                  <a:spcPct val="0"/>
                </a:spcAft>
                <a:defRPr/>
              </a:pPr>
              <a:t>2</a:t>
            </a:fld>
            <a:endParaRPr lang="fi-FI"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extLst>
      <p:ext uri="{BB962C8B-B14F-4D97-AF65-F5344CB8AC3E}">
        <p14:creationId xmlns:p14="http://schemas.microsoft.com/office/powerpoint/2010/main" val="1074572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20</a:t>
            </a:fld>
            <a:endParaRPr lang="fi-FI"/>
          </a:p>
        </p:txBody>
      </p:sp>
    </p:spTree>
    <p:extLst>
      <p:ext uri="{BB962C8B-B14F-4D97-AF65-F5344CB8AC3E}">
        <p14:creationId xmlns:p14="http://schemas.microsoft.com/office/powerpoint/2010/main" val="193143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3</a:t>
            </a:fld>
            <a:endParaRPr lang="fi-FI"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extLst>
      <p:ext uri="{BB962C8B-B14F-4D97-AF65-F5344CB8AC3E}">
        <p14:creationId xmlns:p14="http://schemas.microsoft.com/office/powerpoint/2010/main" val="8759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4</a:t>
            </a:fld>
            <a:endParaRPr lang="fi-FI"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21086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5</a:t>
            </a:fld>
            <a:endParaRPr lang="fi-FI" smtClean="0">
              <a:latin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217045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6</a:t>
            </a:fld>
            <a:endParaRPr lang="fi-FI"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362917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7</a:t>
            </a:fld>
            <a:endParaRPr lang="fi-FI"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326465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8</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421319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9</a:t>
            </a:fld>
            <a:endParaRPr lang="fi-FI" smtClean="0">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extLst>
      <p:ext uri="{BB962C8B-B14F-4D97-AF65-F5344CB8AC3E}">
        <p14:creationId xmlns:p14="http://schemas.microsoft.com/office/powerpoint/2010/main" val="2022752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7" descr="kuvapohjaan"/>
          <p:cNvPicPr>
            <a:picLocks noChangeAspect="1" noChangeArrowheads="1"/>
          </p:cNvPicPr>
          <p:nvPr/>
        </p:nvPicPr>
        <p:blipFill>
          <a:blip r:embed="rId2">
            <a:extLst>
              <a:ext uri="{28A0092B-C50C-407E-A947-70E740481C1C}">
                <a14:useLocalDpi xmlns:a14="http://schemas.microsoft.com/office/drawing/2010/main" val="0"/>
              </a:ext>
            </a:extLst>
          </a:blip>
          <a:srcRect l="1979"/>
          <a:stretch>
            <a:fillRect/>
          </a:stretch>
        </p:blipFill>
        <p:spPr bwMode="auto">
          <a:xfrm>
            <a:off x="0" y="755650"/>
            <a:ext cx="89630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Kuntaliitto_va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5177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258888" y="2781300"/>
            <a:ext cx="6096000" cy="1258888"/>
          </a:xfrm>
        </p:spPr>
        <p:txBody>
          <a:bodyPr/>
          <a:lstStyle>
            <a:lvl1pPr>
              <a:defRPr/>
            </a:lvl1pPr>
          </a:lstStyle>
          <a:p>
            <a:pPr lvl="0"/>
            <a:r>
              <a:rPr lang="fi-FI" noProof="0" smtClean="0"/>
              <a:t>Muokkaa perustyyl. napsautt.</a:t>
            </a:r>
          </a:p>
        </p:txBody>
      </p:sp>
      <p:sp>
        <p:nvSpPr>
          <p:cNvPr id="5124" name="Rectangle 4"/>
          <p:cNvSpPr>
            <a:spLocks noGrp="1" noChangeArrowheads="1"/>
          </p:cNvSpPr>
          <p:nvPr>
            <p:ph type="subTitle" idx="1"/>
          </p:nvPr>
        </p:nvSpPr>
        <p:spPr>
          <a:xfrm>
            <a:off x="1258888" y="4076700"/>
            <a:ext cx="6096000" cy="1962150"/>
          </a:xfrm>
        </p:spPr>
        <p:txBody>
          <a:bodyPr/>
          <a:lstStyle>
            <a:lvl1pPr marL="0" indent="0">
              <a:buFontTx/>
              <a:buNone/>
              <a:defRPr/>
            </a:lvl1pPr>
          </a:lstStyle>
          <a:p>
            <a:pPr lvl="0"/>
            <a:r>
              <a:rPr lang="fi-FI" noProof="0" smtClean="0"/>
              <a:t>Muokkaa alaotsikon perustyyliä napsautt.</a:t>
            </a:r>
          </a:p>
        </p:txBody>
      </p:sp>
    </p:spTree>
    <p:extLst>
      <p:ext uri="{BB962C8B-B14F-4D97-AF65-F5344CB8AC3E}">
        <p14:creationId xmlns:p14="http://schemas.microsoft.com/office/powerpoint/2010/main" val="426322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5793782A-E4B8-460D-9E7F-09E5BC348CE1}" type="slidenum">
              <a:rPr lang="fi-FI"/>
              <a:pPr>
                <a:defRPr/>
              </a:pPr>
              <a:t>‹#›</a:t>
            </a:fld>
            <a:endParaRPr lang="fi-FI"/>
          </a:p>
        </p:txBody>
      </p:sp>
    </p:spTree>
    <p:extLst>
      <p:ext uri="{BB962C8B-B14F-4D97-AF65-F5344CB8AC3E}">
        <p14:creationId xmlns:p14="http://schemas.microsoft.com/office/powerpoint/2010/main" val="3862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695950" y="708025"/>
            <a:ext cx="161925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708025"/>
            <a:ext cx="470535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CD9FE886-5724-4A7B-91FB-E77C63F27639}" type="slidenum">
              <a:rPr lang="fi-FI"/>
              <a:pPr>
                <a:defRPr/>
              </a:pPr>
              <a:t>‹#›</a:t>
            </a:fld>
            <a:endParaRPr lang="fi-FI"/>
          </a:p>
        </p:txBody>
      </p:sp>
    </p:spTree>
    <p:extLst>
      <p:ext uri="{BB962C8B-B14F-4D97-AF65-F5344CB8AC3E}">
        <p14:creationId xmlns:p14="http://schemas.microsoft.com/office/powerpoint/2010/main" val="272237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A33CD24F-3B7C-4D6A-BCBC-2B6A377E1B8D}" type="slidenum">
              <a:rPr lang="fi-FI"/>
              <a:pPr>
                <a:defRPr/>
              </a:pPr>
              <a:t>‹#›</a:t>
            </a:fld>
            <a:endParaRPr lang="fi-FI"/>
          </a:p>
        </p:txBody>
      </p:sp>
    </p:spTree>
    <p:extLst>
      <p:ext uri="{BB962C8B-B14F-4D97-AF65-F5344CB8AC3E}">
        <p14:creationId xmlns:p14="http://schemas.microsoft.com/office/powerpoint/2010/main" val="402488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40695BD7-9896-4D0A-B920-241664B5A95C}" type="slidenum">
              <a:rPr lang="fi-FI"/>
              <a:pPr>
                <a:defRPr/>
              </a:pPr>
              <a:t>‹#›</a:t>
            </a:fld>
            <a:endParaRPr lang="fi-FI"/>
          </a:p>
        </p:txBody>
      </p:sp>
    </p:spTree>
    <p:extLst>
      <p:ext uri="{BB962C8B-B14F-4D97-AF65-F5344CB8AC3E}">
        <p14:creationId xmlns:p14="http://schemas.microsoft.com/office/powerpoint/2010/main" val="228096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B2D93F7C-08EC-49DC-8BFF-ADAA7E6CF042}" type="slidenum">
              <a:rPr lang="fi-FI"/>
              <a:pPr>
                <a:defRPr/>
              </a:pPr>
              <a:t>‹#›</a:t>
            </a:fld>
            <a:endParaRPr lang="fi-FI"/>
          </a:p>
        </p:txBody>
      </p:sp>
    </p:spTree>
    <p:extLst>
      <p:ext uri="{BB962C8B-B14F-4D97-AF65-F5344CB8AC3E}">
        <p14:creationId xmlns:p14="http://schemas.microsoft.com/office/powerpoint/2010/main" val="101874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1529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E1E17FAE-F894-4018-959B-83ECA11467D7}" type="slidenum">
              <a:rPr lang="fi-FI"/>
              <a:pPr>
                <a:defRPr/>
              </a:pPr>
              <a:t>‹#›</a:t>
            </a:fld>
            <a:endParaRPr lang="fi-FI"/>
          </a:p>
        </p:txBody>
      </p:sp>
    </p:spTree>
    <p:extLst>
      <p:ext uri="{BB962C8B-B14F-4D97-AF65-F5344CB8AC3E}">
        <p14:creationId xmlns:p14="http://schemas.microsoft.com/office/powerpoint/2010/main" val="311431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8" name="Rectangle 6"/>
          <p:cNvSpPr>
            <a:spLocks noGrp="1" noChangeArrowheads="1"/>
          </p:cNvSpPr>
          <p:nvPr>
            <p:ph type="dt" sz="half" idx="11"/>
          </p:nvPr>
        </p:nvSpPr>
        <p:spPr>
          <a:ln/>
        </p:spPr>
        <p:txBody>
          <a:bodyPr/>
          <a:lstStyle>
            <a:lvl1pPr>
              <a:defRPr/>
            </a:lvl1pPr>
          </a:lstStyle>
          <a:p>
            <a:pPr>
              <a:defRPr/>
            </a:pPr>
            <a:endParaRPr lang="fi-FI"/>
          </a:p>
        </p:txBody>
      </p:sp>
      <p:sp>
        <p:nvSpPr>
          <p:cNvPr id="9" name="Rectangle 7"/>
          <p:cNvSpPr>
            <a:spLocks noGrp="1" noChangeArrowheads="1"/>
          </p:cNvSpPr>
          <p:nvPr>
            <p:ph type="sldNum" sz="quarter" idx="12"/>
          </p:nvPr>
        </p:nvSpPr>
        <p:spPr>
          <a:ln/>
        </p:spPr>
        <p:txBody>
          <a:bodyPr/>
          <a:lstStyle>
            <a:lvl1pPr>
              <a:defRPr/>
            </a:lvl1pPr>
          </a:lstStyle>
          <a:p>
            <a:pPr>
              <a:defRPr/>
            </a:pPr>
            <a:fld id="{F6E40CF1-3CF6-4770-A07F-7FBACE08F005}" type="slidenum">
              <a:rPr lang="fi-FI"/>
              <a:pPr>
                <a:defRPr/>
              </a:pPr>
              <a:t>‹#›</a:t>
            </a:fld>
            <a:endParaRPr lang="fi-FI"/>
          </a:p>
        </p:txBody>
      </p:sp>
    </p:spTree>
    <p:extLst>
      <p:ext uri="{BB962C8B-B14F-4D97-AF65-F5344CB8AC3E}">
        <p14:creationId xmlns:p14="http://schemas.microsoft.com/office/powerpoint/2010/main" val="103674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4" name="Rectangle 6"/>
          <p:cNvSpPr>
            <a:spLocks noGrp="1" noChangeArrowheads="1"/>
          </p:cNvSpPr>
          <p:nvPr>
            <p:ph type="dt" sz="half" idx="11"/>
          </p:nvPr>
        </p:nvSpPr>
        <p:spPr>
          <a:ln/>
        </p:spPr>
        <p:txBody>
          <a:bodyPr/>
          <a:lstStyle>
            <a:lvl1pPr>
              <a:defRPr/>
            </a:lvl1pPr>
          </a:lstStyle>
          <a:p>
            <a:pPr>
              <a:defRPr/>
            </a:pPr>
            <a:endParaRPr lang="fi-FI"/>
          </a:p>
        </p:txBody>
      </p:sp>
      <p:sp>
        <p:nvSpPr>
          <p:cNvPr id="5" name="Rectangle 7"/>
          <p:cNvSpPr>
            <a:spLocks noGrp="1" noChangeArrowheads="1"/>
          </p:cNvSpPr>
          <p:nvPr>
            <p:ph type="sldNum" sz="quarter" idx="12"/>
          </p:nvPr>
        </p:nvSpPr>
        <p:spPr>
          <a:ln/>
        </p:spPr>
        <p:txBody>
          <a:bodyPr/>
          <a:lstStyle>
            <a:lvl1pPr>
              <a:defRPr/>
            </a:lvl1pPr>
          </a:lstStyle>
          <a:p>
            <a:pPr>
              <a:defRPr/>
            </a:pPr>
            <a:fld id="{7B62A54D-9C81-48D9-8138-5EC434C9F9BF}" type="slidenum">
              <a:rPr lang="fi-FI"/>
              <a:pPr>
                <a:defRPr/>
              </a:pPr>
              <a:t>‹#›</a:t>
            </a:fld>
            <a:endParaRPr lang="fi-FI"/>
          </a:p>
        </p:txBody>
      </p:sp>
    </p:spTree>
    <p:extLst>
      <p:ext uri="{BB962C8B-B14F-4D97-AF65-F5344CB8AC3E}">
        <p14:creationId xmlns:p14="http://schemas.microsoft.com/office/powerpoint/2010/main" val="396626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3" name="Rectangle 6"/>
          <p:cNvSpPr>
            <a:spLocks noGrp="1" noChangeArrowheads="1"/>
          </p:cNvSpPr>
          <p:nvPr>
            <p:ph type="dt" sz="half" idx="11"/>
          </p:nvPr>
        </p:nvSpPr>
        <p:spPr>
          <a:ln/>
        </p:spPr>
        <p:txBody>
          <a:bodyPr/>
          <a:lstStyle>
            <a:lvl1pPr>
              <a:defRPr/>
            </a:lvl1pPr>
          </a:lstStyle>
          <a:p>
            <a:pPr>
              <a:defRPr/>
            </a:pPr>
            <a:endParaRPr lang="fi-FI"/>
          </a:p>
        </p:txBody>
      </p:sp>
      <p:sp>
        <p:nvSpPr>
          <p:cNvPr id="4" name="Rectangle 7"/>
          <p:cNvSpPr>
            <a:spLocks noGrp="1" noChangeArrowheads="1"/>
          </p:cNvSpPr>
          <p:nvPr>
            <p:ph type="sldNum" sz="quarter" idx="12"/>
          </p:nvPr>
        </p:nvSpPr>
        <p:spPr>
          <a:ln/>
        </p:spPr>
        <p:txBody>
          <a:bodyPr/>
          <a:lstStyle>
            <a:lvl1pPr>
              <a:defRPr/>
            </a:lvl1pPr>
          </a:lstStyle>
          <a:p>
            <a:pPr>
              <a:defRPr/>
            </a:pPr>
            <a:fld id="{892E805B-5BDD-4B28-AD70-6267670023A5}" type="slidenum">
              <a:rPr lang="fi-FI"/>
              <a:pPr>
                <a:defRPr/>
              </a:pPr>
              <a:t>‹#›</a:t>
            </a:fld>
            <a:endParaRPr lang="fi-FI"/>
          </a:p>
        </p:txBody>
      </p:sp>
    </p:spTree>
    <p:extLst>
      <p:ext uri="{BB962C8B-B14F-4D97-AF65-F5344CB8AC3E}">
        <p14:creationId xmlns:p14="http://schemas.microsoft.com/office/powerpoint/2010/main" val="2528335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789BDEDC-E81F-4238-9D23-39BD562B66A7}" type="slidenum">
              <a:rPr lang="fi-FI"/>
              <a:pPr>
                <a:defRPr/>
              </a:pPr>
              <a:t>‹#›</a:t>
            </a:fld>
            <a:endParaRPr lang="fi-FI"/>
          </a:p>
        </p:txBody>
      </p:sp>
    </p:spTree>
    <p:extLst>
      <p:ext uri="{BB962C8B-B14F-4D97-AF65-F5344CB8AC3E}">
        <p14:creationId xmlns:p14="http://schemas.microsoft.com/office/powerpoint/2010/main" val="296073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4E8E9C6-21E3-4962-A7D5-77297A6AF30F}" type="slidenum">
              <a:rPr lang="fi-FI"/>
              <a:pPr>
                <a:defRPr/>
              </a:pPr>
              <a:t>‹#›</a:t>
            </a:fld>
            <a:endParaRPr lang="fi-FI"/>
          </a:p>
        </p:txBody>
      </p:sp>
    </p:spTree>
    <p:extLst>
      <p:ext uri="{BB962C8B-B14F-4D97-AF65-F5344CB8AC3E}">
        <p14:creationId xmlns:p14="http://schemas.microsoft.com/office/powerpoint/2010/main" val="349023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9658D501-C388-41B4-8B3B-5AB7D3DBB771}" type="slidenum">
              <a:rPr lang="fi-FI"/>
              <a:pPr>
                <a:defRPr/>
              </a:pPr>
              <a:t>‹#›</a:t>
            </a:fld>
            <a:endParaRPr lang="fi-FI"/>
          </a:p>
        </p:txBody>
      </p:sp>
    </p:spTree>
    <p:extLst>
      <p:ext uri="{BB962C8B-B14F-4D97-AF65-F5344CB8AC3E}">
        <p14:creationId xmlns:p14="http://schemas.microsoft.com/office/powerpoint/2010/main" val="303463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1DB7FA25-AC8B-4D40-A6FE-F66F98E84784}" type="slidenum">
              <a:rPr lang="fi-FI"/>
              <a:pPr>
                <a:defRPr/>
              </a:pPr>
              <a:t>‹#›</a:t>
            </a:fld>
            <a:endParaRPr lang="fi-FI"/>
          </a:p>
        </p:txBody>
      </p:sp>
    </p:spTree>
    <p:extLst>
      <p:ext uri="{BB962C8B-B14F-4D97-AF65-F5344CB8AC3E}">
        <p14:creationId xmlns:p14="http://schemas.microsoft.com/office/powerpoint/2010/main" val="81362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695950" y="708025"/>
            <a:ext cx="1619250" cy="5334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708025"/>
            <a:ext cx="4705350" cy="5334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D1A35B1-9D01-43A8-8588-A2BFAC0B4F85}" type="slidenum">
              <a:rPr lang="fi-FI"/>
              <a:pPr>
                <a:defRPr/>
              </a:pPr>
              <a:t>‹#›</a:t>
            </a:fld>
            <a:endParaRPr lang="fi-FI"/>
          </a:p>
        </p:txBody>
      </p:sp>
    </p:spTree>
    <p:extLst>
      <p:ext uri="{BB962C8B-B14F-4D97-AF65-F5344CB8AC3E}">
        <p14:creationId xmlns:p14="http://schemas.microsoft.com/office/powerpoint/2010/main" val="2873661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8575" y="2679700"/>
            <a:ext cx="40528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579438"/>
            <a:ext cx="25479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2" name="Title 1"/>
          <p:cNvSpPr>
            <a:spLocks noGrp="1"/>
          </p:cNvSpPr>
          <p:nvPr>
            <p:ph type="ctrTitle"/>
          </p:nvPr>
        </p:nvSpPr>
        <p:spPr>
          <a:xfrm>
            <a:off x="685800" y="1823503"/>
            <a:ext cx="7298267" cy="1470025"/>
          </a:xfrm>
        </p:spPr>
        <p:txBody>
          <a:bodyPr lIns="0" anchor="b"/>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2158193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2413" y="3797300"/>
            <a:ext cx="38115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6"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88830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22789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94927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04800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81290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0196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5" name="Rectangle 6"/>
          <p:cNvSpPr>
            <a:spLocks noGrp="1" noChangeArrowheads="1"/>
          </p:cNvSpPr>
          <p:nvPr>
            <p:ph type="dt" sz="half" idx="11"/>
          </p:nvPr>
        </p:nvSpPr>
        <p:spPr>
          <a:ln/>
        </p:spPr>
        <p:txBody>
          <a:bodyPr/>
          <a:lstStyle>
            <a:lvl1pPr>
              <a:defRPr/>
            </a:lvl1pPr>
          </a:lstStyle>
          <a:p>
            <a:pPr>
              <a:defRPr/>
            </a:pPr>
            <a:endParaRPr lang="fi-FI"/>
          </a:p>
        </p:txBody>
      </p:sp>
      <p:sp>
        <p:nvSpPr>
          <p:cNvPr id="6" name="Rectangle 7"/>
          <p:cNvSpPr>
            <a:spLocks noGrp="1" noChangeArrowheads="1"/>
          </p:cNvSpPr>
          <p:nvPr>
            <p:ph type="sldNum" sz="quarter" idx="12"/>
          </p:nvPr>
        </p:nvSpPr>
        <p:spPr>
          <a:ln/>
        </p:spPr>
        <p:txBody>
          <a:bodyPr/>
          <a:lstStyle>
            <a:lvl1pPr>
              <a:defRPr/>
            </a:lvl1pPr>
          </a:lstStyle>
          <a:p>
            <a:pPr>
              <a:defRPr/>
            </a:pPr>
            <a:fld id="{8367686E-8374-45F2-8194-854B1C6F5B30}" type="slidenum">
              <a:rPr lang="fi-FI"/>
              <a:pPr>
                <a:defRPr/>
              </a:pPr>
              <a:t>‹#›</a:t>
            </a:fld>
            <a:endParaRPr lang="fi-FI"/>
          </a:p>
        </p:txBody>
      </p:sp>
    </p:spTree>
    <p:extLst>
      <p:ext uri="{BB962C8B-B14F-4D97-AF65-F5344CB8AC3E}">
        <p14:creationId xmlns:p14="http://schemas.microsoft.com/office/powerpoint/2010/main" val="2555269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13434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713299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2831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10.2.2016 Jari Koskinen</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481590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800">
                <a:solidFill>
                  <a:srgbClr val="002E63"/>
                </a:solidFill>
                <a:latin typeface="Verdana"/>
                <a:cs typeface="+mn-cs"/>
              </a:defRPr>
            </a:lvl1pPr>
          </a:lstStyle>
          <a:p>
            <a:pPr>
              <a:defRPr/>
            </a:pPr>
            <a:r>
              <a:rPr lang="en-US" smtClean="0"/>
              <a:t>10.2.2016 Jari Koskinen</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173360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96913" y="4406900"/>
            <a:ext cx="7772400" cy="1362075"/>
          </a:xfrm>
        </p:spPr>
        <p:txBody>
          <a:bodyPr lIns="0" rIns="0" anchor="t"/>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0"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10.2.2016 Jari Koskinen</a:t>
            </a:r>
            <a:endParaRPr lang="fi-FI" dirty="0"/>
          </a:p>
        </p:txBody>
      </p:sp>
      <p:sp>
        <p:nvSpPr>
          <p:cNvPr id="11"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534244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10.2.2016 Jari Koskinen</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642201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7" name="Rectangle 12"/>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8" name="Picture 1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0" name="TextBox 19"/>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1" name="TextBox 20"/>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3"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10.2.2016 Jari Koskinen</a:t>
            </a:r>
            <a:endParaRPr lang="fi-FI" dirty="0"/>
          </a:p>
        </p:txBody>
      </p:sp>
      <p:sp>
        <p:nvSpPr>
          <p:cNvPr id="14"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514388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Rectangle 8"/>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4" name="Picture 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Tree>
    <p:extLst>
      <p:ext uri="{BB962C8B-B14F-4D97-AF65-F5344CB8AC3E}">
        <p14:creationId xmlns:p14="http://schemas.microsoft.com/office/powerpoint/2010/main" val="1321852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7"/>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3" name="Picture 4"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0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152900" y="2079625"/>
            <a:ext cx="3162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DA8DCC2A-12BB-4938-BDB9-3E097AA04C2B}" type="slidenum">
              <a:rPr lang="fi-FI"/>
              <a:pPr>
                <a:defRPr/>
              </a:pPr>
              <a:t>‹#›</a:t>
            </a:fld>
            <a:endParaRPr lang="fi-FI"/>
          </a:p>
        </p:txBody>
      </p:sp>
    </p:spTree>
    <p:extLst>
      <p:ext uri="{BB962C8B-B14F-4D97-AF65-F5344CB8AC3E}">
        <p14:creationId xmlns:p14="http://schemas.microsoft.com/office/powerpoint/2010/main" val="2179604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10.2.2016 Jari Koskinen</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264292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10.2.2016 Jari Koskinen</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896238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9" name="Date Placeholder 3"/>
          <p:cNvSpPr txBox="1">
            <a:spLocks/>
          </p:cNvSpPr>
          <p:nvPr userDrawn="1"/>
        </p:nvSpPr>
        <p:spPr>
          <a:xfrm>
            <a:off x="2908300" y="6604000"/>
            <a:ext cx="904875" cy="265113"/>
          </a:xfrm>
          <a:prstGeom prst="rect">
            <a:avLst/>
          </a:prstGeom>
        </p:spPr>
        <p:txBody>
          <a:bodyPr lIns="0" tIns="0" rIns="0" bIns="0" anchor="ctr"/>
          <a:lstStyle>
            <a:lvl1pPr algn="ctr">
              <a:defRPr sz="1100">
                <a:solidFill>
                  <a:schemeClr val="accent1"/>
                </a:solidFill>
              </a:defRPr>
            </a:lvl1pPr>
          </a:lstStyle>
          <a:p>
            <a:pPr defTabSz="457200" fontAlgn="auto">
              <a:spcBef>
                <a:spcPts val="0"/>
              </a:spcBef>
              <a:spcAft>
                <a:spcPts val="0"/>
              </a:spcAft>
              <a:defRPr/>
            </a:pPr>
            <a:r>
              <a:rPr lang="fi-FI" smtClean="0">
                <a:solidFill>
                  <a:srgbClr val="002E63"/>
                </a:solidFill>
                <a:latin typeface="Verdana"/>
                <a:cs typeface="+mn-cs"/>
              </a:rPr>
              <a:t>5.4.2011</a:t>
            </a:r>
            <a:endParaRPr lang="fi-FI">
              <a:solidFill>
                <a:srgbClr val="002E63"/>
              </a:solidFill>
              <a:latin typeface="Verdana"/>
              <a:cs typeface="+mn-cs"/>
            </a:endParaRPr>
          </a:p>
        </p:txBody>
      </p:sp>
      <p:sp>
        <p:nvSpPr>
          <p:cNvPr id="10" name="Footer Placeholder 4"/>
          <p:cNvSpPr txBox="1">
            <a:spLocks/>
          </p:cNvSpPr>
          <p:nvPr userDrawn="1"/>
        </p:nvSpPr>
        <p:spPr>
          <a:xfrm>
            <a:off x="3922713" y="6604000"/>
            <a:ext cx="3095625" cy="265113"/>
          </a:xfrm>
          <a:prstGeom prst="rect">
            <a:avLst/>
          </a:prstGeom>
        </p:spPr>
        <p:txBody>
          <a:bodyPr lIns="0" tIns="0" rIns="0" bIns="0" anchor="ctr"/>
          <a:lstStyle>
            <a:lvl1pPr algn="l">
              <a:defRPr sz="1100">
                <a:solidFill>
                  <a:schemeClr val="accent1"/>
                </a:solidFill>
              </a:defRPr>
            </a:lvl1pPr>
          </a:lstStyle>
          <a:p>
            <a:pPr defTabSz="457200" fontAlgn="auto">
              <a:spcBef>
                <a:spcPts val="0"/>
              </a:spcBef>
              <a:spcAft>
                <a:spcPts val="0"/>
              </a:spcAft>
              <a:defRPr/>
            </a:pPr>
            <a:r>
              <a:rPr lang="en-US" smtClean="0">
                <a:solidFill>
                  <a:srgbClr val="002E63"/>
                </a:solidFill>
                <a:latin typeface="Verdana"/>
                <a:cs typeface="+mn-cs"/>
              </a:rPr>
              <a:t>etunimi sukunimi Titteli | Tapahtuma</a:t>
            </a:r>
            <a:endParaRPr lang="fi-FI" dirty="0" smtClean="0">
              <a:solidFill>
                <a:srgbClr val="002E63"/>
              </a:solidFill>
              <a:latin typeface="Verdana"/>
              <a:cs typeface="+mn-cs"/>
            </a:endParaRPr>
          </a:p>
        </p:txBody>
      </p:sp>
      <p:sp>
        <p:nvSpPr>
          <p:cNvPr id="11" name="TextBox 20"/>
          <p:cNvSpPr txBox="1">
            <a:spLocks noChangeArrowheads="1"/>
          </p:cNvSpPr>
          <p:nvPr userDrawn="1"/>
        </p:nvSpPr>
        <p:spPr bwMode="auto">
          <a:xfrm>
            <a:off x="3833813"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2" name="TextBox 27"/>
          <p:cNvSpPr txBox="1">
            <a:spLocks noChangeArrowheads="1"/>
          </p:cNvSpPr>
          <p:nvPr userDrawn="1"/>
        </p:nvSpPr>
        <p:spPr bwMode="auto">
          <a:xfrm>
            <a:off x="281305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13" name="TextBox 28"/>
          <p:cNvSpPr txBox="1">
            <a:spLocks noChangeArrowheads="1"/>
          </p:cNvSpPr>
          <p:nvPr userDrawn="1"/>
        </p:nvSpPr>
        <p:spPr bwMode="auto">
          <a:xfrm>
            <a:off x="236220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1100" smtClean="0">
                <a:solidFill>
                  <a:srgbClr val="002E63"/>
                </a:solidFill>
                <a:cs typeface="+mn-cs"/>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5"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10.2.2016 Jari Koskinen</a:t>
            </a:r>
            <a:endParaRPr lang="fi-FI" dirty="0"/>
          </a:p>
        </p:txBody>
      </p:sp>
      <p:sp>
        <p:nvSpPr>
          <p:cNvPr id="16"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73790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sz="1800">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74638"/>
            <a:ext cx="3698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1828800" cy="5851525"/>
          </a:xfrm>
        </p:spPr>
        <p:txBody>
          <a:bodyPr vert="eaVert" lIns="0" tIns="0" rIns="0" anchor="b"/>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96263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8" name="Rectangle 6"/>
          <p:cNvSpPr>
            <a:spLocks noGrp="1" noChangeArrowheads="1"/>
          </p:cNvSpPr>
          <p:nvPr>
            <p:ph type="dt" sz="half" idx="11"/>
          </p:nvPr>
        </p:nvSpPr>
        <p:spPr>
          <a:ln/>
        </p:spPr>
        <p:txBody>
          <a:bodyPr/>
          <a:lstStyle>
            <a:lvl1pPr>
              <a:defRPr/>
            </a:lvl1pPr>
          </a:lstStyle>
          <a:p>
            <a:pPr>
              <a:defRPr/>
            </a:pPr>
            <a:endParaRPr lang="fi-FI"/>
          </a:p>
        </p:txBody>
      </p:sp>
      <p:sp>
        <p:nvSpPr>
          <p:cNvPr id="9" name="Rectangle 7"/>
          <p:cNvSpPr>
            <a:spLocks noGrp="1" noChangeArrowheads="1"/>
          </p:cNvSpPr>
          <p:nvPr>
            <p:ph type="sldNum" sz="quarter" idx="12"/>
          </p:nvPr>
        </p:nvSpPr>
        <p:spPr>
          <a:ln/>
        </p:spPr>
        <p:txBody>
          <a:bodyPr/>
          <a:lstStyle>
            <a:lvl1pPr>
              <a:defRPr/>
            </a:lvl1pPr>
          </a:lstStyle>
          <a:p>
            <a:pPr>
              <a:defRPr/>
            </a:pPr>
            <a:fld id="{7A98BA95-2B22-4354-9F56-CB5C11D03DAB}" type="slidenum">
              <a:rPr lang="fi-FI"/>
              <a:pPr>
                <a:defRPr/>
              </a:pPr>
              <a:t>‹#›</a:t>
            </a:fld>
            <a:endParaRPr lang="fi-FI"/>
          </a:p>
        </p:txBody>
      </p:sp>
    </p:spTree>
    <p:extLst>
      <p:ext uri="{BB962C8B-B14F-4D97-AF65-F5344CB8AC3E}">
        <p14:creationId xmlns:p14="http://schemas.microsoft.com/office/powerpoint/2010/main" val="270109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4" name="Rectangle 6"/>
          <p:cNvSpPr>
            <a:spLocks noGrp="1" noChangeArrowheads="1"/>
          </p:cNvSpPr>
          <p:nvPr>
            <p:ph type="dt" sz="half" idx="11"/>
          </p:nvPr>
        </p:nvSpPr>
        <p:spPr>
          <a:ln/>
        </p:spPr>
        <p:txBody>
          <a:bodyPr/>
          <a:lstStyle>
            <a:lvl1pPr>
              <a:defRPr/>
            </a:lvl1pPr>
          </a:lstStyle>
          <a:p>
            <a:pPr>
              <a:defRPr/>
            </a:pPr>
            <a:endParaRPr lang="fi-FI"/>
          </a:p>
        </p:txBody>
      </p:sp>
      <p:sp>
        <p:nvSpPr>
          <p:cNvPr id="5" name="Rectangle 7"/>
          <p:cNvSpPr>
            <a:spLocks noGrp="1" noChangeArrowheads="1"/>
          </p:cNvSpPr>
          <p:nvPr>
            <p:ph type="sldNum" sz="quarter" idx="12"/>
          </p:nvPr>
        </p:nvSpPr>
        <p:spPr>
          <a:ln/>
        </p:spPr>
        <p:txBody>
          <a:bodyPr/>
          <a:lstStyle>
            <a:lvl1pPr>
              <a:defRPr/>
            </a:lvl1pPr>
          </a:lstStyle>
          <a:p>
            <a:pPr>
              <a:defRPr/>
            </a:pPr>
            <a:fld id="{D8694E5A-8CDD-48AA-BB39-1F5A45F34CA8}" type="slidenum">
              <a:rPr lang="fi-FI"/>
              <a:pPr>
                <a:defRPr/>
              </a:pPr>
              <a:t>‹#›</a:t>
            </a:fld>
            <a:endParaRPr lang="fi-FI"/>
          </a:p>
        </p:txBody>
      </p:sp>
    </p:spTree>
    <p:extLst>
      <p:ext uri="{BB962C8B-B14F-4D97-AF65-F5344CB8AC3E}">
        <p14:creationId xmlns:p14="http://schemas.microsoft.com/office/powerpoint/2010/main" val="184108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3" name="Rectangle 6"/>
          <p:cNvSpPr>
            <a:spLocks noGrp="1" noChangeArrowheads="1"/>
          </p:cNvSpPr>
          <p:nvPr>
            <p:ph type="dt" sz="half" idx="11"/>
          </p:nvPr>
        </p:nvSpPr>
        <p:spPr>
          <a:ln/>
        </p:spPr>
        <p:txBody>
          <a:bodyPr/>
          <a:lstStyle>
            <a:lvl1pPr>
              <a:defRPr/>
            </a:lvl1pPr>
          </a:lstStyle>
          <a:p>
            <a:pPr>
              <a:defRPr/>
            </a:pPr>
            <a:endParaRPr lang="fi-FI"/>
          </a:p>
        </p:txBody>
      </p:sp>
      <p:sp>
        <p:nvSpPr>
          <p:cNvPr id="4" name="Rectangle 7"/>
          <p:cNvSpPr>
            <a:spLocks noGrp="1" noChangeArrowheads="1"/>
          </p:cNvSpPr>
          <p:nvPr>
            <p:ph type="sldNum" sz="quarter" idx="12"/>
          </p:nvPr>
        </p:nvSpPr>
        <p:spPr>
          <a:ln/>
        </p:spPr>
        <p:txBody>
          <a:bodyPr/>
          <a:lstStyle>
            <a:lvl1pPr>
              <a:defRPr/>
            </a:lvl1pPr>
          </a:lstStyle>
          <a:p>
            <a:pPr>
              <a:defRPr/>
            </a:pPr>
            <a:fld id="{9BB893AB-A313-43B7-A0E3-77EDF9224A86}" type="slidenum">
              <a:rPr lang="fi-FI"/>
              <a:pPr>
                <a:defRPr/>
              </a:pPr>
              <a:t>‹#›</a:t>
            </a:fld>
            <a:endParaRPr lang="fi-FI"/>
          </a:p>
        </p:txBody>
      </p:sp>
    </p:spTree>
    <p:extLst>
      <p:ext uri="{BB962C8B-B14F-4D97-AF65-F5344CB8AC3E}">
        <p14:creationId xmlns:p14="http://schemas.microsoft.com/office/powerpoint/2010/main" val="415470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64B7A83D-551F-4688-96B1-C7412C8B1D5C}" type="slidenum">
              <a:rPr lang="fi-FI"/>
              <a:pPr>
                <a:defRPr/>
              </a:pPr>
              <a:t>‹#›</a:t>
            </a:fld>
            <a:endParaRPr lang="fi-FI"/>
          </a:p>
        </p:txBody>
      </p:sp>
    </p:spTree>
    <p:extLst>
      <p:ext uri="{BB962C8B-B14F-4D97-AF65-F5344CB8AC3E}">
        <p14:creationId xmlns:p14="http://schemas.microsoft.com/office/powerpoint/2010/main" val="212302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5"/>
          <p:cNvSpPr>
            <a:spLocks noGrp="1" noChangeArrowheads="1"/>
          </p:cNvSpPr>
          <p:nvPr>
            <p:ph type="ftr" sz="quarter" idx="10"/>
          </p:nvPr>
        </p:nvSpPr>
        <p:spPr>
          <a:ln/>
        </p:spPr>
        <p:txBody>
          <a:bodyPr/>
          <a:lstStyle>
            <a:lvl1pPr>
              <a:defRPr/>
            </a:lvl1pPr>
          </a:lstStyle>
          <a:p>
            <a:pPr>
              <a:defRPr/>
            </a:pPr>
            <a:r>
              <a:rPr lang="fi-FI" smtClean="0"/>
              <a:t>10.2.2016 Jari Koskinen</a:t>
            </a:r>
            <a:endParaRPr lang="fi-FI"/>
          </a:p>
        </p:txBody>
      </p:sp>
      <p:sp>
        <p:nvSpPr>
          <p:cNvPr id="6" name="Rectangle 6"/>
          <p:cNvSpPr>
            <a:spLocks noGrp="1" noChangeArrowheads="1"/>
          </p:cNvSpPr>
          <p:nvPr>
            <p:ph type="dt" sz="half" idx="11"/>
          </p:nvPr>
        </p:nvSpPr>
        <p:spPr>
          <a:ln/>
        </p:spPr>
        <p:txBody>
          <a:bodyPr/>
          <a:lstStyle>
            <a:lvl1pPr>
              <a:defRPr/>
            </a:lvl1pPr>
          </a:lstStyle>
          <a:p>
            <a:pPr>
              <a:defRPr/>
            </a:pPr>
            <a:endParaRPr lang="fi-FI"/>
          </a:p>
        </p:txBody>
      </p:sp>
      <p:sp>
        <p:nvSpPr>
          <p:cNvPr id="7" name="Rectangle 7"/>
          <p:cNvSpPr>
            <a:spLocks noGrp="1" noChangeArrowheads="1"/>
          </p:cNvSpPr>
          <p:nvPr>
            <p:ph type="sldNum" sz="quarter" idx="12"/>
          </p:nvPr>
        </p:nvSpPr>
        <p:spPr>
          <a:ln/>
        </p:spPr>
        <p:txBody>
          <a:bodyPr/>
          <a:lstStyle>
            <a:lvl1pPr>
              <a:defRPr/>
            </a:lvl1pPr>
          </a:lstStyle>
          <a:p>
            <a:pPr>
              <a:defRPr/>
            </a:pPr>
            <a:fld id="{47774975-A501-41D0-8D0A-AE1BA5642375}" type="slidenum">
              <a:rPr lang="fi-FI"/>
              <a:pPr>
                <a:defRPr/>
              </a:pPr>
              <a:t>‹#›</a:t>
            </a:fld>
            <a:endParaRPr lang="fi-FI"/>
          </a:p>
        </p:txBody>
      </p:sp>
    </p:spTree>
    <p:extLst>
      <p:ext uri="{BB962C8B-B14F-4D97-AF65-F5344CB8AC3E}">
        <p14:creationId xmlns:p14="http://schemas.microsoft.com/office/powerpoint/2010/main" val="350281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KL_jatkosiv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700" y="0"/>
            <a:ext cx="84963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2" descr="Kuntaliitto_pc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700" y="5876925"/>
            <a:ext cx="24225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838200" y="708025"/>
            <a:ext cx="6477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4"/>
          <p:cNvSpPr>
            <a:spLocks noGrp="1" noChangeArrowheads="1"/>
          </p:cNvSpPr>
          <p:nvPr>
            <p:ph type="body" idx="1"/>
          </p:nvPr>
        </p:nvSpPr>
        <p:spPr bwMode="auto">
          <a:xfrm>
            <a:off x="838200" y="2079625"/>
            <a:ext cx="647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01" name="Rectangle 5"/>
          <p:cNvSpPr>
            <a:spLocks noGrp="1" noChangeArrowheads="1"/>
          </p:cNvSpPr>
          <p:nvPr>
            <p:ph type="ftr" sz="quarter" idx="3"/>
          </p:nvPr>
        </p:nvSpPr>
        <p:spPr bwMode="black">
          <a:xfrm>
            <a:off x="4549775" y="6553200"/>
            <a:ext cx="1800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10.2.2016 Jari Koskinen</a:t>
            </a:r>
            <a:endParaRPr lang="fi-FI"/>
          </a:p>
        </p:txBody>
      </p:sp>
      <p:sp>
        <p:nvSpPr>
          <p:cNvPr id="4102" name="Rectangle 6"/>
          <p:cNvSpPr>
            <a:spLocks noGrp="1" noChangeArrowheads="1"/>
          </p:cNvSpPr>
          <p:nvPr>
            <p:ph type="dt" sz="half" idx="2"/>
          </p:nvPr>
        </p:nvSpPr>
        <p:spPr bwMode="white">
          <a:xfrm>
            <a:off x="7181850" y="6553200"/>
            <a:ext cx="1079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endParaRPr lang="fi-FI"/>
          </a:p>
        </p:txBody>
      </p:sp>
      <p:sp>
        <p:nvSpPr>
          <p:cNvPr id="4103" name="Rectangle 7"/>
          <p:cNvSpPr>
            <a:spLocks noGrp="1" noChangeArrowheads="1"/>
          </p:cNvSpPr>
          <p:nvPr>
            <p:ph type="sldNum" sz="quarter" idx="4"/>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solidFill>
                  <a:schemeClr val="accent1"/>
                </a:solidFill>
                <a:cs typeface="+mn-cs"/>
              </a:defRPr>
            </a:lvl1pPr>
          </a:lstStyle>
          <a:p>
            <a:pPr>
              <a:defRPr/>
            </a:pPr>
            <a:fld id="{B52D336E-DF80-4747-AEF0-315572594E8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442"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Kuntaliitto_pc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0700" y="5876925"/>
            <a:ext cx="24177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838200" y="708025"/>
            <a:ext cx="6477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i-FI" smtClean="0"/>
              <a:t>Click to edit Master title style</a:t>
            </a:r>
          </a:p>
        </p:txBody>
      </p:sp>
      <p:sp>
        <p:nvSpPr>
          <p:cNvPr id="2052" name="Rectangle 4"/>
          <p:cNvSpPr>
            <a:spLocks noGrp="1" noChangeArrowheads="1"/>
          </p:cNvSpPr>
          <p:nvPr>
            <p:ph type="body" idx="1"/>
          </p:nvPr>
        </p:nvSpPr>
        <p:spPr bwMode="auto">
          <a:xfrm>
            <a:off x="838200" y="2079625"/>
            <a:ext cx="647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7173" name="Rectangle 5"/>
          <p:cNvSpPr>
            <a:spLocks noGrp="1" noChangeArrowheads="1"/>
          </p:cNvSpPr>
          <p:nvPr>
            <p:ph type="ftr" sz="quarter" idx="3"/>
          </p:nvPr>
        </p:nvSpPr>
        <p:spPr bwMode="black">
          <a:xfrm>
            <a:off x="4549775" y="6553200"/>
            <a:ext cx="1800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6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r>
              <a:rPr lang="fi-FI" smtClean="0"/>
              <a:t>10.2.2016 Jari Koskinen</a:t>
            </a:r>
            <a:endParaRPr lang="fi-FI"/>
          </a:p>
        </p:txBody>
      </p:sp>
      <p:sp>
        <p:nvSpPr>
          <p:cNvPr id="7174" name="Rectangle 6"/>
          <p:cNvSpPr>
            <a:spLocks noGrp="1" noChangeArrowheads="1"/>
          </p:cNvSpPr>
          <p:nvPr>
            <p:ph type="dt" sz="half" idx="2"/>
          </p:nvPr>
        </p:nvSpPr>
        <p:spPr bwMode="auto">
          <a:xfrm>
            <a:off x="7181850" y="6553200"/>
            <a:ext cx="1079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a:cs typeface="+mn-cs"/>
              </a:defRPr>
            </a:lvl1pPr>
          </a:lstStyle>
          <a:p>
            <a:pPr>
              <a:defRPr/>
            </a:pPr>
            <a:endParaRPr lang="fi-FI"/>
          </a:p>
        </p:txBody>
      </p:sp>
      <p:sp>
        <p:nvSpPr>
          <p:cNvPr id="7175" name="Rectangle 7"/>
          <p:cNvSpPr>
            <a:spLocks noGrp="1" noChangeArrowheads="1"/>
          </p:cNvSpPr>
          <p:nvPr>
            <p:ph type="sldNum" sz="quarter" idx="4"/>
          </p:nvPr>
        </p:nvSpPr>
        <p:spPr bwMode="auto">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anchor="t" anchorCtr="0" compatLnSpc="1">
            <a:prstTxWarp prst="textNoShape">
              <a:avLst/>
            </a:prstTxWarp>
          </a:bodyPr>
          <a:lstStyle>
            <a:lvl1pPr algn="r">
              <a:defRPr>
                <a:cs typeface="+mn-cs"/>
              </a:defRPr>
            </a:lvl1pPr>
          </a:lstStyle>
          <a:p>
            <a:pPr>
              <a:defRPr/>
            </a:pPr>
            <a:fld id="{DCEDA052-6166-4552-8B84-5B0F221E5FD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hf sldNum="0" hdr="0" dt="0"/>
  <p:txStyles>
    <p:titleStyle>
      <a:lvl1pPr algn="l" rtl="0" eaLnBrk="0" fontAlgn="base" hangingPunct="0">
        <a:lnSpc>
          <a:spcPct val="110000"/>
        </a:lnSpc>
        <a:spcBef>
          <a:spcPct val="0"/>
        </a:spcBef>
        <a:spcAft>
          <a:spcPct val="0"/>
        </a:spcAft>
        <a:defRPr sz="2400" b="1">
          <a:solidFill>
            <a:schemeClr val="tx1"/>
          </a:solidFill>
          <a:latin typeface="+mj-lt"/>
          <a:ea typeface="+mj-ea"/>
          <a:cs typeface="+mj-cs"/>
        </a:defRPr>
      </a:lvl1pPr>
      <a:lvl2pPr algn="l" rtl="0" eaLnBrk="0" fontAlgn="base" hangingPunct="0">
        <a:lnSpc>
          <a:spcPct val="110000"/>
        </a:lnSpc>
        <a:spcBef>
          <a:spcPct val="0"/>
        </a:spcBef>
        <a:spcAft>
          <a:spcPct val="0"/>
        </a:spcAft>
        <a:defRPr sz="2400" b="1">
          <a:solidFill>
            <a:schemeClr val="tx1"/>
          </a:solidFill>
          <a:latin typeface="Verdana" pitchFamily="34" charset="0"/>
        </a:defRPr>
      </a:lvl2pPr>
      <a:lvl3pPr algn="l" rtl="0" eaLnBrk="0" fontAlgn="base" hangingPunct="0">
        <a:lnSpc>
          <a:spcPct val="110000"/>
        </a:lnSpc>
        <a:spcBef>
          <a:spcPct val="0"/>
        </a:spcBef>
        <a:spcAft>
          <a:spcPct val="0"/>
        </a:spcAft>
        <a:defRPr sz="2400" b="1">
          <a:solidFill>
            <a:schemeClr val="tx1"/>
          </a:solidFill>
          <a:latin typeface="Verdana" pitchFamily="34" charset="0"/>
        </a:defRPr>
      </a:lvl3pPr>
      <a:lvl4pPr algn="l" rtl="0" eaLnBrk="0" fontAlgn="base" hangingPunct="0">
        <a:lnSpc>
          <a:spcPct val="110000"/>
        </a:lnSpc>
        <a:spcBef>
          <a:spcPct val="0"/>
        </a:spcBef>
        <a:spcAft>
          <a:spcPct val="0"/>
        </a:spcAft>
        <a:defRPr sz="2400" b="1">
          <a:solidFill>
            <a:schemeClr val="tx1"/>
          </a:solidFill>
          <a:latin typeface="Verdana" pitchFamily="34" charset="0"/>
        </a:defRPr>
      </a:lvl4pPr>
      <a:lvl5pPr algn="l" rtl="0" eaLnBrk="0" fontAlgn="base" hangingPunct="0">
        <a:lnSpc>
          <a:spcPct val="110000"/>
        </a:lnSpc>
        <a:spcBef>
          <a:spcPct val="0"/>
        </a:spcBef>
        <a:spcAft>
          <a:spcPct val="0"/>
        </a:spcAft>
        <a:defRPr sz="2400" b="1">
          <a:solidFill>
            <a:schemeClr val="tx1"/>
          </a:solidFill>
          <a:latin typeface="Verdana" pitchFamily="34" charset="0"/>
        </a:defRPr>
      </a:lvl5pPr>
      <a:lvl6pPr marL="457200" algn="l" rtl="0" fontAlgn="base">
        <a:lnSpc>
          <a:spcPct val="110000"/>
        </a:lnSpc>
        <a:spcBef>
          <a:spcPct val="0"/>
        </a:spcBef>
        <a:spcAft>
          <a:spcPct val="0"/>
        </a:spcAft>
        <a:defRPr sz="2400" b="1">
          <a:solidFill>
            <a:schemeClr val="tx1"/>
          </a:solidFill>
          <a:latin typeface="Verdana" pitchFamily="34" charset="0"/>
        </a:defRPr>
      </a:lvl6pPr>
      <a:lvl7pPr marL="914400" algn="l" rtl="0" fontAlgn="base">
        <a:lnSpc>
          <a:spcPct val="110000"/>
        </a:lnSpc>
        <a:spcBef>
          <a:spcPct val="0"/>
        </a:spcBef>
        <a:spcAft>
          <a:spcPct val="0"/>
        </a:spcAft>
        <a:defRPr sz="2400" b="1">
          <a:solidFill>
            <a:schemeClr val="tx1"/>
          </a:solidFill>
          <a:latin typeface="Verdana" pitchFamily="34" charset="0"/>
        </a:defRPr>
      </a:lvl7pPr>
      <a:lvl8pPr marL="1371600" algn="l" rtl="0" fontAlgn="base">
        <a:lnSpc>
          <a:spcPct val="110000"/>
        </a:lnSpc>
        <a:spcBef>
          <a:spcPct val="0"/>
        </a:spcBef>
        <a:spcAft>
          <a:spcPct val="0"/>
        </a:spcAft>
        <a:defRPr sz="2400" b="1">
          <a:solidFill>
            <a:schemeClr val="tx1"/>
          </a:solidFill>
          <a:latin typeface="Verdana" pitchFamily="34" charset="0"/>
        </a:defRPr>
      </a:lvl8pPr>
      <a:lvl9pPr marL="1828800" algn="l" rtl="0" fontAlgn="base">
        <a:lnSpc>
          <a:spcPct val="110000"/>
        </a:lnSpc>
        <a:spcBef>
          <a:spcPct val="0"/>
        </a:spcBef>
        <a:spcAft>
          <a:spcPct val="0"/>
        </a:spcAft>
        <a:defRPr sz="2400" b="1">
          <a:solidFill>
            <a:schemeClr val="tx1"/>
          </a:solidFill>
          <a:latin typeface="Verdana" pitchFamily="34" charset="0"/>
        </a:defRPr>
      </a:lvl9pPr>
    </p:titleStyle>
    <p:bodyStyle>
      <a:lvl1pPr marL="190500" indent="-190500" algn="l" rtl="0" eaLnBrk="0" fontAlgn="base" hangingPunct="0">
        <a:lnSpc>
          <a:spcPct val="110000"/>
        </a:lnSpc>
        <a:spcBef>
          <a:spcPct val="20000"/>
        </a:spcBef>
        <a:spcAft>
          <a:spcPct val="0"/>
        </a:spcAft>
        <a:buClr>
          <a:schemeClr val="accent1"/>
        </a:buClr>
        <a:buChar char="•"/>
        <a:defRPr>
          <a:solidFill>
            <a:schemeClr val="tx1"/>
          </a:solidFill>
          <a:latin typeface="+mn-lt"/>
          <a:ea typeface="+mn-ea"/>
          <a:cs typeface="+mn-cs"/>
        </a:defRPr>
      </a:lvl1pPr>
      <a:lvl2pPr marL="673100" indent="-190500" algn="l" rtl="0" eaLnBrk="0" fontAlgn="base" hangingPunct="0">
        <a:lnSpc>
          <a:spcPct val="110000"/>
        </a:lnSpc>
        <a:spcBef>
          <a:spcPct val="20000"/>
        </a:spcBef>
        <a:spcAft>
          <a:spcPct val="0"/>
        </a:spcAft>
        <a:buClr>
          <a:schemeClr val="accent1"/>
        </a:buClr>
        <a:buChar char="•"/>
        <a:defRPr>
          <a:solidFill>
            <a:schemeClr val="tx1"/>
          </a:solidFill>
          <a:latin typeface="+mn-lt"/>
        </a:defRPr>
      </a:lvl2pPr>
      <a:lvl3pPr marL="1143000" indent="-184150" algn="l" rtl="0" eaLnBrk="0" fontAlgn="base" hangingPunct="0">
        <a:lnSpc>
          <a:spcPct val="110000"/>
        </a:lnSpc>
        <a:spcBef>
          <a:spcPct val="20000"/>
        </a:spcBef>
        <a:spcAft>
          <a:spcPct val="0"/>
        </a:spcAft>
        <a:buClr>
          <a:schemeClr val="accent1"/>
        </a:buClr>
        <a:buChar char="•"/>
        <a:defRPr sz="1600">
          <a:solidFill>
            <a:schemeClr val="tx1"/>
          </a:solidFill>
          <a:latin typeface="+mn-lt"/>
        </a:defRPr>
      </a:lvl3pPr>
      <a:lvl4pPr marL="1625600" indent="-190500" algn="l" rtl="0" eaLnBrk="0" fontAlgn="base" hangingPunct="0">
        <a:lnSpc>
          <a:spcPct val="110000"/>
        </a:lnSpc>
        <a:spcBef>
          <a:spcPct val="20000"/>
        </a:spcBef>
        <a:spcAft>
          <a:spcPct val="0"/>
        </a:spcAft>
        <a:buClr>
          <a:schemeClr val="accent1"/>
        </a:buClr>
        <a:buChar char="•"/>
        <a:defRPr sz="1600">
          <a:solidFill>
            <a:schemeClr val="tx1"/>
          </a:solidFill>
          <a:latin typeface="+mn-lt"/>
        </a:defRPr>
      </a:lvl4pPr>
      <a:lvl5pPr marL="2093913" indent="-188913" algn="l" rtl="0" eaLnBrk="0" fontAlgn="base" hangingPunct="0">
        <a:lnSpc>
          <a:spcPct val="110000"/>
        </a:lnSpc>
        <a:spcBef>
          <a:spcPct val="20000"/>
        </a:spcBef>
        <a:spcAft>
          <a:spcPct val="0"/>
        </a:spcAft>
        <a:buClr>
          <a:schemeClr val="accent1"/>
        </a:buClr>
        <a:buChar char="•"/>
        <a:defRPr sz="1600">
          <a:solidFill>
            <a:schemeClr val="tx1"/>
          </a:solidFill>
          <a:latin typeface="+mn-lt"/>
        </a:defRPr>
      </a:lvl5pPr>
      <a:lvl6pPr marL="2551113" indent="-188913" algn="l" rtl="0" fontAlgn="base">
        <a:lnSpc>
          <a:spcPct val="110000"/>
        </a:lnSpc>
        <a:spcBef>
          <a:spcPct val="20000"/>
        </a:spcBef>
        <a:spcAft>
          <a:spcPct val="0"/>
        </a:spcAft>
        <a:buClr>
          <a:schemeClr val="accent1"/>
        </a:buClr>
        <a:buChar char="•"/>
        <a:defRPr sz="1600">
          <a:solidFill>
            <a:schemeClr val="tx1"/>
          </a:solidFill>
          <a:latin typeface="+mn-lt"/>
        </a:defRPr>
      </a:lvl6pPr>
      <a:lvl7pPr marL="3008313" indent="-188913" algn="l" rtl="0" fontAlgn="base">
        <a:lnSpc>
          <a:spcPct val="110000"/>
        </a:lnSpc>
        <a:spcBef>
          <a:spcPct val="20000"/>
        </a:spcBef>
        <a:spcAft>
          <a:spcPct val="0"/>
        </a:spcAft>
        <a:buClr>
          <a:schemeClr val="accent1"/>
        </a:buClr>
        <a:buChar char="•"/>
        <a:defRPr sz="1600">
          <a:solidFill>
            <a:schemeClr val="tx1"/>
          </a:solidFill>
          <a:latin typeface="+mn-lt"/>
        </a:defRPr>
      </a:lvl7pPr>
      <a:lvl8pPr marL="3465513" indent="-188913" algn="l" rtl="0" fontAlgn="base">
        <a:lnSpc>
          <a:spcPct val="110000"/>
        </a:lnSpc>
        <a:spcBef>
          <a:spcPct val="20000"/>
        </a:spcBef>
        <a:spcAft>
          <a:spcPct val="0"/>
        </a:spcAft>
        <a:buClr>
          <a:schemeClr val="accent1"/>
        </a:buClr>
        <a:buChar char="•"/>
        <a:defRPr sz="1600">
          <a:solidFill>
            <a:schemeClr val="tx1"/>
          </a:solidFill>
          <a:latin typeface="+mn-lt"/>
        </a:defRPr>
      </a:lvl8pPr>
      <a:lvl9pPr marL="3922713" indent="-188913" algn="l" rtl="0" fontAlgn="base">
        <a:lnSpc>
          <a:spcPct val="110000"/>
        </a:lnSpc>
        <a:spcBef>
          <a:spcPct val="20000"/>
        </a:spcBef>
        <a:spcAft>
          <a:spcPct val="0"/>
        </a:spcAft>
        <a:buClr>
          <a:schemeClr val="accent1"/>
        </a:buClr>
        <a:buChar char="•"/>
        <a:defRPr sz="1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 id="2147484455" r:id="rId13"/>
    <p:sldLayoutId id="2147484456" r:id="rId14"/>
    <p:sldLayoutId id="2147484457" r:id="rId15"/>
    <p:sldLayoutId id="2147484458" r:id="rId16"/>
    <p:sldLayoutId id="2147484459" r:id="rId17"/>
    <p:sldLayoutId id="2147484460" r:id="rId18"/>
    <p:sldLayoutId id="2147484461" r:id="rId19"/>
    <p:sldLayoutId id="2147484462" r:id="rId20"/>
    <p:sldLayoutId id="2147484463" r:id="rId21"/>
  </p:sldLayoutIdLst>
  <p:hf sldNum="0" hdr="0" dt="0"/>
  <p:txStyles>
    <p:titleStyle>
      <a:lvl1pPr algn="ctr" defTabSz="457200" rtl="0" eaLnBrk="0" fontAlgn="base" hangingPunct="0">
        <a:spcBef>
          <a:spcPct val="0"/>
        </a:spcBef>
        <a:spcAft>
          <a:spcPct val="0"/>
        </a:spcAft>
        <a:defRPr sz="30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600" kern="1600" spc="-30">
          <a:solidFill>
            <a:srgbClr val="002E63"/>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Verdana" pitchFamily="34" charset="0"/>
        <a:buChar char="»"/>
        <a:defRPr sz="2200" kern="1600" spc="-30">
          <a:solidFill>
            <a:srgbClr val="002E63"/>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kern="1600" spc="-30">
          <a:solidFill>
            <a:srgbClr val="002E63"/>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notesSlide" Target="../notesSlides/notesSlide10.xml"/><Relationship Id="rId7" Type="http://schemas.openxmlformats.org/officeDocument/2006/relationships/oleObject" Target="../embeddings/oleObject11.bin"/><Relationship Id="rId2" Type="http://schemas.openxmlformats.org/officeDocument/2006/relationships/slideLayout" Target="../slideLayouts/slideLayout39.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7.xml"/><Relationship Id="rId2" Type="http://schemas.openxmlformats.org/officeDocument/2006/relationships/slideLayout" Target="../slideLayouts/slideLayout39.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notesSlide" Target="../notesSlides/notesSlide13.xml"/><Relationship Id="rId7" Type="http://schemas.openxmlformats.org/officeDocument/2006/relationships/oleObject" Target="../embeddings/oleObject16.bin"/><Relationship Id="rId2" Type="http://schemas.openxmlformats.org/officeDocument/2006/relationships/slideLayout" Target="../slideLayouts/slideLayout39.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chart" Target="../charts/chart10.xml"/><Relationship Id="rId2" Type="http://schemas.openxmlformats.org/officeDocument/2006/relationships/slideLayout" Target="../slideLayouts/slideLayout39.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15.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1.xml"/><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2.xml"/><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5.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3.xml"/><Relationship Id="rId2" Type="http://schemas.openxmlformats.org/officeDocument/2006/relationships/slideLayout" Target="../slideLayouts/slideLayout39.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5.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39.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5.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3568" y="1844824"/>
            <a:ext cx="7128792" cy="1187698"/>
          </a:xfrm>
          <a:prstGeom prst="rect">
            <a:avLst/>
          </a:prstGeom>
        </p:spPr>
        <p:txBody>
          <a:bodyPr anchor="b">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fontAlgn="auto">
              <a:spcAft>
                <a:spcPts val="0"/>
              </a:spcAft>
              <a:defRPr/>
            </a:pPr>
            <a:r>
              <a:rPr lang="fi-FI" dirty="0" smtClean="0"/>
              <a:t>Kuntien ja kuntayhtymien vuoden 2015 tilinpäätösarviot sekä talousarviot ja </a:t>
            </a:r>
          </a:p>
          <a:p>
            <a:pPr fontAlgn="auto">
              <a:spcAft>
                <a:spcPts val="0"/>
              </a:spcAft>
              <a:defRPr/>
            </a:pPr>
            <a:r>
              <a:rPr lang="fi-FI" dirty="0" smtClean="0"/>
              <a:t>taloussuunnitelmat vuosille 2016-2018</a:t>
            </a:r>
          </a:p>
        </p:txBody>
      </p:sp>
      <p:sp>
        <p:nvSpPr>
          <p:cNvPr id="7" name="Rectangle 3"/>
          <p:cNvSpPr txBox="1">
            <a:spLocks noChangeArrowheads="1"/>
          </p:cNvSpPr>
          <p:nvPr/>
        </p:nvSpPr>
        <p:spPr bwMode="auto">
          <a:xfrm>
            <a:off x="683568" y="3608785"/>
            <a:ext cx="56181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buClr>
                <a:schemeClr val="accent2"/>
              </a:buClr>
              <a:buFont typeface="Wingdings" pitchFamily="2" charset="2"/>
              <a:buNone/>
            </a:pPr>
            <a:r>
              <a:rPr lang="fi-FI" sz="1800" dirty="0">
                <a:solidFill>
                  <a:schemeClr val="accent1"/>
                </a:solidFill>
              </a:rPr>
              <a:t>Toimitusjohtaja </a:t>
            </a:r>
            <a:r>
              <a:rPr lang="fi-FI" sz="1800" dirty="0" smtClean="0">
                <a:solidFill>
                  <a:schemeClr val="accent1"/>
                </a:solidFill>
              </a:rPr>
              <a:t>Jari Koskinen</a:t>
            </a:r>
            <a:endParaRPr lang="fi-FI" sz="1800" dirty="0">
              <a:solidFill>
                <a:schemeClr val="accent1"/>
              </a:solidFill>
            </a:endParaRPr>
          </a:p>
        </p:txBody>
      </p:sp>
      <p:sp>
        <p:nvSpPr>
          <p:cNvPr id="8" name="Rectangle 4"/>
          <p:cNvSpPr>
            <a:spLocks noChangeArrowheads="1"/>
          </p:cNvSpPr>
          <p:nvPr/>
        </p:nvSpPr>
        <p:spPr bwMode="auto">
          <a:xfrm>
            <a:off x="683568" y="3034110"/>
            <a:ext cx="6096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20000"/>
              </a:spcBef>
              <a:buClr>
                <a:schemeClr val="accent1"/>
              </a:buClr>
            </a:pPr>
            <a:r>
              <a:rPr lang="fi-FI" sz="1800" dirty="0"/>
              <a:t>Tiedotustilaisuus </a:t>
            </a:r>
            <a:r>
              <a:rPr lang="fi-FI" sz="1800" dirty="0" smtClean="0"/>
              <a:t>10.2.2016</a:t>
            </a:r>
            <a:endParaRPr lang="fi-FI" sz="1800" dirty="0"/>
          </a:p>
          <a:p>
            <a:pPr>
              <a:lnSpc>
                <a:spcPct val="110000"/>
              </a:lnSpc>
              <a:spcBef>
                <a:spcPct val="20000"/>
              </a:spcBef>
              <a:buClr>
                <a:schemeClr val="accent1"/>
              </a:buClr>
            </a:pPr>
            <a:endParaRPr lang="fi-FI"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2113"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000">
              <a:solidFill>
                <a:schemeClr val="accent1"/>
              </a:solidFill>
            </a:endParaRPr>
          </a:p>
        </p:txBody>
      </p:sp>
      <p:graphicFrame>
        <p:nvGraphicFramePr>
          <p:cNvPr id="25605" name="Object 20"/>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2114"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679450" y="1174750"/>
          <a:ext cx="8077200" cy="4078288"/>
        </p:xfrm>
        <a:graphic>
          <a:graphicData uri="http://schemas.openxmlformats.org/presentationml/2006/ole">
            <mc:AlternateContent xmlns:mc="http://schemas.openxmlformats.org/markup-compatibility/2006">
              <mc:Choice xmlns:v="urn:schemas-microsoft-com:vml" Requires="v">
                <p:oleObj spid="_x0000_s112115" name="Kaavio" r:id="rId7" imgW="8077320" imgH="4076790" progId="MSGraph.Chart.8">
                  <p:embed followColorScheme="full"/>
                </p:oleObj>
              </mc:Choice>
              <mc:Fallback>
                <p:oleObj name="Kaavio" r:id="rId7"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79450" y="11747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3258644284"/>
              </p:ext>
            </p:extLst>
          </p:nvPr>
        </p:nvGraphicFramePr>
        <p:xfrm>
          <a:off x="251520" y="764704"/>
          <a:ext cx="8635305" cy="5411633"/>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823483" y="99907"/>
            <a:ext cx="7769948"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500" dirty="0">
                <a:solidFill>
                  <a:schemeClr val="accent1"/>
                </a:solidFill>
              </a:rPr>
              <a:t>Kuntien </a:t>
            </a:r>
            <a:r>
              <a:rPr lang="fi-FI" sz="2500" dirty="0" smtClean="0">
                <a:solidFill>
                  <a:schemeClr val="accent1"/>
                </a:solidFill>
              </a:rPr>
              <a:t>vuosikate %:a poistoista </a:t>
            </a:r>
            <a:r>
              <a:rPr lang="fi-FI" sz="2500" dirty="0">
                <a:solidFill>
                  <a:schemeClr val="accent1"/>
                </a:solidFill>
              </a:rPr>
              <a:t>maakunnittain</a:t>
            </a:r>
          </a:p>
          <a:p>
            <a:pPr algn="ctr">
              <a:lnSpc>
                <a:spcPct val="90000"/>
              </a:lnSpc>
            </a:pPr>
            <a:r>
              <a:rPr lang="fi-FI" sz="2300" dirty="0" smtClean="0">
                <a:solidFill>
                  <a:schemeClr val="accent1"/>
                </a:solidFill>
              </a:rPr>
              <a:t>vuosina 2014-2015</a:t>
            </a:r>
            <a:endParaRPr lang="fi-FI" sz="2300" dirty="0">
              <a:solidFill>
                <a:schemeClr val="accent1"/>
              </a:solidFill>
            </a:endParaRPr>
          </a:p>
        </p:txBody>
      </p:sp>
      <p:sp>
        <p:nvSpPr>
          <p:cNvPr id="23587"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10.2.2016 Jari Koskinen</a:t>
            </a:r>
          </a:p>
        </p:txBody>
      </p:sp>
      <p:cxnSp>
        <p:nvCxnSpPr>
          <p:cNvPr id="4" name="Suora yhdysviiva 3"/>
          <p:cNvCxnSpPr/>
          <p:nvPr/>
        </p:nvCxnSpPr>
        <p:spPr>
          <a:xfrm>
            <a:off x="5443200" y="764704"/>
            <a:ext cx="0" cy="504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kstiruutu 2"/>
          <p:cNvSpPr txBox="1"/>
          <p:nvPr/>
        </p:nvSpPr>
        <p:spPr>
          <a:xfrm>
            <a:off x="539552" y="6093296"/>
            <a:ext cx="8023350" cy="261610"/>
          </a:xfrm>
          <a:prstGeom prst="rect">
            <a:avLst/>
          </a:prstGeom>
          <a:noFill/>
        </p:spPr>
        <p:txBody>
          <a:bodyPr wrap="none" rtlCol="0">
            <a:spAutoFit/>
          </a:bodyPr>
          <a:lstStyle/>
          <a:p>
            <a:r>
              <a:rPr lang="fi-FI" dirty="0" smtClean="0"/>
              <a:t> </a:t>
            </a:r>
            <a:r>
              <a:rPr lang="fi-FI" sz="1100" dirty="0" smtClean="0"/>
              <a:t>1) Vuonna 2014 Pohjanmaan vuosikatteeseen on kirjattu liikelaitosten yhtiöittämisistä saatuja myyntivoittoja</a:t>
            </a:r>
            <a:endParaRPr lang="fi-FI" sz="1100" dirty="0"/>
          </a:p>
        </p:txBody>
      </p:sp>
      <p:sp>
        <p:nvSpPr>
          <p:cNvPr id="12"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2015   tilinpäätösarvioiden mukaan</a:t>
            </a:r>
          </a:p>
        </p:txBody>
      </p:sp>
    </p:spTree>
    <p:extLst>
      <p:ext uri="{BB962C8B-B14F-4D97-AF65-F5344CB8AC3E}">
        <p14:creationId xmlns:p14="http://schemas.microsoft.com/office/powerpoint/2010/main" val="3576396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78768"/>
            <a:ext cx="8604250" cy="585936"/>
          </a:xfrm>
        </p:spPr>
        <p:txBody>
          <a:bodyPr>
            <a:noAutofit/>
          </a:bodyPr>
          <a:lstStyle/>
          <a:p>
            <a:pPr algn="ctr" eaLnBrk="1" hangingPunct="1"/>
            <a:r>
              <a:rPr lang="fi-FI" sz="2500" b="0" dirty="0" smtClean="0">
                <a:solidFill>
                  <a:schemeClr val="accent1"/>
                </a:solidFill>
              </a:rPr>
              <a:t>Kuntien lainakannan muutos 2000-2015, milj. €</a:t>
            </a:r>
          </a:p>
        </p:txBody>
      </p:sp>
      <p:graphicFrame>
        <p:nvGraphicFramePr>
          <p:cNvPr id="2" name="Object 3"/>
          <p:cNvGraphicFramePr>
            <a:graphicFrameLocks noChangeAspect="1"/>
          </p:cNvGraphicFramePr>
          <p:nvPr>
            <p:extLst>
              <p:ext uri="{D42A27DB-BD31-4B8C-83A1-F6EECF244321}">
                <p14:modId xmlns:p14="http://schemas.microsoft.com/office/powerpoint/2010/main" val="3183083392"/>
              </p:ext>
            </p:extLst>
          </p:nvPr>
        </p:nvGraphicFramePr>
        <p:xfrm>
          <a:off x="251520" y="764704"/>
          <a:ext cx="8624193"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179512" y="5589240"/>
            <a:ext cx="8804974" cy="492443"/>
          </a:xfrm>
          <a:prstGeom prst="rect">
            <a:avLst/>
          </a:prstGeom>
          <a:noFill/>
        </p:spPr>
        <p:txBody>
          <a:bodyPr wrap="none" rtlCol="0">
            <a:spAutoFit/>
          </a:bodyPr>
          <a:lstStyle/>
          <a:p>
            <a:r>
              <a:rPr lang="fi-FI" dirty="0" smtClean="0"/>
              <a:t> </a:t>
            </a:r>
            <a:r>
              <a:rPr lang="fi-FI" sz="1300" dirty="0" smtClean="0"/>
              <a:t>1) Syömävelka on kuntien negatiivisten vuosikatteiden summa. Vuosina 2000-2015 syömävelkaa on</a:t>
            </a:r>
          </a:p>
          <a:p>
            <a:r>
              <a:rPr lang="fi-FI" sz="1300" dirty="0"/>
              <a:t> </a:t>
            </a:r>
            <a:r>
              <a:rPr lang="fi-FI" sz="1300" dirty="0" smtClean="0"/>
              <a:t>   otettu  noin 600 miljoonaa euroa, mikä on 5 % vuosien 2000-2015 lainakannan muutoksesta.</a:t>
            </a:r>
            <a:endParaRPr lang="fi-FI" sz="1300" dirty="0"/>
          </a:p>
        </p:txBody>
      </p:sp>
      <p:sp>
        <p:nvSpPr>
          <p:cNvPr id="3" name="Alatunnisteen paikkamerkki 2"/>
          <p:cNvSpPr>
            <a:spLocks noGrp="1"/>
          </p:cNvSpPr>
          <p:nvPr>
            <p:ph type="ftr" sz="quarter" idx="11"/>
          </p:nvPr>
        </p:nvSpPr>
        <p:spPr>
          <a:xfrm>
            <a:off x="3563888" y="6468335"/>
            <a:ext cx="1656184" cy="251296"/>
          </a:xfrm>
        </p:spPr>
        <p:txBody>
          <a:bodyPr/>
          <a:lstStyle/>
          <a:p>
            <a:pPr>
              <a:defRPr/>
            </a:pPr>
            <a:r>
              <a:rPr lang="en-US" sz="1000" smtClean="0"/>
              <a:t>10.2.2016 Jari Koskinen</a:t>
            </a:r>
            <a:endParaRPr lang="fi-FI" sz="1000" dirty="0"/>
          </a:p>
        </p:txBody>
      </p:sp>
      <p:sp>
        <p:nvSpPr>
          <p:cNvPr id="8"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2015   tilinpäätösarvioiden mukaan</a:t>
            </a:r>
          </a:p>
        </p:txBody>
      </p:sp>
      <p:sp>
        <p:nvSpPr>
          <p:cNvPr id="9" name="Tekstiruutu 8"/>
          <p:cNvSpPr txBox="1"/>
          <p:nvPr/>
        </p:nvSpPr>
        <p:spPr>
          <a:xfrm>
            <a:off x="393590" y="6047710"/>
            <a:ext cx="8066842" cy="276999"/>
          </a:xfrm>
          <a:prstGeom prst="rect">
            <a:avLst/>
          </a:prstGeom>
          <a:noFill/>
        </p:spPr>
        <p:txBody>
          <a:bodyPr wrap="square" rtlCol="0">
            <a:spAutoFit/>
          </a:bodyPr>
          <a:lstStyle/>
          <a:p>
            <a:r>
              <a:rPr lang="fi-FI" sz="1100" dirty="0" smtClean="0"/>
              <a:t> </a:t>
            </a:r>
            <a:r>
              <a:rPr lang="fi-FI" sz="1200" dirty="0" smtClean="0"/>
              <a:t>Lainakannan muutosta vuonna 2015 pienentää liikelaitosten yhtiöittämiset (arviolta 300 milj. €) </a:t>
            </a:r>
            <a:endParaRPr lang="fi-FI" sz="1200" dirty="0"/>
          </a:p>
        </p:txBody>
      </p:sp>
    </p:spTree>
    <p:extLst>
      <p:ext uri="{BB962C8B-B14F-4D97-AF65-F5344CB8AC3E}">
        <p14:creationId xmlns:p14="http://schemas.microsoft.com/office/powerpoint/2010/main" val="4051602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7174"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7175"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889359" y="116632"/>
            <a:ext cx="7490705"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a:solidFill>
                  <a:schemeClr val="accent1"/>
                </a:solidFill>
              </a:rPr>
              <a:t>Kuntien </a:t>
            </a:r>
            <a:r>
              <a:rPr lang="fi-FI" sz="2600" dirty="0" smtClean="0">
                <a:solidFill>
                  <a:schemeClr val="accent1"/>
                </a:solidFill>
              </a:rPr>
              <a:t>lainakanta 31.12.2000-2015, </a:t>
            </a:r>
            <a:r>
              <a:rPr lang="fi-FI" sz="2600" dirty="0">
                <a:solidFill>
                  <a:schemeClr val="accent1"/>
                </a:solidFill>
              </a:rPr>
              <a:t>€/as.</a:t>
            </a:r>
          </a:p>
          <a:p>
            <a:pPr algn="ctr"/>
            <a:r>
              <a:rPr lang="fi-FI" sz="20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2522492860"/>
              </p:ext>
            </p:extLst>
          </p:nvPr>
        </p:nvGraphicFramePr>
        <p:xfrm>
          <a:off x="179512" y="836712"/>
          <a:ext cx="8496944" cy="5256584"/>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10.2.2016 Jari Koskinen</a:t>
            </a:r>
          </a:p>
        </p:txBody>
      </p:sp>
      <p:sp>
        <p:nvSpPr>
          <p:cNvPr id="9"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2015   tilinpäätösarvioiden mukaan</a:t>
            </a:r>
          </a:p>
        </p:txBody>
      </p:sp>
    </p:spTree>
    <p:extLst>
      <p:ext uri="{BB962C8B-B14F-4D97-AF65-F5344CB8AC3E}">
        <p14:creationId xmlns:p14="http://schemas.microsoft.com/office/powerpoint/2010/main" val="33622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2344"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000">
              <a:solidFill>
                <a:schemeClr val="accent1"/>
              </a:solidFill>
            </a:endParaRPr>
          </a:p>
        </p:txBody>
      </p:sp>
      <p:graphicFrame>
        <p:nvGraphicFramePr>
          <p:cNvPr id="25605" name="Object 20"/>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2345"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679450" y="1174750"/>
          <a:ext cx="8077200" cy="4078288"/>
        </p:xfrm>
        <a:graphic>
          <a:graphicData uri="http://schemas.openxmlformats.org/presentationml/2006/ole">
            <mc:AlternateContent xmlns:mc="http://schemas.openxmlformats.org/markup-compatibility/2006">
              <mc:Choice xmlns:v="urn:schemas-microsoft-com:vml" Requires="v">
                <p:oleObj spid="_x0000_s122346" name="Kaavio" r:id="rId7" imgW="8077320" imgH="4076790" progId="MSGraph.Chart.8">
                  <p:embed followColorScheme="full"/>
                </p:oleObj>
              </mc:Choice>
              <mc:Fallback>
                <p:oleObj name="Kaavio" r:id="rId7"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79450" y="11747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205242257"/>
              </p:ext>
            </p:extLst>
          </p:nvPr>
        </p:nvGraphicFramePr>
        <p:xfrm>
          <a:off x="251520" y="764704"/>
          <a:ext cx="8635305" cy="5411633"/>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1781617" y="99907"/>
            <a:ext cx="6194003"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500" dirty="0">
                <a:solidFill>
                  <a:schemeClr val="accent1"/>
                </a:solidFill>
              </a:rPr>
              <a:t>Kuntien lainakanta maakunnittain</a:t>
            </a:r>
          </a:p>
          <a:p>
            <a:pPr algn="ctr">
              <a:lnSpc>
                <a:spcPct val="90000"/>
              </a:lnSpc>
            </a:pPr>
            <a:r>
              <a:rPr lang="fi-FI" sz="2300" dirty="0">
                <a:solidFill>
                  <a:schemeClr val="accent1"/>
                </a:solidFill>
              </a:rPr>
              <a:t>vuosien </a:t>
            </a:r>
            <a:r>
              <a:rPr lang="fi-FI" sz="2300" dirty="0" smtClean="0">
                <a:solidFill>
                  <a:schemeClr val="accent1"/>
                </a:solidFill>
              </a:rPr>
              <a:t>2014 ja 2015 </a:t>
            </a:r>
            <a:r>
              <a:rPr lang="fi-FI" sz="2300" dirty="0">
                <a:solidFill>
                  <a:schemeClr val="accent1"/>
                </a:solidFill>
              </a:rPr>
              <a:t>lopussa, €/asukas</a:t>
            </a:r>
          </a:p>
        </p:txBody>
      </p:sp>
      <p:sp>
        <p:nvSpPr>
          <p:cNvPr id="23587"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10.2.2016 Jari Koskinen</a:t>
            </a:r>
          </a:p>
        </p:txBody>
      </p:sp>
      <p:sp>
        <p:nvSpPr>
          <p:cNvPr id="10"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2015   tilinpäätösarvioiden mukaan</a:t>
            </a:r>
          </a:p>
        </p:txBody>
      </p:sp>
    </p:spTree>
    <p:extLst>
      <p:ext uri="{BB962C8B-B14F-4D97-AF65-F5344CB8AC3E}">
        <p14:creationId xmlns:p14="http://schemas.microsoft.com/office/powerpoint/2010/main" val="3047518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pPr>
              <a:defRPr/>
            </a:pPr>
            <a:r>
              <a:rPr lang="fi-FI" smtClean="0"/>
              <a:t>10.2.2016 Jari Koskinen</a:t>
            </a:r>
            <a:endParaRPr lang="fi-FI" dirty="0"/>
          </a:p>
        </p:txBody>
      </p:sp>
      <p:sp>
        <p:nvSpPr>
          <p:cNvPr id="6" name="Otsikko 5"/>
          <p:cNvSpPr>
            <a:spLocks noGrp="1"/>
          </p:cNvSpPr>
          <p:nvPr>
            <p:ph type="title"/>
          </p:nvPr>
        </p:nvSpPr>
        <p:spPr>
          <a:xfrm>
            <a:off x="679450" y="111770"/>
            <a:ext cx="7778750" cy="868958"/>
          </a:xfrm>
        </p:spPr>
        <p:txBody>
          <a:bodyPr>
            <a:normAutofit/>
          </a:bodyPr>
          <a:lstStyle/>
          <a:p>
            <a:pPr algn="ctr"/>
            <a:r>
              <a:rPr lang="fi-FI" sz="2500" dirty="0" smtClean="0"/>
              <a:t>Kuntien ja kuntayhtymien talousarviot ja taloussuunnitelmat</a:t>
            </a:r>
            <a:endParaRPr lang="fi-FI" sz="2500" dirty="0"/>
          </a:p>
        </p:txBody>
      </p:sp>
      <p:sp>
        <p:nvSpPr>
          <p:cNvPr id="20" name="Rectangle 150"/>
          <p:cNvSpPr>
            <a:spLocks noChangeArrowheads="1"/>
          </p:cNvSpPr>
          <p:nvPr/>
        </p:nvSpPr>
        <p:spPr bwMode="auto">
          <a:xfrm>
            <a:off x="251520" y="3703965"/>
            <a:ext cx="7600029"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Manner-Suomen 138 kuntayhtymästä tiedusteluun vastasi </a:t>
            </a:r>
          </a:p>
          <a:p>
            <a:r>
              <a:rPr lang="fi-FI" sz="1900" dirty="0">
                <a:solidFill>
                  <a:schemeClr val="accent1"/>
                </a:solidFill>
              </a:rPr>
              <a:t> </a:t>
            </a:r>
            <a:r>
              <a:rPr lang="fi-FI" sz="1900" dirty="0" smtClean="0">
                <a:solidFill>
                  <a:schemeClr val="accent1"/>
                </a:solidFill>
              </a:rPr>
              <a:t>   77 kuntayhtymää. Vastanneiden kuntayhtymien osuus </a:t>
            </a:r>
          </a:p>
          <a:p>
            <a:r>
              <a:rPr lang="fi-FI" sz="1900" dirty="0">
                <a:solidFill>
                  <a:schemeClr val="accent1"/>
                </a:solidFill>
              </a:rPr>
              <a:t> </a:t>
            </a:r>
            <a:r>
              <a:rPr lang="fi-FI" sz="1900" dirty="0" smtClean="0">
                <a:solidFill>
                  <a:schemeClr val="accent1"/>
                </a:solidFill>
              </a:rPr>
              <a:t>   kuntayhtymien  toimintakuluista on noin 86 %.  </a:t>
            </a:r>
            <a:endParaRPr lang="fi-FI" sz="1900" dirty="0">
              <a:solidFill>
                <a:schemeClr val="accent1"/>
              </a:solidFill>
            </a:endParaRPr>
          </a:p>
        </p:txBody>
      </p:sp>
      <p:sp>
        <p:nvSpPr>
          <p:cNvPr id="21" name="Rectangle 150"/>
          <p:cNvSpPr>
            <a:spLocks noChangeArrowheads="1"/>
          </p:cNvSpPr>
          <p:nvPr/>
        </p:nvSpPr>
        <p:spPr bwMode="auto">
          <a:xfrm>
            <a:off x="251520" y="1111677"/>
            <a:ext cx="882049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Taloustutkimus Oy toteutti valtiovarainministeriön toimeksiannosta</a:t>
            </a:r>
          </a:p>
          <a:p>
            <a:r>
              <a:rPr lang="fi-FI" sz="1900" dirty="0">
                <a:solidFill>
                  <a:schemeClr val="accent1"/>
                </a:solidFill>
              </a:rPr>
              <a:t> </a:t>
            </a:r>
            <a:r>
              <a:rPr lang="fi-FI" sz="1900" dirty="0" smtClean="0">
                <a:solidFill>
                  <a:schemeClr val="accent1"/>
                </a:solidFill>
              </a:rPr>
              <a:t>   tiedustelun Manner-Suomen kuntien ja kuntayhtymien vuoden 2016</a:t>
            </a:r>
          </a:p>
          <a:p>
            <a:r>
              <a:rPr lang="fi-FI" sz="1900" dirty="0">
                <a:solidFill>
                  <a:schemeClr val="accent1"/>
                </a:solidFill>
              </a:rPr>
              <a:t> </a:t>
            </a:r>
            <a:r>
              <a:rPr lang="fi-FI" sz="1900" dirty="0" smtClean="0">
                <a:solidFill>
                  <a:schemeClr val="accent1"/>
                </a:solidFill>
              </a:rPr>
              <a:t>   talousarvioista sekä vuosien 2017-2018 taloussuunnitelmista.  </a:t>
            </a:r>
            <a:endParaRPr lang="fi-FI" sz="1900" dirty="0">
              <a:solidFill>
                <a:schemeClr val="accent1"/>
              </a:solidFill>
            </a:endParaRPr>
          </a:p>
        </p:txBody>
      </p:sp>
      <p:sp>
        <p:nvSpPr>
          <p:cNvPr id="22" name="Rectangle 150"/>
          <p:cNvSpPr>
            <a:spLocks noChangeArrowheads="1"/>
          </p:cNvSpPr>
          <p:nvPr/>
        </p:nvSpPr>
        <p:spPr bwMode="auto">
          <a:xfrm>
            <a:off x="251520" y="4712077"/>
            <a:ext cx="777636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Tiedustelun yhteenvedoissa on jouduttu osittain käyttämään</a:t>
            </a:r>
          </a:p>
          <a:p>
            <a:r>
              <a:rPr lang="fi-FI" sz="1900" dirty="0">
                <a:solidFill>
                  <a:schemeClr val="accent1"/>
                </a:solidFill>
              </a:rPr>
              <a:t> </a:t>
            </a:r>
            <a:r>
              <a:rPr lang="fi-FI" sz="1900" dirty="0" smtClean="0">
                <a:solidFill>
                  <a:schemeClr val="accent1"/>
                </a:solidFill>
              </a:rPr>
              <a:t>   myös Kuntaliiton ja valtiovarainministeriön arvioita tulevasta</a:t>
            </a:r>
          </a:p>
          <a:p>
            <a:r>
              <a:rPr lang="fi-FI" sz="1900" dirty="0">
                <a:solidFill>
                  <a:schemeClr val="accent1"/>
                </a:solidFill>
              </a:rPr>
              <a:t> </a:t>
            </a:r>
            <a:r>
              <a:rPr lang="fi-FI" sz="1900" dirty="0" smtClean="0">
                <a:solidFill>
                  <a:schemeClr val="accent1"/>
                </a:solidFill>
              </a:rPr>
              <a:t>   talouskehityksestä (mm. verotulot ja valtionosuudet)  </a:t>
            </a:r>
            <a:endParaRPr lang="fi-FI" sz="1900" dirty="0">
              <a:solidFill>
                <a:schemeClr val="accent1"/>
              </a:solidFill>
            </a:endParaRPr>
          </a:p>
        </p:txBody>
      </p:sp>
      <p:sp>
        <p:nvSpPr>
          <p:cNvPr id="24" name="Rectangle 150"/>
          <p:cNvSpPr>
            <a:spLocks noChangeArrowheads="1"/>
          </p:cNvSpPr>
          <p:nvPr/>
        </p:nvSpPr>
        <p:spPr bwMode="auto">
          <a:xfrm>
            <a:off x="251520" y="2911877"/>
            <a:ext cx="87701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Manner-Suomen 297 kunnasta tiedusteluun vastasi  222 kuntaa.</a:t>
            </a:r>
          </a:p>
          <a:p>
            <a:r>
              <a:rPr lang="fi-FI" sz="1900" dirty="0">
                <a:solidFill>
                  <a:schemeClr val="accent1"/>
                </a:solidFill>
              </a:rPr>
              <a:t> </a:t>
            </a:r>
            <a:r>
              <a:rPr lang="fi-FI" sz="1900" dirty="0" smtClean="0">
                <a:solidFill>
                  <a:schemeClr val="accent1"/>
                </a:solidFill>
              </a:rPr>
              <a:t>   Vastanneiden kuntien osuus Manner-Suomen väestöstä on 88 %.  </a:t>
            </a:r>
            <a:endParaRPr lang="fi-FI" sz="1900" dirty="0">
              <a:solidFill>
                <a:schemeClr val="accent1"/>
              </a:solidFill>
            </a:endParaRPr>
          </a:p>
        </p:txBody>
      </p:sp>
      <p:sp>
        <p:nvSpPr>
          <p:cNvPr id="9" name="Rectangle 150"/>
          <p:cNvSpPr>
            <a:spLocks noChangeArrowheads="1"/>
          </p:cNvSpPr>
          <p:nvPr/>
        </p:nvSpPr>
        <p:spPr bwMode="auto">
          <a:xfrm>
            <a:off x="251520" y="2119789"/>
            <a:ext cx="8662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dirty="0" smtClean="0">
                <a:solidFill>
                  <a:schemeClr val="accent1"/>
                </a:solidFill>
              </a:rPr>
              <a:t>Tiedustelun perusteena oli uuden kuntatalousohjelman asettamat</a:t>
            </a:r>
          </a:p>
          <a:p>
            <a:r>
              <a:rPr lang="fi-FI" sz="1900" dirty="0">
                <a:solidFill>
                  <a:schemeClr val="accent1"/>
                </a:solidFill>
              </a:rPr>
              <a:t> </a:t>
            </a:r>
            <a:r>
              <a:rPr lang="fi-FI" sz="1900" dirty="0" smtClean="0">
                <a:solidFill>
                  <a:schemeClr val="accent1"/>
                </a:solidFill>
              </a:rPr>
              <a:t>   kehittämispaineet kuntatalousennusteille ja talouden seurannalle.  </a:t>
            </a:r>
            <a:endParaRPr lang="fi-FI" sz="1900" dirty="0">
              <a:solidFill>
                <a:schemeClr val="accent1"/>
              </a:solidFill>
            </a:endParaRPr>
          </a:p>
        </p:txBody>
      </p:sp>
    </p:spTree>
    <p:extLst>
      <p:ext uri="{BB962C8B-B14F-4D97-AF65-F5344CB8AC3E}">
        <p14:creationId xmlns:p14="http://schemas.microsoft.com/office/powerpoint/2010/main" val="2716344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pPr>
              <a:defRPr/>
            </a:pPr>
            <a:r>
              <a:rPr lang="fi-FI" smtClean="0"/>
              <a:t>10.2.2016 Jari Koskinen</a:t>
            </a:r>
            <a:endParaRPr lang="fi-FI" dirty="0"/>
          </a:p>
        </p:txBody>
      </p:sp>
      <p:sp>
        <p:nvSpPr>
          <p:cNvPr id="6" name="Otsikko 5"/>
          <p:cNvSpPr>
            <a:spLocks noGrp="1"/>
          </p:cNvSpPr>
          <p:nvPr>
            <p:ph type="title"/>
          </p:nvPr>
        </p:nvSpPr>
        <p:spPr>
          <a:xfrm>
            <a:off x="251521" y="44624"/>
            <a:ext cx="8631330" cy="796950"/>
          </a:xfrm>
        </p:spPr>
        <p:txBody>
          <a:bodyPr>
            <a:noAutofit/>
          </a:bodyPr>
          <a:lstStyle/>
          <a:p>
            <a:pPr algn="ctr"/>
            <a:r>
              <a:rPr lang="fi-FI" sz="2400" b="0" dirty="0" smtClean="0"/>
              <a:t>Kuntatalouden kehitys 2014-2017 </a:t>
            </a:r>
            <a:br>
              <a:rPr lang="fi-FI" sz="2400" b="0" dirty="0" smtClean="0"/>
            </a:br>
            <a:r>
              <a:rPr lang="fi-FI" sz="2400" b="0" dirty="0" smtClean="0"/>
              <a:t> Kunnat ja kuntayhtymät</a:t>
            </a:r>
            <a:endParaRPr lang="fi-FI" sz="2400" b="0" dirty="0"/>
          </a:p>
        </p:txBody>
      </p:sp>
      <p:sp>
        <p:nvSpPr>
          <p:cNvPr id="2" name="Tekstiruutu 1"/>
          <p:cNvSpPr txBox="1"/>
          <p:nvPr/>
        </p:nvSpPr>
        <p:spPr>
          <a:xfrm>
            <a:off x="5381605" y="1115992"/>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2015</a:t>
            </a:r>
          </a:p>
          <a:p>
            <a:pPr algn="ctr"/>
            <a:r>
              <a:rPr lang="fi-FI" sz="1800" dirty="0" smtClean="0">
                <a:solidFill>
                  <a:schemeClr val="accent5">
                    <a:lumMod val="50000"/>
                  </a:schemeClr>
                </a:solidFill>
              </a:rPr>
              <a:t>TPA</a:t>
            </a:r>
            <a:endParaRPr lang="fi-FI" sz="1800" dirty="0">
              <a:solidFill>
                <a:schemeClr val="accent5">
                  <a:lumMod val="50000"/>
                </a:schemeClr>
              </a:solidFill>
            </a:endParaRPr>
          </a:p>
        </p:txBody>
      </p:sp>
      <p:sp>
        <p:nvSpPr>
          <p:cNvPr id="10" name="Tekstiruutu 9"/>
          <p:cNvSpPr txBox="1"/>
          <p:nvPr/>
        </p:nvSpPr>
        <p:spPr>
          <a:xfrm>
            <a:off x="6317709" y="1115992"/>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2016</a:t>
            </a:r>
          </a:p>
          <a:p>
            <a:pPr algn="ctr"/>
            <a:r>
              <a:rPr lang="fi-FI" sz="1800" dirty="0" smtClean="0">
                <a:solidFill>
                  <a:schemeClr val="accent5">
                    <a:lumMod val="50000"/>
                  </a:schemeClr>
                </a:solidFill>
              </a:rPr>
              <a:t>TA</a:t>
            </a:r>
            <a:endParaRPr lang="fi-FI" sz="1800" dirty="0">
              <a:solidFill>
                <a:schemeClr val="accent5">
                  <a:lumMod val="50000"/>
                </a:schemeClr>
              </a:solidFill>
            </a:endParaRPr>
          </a:p>
        </p:txBody>
      </p:sp>
      <p:sp>
        <p:nvSpPr>
          <p:cNvPr id="11" name="Tekstiruutu 10"/>
          <p:cNvSpPr txBox="1"/>
          <p:nvPr/>
        </p:nvSpPr>
        <p:spPr>
          <a:xfrm>
            <a:off x="7253813" y="1115992"/>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2017</a:t>
            </a:r>
          </a:p>
          <a:p>
            <a:pPr algn="ctr"/>
            <a:r>
              <a:rPr lang="fi-FI" sz="1800" dirty="0" smtClean="0">
                <a:solidFill>
                  <a:schemeClr val="accent5">
                    <a:lumMod val="50000"/>
                  </a:schemeClr>
                </a:solidFill>
              </a:rPr>
              <a:t>TS</a:t>
            </a:r>
            <a:endParaRPr lang="fi-FI" sz="1800" dirty="0">
              <a:solidFill>
                <a:schemeClr val="accent5">
                  <a:lumMod val="50000"/>
                </a:schemeClr>
              </a:solidFill>
            </a:endParaRPr>
          </a:p>
        </p:txBody>
      </p:sp>
      <p:sp>
        <p:nvSpPr>
          <p:cNvPr id="12" name="Tekstiruutu 11"/>
          <p:cNvSpPr txBox="1"/>
          <p:nvPr/>
        </p:nvSpPr>
        <p:spPr>
          <a:xfrm>
            <a:off x="8189917" y="1115992"/>
            <a:ext cx="774571" cy="646331"/>
          </a:xfrm>
          <a:prstGeom prst="rect">
            <a:avLst/>
          </a:prstGeom>
          <a:noFill/>
        </p:spPr>
        <p:txBody>
          <a:bodyPr wrap="none" rtlCol="0">
            <a:spAutoFit/>
          </a:bodyPr>
          <a:lstStyle/>
          <a:p>
            <a:pPr algn="ctr"/>
            <a:r>
              <a:rPr lang="fi-FI" sz="1800" dirty="0" smtClean="0">
                <a:solidFill>
                  <a:schemeClr val="accent5">
                    <a:lumMod val="50000"/>
                  </a:schemeClr>
                </a:solidFill>
              </a:rPr>
              <a:t>2018</a:t>
            </a:r>
          </a:p>
          <a:p>
            <a:pPr algn="ctr"/>
            <a:r>
              <a:rPr lang="fi-FI" sz="1800" dirty="0" smtClean="0">
                <a:solidFill>
                  <a:schemeClr val="accent5">
                    <a:lumMod val="50000"/>
                  </a:schemeClr>
                </a:solidFill>
              </a:rPr>
              <a:t>TS</a:t>
            </a:r>
            <a:endParaRPr lang="fi-FI" sz="1800" dirty="0">
              <a:solidFill>
                <a:schemeClr val="accent5">
                  <a:lumMod val="50000"/>
                </a:schemeClr>
              </a:solidFill>
            </a:endParaRPr>
          </a:p>
        </p:txBody>
      </p:sp>
      <p:sp>
        <p:nvSpPr>
          <p:cNvPr id="13" name="Tekstiruutu 12"/>
          <p:cNvSpPr txBox="1"/>
          <p:nvPr/>
        </p:nvSpPr>
        <p:spPr>
          <a:xfrm>
            <a:off x="5942877" y="764704"/>
            <a:ext cx="2085507" cy="369332"/>
          </a:xfrm>
          <a:prstGeom prst="rect">
            <a:avLst/>
          </a:prstGeom>
          <a:noFill/>
        </p:spPr>
        <p:txBody>
          <a:bodyPr wrap="none" rtlCol="0">
            <a:spAutoFit/>
          </a:bodyPr>
          <a:lstStyle/>
          <a:p>
            <a:pPr algn="ctr"/>
            <a:r>
              <a:rPr lang="fi-FI" sz="1800" dirty="0" smtClean="0">
                <a:solidFill>
                  <a:schemeClr val="accent5">
                    <a:lumMod val="50000"/>
                  </a:schemeClr>
                </a:solidFill>
              </a:rPr>
              <a:t>Vuosimuutos, %</a:t>
            </a:r>
            <a:endParaRPr lang="fi-FI" sz="1800" dirty="0">
              <a:solidFill>
                <a:schemeClr val="accent5">
                  <a:lumMod val="50000"/>
                </a:schemeClr>
              </a:solidFill>
            </a:endParaRPr>
          </a:p>
        </p:txBody>
      </p:sp>
      <p:sp>
        <p:nvSpPr>
          <p:cNvPr id="14" name="Tekstiruutu 13"/>
          <p:cNvSpPr txBox="1"/>
          <p:nvPr/>
        </p:nvSpPr>
        <p:spPr>
          <a:xfrm>
            <a:off x="4445501" y="764704"/>
            <a:ext cx="774571" cy="369332"/>
          </a:xfrm>
          <a:prstGeom prst="rect">
            <a:avLst/>
          </a:prstGeom>
          <a:noFill/>
        </p:spPr>
        <p:txBody>
          <a:bodyPr wrap="none" rtlCol="0">
            <a:spAutoFit/>
          </a:bodyPr>
          <a:lstStyle/>
          <a:p>
            <a:pPr algn="ctr"/>
            <a:r>
              <a:rPr lang="fi-FI" sz="1800" dirty="0" smtClean="0"/>
              <a:t>2014</a:t>
            </a:r>
            <a:endParaRPr lang="fi-FI" sz="1800" dirty="0"/>
          </a:p>
        </p:txBody>
      </p:sp>
      <p:cxnSp>
        <p:nvCxnSpPr>
          <p:cNvPr id="5" name="Suora yhdysviiva 4"/>
          <p:cNvCxnSpPr/>
          <p:nvPr/>
        </p:nvCxnSpPr>
        <p:spPr>
          <a:xfrm>
            <a:off x="5292480" y="1126485"/>
            <a:ext cx="36000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Tekstiruutu 6"/>
          <p:cNvSpPr txBox="1"/>
          <p:nvPr/>
        </p:nvSpPr>
        <p:spPr>
          <a:xfrm>
            <a:off x="5593201" y="4210595"/>
            <a:ext cx="562975" cy="369332"/>
          </a:xfrm>
          <a:prstGeom prst="rect">
            <a:avLst/>
          </a:prstGeom>
          <a:noFill/>
        </p:spPr>
        <p:txBody>
          <a:bodyPr wrap="none" rtlCol="0">
            <a:spAutoFit/>
          </a:bodyPr>
          <a:lstStyle/>
          <a:p>
            <a:pPr algn="r"/>
            <a:r>
              <a:rPr lang="fi-FI" sz="1800" dirty="0" smtClean="0">
                <a:solidFill>
                  <a:schemeClr val="accent5">
                    <a:lumMod val="50000"/>
                  </a:schemeClr>
                </a:solidFill>
              </a:rPr>
              <a:t>0,3</a:t>
            </a:r>
            <a:endParaRPr lang="fi-FI" sz="1800" dirty="0">
              <a:solidFill>
                <a:schemeClr val="accent5">
                  <a:lumMod val="50000"/>
                </a:schemeClr>
              </a:solidFill>
            </a:endParaRPr>
          </a:p>
        </p:txBody>
      </p:sp>
      <p:sp>
        <p:nvSpPr>
          <p:cNvPr id="18" name="Tekstiruutu 17"/>
          <p:cNvSpPr txBox="1"/>
          <p:nvPr/>
        </p:nvSpPr>
        <p:spPr>
          <a:xfrm>
            <a:off x="107504" y="4210595"/>
            <a:ext cx="3751283" cy="369332"/>
          </a:xfrm>
          <a:prstGeom prst="rect">
            <a:avLst/>
          </a:prstGeom>
          <a:noFill/>
        </p:spPr>
        <p:txBody>
          <a:bodyPr wrap="none" rtlCol="0">
            <a:spAutoFit/>
          </a:bodyPr>
          <a:lstStyle/>
          <a:p>
            <a:r>
              <a:rPr lang="fi-FI" sz="1800" dirty="0" smtClean="0"/>
              <a:t>          Valtionosuudet, mrd. €</a:t>
            </a:r>
            <a:endParaRPr lang="fi-FI" sz="1800" dirty="0"/>
          </a:p>
        </p:txBody>
      </p:sp>
      <p:sp>
        <p:nvSpPr>
          <p:cNvPr id="19" name="Tekstiruutu 18"/>
          <p:cNvSpPr txBox="1"/>
          <p:nvPr/>
        </p:nvSpPr>
        <p:spPr>
          <a:xfrm>
            <a:off x="6486024" y="4210595"/>
            <a:ext cx="562975" cy="369332"/>
          </a:xfrm>
          <a:prstGeom prst="rect">
            <a:avLst/>
          </a:prstGeom>
          <a:noFill/>
        </p:spPr>
        <p:txBody>
          <a:bodyPr wrap="none" rtlCol="0">
            <a:spAutoFit/>
          </a:bodyPr>
          <a:lstStyle/>
          <a:p>
            <a:pPr algn="r"/>
            <a:r>
              <a:rPr lang="fi-FI" sz="1800" dirty="0" smtClean="0">
                <a:solidFill>
                  <a:schemeClr val="accent5">
                    <a:lumMod val="50000"/>
                  </a:schemeClr>
                </a:solidFill>
              </a:rPr>
              <a:t>7,4</a:t>
            </a:r>
            <a:endParaRPr lang="fi-FI" sz="1800" dirty="0">
              <a:solidFill>
                <a:schemeClr val="accent5">
                  <a:lumMod val="50000"/>
                </a:schemeClr>
              </a:solidFill>
            </a:endParaRPr>
          </a:p>
        </p:txBody>
      </p:sp>
      <p:sp>
        <p:nvSpPr>
          <p:cNvPr id="25" name="Tekstiruutu 24"/>
          <p:cNvSpPr txBox="1"/>
          <p:nvPr/>
        </p:nvSpPr>
        <p:spPr>
          <a:xfrm>
            <a:off x="7236296" y="4210595"/>
            <a:ext cx="667170" cy="369332"/>
          </a:xfrm>
          <a:prstGeom prst="rect">
            <a:avLst/>
          </a:prstGeom>
          <a:noFill/>
        </p:spPr>
        <p:txBody>
          <a:bodyPr wrap="none" rtlCol="0">
            <a:spAutoFit/>
          </a:bodyPr>
          <a:lstStyle/>
          <a:p>
            <a:pPr algn="r"/>
            <a:r>
              <a:rPr lang="fi-FI" sz="1800" dirty="0" smtClean="0">
                <a:solidFill>
                  <a:srgbClr val="FF0000"/>
                </a:solidFill>
              </a:rPr>
              <a:t>-2,6</a:t>
            </a:r>
            <a:endParaRPr lang="fi-FI" sz="1800" dirty="0">
              <a:solidFill>
                <a:srgbClr val="FF0000"/>
              </a:solidFill>
            </a:endParaRPr>
          </a:p>
        </p:txBody>
      </p:sp>
      <p:sp>
        <p:nvSpPr>
          <p:cNvPr id="26" name="Tekstiruutu 25"/>
          <p:cNvSpPr txBox="1"/>
          <p:nvPr/>
        </p:nvSpPr>
        <p:spPr>
          <a:xfrm>
            <a:off x="8257497" y="4210595"/>
            <a:ext cx="562975" cy="369332"/>
          </a:xfrm>
          <a:prstGeom prst="rect">
            <a:avLst/>
          </a:prstGeom>
          <a:noFill/>
        </p:spPr>
        <p:txBody>
          <a:bodyPr wrap="none" rtlCol="0">
            <a:spAutoFit/>
          </a:bodyPr>
          <a:lstStyle/>
          <a:p>
            <a:pPr algn="r"/>
            <a:r>
              <a:rPr lang="fi-FI" sz="1800" dirty="0" smtClean="0">
                <a:solidFill>
                  <a:schemeClr val="accent5">
                    <a:lumMod val="50000"/>
                  </a:schemeClr>
                </a:solidFill>
              </a:rPr>
              <a:t>0,8</a:t>
            </a:r>
            <a:endParaRPr lang="fi-FI" sz="1800" dirty="0">
              <a:solidFill>
                <a:schemeClr val="accent5">
                  <a:lumMod val="50000"/>
                </a:schemeClr>
              </a:solidFill>
            </a:endParaRPr>
          </a:p>
        </p:txBody>
      </p:sp>
      <p:sp>
        <p:nvSpPr>
          <p:cNvPr id="27" name="Tekstiruutu 26"/>
          <p:cNvSpPr txBox="1"/>
          <p:nvPr/>
        </p:nvSpPr>
        <p:spPr>
          <a:xfrm>
            <a:off x="4581629" y="4210595"/>
            <a:ext cx="710451" cy="369332"/>
          </a:xfrm>
          <a:prstGeom prst="rect">
            <a:avLst/>
          </a:prstGeom>
          <a:noFill/>
        </p:spPr>
        <p:txBody>
          <a:bodyPr wrap="none" rtlCol="0">
            <a:spAutoFit/>
          </a:bodyPr>
          <a:lstStyle/>
          <a:p>
            <a:pPr algn="r"/>
            <a:r>
              <a:rPr lang="fi-FI" sz="1800" dirty="0" smtClean="0"/>
              <a:t>8,20</a:t>
            </a:r>
            <a:endParaRPr lang="fi-FI" sz="1800" dirty="0"/>
          </a:p>
        </p:txBody>
      </p:sp>
      <p:sp>
        <p:nvSpPr>
          <p:cNvPr id="28" name="Tekstiruutu 27"/>
          <p:cNvSpPr txBox="1"/>
          <p:nvPr/>
        </p:nvSpPr>
        <p:spPr>
          <a:xfrm>
            <a:off x="5445725" y="1762323"/>
            <a:ext cx="710451" cy="369332"/>
          </a:xfrm>
          <a:prstGeom prst="rect">
            <a:avLst/>
          </a:prstGeom>
          <a:noFill/>
        </p:spPr>
        <p:txBody>
          <a:bodyPr wrap="none" rtlCol="0">
            <a:spAutoFit/>
          </a:bodyPr>
          <a:lstStyle/>
          <a:p>
            <a:pPr algn="r"/>
            <a:r>
              <a:rPr lang="fi-FI" sz="1800" dirty="0" smtClean="0">
                <a:solidFill>
                  <a:schemeClr val="accent5">
                    <a:lumMod val="50000"/>
                  </a:schemeClr>
                </a:solidFill>
              </a:rPr>
              <a:t>0,09</a:t>
            </a:r>
            <a:endParaRPr lang="fi-FI" sz="1800" dirty="0">
              <a:solidFill>
                <a:schemeClr val="accent5">
                  <a:lumMod val="50000"/>
                </a:schemeClr>
              </a:solidFill>
            </a:endParaRPr>
          </a:p>
        </p:txBody>
      </p:sp>
      <p:sp>
        <p:nvSpPr>
          <p:cNvPr id="29" name="Tekstiruutu 28"/>
          <p:cNvSpPr txBox="1"/>
          <p:nvPr/>
        </p:nvSpPr>
        <p:spPr>
          <a:xfrm>
            <a:off x="107504" y="1762323"/>
            <a:ext cx="4395434" cy="369332"/>
          </a:xfrm>
          <a:prstGeom prst="rect">
            <a:avLst/>
          </a:prstGeom>
          <a:noFill/>
        </p:spPr>
        <p:txBody>
          <a:bodyPr wrap="none" rtlCol="0">
            <a:spAutoFit/>
          </a:bodyPr>
          <a:lstStyle/>
          <a:p>
            <a:r>
              <a:rPr lang="fi-FI" sz="1800" dirty="0" smtClean="0"/>
              <a:t>Tuloveroprosentti (muutos %</a:t>
            </a:r>
            <a:r>
              <a:rPr lang="fi-FI" sz="1800" dirty="0" err="1" smtClean="0"/>
              <a:t>-yks</a:t>
            </a:r>
            <a:r>
              <a:rPr lang="fi-FI" sz="1800" dirty="0" smtClean="0"/>
              <a:t>.)</a:t>
            </a:r>
            <a:endParaRPr lang="fi-FI" sz="1800" dirty="0"/>
          </a:p>
        </p:txBody>
      </p:sp>
      <p:sp>
        <p:nvSpPr>
          <p:cNvPr id="30" name="Tekstiruutu 29"/>
          <p:cNvSpPr txBox="1"/>
          <p:nvPr/>
        </p:nvSpPr>
        <p:spPr>
          <a:xfrm>
            <a:off x="6300192" y="1762323"/>
            <a:ext cx="710451" cy="369332"/>
          </a:xfrm>
          <a:prstGeom prst="rect">
            <a:avLst/>
          </a:prstGeom>
          <a:noFill/>
        </p:spPr>
        <p:txBody>
          <a:bodyPr wrap="none" rtlCol="0">
            <a:spAutoFit/>
          </a:bodyPr>
          <a:lstStyle/>
          <a:p>
            <a:pPr algn="r"/>
            <a:r>
              <a:rPr lang="fi-FI" sz="1800" dirty="0" smtClean="0">
                <a:solidFill>
                  <a:schemeClr val="accent5">
                    <a:lumMod val="50000"/>
                  </a:schemeClr>
                </a:solidFill>
              </a:rPr>
              <a:t>0,04</a:t>
            </a:r>
            <a:endParaRPr lang="fi-FI" sz="1800" dirty="0">
              <a:solidFill>
                <a:schemeClr val="accent5">
                  <a:lumMod val="50000"/>
                </a:schemeClr>
              </a:solidFill>
            </a:endParaRPr>
          </a:p>
        </p:txBody>
      </p:sp>
      <p:sp>
        <p:nvSpPr>
          <p:cNvPr id="31" name="Tekstiruutu 30"/>
          <p:cNvSpPr txBox="1"/>
          <p:nvPr/>
        </p:nvSpPr>
        <p:spPr>
          <a:xfrm>
            <a:off x="7236296" y="1762323"/>
            <a:ext cx="710451" cy="369332"/>
          </a:xfrm>
          <a:prstGeom prst="rect">
            <a:avLst/>
          </a:prstGeom>
          <a:noFill/>
        </p:spPr>
        <p:txBody>
          <a:bodyPr wrap="none" rtlCol="0">
            <a:spAutoFit/>
          </a:bodyPr>
          <a:lstStyle/>
          <a:p>
            <a:pPr algn="r"/>
            <a:r>
              <a:rPr lang="fi-FI" sz="1800" dirty="0" smtClean="0">
                <a:solidFill>
                  <a:schemeClr val="accent5">
                    <a:lumMod val="50000"/>
                  </a:schemeClr>
                </a:solidFill>
              </a:rPr>
              <a:t>0,02</a:t>
            </a:r>
            <a:endParaRPr lang="fi-FI" sz="1800" dirty="0">
              <a:solidFill>
                <a:schemeClr val="accent5">
                  <a:lumMod val="50000"/>
                </a:schemeClr>
              </a:solidFill>
            </a:endParaRPr>
          </a:p>
        </p:txBody>
      </p:sp>
      <p:sp>
        <p:nvSpPr>
          <p:cNvPr id="32" name="Tekstiruutu 31"/>
          <p:cNvSpPr txBox="1"/>
          <p:nvPr/>
        </p:nvSpPr>
        <p:spPr>
          <a:xfrm>
            <a:off x="8172400" y="1762323"/>
            <a:ext cx="710451" cy="369332"/>
          </a:xfrm>
          <a:prstGeom prst="rect">
            <a:avLst/>
          </a:prstGeom>
          <a:noFill/>
        </p:spPr>
        <p:txBody>
          <a:bodyPr wrap="none" rtlCol="0">
            <a:spAutoFit/>
          </a:bodyPr>
          <a:lstStyle/>
          <a:p>
            <a:pPr algn="r"/>
            <a:r>
              <a:rPr lang="fi-FI" sz="1800" dirty="0" smtClean="0">
                <a:solidFill>
                  <a:schemeClr val="accent5">
                    <a:lumMod val="50000"/>
                  </a:schemeClr>
                </a:solidFill>
              </a:rPr>
              <a:t>0,00</a:t>
            </a:r>
            <a:endParaRPr lang="fi-FI" sz="1800" dirty="0">
              <a:solidFill>
                <a:schemeClr val="accent5">
                  <a:lumMod val="50000"/>
                </a:schemeClr>
              </a:solidFill>
            </a:endParaRPr>
          </a:p>
        </p:txBody>
      </p:sp>
      <p:sp>
        <p:nvSpPr>
          <p:cNvPr id="33" name="Tekstiruutu 32"/>
          <p:cNvSpPr txBox="1"/>
          <p:nvPr/>
        </p:nvSpPr>
        <p:spPr>
          <a:xfrm>
            <a:off x="4434153" y="1762323"/>
            <a:ext cx="857927" cy="369332"/>
          </a:xfrm>
          <a:prstGeom prst="rect">
            <a:avLst/>
          </a:prstGeom>
          <a:noFill/>
        </p:spPr>
        <p:txBody>
          <a:bodyPr wrap="none" rtlCol="0">
            <a:spAutoFit/>
          </a:bodyPr>
          <a:lstStyle/>
          <a:p>
            <a:pPr algn="r"/>
            <a:r>
              <a:rPr lang="fi-FI" sz="1800" dirty="0" smtClean="0"/>
              <a:t>19,74</a:t>
            </a:r>
            <a:endParaRPr lang="fi-FI" sz="1800" dirty="0"/>
          </a:p>
        </p:txBody>
      </p:sp>
      <p:sp>
        <p:nvSpPr>
          <p:cNvPr id="34" name="Tekstiruutu 33"/>
          <p:cNvSpPr txBox="1"/>
          <p:nvPr/>
        </p:nvSpPr>
        <p:spPr>
          <a:xfrm>
            <a:off x="5567934" y="5003884"/>
            <a:ext cx="562975" cy="369332"/>
          </a:xfrm>
          <a:prstGeom prst="rect">
            <a:avLst/>
          </a:prstGeom>
          <a:noFill/>
        </p:spPr>
        <p:txBody>
          <a:bodyPr wrap="none" rtlCol="0">
            <a:spAutoFit/>
          </a:bodyPr>
          <a:lstStyle/>
          <a:p>
            <a:pPr algn="r"/>
            <a:r>
              <a:rPr lang="fi-FI" sz="1800" dirty="0" smtClean="0">
                <a:solidFill>
                  <a:schemeClr val="accent5">
                    <a:lumMod val="50000"/>
                  </a:schemeClr>
                </a:solidFill>
              </a:rPr>
              <a:t>3,0</a:t>
            </a:r>
            <a:endParaRPr lang="fi-FI" sz="1800" dirty="0">
              <a:solidFill>
                <a:schemeClr val="accent5">
                  <a:lumMod val="50000"/>
                </a:schemeClr>
              </a:solidFill>
            </a:endParaRPr>
          </a:p>
        </p:txBody>
      </p:sp>
      <p:sp>
        <p:nvSpPr>
          <p:cNvPr id="35" name="Tekstiruutu 34"/>
          <p:cNvSpPr txBox="1"/>
          <p:nvPr/>
        </p:nvSpPr>
        <p:spPr>
          <a:xfrm>
            <a:off x="107504" y="5003884"/>
            <a:ext cx="2392001" cy="369332"/>
          </a:xfrm>
          <a:prstGeom prst="rect">
            <a:avLst/>
          </a:prstGeom>
          <a:noFill/>
        </p:spPr>
        <p:txBody>
          <a:bodyPr wrap="none" rtlCol="0">
            <a:spAutoFit/>
          </a:bodyPr>
          <a:lstStyle/>
          <a:p>
            <a:r>
              <a:rPr lang="fi-FI" sz="1800" dirty="0" smtClean="0"/>
              <a:t>Lainakanta, mrd. €</a:t>
            </a:r>
            <a:endParaRPr lang="fi-FI" sz="1800" dirty="0"/>
          </a:p>
        </p:txBody>
      </p:sp>
      <p:sp>
        <p:nvSpPr>
          <p:cNvPr id="36" name="Tekstiruutu 35"/>
          <p:cNvSpPr txBox="1"/>
          <p:nvPr/>
        </p:nvSpPr>
        <p:spPr>
          <a:xfrm>
            <a:off x="6612662" y="5003884"/>
            <a:ext cx="479618" cy="369332"/>
          </a:xfrm>
          <a:prstGeom prst="rect">
            <a:avLst/>
          </a:prstGeom>
          <a:noFill/>
        </p:spPr>
        <p:txBody>
          <a:bodyPr wrap="none" rtlCol="0">
            <a:spAutoFit/>
          </a:bodyPr>
          <a:lstStyle/>
          <a:p>
            <a:pPr algn="r"/>
            <a:r>
              <a:rPr lang="fi-FI" sz="1800" dirty="0" smtClean="0">
                <a:solidFill>
                  <a:schemeClr val="accent5">
                    <a:lumMod val="50000"/>
                  </a:schemeClr>
                </a:solidFill>
              </a:rPr>
              <a:t>10</a:t>
            </a:r>
            <a:endParaRPr lang="fi-FI" sz="1800" dirty="0">
              <a:solidFill>
                <a:schemeClr val="accent5">
                  <a:lumMod val="50000"/>
                </a:schemeClr>
              </a:solidFill>
            </a:endParaRPr>
          </a:p>
        </p:txBody>
      </p:sp>
      <p:sp>
        <p:nvSpPr>
          <p:cNvPr id="37" name="Tekstiruutu 36"/>
          <p:cNvSpPr txBox="1"/>
          <p:nvPr/>
        </p:nvSpPr>
        <p:spPr>
          <a:xfrm>
            <a:off x="7614605" y="5003884"/>
            <a:ext cx="332142" cy="369332"/>
          </a:xfrm>
          <a:prstGeom prst="rect">
            <a:avLst/>
          </a:prstGeom>
          <a:noFill/>
        </p:spPr>
        <p:txBody>
          <a:bodyPr wrap="none" rtlCol="0">
            <a:spAutoFit/>
          </a:bodyPr>
          <a:lstStyle/>
          <a:p>
            <a:pPr algn="r"/>
            <a:r>
              <a:rPr lang="fi-FI" sz="1800" dirty="0" smtClean="0">
                <a:solidFill>
                  <a:schemeClr val="accent5">
                    <a:lumMod val="50000"/>
                  </a:schemeClr>
                </a:solidFill>
              </a:rPr>
              <a:t>9</a:t>
            </a:r>
            <a:endParaRPr lang="fi-FI" sz="1800" dirty="0">
              <a:solidFill>
                <a:schemeClr val="accent5">
                  <a:lumMod val="50000"/>
                </a:schemeClr>
              </a:solidFill>
            </a:endParaRPr>
          </a:p>
        </p:txBody>
      </p:sp>
      <p:sp>
        <p:nvSpPr>
          <p:cNvPr id="38" name="Tekstiruutu 37"/>
          <p:cNvSpPr txBox="1"/>
          <p:nvPr/>
        </p:nvSpPr>
        <p:spPr>
          <a:xfrm>
            <a:off x="8550709" y="5003884"/>
            <a:ext cx="332142" cy="369332"/>
          </a:xfrm>
          <a:prstGeom prst="rect">
            <a:avLst/>
          </a:prstGeom>
          <a:noFill/>
        </p:spPr>
        <p:txBody>
          <a:bodyPr wrap="none" rtlCol="0">
            <a:spAutoFit/>
          </a:bodyPr>
          <a:lstStyle/>
          <a:p>
            <a:pPr algn="r"/>
            <a:r>
              <a:rPr lang="fi-FI" sz="1800" dirty="0" smtClean="0">
                <a:solidFill>
                  <a:schemeClr val="accent5">
                    <a:lumMod val="50000"/>
                  </a:schemeClr>
                </a:solidFill>
              </a:rPr>
              <a:t>7</a:t>
            </a:r>
            <a:endParaRPr lang="fi-FI" sz="1800" dirty="0">
              <a:solidFill>
                <a:schemeClr val="accent5">
                  <a:lumMod val="50000"/>
                </a:schemeClr>
              </a:solidFill>
            </a:endParaRPr>
          </a:p>
        </p:txBody>
      </p:sp>
      <p:sp>
        <p:nvSpPr>
          <p:cNvPr id="39" name="Tekstiruutu 38"/>
          <p:cNvSpPr txBox="1"/>
          <p:nvPr/>
        </p:nvSpPr>
        <p:spPr>
          <a:xfrm>
            <a:off x="4434153" y="5003884"/>
            <a:ext cx="857927" cy="369332"/>
          </a:xfrm>
          <a:prstGeom prst="rect">
            <a:avLst/>
          </a:prstGeom>
          <a:noFill/>
        </p:spPr>
        <p:txBody>
          <a:bodyPr wrap="none" rtlCol="0">
            <a:spAutoFit/>
          </a:bodyPr>
          <a:lstStyle/>
          <a:p>
            <a:pPr algn="r"/>
            <a:r>
              <a:rPr lang="fi-FI" sz="1800" dirty="0" smtClean="0"/>
              <a:t>16,53</a:t>
            </a:r>
            <a:endParaRPr lang="fi-FI" sz="1800" dirty="0"/>
          </a:p>
        </p:txBody>
      </p:sp>
      <p:sp>
        <p:nvSpPr>
          <p:cNvPr id="40" name="Tekstiruutu 39"/>
          <p:cNvSpPr txBox="1"/>
          <p:nvPr/>
        </p:nvSpPr>
        <p:spPr>
          <a:xfrm>
            <a:off x="5567934" y="3850555"/>
            <a:ext cx="562975" cy="369332"/>
          </a:xfrm>
          <a:prstGeom prst="rect">
            <a:avLst/>
          </a:prstGeom>
          <a:noFill/>
        </p:spPr>
        <p:txBody>
          <a:bodyPr wrap="none" rtlCol="0">
            <a:spAutoFit/>
          </a:bodyPr>
          <a:lstStyle/>
          <a:p>
            <a:pPr algn="r"/>
            <a:r>
              <a:rPr lang="fi-FI" sz="1800" dirty="0" smtClean="0">
                <a:solidFill>
                  <a:schemeClr val="accent5">
                    <a:lumMod val="50000"/>
                  </a:schemeClr>
                </a:solidFill>
              </a:rPr>
              <a:t>2,8</a:t>
            </a:r>
            <a:endParaRPr lang="fi-FI" sz="1800" dirty="0">
              <a:solidFill>
                <a:schemeClr val="accent5">
                  <a:lumMod val="50000"/>
                </a:schemeClr>
              </a:solidFill>
            </a:endParaRPr>
          </a:p>
        </p:txBody>
      </p:sp>
      <p:sp>
        <p:nvSpPr>
          <p:cNvPr id="41" name="Tekstiruutu 40"/>
          <p:cNvSpPr txBox="1"/>
          <p:nvPr/>
        </p:nvSpPr>
        <p:spPr>
          <a:xfrm>
            <a:off x="107504" y="3850555"/>
            <a:ext cx="3100464" cy="369332"/>
          </a:xfrm>
          <a:prstGeom prst="rect">
            <a:avLst/>
          </a:prstGeom>
          <a:noFill/>
        </p:spPr>
        <p:txBody>
          <a:bodyPr wrap="none" rtlCol="0">
            <a:spAutoFit/>
          </a:bodyPr>
          <a:lstStyle/>
          <a:p>
            <a:r>
              <a:rPr lang="fi-FI" sz="1800" dirty="0" smtClean="0"/>
              <a:t>  siitä: Verotulot, mrd. €</a:t>
            </a:r>
            <a:endParaRPr lang="fi-FI" sz="1800" dirty="0"/>
          </a:p>
        </p:txBody>
      </p:sp>
      <p:sp>
        <p:nvSpPr>
          <p:cNvPr id="42" name="Tekstiruutu 41"/>
          <p:cNvSpPr txBox="1"/>
          <p:nvPr/>
        </p:nvSpPr>
        <p:spPr>
          <a:xfrm>
            <a:off x="6362731" y="3850555"/>
            <a:ext cx="667170" cy="369332"/>
          </a:xfrm>
          <a:prstGeom prst="rect">
            <a:avLst/>
          </a:prstGeom>
          <a:noFill/>
        </p:spPr>
        <p:txBody>
          <a:bodyPr wrap="none" rtlCol="0">
            <a:spAutoFit/>
          </a:bodyPr>
          <a:lstStyle/>
          <a:p>
            <a:pPr algn="r"/>
            <a:r>
              <a:rPr lang="fi-FI" sz="1800" dirty="0" smtClean="0">
                <a:solidFill>
                  <a:srgbClr val="FF0000"/>
                </a:solidFill>
              </a:rPr>
              <a:t>-0,2</a:t>
            </a:r>
            <a:endParaRPr lang="fi-FI" sz="1800" dirty="0">
              <a:solidFill>
                <a:srgbClr val="FF0000"/>
              </a:solidFill>
            </a:endParaRPr>
          </a:p>
        </p:txBody>
      </p:sp>
      <p:sp>
        <p:nvSpPr>
          <p:cNvPr id="43" name="Tekstiruutu 42"/>
          <p:cNvSpPr txBox="1"/>
          <p:nvPr/>
        </p:nvSpPr>
        <p:spPr>
          <a:xfrm>
            <a:off x="7321393" y="3850555"/>
            <a:ext cx="562975" cy="369332"/>
          </a:xfrm>
          <a:prstGeom prst="rect">
            <a:avLst/>
          </a:prstGeom>
          <a:noFill/>
        </p:spPr>
        <p:txBody>
          <a:bodyPr wrap="none" rtlCol="0">
            <a:spAutoFit/>
          </a:bodyPr>
          <a:lstStyle/>
          <a:p>
            <a:pPr algn="r"/>
            <a:r>
              <a:rPr lang="fi-FI" sz="1800" dirty="0" smtClean="0">
                <a:solidFill>
                  <a:schemeClr val="accent5">
                    <a:lumMod val="50000"/>
                  </a:schemeClr>
                </a:solidFill>
              </a:rPr>
              <a:t>2,3</a:t>
            </a:r>
            <a:endParaRPr lang="fi-FI" sz="1800" dirty="0">
              <a:solidFill>
                <a:schemeClr val="accent5">
                  <a:lumMod val="50000"/>
                </a:schemeClr>
              </a:solidFill>
            </a:endParaRPr>
          </a:p>
        </p:txBody>
      </p:sp>
      <p:sp>
        <p:nvSpPr>
          <p:cNvPr id="44" name="Tekstiruutu 43"/>
          <p:cNvSpPr txBox="1"/>
          <p:nvPr/>
        </p:nvSpPr>
        <p:spPr>
          <a:xfrm>
            <a:off x="8257497" y="3850555"/>
            <a:ext cx="562975" cy="369332"/>
          </a:xfrm>
          <a:prstGeom prst="rect">
            <a:avLst/>
          </a:prstGeom>
          <a:noFill/>
        </p:spPr>
        <p:txBody>
          <a:bodyPr wrap="none" rtlCol="0">
            <a:spAutoFit/>
          </a:bodyPr>
          <a:lstStyle/>
          <a:p>
            <a:pPr algn="r"/>
            <a:r>
              <a:rPr lang="fi-FI" sz="1800" dirty="0" smtClean="0">
                <a:solidFill>
                  <a:schemeClr val="accent5">
                    <a:lumMod val="50000"/>
                  </a:schemeClr>
                </a:solidFill>
              </a:rPr>
              <a:t>2,7</a:t>
            </a:r>
            <a:endParaRPr lang="fi-FI" sz="1800" dirty="0">
              <a:solidFill>
                <a:schemeClr val="accent5">
                  <a:lumMod val="50000"/>
                </a:schemeClr>
              </a:solidFill>
            </a:endParaRPr>
          </a:p>
        </p:txBody>
      </p:sp>
      <p:sp>
        <p:nvSpPr>
          <p:cNvPr id="45" name="Tekstiruutu 44"/>
          <p:cNvSpPr txBox="1"/>
          <p:nvPr/>
        </p:nvSpPr>
        <p:spPr>
          <a:xfrm>
            <a:off x="4434153" y="3850555"/>
            <a:ext cx="857927" cy="369332"/>
          </a:xfrm>
          <a:prstGeom prst="rect">
            <a:avLst/>
          </a:prstGeom>
          <a:noFill/>
        </p:spPr>
        <p:txBody>
          <a:bodyPr wrap="none" rtlCol="0">
            <a:spAutoFit/>
          </a:bodyPr>
          <a:lstStyle/>
          <a:p>
            <a:pPr algn="r"/>
            <a:r>
              <a:rPr lang="fi-FI" sz="1800" dirty="0" smtClean="0"/>
              <a:t>21,18</a:t>
            </a:r>
            <a:endParaRPr lang="fi-FI" sz="1800" dirty="0"/>
          </a:p>
        </p:txBody>
      </p:sp>
      <p:sp>
        <p:nvSpPr>
          <p:cNvPr id="46" name="Tekstiruutu 45"/>
          <p:cNvSpPr txBox="1"/>
          <p:nvPr/>
        </p:nvSpPr>
        <p:spPr>
          <a:xfrm>
            <a:off x="5341530" y="2194371"/>
            <a:ext cx="814646" cy="369332"/>
          </a:xfrm>
          <a:prstGeom prst="rect">
            <a:avLst/>
          </a:prstGeom>
          <a:noFill/>
        </p:spPr>
        <p:txBody>
          <a:bodyPr wrap="none" rtlCol="0">
            <a:spAutoFit/>
          </a:bodyPr>
          <a:lstStyle/>
          <a:p>
            <a:pPr algn="r"/>
            <a:r>
              <a:rPr lang="fi-FI" sz="1800" dirty="0" smtClean="0">
                <a:solidFill>
                  <a:srgbClr val="FF0000"/>
                </a:solidFill>
              </a:rPr>
              <a:t>-11,0</a:t>
            </a:r>
            <a:endParaRPr lang="fi-FI" sz="1800" dirty="0">
              <a:solidFill>
                <a:srgbClr val="FF0000"/>
              </a:solidFill>
            </a:endParaRPr>
          </a:p>
        </p:txBody>
      </p:sp>
      <p:sp>
        <p:nvSpPr>
          <p:cNvPr id="47" name="Tekstiruutu 46"/>
          <p:cNvSpPr txBox="1"/>
          <p:nvPr/>
        </p:nvSpPr>
        <p:spPr>
          <a:xfrm>
            <a:off x="107504" y="2194371"/>
            <a:ext cx="2737481" cy="369332"/>
          </a:xfrm>
          <a:prstGeom prst="rect">
            <a:avLst/>
          </a:prstGeom>
          <a:noFill/>
        </p:spPr>
        <p:txBody>
          <a:bodyPr wrap="none" rtlCol="0">
            <a:spAutoFit/>
          </a:bodyPr>
          <a:lstStyle/>
          <a:p>
            <a:r>
              <a:rPr lang="fi-FI" sz="1800" dirty="0" smtClean="0"/>
              <a:t>Toimintatulot, mrd. €</a:t>
            </a:r>
            <a:endParaRPr lang="fi-FI" sz="1800" dirty="0"/>
          </a:p>
        </p:txBody>
      </p:sp>
      <p:sp>
        <p:nvSpPr>
          <p:cNvPr id="48" name="Tekstiruutu 47"/>
          <p:cNvSpPr txBox="1"/>
          <p:nvPr/>
        </p:nvSpPr>
        <p:spPr>
          <a:xfrm>
            <a:off x="6486024" y="2194371"/>
            <a:ext cx="562975" cy="369332"/>
          </a:xfrm>
          <a:prstGeom prst="rect">
            <a:avLst/>
          </a:prstGeom>
          <a:noFill/>
        </p:spPr>
        <p:txBody>
          <a:bodyPr wrap="none" rtlCol="0">
            <a:spAutoFit/>
          </a:bodyPr>
          <a:lstStyle/>
          <a:p>
            <a:pPr algn="r"/>
            <a:r>
              <a:rPr lang="fi-FI" sz="1800" dirty="0" smtClean="0">
                <a:solidFill>
                  <a:schemeClr val="accent5">
                    <a:lumMod val="50000"/>
                  </a:schemeClr>
                </a:solidFill>
              </a:rPr>
              <a:t>4½</a:t>
            </a:r>
            <a:endParaRPr lang="fi-FI" sz="1800" dirty="0">
              <a:solidFill>
                <a:schemeClr val="accent5">
                  <a:lumMod val="50000"/>
                </a:schemeClr>
              </a:solidFill>
            </a:endParaRPr>
          </a:p>
        </p:txBody>
      </p:sp>
      <p:sp>
        <p:nvSpPr>
          <p:cNvPr id="49" name="Tekstiruutu 48"/>
          <p:cNvSpPr txBox="1"/>
          <p:nvPr/>
        </p:nvSpPr>
        <p:spPr>
          <a:xfrm>
            <a:off x="7321393" y="2194371"/>
            <a:ext cx="562975" cy="369332"/>
          </a:xfrm>
          <a:prstGeom prst="rect">
            <a:avLst/>
          </a:prstGeom>
          <a:noFill/>
        </p:spPr>
        <p:txBody>
          <a:bodyPr wrap="none" rtlCol="0">
            <a:spAutoFit/>
          </a:bodyPr>
          <a:lstStyle/>
          <a:p>
            <a:pPr algn="r"/>
            <a:r>
              <a:rPr lang="fi-FI" sz="1800" dirty="0" smtClean="0">
                <a:solidFill>
                  <a:schemeClr val="accent5">
                    <a:lumMod val="50000"/>
                  </a:schemeClr>
                </a:solidFill>
              </a:rPr>
              <a:t>2½</a:t>
            </a:r>
            <a:endParaRPr lang="fi-FI" sz="1800" dirty="0">
              <a:solidFill>
                <a:schemeClr val="accent5">
                  <a:lumMod val="50000"/>
                </a:schemeClr>
              </a:solidFill>
            </a:endParaRPr>
          </a:p>
        </p:txBody>
      </p:sp>
      <p:sp>
        <p:nvSpPr>
          <p:cNvPr id="50" name="Tekstiruutu 49"/>
          <p:cNvSpPr txBox="1"/>
          <p:nvPr/>
        </p:nvSpPr>
        <p:spPr>
          <a:xfrm>
            <a:off x="8488330" y="2194371"/>
            <a:ext cx="332142" cy="369332"/>
          </a:xfrm>
          <a:prstGeom prst="rect">
            <a:avLst/>
          </a:prstGeom>
          <a:noFill/>
        </p:spPr>
        <p:txBody>
          <a:bodyPr wrap="none" rtlCol="0">
            <a:spAutoFit/>
          </a:bodyPr>
          <a:lstStyle/>
          <a:p>
            <a:pPr algn="r"/>
            <a:r>
              <a:rPr lang="fi-FI" sz="1800" dirty="0" smtClean="0">
                <a:solidFill>
                  <a:schemeClr val="accent5">
                    <a:lumMod val="50000"/>
                  </a:schemeClr>
                </a:solidFill>
              </a:rPr>
              <a:t>0</a:t>
            </a:r>
            <a:endParaRPr lang="fi-FI" sz="1800" dirty="0">
              <a:solidFill>
                <a:schemeClr val="accent5">
                  <a:lumMod val="50000"/>
                </a:schemeClr>
              </a:solidFill>
            </a:endParaRPr>
          </a:p>
        </p:txBody>
      </p:sp>
      <p:sp>
        <p:nvSpPr>
          <p:cNvPr id="51" name="Tekstiruutu 50"/>
          <p:cNvSpPr txBox="1"/>
          <p:nvPr/>
        </p:nvSpPr>
        <p:spPr>
          <a:xfrm>
            <a:off x="4434153" y="2194371"/>
            <a:ext cx="857927" cy="369332"/>
          </a:xfrm>
          <a:prstGeom prst="rect">
            <a:avLst/>
          </a:prstGeom>
          <a:noFill/>
        </p:spPr>
        <p:txBody>
          <a:bodyPr wrap="none" rtlCol="0">
            <a:spAutoFit/>
          </a:bodyPr>
          <a:lstStyle/>
          <a:p>
            <a:pPr algn="r"/>
            <a:r>
              <a:rPr lang="fi-FI" sz="1800" dirty="0" smtClean="0"/>
              <a:t>11,78</a:t>
            </a:r>
            <a:endParaRPr lang="fi-FI" sz="1800" dirty="0"/>
          </a:p>
        </p:txBody>
      </p:sp>
      <p:sp>
        <p:nvSpPr>
          <p:cNvPr id="52" name="Tekstiruutu 51"/>
          <p:cNvSpPr txBox="1"/>
          <p:nvPr/>
        </p:nvSpPr>
        <p:spPr>
          <a:xfrm>
            <a:off x="5567934" y="2995751"/>
            <a:ext cx="562975" cy="369332"/>
          </a:xfrm>
          <a:prstGeom prst="rect">
            <a:avLst/>
          </a:prstGeom>
          <a:noFill/>
        </p:spPr>
        <p:txBody>
          <a:bodyPr wrap="none" rtlCol="0">
            <a:spAutoFit/>
          </a:bodyPr>
          <a:lstStyle/>
          <a:p>
            <a:pPr algn="r"/>
            <a:r>
              <a:rPr lang="fi-FI" sz="1800" dirty="0" smtClean="0">
                <a:solidFill>
                  <a:schemeClr val="accent5">
                    <a:lumMod val="50000"/>
                  </a:schemeClr>
                </a:solidFill>
              </a:rPr>
              <a:t>3,7</a:t>
            </a:r>
            <a:endParaRPr lang="fi-FI" sz="1800" dirty="0">
              <a:solidFill>
                <a:schemeClr val="accent5">
                  <a:lumMod val="50000"/>
                </a:schemeClr>
              </a:solidFill>
            </a:endParaRPr>
          </a:p>
        </p:txBody>
      </p:sp>
      <p:sp>
        <p:nvSpPr>
          <p:cNvPr id="53" name="Tekstiruutu 52"/>
          <p:cNvSpPr txBox="1"/>
          <p:nvPr/>
        </p:nvSpPr>
        <p:spPr>
          <a:xfrm>
            <a:off x="107504" y="2995751"/>
            <a:ext cx="2708627" cy="369332"/>
          </a:xfrm>
          <a:prstGeom prst="rect">
            <a:avLst/>
          </a:prstGeom>
          <a:noFill/>
        </p:spPr>
        <p:txBody>
          <a:bodyPr wrap="none" rtlCol="0">
            <a:spAutoFit/>
          </a:bodyPr>
          <a:lstStyle/>
          <a:p>
            <a:r>
              <a:rPr lang="fi-FI" sz="1800" dirty="0" smtClean="0"/>
              <a:t>Toimintakate, mrd. €</a:t>
            </a:r>
            <a:endParaRPr lang="fi-FI" sz="1800" dirty="0"/>
          </a:p>
        </p:txBody>
      </p:sp>
      <p:sp>
        <p:nvSpPr>
          <p:cNvPr id="54" name="Tekstiruutu 53"/>
          <p:cNvSpPr txBox="1"/>
          <p:nvPr/>
        </p:nvSpPr>
        <p:spPr>
          <a:xfrm>
            <a:off x="6466926" y="2995751"/>
            <a:ext cx="562975" cy="369332"/>
          </a:xfrm>
          <a:prstGeom prst="rect">
            <a:avLst/>
          </a:prstGeom>
          <a:noFill/>
        </p:spPr>
        <p:txBody>
          <a:bodyPr wrap="none" rtlCol="0">
            <a:spAutoFit/>
          </a:bodyPr>
          <a:lstStyle/>
          <a:p>
            <a:pPr algn="r"/>
            <a:r>
              <a:rPr lang="fi-FI" sz="1800" dirty="0" smtClean="0">
                <a:solidFill>
                  <a:schemeClr val="accent5">
                    <a:lumMod val="50000"/>
                  </a:schemeClr>
                </a:solidFill>
              </a:rPr>
              <a:t>1½</a:t>
            </a:r>
            <a:endParaRPr lang="fi-FI" sz="1800" dirty="0">
              <a:solidFill>
                <a:schemeClr val="accent5">
                  <a:lumMod val="50000"/>
                </a:schemeClr>
              </a:solidFill>
            </a:endParaRPr>
          </a:p>
        </p:txBody>
      </p:sp>
      <p:sp>
        <p:nvSpPr>
          <p:cNvPr id="55" name="Tekstiruutu 54"/>
          <p:cNvSpPr txBox="1"/>
          <p:nvPr/>
        </p:nvSpPr>
        <p:spPr>
          <a:xfrm>
            <a:off x="7552226" y="2995751"/>
            <a:ext cx="332142" cy="369332"/>
          </a:xfrm>
          <a:prstGeom prst="rect">
            <a:avLst/>
          </a:prstGeom>
          <a:noFill/>
        </p:spPr>
        <p:txBody>
          <a:bodyPr wrap="none" rtlCol="0">
            <a:spAutoFit/>
          </a:bodyPr>
          <a:lstStyle/>
          <a:p>
            <a:pPr algn="r"/>
            <a:r>
              <a:rPr lang="fi-FI" sz="1800" dirty="0" smtClean="0">
                <a:solidFill>
                  <a:schemeClr val="accent5">
                    <a:lumMod val="50000"/>
                  </a:schemeClr>
                </a:solidFill>
              </a:rPr>
              <a:t>0</a:t>
            </a:r>
            <a:endParaRPr lang="fi-FI" sz="1800" dirty="0">
              <a:solidFill>
                <a:schemeClr val="accent5">
                  <a:lumMod val="50000"/>
                </a:schemeClr>
              </a:solidFill>
            </a:endParaRPr>
          </a:p>
        </p:txBody>
      </p:sp>
      <p:sp>
        <p:nvSpPr>
          <p:cNvPr id="56" name="Tekstiruutu 55"/>
          <p:cNvSpPr txBox="1"/>
          <p:nvPr/>
        </p:nvSpPr>
        <p:spPr>
          <a:xfrm>
            <a:off x="8488330" y="2995751"/>
            <a:ext cx="332142" cy="369332"/>
          </a:xfrm>
          <a:prstGeom prst="rect">
            <a:avLst/>
          </a:prstGeom>
          <a:noFill/>
        </p:spPr>
        <p:txBody>
          <a:bodyPr wrap="none" rtlCol="0">
            <a:spAutoFit/>
          </a:bodyPr>
          <a:lstStyle/>
          <a:p>
            <a:pPr algn="r"/>
            <a:r>
              <a:rPr lang="fi-FI" sz="1800" dirty="0" smtClean="0">
                <a:solidFill>
                  <a:schemeClr val="accent5">
                    <a:lumMod val="50000"/>
                  </a:schemeClr>
                </a:solidFill>
              </a:rPr>
              <a:t>1</a:t>
            </a:r>
            <a:endParaRPr lang="fi-FI" sz="1800" dirty="0">
              <a:solidFill>
                <a:schemeClr val="accent5">
                  <a:lumMod val="50000"/>
                </a:schemeClr>
              </a:solidFill>
            </a:endParaRPr>
          </a:p>
        </p:txBody>
      </p:sp>
      <p:sp>
        <p:nvSpPr>
          <p:cNvPr id="57" name="Tekstiruutu 56"/>
          <p:cNvSpPr txBox="1"/>
          <p:nvPr/>
        </p:nvSpPr>
        <p:spPr>
          <a:xfrm>
            <a:off x="4329958" y="2995751"/>
            <a:ext cx="962122" cy="369332"/>
          </a:xfrm>
          <a:prstGeom prst="rect">
            <a:avLst/>
          </a:prstGeom>
          <a:noFill/>
        </p:spPr>
        <p:txBody>
          <a:bodyPr wrap="none" rtlCol="0">
            <a:spAutoFit/>
          </a:bodyPr>
          <a:lstStyle/>
          <a:p>
            <a:pPr algn="r"/>
            <a:r>
              <a:rPr lang="fi-FI" sz="1800" dirty="0" smtClean="0"/>
              <a:t>-26,67</a:t>
            </a:r>
            <a:endParaRPr lang="fi-FI" sz="1800" dirty="0"/>
          </a:p>
        </p:txBody>
      </p:sp>
      <p:sp>
        <p:nvSpPr>
          <p:cNvPr id="70" name="Tekstiruutu 69"/>
          <p:cNvSpPr txBox="1"/>
          <p:nvPr/>
        </p:nvSpPr>
        <p:spPr>
          <a:xfrm>
            <a:off x="5567934" y="3490515"/>
            <a:ext cx="562975" cy="369332"/>
          </a:xfrm>
          <a:prstGeom prst="rect">
            <a:avLst/>
          </a:prstGeom>
          <a:noFill/>
        </p:spPr>
        <p:txBody>
          <a:bodyPr wrap="none" rtlCol="0">
            <a:spAutoFit/>
          </a:bodyPr>
          <a:lstStyle/>
          <a:p>
            <a:pPr algn="r"/>
            <a:r>
              <a:rPr lang="fi-FI" sz="1800" dirty="0" smtClean="0">
                <a:solidFill>
                  <a:schemeClr val="accent5">
                    <a:lumMod val="50000"/>
                  </a:schemeClr>
                </a:solidFill>
              </a:rPr>
              <a:t>2,1</a:t>
            </a:r>
            <a:endParaRPr lang="fi-FI" sz="1800" dirty="0">
              <a:solidFill>
                <a:schemeClr val="accent5">
                  <a:lumMod val="50000"/>
                </a:schemeClr>
              </a:solidFill>
            </a:endParaRPr>
          </a:p>
        </p:txBody>
      </p:sp>
      <p:sp>
        <p:nvSpPr>
          <p:cNvPr id="71" name="Tekstiruutu 70"/>
          <p:cNvSpPr txBox="1"/>
          <p:nvPr/>
        </p:nvSpPr>
        <p:spPr>
          <a:xfrm>
            <a:off x="107504" y="3490515"/>
            <a:ext cx="3723199" cy="369332"/>
          </a:xfrm>
          <a:prstGeom prst="rect">
            <a:avLst/>
          </a:prstGeom>
          <a:noFill/>
        </p:spPr>
        <p:txBody>
          <a:bodyPr wrap="none" rtlCol="0">
            <a:spAutoFit/>
          </a:bodyPr>
          <a:lstStyle/>
          <a:p>
            <a:r>
              <a:rPr lang="fi-FI" sz="1800" dirty="0" smtClean="0"/>
              <a:t>Verorahoitus yhteensä, mrd. €</a:t>
            </a:r>
            <a:endParaRPr lang="fi-FI" sz="1800" dirty="0"/>
          </a:p>
        </p:txBody>
      </p:sp>
      <p:sp>
        <p:nvSpPr>
          <p:cNvPr id="72" name="Tekstiruutu 71"/>
          <p:cNvSpPr txBox="1"/>
          <p:nvPr/>
        </p:nvSpPr>
        <p:spPr>
          <a:xfrm>
            <a:off x="6466926" y="3490515"/>
            <a:ext cx="562975" cy="369332"/>
          </a:xfrm>
          <a:prstGeom prst="rect">
            <a:avLst/>
          </a:prstGeom>
          <a:noFill/>
        </p:spPr>
        <p:txBody>
          <a:bodyPr wrap="none" rtlCol="0">
            <a:spAutoFit/>
          </a:bodyPr>
          <a:lstStyle/>
          <a:p>
            <a:pPr algn="r"/>
            <a:r>
              <a:rPr lang="fi-FI" sz="1800" dirty="0" smtClean="0">
                <a:solidFill>
                  <a:schemeClr val="accent5">
                    <a:lumMod val="50000"/>
                  </a:schemeClr>
                </a:solidFill>
              </a:rPr>
              <a:t>1,9</a:t>
            </a:r>
            <a:endParaRPr lang="fi-FI" sz="1800" dirty="0">
              <a:solidFill>
                <a:schemeClr val="accent5">
                  <a:lumMod val="50000"/>
                </a:schemeClr>
              </a:solidFill>
            </a:endParaRPr>
          </a:p>
        </p:txBody>
      </p:sp>
      <p:sp>
        <p:nvSpPr>
          <p:cNvPr id="73" name="Tekstiruutu 72"/>
          <p:cNvSpPr txBox="1"/>
          <p:nvPr/>
        </p:nvSpPr>
        <p:spPr>
          <a:xfrm>
            <a:off x="7321393" y="3490515"/>
            <a:ext cx="562975" cy="369332"/>
          </a:xfrm>
          <a:prstGeom prst="rect">
            <a:avLst/>
          </a:prstGeom>
          <a:noFill/>
        </p:spPr>
        <p:txBody>
          <a:bodyPr wrap="none" rtlCol="0">
            <a:spAutoFit/>
          </a:bodyPr>
          <a:lstStyle/>
          <a:p>
            <a:pPr algn="r"/>
            <a:r>
              <a:rPr lang="fi-FI" sz="1800" dirty="0" smtClean="0">
                <a:solidFill>
                  <a:schemeClr val="accent5">
                    <a:lumMod val="50000"/>
                  </a:schemeClr>
                </a:solidFill>
              </a:rPr>
              <a:t>0,9</a:t>
            </a:r>
            <a:endParaRPr lang="fi-FI" sz="1800" dirty="0">
              <a:solidFill>
                <a:schemeClr val="accent5">
                  <a:lumMod val="50000"/>
                </a:schemeClr>
              </a:solidFill>
            </a:endParaRPr>
          </a:p>
        </p:txBody>
      </p:sp>
      <p:sp>
        <p:nvSpPr>
          <p:cNvPr id="74" name="Tekstiruutu 73"/>
          <p:cNvSpPr txBox="1"/>
          <p:nvPr/>
        </p:nvSpPr>
        <p:spPr>
          <a:xfrm>
            <a:off x="8257497" y="3490515"/>
            <a:ext cx="562975" cy="369332"/>
          </a:xfrm>
          <a:prstGeom prst="rect">
            <a:avLst/>
          </a:prstGeom>
          <a:noFill/>
        </p:spPr>
        <p:txBody>
          <a:bodyPr wrap="none" rtlCol="0">
            <a:spAutoFit/>
          </a:bodyPr>
          <a:lstStyle/>
          <a:p>
            <a:pPr algn="r"/>
            <a:r>
              <a:rPr lang="fi-FI" sz="1800" dirty="0" smtClean="0">
                <a:solidFill>
                  <a:schemeClr val="accent5">
                    <a:lumMod val="50000"/>
                  </a:schemeClr>
                </a:solidFill>
              </a:rPr>
              <a:t>2,2</a:t>
            </a:r>
            <a:endParaRPr lang="fi-FI" sz="1800" dirty="0">
              <a:solidFill>
                <a:schemeClr val="accent5">
                  <a:lumMod val="50000"/>
                </a:schemeClr>
              </a:solidFill>
            </a:endParaRPr>
          </a:p>
        </p:txBody>
      </p:sp>
      <p:sp>
        <p:nvSpPr>
          <p:cNvPr id="75" name="Tekstiruutu 74"/>
          <p:cNvSpPr txBox="1"/>
          <p:nvPr/>
        </p:nvSpPr>
        <p:spPr>
          <a:xfrm>
            <a:off x="4434153" y="3490515"/>
            <a:ext cx="857927" cy="369332"/>
          </a:xfrm>
          <a:prstGeom prst="rect">
            <a:avLst/>
          </a:prstGeom>
          <a:noFill/>
        </p:spPr>
        <p:txBody>
          <a:bodyPr wrap="none" rtlCol="0">
            <a:spAutoFit/>
          </a:bodyPr>
          <a:lstStyle/>
          <a:p>
            <a:pPr algn="r"/>
            <a:r>
              <a:rPr lang="fi-FI" sz="1800" dirty="0" smtClean="0"/>
              <a:t>29,37</a:t>
            </a:r>
            <a:endParaRPr lang="fi-FI" sz="1800" dirty="0"/>
          </a:p>
        </p:txBody>
      </p:sp>
      <p:sp>
        <p:nvSpPr>
          <p:cNvPr id="82" name="Tekstiruutu 81"/>
          <p:cNvSpPr txBox="1"/>
          <p:nvPr/>
        </p:nvSpPr>
        <p:spPr>
          <a:xfrm>
            <a:off x="5316263" y="4643844"/>
            <a:ext cx="814646" cy="369332"/>
          </a:xfrm>
          <a:prstGeom prst="rect">
            <a:avLst/>
          </a:prstGeom>
          <a:noFill/>
        </p:spPr>
        <p:txBody>
          <a:bodyPr wrap="none" rtlCol="0">
            <a:spAutoFit/>
          </a:bodyPr>
          <a:lstStyle/>
          <a:p>
            <a:pPr algn="r"/>
            <a:r>
              <a:rPr lang="fi-FI" sz="1800" dirty="0" smtClean="0">
                <a:solidFill>
                  <a:srgbClr val="FF0000"/>
                </a:solidFill>
              </a:rPr>
              <a:t>-43,3</a:t>
            </a:r>
            <a:endParaRPr lang="fi-FI" sz="1800" dirty="0">
              <a:solidFill>
                <a:srgbClr val="FF0000"/>
              </a:solidFill>
            </a:endParaRPr>
          </a:p>
        </p:txBody>
      </p:sp>
      <p:sp>
        <p:nvSpPr>
          <p:cNvPr id="83" name="Tekstiruutu 82"/>
          <p:cNvSpPr txBox="1"/>
          <p:nvPr/>
        </p:nvSpPr>
        <p:spPr>
          <a:xfrm>
            <a:off x="107504" y="4643844"/>
            <a:ext cx="3195618" cy="369332"/>
          </a:xfrm>
          <a:prstGeom prst="rect">
            <a:avLst/>
          </a:prstGeom>
          <a:noFill/>
        </p:spPr>
        <p:txBody>
          <a:bodyPr wrap="none" rtlCol="0">
            <a:spAutoFit/>
          </a:bodyPr>
          <a:lstStyle/>
          <a:p>
            <a:r>
              <a:rPr lang="fi-FI" sz="1800" dirty="0" smtClean="0"/>
              <a:t>Bruttoinvestoinnit, mrd. €</a:t>
            </a:r>
            <a:endParaRPr lang="fi-FI" sz="1800" dirty="0"/>
          </a:p>
        </p:txBody>
      </p:sp>
      <p:sp>
        <p:nvSpPr>
          <p:cNvPr id="84" name="Tekstiruutu 83"/>
          <p:cNvSpPr txBox="1"/>
          <p:nvPr/>
        </p:nvSpPr>
        <p:spPr>
          <a:xfrm>
            <a:off x="6612662" y="4643844"/>
            <a:ext cx="479618" cy="369332"/>
          </a:xfrm>
          <a:prstGeom prst="rect">
            <a:avLst/>
          </a:prstGeom>
          <a:noFill/>
        </p:spPr>
        <p:txBody>
          <a:bodyPr wrap="none" rtlCol="0">
            <a:spAutoFit/>
          </a:bodyPr>
          <a:lstStyle/>
          <a:p>
            <a:pPr algn="r"/>
            <a:r>
              <a:rPr lang="fi-FI" sz="1800" dirty="0" smtClean="0">
                <a:solidFill>
                  <a:schemeClr val="accent5">
                    <a:lumMod val="50000"/>
                  </a:schemeClr>
                </a:solidFill>
              </a:rPr>
              <a:t>10</a:t>
            </a:r>
            <a:endParaRPr lang="fi-FI" sz="1800" dirty="0">
              <a:solidFill>
                <a:schemeClr val="accent5">
                  <a:lumMod val="50000"/>
                </a:schemeClr>
              </a:solidFill>
            </a:endParaRPr>
          </a:p>
        </p:txBody>
      </p:sp>
      <p:sp>
        <p:nvSpPr>
          <p:cNvPr id="85" name="Tekstiruutu 84"/>
          <p:cNvSpPr txBox="1"/>
          <p:nvPr/>
        </p:nvSpPr>
        <p:spPr>
          <a:xfrm>
            <a:off x="7510410" y="4643844"/>
            <a:ext cx="436337" cy="369332"/>
          </a:xfrm>
          <a:prstGeom prst="rect">
            <a:avLst/>
          </a:prstGeom>
          <a:noFill/>
        </p:spPr>
        <p:txBody>
          <a:bodyPr wrap="none" rtlCol="0">
            <a:spAutoFit/>
          </a:bodyPr>
          <a:lstStyle/>
          <a:p>
            <a:pPr algn="r"/>
            <a:r>
              <a:rPr lang="fi-FI" sz="1800" dirty="0" smtClean="0">
                <a:solidFill>
                  <a:srgbClr val="FF0000"/>
                </a:solidFill>
              </a:rPr>
              <a:t>-2</a:t>
            </a:r>
            <a:endParaRPr lang="fi-FI" sz="1800" dirty="0">
              <a:solidFill>
                <a:srgbClr val="FF0000"/>
              </a:solidFill>
            </a:endParaRPr>
          </a:p>
        </p:txBody>
      </p:sp>
      <p:sp>
        <p:nvSpPr>
          <p:cNvPr id="86" name="Tekstiruutu 85"/>
          <p:cNvSpPr txBox="1"/>
          <p:nvPr/>
        </p:nvSpPr>
        <p:spPr>
          <a:xfrm>
            <a:off x="8446514" y="4643844"/>
            <a:ext cx="436337" cy="369332"/>
          </a:xfrm>
          <a:prstGeom prst="rect">
            <a:avLst/>
          </a:prstGeom>
          <a:noFill/>
        </p:spPr>
        <p:txBody>
          <a:bodyPr wrap="none" rtlCol="0">
            <a:spAutoFit/>
          </a:bodyPr>
          <a:lstStyle/>
          <a:p>
            <a:pPr algn="r"/>
            <a:r>
              <a:rPr lang="fi-FI" sz="1800" dirty="0" smtClean="0">
                <a:solidFill>
                  <a:srgbClr val="FF0000"/>
                </a:solidFill>
              </a:rPr>
              <a:t>-4</a:t>
            </a:r>
            <a:endParaRPr lang="fi-FI" sz="1800" dirty="0">
              <a:solidFill>
                <a:srgbClr val="FF0000"/>
              </a:solidFill>
            </a:endParaRPr>
          </a:p>
        </p:txBody>
      </p:sp>
      <p:sp>
        <p:nvSpPr>
          <p:cNvPr id="87" name="Tekstiruutu 86"/>
          <p:cNvSpPr txBox="1"/>
          <p:nvPr/>
        </p:nvSpPr>
        <p:spPr>
          <a:xfrm>
            <a:off x="4581629" y="4643844"/>
            <a:ext cx="710451" cy="369332"/>
          </a:xfrm>
          <a:prstGeom prst="rect">
            <a:avLst/>
          </a:prstGeom>
          <a:noFill/>
        </p:spPr>
        <p:txBody>
          <a:bodyPr wrap="none" rtlCol="0">
            <a:spAutoFit/>
          </a:bodyPr>
          <a:lstStyle/>
          <a:p>
            <a:pPr algn="r"/>
            <a:r>
              <a:rPr lang="fi-FI" sz="1800" dirty="0" smtClean="0"/>
              <a:t>7,62</a:t>
            </a:r>
            <a:endParaRPr lang="fi-FI" sz="1800" dirty="0"/>
          </a:p>
        </p:txBody>
      </p:sp>
      <p:sp>
        <p:nvSpPr>
          <p:cNvPr id="88" name="Tekstiruutu 87"/>
          <p:cNvSpPr txBox="1"/>
          <p:nvPr/>
        </p:nvSpPr>
        <p:spPr>
          <a:xfrm>
            <a:off x="5463740" y="2554411"/>
            <a:ext cx="667169" cy="369332"/>
          </a:xfrm>
          <a:prstGeom prst="rect">
            <a:avLst/>
          </a:prstGeom>
          <a:noFill/>
        </p:spPr>
        <p:txBody>
          <a:bodyPr wrap="none" rtlCol="0">
            <a:spAutoFit/>
          </a:bodyPr>
          <a:lstStyle/>
          <a:p>
            <a:pPr algn="r"/>
            <a:r>
              <a:rPr lang="fi-FI" sz="1800" dirty="0" smtClean="0">
                <a:solidFill>
                  <a:srgbClr val="FF0000"/>
                </a:solidFill>
              </a:rPr>
              <a:t>-0,8</a:t>
            </a:r>
            <a:endParaRPr lang="fi-FI" sz="1800" dirty="0">
              <a:solidFill>
                <a:srgbClr val="FF0000"/>
              </a:solidFill>
            </a:endParaRPr>
          </a:p>
        </p:txBody>
      </p:sp>
      <p:sp>
        <p:nvSpPr>
          <p:cNvPr id="89" name="Tekstiruutu 88"/>
          <p:cNvSpPr txBox="1"/>
          <p:nvPr/>
        </p:nvSpPr>
        <p:spPr>
          <a:xfrm>
            <a:off x="107504" y="2554411"/>
            <a:ext cx="2852897" cy="369332"/>
          </a:xfrm>
          <a:prstGeom prst="rect">
            <a:avLst/>
          </a:prstGeom>
          <a:noFill/>
        </p:spPr>
        <p:txBody>
          <a:bodyPr wrap="none" rtlCol="0">
            <a:spAutoFit/>
          </a:bodyPr>
          <a:lstStyle/>
          <a:p>
            <a:r>
              <a:rPr lang="fi-FI" sz="1800" dirty="0" smtClean="0"/>
              <a:t>Toimintamenot, mrd. €</a:t>
            </a:r>
            <a:endParaRPr lang="fi-FI" sz="1800" dirty="0"/>
          </a:p>
        </p:txBody>
      </p:sp>
      <p:sp>
        <p:nvSpPr>
          <p:cNvPr id="90" name="Tekstiruutu 89"/>
          <p:cNvSpPr txBox="1"/>
          <p:nvPr/>
        </p:nvSpPr>
        <p:spPr>
          <a:xfrm>
            <a:off x="6466926" y="2554411"/>
            <a:ext cx="562975" cy="369332"/>
          </a:xfrm>
          <a:prstGeom prst="rect">
            <a:avLst/>
          </a:prstGeom>
          <a:noFill/>
        </p:spPr>
        <p:txBody>
          <a:bodyPr wrap="none" rtlCol="0">
            <a:spAutoFit/>
          </a:bodyPr>
          <a:lstStyle/>
          <a:p>
            <a:pPr algn="r"/>
            <a:r>
              <a:rPr lang="fi-FI" sz="1800" dirty="0" smtClean="0">
                <a:solidFill>
                  <a:schemeClr val="accent5">
                    <a:lumMod val="50000"/>
                  </a:schemeClr>
                </a:solidFill>
              </a:rPr>
              <a:t>2½</a:t>
            </a:r>
            <a:endParaRPr lang="fi-FI" sz="1800" dirty="0">
              <a:solidFill>
                <a:schemeClr val="accent5">
                  <a:lumMod val="50000"/>
                </a:schemeClr>
              </a:solidFill>
            </a:endParaRPr>
          </a:p>
        </p:txBody>
      </p:sp>
      <p:sp>
        <p:nvSpPr>
          <p:cNvPr id="91" name="Tekstiruutu 90"/>
          <p:cNvSpPr txBox="1"/>
          <p:nvPr/>
        </p:nvSpPr>
        <p:spPr>
          <a:xfrm>
            <a:off x="7468870" y="2554411"/>
            <a:ext cx="415498" cy="369332"/>
          </a:xfrm>
          <a:prstGeom prst="rect">
            <a:avLst/>
          </a:prstGeom>
          <a:noFill/>
        </p:spPr>
        <p:txBody>
          <a:bodyPr wrap="none" rtlCol="0">
            <a:spAutoFit/>
          </a:bodyPr>
          <a:lstStyle/>
          <a:p>
            <a:pPr algn="r"/>
            <a:r>
              <a:rPr lang="fi-FI" sz="1800" dirty="0" smtClean="0">
                <a:solidFill>
                  <a:schemeClr val="accent5">
                    <a:lumMod val="50000"/>
                  </a:schemeClr>
                </a:solidFill>
              </a:rPr>
              <a:t>½</a:t>
            </a:r>
            <a:endParaRPr lang="fi-FI" sz="1800" dirty="0">
              <a:solidFill>
                <a:schemeClr val="accent5">
                  <a:lumMod val="50000"/>
                </a:schemeClr>
              </a:solidFill>
            </a:endParaRPr>
          </a:p>
        </p:txBody>
      </p:sp>
      <p:sp>
        <p:nvSpPr>
          <p:cNvPr id="92" name="Tekstiruutu 91"/>
          <p:cNvSpPr txBox="1"/>
          <p:nvPr/>
        </p:nvSpPr>
        <p:spPr>
          <a:xfrm>
            <a:off x="8488330" y="2554411"/>
            <a:ext cx="332142" cy="369332"/>
          </a:xfrm>
          <a:prstGeom prst="rect">
            <a:avLst/>
          </a:prstGeom>
          <a:noFill/>
        </p:spPr>
        <p:txBody>
          <a:bodyPr wrap="none" rtlCol="0">
            <a:spAutoFit/>
          </a:bodyPr>
          <a:lstStyle/>
          <a:p>
            <a:pPr algn="r"/>
            <a:r>
              <a:rPr lang="fi-FI" sz="1800" dirty="0" smtClean="0">
                <a:solidFill>
                  <a:schemeClr val="accent5">
                    <a:lumMod val="50000"/>
                  </a:schemeClr>
                </a:solidFill>
              </a:rPr>
              <a:t>1</a:t>
            </a:r>
            <a:endParaRPr lang="fi-FI" sz="1800" dirty="0">
              <a:solidFill>
                <a:schemeClr val="accent5">
                  <a:lumMod val="50000"/>
                </a:schemeClr>
              </a:solidFill>
            </a:endParaRPr>
          </a:p>
        </p:txBody>
      </p:sp>
      <p:sp>
        <p:nvSpPr>
          <p:cNvPr id="93" name="Tekstiruutu 92"/>
          <p:cNvSpPr txBox="1"/>
          <p:nvPr/>
        </p:nvSpPr>
        <p:spPr>
          <a:xfrm>
            <a:off x="4434153" y="2554411"/>
            <a:ext cx="857927" cy="369332"/>
          </a:xfrm>
          <a:prstGeom prst="rect">
            <a:avLst/>
          </a:prstGeom>
          <a:noFill/>
        </p:spPr>
        <p:txBody>
          <a:bodyPr wrap="none" rtlCol="0">
            <a:spAutoFit/>
          </a:bodyPr>
          <a:lstStyle/>
          <a:p>
            <a:pPr algn="r"/>
            <a:r>
              <a:rPr lang="fi-FI" sz="1800" dirty="0" smtClean="0"/>
              <a:t>38,45</a:t>
            </a:r>
            <a:endParaRPr lang="fi-FI" sz="1800" dirty="0"/>
          </a:p>
        </p:txBody>
      </p:sp>
      <p:sp>
        <p:nvSpPr>
          <p:cNvPr id="94" name="Tekstiruutu 93"/>
          <p:cNvSpPr txBox="1"/>
          <p:nvPr/>
        </p:nvSpPr>
        <p:spPr>
          <a:xfrm>
            <a:off x="251520" y="5517232"/>
            <a:ext cx="8498545" cy="461665"/>
          </a:xfrm>
          <a:prstGeom prst="rect">
            <a:avLst/>
          </a:prstGeom>
          <a:noFill/>
        </p:spPr>
        <p:txBody>
          <a:bodyPr wrap="none" rtlCol="0">
            <a:spAutoFit/>
          </a:bodyPr>
          <a:lstStyle/>
          <a:p>
            <a:r>
              <a:rPr lang="fi-FI" sz="1200" dirty="0" smtClean="0"/>
              <a:t>Vuoden 2015 toimintatulojen, toimintamenojen, investointien ja lainakannan kasvua hidastaa kunnallisten </a:t>
            </a:r>
          </a:p>
          <a:p>
            <a:r>
              <a:rPr lang="fi-FI" sz="1200" dirty="0" smtClean="0"/>
              <a:t>liikelaitosten sekä ammattikorkeakoulujen yhtiöittämiset</a:t>
            </a:r>
            <a:endParaRPr lang="fi-FI" sz="1200" dirty="0"/>
          </a:p>
        </p:txBody>
      </p:sp>
      <p:sp>
        <p:nvSpPr>
          <p:cNvPr id="66" name="Text Box 4"/>
          <p:cNvSpPr txBox="1">
            <a:spLocks noChangeArrowheads="1"/>
          </p:cNvSpPr>
          <p:nvPr/>
        </p:nvSpPr>
        <p:spPr bwMode="auto">
          <a:xfrm>
            <a:off x="4644008" y="5877272"/>
            <a:ext cx="471790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a:t>
            </a:r>
            <a:r>
              <a:rPr lang="fi-FI" sz="1100" dirty="0" smtClean="0"/>
              <a:t>Vuodet 2014-2015 Tilastokeskus</a:t>
            </a:r>
          </a:p>
          <a:p>
            <a:pPr eaLnBrk="1" hangingPunct="1"/>
            <a:r>
              <a:rPr lang="fi-FI" sz="1100" dirty="0"/>
              <a:t> </a:t>
            </a:r>
            <a:r>
              <a:rPr lang="fi-FI" sz="1100" dirty="0" smtClean="0"/>
              <a:t>          Vuodet 2016-2018 Taloustutkimus Oy:n kysely, paitsi   </a:t>
            </a:r>
          </a:p>
          <a:p>
            <a:pPr eaLnBrk="1" hangingPunct="1"/>
            <a:r>
              <a:rPr lang="fi-FI" sz="1100" dirty="0"/>
              <a:t> </a:t>
            </a:r>
            <a:r>
              <a:rPr lang="fi-FI" sz="1100" dirty="0" smtClean="0"/>
              <a:t>          verotuloarviot Kuntaliitto ja valtionosuusarviot VM                 </a:t>
            </a:r>
            <a:endParaRPr lang="fi-FI" sz="1100" dirty="0"/>
          </a:p>
        </p:txBody>
      </p:sp>
    </p:spTree>
    <p:extLst>
      <p:ext uri="{BB962C8B-B14F-4D97-AF65-F5344CB8AC3E}">
        <p14:creationId xmlns:p14="http://schemas.microsoft.com/office/powerpoint/2010/main" val="2301255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975630" y="116632"/>
            <a:ext cx="7189788" cy="792163"/>
          </a:xfrm>
        </p:spPr>
        <p:txBody>
          <a:bodyPr rtlCol="0">
            <a:noAutofit/>
          </a:bodyPr>
          <a:lstStyle/>
          <a:p>
            <a:pPr eaLnBrk="1" fontAlgn="auto" hangingPunct="1">
              <a:spcAft>
                <a:spcPts val="0"/>
              </a:spcAft>
              <a:defRPr/>
            </a:pPr>
            <a:r>
              <a:rPr lang="fi-FI" sz="2400" dirty="0" smtClean="0"/>
              <a:t>Kuntien ja kuntayhtymien tuloslaskelma </a:t>
            </a:r>
            <a:br>
              <a:rPr lang="fi-FI" sz="2400" dirty="0" smtClean="0"/>
            </a:br>
            <a:r>
              <a:rPr lang="fi-FI" sz="2400" dirty="0" smtClean="0"/>
              <a:t>vuosina 2014-2016, mrd. € </a:t>
            </a:r>
          </a:p>
        </p:txBody>
      </p:sp>
      <p:sp>
        <p:nvSpPr>
          <p:cNvPr id="26629" name="Rectangle 5"/>
          <p:cNvSpPr>
            <a:spLocks noChangeArrowheads="1"/>
          </p:cNvSpPr>
          <p:nvPr/>
        </p:nvSpPr>
        <p:spPr bwMode="auto">
          <a:xfrm>
            <a:off x="1491753" y="2423270"/>
            <a:ext cx="1710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a:solidFill>
                  <a:schemeClr val="accent1"/>
                </a:solidFill>
              </a:rPr>
              <a:t>Toimintakate</a:t>
            </a:r>
            <a:endParaRPr lang="fi-FI" sz="1800">
              <a:solidFill>
                <a:schemeClr val="accent1"/>
              </a:solidFill>
            </a:endParaRPr>
          </a:p>
        </p:txBody>
      </p:sp>
      <p:sp>
        <p:nvSpPr>
          <p:cNvPr id="26632" name="Rectangle 8"/>
          <p:cNvSpPr>
            <a:spLocks noChangeArrowheads="1"/>
          </p:cNvSpPr>
          <p:nvPr/>
        </p:nvSpPr>
        <p:spPr bwMode="auto">
          <a:xfrm>
            <a:off x="1491753" y="3457888"/>
            <a:ext cx="2219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Rahoituserät, netto</a:t>
            </a:r>
          </a:p>
        </p:txBody>
      </p:sp>
      <p:sp>
        <p:nvSpPr>
          <p:cNvPr id="26633" name="Rectangle 9"/>
          <p:cNvSpPr>
            <a:spLocks noChangeArrowheads="1"/>
          </p:cNvSpPr>
          <p:nvPr/>
        </p:nvSpPr>
        <p:spPr bwMode="auto">
          <a:xfrm>
            <a:off x="1491753" y="3846701"/>
            <a:ext cx="12840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a:solidFill>
                  <a:schemeClr val="accent1"/>
                </a:solidFill>
              </a:rPr>
              <a:t>Vuosikate</a:t>
            </a:r>
            <a:endParaRPr lang="fi-FI" sz="1800">
              <a:solidFill>
                <a:schemeClr val="accent1"/>
              </a:solidFill>
            </a:endParaRPr>
          </a:p>
        </p:txBody>
      </p:sp>
      <p:sp>
        <p:nvSpPr>
          <p:cNvPr id="26634" name="Rectangle 10"/>
          <p:cNvSpPr>
            <a:spLocks noChangeArrowheads="1"/>
          </p:cNvSpPr>
          <p:nvPr/>
        </p:nvSpPr>
        <p:spPr bwMode="auto">
          <a:xfrm>
            <a:off x="1491753" y="4231819"/>
            <a:ext cx="858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Poistot </a:t>
            </a:r>
          </a:p>
        </p:txBody>
      </p:sp>
      <p:sp>
        <p:nvSpPr>
          <p:cNvPr id="26635" name="Rectangle 11"/>
          <p:cNvSpPr>
            <a:spLocks noChangeArrowheads="1"/>
          </p:cNvSpPr>
          <p:nvPr/>
        </p:nvSpPr>
        <p:spPr bwMode="auto">
          <a:xfrm>
            <a:off x="1491753" y="4538008"/>
            <a:ext cx="266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Satunnaiset erät, netto</a:t>
            </a:r>
          </a:p>
        </p:txBody>
      </p:sp>
      <p:sp>
        <p:nvSpPr>
          <p:cNvPr id="26636" name="Rectangle 12"/>
          <p:cNvSpPr>
            <a:spLocks noChangeArrowheads="1"/>
          </p:cNvSpPr>
          <p:nvPr/>
        </p:nvSpPr>
        <p:spPr bwMode="auto">
          <a:xfrm>
            <a:off x="1491753" y="4880193"/>
            <a:ext cx="205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a:solidFill>
                  <a:schemeClr val="accent1"/>
                </a:solidFill>
              </a:rPr>
              <a:t>Tilikauden tulos</a:t>
            </a:r>
            <a:endParaRPr lang="fi-FI" sz="1800">
              <a:solidFill>
                <a:schemeClr val="accent1"/>
              </a:solidFill>
            </a:endParaRPr>
          </a:p>
        </p:txBody>
      </p:sp>
      <p:sp>
        <p:nvSpPr>
          <p:cNvPr id="26662" name="Rectangle 49"/>
          <p:cNvSpPr>
            <a:spLocks noChangeArrowheads="1"/>
          </p:cNvSpPr>
          <p:nvPr/>
        </p:nvSpPr>
        <p:spPr bwMode="auto">
          <a:xfrm>
            <a:off x="6460305"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28,08</a:t>
            </a:r>
            <a:endParaRPr lang="fi-FI" sz="1800" dirty="0">
              <a:solidFill>
                <a:schemeClr val="accent1"/>
              </a:solidFill>
            </a:endParaRPr>
          </a:p>
        </p:txBody>
      </p:sp>
      <p:sp>
        <p:nvSpPr>
          <p:cNvPr id="26665" name="Rectangle 52"/>
          <p:cNvSpPr>
            <a:spLocks noChangeArrowheads="1"/>
          </p:cNvSpPr>
          <p:nvPr/>
        </p:nvSpPr>
        <p:spPr bwMode="auto">
          <a:xfrm>
            <a:off x="6782508"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0,20</a:t>
            </a:r>
            <a:endParaRPr lang="fi-FI" sz="1800" dirty="0"/>
          </a:p>
        </p:txBody>
      </p:sp>
      <p:sp>
        <p:nvSpPr>
          <p:cNvPr id="26666" name="Rectangle 53"/>
          <p:cNvSpPr>
            <a:spLocks noChangeArrowheads="1"/>
          </p:cNvSpPr>
          <p:nvPr/>
        </p:nvSpPr>
        <p:spPr bwMode="auto">
          <a:xfrm>
            <a:off x="6734418"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2,68</a:t>
            </a:r>
            <a:endParaRPr lang="fi-FI" sz="1800" dirty="0">
              <a:solidFill>
                <a:schemeClr val="accent1"/>
              </a:solidFill>
            </a:endParaRPr>
          </a:p>
        </p:txBody>
      </p:sp>
      <p:sp>
        <p:nvSpPr>
          <p:cNvPr id="26667" name="Rectangle 54"/>
          <p:cNvSpPr>
            <a:spLocks noChangeArrowheads="1"/>
          </p:cNvSpPr>
          <p:nvPr/>
        </p:nvSpPr>
        <p:spPr bwMode="auto">
          <a:xfrm>
            <a:off x="6676329" y="4231819"/>
            <a:ext cx="629980" cy="276999"/>
          </a:xfrm>
          <a:prstGeom prst="rect">
            <a:avLst/>
          </a:prstGeom>
          <a:noFill/>
          <a:ln>
            <a:noFill/>
          </a:ln>
          <a:extLst/>
        </p:spPr>
        <p:txBody>
          <a:bodyPr wrap="none" lIns="0" tIns="0" rIns="0" bIns="0">
            <a:spAutoFit/>
          </a:bodyPr>
          <a:lstStyle/>
          <a:p>
            <a:pPr algn="r"/>
            <a:r>
              <a:rPr lang="fi-FI" sz="1800" dirty="0" smtClean="0"/>
              <a:t>-2,65</a:t>
            </a:r>
            <a:endParaRPr lang="fi-FI" sz="1800" baseline="30000" dirty="0"/>
          </a:p>
        </p:txBody>
      </p:sp>
      <p:sp>
        <p:nvSpPr>
          <p:cNvPr id="26668" name="Rectangle 55"/>
          <p:cNvSpPr>
            <a:spLocks noChangeArrowheads="1"/>
          </p:cNvSpPr>
          <p:nvPr/>
        </p:nvSpPr>
        <p:spPr bwMode="auto">
          <a:xfrm>
            <a:off x="6782508"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0,27</a:t>
            </a:r>
            <a:endParaRPr lang="fi-FI" sz="1800" dirty="0"/>
          </a:p>
        </p:txBody>
      </p:sp>
      <p:sp>
        <p:nvSpPr>
          <p:cNvPr id="26669" name="Rectangle 56"/>
          <p:cNvSpPr>
            <a:spLocks noChangeArrowheads="1"/>
          </p:cNvSpPr>
          <p:nvPr/>
        </p:nvSpPr>
        <p:spPr bwMode="auto">
          <a:xfrm>
            <a:off x="6734418"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0,30</a:t>
            </a:r>
            <a:endParaRPr lang="fi-FI" sz="1800" dirty="0">
              <a:solidFill>
                <a:schemeClr val="accent1"/>
              </a:solidFill>
            </a:endParaRPr>
          </a:p>
        </p:txBody>
      </p:sp>
      <p:sp>
        <p:nvSpPr>
          <p:cNvPr id="26670" name="Rectangle 57"/>
          <p:cNvSpPr>
            <a:spLocks noChangeArrowheads="1"/>
          </p:cNvSpPr>
          <p:nvPr/>
        </p:nvSpPr>
        <p:spPr bwMode="auto">
          <a:xfrm>
            <a:off x="6559387" y="1088748"/>
            <a:ext cx="654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2016</a:t>
            </a:r>
          </a:p>
          <a:p>
            <a:pPr algn="ctr"/>
            <a:r>
              <a:rPr lang="fi-FI" sz="1800" b="1" dirty="0" smtClean="0">
                <a:solidFill>
                  <a:schemeClr val="accent1"/>
                </a:solidFill>
              </a:rPr>
              <a:t>TA</a:t>
            </a:r>
            <a:endParaRPr lang="fi-FI" sz="1800" b="1" dirty="0">
              <a:solidFill>
                <a:schemeClr val="accent1"/>
              </a:solidFill>
            </a:endParaRPr>
          </a:p>
        </p:txBody>
      </p:sp>
      <p:sp>
        <p:nvSpPr>
          <p:cNvPr id="26682" name="Rectangle 69"/>
          <p:cNvSpPr>
            <a:spLocks noChangeArrowheads="1"/>
          </p:cNvSpPr>
          <p:nvPr/>
        </p:nvSpPr>
        <p:spPr bwMode="auto">
          <a:xfrm>
            <a:off x="1491753" y="1726422"/>
            <a:ext cx="1527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Toimintatulot</a:t>
            </a:r>
          </a:p>
        </p:txBody>
      </p:sp>
      <p:sp>
        <p:nvSpPr>
          <p:cNvPr id="26683" name="Rectangle 70"/>
          <p:cNvSpPr>
            <a:spLocks noChangeArrowheads="1"/>
          </p:cNvSpPr>
          <p:nvPr/>
        </p:nvSpPr>
        <p:spPr bwMode="auto">
          <a:xfrm>
            <a:off x="1491753" y="2019717"/>
            <a:ext cx="1731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Toimintamenot</a:t>
            </a:r>
          </a:p>
        </p:txBody>
      </p:sp>
      <p:sp>
        <p:nvSpPr>
          <p:cNvPr id="26688" name="Rectangle 77"/>
          <p:cNvSpPr>
            <a:spLocks noChangeArrowheads="1"/>
          </p:cNvSpPr>
          <p:nvPr/>
        </p:nvSpPr>
        <p:spPr bwMode="auto">
          <a:xfrm>
            <a:off x="6635042"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10,94</a:t>
            </a:r>
            <a:endParaRPr lang="fi-FI" sz="1800" dirty="0"/>
          </a:p>
        </p:txBody>
      </p:sp>
      <p:sp>
        <p:nvSpPr>
          <p:cNvPr id="26689" name="Rectangle 78"/>
          <p:cNvSpPr>
            <a:spLocks noChangeArrowheads="1"/>
          </p:cNvSpPr>
          <p:nvPr/>
        </p:nvSpPr>
        <p:spPr bwMode="auto">
          <a:xfrm>
            <a:off x="6530837"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-39,02</a:t>
            </a:r>
            <a:endParaRPr lang="fi-FI" sz="1800" dirty="0"/>
          </a:p>
        </p:txBody>
      </p:sp>
      <p:sp>
        <p:nvSpPr>
          <p:cNvPr id="26692" name="Rectangle 81"/>
          <p:cNvSpPr>
            <a:spLocks noChangeArrowheads="1"/>
          </p:cNvSpPr>
          <p:nvPr/>
        </p:nvSpPr>
        <p:spPr bwMode="auto">
          <a:xfrm>
            <a:off x="1491753" y="2809196"/>
            <a:ext cx="105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Verotulot</a:t>
            </a:r>
          </a:p>
        </p:txBody>
      </p:sp>
      <p:sp>
        <p:nvSpPr>
          <p:cNvPr id="26693" name="Rectangle 82"/>
          <p:cNvSpPr>
            <a:spLocks noChangeArrowheads="1"/>
          </p:cNvSpPr>
          <p:nvPr/>
        </p:nvSpPr>
        <p:spPr bwMode="auto">
          <a:xfrm>
            <a:off x="1491753" y="3129092"/>
            <a:ext cx="1708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a:t>Valtionosuudet</a:t>
            </a:r>
          </a:p>
        </p:txBody>
      </p:sp>
      <p:sp>
        <p:nvSpPr>
          <p:cNvPr id="26698" name="Rectangle 89"/>
          <p:cNvSpPr>
            <a:spLocks noChangeArrowheads="1"/>
          </p:cNvSpPr>
          <p:nvPr/>
        </p:nvSpPr>
        <p:spPr bwMode="auto">
          <a:xfrm>
            <a:off x="6635043"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21,73</a:t>
            </a:r>
            <a:endParaRPr lang="fi-FI" sz="1800" dirty="0"/>
          </a:p>
        </p:txBody>
      </p:sp>
      <p:sp>
        <p:nvSpPr>
          <p:cNvPr id="26699" name="Rectangle 90"/>
          <p:cNvSpPr>
            <a:spLocks noChangeArrowheads="1"/>
          </p:cNvSpPr>
          <p:nvPr/>
        </p:nvSpPr>
        <p:spPr bwMode="auto">
          <a:xfrm>
            <a:off x="6782508"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8,83</a:t>
            </a:r>
            <a:endParaRPr lang="fi-FI" sz="1800" dirty="0"/>
          </a:p>
        </p:txBody>
      </p:sp>
      <p:sp>
        <p:nvSpPr>
          <p:cNvPr id="26718" name="Alatunnisteen paikkamerkki 1"/>
          <p:cNvSpPr>
            <a:spLocks noGrp="1"/>
          </p:cNvSpPr>
          <p:nvPr>
            <p:ph type="ftr" sz="quarter" idx="11"/>
          </p:nvPr>
        </p:nvSpPr>
        <p:spPr bwMode="auto">
          <a:xfrm>
            <a:off x="3347864" y="6476255"/>
            <a:ext cx="2269463" cy="265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1000" dirty="0" smtClean="0">
                <a:solidFill>
                  <a:schemeClr val="accent1"/>
                </a:solidFill>
              </a:rPr>
              <a:t>10.2.2016 Jari Koskinen</a:t>
            </a:r>
          </a:p>
        </p:txBody>
      </p:sp>
      <p:sp>
        <p:nvSpPr>
          <p:cNvPr id="99" name="Rectangle 49"/>
          <p:cNvSpPr>
            <a:spLocks noChangeArrowheads="1"/>
          </p:cNvSpPr>
          <p:nvPr/>
        </p:nvSpPr>
        <p:spPr bwMode="auto">
          <a:xfrm>
            <a:off x="4156049"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26,67</a:t>
            </a:r>
            <a:endParaRPr lang="fi-FI" sz="1800" dirty="0">
              <a:solidFill>
                <a:schemeClr val="accent1"/>
              </a:solidFill>
            </a:endParaRPr>
          </a:p>
        </p:txBody>
      </p:sp>
      <p:sp>
        <p:nvSpPr>
          <p:cNvPr id="131" name="Rectangle 52"/>
          <p:cNvSpPr>
            <a:spLocks noChangeArrowheads="1"/>
          </p:cNvSpPr>
          <p:nvPr/>
        </p:nvSpPr>
        <p:spPr bwMode="auto">
          <a:xfrm>
            <a:off x="4478252"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0,17</a:t>
            </a:r>
            <a:endParaRPr lang="fi-FI" sz="1800" dirty="0"/>
          </a:p>
        </p:txBody>
      </p:sp>
      <p:sp>
        <p:nvSpPr>
          <p:cNvPr id="132" name="Rectangle 53"/>
          <p:cNvSpPr>
            <a:spLocks noChangeArrowheads="1"/>
          </p:cNvSpPr>
          <p:nvPr/>
        </p:nvSpPr>
        <p:spPr bwMode="auto">
          <a:xfrm>
            <a:off x="4430162"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2,88</a:t>
            </a:r>
            <a:endParaRPr lang="fi-FI" sz="1800" dirty="0">
              <a:solidFill>
                <a:schemeClr val="accent1"/>
              </a:solidFill>
            </a:endParaRPr>
          </a:p>
        </p:txBody>
      </p:sp>
      <p:sp>
        <p:nvSpPr>
          <p:cNvPr id="133" name="Rectangle 54"/>
          <p:cNvSpPr>
            <a:spLocks noChangeArrowheads="1"/>
          </p:cNvSpPr>
          <p:nvPr/>
        </p:nvSpPr>
        <p:spPr bwMode="auto">
          <a:xfrm>
            <a:off x="4372073" y="4231819"/>
            <a:ext cx="629980" cy="276999"/>
          </a:xfrm>
          <a:prstGeom prst="rect">
            <a:avLst/>
          </a:prstGeom>
          <a:noFill/>
          <a:ln>
            <a:noFill/>
          </a:ln>
          <a:extLst/>
        </p:spPr>
        <p:txBody>
          <a:bodyPr wrap="none" lIns="0" tIns="0" rIns="0" bIns="0">
            <a:spAutoFit/>
          </a:bodyPr>
          <a:lstStyle/>
          <a:p>
            <a:pPr algn="r"/>
            <a:r>
              <a:rPr lang="fi-FI" sz="1800" dirty="0" smtClean="0"/>
              <a:t>-2,64</a:t>
            </a:r>
            <a:endParaRPr lang="fi-FI" sz="1800" baseline="30000" dirty="0"/>
          </a:p>
        </p:txBody>
      </p:sp>
      <p:sp>
        <p:nvSpPr>
          <p:cNvPr id="134" name="Rectangle 55"/>
          <p:cNvSpPr>
            <a:spLocks noChangeArrowheads="1"/>
          </p:cNvSpPr>
          <p:nvPr/>
        </p:nvSpPr>
        <p:spPr bwMode="auto">
          <a:xfrm>
            <a:off x="4478252"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solidFill>
                  <a:schemeClr val="accent5">
                    <a:lumMod val="50000"/>
                  </a:schemeClr>
                </a:solidFill>
              </a:rPr>
              <a:t>1,92</a:t>
            </a:r>
            <a:endParaRPr lang="fi-FI" sz="1800" dirty="0">
              <a:solidFill>
                <a:schemeClr val="accent5">
                  <a:lumMod val="50000"/>
                </a:schemeClr>
              </a:solidFill>
            </a:endParaRPr>
          </a:p>
        </p:txBody>
      </p:sp>
      <p:sp>
        <p:nvSpPr>
          <p:cNvPr id="135" name="Rectangle 56"/>
          <p:cNvSpPr>
            <a:spLocks noChangeArrowheads="1"/>
          </p:cNvSpPr>
          <p:nvPr/>
        </p:nvSpPr>
        <p:spPr bwMode="auto">
          <a:xfrm>
            <a:off x="4430162"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5">
                    <a:lumMod val="50000"/>
                  </a:schemeClr>
                </a:solidFill>
              </a:rPr>
              <a:t>2,16</a:t>
            </a:r>
            <a:endParaRPr lang="fi-FI" sz="1800" dirty="0">
              <a:solidFill>
                <a:schemeClr val="accent5">
                  <a:lumMod val="50000"/>
                </a:schemeClr>
              </a:solidFill>
            </a:endParaRPr>
          </a:p>
        </p:txBody>
      </p:sp>
      <p:sp>
        <p:nvSpPr>
          <p:cNvPr id="136" name="Rectangle 57"/>
          <p:cNvSpPr>
            <a:spLocks noChangeArrowheads="1"/>
          </p:cNvSpPr>
          <p:nvPr/>
        </p:nvSpPr>
        <p:spPr bwMode="auto">
          <a:xfrm>
            <a:off x="4255131" y="1088748"/>
            <a:ext cx="65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2014</a:t>
            </a:r>
          </a:p>
        </p:txBody>
      </p:sp>
      <p:sp>
        <p:nvSpPr>
          <p:cNvPr id="137" name="Rectangle 77"/>
          <p:cNvSpPr>
            <a:spLocks noChangeArrowheads="1"/>
          </p:cNvSpPr>
          <p:nvPr/>
        </p:nvSpPr>
        <p:spPr bwMode="auto">
          <a:xfrm>
            <a:off x="4330783"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11,78</a:t>
            </a:r>
            <a:endParaRPr lang="fi-FI" sz="1800" dirty="0"/>
          </a:p>
        </p:txBody>
      </p:sp>
      <p:sp>
        <p:nvSpPr>
          <p:cNvPr id="138" name="Rectangle 78"/>
          <p:cNvSpPr>
            <a:spLocks noChangeArrowheads="1"/>
          </p:cNvSpPr>
          <p:nvPr/>
        </p:nvSpPr>
        <p:spPr bwMode="auto">
          <a:xfrm>
            <a:off x="4226581"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-38,45</a:t>
            </a:r>
            <a:endParaRPr lang="fi-FI" sz="1800" dirty="0"/>
          </a:p>
        </p:txBody>
      </p:sp>
      <p:sp>
        <p:nvSpPr>
          <p:cNvPr id="139" name="Rectangle 89"/>
          <p:cNvSpPr>
            <a:spLocks noChangeArrowheads="1"/>
          </p:cNvSpPr>
          <p:nvPr/>
        </p:nvSpPr>
        <p:spPr bwMode="auto">
          <a:xfrm>
            <a:off x="4330782"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21,18</a:t>
            </a:r>
            <a:endParaRPr lang="fi-FI" sz="1800" dirty="0"/>
          </a:p>
        </p:txBody>
      </p:sp>
      <p:sp>
        <p:nvSpPr>
          <p:cNvPr id="140" name="Rectangle 90"/>
          <p:cNvSpPr>
            <a:spLocks noChangeArrowheads="1"/>
          </p:cNvSpPr>
          <p:nvPr/>
        </p:nvSpPr>
        <p:spPr bwMode="auto">
          <a:xfrm>
            <a:off x="4478252"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8,20</a:t>
            </a:r>
          </a:p>
        </p:txBody>
      </p:sp>
      <p:sp>
        <p:nvSpPr>
          <p:cNvPr id="142" name="Rectangle 2"/>
          <p:cNvSpPr txBox="1">
            <a:spLocks noChangeArrowheads="1"/>
          </p:cNvSpPr>
          <p:nvPr/>
        </p:nvSpPr>
        <p:spPr bwMode="auto">
          <a:xfrm>
            <a:off x="251520" y="5373216"/>
            <a:ext cx="8748464" cy="91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smtClean="0">
                <a:solidFill>
                  <a:srgbClr val="002E63"/>
                </a:solidFill>
                <a:cs typeface="+mn-cs"/>
              </a:rPr>
              <a:t> Vuosina 2014 - 2015 tuloslaskelman eriin vaikuttavat kunnallisten liikelaitosten sekä ammattikorkeakoulujen  </a:t>
            </a:r>
          </a:p>
          <a:p>
            <a:pPr eaLnBrk="1" fontAlgn="auto" hangingPunct="1">
              <a:lnSpc>
                <a:spcPct val="110000"/>
              </a:lnSpc>
              <a:spcBef>
                <a:spcPts val="0"/>
              </a:spcBef>
              <a:spcAft>
                <a:spcPts val="0"/>
              </a:spcAft>
              <a:defRPr/>
            </a:pPr>
            <a:r>
              <a:rPr lang="fi-FI" sz="1200" kern="0" dirty="0" smtClean="0">
                <a:solidFill>
                  <a:srgbClr val="002E63"/>
                </a:solidFill>
                <a:cs typeface="+mn-cs"/>
              </a:rPr>
              <a:t> yhtiöittämiset. </a:t>
            </a:r>
          </a:p>
          <a:p>
            <a:pPr eaLnBrk="1" fontAlgn="auto" hangingPunct="1">
              <a:lnSpc>
                <a:spcPct val="110000"/>
              </a:lnSpc>
              <a:spcBef>
                <a:spcPts val="0"/>
              </a:spcBef>
              <a:spcAft>
                <a:spcPts val="0"/>
              </a:spcAft>
              <a:defRPr/>
            </a:pPr>
            <a:r>
              <a:rPr lang="fi-FI" sz="1200" kern="0" dirty="0">
                <a:solidFill>
                  <a:srgbClr val="002E63"/>
                </a:solidFill>
                <a:cs typeface="+mn-cs"/>
              </a:rPr>
              <a:t> </a:t>
            </a:r>
            <a:r>
              <a:rPr lang="fi-FI" sz="1200" kern="0" dirty="0" smtClean="0">
                <a:solidFill>
                  <a:schemeClr val="accent5">
                    <a:lumMod val="50000"/>
                  </a:schemeClr>
                </a:solidFill>
                <a:cs typeface="+mn-cs"/>
              </a:rPr>
              <a:t>Vuonna 2014 tilikauden tuloksessa on arviolta </a:t>
            </a:r>
            <a:r>
              <a:rPr lang="fi-FI" sz="1200" b="1" kern="0" dirty="0" smtClean="0">
                <a:solidFill>
                  <a:schemeClr val="accent5">
                    <a:lumMod val="50000"/>
                  </a:schemeClr>
                </a:solidFill>
                <a:cs typeface="+mn-cs"/>
              </a:rPr>
              <a:t>1,7 miljardia euroa </a:t>
            </a:r>
            <a:r>
              <a:rPr lang="fi-FI" sz="1200" kern="0" dirty="0" smtClean="0">
                <a:solidFill>
                  <a:schemeClr val="accent5">
                    <a:lumMod val="50000"/>
                  </a:schemeClr>
                </a:solidFill>
                <a:cs typeface="+mn-cs"/>
              </a:rPr>
              <a:t>liikelaitosten  yhtiöittämisistä  johtuvia  </a:t>
            </a:r>
          </a:p>
          <a:p>
            <a:pPr eaLnBrk="1" fontAlgn="auto" hangingPunct="1">
              <a:lnSpc>
                <a:spcPct val="110000"/>
              </a:lnSpc>
              <a:spcBef>
                <a:spcPts val="0"/>
              </a:spcBef>
              <a:spcAft>
                <a:spcPts val="0"/>
              </a:spcAft>
              <a:defRPr/>
            </a:pPr>
            <a:r>
              <a:rPr lang="fi-FI" sz="1200" kern="0" dirty="0">
                <a:solidFill>
                  <a:schemeClr val="accent5">
                    <a:lumMod val="50000"/>
                  </a:schemeClr>
                </a:solidFill>
                <a:cs typeface="+mn-cs"/>
              </a:rPr>
              <a:t> </a:t>
            </a:r>
            <a:r>
              <a:rPr lang="fi-FI" sz="1200" kern="0" dirty="0" smtClean="0">
                <a:solidFill>
                  <a:schemeClr val="accent5">
                    <a:lumMod val="50000"/>
                  </a:schemeClr>
                </a:solidFill>
                <a:cs typeface="+mn-cs"/>
              </a:rPr>
              <a:t>satunnaisia tuloja.</a:t>
            </a:r>
            <a:endParaRPr lang="fi-FI" sz="1200" b="1" kern="0" dirty="0" smtClean="0">
              <a:solidFill>
                <a:schemeClr val="accent5">
                  <a:lumMod val="50000"/>
                </a:schemeClr>
              </a:solidFill>
              <a:cs typeface="+mn-cs"/>
            </a:endParaRPr>
          </a:p>
        </p:txBody>
      </p:sp>
      <p:sp>
        <p:nvSpPr>
          <p:cNvPr id="144" name="Rectangle 49"/>
          <p:cNvSpPr>
            <a:spLocks noChangeArrowheads="1"/>
          </p:cNvSpPr>
          <p:nvPr/>
        </p:nvSpPr>
        <p:spPr bwMode="auto">
          <a:xfrm>
            <a:off x="5308177" y="2423270"/>
            <a:ext cx="84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a:solidFill>
                  <a:schemeClr val="accent1"/>
                </a:solidFill>
              </a:rPr>
              <a:t>-</a:t>
            </a:r>
            <a:r>
              <a:rPr lang="fi-FI" sz="1800" b="1" dirty="0" smtClean="0">
                <a:solidFill>
                  <a:schemeClr val="accent1"/>
                </a:solidFill>
              </a:rPr>
              <a:t>27,66</a:t>
            </a:r>
            <a:endParaRPr lang="fi-FI" sz="1800" dirty="0">
              <a:solidFill>
                <a:schemeClr val="accent1"/>
              </a:solidFill>
            </a:endParaRPr>
          </a:p>
        </p:txBody>
      </p:sp>
      <p:sp>
        <p:nvSpPr>
          <p:cNvPr id="147" name="Rectangle 52"/>
          <p:cNvSpPr>
            <a:spLocks noChangeArrowheads="1"/>
          </p:cNvSpPr>
          <p:nvPr/>
        </p:nvSpPr>
        <p:spPr bwMode="auto">
          <a:xfrm>
            <a:off x="5630380" y="34578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0,23</a:t>
            </a:r>
            <a:endParaRPr lang="fi-FI" sz="1800" dirty="0"/>
          </a:p>
        </p:txBody>
      </p:sp>
      <p:sp>
        <p:nvSpPr>
          <p:cNvPr id="148" name="Rectangle 53"/>
          <p:cNvSpPr>
            <a:spLocks noChangeArrowheads="1"/>
          </p:cNvSpPr>
          <p:nvPr/>
        </p:nvSpPr>
        <p:spPr bwMode="auto">
          <a:xfrm>
            <a:off x="5582290" y="3846701"/>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2,55</a:t>
            </a:r>
            <a:endParaRPr lang="fi-FI" sz="1800" dirty="0">
              <a:solidFill>
                <a:schemeClr val="accent1"/>
              </a:solidFill>
            </a:endParaRPr>
          </a:p>
        </p:txBody>
      </p:sp>
      <p:sp>
        <p:nvSpPr>
          <p:cNvPr id="149" name="Rectangle 54"/>
          <p:cNvSpPr>
            <a:spLocks noChangeArrowheads="1"/>
          </p:cNvSpPr>
          <p:nvPr/>
        </p:nvSpPr>
        <p:spPr bwMode="auto">
          <a:xfrm>
            <a:off x="5524201" y="4231819"/>
            <a:ext cx="629980" cy="276999"/>
          </a:xfrm>
          <a:prstGeom prst="rect">
            <a:avLst/>
          </a:prstGeom>
          <a:noFill/>
          <a:ln>
            <a:noFill/>
          </a:ln>
          <a:extLst/>
        </p:spPr>
        <p:txBody>
          <a:bodyPr wrap="none" lIns="0" tIns="0" rIns="0" bIns="0">
            <a:spAutoFit/>
          </a:bodyPr>
          <a:lstStyle/>
          <a:p>
            <a:pPr algn="r"/>
            <a:r>
              <a:rPr lang="fi-FI" sz="1800" dirty="0" smtClean="0"/>
              <a:t>-2,61</a:t>
            </a:r>
            <a:endParaRPr lang="fi-FI" sz="1800" baseline="30000" dirty="0"/>
          </a:p>
        </p:txBody>
      </p:sp>
      <p:sp>
        <p:nvSpPr>
          <p:cNvPr id="150" name="Rectangle 55"/>
          <p:cNvSpPr>
            <a:spLocks noChangeArrowheads="1"/>
          </p:cNvSpPr>
          <p:nvPr/>
        </p:nvSpPr>
        <p:spPr bwMode="auto">
          <a:xfrm>
            <a:off x="5630380" y="453800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0,33</a:t>
            </a:r>
            <a:endParaRPr lang="fi-FI" sz="1800" dirty="0"/>
          </a:p>
        </p:txBody>
      </p:sp>
      <p:sp>
        <p:nvSpPr>
          <p:cNvPr id="151" name="Rectangle 56"/>
          <p:cNvSpPr>
            <a:spLocks noChangeArrowheads="1"/>
          </p:cNvSpPr>
          <p:nvPr/>
        </p:nvSpPr>
        <p:spPr bwMode="auto">
          <a:xfrm>
            <a:off x="5582290" y="4880193"/>
            <a:ext cx="573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b="1" dirty="0" smtClean="0">
                <a:solidFill>
                  <a:schemeClr val="accent1"/>
                </a:solidFill>
              </a:rPr>
              <a:t>0,27</a:t>
            </a:r>
            <a:endParaRPr lang="fi-FI" sz="1800" dirty="0">
              <a:solidFill>
                <a:schemeClr val="accent1"/>
              </a:solidFill>
            </a:endParaRPr>
          </a:p>
        </p:txBody>
      </p:sp>
      <p:sp>
        <p:nvSpPr>
          <p:cNvPr id="152" name="Rectangle 57"/>
          <p:cNvSpPr>
            <a:spLocks noChangeArrowheads="1"/>
          </p:cNvSpPr>
          <p:nvPr/>
        </p:nvSpPr>
        <p:spPr bwMode="auto">
          <a:xfrm>
            <a:off x="5407259" y="1088748"/>
            <a:ext cx="6636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800" b="1" dirty="0" smtClean="0">
                <a:solidFill>
                  <a:schemeClr val="accent1"/>
                </a:solidFill>
              </a:rPr>
              <a:t>2015</a:t>
            </a:r>
          </a:p>
          <a:p>
            <a:pPr algn="ctr"/>
            <a:r>
              <a:rPr lang="fi-FI" sz="1800" b="1" dirty="0" smtClean="0">
                <a:solidFill>
                  <a:schemeClr val="accent1"/>
                </a:solidFill>
              </a:rPr>
              <a:t>TPA</a:t>
            </a:r>
            <a:endParaRPr lang="fi-FI" sz="1800" b="1" dirty="0">
              <a:solidFill>
                <a:schemeClr val="accent1"/>
              </a:solidFill>
            </a:endParaRPr>
          </a:p>
        </p:txBody>
      </p:sp>
      <p:sp>
        <p:nvSpPr>
          <p:cNvPr id="153" name="Rectangle 77"/>
          <p:cNvSpPr>
            <a:spLocks noChangeArrowheads="1"/>
          </p:cNvSpPr>
          <p:nvPr/>
        </p:nvSpPr>
        <p:spPr bwMode="auto">
          <a:xfrm>
            <a:off x="5482914" y="1726422"/>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10,49</a:t>
            </a:r>
            <a:endParaRPr lang="fi-FI" sz="1800" dirty="0"/>
          </a:p>
        </p:txBody>
      </p:sp>
      <p:sp>
        <p:nvSpPr>
          <p:cNvPr id="154" name="Rectangle 78"/>
          <p:cNvSpPr>
            <a:spLocks noChangeArrowheads="1"/>
          </p:cNvSpPr>
          <p:nvPr/>
        </p:nvSpPr>
        <p:spPr bwMode="auto">
          <a:xfrm>
            <a:off x="5378709" y="2019717"/>
            <a:ext cx="7774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-38,15</a:t>
            </a:r>
            <a:endParaRPr lang="fi-FI" sz="1800" dirty="0"/>
          </a:p>
        </p:txBody>
      </p:sp>
      <p:sp>
        <p:nvSpPr>
          <p:cNvPr id="155" name="Rectangle 89"/>
          <p:cNvSpPr>
            <a:spLocks noChangeArrowheads="1"/>
          </p:cNvSpPr>
          <p:nvPr/>
        </p:nvSpPr>
        <p:spPr bwMode="auto">
          <a:xfrm>
            <a:off x="5482914" y="2809196"/>
            <a:ext cx="6732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21,76</a:t>
            </a:r>
            <a:endParaRPr lang="fi-FI" sz="1800" dirty="0"/>
          </a:p>
        </p:txBody>
      </p:sp>
      <p:sp>
        <p:nvSpPr>
          <p:cNvPr id="156" name="Rectangle 90"/>
          <p:cNvSpPr>
            <a:spLocks noChangeArrowheads="1"/>
          </p:cNvSpPr>
          <p:nvPr/>
        </p:nvSpPr>
        <p:spPr bwMode="auto">
          <a:xfrm>
            <a:off x="5630380" y="3129092"/>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800" dirty="0" smtClean="0"/>
              <a:t>8,22</a:t>
            </a:r>
            <a:endParaRPr lang="fi-FI" sz="1800" dirty="0"/>
          </a:p>
        </p:txBody>
      </p:sp>
      <p:sp>
        <p:nvSpPr>
          <p:cNvPr id="49" name="Text Box 4"/>
          <p:cNvSpPr txBox="1">
            <a:spLocks noChangeArrowheads="1"/>
          </p:cNvSpPr>
          <p:nvPr/>
        </p:nvSpPr>
        <p:spPr bwMode="auto">
          <a:xfrm>
            <a:off x="4966666" y="6279703"/>
            <a:ext cx="42149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dirty="0"/>
              <a:t>Lähde: </a:t>
            </a:r>
            <a:r>
              <a:rPr lang="fi-FI" dirty="0" smtClean="0"/>
              <a:t>Vuodet 2014-2015 Tilastokeskus/Kuntaliitto</a:t>
            </a:r>
          </a:p>
          <a:p>
            <a:pPr eaLnBrk="1" hangingPunct="1"/>
            <a:r>
              <a:rPr lang="fi-FI" dirty="0"/>
              <a:t> </a:t>
            </a:r>
            <a:r>
              <a:rPr lang="fi-FI" dirty="0" smtClean="0"/>
              <a:t>          Vuosi 2016 Taloustutkimus Oy:n kysely/Kuntaliitto/VM</a:t>
            </a:r>
            <a:endParaRPr lang="fi-FI" dirty="0"/>
          </a:p>
        </p:txBody>
      </p:sp>
    </p:spTree>
    <p:extLst>
      <p:ext uri="{BB962C8B-B14F-4D97-AF65-F5344CB8AC3E}">
        <p14:creationId xmlns:p14="http://schemas.microsoft.com/office/powerpoint/2010/main" val="3580560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7053" y="28199"/>
            <a:ext cx="7766050" cy="946150"/>
          </a:xfrm>
        </p:spPr>
        <p:txBody>
          <a:bodyPr>
            <a:normAutofit/>
          </a:bodyPr>
          <a:lstStyle/>
          <a:p>
            <a:r>
              <a:rPr lang="fi-FI" sz="2400" dirty="0" smtClean="0"/>
              <a:t>Kuntien ja kuntayhtymien rahoituslaskelma</a:t>
            </a:r>
            <a:br>
              <a:rPr lang="fi-FI" sz="2400" dirty="0" smtClean="0"/>
            </a:br>
            <a:r>
              <a:rPr lang="fi-FI" sz="2400" dirty="0" smtClean="0"/>
              <a:t>vuosina 2014-2016, mrd. €</a:t>
            </a:r>
          </a:p>
        </p:txBody>
      </p:sp>
      <p:sp>
        <p:nvSpPr>
          <p:cNvPr id="27651" name="Rectangle 3"/>
          <p:cNvSpPr>
            <a:spLocks noChangeArrowheads="1"/>
          </p:cNvSpPr>
          <p:nvPr/>
        </p:nvSpPr>
        <p:spPr bwMode="auto">
          <a:xfrm>
            <a:off x="755576" y="1196752"/>
            <a:ext cx="2056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dirty="0">
                <a:solidFill>
                  <a:schemeClr val="accent1"/>
                </a:solidFill>
              </a:rPr>
              <a:t>Toiminnan </a:t>
            </a:r>
            <a:r>
              <a:rPr lang="fi-FI" sz="1600" dirty="0" smtClean="0">
                <a:solidFill>
                  <a:schemeClr val="accent1"/>
                </a:solidFill>
              </a:rPr>
              <a:t>rahavirta</a:t>
            </a:r>
            <a:endParaRPr lang="fi-FI" sz="1600" dirty="0">
              <a:solidFill>
                <a:schemeClr val="accent1"/>
              </a:solidFill>
            </a:endParaRPr>
          </a:p>
        </p:txBody>
      </p:sp>
      <p:sp>
        <p:nvSpPr>
          <p:cNvPr id="27652" name="Rectangle 4"/>
          <p:cNvSpPr>
            <a:spLocks noChangeArrowheads="1"/>
          </p:cNvSpPr>
          <p:nvPr/>
        </p:nvSpPr>
        <p:spPr bwMode="auto">
          <a:xfrm>
            <a:off x="1063551" y="1468215"/>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Vuosikate</a:t>
            </a:r>
          </a:p>
        </p:txBody>
      </p:sp>
      <p:sp>
        <p:nvSpPr>
          <p:cNvPr id="27653" name="Rectangle 5"/>
          <p:cNvSpPr>
            <a:spLocks noChangeArrowheads="1"/>
          </p:cNvSpPr>
          <p:nvPr/>
        </p:nvSpPr>
        <p:spPr bwMode="auto">
          <a:xfrm>
            <a:off x="1063551" y="1731740"/>
            <a:ext cx="2370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Satunnaiset erät, netto</a:t>
            </a:r>
          </a:p>
        </p:txBody>
      </p:sp>
      <p:sp>
        <p:nvSpPr>
          <p:cNvPr id="27654" name="Rectangle 6"/>
          <p:cNvSpPr>
            <a:spLocks noChangeArrowheads="1"/>
          </p:cNvSpPr>
          <p:nvPr/>
        </p:nvSpPr>
        <p:spPr bwMode="auto">
          <a:xfrm>
            <a:off x="1063551" y="1993677"/>
            <a:ext cx="2874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Tulorahoituksen korjauserät</a:t>
            </a:r>
          </a:p>
        </p:txBody>
      </p:sp>
      <p:sp>
        <p:nvSpPr>
          <p:cNvPr id="27655" name="Rectangle 7"/>
          <p:cNvSpPr>
            <a:spLocks noChangeArrowheads="1"/>
          </p:cNvSpPr>
          <p:nvPr/>
        </p:nvSpPr>
        <p:spPr bwMode="auto">
          <a:xfrm>
            <a:off x="755576" y="2247677"/>
            <a:ext cx="23442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dirty="0">
                <a:solidFill>
                  <a:schemeClr val="accent1"/>
                </a:solidFill>
              </a:rPr>
              <a:t>Investointien rahavirta</a:t>
            </a:r>
          </a:p>
        </p:txBody>
      </p:sp>
      <p:sp>
        <p:nvSpPr>
          <p:cNvPr id="27656" name="Rectangle 8"/>
          <p:cNvSpPr>
            <a:spLocks noChangeArrowheads="1"/>
          </p:cNvSpPr>
          <p:nvPr/>
        </p:nvSpPr>
        <p:spPr bwMode="auto">
          <a:xfrm>
            <a:off x="1063551" y="2520727"/>
            <a:ext cx="1735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Investointimenot</a:t>
            </a:r>
          </a:p>
        </p:txBody>
      </p:sp>
      <p:sp>
        <p:nvSpPr>
          <p:cNvPr id="27657" name="Rectangle 9"/>
          <p:cNvSpPr>
            <a:spLocks noChangeArrowheads="1"/>
          </p:cNvSpPr>
          <p:nvPr/>
        </p:nvSpPr>
        <p:spPr bwMode="auto">
          <a:xfrm>
            <a:off x="1063551" y="2782665"/>
            <a:ext cx="3259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Rahoitusosuudet investointeihin</a:t>
            </a:r>
          </a:p>
        </p:txBody>
      </p:sp>
      <p:sp>
        <p:nvSpPr>
          <p:cNvPr id="27658" name="Rectangle 10"/>
          <p:cNvSpPr>
            <a:spLocks noChangeArrowheads="1"/>
          </p:cNvSpPr>
          <p:nvPr/>
        </p:nvSpPr>
        <p:spPr bwMode="auto">
          <a:xfrm>
            <a:off x="1063551" y="3046190"/>
            <a:ext cx="2517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Omaisuuden myyntitulot</a:t>
            </a:r>
          </a:p>
        </p:txBody>
      </p:sp>
      <p:sp>
        <p:nvSpPr>
          <p:cNvPr id="27659" name="Rectangle 11"/>
          <p:cNvSpPr>
            <a:spLocks noChangeArrowheads="1"/>
          </p:cNvSpPr>
          <p:nvPr/>
        </p:nvSpPr>
        <p:spPr bwMode="auto">
          <a:xfrm>
            <a:off x="755576" y="3387467"/>
            <a:ext cx="4211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b="1" dirty="0">
                <a:solidFill>
                  <a:schemeClr val="accent1"/>
                </a:solidFill>
              </a:rPr>
              <a:t>Toiminnan ja investointien rahavirta</a:t>
            </a:r>
          </a:p>
        </p:txBody>
      </p:sp>
      <p:sp>
        <p:nvSpPr>
          <p:cNvPr id="27660" name="Rectangle 12"/>
          <p:cNvSpPr>
            <a:spLocks noChangeArrowheads="1"/>
          </p:cNvSpPr>
          <p:nvPr/>
        </p:nvSpPr>
        <p:spPr bwMode="auto">
          <a:xfrm>
            <a:off x="755576" y="3641467"/>
            <a:ext cx="2265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solidFill>
                  <a:schemeClr val="accent1"/>
                </a:solidFill>
              </a:rPr>
              <a:t>Rahoituksen rahavirta</a:t>
            </a:r>
          </a:p>
        </p:txBody>
      </p:sp>
      <p:sp>
        <p:nvSpPr>
          <p:cNvPr id="27661" name="Rectangle 13"/>
          <p:cNvSpPr>
            <a:spLocks noChangeArrowheads="1"/>
          </p:cNvSpPr>
          <p:nvPr/>
        </p:nvSpPr>
        <p:spPr bwMode="auto">
          <a:xfrm>
            <a:off x="1063551" y="3914517"/>
            <a:ext cx="2433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Antolainojen muutokset</a:t>
            </a:r>
          </a:p>
        </p:txBody>
      </p:sp>
      <p:sp>
        <p:nvSpPr>
          <p:cNvPr id="27662" name="Rectangle 14"/>
          <p:cNvSpPr>
            <a:spLocks noChangeArrowheads="1"/>
          </p:cNvSpPr>
          <p:nvPr/>
        </p:nvSpPr>
        <p:spPr bwMode="auto">
          <a:xfrm>
            <a:off x="1063551" y="4176455"/>
            <a:ext cx="2925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Pitkäaikaisten lainojen lisäys</a:t>
            </a:r>
          </a:p>
        </p:txBody>
      </p:sp>
      <p:sp>
        <p:nvSpPr>
          <p:cNvPr id="27663" name="Rectangle 15"/>
          <p:cNvSpPr>
            <a:spLocks noChangeArrowheads="1"/>
          </p:cNvSpPr>
          <p:nvPr/>
        </p:nvSpPr>
        <p:spPr bwMode="auto">
          <a:xfrm>
            <a:off x="1063551" y="4439980"/>
            <a:ext cx="3335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Pitkäaikaisten lainojen vähennys</a:t>
            </a:r>
          </a:p>
        </p:txBody>
      </p:sp>
      <p:sp>
        <p:nvSpPr>
          <p:cNvPr id="27664" name="Rectangle 16"/>
          <p:cNvSpPr>
            <a:spLocks noChangeArrowheads="1"/>
          </p:cNvSpPr>
          <p:nvPr/>
        </p:nvSpPr>
        <p:spPr bwMode="auto">
          <a:xfrm>
            <a:off x="1063551" y="4701917"/>
            <a:ext cx="3186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Lyhytaikaisten lainojen muutos</a:t>
            </a:r>
          </a:p>
        </p:txBody>
      </p:sp>
      <p:sp>
        <p:nvSpPr>
          <p:cNvPr id="27665" name="Rectangle 17"/>
          <p:cNvSpPr>
            <a:spLocks noChangeArrowheads="1"/>
          </p:cNvSpPr>
          <p:nvPr/>
        </p:nvSpPr>
        <p:spPr bwMode="auto">
          <a:xfrm>
            <a:off x="1063551" y="4965442"/>
            <a:ext cx="166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t>Muut muutokset</a:t>
            </a:r>
          </a:p>
        </p:txBody>
      </p:sp>
      <p:sp>
        <p:nvSpPr>
          <p:cNvPr id="27666" name="Rectangle 18"/>
          <p:cNvSpPr>
            <a:spLocks noChangeArrowheads="1"/>
          </p:cNvSpPr>
          <p:nvPr/>
        </p:nvSpPr>
        <p:spPr bwMode="auto">
          <a:xfrm>
            <a:off x="755576" y="5227380"/>
            <a:ext cx="2373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b="1">
                <a:solidFill>
                  <a:schemeClr val="accent1"/>
                </a:solidFill>
              </a:rPr>
              <a:t>Rahavarojen muutos</a:t>
            </a:r>
            <a:endParaRPr lang="fi-FI" sz="1600">
              <a:solidFill>
                <a:schemeClr val="accent1"/>
              </a:solidFill>
            </a:endParaRPr>
          </a:p>
        </p:txBody>
      </p:sp>
      <p:sp>
        <p:nvSpPr>
          <p:cNvPr id="27667" name="Rectangle 19"/>
          <p:cNvSpPr>
            <a:spLocks noChangeArrowheads="1"/>
          </p:cNvSpPr>
          <p:nvPr/>
        </p:nvSpPr>
        <p:spPr bwMode="auto">
          <a:xfrm>
            <a:off x="755576" y="5513130"/>
            <a:ext cx="1781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solidFill>
                  <a:schemeClr val="accent1"/>
                </a:solidFill>
              </a:rPr>
              <a:t>Rahavarat 31.12.</a:t>
            </a:r>
          </a:p>
        </p:txBody>
      </p:sp>
      <p:sp>
        <p:nvSpPr>
          <p:cNvPr id="27668" name="Rectangle 20"/>
          <p:cNvSpPr>
            <a:spLocks noChangeArrowheads="1"/>
          </p:cNvSpPr>
          <p:nvPr/>
        </p:nvSpPr>
        <p:spPr bwMode="auto">
          <a:xfrm>
            <a:off x="755576" y="5775067"/>
            <a:ext cx="1849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600">
                <a:solidFill>
                  <a:schemeClr val="accent1"/>
                </a:solidFill>
              </a:rPr>
              <a:t>Lainakanta 31.12.</a:t>
            </a:r>
          </a:p>
        </p:txBody>
      </p:sp>
      <p:sp>
        <p:nvSpPr>
          <p:cNvPr id="27718" name="Rectangle 70"/>
          <p:cNvSpPr>
            <a:spLocks noChangeArrowheads="1"/>
          </p:cNvSpPr>
          <p:nvPr/>
        </p:nvSpPr>
        <p:spPr bwMode="auto">
          <a:xfrm>
            <a:off x="7012843" y="980728"/>
            <a:ext cx="5834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2016</a:t>
            </a:r>
          </a:p>
          <a:p>
            <a:pPr algn="ctr"/>
            <a:r>
              <a:rPr lang="fi-FI" sz="1600" b="1" dirty="0" smtClean="0">
                <a:solidFill>
                  <a:schemeClr val="accent1"/>
                </a:solidFill>
              </a:rPr>
              <a:t>TA</a:t>
            </a:r>
            <a:endParaRPr lang="fi-FI" sz="1600" b="1" dirty="0">
              <a:solidFill>
                <a:schemeClr val="accent1"/>
              </a:solidFill>
            </a:endParaRPr>
          </a:p>
        </p:txBody>
      </p:sp>
      <p:sp>
        <p:nvSpPr>
          <p:cNvPr id="27719" name="Rectangle 71"/>
          <p:cNvSpPr>
            <a:spLocks noChangeArrowheads="1"/>
          </p:cNvSpPr>
          <p:nvPr/>
        </p:nvSpPr>
        <p:spPr bwMode="auto">
          <a:xfrm>
            <a:off x="7088060"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2,68</a:t>
            </a:r>
            <a:endParaRPr lang="fi-FI" sz="1600" dirty="0"/>
          </a:p>
        </p:txBody>
      </p:sp>
      <p:sp>
        <p:nvSpPr>
          <p:cNvPr id="27720" name="Rectangle 72"/>
          <p:cNvSpPr>
            <a:spLocks noChangeArrowheads="1"/>
          </p:cNvSpPr>
          <p:nvPr/>
        </p:nvSpPr>
        <p:spPr bwMode="auto">
          <a:xfrm>
            <a:off x="7088060"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0,27</a:t>
            </a:r>
            <a:endParaRPr lang="fi-FI" sz="1600" dirty="0"/>
          </a:p>
        </p:txBody>
      </p:sp>
      <p:sp>
        <p:nvSpPr>
          <p:cNvPr id="27721" name="Rectangle 73"/>
          <p:cNvSpPr>
            <a:spLocks noChangeArrowheads="1"/>
          </p:cNvSpPr>
          <p:nvPr/>
        </p:nvSpPr>
        <p:spPr bwMode="auto">
          <a:xfrm>
            <a:off x="6995086"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0,45</a:t>
            </a:r>
            <a:endParaRPr lang="fi-FI" sz="1600" dirty="0"/>
          </a:p>
        </p:txBody>
      </p:sp>
      <p:sp>
        <p:nvSpPr>
          <p:cNvPr id="27722" name="Rectangle 74"/>
          <p:cNvSpPr>
            <a:spLocks noChangeArrowheads="1"/>
          </p:cNvSpPr>
          <p:nvPr/>
        </p:nvSpPr>
        <p:spPr bwMode="auto">
          <a:xfrm>
            <a:off x="6995086"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4,74</a:t>
            </a:r>
            <a:endParaRPr lang="fi-FI" sz="1600" dirty="0"/>
          </a:p>
        </p:txBody>
      </p:sp>
      <p:sp>
        <p:nvSpPr>
          <p:cNvPr id="27723" name="Rectangle 75"/>
          <p:cNvSpPr>
            <a:spLocks noChangeArrowheads="1"/>
          </p:cNvSpPr>
          <p:nvPr/>
        </p:nvSpPr>
        <p:spPr bwMode="auto">
          <a:xfrm>
            <a:off x="7088060"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0,17</a:t>
            </a:r>
            <a:endParaRPr lang="fi-FI" sz="1600" dirty="0"/>
          </a:p>
        </p:txBody>
      </p:sp>
      <p:sp>
        <p:nvSpPr>
          <p:cNvPr id="27724" name="Rectangle 76"/>
          <p:cNvSpPr>
            <a:spLocks noChangeArrowheads="1"/>
          </p:cNvSpPr>
          <p:nvPr/>
        </p:nvSpPr>
        <p:spPr bwMode="auto">
          <a:xfrm>
            <a:off x="7088060"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0,50</a:t>
            </a:r>
            <a:endParaRPr lang="fi-FI" sz="1600" dirty="0"/>
          </a:p>
        </p:txBody>
      </p:sp>
      <p:sp>
        <p:nvSpPr>
          <p:cNvPr id="27725" name="Rectangle 77"/>
          <p:cNvSpPr>
            <a:spLocks noChangeArrowheads="1"/>
          </p:cNvSpPr>
          <p:nvPr/>
        </p:nvSpPr>
        <p:spPr bwMode="auto">
          <a:xfrm>
            <a:off x="6943790"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-1,57</a:t>
            </a:r>
            <a:endParaRPr lang="fi-FI" sz="1600" b="1" dirty="0">
              <a:solidFill>
                <a:schemeClr val="accent1"/>
              </a:solidFill>
            </a:endParaRPr>
          </a:p>
        </p:txBody>
      </p:sp>
      <p:sp>
        <p:nvSpPr>
          <p:cNvPr id="27726" name="Rectangle 78"/>
          <p:cNvSpPr>
            <a:spLocks noChangeArrowheads="1"/>
          </p:cNvSpPr>
          <p:nvPr/>
        </p:nvSpPr>
        <p:spPr bwMode="auto">
          <a:xfrm>
            <a:off x="7000481" y="3914517"/>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-0,10</a:t>
            </a:r>
          </a:p>
        </p:txBody>
      </p:sp>
      <p:sp>
        <p:nvSpPr>
          <p:cNvPr id="27727" name="Rectangle 79"/>
          <p:cNvSpPr>
            <a:spLocks noChangeArrowheads="1"/>
          </p:cNvSpPr>
          <p:nvPr/>
        </p:nvSpPr>
        <p:spPr bwMode="auto">
          <a:xfrm>
            <a:off x="7088060"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3,30</a:t>
            </a:r>
            <a:endParaRPr lang="fi-FI" sz="1600" dirty="0"/>
          </a:p>
        </p:txBody>
      </p:sp>
      <p:sp>
        <p:nvSpPr>
          <p:cNvPr id="27728" name="Rectangle 80"/>
          <p:cNvSpPr>
            <a:spLocks noChangeArrowheads="1"/>
          </p:cNvSpPr>
          <p:nvPr/>
        </p:nvSpPr>
        <p:spPr bwMode="auto">
          <a:xfrm>
            <a:off x="6995086"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-1,95</a:t>
            </a:r>
            <a:endParaRPr lang="fi-FI" sz="1600" dirty="0"/>
          </a:p>
        </p:txBody>
      </p:sp>
      <p:sp>
        <p:nvSpPr>
          <p:cNvPr id="27729" name="Rectangle 81"/>
          <p:cNvSpPr>
            <a:spLocks noChangeArrowheads="1"/>
          </p:cNvSpPr>
          <p:nvPr/>
        </p:nvSpPr>
        <p:spPr bwMode="auto">
          <a:xfrm>
            <a:off x="7088060"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0,30</a:t>
            </a:r>
            <a:endParaRPr lang="fi-FI" sz="1600" dirty="0"/>
          </a:p>
        </p:txBody>
      </p:sp>
      <p:sp>
        <p:nvSpPr>
          <p:cNvPr id="27730" name="Rectangle 82"/>
          <p:cNvSpPr>
            <a:spLocks noChangeArrowheads="1"/>
          </p:cNvSpPr>
          <p:nvPr/>
        </p:nvSpPr>
        <p:spPr bwMode="auto">
          <a:xfrm>
            <a:off x="7092556" y="4965442"/>
            <a:ext cx="460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a:t>0,00</a:t>
            </a:r>
          </a:p>
        </p:txBody>
      </p:sp>
      <p:sp>
        <p:nvSpPr>
          <p:cNvPr id="27731" name="Rectangle 83"/>
          <p:cNvSpPr>
            <a:spLocks noChangeArrowheads="1"/>
          </p:cNvSpPr>
          <p:nvPr/>
        </p:nvSpPr>
        <p:spPr bwMode="auto">
          <a:xfrm>
            <a:off x="6943790" y="5227380"/>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-0,02</a:t>
            </a:r>
            <a:endParaRPr lang="fi-FI" sz="1600" dirty="0">
              <a:solidFill>
                <a:schemeClr val="accent1"/>
              </a:solidFill>
            </a:endParaRPr>
          </a:p>
        </p:txBody>
      </p:sp>
      <p:sp>
        <p:nvSpPr>
          <p:cNvPr id="27732" name="Rectangle 84"/>
          <p:cNvSpPr>
            <a:spLocks noChangeArrowheads="1"/>
          </p:cNvSpPr>
          <p:nvPr/>
        </p:nvSpPr>
        <p:spPr bwMode="auto">
          <a:xfrm>
            <a:off x="7088060"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5,02</a:t>
            </a:r>
            <a:endParaRPr lang="fi-FI" sz="1600" dirty="0">
              <a:solidFill>
                <a:schemeClr val="accent1"/>
              </a:solidFill>
            </a:endParaRPr>
          </a:p>
        </p:txBody>
      </p:sp>
      <p:sp>
        <p:nvSpPr>
          <p:cNvPr id="27733" name="Rectangle 85"/>
          <p:cNvSpPr>
            <a:spLocks noChangeArrowheads="1"/>
          </p:cNvSpPr>
          <p:nvPr/>
        </p:nvSpPr>
        <p:spPr bwMode="auto">
          <a:xfrm>
            <a:off x="6958217"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18,67</a:t>
            </a:r>
            <a:endParaRPr lang="fi-FI" sz="1600" dirty="0">
              <a:solidFill>
                <a:schemeClr val="accent1"/>
              </a:solidFill>
            </a:endParaRPr>
          </a:p>
        </p:txBody>
      </p:sp>
      <p:sp>
        <p:nvSpPr>
          <p:cNvPr id="2" name="Alatunnisteen paikkamerkki 1"/>
          <p:cNvSpPr>
            <a:spLocks noGrp="1"/>
          </p:cNvSpPr>
          <p:nvPr>
            <p:ph type="ftr" sz="quarter" idx="11"/>
          </p:nvPr>
        </p:nvSpPr>
        <p:spPr>
          <a:xfrm>
            <a:off x="3419872" y="6476255"/>
            <a:ext cx="3095625" cy="265113"/>
          </a:xfrm>
        </p:spPr>
        <p:txBody>
          <a:bodyPr/>
          <a:lstStyle/>
          <a:p>
            <a:pPr>
              <a:defRPr/>
            </a:pPr>
            <a:r>
              <a:rPr lang="fi-FI" sz="900" smtClean="0"/>
              <a:t>10.2.2016 Jari Koskinen</a:t>
            </a:r>
            <a:endParaRPr lang="fi-FI" sz="900" dirty="0"/>
          </a:p>
        </p:txBody>
      </p:sp>
      <p:sp>
        <p:nvSpPr>
          <p:cNvPr id="104" name="Rectangle 70"/>
          <p:cNvSpPr>
            <a:spLocks noChangeArrowheads="1"/>
          </p:cNvSpPr>
          <p:nvPr/>
        </p:nvSpPr>
        <p:spPr bwMode="auto">
          <a:xfrm>
            <a:off x="5145109" y="980728"/>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2014</a:t>
            </a:r>
          </a:p>
        </p:txBody>
      </p:sp>
      <p:sp>
        <p:nvSpPr>
          <p:cNvPr id="137" name="Rectangle 71"/>
          <p:cNvSpPr>
            <a:spLocks noChangeArrowheads="1"/>
          </p:cNvSpPr>
          <p:nvPr/>
        </p:nvSpPr>
        <p:spPr bwMode="auto">
          <a:xfrm>
            <a:off x="5220326"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2,88</a:t>
            </a:r>
            <a:endParaRPr lang="fi-FI" sz="1600" dirty="0"/>
          </a:p>
        </p:txBody>
      </p:sp>
      <p:sp>
        <p:nvSpPr>
          <p:cNvPr id="138" name="Rectangle 72"/>
          <p:cNvSpPr>
            <a:spLocks noChangeArrowheads="1"/>
          </p:cNvSpPr>
          <p:nvPr/>
        </p:nvSpPr>
        <p:spPr bwMode="auto">
          <a:xfrm>
            <a:off x="5220326"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1,92</a:t>
            </a:r>
            <a:endParaRPr lang="fi-FI" sz="1600" dirty="0">
              <a:solidFill>
                <a:schemeClr val="accent5">
                  <a:lumMod val="50000"/>
                </a:schemeClr>
              </a:solidFill>
            </a:endParaRPr>
          </a:p>
        </p:txBody>
      </p:sp>
      <p:sp>
        <p:nvSpPr>
          <p:cNvPr id="139" name="Rectangle 73"/>
          <p:cNvSpPr>
            <a:spLocks noChangeArrowheads="1"/>
          </p:cNvSpPr>
          <p:nvPr/>
        </p:nvSpPr>
        <p:spPr bwMode="auto">
          <a:xfrm>
            <a:off x="5127352"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-2,56</a:t>
            </a:r>
            <a:endParaRPr lang="fi-FI" sz="1600" dirty="0">
              <a:solidFill>
                <a:schemeClr val="accent5">
                  <a:lumMod val="50000"/>
                </a:schemeClr>
              </a:solidFill>
            </a:endParaRPr>
          </a:p>
        </p:txBody>
      </p:sp>
      <p:sp>
        <p:nvSpPr>
          <p:cNvPr id="140" name="Rectangle 74"/>
          <p:cNvSpPr>
            <a:spLocks noChangeArrowheads="1"/>
          </p:cNvSpPr>
          <p:nvPr/>
        </p:nvSpPr>
        <p:spPr bwMode="auto">
          <a:xfrm>
            <a:off x="5127352" y="2520727"/>
            <a:ext cx="557845"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r"/>
            <a:r>
              <a:rPr lang="fi-FI" sz="1600" dirty="0" smtClean="0">
                <a:solidFill>
                  <a:schemeClr val="accent5">
                    <a:lumMod val="50000"/>
                  </a:schemeClr>
                </a:solidFill>
              </a:rPr>
              <a:t>-7,62</a:t>
            </a:r>
            <a:endParaRPr lang="fi-FI" sz="1600" dirty="0">
              <a:solidFill>
                <a:schemeClr val="accent5">
                  <a:lumMod val="50000"/>
                </a:schemeClr>
              </a:solidFill>
            </a:endParaRPr>
          </a:p>
        </p:txBody>
      </p:sp>
      <p:sp>
        <p:nvSpPr>
          <p:cNvPr id="141" name="Rectangle 75"/>
          <p:cNvSpPr>
            <a:spLocks noChangeArrowheads="1"/>
          </p:cNvSpPr>
          <p:nvPr/>
        </p:nvSpPr>
        <p:spPr bwMode="auto">
          <a:xfrm>
            <a:off x="5220326"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0,24</a:t>
            </a:r>
            <a:endParaRPr lang="fi-FI" sz="1600" dirty="0"/>
          </a:p>
        </p:txBody>
      </p:sp>
      <p:sp>
        <p:nvSpPr>
          <p:cNvPr id="142" name="Rectangle 76"/>
          <p:cNvSpPr>
            <a:spLocks noChangeArrowheads="1"/>
          </p:cNvSpPr>
          <p:nvPr/>
        </p:nvSpPr>
        <p:spPr bwMode="auto">
          <a:xfrm>
            <a:off x="5220326"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5,05</a:t>
            </a:r>
            <a:endParaRPr lang="fi-FI" sz="1600" dirty="0">
              <a:solidFill>
                <a:schemeClr val="accent5">
                  <a:lumMod val="50000"/>
                </a:schemeClr>
              </a:solidFill>
            </a:endParaRPr>
          </a:p>
        </p:txBody>
      </p:sp>
      <p:sp>
        <p:nvSpPr>
          <p:cNvPr id="143" name="Rectangle 77"/>
          <p:cNvSpPr>
            <a:spLocks noChangeArrowheads="1"/>
          </p:cNvSpPr>
          <p:nvPr/>
        </p:nvSpPr>
        <p:spPr bwMode="auto">
          <a:xfrm>
            <a:off x="5076056"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5">
                    <a:lumMod val="50000"/>
                  </a:schemeClr>
                </a:solidFill>
              </a:rPr>
              <a:t>-0,10</a:t>
            </a:r>
            <a:endParaRPr lang="fi-FI" sz="1600" b="1" dirty="0">
              <a:solidFill>
                <a:schemeClr val="accent5">
                  <a:lumMod val="50000"/>
                </a:schemeClr>
              </a:solidFill>
            </a:endParaRPr>
          </a:p>
        </p:txBody>
      </p:sp>
      <p:sp>
        <p:nvSpPr>
          <p:cNvPr id="144" name="Rectangle 78"/>
          <p:cNvSpPr>
            <a:spLocks noChangeArrowheads="1"/>
          </p:cNvSpPr>
          <p:nvPr/>
        </p:nvSpPr>
        <p:spPr bwMode="auto">
          <a:xfrm>
            <a:off x="5132115" y="391451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-1,05</a:t>
            </a:r>
            <a:endParaRPr lang="fi-FI" sz="1600" dirty="0">
              <a:solidFill>
                <a:schemeClr val="accent5">
                  <a:lumMod val="50000"/>
                </a:schemeClr>
              </a:solidFill>
            </a:endParaRPr>
          </a:p>
        </p:txBody>
      </p:sp>
      <p:sp>
        <p:nvSpPr>
          <p:cNvPr id="145" name="Rectangle 79"/>
          <p:cNvSpPr>
            <a:spLocks noChangeArrowheads="1"/>
          </p:cNvSpPr>
          <p:nvPr/>
        </p:nvSpPr>
        <p:spPr bwMode="auto">
          <a:xfrm>
            <a:off x="5220326"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2,74</a:t>
            </a:r>
            <a:endParaRPr lang="fi-FI" sz="1600" dirty="0"/>
          </a:p>
        </p:txBody>
      </p:sp>
      <p:sp>
        <p:nvSpPr>
          <p:cNvPr id="146" name="Rectangle 80"/>
          <p:cNvSpPr>
            <a:spLocks noChangeArrowheads="1"/>
          </p:cNvSpPr>
          <p:nvPr/>
        </p:nvSpPr>
        <p:spPr bwMode="auto">
          <a:xfrm>
            <a:off x="5127352"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1,93</a:t>
            </a:r>
            <a:endParaRPr lang="fi-FI" sz="1600" dirty="0"/>
          </a:p>
        </p:txBody>
      </p:sp>
      <p:sp>
        <p:nvSpPr>
          <p:cNvPr id="147" name="Rectangle 81"/>
          <p:cNvSpPr>
            <a:spLocks noChangeArrowheads="1"/>
          </p:cNvSpPr>
          <p:nvPr/>
        </p:nvSpPr>
        <p:spPr bwMode="auto">
          <a:xfrm>
            <a:off x="5220326"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0,15</a:t>
            </a:r>
            <a:endParaRPr lang="fi-FI" sz="1600" dirty="0"/>
          </a:p>
        </p:txBody>
      </p:sp>
      <p:sp>
        <p:nvSpPr>
          <p:cNvPr id="148" name="Rectangle 82"/>
          <p:cNvSpPr>
            <a:spLocks noChangeArrowheads="1"/>
          </p:cNvSpPr>
          <p:nvPr/>
        </p:nvSpPr>
        <p:spPr bwMode="auto">
          <a:xfrm>
            <a:off x="5220326" y="496544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5">
                    <a:lumMod val="50000"/>
                  </a:schemeClr>
                </a:solidFill>
              </a:rPr>
              <a:t>0,34</a:t>
            </a:r>
            <a:endParaRPr lang="fi-FI" sz="1600" dirty="0">
              <a:solidFill>
                <a:schemeClr val="accent5">
                  <a:lumMod val="50000"/>
                </a:schemeClr>
              </a:solidFill>
            </a:endParaRPr>
          </a:p>
        </p:txBody>
      </p:sp>
      <p:sp>
        <p:nvSpPr>
          <p:cNvPr id="149" name="Rectangle 83"/>
          <p:cNvSpPr>
            <a:spLocks noChangeArrowheads="1"/>
          </p:cNvSpPr>
          <p:nvPr/>
        </p:nvSpPr>
        <p:spPr bwMode="auto">
          <a:xfrm>
            <a:off x="5173840" y="5227380"/>
            <a:ext cx="511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0,15</a:t>
            </a:r>
            <a:endParaRPr lang="fi-FI" sz="1600" dirty="0">
              <a:solidFill>
                <a:schemeClr val="accent1"/>
              </a:solidFill>
            </a:endParaRPr>
          </a:p>
        </p:txBody>
      </p:sp>
      <p:sp>
        <p:nvSpPr>
          <p:cNvPr id="150" name="Rectangle 84"/>
          <p:cNvSpPr>
            <a:spLocks noChangeArrowheads="1"/>
          </p:cNvSpPr>
          <p:nvPr/>
        </p:nvSpPr>
        <p:spPr bwMode="auto">
          <a:xfrm>
            <a:off x="5220326"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5,30</a:t>
            </a:r>
            <a:endParaRPr lang="fi-FI" sz="1600" dirty="0">
              <a:solidFill>
                <a:schemeClr val="accent1"/>
              </a:solidFill>
            </a:endParaRPr>
          </a:p>
        </p:txBody>
      </p:sp>
      <p:sp>
        <p:nvSpPr>
          <p:cNvPr id="151" name="Rectangle 85"/>
          <p:cNvSpPr>
            <a:spLocks noChangeArrowheads="1"/>
          </p:cNvSpPr>
          <p:nvPr/>
        </p:nvSpPr>
        <p:spPr bwMode="auto">
          <a:xfrm>
            <a:off x="5090483"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16,53</a:t>
            </a:r>
            <a:endParaRPr lang="fi-FI" sz="1600" dirty="0">
              <a:solidFill>
                <a:schemeClr val="accent1"/>
              </a:solidFill>
            </a:endParaRPr>
          </a:p>
        </p:txBody>
      </p:sp>
      <p:sp>
        <p:nvSpPr>
          <p:cNvPr id="88" name="Rectangle 2"/>
          <p:cNvSpPr txBox="1">
            <a:spLocks noChangeArrowheads="1"/>
          </p:cNvSpPr>
          <p:nvPr/>
        </p:nvSpPr>
        <p:spPr bwMode="auto">
          <a:xfrm>
            <a:off x="539552" y="6021288"/>
            <a:ext cx="8568952" cy="31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lnSpc>
                <a:spcPct val="110000"/>
              </a:lnSpc>
              <a:spcBef>
                <a:spcPts val="0"/>
              </a:spcBef>
              <a:spcAft>
                <a:spcPts val="0"/>
              </a:spcAft>
              <a:defRPr/>
            </a:pPr>
            <a:r>
              <a:rPr lang="fi-FI" sz="1200" kern="0" dirty="0" smtClean="0">
                <a:solidFill>
                  <a:srgbClr val="002E63"/>
                </a:solidFill>
                <a:cs typeface="+mn-cs"/>
              </a:rPr>
              <a:t> </a:t>
            </a:r>
            <a:r>
              <a:rPr lang="fi-FI" sz="1200" kern="0" dirty="0" smtClean="0">
                <a:solidFill>
                  <a:schemeClr val="accent5">
                    <a:lumMod val="50000"/>
                  </a:schemeClr>
                </a:solidFill>
                <a:cs typeface="+mn-cs"/>
              </a:rPr>
              <a:t>Vuonna 2014 rahoituslaskelman erissä on mukana kunnallisten liikelaitosten yhtiöittämisen vaikutukset</a:t>
            </a:r>
          </a:p>
        </p:txBody>
      </p:sp>
      <p:sp>
        <p:nvSpPr>
          <p:cNvPr id="153" name="Rectangle 70"/>
          <p:cNvSpPr>
            <a:spLocks noChangeArrowheads="1"/>
          </p:cNvSpPr>
          <p:nvPr/>
        </p:nvSpPr>
        <p:spPr bwMode="auto">
          <a:xfrm>
            <a:off x="6078128" y="980728"/>
            <a:ext cx="5835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2015</a:t>
            </a:r>
          </a:p>
          <a:p>
            <a:pPr algn="ctr"/>
            <a:r>
              <a:rPr lang="fi-FI" sz="1600" b="1" dirty="0" smtClean="0">
                <a:solidFill>
                  <a:schemeClr val="accent1"/>
                </a:solidFill>
              </a:rPr>
              <a:t>TPA</a:t>
            </a:r>
            <a:endParaRPr lang="fi-FI" sz="1600" b="1" dirty="0">
              <a:solidFill>
                <a:schemeClr val="accent1"/>
              </a:solidFill>
            </a:endParaRPr>
          </a:p>
        </p:txBody>
      </p:sp>
      <p:sp>
        <p:nvSpPr>
          <p:cNvPr id="154" name="Rectangle 71"/>
          <p:cNvSpPr>
            <a:spLocks noChangeArrowheads="1"/>
          </p:cNvSpPr>
          <p:nvPr/>
        </p:nvSpPr>
        <p:spPr bwMode="auto">
          <a:xfrm>
            <a:off x="6153410" y="14682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2,55</a:t>
            </a:r>
            <a:endParaRPr lang="fi-FI" sz="1600" dirty="0"/>
          </a:p>
        </p:txBody>
      </p:sp>
      <p:sp>
        <p:nvSpPr>
          <p:cNvPr id="155" name="Rectangle 72"/>
          <p:cNvSpPr>
            <a:spLocks noChangeArrowheads="1"/>
          </p:cNvSpPr>
          <p:nvPr/>
        </p:nvSpPr>
        <p:spPr bwMode="auto">
          <a:xfrm>
            <a:off x="6153410" y="173174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0,33</a:t>
            </a:r>
            <a:endParaRPr lang="fi-FI" sz="1600" dirty="0"/>
          </a:p>
        </p:txBody>
      </p:sp>
      <p:sp>
        <p:nvSpPr>
          <p:cNvPr id="156" name="Rectangle 73"/>
          <p:cNvSpPr>
            <a:spLocks noChangeArrowheads="1"/>
          </p:cNvSpPr>
          <p:nvPr/>
        </p:nvSpPr>
        <p:spPr bwMode="auto">
          <a:xfrm>
            <a:off x="6060436" y="199367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0,55</a:t>
            </a:r>
            <a:endParaRPr lang="fi-FI" sz="1600" dirty="0"/>
          </a:p>
        </p:txBody>
      </p:sp>
      <p:sp>
        <p:nvSpPr>
          <p:cNvPr id="157" name="Rectangle 74"/>
          <p:cNvSpPr>
            <a:spLocks noChangeArrowheads="1"/>
          </p:cNvSpPr>
          <p:nvPr/>
        </p:nvSpPr>
        <p:spPr bwMode="auto">
          <a:xfrm>
            <a:off x="6060436" y="252072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4,32</a:t>
            </a:r>
            <a:endParaRPr lang="fi-FI" sz="1600" dirty="0"/>
          </a:p>
        </p:txBody>
      </p:sp>
      <p:sp>
        <p:nvSpPr>
          <p:cNvPr id="158" name="Rectangle 75"/>
          <p:cNvSpPr>
            <a:spLocks noChangeArrowheads="1"/>
          </p:cNvSpPr>
          <p:nvPr/>
        </p:nvSpPr>
        <p:spPr bwMode="auto">
          <a:xfrm>
            <a:off x="6153410" y="278266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0,16</a:t>
            </a:r>
            <a:endParaRPr lang="fi-FI" sz="1600" dirty="0"/>
          </a:p>
        </p:txBody>
      </p:sp>
      <p:sp>
        <p:nvSpPr>
          <p:cNvPr id="159" name="Rectangle 76"/>
          <p:cNvSpPr>
            <a:spLocks noChangeArrowheads="1"/>
          </p:cNvSpPr>
          <p:nvPr/>
        </p:nvSpPr>
        <p:spPr bwMode="auto">
          <a:xfrm>
            <a:off x="6153410" y="304619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0,83</a:t>
            </a:r>
            <a:endParaRPr lang="fi-FI" sz="1600" dirty="0"/>
          </a:p>
        </p:txBody>
      </p:sp>
      <p:sp>
        <p:nvSpPr>
          <p:cNvPr id="160" name="Rectangle 77"/>
          <p:cNvSpPr>
            <a:spLocks noChangeArrowheads="1"/>
          </p:cNvSpPr>
          <p:nvPr/>
        </p:nvSpPr>
        <p:spPr bwMode="auto">
          <a:xfrm>
            <a:off x="6009140" y="3387467"/>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-1,00</a:t>
            </a:r>
            <a:endParaRPr lang="fi-FI" sz="1600" b="1" dirty="0">
              <a:solidFill>
                <a:schemeClr val="accent1"/>
              </a:solidFill>
            </a:endParaRPr>
          </a:p>
        </p:txBody>
      </p:sp>
      <p:sp>
        <p:nvSpPr>
          <p:cNvPr id="161" name="Rectangle 78"/>
          <p:cNvSpPr>
            <a:spLocks noChangeArrowheads="1"/>
          </p:cNvSpPr>
          <p:nvPr/>
        </p:nvSpPr>
        <p:spPr bwMode="auto">
          <a:xfrm>
            <a:off x="6065199" y="3914517"/>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0,14</a:t>
            </a:r>
            <a:endParaRPr lang="fi-FI" sz="1600" dirty="0"/>
          </a:p>
        </p:txBody>
      </p:sp>
      <p:sp>
        <p:nvSpPr>
          <p:cNvPr id="162" name="Rectangle 79"/>
          <p:cNvSpPr>
            <a:spLocks noChangeArrowheads="1"/>
          </p:cNvSpPr>
          <p:nvPr/>
        </p:nvSpPr>
        <p:spPr bwMode="auto">
          <a:xfrm>
            <a:off x="6153410" y="417645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2,42</a:t>
            </a:r>
            <a:endParaRPr lang="fi-FI" sz="1600" dirty="0"/>
          </a:p>
        </p:txBody>
      </p:sp>
      <p:sp>
        <p:nvSpPr>
          <p:cNvPr id="163" name="Rectangle 80"/>
          <p:cNvSpPr>
            <a:spLocks noChangeArrowheads="1"/>
          </p:cNvSpPr>
          <p:nvPr/>
        </p:nvSpPr>
        <p:spPr bwMode="auto">
          <a:xfrm>
            <a:off x="6060436" y="4439980"/>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a:t>-</a:t>
            </a:r>
            <a:r>
              <a:rPr lang="fi-FI" sz="1600" dirty="0" smtClean="0"/>
              <a:t>1,91</a:t>
            </a:r>
            <a:endParaRPr lang="fi-FI" sz="1600" dirty="0"/>
          </a:p>
        </p:txBody>
      </p:sp>
      <p:sp>
        <p:nvSpPr>
          <p:cNvPr id="164" name="Rectangle 81"/>
          <p:cNvSpPr>
            <a:spLocks noChangeArrowheads="1"/>
          </p:cNvSpPr>
          <p:nvPr/>
        </p:nvSpPr>
        <p:spPr bwMode="auto">
          <a:xfrm>
            <a:off x="6153410" y="4701917"/>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0,21</a:t>
            </a:r>
            <a:endParaRPr lang="fi-FI" sz="1600" dirty="0"/>
          </a:p>
        </p:txBody>
      </p:sp>
      <p:sp>
        <p:nvSpPr>
          <p:cNvPr id="165" name="Rectangle 82"/>
          <p:cNvSpPr>
            <a:spLocks noChangeArrowheads="1"/>
          </p:cNvSpPr>
          <p:nvPr/>
        </p:nvSpPr>
        <p:spPr bwMode="auto">
          <a:xfrm>
            <a:off x="6153410" y="496544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t>0,16</a:t>
            </a:r>
            <a:endParaRPr lang="fi-FI" sz="1600" dirty="0"/>
          </a:p>
        </p:txBody>
      </p:sp>
      <p:sp>
        <p:nvSpPr>
          <p:cNvPr id="166" name="Rectangle 83"/>
          <p:cNvSpPr>
            <a:spLocks noChangeArrowheads="1"/>
          </p:cNvSpPr>
          <p:nvPr/>
        </p:nvSpPr>
        <p:spPr bwMode="auto">
          <a:xfrm>
            <a:off x="6009140" y="5227380"/>
            <a:ext cx="609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b="1" dirty="0" smtClean="0">
                <a:solidFill>
                  <a:schemeClr val="accent1"/>
                </a:solidFill>
              </a:rPr>
              <a:t>-0,26</a:t>
            </a:r>
            <a:endParaRPr lang="fi-FI" sz="1600" dirty="0">
              <a:solidFill>
                <a:schemeClr val="accent1"/>
              </a:solidFill>
            </a:endParaRPr>
          </a:p>
        </p:txBody>
      </p:sp>
      <p:sp>
        <p:nvSpPr>
          <p:cNvPr id="167" name="Rectangle 84"/>
          <p:cNvSpPr>
            <a:spLocks noChangeArrowheads="1"/>
          </p:cNvSpPr>
          <p:nvPr/>
        </p:nvSpPr>
        <p:spPr bwMode="auto">
          <a:xfrm>
            <a:off x="6153410" y="5513130"/>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5,04</a:t>
            </a:r>
            <a:endParaRPr lang="fi-FI" sz="1600" dirty="0">
              <a:solidFill>
                <a:schemeClr val="accent1"/>
              </a:solidFill>
            </a:endParaRPr>
          </a:p>
        </p:txBody>
      </p:sp>
      <p:sp>
        <p:nvSpPr>
          <p:cNvPr id="168" name="Rectangle 85"/>
          <p:cNvSpPr>
            <a:spLocks noChangeArrowheads="1"/>
          </p:cNvSpPr>
          <p:nvPr/>
        </p:nvSpPr>
        <p:spPr bwMode="auto">
          <a:xfrm>
            <a:off x="6023567" y="5775067"/>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600" dirty="0" smtClean="0">
                <a:solidFill>
                  <a:schemeClr val="accent1"/>
                </a:solidFill>
              </a:rPr>
              <a:t>17,02</a:t>
            </a:r>
            <a:endParaRPr lang="fi-FI" sz="1600" dirty="0">
              <a:solidFill>
                <a:schemeClr val="accent1"/>
              </a:solidFill>
            </a:endParaRPr>
          </a:p>
        </p:txBody>
      </p:sp>
      <p:sp>
        <p:nvSpPr>
          <p:cNvPr id="72" name="Text Box 4"/>
          <p:cNvSpPr txBox="1">
            <a:spLocks noChangeArrowheads="1"/>
          </p:cNvSpPr>
          <p:nvPr/>
        </p:nvSpPr>
        <p:spPr bwMode="auto">
          <a:xfrm>
            <a:off x="4966666" y="6279703"/>
            <a:ext cx="42149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dirty="0"/>
              <a:t>Lähde: </a:t>
            </a:r>
            <a:r>
              <a:rPr lang="fi-FI" dirty="0" smtClean="0"/>
              <a:t>Vuodet 2014-2015 Tilastokeskus/Kuntaliitto</a:t>
            </a:r>
          </a:p>
          <a:p>
            <a:pPr eaLnBrk="1" hangingPunct="1"/>
            <a:r>
              <a:rPr lang="fi-FI" dirty="0"/>
              <a:t> </a:t>
            </a:r>
            <a:r>
              <a:rPr lang="fi-FI" dirty="0" smtClean="0"/>
              <a:t>          Vuosi 2016 Taloustutkimus Oy:n kysely/Kuntaliitto/VM</a:t>
            </a:r>
            <a:endParaRPr lang="fi-FI" dirty="0"/>
          </a:p>
        </p:txBody>
      </p:sp>
    </p:spTree>
    <p:extLst>
      <p:ext uri="{BB962C8B-B14F-4D97-AF65-F5344CB8AC3E}">
        <p14:creationId xmlns:p14="http://schemas.microsoft.com/office/powerpoint/2010/main" val="280201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3667918867"/>
              </p:ext>
            </p:extLst>
          </p:nvPr>
        </p:nvGraphicFramePr>
        <p:xfrm>
          <a:off x="250824" y="759885"/>
          <a:ext cx="8680673" cy="49013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a:spLocks noChangeArrowheads="1"/>
          </p:cNvSpPr>
          <p:nvPr/>
        </p:nvSpPr>
        <p:spPr bwMode="auto">
          <a:xfrm>
            <a:off x="255151" y="188640"/>
            <a:ext cx="8748713" cy="672492"/>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300" dirty="0" smtClean="0">
                <a:solidFill>
                  <a:schemeClr val="accent1"/>
                </a:solidFill>
              </a:rPr>
              <a:t>Kuntien ja kuntayhtymien vuosikate sekä tilikauden tulos</a:t>
            </a:r>
          </a:p>
          <a:p>
            <a:pPr algn="ctr">
              <a:lnSpc>
                <a:spcPct val="95000"/>
              </a:lnSpc>
            </a:pPr>
            <a:r>
              <a:rPr lang="fi-FI" sz="2300" dirty="0" smtClean="0">
                <a:solidFill>
                  <a:schemeClr val="accent1"/>
                </a:solidFill>
              </a:rPr>
              <a:t> vuosina 2000-2016, </a:t>
            </a:r>
            <a:r>
              <a:rPr lang="fi-FI" sz="2300" dirty="0">
                <a:solidFill>
                  <a:schemeClr val="accent1"/>
                </a:solidFill>
              </a:rPr>
              <a:t>mrd. </a:t>
            </a:r>
            <a:r>
              <a:rPr lang="fi-FI" sz="2300" dirty="0" smtClean="0">
                <a:solidFill>
                  <a:schemeClr val="accent1"/>
                </a:solidFill>
              </a:rPr>
              <a:t>€</a:t>
            </a:r>
            <a:endParaRPr lang="fi-FI" sz="1800" dirty="0">
              <a:solidFill>
                <a:srgbClr val="FF0000"/>
              </a:solidFill>
            </a:endParaRPr>
          </a:p>
        </p:txBody>
      </p:sp>
      <p:sp>
        <p:nvSpPr>
          <p:cNvPr id="2" name="Suorakulmio 1"/>
          <p:cNvSpPr/>
          <p:nvPr/>
        </p:nvSpPr>
        <p:spPr>
          <a:xfrm>
            <a:off x="255151" y="5661248"/>
            <a:ext cx="8816841" cy="461665"/>
          </a:xfrm>
          <a:prstGeom prst="rect">
            <a:avLst/>
          </a:prstGeom>
        </p:spPr>
        <p:txBody>
          <a:bodyPr wrap="square">
            <a:spAutoFit/>
          </a:bodyPr>
          <a:lstStyle/>
          <a:p>
            <a:pPr eaLnBrk="1" hangingPunct="1"/>
            <a:r>
              <a:rPr lang="fi-FI" dirty="0" smtClean="0">
                <a:solidFill>
                  <a:srgbClr val="002E63"/>
                </a:solidFill>
              </a:rPr>
              <a:t> </a:t>
            </a:r>
            <a:r>
              <a:rPr lang="fi-FI" sz="1200" dirty="0" smtClean="0">
                <a:solidFill>
                  <a:srgbClr val="002E63"/>
                </a:solidFill>
              </a:rPr>
              <a:t>Tilikauden tulos sisältää vuonna 2010 </a:t>
            </a:r>
            <a:r>
              <a:rPr lang="fi-FI" sz="1200" dirty="0" err="1" smtClean="0">
                <a:solidFill>
                  <a:srgbClr val="002E63"/>
                </a:solidFill>
              </a:rPr>
              <a:t>HSY:n</a:t>
            </a:r>
            <a:r>
              <a:rPr lang="fi-FI" sz="1200" dirty="0" smtClean="0">
                <a:solidFill>
                  <a:srgbClr val="002E63"/>
                </a:solidFill>
              </a:rPr>
              <a:t> </a:t>
            </a:r>
            <a:r>
              <a:rPr lang="fi-FI" sz="1200" dirty="0">
                <a:solidFill>
                  <a:srgbClr val="002E63"/>
                </a:solidFill>
              </a:rPr>
              <a:t>perustamisesta </a:t>
            </a:r>
            <a:r>
              <a:rPr lang="fi-FI" sz="1200" dirty="0" smtClean="0">
                <a:solidFill>
                  <a:srgbClr val="002E63"/>
                </a:solidFill>
              </a:rPr>
              <a:t>johtuvia satunnaisia tuloja </a:t>
            </a:r>
            <a:r>
              <a:rPr lang="fi-FI" sz="1200" dirty="0">
                <a:solidFill>
                  <a:srgbClr val="002E63"/>
                </a:solidFill>
              </a:rPr>
              <a:t>noin </a:t>
            </a:r>
            <a:r>
              <a:rPr lang="fi-FI" sz="1200" dirty="0" smtClean="0">
                <a:solidFill>
                  <a:srgbClr val="002E63"/>
                </a:solidFill>
              </a:rPr>
              <a:t>0,95 mrd. euroa  </a:t>
            </a:r>
          </a:p>
          <a:p>
            <a:pPr eaLnBrk="1" hangingPunct="1"/>
            <a:r>
              <a:rPr lang="fi-FI" sz="1200" dirty="0">
                <a:solidFill>
                  <a:srgbClr val="002E63"/>
                </a:solidFill>
              </a:rPr>
              <a:t> </a:t>
            </a:r>
            <a:r>
              <a:rPr lang="fi-FI" sz="1200" dirty="0" smtClean="0">
                <a:solidFill>
                  <a:srgbClr val="002E63"/>
                </a:solidFill>
              </a:rPr>
              <a:t>ja vuonna 2014 liikelaitosten yhtiöittämisistä johtuvia satunnaisia tuloja arviolta 1,7 mrd. euroa. </a:t>
            </a:r>
            <a:endParaRPr lang="fi-FI" sz="1200" dirty="0">
              <a:solidFill>
                <a:srgbClr val="002E63"/>
              </a:solidFill>
            </a:endParaRPr>
          </a:p>
        </p:txBody>
      </p:sp>
      <p:sp>
        <p:nvSpPr>
          <p:cNvPr id="4" name="Alatunnisteen paikkamerkki 3"/>
          <p:cNvSpPr>
            <a:spLocks noGrp="1"/>
          </p:cNvSpPr>
          <p:nvPr>
            <p:ph type="ftr" sz="quarter" idx="11"/>
          </p:nvPr>
        </p:nvSpPr>
        <p:spPr>
          <a:xfrm>
            <a:off x="3419872" y="6451600"/>
            <a:ext cx="1631437" cy="265113"/>
          </a:xfrm>
        </p:spPr>
        <p:txBody>
          <a:bodyPr/>
          <a:lstStyle/>
          <a:p>
            <a:pPr>
              <a:defRPr/>
            </a:pPr>
            <a:r>
              <a:rPr lang="en-US" sz="1000" dirty="0" smtClean="0"/>
              <a:t>10.2.2016 </a:t>
            </a:r>
            <a:r>
              <a:rPr lang="en-US" sz="1000" dirty="0" err="1" smtClean="0"/>
              <a:t>Jari</a:t>
            </a:r>
            <a:r>
              <a:rPr lang="en-US" sz="1000" dirty="0" smtClean="0"/>
              <a:t> Koskinen</a:t>
            </a:r>
            <a:endParaRPr lang="fi-FI" sz="1000" dirty="0"/>
          </a:p>
        </p:txBody>
      </p:sp>
      <p:sp>
        <p:nvSpPr>
          <p:cNvPr id="5" name="Tekstiruutu 4"/>
          <p:cNvSpPr txBox="1"/>
          <p:nvPr/>
        </p:nvSpPr>
        <p:spPr>
          <a:xfrm>
            <a:off x="5711217" y="908720"/>
            <a:ext cx="1399742" cy="492443"/>
          </a:xfrm>
          <a:prstGeom prst="rect">
            <a:avLst/>
          </a:prstGeom>
          <a:noFill/>
        </p:spPr>
        <p:txBody>
          <a:bodyPr wrap="none" rtlCol="0">
            <a:spAutoFit/>
          </a:bodyPr>
          <a:lstStyle/>
          <a:p>
            <a:r>
              <a:rPr lang="fi-FI" sz="1300" dirty="0" smtClean="0"/>
              <a:t>Liikelaitosten</a:t>
            </a:r>
          </a:p>
          <a:p>
            <a:r>
              <a:rPr lang="fi-FI" sz="1300" dirty="0" smtClean="0"/>
              <a:t>yhtiöittäminen</a:t>
            </a:r>
            <a:endParaRPr lang="fi-FI" sz="1300" dirty="0"/>
          </a:p>
        </p:txBody>
      </p:sp>
      <p:sp>
        <p:nvSpPr>
          <p:cNvPr id="8" name="Tekstiruutu 7"/>
          <p:cNvSpPr txBox="1"/>
          <p:nvPr/>
        </p:nvSpPr>
        <p:spPr>
          <a:xfrm>
            <a:off x="3347864" y="967786"/>
            <a:ext cx="1771062" cy="276999"/>
          </a:xfrm>
          <a:prstGeom prst="rect">
            <a:avLst/>
          </a:prstGeom>
          <a:noFill/>
        </p:spPr>
        <p:txBody>
          <a:bodyPr wrap="none" rtlCol="0">
            <a:spAutoFit/>
          </a:bodyPr>
          <a:lstStyle/>
          <a:p>
            <a:r>
              <a:rPr lang="fi-FI" sz="1200" dirty="0" err="1" smtClean="0"/>
              <a:t>HSY:n</a:t>
            </a:r>
            <a:r>
              <a:rPr lang="fi-FI" sz="1200" dirty="0" smtClean="0"/>
              <a:t> perustaminen</a:t>
            </a:r>
          </a:p>
        </p:txBody>
      </p:sp>
      <p:cxnSp>
        <p:nvCxnSpPr>
          <p:cNvPr id="10" name="Suora nuoliyhdysviiva 9"/>
          <p:cNvCxnSpPr/>
          <p:nvPr/>
        </p:nvCxnSpPr>
        <p:spPr>
          <a:xfrm>
            <a:off x="4427984" y="1388801"/>
            <a:ext cx="973766" cy="1595209"/>
          </a:xfrm>
          <a:prstGeom prst="straightConnector1">
            <a:avLst/>
          </a:prstGeom>
          <a:ln w="15875">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uora nuoliyhdysviiva 11"/>
          <p:cNvCxnSpPr>
            <a:stCxn id="5" idx="2"/>
          </p:cNvCxnSpPr>
          <p:nvPr/>
        </p:nvCxnSpPr>
        <p:spPr>
          <a:xfrm>
            <a:off x="6411088" y="1401163"/>
            <a:ext cx="699871" cy="1739805"/>
          </a:xfrm>
          <a:prstGeom prst="straightConnector1">
            <a:avLst/>
          </a:prstGeom>
          <a:ln w="15875">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5220072" y="6279703"/>
            <a:ext cx="39615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dirty="0"/>
              <a:t>Lähde: </a:t>
            </a:r>
            <a:r>
              <a:rPr lang="fi-FI" dirty="0" smtClean="0"/>
              <a:t>Vuodet 2000 - 2015 Tilastokeskus</a:t>
            </a:r>
          </a:p>
          <a:p>
            <a:pPr eaLnBrk="1" hangingPunct="1"/>
            <a:r>
              <a:rPr lang="fi-FI" dirty="0"/>
              <a:t> </a:t>
            </a:r>
            <a:r>
              <a:rPr lang="fi-FI" dirty="0" smtClean="0"/>
              <a:t>          Vuosi 2016 Taloustutkimus Oy:n kysely/Kuntaliitto</a:t>
            </a:r>
            <a:endParaRPr lang="fi-FI" dirty="0"/>
          </a:p>
        </p:txBody>
      </p:sp>
    </p:spTree>
    <p:extLst>
      <p:ext uri="{BB962C8B-B14F-4D97-AF65-F5344CB8AC3E}">
        <p14:creationId xmlns:p14="http://schemas.microsoft.com/office/powerpoint/2010/main" val="433307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4008"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14009"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6"/>
          <p:cNvSpPr>
            <a:spLocks noChangeArrowheads="1"/>
          </p:cNvSpPr>
          <p:nvPr/>
        </p:nvSpPr>
        <p:spPr bwMode="auto">
          <a:xfrm>
            <a:off x="250825" y="152400"/>
            <a:ext cx="8748713" cy="701731"/>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400" dirty="0" smtClean="0">
                <a:solidFill>
                  <a:schemeClr val="accent1"/>
                </a:solidFill>
              </a:rPr>
              <a:t>Kuntien ja kuntayhtymien </a:t>
            </a:r>
            <a:r>
              <a:rPr lang="fi-FI" sz="2400" dirty="0">
                <a:solidFill>
                  <a:schemeClr val="accent1"/>
                </a:solidFill>
              </a:rPr>
              <a:t>vuosikate, poistot sekä </a:t>
            </a:r>
            <a:r>
              <a:rPr lang="fi-FI" sz="2400" dirty="0" smtClean="0">
                <a:solidFill>
                  <a:schemeClr val="accent1"/>
                </a:solidFill>
              </a:rPr>
              <a:t>investoinnit 1997-2016, </a:t>
            </a:r>
            <a:r>
              <a:rPr lang="fi-FI" sz="2400" dirty="0">
                <a:solidFill>
                  <a:schemeClr val="accent1"/>
                </a:solidFill>
              </a:rPr>
              <a:t>mrd. €</a:t>
            </a:r>
          </a:p>
        </p:txBody>
      </p:sp>
      <p:graphicFrame>
        <p:nvGraphicFramePr>
          <p:cNvPr id="3" name="Object 7"/>
          <p:cNvGraphicFramePr>
            <a:graphicFrameLocks noChangeAspect="1"/>
          </p:cNvGraphicFramePr>
          <p:nvPr>
            <p:extLst>
              <p:ext uri="{D42A27DB-BD31-4B8C-83A1-F6EECF244321}">
                <p14:modId xmlns:p14="http://schemas.microsoft.com/office/powerpoint/2010/main" val="124244059"/>
              </p:ext>
            </p:extLst>
          </p:nvPr>
        </p:nvGraphicFramePr>
        <p:xfrm>
          <a:off x="179512" y="755651"/>
          <a:ext cx="8820025" cy="5265637"/>
        </p:xfrm>
        <a:graphic>
          <a:graphicData uri="http://schemas.openxmlformats.org/drawingml/2006/chart">
            <c:chart xmlns:c="http://schemas.openxmlformats.org/drawingml/2006/chart" xmlns:r="http://schemas.openxmlformats.org/officeDocument/2006/relationships" r:id="rId7"/>
          </a:graphicData>
        </a:graphic>
      </p:graphicFrame>
      <p:sp>
        <p:nvSpPr>
          <p:cNvPr id="15368" name="Alatunnisteen paikkamerkki 1"/>
          <p:cNvSpPr>
            <a:spLocks noGrp="1"/>
          </p:cNvSpPr>
          <p:nvPr>
            <p:ph type="ftr" sz="quarter" idx="4294967295"/>
          </p:nvPr>
        </p:nvSpPr>
        <p:spPr bwMode="auto">
          <a:xfrm>
            <a:off x="3059832" y="6454775"/>
            <a:ext cx="2895600" cy="2865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10.2.2016 Jari Koskinen</a:t>
            </a:r>
            <a:endParaRPr lang="fi-FI" dirty="0" smtClean="0">
              <a:solidFill>
                <a:schemeClr val="accent1"/>
              </a:solidFill>
            </a:endParaRPr>
          </a:p>
        </p:txBody>
      </p:sp>
      <p:sp>
        <p:nvSpPr>
          <p:cNvPr id="11" name="Text Box 10"/>
          <p:cNvSpPr txBox="1">
            <a:spLocks noChangeArrowheads="1"/>
          </p:cNvSpPr>
          <p:nvPr/>
        </p:nvSpPr>
        <p:spPr bwMode="auto">
          <a:xfrm>
            <a:off x="251520" y="5589240"/>
            <a:ext cx="85696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smtClean="0"/>
              <a:t> 1) Investointimenot – Rahoitusosuudet investointeihin.</a:t>
            </a:r>
          </a:p>
          <a:p>
            <a:pPr eaLnBrk="1" hangingPunct="1"/>
            <a:r>
              <a:rPr lang="fi-FI" sz="1100" dirty="0" smtClean="0"/>
              <a:t>     Vuoden 2010 luvuissa on mukana Helsingin seudun </a:t>
            </a:r>
            <a:r>
              <a:rPr lang="fi-FI" sz="1100" dirty="0" err="1" smtClean="0"/>
              <a:t>ympäristöpalvelut-kuntayhtymän</a:t>
            </a:r>
            <a:r>
              <a:rPr lang="fi-FI" sz="1100" dirty="0" smtClean="0"/>
              <a:t> perustamiseen liittyviä eriä.</a:t>
            </a:r>
          </a:p>
          <a:p>
            <a:pPr eaLnBrk="1" hangingPunct="1"/>
            <a:r>
              <a:rPr lang="fi-FI" sz="1100" dirty="0"/>
              <a:t> </a:t>
            </a:r>
            <a:r>
              <a:rPr lang="fi-FI" sz="1100" dirty="0" smtClean="0"/>
              <a:t>    Vuoden 2014 luvussa </a:t>
            </a:r>
            <a:r>
              <a:rPr lang="fi-FI" sz="1100" dirty="0"/>
              <a:t>on </a:t>
            </a:r>
            <a:r>
              <a:rPr lang="fi-FI" sz="1100" dirty="0" smtClean="0"/>
              <a:t>mukana arviolta 3,1 mrd. euroa  liikelaitosten yhtiöittämisiin liittyviä osakkeiden ja</a:t>
            </a:r>
          </a:p>
          <a:p>
            <a:pPr eaLnBrk="1" hangingPunct="1"/>
            <a:r>
              <a:rPr lang="fi-FI" sz="1100" dirty="0"/>
              <a:t> </a:t>
            </a:r>
            <a:r>
              <a:rPr lang="fi-FI" sz="1100" dirty="0" smtClean="0"/>
              <a:t>    osuuksien hankintaa.</a:t>
            </a:r>
            <a:endParaRPr lang="fi-FI" sz="1100" dirty="0"/>
          </a:p>
        </p:txBody>
      </p:sp>
      <p:sp>
        <p:nvSpPr>
          <p:cNvPr id="9" name="Tekstiruutu 8"/>
          <p:cNvSpPr txBox="1"/>
          <p:nvPr/>
        </p:nvSpPr>
        <p:spPr>
          <a:xfrm>
            <a:off x="7980235" y="5512876"/>
            <a:ext cx="391326" cy="292388"/>
          </a:xfrm>
          <a:prstGeom prst="rect">
            <a:avLst/>
          </a:prstGeom>
          <a:noFill/>
        </p:spPr>
        <p:txBody>
          <a:bodyPr wrap="none" rtlCol="0">
            <a:spAutoFit/>
          </a:bodyPr>
          <a:lstStyle/>
          <a:p>
            <a:r>
              <a:rPr lang="fi-FI" sz="1300" dirty="0" smtClean="0">
                <a:solidFill>
                  <a:schemeClr val="accent1"/>
                </a:solidFill>
              </a:rPr>
              <a:t>TA</a:t>
            </a:r>
            <a:endParaRPr lang="fi-FI" sz="1300" dirty="0">
              <a:solidFill>
                <a:schemeClr val="accent1"/>
              </a:solidFill>
            </a:endParaRPr>
          </a:p>
        </p:txBody>
      </p:sp>
      <p:sp>
        <p:nvSpPr>
          <p:cNvPr id="10" name="Tekstiruutu 9"/>
          <p:cNvSpPr txBox="1"/>
          <p:nvPr/>
        </p:nvSpPr>
        <p:spPr>
          <a:xfrm>
            <a:off x="7524328" y="5512876"/>
            <a:ext cx="498021" cy="292388"/>
          </a:xfrm>
          <a:prstGeom prst="rect">
            <a:avLst/>
          </a:prstGeom>
          <a:noFill/>
        </p:spPr>
        <p:txBody>
          <a:bodyPr wrap="none" rtlCol="0">
            <a:spAutoFit/>
          </a:bodyPr>
          <a:lstStyle/>
          <a:p>
            <a:r>
              <a:rPr lang="fi-FI" sz="1300" dirty="0" smtClean="0">
                <a:solidFill>
                  <a:schemeClr val="accent1"/>
                </a:solidFill>
              </a:rPr>
              <a:t>TPA</a:t>
            </a:r>
            <a:endParaRPr lang="fi-FI" sz="1300" dirty="0">
              <a:solidFill>
                <a:schemeClr val="accent1"/>
              </a:solidFill>
            </a:endParaRPr>
          </a:p>
        </p:txBody>
      </p:sp>
      <p:sp>
        <p:nvSpPr>
          <p:cNvPr id="12" name="Text Box 4"/>
          <p:cNvSpPr txBox="1">
            <a:spLocks noChangeArrowheads="1"/>
          </p:cNvSpPr>
          <p:nvPr/>
        </p:nvSpPr>
        <p:spPr bwMode="auto">
          <a:xfrm>
            <a:off x="5220072" y="6279703"/>
            <a:ext cx="39615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dirty="0"/>
              <a:t>Lähde: </a:t>
            </a:r>
            <a:r>
              <a:rPr lang="fi-FI" dirty="0" smtClean="0"/>
              <a:t>Vuodet 1997-2015 Tilastokeskus</a:t>
            </a:r>
          </a:p>
          <a:p>
            <a:pPr eaLnBrk="1" hangingPunct="1"/>
            <a:r>
              <a:rPr lang="fi-FI" dirty="0"/>
              <a:t> </a:t>
            </a:r>
            <a:r>
              <a:rPr lang="fi-FI" dirty="0" smtClean="0"/>
              <a:t>          Vuosi 2016 Taloustutkimus Oy:n kysely/Kuntaliitto</a:t>
            </a:r>
            <a:endParaRPr lang="fi-FI" dirty="0"/>
          </a:p>
        </p:txBody>
      </p:sp>
    </p:spTree>
    <p:extLst>
      <p:ext uri="{BB962C8B-B14F-4D97-AF65-F5344CB8AC3E}">
        <p14:creationId xmlns:p14="http://schemas.microsoft.com/office/powerpoint/2010/main" val="345636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ChangeArrowheads="1"/>
          </p:cNvSpPr>
          <p:nvPr/>
        </p:nvSpPr>
        <p:spPr bwMode="auto">
          <a:xfrm>
            <a:off x="128588" y="1150769"/>
            <a:ext cx="12858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a:t>Vuosikate:</a:t>
            </a:r>
            <a:endParaRPr lang="fi-FI" sz="1700"/>
          </a:p>
        </p:txBody>
      </p:sp>
      <p:sp>
        <p:nvSpPr>
          <p:cNvPr id="25604" name="Rectangle 6"/>
          <p:cNvSpPr>
            <a:spLocks noChangeArrowheads="1"/>
          </p:cNvSpPr>
          <p:nvPr/>
        </p:nvSpPr>
        <p:spPr bwMode="auto">
          <a:xfrm>
            <a:off x="52388" y="1438107"/>
            <a:ext cx="1257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t>  Mrd euroa</a:t>
            </a:r>
          </a:p>
        </p:txBody>
      </p:sp>
      <p:sp>
        <p:nvSpPr>
          <p:cNvPr id="25605" name="Rectangle 7"/>
          <p:cNvSpPr>
            <a:spLocks noChangeArrowheads="1"/>
          </p:cNvSpPr>
          <p:nvPr/>
        </p:nvSpPr>
        <p:spPr bwMode="auto">
          <a:xfrm>
            <a:off x="52388" y="1727032"/>
            <a:ext cx="20415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t>  Asukasta kohti, €</a:t>
            </a:r>
          </a:p>
        </p:txBody>
      </p:sp>
      <p:sp>
        <p:nvSpPr>
          <p:cNvPr id="25606" name="Rectangle 8"/>
          <p:cNvSpPr>
            <a:spLocks noChangeArrowheads="1"/>
          </p:cNvSpPr>
          <p:nvPr/>
        </p:nvSpPr>
        <p:spPr bwMode="auto">
          <a:xfrm>
            <a:off x="49213" y="2303294"/>
            <a:ext cx="37133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Vuosikate %:a </a:t>
            </a:r>
            <a:r>
              <a:rPr lang="fi-FI" sz="1700" dirty="0" smtClean="0"/>
              <a:t>investoinneista</a:t>
            </a:r>
            <a:r>
              <a:rPr lang="fi-FI" sz="1700" baseline="30000" dirty="0" smtClean="0"/>
              <a:t>1</a:t>
            </a:r>
            <a:r>
              <a:rPr lang="fi-FI" sz="1700" baseline="30000" dirty="0"/>
              <a:t>)</a:t>
            </a:r>
          </a:p>
        </p:txBody>
      </p:sp>
      <p:sp>
        <p:nvSpPr>
          <p:cNvPr id="25609" name="Rectangle 11"/>
          <p:cNvSpPr>
            <a:spLocks noChangeArrowheads="1"/>
          </p:cNvSpPr>
          <p:nvPr/>
        </p:nvSpPr>
        <p:spPr bwMode="auto">
          <a:xfrm>
            <a:off x="52388" y="3385443"/>
            <a:ext cx="13481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C00000"/>
                </a:solidFill>
              </a:rPr>
              <a:t>  </a:t>
            </a:r>
            <a:r>
              <a:rPr lang="fi-FI" sz="1700" dirty="0" smtClean="0">
                <a:solidFill>
                  <a:srgbClr val="C00000"/>
                </a:solidFill>
              </a:rPr>
              <a:t>Mrd. </a:t>
            </a:r>
            <a:r>
              <a:rPr lang="fi-FI" sz="1700" dirty="0">
                <a:solidFill>
                  <a:srgbClr val="C00000"/>
                </a:solidFill>
              </a:rPr>
              <a:t>euroa</a:t>
            </a:r>
          </a:p>
        </p:txBody>
      </p:sp>
      <p:sp>
        <p:nvSpPr>
          <p:cNvPr id="25610" name="Rectangle 13"/>
          <p:cNvSpPr>
            <a:spLocks noChangeArrowheads="1"/>
          </p:cNvSpPr>
          <p:nvPr/>
        </p:nvSpPr>
        <p:spPr bwMode="auto">
          <a:xfrm>
            <a:off x="128588" y="3140968"/>
            <a:ext cx="1441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a:solidFill>
                  <a:srgbClr val="C00000"/>
                </a:solidFill>
              </a:rPr>
              <a:t>Lainakanta:</a:t>
            </a:r>
            <a:endParaRPr lang="fi-FI" sz="1700">
              <a:solidFill>
                <a:srgbClr val="C00000"/>
              </a:solidFill>
            </a:endParaRPr>
          </a:p>
        </p:txBody>
      </p:sp>
      <p:sp>
        <p:nvSpPr>
          <p:cNvPr id="25611" name="Rectangle 14"/>
          <p:cNvSpPr>
            <a:spLocks noChangeArrowheads="1"/>
          </p:cNvSpPr>
          <p:nvPr/>
        </p:nvSpPr>
        <p:spPr bwMode="auto">
          <a:xfrm>
            <a:off x="52388" y="3671118"/>
            <a:ext cx="19508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rgbClr val="C00000"/>
                </a:solidFill>
              </a:rPr>
              <a:t>  </a:t>
            </a:r>
            <a:r>
              <a:rPr lang="fi-FI" sz="1700" dirty="0" smtClean="0">
                <a:solidFill>
                  <a:srgbClr val="C00000"/>
                </a:solidFill>
              </a:rPr>
              <a:t>Vuosimuutos, %</a:t>
            </a:r>
            <a:endParaRPr lang="fi-FI" sz="1700" dirty="0">
              <a:solidFill>
                <a:srgbClr val="C00000"/>
              </a:solidFill>
            </a:endParaRPr>
          </a:p>
        </p:txBody>
      </p:sp>
      <p:sp>
        <p:nvSpPr>
          <p:cNvPr id="25612" name="Rectangle 18"/>
          <p:cNvSpPr>
            <a:spLocks noChangeArrowheads="1"/>
          </p:cNvSpPr>
          <p:nvPr/>
        </p:nvSpPr>
        <p:spPr bwMode="auto">
          <a:xfrm>
            <a:off x="72000" y="5088640"/>
            <a:ext cx="2536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solidFill>
                  <a:schemeClr val="accent1"/>
                </a:solidFill>
              </a:rPr>
              <a:t>  Kuntien </a:t>
            </a:r>
            <a:r>
              <a:rPr lang="fi-FI" sz="1700" dirty="0" err="1">
                <a:solidFill>
                  <a:schemeClr val="accent1"/>
                </a:solidFill>
              </a:rPr>
              <a:t>lkm</a:t>
            </a:r>
            <a:r>
              <a:rPr lang="fi-FI" sz="1700" dirty="0">
                <a:solidFill>
                  <a:schemeClr val="accent1"/>
                </a:solidFill>
              </a:rPr>
              <a:t> yhteensä</a:t>
            </a:r>
          </a:p>
        </p:txBody>
      </p:sp>
      <p:sp>
        <p:nvSpPr>
          <p:cNvPr id="25613" name="Text Box 22"/>
          <p:cNvSpPr txBox="1">
            <a:spLocks noChangeArrowheads="1"/>
          </p:cNvSpPr>
          <p:nvPr/>
        </p:nvSpPr>
        <p:spPr bwMode="auto">
          <a:xfrm>
            <a:off x="755650" y="44450"/>
            <a:ext cx="838835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95000"/>
              </a:lnSpc>
            </a:pPr>
            <a:r>
              <a:rPr lang="fi-FI" sz="2500" dirty="0"/>
              <a:t>Tietoja kuntien taloudesta vuosilta </a:t>
            </a:r>
            <a:r>
              <a:rPr lang="fi-FI" sz="2500" dirty="0" smtClean="0"/>
              <a:t>2009-2015</a:t>
            </a:r>
            <a:endParaRPr lang="fi-FI" sz="2500" dirty="0"/>
          </a:p>
          <a:p>
            <a:pPr eaLnBrk="1" hangingPunct="1">
              <a:lnSpc>
                <a:spcPct val="95000"/>
              </a:lnSpc>
            </a:pPr>
            <a:r>
              <a:rPr lang="fi-FI" sz="1400" dirty="0"/>
              <a:t> </a:t>
            </a:r>
            <a:r>
              <a:rPr lang="fi-FI" sz="1400" b="1" dirty="0"/>
              <a:t>Pl. Ahvenanmaa</a:t>
            </a:r>
            <a:r>
              <a:rPr lang="fi-FI" sz="1400" dirty="0"/>
              <a:t>. </a:t>
            </a:r>
            <a:r>
              <a:rPr lang="fi-FI" sz="1400" dirty="0" smtClean="0"/>
              <a:t>Sisältää </a:t>
            </a:r>
            <a:r>
              <a:rPr lang="fi-FI" sz="1400" dirty="0"/>
              <a:t>liikelaitokset.</a:t>
            </a:r>
          </a:p>
          <a:p>
            <a:pPr eaLnBrk="1" hangingPunct="1">
              <a:lnSpc>
                <a:spcPct val="95000"/>
              </a:lnSpc>
            </a:pPr>
            <a:r>
              <a:rPr lang="fi-FI" sz="1200" dirty="0"/>
              <a:t> Lähde: Tilastokeskus</a:t>
            </a:r>
          </a:p>
        </p:txBody>
      </p:sp>
      <p:sp>
        <p:nvSpPr>
          <p:cNvPr id="25646" name="Rectangle 94"/>
          <p:cNvSpPr>
            <a:spLocks noChangeArrowheads="1"/>
          </p:cNvSpPr>
          <p:nvPr/>
        </p:nvSpPr>
        <p:spPr bwMode="auto">
          <a:xfrm>
            <a:off x="8371784"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1,77</a:t>
            </a:r>
            <a:endParaRPr lang="fi-FI" sz="1700" dirty="0"/>
          </a:p>
        </p:txBody>
      </p:sp>
      <p:sp>
        <p:nvSpPr>
          <p:cNvPr id="25647" name="Rectangle 95"/>
          <p:cNvSpPr>
            <a:spLocks noChangeArrowheads="1"/>
          </p:cNvSpPr>
          <p:nvPr/>
        </p:nvSpPr>
        <p:spPr bwMode="auto">
          <a:xfrm>
            <a:off x="8439218"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324</a:t>
            </a:r>
            <a:endParaRPr lang="fi-FI" sz="1700" dirty="0"/>
          </a:p>
        </p:txBody>
      </p:sp>
      <p:sp>
        <p:nvSpPr>
          <p:cNvPr id="25648" name="Rectangle 96"/>
          <p:cNvSpPr>
            <a:spLocks noChangeArrowheads="1"/>
          </p:cNvSpPr>
          <p:nvPr/>
        </p:nvSpPr>
        <p:spPr bwMode="auto">
          <a:xfrm>
            <a:off x="8573901"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64</a:t>
            </a:r>
            <a:endParaRPr lang="fi-FI" sz="1700" dirty="0"/>
          </a:p>
        </p:txBody>
      </p:sp>
      <p:sp>
        <p:nvSpPr>
          <p:cNvPr id="25650" name="Rectangle 98"/>
          <p:cNvSpPr>
            <a:spLocks noChangeArrowheads="1"/>
          </p:cNvSpPr>
          <p:nvPr/>
        </p:nvSpPr>
        <p:spPr bwMode="auto">
          <a:xfrm>
            <a:off x="8260913"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15,24</a:t>
            </a:r>
            <a:endParaRPr lang="fi-FI" sz="1700" dirty="0">
              <a:solidFill>
                <a:srgbClr val="C00000"/>
              </a:solidFill>
            </a:endParaRPr>
          </a:p>
        </p:txBody>
      </p:sp>
      <p:sp>
        <p:nvSpPr>
          <p:cNvPr id="25651" name="Rectangle 100"/>
          <p:cNvSpPr>
            <a:spLocks noChangeArrowheads="1"/>
          </p:cNvSpPr>
          <p:nvPr/>
        </p:nvSpPr>
        <p:spPr bwMode="auto">
          <a:xfrm>
            <a:off x="8538217" y="3671118"/>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3,9</a:t>
            </a:r>
            <a:endParaRPr lang="fi-FI" sz="1700" dirty="0">
              <a:solidFill>
                <a:srgbClr val="C00000"/>
              </a:solidFill>
            </a:endParaRPr>
          </a:p>
        </p:txBody>
      </p:sp>
      <p:sp>
        <p:nvSpPr>
          <p:cNvPr id="25652" name="Rectangle 104"/>
          <p:cNvSpPr>
            <a:spLocks noChangeArrowheads="1"/>
          </p:cNvSpPr>
          <p:nvPr/>
        </p:nvSpPr>
        <p:spPr bwMode="auto">
          <a:xfrm>
            <a:off x="8455562"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301</a:t>
            </a:r>
            <a:endParaRPr lang="fi-FI" sz="1700" dirty="0">
              <a:solidFill>
                <a:schemeClr val="accent1"/>
              </a:solidFill>
            </a:endParaRPr>
          </a:p>
        </p:txBody>
      </p:sp>
      <p:sp>
        <p:nvSpPr>
          <p:cNvPr id="25653" name="Rectangle 107"/>
          <p:cNvSpPr>
            <a:spLocks noChangeArrowheads="1"/>
          </p:cNvSpPr>
          <p:nvPr/>
        </p:nvSpPr>
        <p:spPr bwMode="auto">
          <a:xfrm>
            <a:off x="8161213" y="888261"/>
            <a:ext cx="803275" cy="4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b="1" dirty="0" smtClean="0">
                <a:solidFill>
                  <a:schemeClr val="tx2"/>
                </a:solidFill>
              </a:rPr>
              <a:t>2015</a:t>
            </a:r>
          </a:p>
          <a:p>
            <a:pPr algn="ctr">
              <a:lnSpc>
                <a:spcPct val="85000"/>
              </a:lnSpc>
            </a:pPr>
            <a:r>
              <a:rPr lang="fi-FI" sz="1700" b="1" dirty="0" smtClean="0">
                <a:solidFill>
                  <a:schemeClr val="tx2"/>
                </a:solidFill>
              </a:rPr>
              <a:t>TPA</a:t>
            </a:r>
            <a:endParaRPr lang="fi-FI" sz="1700" b="1" dirty="0">
              <a:solidFill>
                <a:schemeClr val="tx2"/>
              </a:solidFill>
            </a:endParaRPr>
          </a:p>
        </p:txBody>
      </p:sp>
      <p:sp>
        <p:nvSpPr>
          <p:cNvPr id="25662" name="Rectangle 122"/>
          <p:cNvSpPr>
            <a:spLocks noChangeArrowheads="1"/>
          </p:cNvSpPr>
          <p:nvPr/>
        </p:nvSpPr>
        <p:spPr bwMode="auto">
          <a:xfrm>
            <a:off x="107950" y="4279586"/>
            <a:ext cx="43418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a:solidFill>
                  <a:srgbClr val="0000FF"/>
                </a:solidFill>
              </a:rPr>
              <a:t>Kuntien lkm </a:t>
            </a:r>
            <a:r>
              <a:rPr lang="fi-FI" sz="1700">
                <a:solidFill>
                  <a:srgbClr val="0000FF"/>
                </a:solidFill>
              </a:rPr>
              <a:t>(ko. vuoden kuntajaolla)</a:t>
            </a:r>
            <a:r>
              <a:rPr lang="fi-FI" sz="1700" b="1">
                <a:solidFill>
                  <a:srgbClr val="0000FF"/>
                </a:solidFill>
              </a:rPr>
              <a:t>:</a:t>
            </a:r>
            <a:endParaRPr lang="fi-FI" sz="1700">
              <a:solidFill>
                <a:srgbClr val="0000FF"/>
              </a:solidFill>
            </a:endParaRPr>
          </a:p>
        </p:txBody>
      </p:sp>
      <p:sp>
        <p:nvSpPr>
          <p:cNvPr id="25670" name="Rectangle 94"/>
          <p:cNvSpPr>
            <a:spLocks noChangeArrowheads="1"/>
          </p:cNvSpPr>
          <p:nvPr/>
        </p:nvSpPr>
        <p:spPr bwMode="auto">
          <a:xfrm>
            <a:off x="3695650" y="1438107"/>
            <a:ext cx="4873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1,80</a:t>
            </a:r>
          </a:p>
        </p:txBody>
      </p:sp>
      <p:sp>
        <p:nvSpPr>
          <p:cNvPr id="25671" name="Rectangle 95"/>
          <p:cNvSpPr>
            <a:spLocks noChangeArrowheads="1"/>
          </p:cNvSpPr>
          <p:nvPr/>
        </p:nvSpPr>
        <p:spPr bwMode="auto">
          <a:xfrm>
            <a:off x="3762325" y="1727032"/>
            <a:ext cx="409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337</a:t>
            </a:r>
          </a:p>
        </p:txBody>
      </p:sp>
      <p:sp>
        <p:nvSpPr>
          <p:cNvPr id="25672" name="Rectangle 96"/>
          <p:cNvSpPr>
            <a:spLocks noChangeArrowheads="1"/>
          </p:cNvSpPr>
          <p:nvPr/>
        </p:nvSpPr>
        <p:spPr bwMode="auto">
          <a:xfrm>
            <a:off x="3893008"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69</a:t>
            </a:r>
            <a:endParaRPr lang="fi-FI" sz="1700" dirty="0"/>
          </a:p>
        </p:txBody>
      </p:sp>
      <p:sp>
        <p:nvSpPr>
          <p:cNvPr id="25674" name="Rectangle 98"/>
          <p:cNvSpPr>
            <a:spLocks noChangeArrowheads="1"/>
          </p:cNvSpPr>
          <p:nvPr/>
        </p:nvSpPr>
        <p:spPr bwMode="auto">
          <a:xfrm>
            <a:off x="3717875" y="3385443"/>
            <a:ext cx="492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9,78</a:t>
            </a:r>
          </a:p>
        </p:txBody>
      </p:sp>
      <p:sp>
        <p:nvSpPr>
          <p:cNvPr id="25675" name="Rectangle 100"/>
          <p:cNvSpPr>
            <a:spLocks noChangeArrowheads="1"/>
          </p:cNvSpPr>
          <p:nvPr/>
        </p:nvSpPr>
        <p:spPr bwMode="auto">
          <a:xfrm>
            <a:off x="3719466" y="3671118"/>
            <a:ext cx="49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13,4</a:t>
            </a:r>
            <a:endParaRPr lang="fi-FI" sz="1700" dirty="0">
              <a:solidFill>
                <a:srgbClr val="C00000"/>
              </a:solidFill>
            </a:endParaRPr>
          </a:p>
        </p:txBody>
      </p:sp>
      <p:sp>
        <p:nvSpPr>
          <p:cNvPr id="25676" name="Rectangle 104"/>
          <p:cNvSpPr>
            <a:spLocks noChangeArrowheads="1"/>
          </p:cNvSpPr>
          <p:nvPr/>
        </p:nvSpPr>
        <p:spPr bwMode="auto">
          <a:xfrm>
            <a:off x="3731992" y="5088640"/>
            <a:ext cx="414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a:solidFill>
                  <a:schemeClr val="accent1"/>
                </a:solidFill>
              </a:rPr>
              <a:t>332</a:t>
            </a:r>
          </a:p>
        </p:txBody>
      </p:sp>
      <p:sp>
        <p:nvSpPr>
          <p:cNvPr id="25677" name="Rectangle 107"/>
          <p:cNvSpPr>
            <a:spLocks noChangeArrowheads="1"/>
          </p:cNvSpPr>
          <p:nvPr/>
        </p:nvSpPr>
        <p:spPr bwMode="auto">
          <a:xfrm>
            <a:off x="3563888" y="888261"/>
            <a:ext cx="8032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a:solidFill>
                  <a:schemeClr val="tx2"/>
                </a:solidFill>
              </a:rPr>
              <a:t>2009</a:t>
            </a:r>
          </a:p>
        </p:txBody>
      </p:sp>
      <p:sp>
        <p:nvSpPr>
          <p:cNvPr id="25679" name="Alatunnisteen paikkamerkki 1"/>
          <p:cNvSpPr>
            <a:spLocks noGrp="1"/>
          </p:cNvSpPr>
          <p:nvPr>
            <p:ph type="ftr" sz="quarter" idx="4294967295"/>
          </p:nvPr>
        </p:nvSpPr>
        <p:spPr bwMode="auto">
          <a:xfrm>
            <a:off x="3452814" y="6474668"/>
            <a:ext cx="3138436" cy="26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smtClean="0">
                <a:solidFill>
                  <a:schemeClr val="accent1"/>
                </a:solidFill>
              </a:rPr>
              <a:t>10.2.2016 Jari Koskinen</a:t>
            </a:r>
            <a:endParaRPr lang="fi-FI" sz="900" dirty="0">
              <a:solidFill>
                <a:schemeClr val="accent1"/>
              </a:solidFill>
            </a:endParaRPr>
          </a:p>
        </p:txBody>
      </p:sp>
      <p:sp>
        <p:nvSpPr>
          <p:cNvPr id="25680" name="Rectangle 123"/>
          <p:cNvSpPr>
            <a:spLocks noChangeArrowheads="1"/>
          </p:cNvSpPr>
          <p:nvPr/>
        </p:nvSpPr>
        <p:spPr bwMode="auto">
          <a:xfrm>
            <a:off x="52388" y="4539365"/>
            <a:ext cx="2627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solidFill>
                  <a:srgbClr val="0000FF"/>
                </a:solidFill>
              </a:rPr>
              <a:t>  Vuosikate negatiivinen</a:t>
            </a:r>
          </a:p>
        </p:txBody>
      </p:sp>
      <p:sp>
        <p:nvSpPr>
          <p:cNvPr id="25685" name="Rectangle 129"/>
          <p:cNvSpPr>
            <a:spLocks noChangeArrowheads="1"/>
          </p:cNvSpPr>
          <p:nvPr/>
        </p:nvSpPr>
        <p:spPr bwMode="auto">
          <a:xfrm>
            <a:off x="8575488"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11</a:t>
            </a:r>
            <a:endParaRPr lang="fi-FI" sz="1700" dirty="0">
              <a:solidFill>
                <a:srgbClr val="0000FF"/>
              </a:solidFill>
            </a:endParaRPr>
          </a:p>
        </p:txBody>
      </p:sp>
      <p:sp>
        <p:nvSpPr>
          <p:cNvPr id="25687" name="Rectangle 129"/>
          <p:cNvSpPr>
            <a:spLocks noChangeArrowheads="1"/>
          </p:cNvSpPr>
          <p:nvPr/>
        </p:nvSpPr>
        <p:spPr bwMode="auto">
          <a:xfrm>
            <a:off x="3894088" y="4539365"/>
            <a:ext cx="276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29</a:t>
            </a:r>
          </a:p>
        </p:txBody>
      </p:sp>
      <p:sp>
        <p:nvSpPr>
          <p:cNvPr id="25696" name="Rectangle 123"/>
          <p:cNvSpPr>
            <a:spLocks noChangeArrowheads="1"/>
          </p:cNvSpPr>
          <p:nvPr/>
        </p:nvSpPr>
        <p:spPr bwMode="auto">
          <a:xfrm>
            <a:off x="52388" y="4826702"/>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solidFill>
                  <a:srgbClr val="0000FF"/>
                </a:solidFill>
              </a:rPr>
              <a:t>  Vuosikate &lt; poistot</a:t>
            </a:r>
          </a:p>
        </p:txBody>
      </p:sp>
      <p:sp>
        <p:nvSpPr>
          <p:cNvPr id="25701" name="Rectangle 129"/>
          <p:cNvSpPr>
            <a:spLocks noChangeArrowheads="1"/>
          </p:cNvSpPr>
          <p:nvPr/>
        </p:nvSpPr>
        <p:spPr bwMode="auto">
          <a:xfrm>
            <a:off x="8437630"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135</a:t>
            </a:r>
            <a:endParaRPr lang="fi-FI" sz="1700" dirty="0">
              <a:solidFill>
                <a:srgbClr val="0000FF"/>
              </a:solidFill>
            </a:endParaRPr>
          </a:p>
        </p:txBody>
      </p:sp>
      <p:sp>
        <p:nvSpPr>
          <p:cNvPr id="25703" name="Rectangle 129"/>
          <p:cNvSpPr>
            <a:spLocks noChangeArrowheads="1"/>
          </p:cNvSpPr>
          <p:nvPr/>
        </p:nvSpPr>
        <p:spPr bwMode="auto">
          <a:xfrm>
            <a:off x="3755975" y="4826702"/>
            <a:ext cx="414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117</a:t>
            </a:r>
          </a:p>
        </p:txBody>
      </p:sp>
      <p:sp>
        <p:nvSpPr>
          <p:cNvPr id="25704" name="Rectangle 8"/>
          <p:cNvSpPr>
            <a:spLocks noChangeArrowheads="1"/>
          </p:cNvSpPr>
          <p:nvPr/>
        </p:nvSpPr>
        <p:spPr bwMode="auto">
          <a:xfrm>
            <a:off x="52388" y="2014369"/>
            <a:ext cx="28670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t>  Vuosikate %:a poistoista</a:t>
            </a:r>
          </a:p>
        </p:txBody>
      </p:sp>
      <p:sp>
        <p:nvSpPr>
          <p:cNvPr id="25709" name="Rectangle 96"/>
          <p:cNvSpPr>
            <a:spLocks noChangeArrowheads="1"/>
          </p:cNvSpPr>
          <p:nvPr/>
        </p:nvSpPr>
        <p:spPr bwMode="auto">
          <a:xfrm>
            <a:off x="8573901" y="2014369"/>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87</a:t>
            </a:r>
            <a:endParaRPr lang="fi-FI" sz="1700" dirty="0"/>
          </a:p>
        </p:txBody>
      </p:sp>
      <p:sp>
        <p:nvSpPr>
          <p:cNvPr id="25711" name="Rectangle 96"/>
          <p:cNvSpPr>
            <a:spLocks noChangeArrowheads="1"/>
          </p:cNvSpPr>
          <p:nvPr/>
        </p:nvSpPr>
        <p:spPr bwMode="auto">
          <a:xfrm>
            <a:off x="3759150" y="2014369"/>
            <a:ext cx="409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108</a:t>
            </a:r>
          </a:p>
        </p:txBody>
      </p:sp>
      <p:sp>
        <p:nvSpPr>
          <p:cNvPr id="25712" name="Tekstiruutu 2"/>
          <p:cNvSpPr txBox="1">
            <a:spLocks noChangeArrowheads="1"/>
          </p:cNvSpPr>
          <p:nvPr/>
        </p:nvSpPr>
        <p:spPr bwMode="auto">
          <a:xfrm>
            <a:off x="108289" y="6032321"/>
            <a:ext cx="75480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 </a:t>
            </a:r>
            <a:r>
              <a:rPr lang="fi-FI" sz="1200" dirty="0" smtClean="0"/>
              <a:t>3) </a:t>
            </a:r>
            <a:r>
              <a:rPr lang="fi-FI" sz="1200" dirty="0"/>
              <a:t>Sisältää </a:t>
            </a:r>
            <a:r>
              <a:rPr lang="fi-FI" sz="1200" dirty="0" smtClean="0"/>
              <a:t>liikelaitosten yhtiöittämisistä johtuvia satunnaisia tuloja </a:t>
            </a:r>
            <a:r>
              <a:rPr lang="fi-FI" sz="1200" dirty="0"/>
              <a:t>noin </a:t>
            </a:r>
            <a:r>
              <a:rPr lang="fi-FI" sz="1200" dirty="0" smtClean="0"/>
              <a:t>1,7 mrd. €.</a:t>
            </a:r>
            <a:endParaRPr lang="fi-FI" sz="1200" dirty="0"/>
          </a:p>
        </p:txBody>
      </p:sp>
      <p:sp>
        <p:nvSpPr>
          <p:cNvPr id="25713" name="Tekstiruutu 165"/>
          <p:cNvSpPr txBox="1">
            <a:spLocks noChangeArrowheads="1"/>
          </p:cNvSpPr>
          <p:nvPr/>
        </p:nvSpPr>
        <p:spPr bwMode="auto">
          <a:xfrm>
            <a:off x="90999" y="5373216"/>
            <a:ext cx="8696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 1) </a:t>
            </a:r>
            <a:r>
              <a:rPr lang="fi-FI" sz="1200" dirty="0" smtClean="0"/>
              <a:t>%:a </a:t>
            </a:r>
            <a:r>
              <a:rPr lang="fi-FI" sz="1200" b="1" dirty="0" smtClean="0"/>
              <a:t>poistonalaisten investointien </a:t>
            </a:r>
            <a:r>
              <a:rPr lang="fi-FI" sz="1200" dirty="0" smtClean="0"/>
              <a:t>omahankintamenoista = Investointimenot – Maa- ja vesialueiden  </a:t>
            </a:r>
          </a:p>
          <a:p>
            <a:pPr eaLnBrk="1" hangingPunct="1"/>
            <a:r>
              <a:rPr lang="fi-FI" sz="1200" dirty="0"/>
              <a:t> </a:t>
            </a:r>
            <a:r>
              <a:rPr lang="fi-FI" sz="1200" dirty="0" smtClean="0"/>
              <a:t>    hankinta – Osakkeiden ja osuuksien hankinta - Rahoitusosuudet investointeihin.</a:t>
            </a:r>
            <a:endParaRPr lang="fi-FI" sz="1200" dirty="0"/>
          </a:p>
        </p:txBody>
      </p:sp>
      <p:sp>
        <p:nvSpPr>
          <p:cNvPr id="114" name="Rectangle 94"/>
          <p:cNvSpPr>
            <a:spLocks noChangeArrowheads="1"/>
          </p:cNvSpPr>
          <p:nvPr/>
        </p:nvSpPr>
        <p:spPr bwMode="auto">
          <a:xfrm>
            <a:off x="4473525" y="1438107"/>
            <a:ext cx="492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2,47</a:t>
            </a:r>
          </a:p>
        </p:txBody>
      </p:sp>
      <p:sp>
        <p:nvSpPr>
          <p:cNvPr id="115" name="Rectangle 95"/>
          <p:cNvSpPr>
            <a:spLocks noChangeArrowheads="1"/>
          </p:cNvSpPr>
          <p:nvPr/>
        </p:nvSpPr>
        <p:spPr bwMode="auto">
          <a:xfrm>
            <a:off x="4540200" y="1727032"/>
            <a:ext cx="414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461</a:t>
            </a:r>
          </a:p>
        </p:txBody>
      </p:sp>
      <p:sp>
        <p:nvSpPr>
          <p:cNvPr id="116" name="Rectangle 96"/>
          <p:cNvSpPr>
            <a:spLocks noChangeArrowheads="1"/>
          </p:cNvSpPr>
          <p:nvPr/>
        </p:nvSpPr>
        <p:spPr bwMode="auto">
          <a:xfrm>
            <a:off x="4675646"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99</a:t>
            </a:r>
            <a:endParaRPr lang="fi-FI" sz="1700" dirty="0"/>
          </a:p>
        </p:txBody>
      </p:sp>
      <p:sp>
        <p:nvSpPr>
          <p:cNvPr id="118" name="Rectangle 98"/>
          <p:cNvSpPr>
            <a:spLocks noChangeArrowheads="1"/>
          </p:cNvSpPr>
          <p:nvPr/>
        </p:nvSpPr>
        <p:spPr bwMode="auto">
          <a:xfrm>
            <a:off x="4362658"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10,45</a:t>
            </a:r>
            <a:endParaRPr lang="fi-FI" sz="1700" dirty="0">
              <a:solidFill>
                <a:srgbClr val="C00000"/>
              </a:solidFill>
            </a:endParaRPr>
          </a:p>
        </p:txBody>
      </p:sp>
      <p:sp>
        <p:nvSpPr>
          <p:cNvPr id="119" name="Rectangle 100"/>
          <p:cNvSpPr>
            <a:spLocks noChangeArrowheads="1"/>
          </p:cNvSpPr>
          <p:nvPr/>
        </p:nvSpPr>
        <p:spPr bwMode="auto">
          <a:xfrm>
            <a:off x="4639961"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6,9</a:t>
            </a:r>
            <a:endParaRPr lang="fi-FI" sz="1700" dirty="0">
              <a:solidFill>
                <a:srgbClr val="C00000"/>
              </a:solidFill>
            </a:endParaRPr>
          </a:p>
        </p:txBody>
      </p:sp>
      <p:sp>
        <p:nvSpPr>
          <p:cNvPr id="120" name="Rectangle 104"/>
          <p:cNvSpPr>
            <a:spLocks noChangeArrowheads="1"/>
          </p:cNvSpPr>
          <p:nvPr/>
        </p:nvSpPr>
        <p:spPr bwMode="auto">
          <a:xfrm>
            <a:off x="4557067" y="5088640"/>
            <a:ext cx="414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a:solidFill>
                  <a:schemeClr val="accent1"/>
                </a:solidFill>
              </a:rPr>
              <a:t>326</a:t>
            </a:r>
          </a:p>
        </p:txBody>
      </p:sp>
      <p:sp>
        <p:nvSpPr>
          <p:cNvPr id="121" name="Rectangle 107"/>
          <p:cNvSpPr>
            <a:spLocks noChangeArrowheads="1"/>
          </p:cNvSpPr>
          <p:nvPr/>
        </p:nvSpPr>
        <p:spPr bwMode="auto">
          <a:xfrm>
            <a:off x="4344938" y="888261"/>
            <a:ext cx="8032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a:solidFill>
                  <a:schemeClr val="tx2"/>
                </a:solidFill>
              </a:rPr>
              <a:t>2010</a:t>
            </a:r>
          </a:p>
        </p:txBody>
      </p:sp>
      <p:sp>
        <p:nvSpPr>
          <p:cNvPr id="123" name="Rectangle 129"/>
          <p:cNvSpPr>
            <a:spLocks noChangeArrowheads="1"/>
          </p:cNvSpPr>
          <p:nvPr/>
        </p:nvSpPr>
        <p:spPr bwMode="auto">
          <a:xfrm>
            <a:off x="4814838" y="4539365"/>
            <a:ext cx="138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7</a:t>
            </a:r>
          </a:p>
        </p:txBody>
      </p:sp>
      <p:sp>
        <p:nvSpPr>
          <p:cNvPr id="125" name="Rectangle 129"/>
          <p:cNvSpPr>
            <a:spLocks noChangeArrowheads="1"/>
          </p:cNvSpPr>
          <p:nvPr/>
        </p:nvSpPr>
        <p:spPr bwMode="auto">
          <a:xfrm>
            <a:off x="4676725" y="4826702"/>
            <a:ext cx="276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0000FF"/>
                </a:solidFill>
              </a:rPr>
              <a:t>55</a:t>
            </a:r>
          </a:p>
        </p:txBody>
      </p:sp>
      <p:sp>
        <p:nvSpPr>
          <p:cNvPr id="126" name="Rectangle 96"/>
          <p:cNvSpPr>
            <a:spLocks noChangeArrowheads="1"/>
          </p:cNvSpPr>
          <p:nvPr/>
        </p:nvSpPr>
        <p:spPr bwMode="auto">
          <a:xfrm>
            <a:off x="4537025" y="2014369"/>
            <a:ext cx="4143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t>145</a:t>
            </a:r>
          </a:p>
        </p:txBody>
      </p:sp>
      <p:sp>
        <p:nvSpPr>
          <p:cNvPr id="127" name="Rectangle 94"/>
          <p:cNvSpPr>
            <a:spLocks noChangeArrowheads="1"/>
          </p:cNvSpPr>
          <p:nvPr/>
        </p:nvSpPr>
        <p:spPr bwMode="auto">
          <a:xfrm>
            <a:off x="5223399"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2,05</a:t>
            </a:r>
            <a:endParaRPr lang="fi-FI" sz="1700" dirty="0"/>
          </a:p>
        </p:txBody>
      </p:sp>
      <p:sp>
        <p:nvSpPr>
          <p:cNvPr id="128" name="Rectangle 95"/>
          <p:cNvSpPr>
            <a:spLocks noChangeArrowheads="1"/>
          </p:cNvSpPr>
          <p:nvPr/>
        </p:nvSpPr>
        <p:spPr bwMode="auto">
          <a:xfrm>
            <a:off x="5290833"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382</a:t>
            </a:r>
            <a:endParaRPr lang="fi-FI" sz="1700" dirty="0"/>
          </a:p>
        </p:txBody>
      </p:sp>
      <p:sp>
        <p:nvSpPr>
          <p:cNvPr id="129" name="Rectangle 96"/>
          <p:cNvSpPr>
            <a:spLocks noChangeArrowheads="1"/>
          </p:cNvSpPr>
          <p:nvPr/>
        </p:nvSpPr>
        <p:spPr bwMode="auto">
          <a:xfrm>
            <a:off x="5425516"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73</a:t>
            </a:r>
            <a:endParaRPr lang="fi-FI" sz="1700" dirty="0"/>
          </a:p>
        </p:txBody>
      </p:sp>
      <p:sp>
        <p:nvSpPr>
          <p:cNvPr id="131" name="Rectangle 98"/>
          <p:cNvSpPr>
            <a:spLocks noChangeArrowheads="1"/>
          </p:cNvSpPr>
          <p:nvPr/>
        </p:nvSpPr>
        <p:spPr bwMode="auto">
          <a:xfrm>
            <a:off x="5112528"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10,95</a:t>
            </a:r>
            <a:endParaRPr lang="fi-FI" sz="1700" dirty="0">
              <a:solidFill>
                <a:srgbClr val="C00000"/>
              </a:solidFill>
            </a:endParaRPr>
          </a:p>
        </p:txBody>
      </p:sp>
      <p:sp>
        <p:nvSpPr>
          <p:cNvPr id="132" name="Rectangle 100"/>
          <p:cNvSpPr>
            <a:spLocks noChangeArrowheads="1"/>
          </p:cNvSpPr>
          <p:nvPr/>
        </p:nvSpPr>
        <p:spPr bwMode="auto">
          <a:xfrm>
            <a:off x="5389831" y="3671118"/>
            <a:ext cx="3542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4,7</a:t>
            </a:r>
            <a:endParaRPr lang="fi-FI" sz="1700" dirty="0">
              <a:solidFill>
                <a:srgbClr val="C00000"/>
              </a:solidFill>
            </a:endParaRPr>
          </a:p>
        </p:txBody>
      </p:sp>
      <p:sp>
        <p:nvSpPr>
          <p:cNvPr id="133" name="Rectangle 104"/>
          <p:cNvSpPr>
            <a:spLocks noChangeArrowheads="1"/>
          </p:cNvSpPr>
          <p:nvPr/>
        </p:nvSpPr>
        <p:spPr bwMode="auto">
          <a:xfrm>
            <a:off x="5313067"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320</a:t>
            </a:r>
            <a:endParaRPr lang="fi-FI" sz="1700" dirty="0">
              <a:solidFill>
                <a:schemeClr val="accent1"/>
              </a:solidFill>
            </a:endParaRPr>
          </a:p>
        </p:txBody>
      </p:sp>
      <p:sp>
        <p:nvSpPr>
          <p:cNvPr id="134" name="Rectangle 107"/>
          <p:cNvSpPr>
            <a:spLocks noChangeArrowheads="1"/>
          </p:cNvSpPr>
          <p:nvPr/>
        </p:nvSpPr>
        <p:spPr bwMode="auto">
          <a:xfrm>
            <a:off x="5094808"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2011</a:t>
            </a:r>
            <a:endParaRPr lang="fi-FI" sz="1700" dirty="0">
              <a:solidFill>
                <a:schemeClr val="tx2"/>
              </a:solidFill>
            </a:endParaRPr>
          </a:p>
        </p:txBody>
      </p:sp>
      <p:sp>
        <p:nvSpPr>
          <p:cNvPr id="136" name="Rectangle 129"/>
          <p:cNvSpPr>
            <a:spLocks noChangeArrowheads="1"/>
          </p:cNvSpPr>
          <p:nvPr/>
        </p:nvSpPr>
        <p:spPr bwMode="auto">
          <a:xfrm>
            <a:off x="5427103"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34</a:t>
            </a:r>
            <a:endParaRPr lang="fi-FI" sz="1700" dirty="0">
              <a:solidFill>
                <a:srgbClr val="0000FF"/>
              </a:solidFill>
            </a:endParaRPr>
          </a:p>
        </p:txBody>
      </p:sp>
      <p:sp>
        <p:nvSpPr>
          <p:cNvPr id="138" name="Rectangle 129"/>
          <p:cNvSpPr>
            <a:spLocks noChangeArrowheads="1"/>
          </p:cNvSpPr>
          <p:nvPr/>
        </p:nvSpPr>
        <p:spPr bwMode="auto">
          <a:xfrm>
            <a:off x="5289245"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143</a:t>
            </a:r>
            <a:endParaRPr lang="fi-FI" sz="1700" dirty="0">
              <a:solidFill>
                <a:srgbClr val="0000FF"/>
              </a:solidFill>
            </a:endParaRPr>
          </a:p>
        </p:txBody>
      </p:sp>
      <p:sp>
        <p:nvSpPr>
          <p:cNvPr id="139" name="Rectangle 96"/>
          <p:cNvSpPr>
            <a:spLocks noChangeArrowheads="1"/>
          </p:cNvSpPr>
          <p:nvPr/>
        </p:nvSpPr>
        <p:spPr bwMode="auto">
          <a:xfrm>
            <a:off x="5287658"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118</a:t>
            </a:r>
            <a:endParaRPr lang="fi-FI" sz="1700" dirty="0"/>
          </a:p>
        </p:txBody>
      </p:sp>
      <p:sp>
        <p:nvSpPr>
          <p:cNvPr id="141" name="Text Box 28"/>
          <p:cNvSpPr txBox="1">
            <a:spLocks noChangeArrowheads="1"/>
          </p:cNvSpPr>
          <p:nvPr/>
        </p:nvSpPr>
        <p:spPr bwMode="auto">
          <a:xfrm>
            <a:off x="6156177" y="6310481"/>
            <a:ext cx="29523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100" dirty="0"/>
              <a:t>Lähde: Tilastokeskus, </a:t>
            </a:r>
            <a:r>
              <a:rPr lang="fi-FI" sz="1100" dirty="0" smtClean="0"/>
              <a:t>vuosi 2015</a:t>
            </a:r>
          </a:p>
          <a:p>
            <a:pPr eaLnBrk="1" hangingPunct="1"/>
            <a:r>
              <a:rPr lang="fi-FI" sz="1100" dirty="0"/>
              <a:t> </a:t>
            </a:r>
            <a:r>
              <a:rPr lang="fi-FI" sz="1100" dirty="0" smtClean="0"/>
              <a:t>          tilinpäätösarvioiden </a:t>
            </a:r>
            <a:r>
              <a:rPr lang="fi-FI" sz="1100" dirty="0"/>
              <a:t>mukaan.</a:t>
            </a:r>
          </a:p>
        </p:txBody>
      </p:sp>
      <p:sp>
        <p:nvSpPr>
          <p:cNvPr id="140" name="Rectangle 94"/>
          <p:cNvSpPr>
            <a:spLocks noChangeArrowheads="1"/>
          </p:cNvSpPr>
          <p:nvPr/>
        </p:nvSpPr>
        <p:spPr bwMode="auto">
          <a:xfrm>
            <a:off x="5985201"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1,34</a:t>
            </a:r>
            <a:endParaRPr lang="fi-FI" sz="1700" dirty="0"/>
          </a:p>
        </p:txBody>
      </p:sp>
      <p:sp>
        <p:nvSpPr>
          <p:cNvPr id="142" name="Rectangle 95"/>
          <p:cNvSpPr>
            <a:spLocks noChangeArrowheads="1"/>
          </p:cNvSpPr>
          <p:nvPr/>
        </p:nvSpPr>
        <p:spPr bwMode="auto">
          <a:xfrm>
            <a:off x="6052635"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248</a:t>
            </a:r>
            <a:endParaRPr lang="fi-FI" sz="1700" dirty="0"/>
          </a:p>
        </p:txBody>
      </p:sp>
      <p:sp>
        <p:nvSpPr>
          <p:cNvPr id="143" name="Rectangle 96"/>
          <p:cNvSpPr>
            <a:spLocks noChangeArrowheads="1"/>
          </p:cNvSpPr>
          <p:nvPr/>
        </p:nvSpPr>
        <p:spPr bwMode="auto">
          <a:xfrm>
            <a:off x="6187318"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46</a:t>
            </a:r>
            <a:endParaRPr lang="fi-FI" sz="1700" dirty="0"/>
          </a:p>
        </p:txBody>
      </p:sp>
      <p:sp>
        <p:nvSpPr>
          <p:cNvPr id="145" name="Rectangle 98"/>
          <p:cNvSpPr>
            <a:spLocks noChangeArrowheads="1"/>
          </p:cNvSpPr>
          <p:nvPr/>
        </p:nvSpPr>
        <p:spPr bwMode="auto">
          <a:xfrm>
            <a:off x="5874330"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12,21</a:t>
            </a:r>
            <a:endParaRPr lang="fi-FI" sz="1700" dirty="0">
              <a:solidFill>
                <a:srgbClr val="C00000"/>
              </a:solidFill>
            </a:endParaRPr>
          </a:p>
        </p:txBody>
      </p:sp>
      <p:sp>
        <p:nvSpPr>
          <p:cNvPr id="146" name="Rectangle 100"/>
          <p:cNvSpPr>
            <a:spLocks noChangeArrowheads="1"/>
          </p:cNvSpPr>
          <p:nvPr/>
        </p:nvSpPr>
        <p:spPr bwMode="auto">
          <a:xfrm>
            <a:off x="6013775" y="3671118"/>
            <a:ext cx="49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11,6</a:t>
            </a:r>
            <a:endParaRPr lang="fi-FI" sz="1700" dirty="0">
              <a:solidFill>
                <a:srgbClr val="C00000"/>
              </a:solidFill>
            </a:endParaRPr>
          </a:p>
        </p:txBody>
      </p:sp>
      <p:sp>
        <p:nvSpPr>
          <p:cNvPr id="147" name="Rectangle 104"/>
          <p:cNvSpPr>
            <a:spLocks noChangeArrowheads="1"/>
          </p:cNvSpPr>
          <p:nvPr/>
        </p:nvSpPr>
        <p:spPr bwMode="auto">
          <a:xfrm>
            <a:off x="6069067"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320</a:t>
            </a:r>
            <a:endParaRPr lang="fi-FI" sz="1700" dirty="0">
              <a:solidFill>
                <a:schemeClr val="accent1"/>
              </a:solidFill>
            </a:endParaRPr>
          </a:p>
        </p:txBody>
      </p:sp>
      <p:sp>
        <p:nvSpPr>
          <p:cNvPr id="148" name="Rectangle 107"/>
          <p:cNvSpPr>
            <a:spLocks noChangeArrowheads="1"/>
          </p:cNvSpPr>
          <p:nvPr/>
        </p:nvSpPr>
        <p:spPr bwMode="auto">
          <a:xfrm>
            <a:off x="5774630"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2012</a:t>
            </a:r>
            <a:endParaRPr lang="fi-FI" sz="1700" dirty="0">
              <a:solidFill>
                <a:schemeClr val="tx2"/>
              </a:solidFill>
            </a:endParaRPr>
          </a:p>
        </p:txBody>
      </p:sp>
      <p:sp>
        <p:nvSpPr>
          <p:cNvPr id="150" name="Rectangle 129"/>
          <p:cNvSpPr>
            <a:spLocks noChangeArrowheads="1"/>
          </p:cNvSpPr>
          <p:nvPr/>
        </p:nvSpPr>
        <p:spPr bwMode="auto">
          <a:xfrm>
            <a:off x="6188905"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80</a:t>
            </a:r>
            <a:endParaRPr lang="fi-FI" sz="1700" dirty="0">
              <a:solidFill>
                <a:srgbClr val="0000FF"/>
              </a:solidFill>
            </a:endParaRPr>
          </a:p>
        </p:txBody>
      </p:sp>
      <p:sp>
        <p:nvSpPr>
          <p:cNvPr id="152" name="Rectangle 129"/>
          <p:cNvSpPr>
            <a:spLocks noChangeArrowheads="1"/>
          </p:cNvSpPr>
          <p:nvPr/>
        </p:nvSpPr>
        <p:spPr bwMode="auto">
          <a:xfrm>
            <a:off x="6051047"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232</a:t>
            </a:r>
            <a:endParaRPr lang="fi-FI" sz="1700" dirty="0">
              <a:solidFill>
                <a:srgbClr val="0000FF"/>
              </a:solidFill>
            </a:endParaRPr>
          </a:p>
        </p:txBody>
      </p:sp>
      <p:sp>
        <p:nvSpPr>
          <p:cNvPr id="153" name="Rectangle 96"/>
          <p:cNvSpPr>
            <a:spLocks noChangeArrowheads="1"/>
          </p:cNvSpPr>
          <p:nvPr/>
        </p:nvSpPr>
        <p:spPr bwMode="auto">
          <a:xfrm>
            <a:off x="6187318" y="2014369"/>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71</a:t>
            </a:r>
            <a:endParaRPr lang="fi-FI" sz="1700" dirty="0"/>
          </a:p>
        </p:txBody>
      </p:sp>
      <p:sp>
        <p:nvSpPr>
          <p:cNvPr id="154" name="Rectangle 14"/>
          <p:cNvSpPr>
            <a:spLocks noChangeArrowheads="1"/>
          </p:cNvSpPr>
          <p:nvPr/>
        </p:nvSpPr>
        <p:spPr bwMode="auto">
          <a:xfrm>
            <a:off x="52388" y="3945640"/>
            <a:ext cx="20589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a:solidFill>
                  <a:srgbClr val="C00000"/>
                </a:solidFill>
              </a:rPr>
              <a:t>  Asukasta kohti, €</a:t>
            </a:r>
          </a:p>
        </p:txBody>
      </p:sp>
      <p:sp>
        <p:nvSpPr>
          <p:cNvPr id="156" name="Rectangle 100"/>
          <p:cNvSpPr>
            <a:spLocks noChangeArrowheads="1"/>
          </p:cNvSpPr>
          <p:nvPr/>
        </p:nvSpPr>
        <p:spPr bwMode="auto">
          <a:xfrm>
            <a:off x="8264103"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2 793</a:t>
            </a:r>
            <a:endParaRPr lang="fi-FI" sz="1700" dirty="0">
              <a:solidFill>
                <a:srgbClr val="C00000"/>
              </a:solidFill>
            </a:endParaRPr>
          </a:p>
        </p:txBody>
      </p:sp>
      <p:sp>
        <p:nvSpPr>
          <p:cNvPr id="158" name="Rectangle 100"/>
          <p:cNvSpPr>
            <a:spLocks noChangeArrowheads="1"/>
          </p:cNvSpPr>
          <p:nvPr/>
        </p:nvSpPr>
        <p:spPr bwMode="auto">
          <a:xfrm>
            <a:off x="3582938" y="3945640"/>
            <a:ext cx="62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1 838</a:t>
            </a:r>
          </a:p>
        </p:txBody>
      </p:sp>
      <p:sp>
        <p:nvSpPr>
          <p:cNvPr id="159" name="Rectangle 100"/>
          <p:cNvSpPr>
            <a:spLocks noChangeArrowheads="1"/>
          </p:cNvSpPr>
          <p:nvPr/>
        </p:nvSpPr>
        <p:spPr bwMode="auto">
          <a:xfrm>
            <a:off x="4365575" y="3945640"/>
            <a:ext cx="628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rgbClr val="C00000"/>
                </a:solidFill>
              </a:rPr>
              <a:t>1 956</a:t>
            </a:r>
          </a:p>
        </p:txBody>
      </p:sp>
      <p:sp>
        <p:nvSpPr>
          <p:cNvPr id="160" name="Rectangle 100"/>
          <p:cNvSpPr>
            <a:spLocks noChangeArrowheads="1"/>
          </p:cNvSpPr>
          <p:nvPr/>
        </p:nvSpPr>
        <p:spPr bwMode="auto">
          <a:xfrm>
            <a:off x="5115718"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2 038</a:t>
            </a:r>
            <a:endParaRPr lang="fi-FI" sz="1700" dirty="0">
              <a:solidFill>
                <a:srgbClr val="C00000"/>
              </a:solidFill>
            </a:endParaRPr>
          </a:p>
        </p:txBody>
      </p:sp>
      <p:sp>
        <p:nvSpPr>
          <p:cNvPr id="161" name="Rectangle 100"/>
          <p:cNvSpPr>
            <a:spLocks noChangeArrowheads="1"/>
          </p:cNvSpPr>
          <p:nvPr/>
        </p:nvSpPr>
        <p:spPr bwMode="auto">
          <a:xfrm>
            <a:off x="5877520"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2 262</a:t>
            </a:r>
            <a:endParaRPr lang="fi-FI" sz="1700" dirty="0">
              <a:solidFill>
                <a:srgbClr val="C00000"/>
              </a:solidFill>
            </a:endParaRPr>
          </a:p>
        </p:txBody>
      </p:sp>
      <p:sp>
        <p:nvSpPr>
          <p:cNvPr id="162" name="Rectangle 9"/>
          <p:cNvSpPr>
            <a:spLocks noChangeArrowheads="1"/>
          </p:cNvSpPr>
          <p:nvPr/>
        </p:nvSpPr>
        <p:spPr bwMode="auto">
          <a:xfrm>
            <a:off x="-36513" y="2735015"/>
            <a:ext cx="36019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a:solidFill>
                  <a:schemeClr val="accent1">
                    <a:lumMod val="75000"/>
                    <a:lumOff val="25000"/>
                  </a:schemeClr>
                </a:solidFill>
              </a:rPr>
              <a:t>  Tilikauden tulos</a:t>
            </a:r>
            <a:r>
              <a:rPr lang="fi-FI" sz="1700" dirty="0">
                <a:solidFill>
                  <a:schemeClr val="accent1">
                    <a:lumMod val="75000"/>
                    <a:lumOff val="25000"/>
                  </a:schemeClr>
                </a:solidFill>
              </a:rPr>
              <a:t>, </a:t>
            </a:r>
            <a:r>
              <a:rPr lang="fi-FI" sz="1700" b="1" dirty="0" smtClean="0">
                <a:solidFill>
                  <a:schemeClr val="accent1">
                    <a:lumMod val="75000"/>
                    <a:lumOff val="25000"/>
                  </a:schemeClr>
                </a:solidFill>
              </a:rPr>
              <a:t>mrd. </a:t>
            </a:r>
            <a:r>
              <a:rPr lang="fi-FI" sz="1700" b="1" dirty="0">
                <a:solidFill>
                  <a:schemeClr val="accent1">
                    <a:lumMod val="75000"/>
                    <a:lumOff val="25000"/>
                  </a:schemeClr>
                </a:solidFill>
              </a:rPr>
              <a:t>euroa</a:t>
            </a:r>
          </a:p>
        </p:txBody>
      </p:sp>
      <p:sp>
        <p:nvSpPr>
          <p:cNvPr id="164" name="Rectangle 97"/>
          <p:cNvSpPr>
            <a:spLocks noChangeArrowheads="1"/>
          </p:cNvSpPr>
          <p:nvPr/>
        </p:nvSpPr>
        <p:spPr bwMode="auto">
          <a:xfrm>
            <a:off x="8388044"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0,07</a:t>
            </a:r>
            <a:endParaRPr lang="fi-FI" sz="1700" baseline="30000" dirty="0">
              <a:solidFill>
                <a:schemeClr val="accent1">
                  <a:lumMod val="75000"/>
                  <a:lumOff val="25000"/>
                </a:schemeClr>
              </a:solidFill>
            </a:endParaRPr>
          </a:p>
        </p:txBody>
      </p:sp>
      <p:sp>
        <p:nvSpPr>
          <p:cNvPr id="166" name="Rectangle 97"/>
          <p:cNvSpPr>
            <a:spLocks noChangeArrowheads="1"/>
          </p:cNvSpPr>
          <p:nvPr/>
        </p:nvSpPr>
        <p:spPr bwMode="auto">
          <a:xfrm>
            <a:off x="3703592"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chemeClr val="accent1">
                    <a:lumMod val="75000"/>
                    <a:lumOff val="25000"/>
                  </a:schemeClr>
                </a:solidFill>
              </a:rPr>
              <a:t>0,29</a:t>
            </a:r>
          </a:p>
        </p:txBody>
      </p:sp>
      <p:sp>
        <p:nvSpPr>
          <p:cNvPr id="167" name="Rectangle 97"/>
          <p:cNvSpPr>
            <a:spLocks noChangeArrowheads="1"/>
          </p:cNvSpPr>
          <p:nvPr/>
        </p:nvSpPr>
        <p:spPr bwMode="auto">
          <a:xfrm>
            <a:off x="4424313" y="2735015"/>
            <a:ext cx="650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a:solidFill>
                  <a:schemeClr val="accent1">
                    <a:lumMod val="75000"/>
                    <a:lumOff val="25000"/>
                  </a:schemeClr>
                </a:solidFill>
              </a:rPr>
              <a:t>1,83</a:t>
            </a:r>
            <a:r>
              <a:rPr lang="fi-FI" sz="1700" baseline="30000">
                <a:solidFill>
                  <a:schemeClr val="accent1">
                    <a:lumMod val="75000"/>
                    <a:lumOff val="25000"/>
                  </a:schemeClr>
                </a:solidFill>
              </a:rPr>
              <a:t>2)</a:t>
            </a:r>
          </a:p>
        </p:txBody>
      </p:sp>
      <p:sp>
        <p:nvSpPr>
          <p:cNvPr id="168" name="Rectangle 97"/>
          <p:cNvSpPr>
            <a:spLocks noChangeArrowheads="1"/>
          </p:cNvSpPr>
          <p:nvPr/>
        </p:nvSpPr>
        <p:spPr bwMode="auto">
          <a:xfrm>
            <a:off x="5238824"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0,42</a:t>
            </a:r>
            <a:endParaRPr lang="fi-FI" sz="1700" baseline="30000" dirty="0">
              <a:solidFill>
                <a:schemeClr val="accent1">
                  <a:lumMod val="75000"/>
                  <a:lumOff val="25000"/>
                </a:schemeClr>
              </a:solidFill>
            </a:endParaRPr>
          </a:p>
        </p:txBody>
      </p:sp>
      <p:sp>
        <p:nvSpPr>
          <p:cNvPr id="169" name="Rectangle 97"/>
          <p:cNvSpPr>
            <a:spLocks noChangeArrowheads="1"/>
          </p:cNvSpPr>
          <p:nvPr/>
        </p:nvSpPr>
        <p:spPr bwMode="auto">
          <a:xfrm>
            <a:off x="5901239" y="2735015"/>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-0,31</a:t>
            </a:r>
            <a:endParaRPr lang="fi-FI" sz="1700" baseline="30000" dirty="0">
              <a:solidFill>
                <a:schemeClr val="accent1">
                  <a:lumMod val="75000"/>
                  <a:lumOff val="25000"/>
                </a:schemeClr>
              </a:solidFill>
            </a:endParaRPr>
          </a:p>
        </p:txBody>
      </p:sp>
      <p:sp>
        <p:nvSpPr>
          <p:cNvPr id="178" name="Rectangle 94"/>
          <p:cNvSpPr>
            <a:spLocks noChangeArrowheads="1"/>
          </p:cNvSpPr>
          <p:nvPr/>
        </p:nvSpPr>
        <p:spPr bwMode="auto">
          <a:xfrm>
            <a:off x="6777289"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2,06</a:t>
            </a:r>
            <a:endParaRPr lang="fi-FI" sz="1700" dirty="0"/>
          </a:p>
        </p:txBody>
      </p:sp>
      <p:sp>
        <p:nvSpPr>
          <p:cNvPr id="179" name="Rectangle 95"/>
          <p:cNvSpPr>
            <a:spLocks noChangeArrowheads="1"/>
          </p:cNvSpPr>
          <p:nvPr/>
        </p:nvSpPr>
        <p:spPr bwMode="auto">
          <a:xfrm>
            <a:off x="6844723"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380</a:t>
            </a:r>
            <a:endParaRPr lang="fi-FI" sz="1700" dirty="0"/>
          </a:p>
        </p:txBody>
      </p:sp>
      <p:sp>
        <p:nvSpPr>
          <p:cNvPr id="180" name="Rectangle 96"/>
          <p:cNvSpPr>
            <a:spLocks noChangeArrowheads="1"/>
          </p:cNvSpPr>
          <p:nvPr/>
        </p:nvSpPr>
        <p:spPr bwMode="auto">
          <a:xfrm>
            <a:off x="6979406"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72</a:t>
            </a:r>
            <a:endParaRPr lang="fi-FI" sz="1700" dirty="0"/>
          </a:p>
        </p:txBody>
      </p:sp>
      <p:sp>
        <p:nvSpPr>
          <p:cNvPr id="182" name="Rectangle 98"/>
          <p:cNvSpPr>
            <a:spLocks noChangeArrowheads="1"/>
          </p:cNvSpPr>
          <p:nvPr/>
        </p:nvSpPr>
        <p:spPr bwMode="auto">
          <a:xfrm>
            <a:off x="6666418"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13,79</a:t>
            </a:r>
            <a:endParaRPr lang="fi-FI" sz="1700" dirty="0">
              <a:solidFill>
                <a:srgbClr val="C00000"/>
              </a:solidFill>
            </a:endParaRPr>
          </a:p>
        </p:txBody>
      </p:sp>
      <p:sp>
        <p:nvSpPr>
          <p:cNvPr id="183" name="Rectangle 100"/>
          <p:cNvSpPr>
            <a:spLocks noChangeArrowheads="1"/>
          </p:cNvSpPr>
          <p:nvPr/>
        </p:nvSpPr>
        <p:spPr bwMode="auto">
          <a:xfrm>
            <a:off x="6805864" y="3671118"/>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12,9</a:t>
            </a:r>
            <a:endParaRPr lang="fi-FI" sz="1700" dirty="0">
              <a:solidFill>
                <a:srgbClr val="C00000"/>
              </a:solidFill>
            </a:endParaRPr>
          </a:p>
        </p:txBody>
      </p:sp>
      <p:sp>
        <p:nvSpPr>
          <p:cNvPr id="184" name="Rectangle 104"/>
          <p:cNvSpPr>
            <a:spLocks noChangeArrowheads="1"/>
          </p:cNvSpPr>
          <p:nvPr/>
        </p:nvSpPr>
        <p:spPr bwMode="auto">
          <a:xfrm>
            <a:off x="6861067"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304</a:t>
            </a:r>
            <a:endParaRPr lang="fi-FI" sz="1700" dirty="0">
              <a:solidFill>
                <a:schemeClr val="accent1"/>
              </a:solidFill>
            </a:endParaRPr>
          </a:p>
        </p:txBody>
      </p:sp>
      <p:sp>
        <p:nvSpPr>
          <p:cNvPr id="185" name="Rectangle 107"/>
          <p:cNvSpPr>
            <a:spLocks noChangeArrowheads="1"/>
          </p:cNvSpPr>
          <p:nvPr/>
        </p:nvSpPr>
        <p:spPr bwMode="auto">
          <a:xfrm>
            <a:off x="6566718"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2013</a:t>
            </a:r>
          </a:p>
        </p:txBody>
      </p:sp>
      <p:sp>
        <p:nvSpPr>
          <p:cNvPr id="186" name="Rectangle 129"/>
          <p:cNvSpPr>
            <a:spLocks noChangeArrowheads="1"/>
          </p:cNvSpPr>
          <p:nvPr/>
        </p:nvSpPr>
        <p:spPr bwMode="auto">
          <a:xfrm>
            <a:off x="6980993"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28</a:t>
            </a:r>
            <a:endParaRPr lang="fi-FI" sz="1700" dirty="0">
              <a:solidFill>
                <a:srgbClr val="0000FF"/>
              </a:solidFill>
            </a:endParaRPr>
          </a:p>
        </p:txBody>
      </p:sp>
      <p:sp>
        <p:nvSpPr>
          <p:cNvPr id="187" name="Rectangle 129"/>
          <p:cNvSpPr>
            <a:spLocks noChangeArrowheads="1"/>
          </p:cNvSpPr>
          <p:nvPr/>
        </p:nvSpPr>
        <p:spPr bwMode="auto">
          <a:xfrm>
            <a:off x="6843135"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154</a:t>
            </a:r>
            <a:endParaRPr lang="fi-FI" sz="1700" dirty="0">
              <a:solidFill>
                <a:srgbClr val="0000FF"/>
              </a:solidFill>
            </a:endParaRPr>
          </a:p>
        </p:txBody>
      </p:sp>
      <p:sp>
        <p:nvSpPr>
          <p:cNvPr id="188" name="Rectangle 96"/>
          <p:cNvSpPr>
            <a:spLocks noChangeArrowheads="1"/>
          </p:cNvSpPr>
          <p:nvPr/>
        </p:nvSpPr>
        <p:spPr bwMode="auto">
          <a:xfrm>
            <a:off x="6841548"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100</a:t>
            </a:r>
            <a:endParaRPr lang="fi-FI" sz="1700" dirty="0"/>
          </a:p>
        </p:txBody>
      </p:sp>
      <p:sp>
        <p:nvSpPr>
          <p:cNvPr id="189" name="Rectangle 100"/>
          <p:cNvSpPr>
            <a:spLocks noChangeArrowheads="1"/>
          </p:cNvSpPr>
          <p:nvPr/>
        </p:nvSpPr>
        <p:spPr bwMode="auto">
          <a:xfrm>
            <a:off x="6669608"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2 542</a:t>
            </a:r>
            <a:endParaRPr lang="fi-FI" sz="1700" dirty="0">
              <a:solidFill>
                <a:srgbClr val="C00000"/>
              </a:solidFill>
            </a:endParaRPr>
          </a:p>
        </p:txBody>
      </p:sp>
      <p:sp>
        <p:nvSpPr>
          <p:cNvPr id="190" name="Rectangle 97"/>
          <p:cNvSpPr>
            <a:spLocks noChangeArrowheads="1"/>
          </p:cNvSpPr>
          <p:nvPr/>
        </p:nvSpPr>
        <p:spPr bwMode="auto">
          <a:xfrm>
            <a:off x="6792714" y="273501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0,37</a:t>
            </a:r>
            <a:endParaRPr lang="fi-FI" sz="1700" baseline="30000" dirty="0">
              <a:solidFill>
                <a:schemeClr val="accent1">
                  <a:lumMod val="75000"/>
                  <a:lumOff val="25000"/>
                </a:schemeClr>
              </a:solidFill>
            </a:endParaRPr>
          </a:p>
        </p:txBody>
      </p:sp>
      <p:sp>
        <p:nvSpPr>
          <p:cNvPr id="199" name="Tekstiruutu 2"/>
          <p:cNvSpPr txBox="1">
            <a:spLocks noChangeArrowheads="1"/>
          </p:cNvSpPr>
          <p:nvPr/>
        </p:nvSpPr>
        <p:spPr bwMode="auto">
          <a:xfrm>
            <a:off x="108289" y="5805264"/>
            <a:ext cx="6655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 </a:t>
            </a:r>
            <a:r>
              <a:rPr lang="fi-FI" sz="1200" dirty="0" smtClean="0"/>
              <a:t>2) </a:t>
            </a:r>
            <a:r>
              <a:rPr lang="fi-FI" sz="1200" dirty="0"/>
              <a:t>Sisältää </a:t>
            </a:r>
            <a:r>
              <a:rPr lang="fi-FI" sz="1200" dirty="0" err="1"/>
              <a:t>HSY:n</a:t>
            </a:r>
            <a:r>
              <a:rPr lang="fi-FI" sz="1200" dirty="0"/>
              <a:t> perustamisesta </a:t>
            </a:r>
            <a:r>
              <a:rPr lang="fi-FI" sz="1200" dirty="0" smtClean="0"/>
              <a:t>johtuvia satunnaisia tuloja </a:t>
            </a:r>
            <a:r>
              <a:rPr lang="fi-FI" sz="1200" dirty="0"/>
              <a:t>noin </a:t>
            </a:r>
            <a:r>
              <a:rPr lang="fi-FI" sz="1200" dirty="0" smtClean="0"/>
              <a:t>0,95 mrd. €.</a:t>
            </a:r>
            <a:endParaRPr lang="fi-FI" sz="1200" dirty="0"/>
          </a:p>
        </p:txBody>
      </p:sp>
      <p:sp>
        <p:nvSpPr>
          <p:cNvPr id="106" name="Rectangle 94"/>
          <p:cNvSpPr>
            <a:spLocks noChangeArrowheads="1"/>
          </p:cNvSpPr>
          <p:nvPr/>
        </p:nvSpPr>
        <p:spPr bwMode="auto">
          <a:xfrm>
            <a:off x="7564763" y="143810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2,20</a:t>
            </a:r>
            <a:endParaRPr lang="fi-FI" sz="1700" dirty="0"/>
          </a:p>
        </p:txBody>
      </p:sp>
      <p:sp>
        <p:nvSpPr>
          <p:cNvPr id="107" name="Rectangle 95"/>
          <p:cNvSpPr>
            <a:spLocks noChangeArrowheads="1"/>
          </p:cNvSpPr>
          <p:nvPr/>
        </p:nvSpPr>
        <p:spPr bwMode="auto">
          <a:xfrm>
            <a:off x="7632197" y="172703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403</a:t>
            </a:r>
            <a:endParaRPr lang="fi-FI" sz="1700" dirty="0"/>
          </a:p>
        </p:txBody>
      </p:sp>
      <p:sp>
        <p:nvSpPr>
          <p:cNvPr id="108" name="Rectangle 96"/>
          <p:cNvSpPr>
            <a:spLocks noChangeArrowheads="1"/>
          </p:cNvSpPr>
          <p:nvPr/>
        </p:nvSpPr>
        <p:spPr bwMode="auto">
          <a:xfrm>
            <a:off x="7766880" y="2303294"/>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78</a:t>
            </a:r>
            <a:endParaRPr lang="fi-FI" sz="1700" dirty="0"/>
          </a:p>
        </p:txBody>
      </p:sp>
      <p:sp>
        <p:nvSpPr>
          <p:cNvPr id="109" name="Rectangle 98"/>
          <p:cNvSpPr>
            <a:spLocks noChangeArrowheads="1"/>
          </p:cNvSpPr>
          <p:nvPr/>
        </p:nvSpPr>
        <p:spPr bwMode="auto">
          <a:xfrm>
            <a:off x="7453892" y="3385443"/>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14,68</a:t>
            </a:r>
            <a:endParaRPr lang="fi-FI" sz="1700" dirty="0">
              <a:solidFill>
                <a:srgbClr val="C00000"/>
              </a:solidFill>
            </a:endParaRPr>
          </a:p>
        </p:txBody>
      </p:sp>
      <p:sp>
        <p:nvSpPr>
          <p:cNvPr id="110" name="Rectangle 100"/>
          <p:cNvSpPr>
            <a:spLocks noChangeArrowheads="1"/>
          </p:cNvSpPr>
          <p:nvPr/>
        </p:nvSpPr>
        <p:spPr bwMode="auto">
          <a:xfrm>
            <a:off x="7731196" y="3671118"/>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6,5</a:t>
            </a:r>
            <a:endParaRPr lang="fi-FI" sz="1700" dirty="0">
              <a:solidFill>
                <a:srgbClr val="C00000"/>
              </a:solidFill>
            </a:endParaRPr>
          </a:p>
        </p:txBody>
      </p:sp>
      <p:sp>
        <p:nvSpPr>
          <p:cNvPr id="111" name="Rectangle 104"/>
          <p:cNvSpPr>
            <a:spLocks noChangeArrowheads="1"/>
          </p:cNvSpPr>
          <p:nvPr/>
        </p:nvSpPr>
        <p:spPr bwMode="auto">
          <a:xfrm>
            <a:off x="7648541" y="5088640"/>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solidFill>
              </a:rPr>
              <a:t>304</a:t>
            </a:r>
            <a:endParaRPr lang="fi-FI" sz="1700" dirty="0">
              <a:solidFill>
                <a:schemeClr val="accent1"/>
              </a:solidFill>
            </a:endParaRPr>
          </a:p>
        </p:txBody>
      </p:sp>
      <p:sp>
        <p:nvSpPr>
          <p:cNvPr id="112" name="Rectangle 107"/>
          <p:cNvSpPr>
            <a:spLocks noChangeArrowheads="1"/>
          </p:cNvSpPr>
          <p:nvPr/>
        </p:nvSpPr>
        <p:spPr bwMode="auto">
          <a:xfrm>
            <a:off x="7354192" y="888261"/>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dirty="0" smtClean="0">
                <a:solidFill>
                  <a:schemeClr val="tx2"/>
                </a:solidFill>
              </a:rPr>
              <a:t>2014</a:t>
            </a:r>
            <a:endParaRPr lang="fi-FI" sz="1700" dirty="0">
              <a:solidFill>
                <a:schemeClr val="tx2"/>
              </a:solidFill>
            </a:endParaRPr>
          </a:p>
        </p:txBody>
      </p:sp>
      <p:sp>
        <p:nvSpPr>
          <p:cNvPr id="113" name="Rectangle 129"/>
          <p:cNvSpPr>
            <a:spLocks noChangeArrowheads="1"/>
          </p:cNvSpPr>
          <p:nvPr/>
        </p:nvSpPr>
        <p:spPr bwMode="auto">
          <a:xfrm>
            <a:off x="7768467" y="4539365"/>
            <a:ext cx="275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10</a:t>
            </a:r>
            <a:endParaRPr lang="fi-FI" sz="1700" dirty="0">
              <a:solidFill>
                <a:srgbClr val="0000FF"/>
              </a:solidFill>
            </a:endParaRPr>
          </a:p>
        </p:txBody>
      </p:sp>
      <p:sp>
        <p:nvSpPr>
          <p:cNvPr id="117" name="Rectangle 129"/>
          <p:cNvSpPr>
            <a:spLocks noChangeArrowheads="1"/>
          </p:cNvSpPr>
          <p:nvPr/>
        </p:nvSpPr>
        <p:spPr bwMode="auto">
          <a:xfrm>
            <a:off x="7630609" y="4826702"/>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0000FF"/>
                </a:solidFill>
              </a:rPr>
              <a:t>120</a:t>
            </a:r>
            <a:endParaRPr lang="fi-FI" sz="1700" dirty="0">
              <a:solidFill>
                <a:srgbClr val="0000FF"/>
              </a:solidFill>
            </a:endParaRPr>
          </a:p>
        </p:txBody>
      </p:sp>
      <p:sp>
        <p:nvSpPr>
          <p:cNvPr id="122" name="Rectangle 96"/>
          <p:cNvSpPr>
            <a:spLocks noChangeArrowheads="1"/>
          </p:cNvSpPr>
          <p:nvPr/>
        </p:nvSpPr>
        <p:spPr bwMode="auto">
          <a:xfrm>
            <a:off x="7629022" y="2014369"/>
            <a:ext cx="41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106</a:t>
            </a:r>
            <a:endParaRPr lang="fi-FI" sz="1700" dirty="0"/>
          </a:p>
        </p:txBody>
      </p:sp>
      <p:sp>
        <p:nvSpPr>
          <p:cNvPr id="124" name="Rectangle 100"/>
          <p:cNvSpPr>
            <a:spLocks noChangeArrowheads="1"/>
          </p:cNvSpPr>
          <p:nvPr/>
        </p:nvSpPr>
        <p:spPr bwMode="auto">
          <a:xfrm>
            <a:off x="7457082" y="394564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2 697</a:t>
            </a:r>
            <a:endParaRPr lang="fi-FI" sz="1700" dirty="0">
              <a:solidFill>
                <a:srgbClr val="C00000"/>
              </a:solidFill>
            </a:endParaRPr>
          </a:p>
        </p:txBody>
      </p:sp>
      <p:sp>
        <p:nvSpPr>
          <p:cNvPr id="130" name="Rectangle 97"/>
          <p:cNvSpPr>
            <a:spLocks noChangeArrowheads="1"/>
          </p:cNvSpPr>
          <p:nvPr/>
        </p:nvSpPr>
        <p:spPr bwMode="auto">
          <a:xfrm>
            <a:off x="7578656" y="2735015"/>
            <a:ext cx="6508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chemeClr val="accent1">
                    <a:lumMod val="75000"/>
                    <a:lumOff val="25000"/>
                  </a:schemeClr>
                </a:solidFill>
              </a:rPr>
              <a:t>2,03</a:t>
            </a:r>
            <a:r>
              <a:rPr lang="fi-FI" sz="1700" baseline="30000" dirty="0" smtClean="0">
                <a:solidFill>
                  <a:schemeClr val="accent1">
                    <a:lumMod val="75000"/>
                    <a:lumOff val="25000"/>
                  </a:schemeClr>
                </a:solidFill>
              </a:rPr>
              <a:t>3)</a:t>
            </a:r>
            <a:endParaRPr lang="fi-FI" sz="1700" baseline="30000" dirty="0">
              <a:solidFill>
                <a:schemeClr val="accent1">
                  <a:lumMod val="75000"/>
                  <a:lumOff val="25000"/>
                </a:schemeClr>
              </a:solidFill>
            </a:endParaRPr>
          </a:p>
        </p:txBody>
      </p:sp>
    </p:spTree>
    <p:extLst>
      <p:ext uri="{BB962C8B-B14F-4D97-AF65-F5344CB8AC3E}">
        <p14:creationId xmlns:p14="http://schemas.microsoft.com/office/powerpoint/2010/main" val="2679644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3137242620"/>
              </p:ext>
            </p:extLst>
          </p:nvPr>
        </p:nvGraphicFramePr>
        <p:xfrm>
          <a:off x="250824" y="759885"/>
          <a:ext cx="8680673" cy="4469315"/>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a:xfrm>
            <a:off x="3770313" y="6451600"/>
            <a:ext cx="2097831" cy="265113"/>
          </a:xfrm>
        </p:spPr>
        <p:txBody>
          <a:bodyPr/>
          <a:lstStyle/>
          <a:p>
            <a:pPr>
              <a:defRPr/>
            </a:pPr>
            <a:r>
              <a:rPr lang="en-US" sz="900" dirty="0" smtClean="0"/>
              <a:t>10.2.2016 Jari Koskinen</a:t>
            </a:r>
            <a:endParaRPr lang="fi-FI" sz="900" dirty="0"/>
          </a:p>
        </p:txBody>
      </p:sp>
      <p:sp>
        <p:nvSpPr>
          <p:cNvPr id="7" name="Rectangle 6"/>
          <p:cNvSpPr>
            <a:spLocks noChangeArrowheads="1"/>
          </p:cNvSpPr>
          <p:nvPr/>
        </p:nvSpPr>
        <p:spPr bwMode="auto">
          <a:xfrm>
            <a:off x="250825" y="121451"/>
            <a:ext cx="8748713" cy="64325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200" dirty="0" smtClean="0">
                <a:solidFill>
                  <a:schemeClr val="accent1"/>
                </a:solidFill>
              </a:rPr>
              <a:t>Kuntien ja kuntayhtymien toiminnan ja investointien rahavirta</a:t>
            </a:r>
          </a:p>
          <a:p>
            <a:pPr algn="ctr">
              <a:lnSpc>
                <a:spcPct val="95000"/>
              </a:lnSpc>
            </a:pPr>
            <a:r>
              <a:rPr lang="fi-FI" sz="2200" dirty="0" smtClean="0">
                <a:solidFill>
                  <a:schemeClr val="accent1"/>
                </a:solidFill>
              </a:rPr>
              <a:t> sekä lainakannan muutos 1997-2016, </a:t>
            </a:r>
            <a:r>
              <a:rPr lang="fi-FI" sz="2200" dirty="0">
                <a:solidFill>
                  <a:schemeClr val="accent1"/>
                </a:solidFill>
              </a:rPr>
              <a:t>mrd. €</a:t>
            </a:r>
          </a:p>
        </p:txBody>
      </p:sp>
      <p:sp>
        <p:nvSpPr>
          <p:cNvPr id="8" name="Suorakulmio 7"/>
          <p:cNvSpPr/>
          <p:nvPr/>
        </p:nvSpPr>
        <p:spPr>
          <a:xfrm>
            <a:off x="324990" y="5550331"/>
            <a:ext cx="8711506" cy="830997"/>
          </a:xfrm>
          <a:prstGeom prst="rect">
            <a:avLst/>
          </a:prstGeom>
        </p:spPr>
        <p:txBody>
          <a:bodyPr wrap="square">
            <a:spAutoFit/>
          </a:bodyPr>
          <a:lstStyle/>
          <a:p>
            <a:pPr eaLnBrk="1" hangingPunct="1"/>
            <a:r>
              <a:rPr lang="fi-FI" sz="1200" dirty="0" smtClean="0"/>
              <a:t>Toiminnan ja investointien rahavirta on rahoituslaskelman välitulos, jonka negatiivinen (alijäämäinen) määrä ilmaisee, että menoja joudutaan kattamaan joko kassavaroja vähentämällä tai ottamalla lisää lainaa. Positiivinen (ylijäämäinen) määrä ilmaisee, kuinka paljon rahavirrasta jää nettoantolainaukseen, lainojen lyhennyksiin ja kassan vahvistamiseen.</a:t>
            </a:r>
            <a:endParaRPr lang="fi-FI" sz="1400" dirty="0"/>
          </a:p>
        </p:txBody>
      </p:sp>
      <p:sp>
        <p:nvSpPr>
          <p:cNvPr id="10" name="Suorakulmio 9"/>
          <p:cNvSpPr/>
          <p:nvPr/>
        </p:nvSpPr>
        <p:spPr>
          <a:xfrm>
            <a:off x="288032" y="5085184"/>
            <a:ext cx="8460432" cy="492443"/>
          </a:xfrm>
          <a:prstGeom prst="rect">
            <a:avLst/>
          </a:prstGeom>
        </p:spPr>
        <p:txBody>
          <a:bodyPr wrap="square">
            <a:spAutoFit/>
          </a:bodyPr>
          <a:lstStyle/>
          <a:p>
            <a:pPr eaLnBrk="1" hangingPunct="1"/>
            <a:r>
              <a:rPr lang="fi-FI" sz="1400" dirty="0" smtClean="0"/>
              <a:t> </a:t>
            </a:r>
            <a:r>
              <a:rPr lang="fi-FI" sz="1200" dirty="0" smtClean="0"/>
              <a:t>1) </a:t>
            </a:r>
            <a:r>
              <a:rPr lang="fi-FI" sz="1200" b="1" dirty="0" smtClean="0"/>
              <a:t>Toiminnan ja investointien rahavirta </a:t>
            </a:r>
            <a:r>
              <a:rPr lang="fi-FI" sz="1200" dirty="0" smtClean="0"/>
              <a:t>= </a:t>
            </a:r>
            <a:r>
              <a:rPr lang="fi-FI" sz="1200" b="1" dirty="0" smtClean="0"/>
              <a:t>Tulorahoitus, netto + Investoinnit, netto  </a:t>
            </a:r>
          </a:p>
          <a:p>
            <a:pPr eaLnBrk="1" hangingPunct="1"/>
            <a:r>
              <a:rPr lang="fi-FI" sz="1200" b="1" dirty="0"/>
              <a:t> </a:t>
            </a:r>
            <a:r>
              <a:rPr lang="fi-FI" sz="1200" b="1" dirty="0" smtClean="0"/>
              <a:t>     </a:t>
            </a:r>
            <a:r>
              <a:rPr lang="fi-FI" sz="1200" dirty="0" smtClean="0"/>
              <a:t>Tulorahoitus, netto = Vuosikate + Satunnaiset erät, netto + tulorahoituksen korjauserät</a:t>
            </a:r>
            <a:endParaRPr lang="fi-FI" sz="1400" dirty="0"/>
          </a:p>
        </p:txBody>
      </p:sp>
      <p:sp>
        <p:nvSpPr>
          <p:cNvPr id="9" name="Tekstiruutu 8"/>
          <p:cNvSpPr txBox="1"/>
          <p:nvPr/>
        </p:nvSpPr>
        <p:spPr>
          <a:xfrm>
            <a:off x="7980235" y="4936812"/>
            <a:ext cx="391326" cy="292388"/>
          </a:xfrm>
          <a:prstGeom prst="rect">
            <a:avLst/>
          </a:prstGeom>
          <a:noFill/>
        </p:spPr>
        <p:txBody>
          <a:bodyPr wrap="none" rtlCol="0">
            <a:spAutoFit/>
          </a:bodyPr>
          <a:lstStyle/>
          <a:p>
            <a:r>
              <a:rPr lang="fi-FI" sz="1300" dirty="0" smtClean="0">
                <a:solidFill>
                  <a:schemeClr val="accent1"/>
                </a:solidFill>
              </a:rPr>
              <a:t>TA</a:t>
            </a:r>
            <a:endParaRPr lang="fi-FI" sz="1300" dirty="0">
              <a:solidFill>
                <a:schemeClr val="accent1"/>
              </a:solidFill>
            </a:endParaRPr>
          </a:p>
        </p:txBody>
      </p:sp>
      <p:sp>
        <p:nvSpPr>
          <p:cNvPr id="11" name="Tekstiruutu 10"/>
          <p:cNvSpPr txBox="1"/>
          <p:nvPr/>
        </p:nvSpPr>
        <p:spPr>
          <a:xfrm>
            <a:off x="7524328" y="4936812"/>
            <a:ext cx="498021" cy="292388"/>
          </a:xfrm>
          <a:prstGeom prst="rect">
            <a:avLst/>
          </a:prstGeom>
          <a:noFill/>
        </p:spPr>
        <p:txBody>
          <a:bodyPr wrap="none" rtlCol="0">
            <a:spAutoFit/>
          </a:bodyPr>
          <a:lstStyle/>
          <a:p>
            <a:r>
              <a:rPr lang="fi-FI" sz="1300" dirty="0" smtClean="0">
                <a:solidFill>
                  <a:schemeClr val="accent1"/>
                </a:solidFill>
              </a:rPr>
              <a:t>TPA</a:t>
            </a:r>
            <a:endParaRPr lang="fi-FI" sz="1300" dirty="0">
              <a:solidFill>
                <a:schemeClr val="accent1"/>
              </a:solidFill>
            </a:endParaRPr>
          </a:p>
        </p:txBody>
      </p:sp>
      <p:sp>
        <p:nvSpPr>
          <p:cNvPr id="12" name="Text Box 4"/>
          <p:cNvSpPr txBox="1">
            <a:spLocks noChangeArrowheads="1"/>
          </p:cNvSpPr>
          <p:nvPr/>
        </p:nvSpPr>
        <p:spPr bwMode="auto">
          <a:xfrm>
            <a:off x="5220072" y="6279703"/>
            <a:ext cx="39615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dirty="0"/>
              <a:t>Lähde: </a:t>
            </a:r>
            <a:r>
              <a:rPr lang="fi-FI" dirty="0" smtClean="0"/>
              <a:t>Vuodet 1997-2015 Tilastokeskus</a:t>
            </a:r>
          </a:p>
          <a:p>
            <a:pPr eaLnBrk="1" hangingPunct="1"/>
            <a:r>
              <a:rPr lang="fi-FI" dirty="0"/>
              <a:t> </a:t>
            </a:r>
            <a:r>
              <a:rPr lang="fi-FI" dirty="0" smtClean="0"/>
              <a:t>          Vuosi 2016 Taloustutkimus Oy:n kysely/Kuntaliitto</a:t>
            </a:r>
            <a:endParaRPr lang="fi-FI" dirty="0"/>
          </a:p>
        </p:txBody>
      </p:sp>
    </p:spTree>
    <p:extLst>
      <p:ext uri="{BB962C8B-B14F-4D97-AF65-F5344CB8AC3E}">
        <p14:creationId xmlns:p14="http://schemas.microsoft.com/office/powerpoint/2010/main" val="4005608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88913"/>
            <a:ext cx="8604250" cy="801687"/>
          </a:xfrm>
        </p:spPr>
        <p:txBody>
          <a:bodyPr>
            <a:noAutofit/>
          </a:bodyPr>
          <a:lstStyle/>
          <a:p>
            <a:pPr algn="ctr" eaLnBrk="1" hangingPunct="1"/>
            <a:r>
              <a:rPr lang="fi-FI" sz="2500" b="0" dirty="0" smtClean="0">
                <a:solidFill>
                  <a:schemeClr val="accent1"/>
                </a:solidFill>
              </a:rPr>
              <a:t>Kuntien ja kuntayhtymien lainakanta sekä rahavarat</a:t>
            </a:r>
            <a:r>
              <a:rPr lang="fi-FI" sz="2500" dirty="0" smtClean="0">
                <a:solidFill>
                  <a:schemeClr val="accent1"/>
                </a:solidFill>
              </a:rPr>
              <a:t/>
            </a:r>
            <a:br>
              <a:rPr lang="fi-FI" sz="2500" dirty="0" smtClean="0">
                <a:solidFill>
                  <a:schemeClr val="accent1"/>
                </a:solidFill>
              </a:rPr>
            </a:br>
            <a:r>
              <a:rPr lang="fi-FI" sz="2500" b="0" dirty="0" smtClean="0">
                <a:solidFill>
                  <a:schemeClr val="accent1"/>
                </a:solidFill>
              </a:rPr>
              <a:t>1997-2016, mrd. €</a:t>
            </a:r>
          </a:p>
        </p:txBody>
      </p:sp>
      <p:graphicFrame>
        <p:nvGraphicFramePr>
          <p:cNvPr id="2" name="Object 3"/>
          <p:cNvGraphicFramePr>
            <a:graphicFrameLocks noChangeAspect="1"/>
          </p:cNvGraphicFramePr>
          <p:nvPr>
            <p:extLst>
              <p:ext uri="{D42A27DB-BD31-4B8C-83A1-F6EECF244321}">
                <p14:modId xmlns:p14="http://schemas.microsoft.com/office/powerpoint/2010/main" val="136265580"/>
              </p:ext>
            </p:extLst>
          </p:nvPr>
        </p:nvGraphicFramePr>
        <p:xfrm>
          <a:off x="519113" y="958849"/>
          <a:ext cx="8356600" cy="5145479"/>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898525" y="5949280"/>
            <a:ext cx="51856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a:t>Lähde: </a:t>
            </a:r>
            <a:r>
              <a:rPr lang="fi-FI" sz="1200" dirty="0" smtClean="0"/>
              <a:t>Vuodet 1997-2015 Tilastokeskus</a:t>
            </a:r>
          </a:p>
          <a:p>
            <a:pPr eaLnBrk="1" hangingPunct="1"/>
            <a:r>
              <a:rPr lang="fi-FI" sz="1200" dirty="0"/>
              <a:t> </a:t>
            </a:r>
            <a:r>
              <a:rPr lang="fi-FI" sz="1200" dirty="0" smtClean="0"/>
              <a:t>          Vuosi 2016 Taloustutkimus Oy:n kysely/Kuntaliitto</a:t>
            </a:r>
            <a:endParaRPr lang="fi-FI" sz="1200" dirty="0"/>
          </a:p>
        </p:txBody>
      </p:sp>
      <p:sp>
        <p:nvSpPr>
          <p:cNvPr id="24581" name="Alatunnisteen paikkamerkki 1"/>
          <p:cNvSpPr>
            <a:spLocks noGrp="1"/>
          </p:cNvSpPr>
          <p:nvPr>
            <p:ph type="ftr" sz="quarter" idx="11"/>
          </p:nvPr>
        </p:nvSpPr>
        <p:spPr bwMode="auto">
          <a:xfrm>
            <a:off x="4139952" y="6453336"/>
            <a:ext cx="2385863" cy="2651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10.2.2016 Jari Koskinen</a:t>
            </a:r>
            <a:endParaRPr lang="fi-FI" sz="900" dirty="0" smtClean="0">
              <a:solidFill>
                <a:schemeClr val="accent1"/>
              </a:solidFill>
            </a:endParaRPr>
          </a:p>
        </p:txBody>
      </p:sp>
      <p:sp>
        <p:nvSpPr>
          <p:cNvPr id="3" name="Tekstiruutu 2"/>
          <p:cNvSpPr txBox="1"/>
          <p:nvPr/>
        </p:nvSpPr>
        <p:spPr>
          <a:xfrm>
            <a:off x="8052243" y="5877272"/>
            <a:ext cx="408189" cy="307777"/>
          </a:xfrm>
          <a:prstGeom prst="rect">
            <a:avLst/>
          </a:prstGeom>
          <a:noFill/>
        </p:spPr>
        <p:txBody>
          <a:bodyPr wrap="none" rtlCol="0">
            <a:spAutoFit/>
          </a:bodyPr>
          <a:lstStyle/>
          <a:p>
            <a:r>
              <a:rPr lang="fi-FI" sz="1400" dirty="0" smtClean="0">
                <a:solidFill>
                  <a:schemeClr val="accent1"/>
                </a:solidFill>
              </a:rPr>
              <a:t>TA</a:t>
            </a:r>
            <a:endParaRPr lang="fi-FI" sz="1400" dirty="0">
              <a:solidFill>
                <a:schemeClr val="accent1"/>
              </a:solidFill>
            </a:endParaRPr>
          </a:p>
        </p:txBody>
      </p:sp>
      <p:sp>
        <p:nvSpPr>
          <p:cNvPr id="7" name="Tekstiruutu 6"/>
          <p:cNvSpPr txBox="1"/>
          <p:nvPr/>
        </p:nvSpPr>
        <p:spPr>
          <a:xfrm>
            <a:off x="7596336" y="5877272"/>
            <a:ext cx="523348" cy="307777"/>
          </a:xfrm>
          <a:prstGeom prst="rect">
            <a:avLst/>
          </a:prstGeom>
          <a:noFill/>
        </p:spPr>
        <p:txBody>
          <a:bodyPr wrap="none" rtlCol="0">
            <a:spAutoFit/>
          </a:bodyPr>
          <a:lstStyle/>
          <a:p>
            <a:r>
              <a:rPr lang="fi-FI" sz="1400" dirty="0" smtClean="0">
                <a:solidFill>
                  <a:schemeClr val="accent1"/>
                </a:solidFill>
              </a:rPr>
              <a:t>TPA</a:t>
            </a:r>
            <a:endParaRPr lang="fi-FI" sz="1400" dirty="0">
              <a:solidFill>
                <a:schemeClr val="accent1"/>
              </a:solidFill>
            </a:endParaRPr>
          </a:p>
        </p:txBody>
      </p:sp>
    </p:spTree>
    <p:extLst>
      <p:ext uri="{BB962C8B-B14F-4D97-AF65-F5344CB8AC3E}">
        <p14:creationId xmlns:p14="http://schemas.microsoft.com/office/powerpoint/2010/main" val="3525919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251520" y="117302"/>
            <a:ext cx="8737907" cy="791418"/>
          </a:xfrm>
        </p:spPr>
        <p:txBody>
          <a:bodyPr>
            <a:noAutofit/>
          </a:bodyPr>
          <a:lstStyle/>
          <a:p>
            <a:pPr algn="ctr" eaLnBrk="1" hangingPunct="1">
              <a:defRPr/>
            </a:pPr>
            <a:r>
              <a:rPr lang="fi-FI" sz="2300" b="0" dirty="0" smtClean="0"/>
              <a:t>Vuosien 2012-2016 peruspalvelujen valtionosuusleikkausten vaikutus kuntasektorin vuosikatteeseen</a:t>
            </a:r>
          </a:p>
        </p:txBody>
      </p:sp>
      <p:graphicFrame>
        <p:nvGraphicFramePr>
          <p:cNvPr id="2" name="Object 3"/>
          <p:cNvGraphicFramePr>
            <a:graphicFrameLocks noChangeAspect="1"/>
          </p:cNvGraphicFramePr>
          <p:nvPr>
            <p:extLst>
              <p:ext uri="{D42A27DB-BD31-4B8C-83A1-F6EECF244321}">
                <p14:modId xmlns:p14="http://schemas.microsoft.com/office/powerpoint/2010/main" val="825876329"/>
              </p:ext>
            </p:extLst>
          </p:nvPr>
        </p:nvGraphicFramePr>
        <p:xfrm>
          <a:off x="374650" y="887413"/>
          <a:ext cx="8467725" cy="4773835"/>
        </p:xfrm>
        <a:graphic>
          <a:graphicData uri="http://schemas.openxmlformats.org/drawingml/2006/chart">
            <c:chart xmlns:c="http://schemas.openxmlformats.org/drawingml/2006/chart" xmlns:r="http://schemas.openxmlformats.org/officeDocument/2006/relationships" r:id="rId2"/>
          </a:graphicData>
        </a:graphic>
      </p:graphicFrame>
      <p:sp>
        <p:nvSpPr>
          <p:cNvPr id="97285" name="Alatunnisteen paikkamerkki 3"/>
          <p:cNvSpPr>
            <a:spLocks noGrp="1"/>
          </p:cNvSpPr>
          <p:nvPr>
            <p:ph type="ftr" sz="quarter" idx="11"/>
          </p:nvPr>
        </p:nvSpPr>
        <p:spPr bwMode="auto">
          <a:xfrm>
            <a:off x="2843808" y="6475094"/>
            <a:ext cx="2574925" cy="265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algn="ctr" defTabSz="914400" eaLnBrk="1" fontAlgn="base" hangingPunct="1">
              <a:spcBef>
                <a:spcPct val="0"/>
              </a:spcBef>
              <a:spcAft>
                <a:spcPct val="0"/>
              </a:spcAft>
            </a:pPr>
            <a:r>
              <a:rPr lang="fi-FI" sz="900" smtClean="0">
                <a:cs typeface="Arial" charset="0"/>
              </a:rPr>
              <a:t>10.2.2016 Jari Koskinen</a:t>
            </a:r>
            <a:endParaRPr lang="fi-FI" sz="900" dirty="0" smtClean="0">
              <a:cs typeface="Arial" charset="0"/>
            </a:endParaRPr>
          </a:p>
        </p:txBody>
      </p:sp>
      <p:sp>
        <p:nvSpPr>
          <p:cNvPr id="5" name="Tekstiruutu 4"/>
          <p:cNvSpPr txBox="1"/>
          <p:nvPr/>
        </p:nvSpPr>
        <p:spPr>
          <a:xfrm>
            <a:off x="644411" y="5714092"/>
            <a:ext cx="7960037" cy="523220"/>
          </a:xfrm>
          <a:prstGeom prst="rect">
            <a:avLst/>
          </a:prstGeom>
          <a:noFill/>
        </p:spPr>
        <p:txBody>
          <a:bodyPr wrap="square" rtlCol="0">
            <a:spAutoFit/>
          </a:bodyPr>
          <a:lstStyle/>
          <a:p>
            <a:r>
              <a:rPr lang="fi-FI" sz="1400" dirty="0" smtClean="0"/>
              <a:t>Ilman vuosien 2012-2016 peruspalvelujen valtionosuusleikkauksia kuntatalous olisi tasapainossa ja vuosikate riittäisi myös kattamaan nettoinvestoinnit.</a:t>
            </a:r>
            <a:endParaRPr lang="fi-FI" sz="1400" dirty="0"/>
          </a:p>
        </p:txBody>
      </p:sp>
      <p:sp>
        <p:nvSpPr>
          <p:cNvPr id="4" name="Tekstiruutu 3"/>
          <p:cNvSpPr txBox="1"/>
          <p:nvPr/>
        </p:nvSpPr>
        <p:spPr>
          <a:xfrm>
            <a:off x="235373" y="548680"/>
            <a:ext cx="808235" cy="323165"/>
          </a:xfrm>
          <a:prstGeom prst="rect">
            <a:avLst/>
          </a:prstGeom>
          <a:noFill/>
        </p:spPr>
        <p:txBody>
          <a:bodyPr wrap="none" rtlCol="0">
            <a:spAutoFit/>
          </a:bodyPr>
          <a:lstStyle/>
          <a:p>
            <a:r>
              <a:rPr lang="fi-FI" sz="1500" dirty="0" smtClean="0">
                <a:solidFill>
                  <a:srgbClr val="002060"/>
                </a:solidFill>
              </a:rPr>
              <a:t>Mrd. €</a:t>
            </a:r>
            <a:endParaRPr lang="fi-FI" sz="1500" dirty="0">
              <a:solidFill>
                <a:srgbClr val="002060"/>
              </a:solidFill>
            </a:endParaRPr>
          </a:p>
        </p:txBody>
      </p:sp>
      <p:sp>
        <p:nvSpPr>
          <p:cNvPr id="8" name="Text Box 4"/>
          <p:cNvSpPr txBox="1">
            <a:spLocks noChangeArrowheads="1"/>
          </p:cNvSpPr>
          <p:nvPr/>
        </p:nvSpPr>
        <p:spPr bwMode="auto">
          <a:xfrm>
            <a:off x="5220072" y="6279703"/>
            <a:ext cx="39615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dirty="0"/>
              <a:t>Lähde: </a:t>
            </a:r>
            <a:r>
              <a:rPr lang="fi-FI" dirty="0" smtClean="0"/>
              <a:t>Vuodet 2000-2015 Tilastokeskus /Kuntaliitto</a:t>
            </a:r>
          </a:p>
          <a:p>
            <a:pPr eaLnBrk="1" hangingPunct="1"/>
            <a:r>
              <a:rPr lang="fi-FI" dirty="0"/>
              <a:t> </a:t>
            </a:r>
            <a:r>
              <a:rPr lang="fi-FI" dirty="0" smtClean="0"/>
              <a:t>          Vuosi 2016 Taloustutkimus Oy:n kysely/Kuntaliitto</a:t>
            </a:r>
            <a:endParaRPr lang="fi-FI" dirty="0"/>
          </a:p>
        </p:txBody>
      </p:sp>
      <p:sp>
        <p:nvSpPr>
          <p:cNvPr id="9" name="Tekstiruutu 8"/>
          <p:cNvSpPr txBox="1"/>
          <p:nvPr/>
        </p:nvSpPr>
        <p:spPr>
          <a:xfrm>
            <a:off x="8316416" y="4941168"/>
            <a:ext cx="391326" cy="292388"/>
          </a:xfrm>
          <a:prstGeom prst="rect">
            <a:avLst/>
          </a:prstGeom>
          <a:noFill/>
        </p:spPr>
        <p:txBody>
          <a:bodyPr wrap="none" rtlCol="0">
            <a:spAutoFit/>
          </a:bodyPr>
          <a:lstStyle/>
          <a:p>
            <a:r>
              <a:rPr lang="fi-FI" sz="1300" dirty="0" smtClean="0">
                <a:solidFill>
                  <a:schemeClr val="accent1"/>
                </a:solidFill>
              </a:rPr>
              <a:t>TA</a:t>
            </a:r>
            <a:endParaRPr lang="fi-FI" sz="1300" dirty="0">
              <a:solidFill>
                <a:schemeClr val="accent1"/>
              </a:solidFill>
            </a:endParaRPr>
          </a:p>
        </p:txBody>
      </p:sp>
      <p:sp>
        <p:nvSpPr>
          <p:cNvPr id="10" name="Tekstiruutu 9"/>
          <p:cNvSpPr txBox="1"/>
          <p:nvPr/>
        </p:nvSpPr>
        <p:spPr>
          <a:xfrm>
            <a:off x="7812360" y="4941168"/>
            <a:ext cx="498021" cy="292388"/>
          </a:xfrm>
          <a:prstGeom prst="rect">
            <a:avLst/>
          </a:prstGeom>
          <a:noFill/>
        </p:spPr>
        <p:txBody>
          <a:bodyPr wrap="none" rtlCol="0">
            <a:spAutoFit/>
          </a:bodyPr>
          <a:lstStyle/>
          <a:p>
            <a:r>
              <a:rPr lang="fi-FI" sz="1300" dirty="0" smtClean="0">
                <a:solidFill>
                  <a:schemeClr val="accent1"/>
                </a:solidFill>
              </a:rPr>
              <a:t>TPA</a:t>
            </a:r>
            <a:endParaRPr lang="fi-FI" sz="1300" dirty="0">
              <a:solidFill>
                <a:schemeClr val="accent1"/>
              </a:solidFill>
            </a:endParaRPr>
          </a:p>
        </p:txBody>
      </p:sp>
    </p:spTree>
    <p:extLst>
      <p:ext uri="{BB962C8B-B14F-4D97-AF65-F5344CB8AC3E}">
        <p14:creationId xmlns:p14="http://schemas.microsoft.com/office/powerpoint/2010/main" val="268168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6935213" y="836712"/>
            <a:ext cx="19572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i="1" dirty="0"/>
              <a:t>  Vuosimuutos, %</a:t>
            </a:r>
          </a:p>
        </p:txBody>
      </p:sp>
      <p:sp>
        <p:nvSpPr>
          <p:cNvPr id="6148" name="Rectangle 7"/>
          <p:cNvSpPr>
            <a:spLocks noChangeArrowheads="1"/>
          </p:cNvSpPr>
          <p:nvPr/>
        </p:nvSpPr>
        <p:spPr bwMode="auto">
          <a:xfrm>
            <a:off x="35496" y="1844824"/>
            <a:ext cx="26096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Verorahoitus yhteensä</a:t>
            </a:r>
            <a:endParaRPr lang="fi-FI" sz="1700" dirty="0"/>
          </a:p>
        </p:txBody>
      </p:sp>
      <p:sp>
        <p:nvSpPr>
          <p:cNvPr id="6149" name="Rectangle 8"/>
          <p:cNvSpPr>
            <a:spLocks noChangeArrowheads="1"/>
          </p:cNvSpPr>
          <p:nvPr/>
        </p:nvSpPr>
        <p:spPr bwMode="auto">
          <a:xfrm>
            <a:off x="35496" y="5183614"/>
            <a:ext cx="20490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Rahavarat </a:t>
            </a:r>
            <a:r>
              <a:rPr lang="fi-FI" sz="1700" dirty="0"/>
              <a:t>31.12.</a:t>
            </a:r>
          </a:p>
        </p:txBody>
      </p:sp>
      <p:sp>
        <p:nvSpPr>
          <p:cNvPr id="6150" name="Text Box 20"/>
          <p:cNvSpPr txBox="1">
            <a:spLocks noChangeArrowheads="1"/>
          </p:cNvSpPr>
          <p:nvPr/>
        </p:nvSpPr>
        <p:spPr bwMode="auto">
          <a:xfrm>
            <a:off x="179388" y="-27384"/>
            <a:ext cx="8893175" cy="794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300" dirty="0" smtClean="0"/>
              <a:t>Kuntien ja kuntayhtymien  </a:t>
            </a:r>
            <a:r>
              <a:rPr lang="fi-FI" sz="2300" dirty="0"/>
              <a:t>tilinpäätösten keskeisiä eriä vuosilta </a:t>
            </a:r>
            <a:r>
              <a:rPr lang="fi-FI" sz="2300" dirty="0" smtClean="0"/>
              <a:t>2014 ja 2015 (ml. liikelaitokset)</a:t>
            </a:r>
            <a:endParaRPr lang="fi-FI" sz="2300" dirty="0"/>
          </a:p>
        </p:txBody>
      </p:sp>
      <p:sp>
        <p:nvSpPr>
          <p:cNvPr id="6155" name="Rectangle 46"/>
          <p:cNvSpPr>
            <a:spLocks noChangeArrowheads="1"/>
          </p:cNvSpPr>
          <p:nvPr/>
        </p:nvSpPr>
        <p:spPr bwMode="auto">
          <a:xfrm>
            <a:off x="5819673" y="1567825"/>
            <a:ext cx="8047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dirty="0">
                <a:solidFill>
                  <a:srgbClr val="C00000"/>
                </a:solidFill>
              </a:rPr>
              <a:t>-</a:t>
            </a:r>
            <a:r>
              <a:rPr lang="fi-FI" sz="1700" b="1" dirty="0" smtClean="0">
                <a:solidFill>
                  <a:srgbClr val="C00000"/>
                </a:solidFill>
              </a:rPr>
              <a:t>27,66</a:t>
            </a:r>
            <a:endParaRPr lang="fi-FI" sz="1700" b="1" dirty="0">
              <a:solidFill>
                <a:srgbClr val="C00000"/>
              </a:solidFill>
            </a:endParaRPr>
          </a:p>
        </p:txBody>
      </p:sp>
      <p:sp>
        <p:nvSpPr>
          <p:cNvPr id="6156" name="Rectangle 47"/>
          <p:cNvSpPr>
            <a:spLocks noChangeArrowheads="1"/>
          </p:cNvSpPr>
          <p:nvPr/>
        </p:nvSpPr>
        <p:spPr bwMode="auto">
          <a:xfrm>
            <a:off x="5968999" y="18448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29,98</a:t>
            </a:r>
            <a:endParaRPr lang="fi-FI" sz="1700" dirty="0">
              <a:solidFill>
                <a:srgbClr val="C00000"/>
              </a:solidFill>
            </a:endParaRPr>
          </a:p>
        </p:txBody>
      </p:sp>
      <p:sp>
        <p:nvSpPr>
          <p:cNvPr id="6157" name="Rectangle 48"/>
          <p:cNvSpPr>
            <a:spLocks noChangeArrowheads="1"/>
          </p:cNvSpPr>
          <p:nvPr/>
        </p:nvSpPr>
        <p:spPr bwMode="auto">
          <a:xfrm>
            <a:off x="6078010" y="5183614"/>
            <a:ext cx="49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5,04</a:t>
            </a:r>
            <a:endParaRPr lang="fi-FI" sz="1700" dirty="0">
              <a:solidFill>
                <a:srgbClr val="C00000"/>
              </a:solidFill>
            </a:endParaRPr>
          </a:p>
        </p:txBody>
      </p:sp>
      <p:sp>
        <p:nvSpPr>
          <p:cNvPr id="6158" name="Rectangle 57"/>
          <p:cNvSpPr>
            <a:spLocks noChangeArrowheads="1"/>
          </p:cNvSpPr>
          <p:nvPr/>
        </p:nvSpPr>
        <p:spPr bwMode="auto">
          <a:xfrm>
            <a:off x="5580705" y="1225650"/>
            <a:ext cx="11151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i-FI" sz="1700" dirty="0">
                <a:solidFill>
                  <a:srgbClr val="C00000"/>
                </a:solidFill>
              </a:rPr>
              <a:t> </a:t>
            </a:r>
            <a:r>
              <a:rPr lang="fi-FI" sz="1700" dirty="0" smtClean="0">
                <a:solidFill>
                  <a:srgbClr val="C00000"/>
                </a:solidFill>
              </a:rPr>
              <a:t>2015 TPA</a:t>
            </a:r>
            <a:endParaRPr lang="fi-FI" sz="1700" dirty="0">
              <a:solidFill>
                <a:srgbClr val="C00000"/>
              </a:solidFill>
            </a:endParaRPr>
          </a:p>
        </p:txBody>
      </p:sp>
      <p:sp>
        <p:nvSpPr>
          <p:cNvPr id="6159" name="Rectangle 82"/>
          <p:cNvSpPr>
            <a:spLocks noChangeArrowheads="1"/>
          </p:cNvSpPr>
          <p:nvPr/>
        </p:nvSpPr>
        <p:spPr bwMode="auto">
          <a:xfrm>
            <a:off x="8388849" y="1567825"/>
            <a:ext cx="38952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i="1" dirty="0" smtClean="0">
                <a:solidFill>
                  <a:srgbClr val="C00000"/>
                </a:solidFill>
              </a:rPr>
              <a:t>3,7</a:t>
            </a:r>
            <a:endParaRPr lang="fi-FI" sz="1700" b="1" i="1" dirty="0">
              <a:solidFill>
                <a:srgbClr val="C00000"/>
              </a:solidFill>
            </a:endParaRPr>
          </a:p>
        </p:txBody>
      </p:sp>
      <p:sp>
        <p:nvSpPr>
          <p:cNvPr id="6160" name="Rectangle 83"/>
          <p:cNvSpPr>
            <a:spLocks noChangeArrowheads="1"/>
          </p:cNvSpPr>
          <p:nvPr/>
        </p:nvSpPr>
        <p:spPr bwMode="auto">
          <a:xfrm>
            <a:off x="8413003" y="1844824"/>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2,1</a:t>
            </a:r>
            <a:endParaRPr lang="fi-FI" sz="1700" i="1" dirty="0">
              <a:solidFill>
                <a:srgbClr val="C00000"/>
              </a:solidFill>
            </a:endParaRPr>
          </a:p>
        </p:txBody>
      </p:sp>
      <p:sp>
        <p:nvSpPr>
          <p:cNvPr id="6161" name="Rectangle 84"/>
          <p:cNvSpPr>
            <a:spLocks noChangeArrowheads="1"/>
          </p:cNvSpPr>
          <p:nvPr/>
        </p:nvSpPr>
        <p:spPr bwMode="auto">
          <a:xfrm>
            <a:off x="8232514" y="5183614"/>
            <a:ext cx="4536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-4,9</a:t>
            </a:r>
            <a:endParaRPr lang="fi-FI" sz="1700" i="1" dirty="0">
              <a:solidFill>
                <a:srgbClr val="C00000"/>
              </a:solidFill>
            </a:endParaRPr>
          </a:p>
        </p:txBody>
      </p:sp>
      <p:sp>
        <p:nvSpPr>
          <p:cNvPr id="6162" name="Rectangle 93"/>
          <p:cNvSpPr>
            <a:spLocks noChangeArrowheads="1"/>
          </p:cNvSpPr>
          <p:nvPr/>
        </p:nvSpPr>
        <p:spPr bwMode="auto">
          <a:xfrm>
            <a:off x="7913215" y="1251050"/>
            <a:ext cx="1123281"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85000"/>
              </a:lnSpc>
            </a:pPr>
            <a:r>
              <a:rPr lang="fi-FI" sz="1700" i="1" dirty="0" smtClean="0">
                <a:solidFill>
                  <a:srgbClr val="C00000"/>
                </a:solidFill>
              </a:rPr>
              <a:t>2015 TPA</a:t>
            </a:r>
            <a:endParaRPr lang="fi-FI" sz="1700" i="1" dirty="0">
              <a:solidFill>
                <a:srgbClr val="C00000"/>
              </a:solidFill>
            </a:endParaRPr>
          </a:p>
        </p:txBody>
      </p:sp>
      <p:sp>
        <p:nvSpPr>
          <p:cNvPr id="6166" name="Rectangle 105"/>
          <p:cNvSpPr>
            <a:spLocks noChangeArrowheads="1"/>
          </p:cNvSpPr>
          <p:nvPr/>
        </p:nvSpPr>
        <p:spPr bwMode="auto">
          <a:xfrm>
            <a:off x="7038999" y="1251050"/>
            <a:ext cx="803275" cy="22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fi-FI" sz="1700" i="1" dirty="0" smtClean="0">
                <a:solidFill>
                  <a:schemeClr val="tx1"/>
                </a:solidFill>
              </a:rPr>
              <a:t>2014</a:t>
            </a:r>
            <a:endParaRPr lang="fi-FI" sz="1700" i="1" dirty="0">
              <a:solidFill>
                <a:schemeClr val="tx1"/>
              </a:solidFill>
            </a:endParaRPr>
          </a:p>
        </p:txBody>
      </p:sp>
      <p:sp>
        <p:nvSpPr>
          <p:cNvPr id="6167" name="Line 124"/>
          <p:cNvSpPr>
            <a:spLocks noChangeShapeType="1"/>
          </p:cNvSpPr>
          <p:nvPr/>
        </p:nvSpPr>
        <p:spPr bwMode="auto">
          <a:xfrm>
            <a:off x="6906170" y="1197075"/>
            <a:ext cx="208915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sz="1700" i="1"/>
          </a:p>
        </p:txBody>
      </p:sp>
      <p:sp>
        <p:nvSpPr>
          <p:cNvPr id="6168" name="Line 125"/>
          <p:cNvSpPr>
            <a:spLocks noChangeShapeType="1"/>
          </p:cNvSpPr>
          <p:nvPr/>
        </p:nvSpPr>
        <p:spPr bwMode="auto">
          <a:xfrm>
            <a:off x="4602162" y="1197075"/>
            <a:ext cx="2088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sz="1700"/>
          </a:p>
        </p:txBody>
      </p:sp>
      <p:sp>
        <p:nvSpPr>
          <p:cNvPr id="6169" name="Rectangle 126"/>
          <p:cNvSpPr>
            <a:spLocks noChangeArrowheads="1"/>
          </p:cNvSpPr>
          <p:nvPr/>
        </p:nvSpPr>
        <p:spPr bwMode="auto">
          <a:xfrm>
            <a:off x="35496" y="2425835"/>
            <a:ext cx="21053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  - Valtionosuudet</a:t>
            </a:r>
            <a:endParaRPr lang="fi-FI" sz="1700" dirty="0"/>
          </a:p>
        </p:txBody>
      </p:sp>
      <p:sp>
        <p:nvSpPr>
          <p:cNvPr id="6171" name="Rectangle 129"/>
          <p:cNvSpPr>
            <a:spLocks noChangeArrowheads="1"/>
          </p:cNvSpPr>
          <p:nvPr/>
        </p:nvSpPr>
        <p:spPr bwMode="auto">
          <a:xfrm>
            <a:off x="6078280" y="242583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8,22</a:t>
            </a:r>
            <a:endParaRPr lang="fi-FI" sz="1700" dirty="0">
              <a:solidFill>
                <a:srgbClr val="C00000"/>
              </a:solidFill>
            </a:endParaRPr>
          </a:p>
        </p:txBody>
      </p:sp>
      <p:sp>
        <p:nvSpPr>
          <p:cNvPr id="6172" name="Rectangle 130"/>
          <p:cNvSpPr>
            <a:spLocks noChangeArrowheads="1"/>
          </p:cNvSpPr>
          <p:nvPr/>
        </p:nvSpPr>
        <p:spPr bwMode="auto">
          <a:xfrm>
            <a:off x="8409828" y="2425835"/>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0,3</a:t>
            </a:r>
            <a:endParaRPr lang="fi-FI" sz="1700" i="1" dirty="0">
              <a:solidFill>
                <a:srgbClr val="C00000"/>
              </a:solidFill>
            </a:endParaRPr>
          </a:p>
        </p:txBody>
      </p:sp>
      <p:sp>
        <p:nvSpPr>
          <p:cNvPr id="6174" name="Rectangle 132"/>
          <p:cNvSpPr>
            <a:spLocks noChangeArrowheads="1"/>
          </p:cNvSpPr>
          <p:nvPr/>
        </p:nvSpPr>
        <p:spPr bwMode="auto">
          <a:xfrm>
            <a:off x="35496" y="2713867"/>
            <a:ext cx="13577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a:t>  Vuosikate</a:t>
            </a:r>
          </a:p>
        </p:txBody>
      </p:sp>
      <p:sp>
        <p:nvSpPr>
          <p:cNvPr id="6176" name="Rectangle 135"/>
          <p:cNvSpPr>
            <a:spLocks noChangeArrowheads="1"/>
          </p:cNvSpPr>
          <p:nvPr/>
        </p:nvSpPr>
        <p:spPr bwMode="auto">
          <a:xfrm>
            <a:off x="6025380" y="2713867"/>
            <a:ext cx="5450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dirty="0" smtClean="0">
                <a:solidFill>
                  <a:srgbClr val="C00000"/>
                </a:solidFill>
              </a:rPr>
              <a:t>2,55</a:t>
            </a:r>
            <a:endParaRPr lang="fi-FI" sz="1700" b="1" dirty="0">
              <a:solidFill>
                <a:srgbClr val="C00000"/>
              </a:solidFill>
            </a:endParaRPr>
          </a:p>
        </p:txBody>
      </p:sp>
      <p:sp>
        <p:nvSpPr>
          <p:cNvPr id="6177" name="Rectangle 136"/>
          <p:cNvSpPr>
            <a:spLocks noChangeArrowheads="1"/>
          </p:cNvSpPr>
          <p:nvPr/>
        </p:nvSpPr>
        <p:spPr bwMode="auto">
          <a:xfrm>
            <a:off x="8114876" y="2713867"/>
            <a:ext cx="649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i="1" dirty="0" smtClean="0">
                <a:solidFill>
                  <a:srgbClr val="C00000"/>
                </a:solidFill>
              </a:rPr>
              <a:t>-11,4</a:t>
            </a:r>
            <a:endParaRPr lang="fi-FI" sz="1700" b="1" i="1" dirty="0">
              <a:solidFill>
                <a:srgbClr val="C00000"/>
              </a:solidFill>
            </a:endParaRPr>
          </a:p>
        </p:txBody>
      </p:sp>
      <p:sp>
        <p:nvSpPr>
          <p:cNvPr id="6179" name="Rectangle 138"/>
          <p:cNvSpPr>
            <a:spLocks noChangeArrowheads="1"/>
          </p:cNvSpPr>
          <p:nvPr/>
        </p:nvSpPr>
        <p:spPr bwMode="auto">
          <a:xfrm>
            <a:off x="35496" y="2996952"/>
            <a:ext cx="31586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Poistot ja arvonalentumiset</a:t>
            </a:r>
          </a:p>
        </p:txBody>
      </p:sp>
      <p:sp>
        <p:nvSpPr>
          <p:cNvPr id="6181" name="Rectangle 141"/>
          <p:cNvSpPr>
            <a:spLocks noChangeArrowheads="1"/>
          </p:cNvSpPr>
          <p:nvPr/>
        </p:nvSpPr>
        <p:spPr bwMode="auto">
          <a:xfrm>
            <a:off x="5978894" y="2996952"/>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-2,61</a:t>
            </a:r>
            <a:endParaRPr lang="fi-FI" sz="1700" dirty="0">
              <a:solidFill>
                <a:srgbClr val="C00000"/>
              </a:solidFill>
            </a:endParaRPr>
          </a:p>
        </p:txBody>
      </p:sp>
      <p:sp>
        <p:nvSpPr>
          <p:cNvPr id="6182" name="Rectangle 142"/>
          <p:cNvSpPr>
            <a:spLocks noChangeArrowheads="1"/>
          </p:cNvSpPr>
          <p:nvPr/>
        </p:nvSpPr>
        <p:spPr bwMode="auto">
          <a:xfrm>
            <a:off x="8310442" y="2996952"/>
            <a:ext cx="4536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-1,1</a:t>
            </a:r>
            <a:endParaRPr lang="fi-FI" sz="1700" i="1" dirty="0">
              <a:solidFill>
                <a:srgbClr val="C00000"/>
              </a:solidFill>
            </a:endParaRPr>
          </a:p>
        </p:txBody>
      </p:sp>
      <p:sp>
        <p:nvSpPr>
          <p:cNvPr id="6184" name="Rectangle 144"/>
          <p:cNvSpPr>
            <a:spLocks noChangeArrowheads="1"/>
          </p:cNvSpPr>
          <p:nvPr/>
        </p:nvSpPr>
        <p:spPr bwMode="auto">
          <a:xfrm>
            <a:off x="35496" y="3275984"/>
            <a:ext cx="23532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a:t>  Tilikauden </a:t>
            </a:r>
            <a:r>
              <a:rPr lang="fi-FI" sz="1700" b="1" dirty="0" smtClean="0"/>
              <a:t>tulos </a:t>
            </a:r>
            <a:r>
              <a:rPr lang="fi-FI" sz="1700" b="1" baseline="30000" dirty="0" smtClean="0"/>
              <a:t>1)</a:t>
            </a:r>
            <a:endParaRPr lang="fi-FI" sz="1700" b="1" baseline="30000" dirty="0"/>
          </a:p>
        </p:txBody>
      </p:sp>
      <p:sp>
        <p:nvSpPr>
          <p:cNvPr id="6186" name="Rectangle 147"/>
          <p:cNvSpPr>
            <a:spLocks noChangeArrowheads="1"/>
          </p:cNvSpPr>
          <p:nvPr/>
        </p:nvSpPr>
        <p:spPr bwMode="auto">
          <a:xfrm>
            <a:off x="6048621" y="3275984"/>
            <a:ext cx="5450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dirty="0" smtClean="0">
                <a:solidFill>
                  <a:srgbClr val="C00000"/>
                </a:solidFill>
              </a:rPr>
              <a:t>0,27</a:t>
            </a:r>
            <a:endParaRPr lang="fi-FI" sz="1700" b="1" dirty="0">
              <a:solidFill>
                <a:srgbClr val="C00000"/>
              </a:solidFill>
            </a:endParaRPr>
          </a:p>
        </p:txBody>
      </p:sp>
      <p:sp>
        <p:nvSpPr>
          <p:cNvPr id="6187" name="Rectangle 150"/>
          <p:cNvSpPr>
            <a:spLocks noChangeArrowheads="1"/>
          </p:cNvSpPr>
          <p:nvPr/>
        </p:nvSpPr>
        <p:spPr bwMode="auto">
          <a:xfrm>
            <a:off x="35496" y="1567825"/>
            <a:ext cx="17600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a:t>  Toimintakate</a:t>
            </a:r>
          </a:p>
        </p:txBody>
      </p:sp>
      <p:sp>
        <p:nvSpPr>
          <p:cNvPr id="6188" name="Rectangle 151"/>
          <p:cNvSpPr>
            <a:spLocks noChangeArrowheads="1"/>
          </p:cNvSpPr>
          <p:nvPr/>
        </p:nvSpPr>
        <p:spPr bwMode="auto">
          <a:xfrm>
            <a:off x="4673890" y="836712"/>
            <a:ext cx="13481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Mrd. </a:t>
            </a:r>
            <a:r>
              <a:rPr lang="fi-FI" sz="1700" dirty="0" smtClean="0"/>
              <a:t>euroa</a:t>
            </a:r>
            <a:endParaRPr lang="fi-FI" sz="1700" dirty="0"/>
          </a:p>
        </p:txBody>
      </p:sp>
      <p:sp>
        <p:nvSpPr>
          <p:cNvPr id="6189" name="Rectangle 152"/>
          <p:cNvSpPr>
            <a:spLocks noChangeArrowheads="1"/>
          </p:cNvSpPr>
          <p:nvPr/>
        </p:nvSpPr>
        <p:spPr bwMode="auto">
          <a:xfrm>
            <a:off x="35496" y="4085984"/>
            <a:ext cx="4866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b="1" dirty="0"/>
              <a:t>  </a:t>
            </a:r>
            <a:r>
              <a:rPr lang="fi-FI" sz="1700" b="1" dirty="0" smtClean="0"/>
              <a:t>Toiminnan ja investointien rahavirta</a:t>
            </a:r>
            <a:r>
              <a:rPr lang="fi-FI" sz="1700" b="1" baseline="30000" dirty="0" smtClean="0"/>
              <a:t>2)</a:t>
            </a:r>
            <a:endParaRPr lang="fi-FI" sz="1700" b="1" baseline="30000" dirty="0"/>
          </a:p>
        </p:txBody>
      </p:sp>
      <p:sp>
        <p:nvSpPr>
          <p:cNvPr id="6191" name="Rectangle 155"/>
          <p:cNvSpPr>
            <a:spLocks noChangeArrowheads="1"/>
          </p:cNvSpPr>
          <p:nvPr/>
        </p:nvSpPr>
        <p:spPr bwMode="auto">
          <a:xfrm>
            <a:off x="5953952" y="4085984"/>
            <a:ext cx="6492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dirty="0" smtClean="0">
                <a:solidFill>
                  <a:srgbClr val="C00000"/>
                </a:solidFill>
              </a:rPr>
              <a:t>-1,00</a:t>
            </a:r>
            <a:endParaRPr lang="fi-FI" sz="1700" b="1" dirty="0">
              <a:solidFill>
                <a:srgbClr val="C00000"/>
              </a:solidFill>
            </a:endParaRPr>
          </a:p>
        </p:txBody>
      </p:sp>
      <p:sp>
        <p:nvSpPr>
          <p:cNvPr id="6194" name="Rectangle 158"/>
          <p:cNvSpPr>
            <a:spLocks noChangeArrowheads="1"/>
          </p:cNvSpPr>
          <p:nvPr/>
        </p:nvSpPr>
        <p:spPr bwMode="auto">
          <a:xfrm>
            <a:off x="35496" y="4643984"/>
            <a:ext cx="26738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Lainakannan muutos </a:t>
            </a:r>
            <a:r>
              <a:rPr lang="fi-FI" sz="1700" baseline="30000" dirty="0" smtClean="0"/>
              <a:t>4)</a:t>
            </a:r>
            <a:endParaRPr lang="fi-FI" sz="1700" baseline="30000" dirty="0"/>
          </a:p>
        </p:txBody>
      </p:sp>
      <p:sp>
        <p:nvSpPr>
          <p:cNvPr id="6196" name="Rectangle 161"/>
          <p:cNvSpPr>
            <a:spLocks noChangeArrowheads="1"/>
          </p:cNvSpPr>
          <p:nvPr/>
        </p:nvSpPr>
        <p:spPr bwMode="auto">
          <a:xfrm>
            <a:off x="6078280" y="4643984"/>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0,49</a:t>
            </a:r>
            <a:endParaRPr lang="fi-FI" sz="1700" dirty="0">
              <a:solidFill>
                <a:srgbClr val="C00000"/>
              </a:solidFill>
            </a:endParaRPr>
          </a:p>
        </p:txBody>
      </p:sp>
      <p:sp>
        <p:nvSpPr>
          <p:cNvPr id="7239" name="Alatunnisteen paikkamerkki 1"/>
          <p:cNvSpPr>
            <a:spLocks noGrp="1"/>
          </p:cNvSpPr>
          <p:nvPr>
            <p:ph type="ftr" sz="quarter" idx="4294967295"/>
          </p:nvPr>
        </p:nvSpPr>
        <p:spPr bwMode="auto">
          <a:xfrm>
            <a:off x="3270879" y="644150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10.2.2016 Jari Koskinen</a:t>
            </a:r>
          </a:p>
        </p:txBody>
      </p:sp>
      <p:sp>
        <p:nvSpPr>
          <p:cNvPr id="76" name="Rectangle 57"/>
          <p:cNvSpPr>
            <a:spLocks noChangeArrowheads="1"/>
          </p:cNvSpPr>
          <p:nvPr/>
        </p:nvSpPr>
        <p:spPr bwMode="auto">
          <a:xfrm>
            <a:off x="4713164" y="1225650"/>
            <a:ext cx="628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fi-FI" sz="1700" dirty="0">
                <a:solidFill>
                  <a:schemeClr val="accent1"/>
                </a:solidFill>
              </a:rPr>
              <a:t> </a:t>
            </a:r>
            <a:r>
              <a:rPr lang="fi-FI" sz="1700" dirty="0" smtClean="0">
                <a:solidFill>
                  <a:schemeClr val="accent1"/>
                </a:solidFill>
              </a:rPr>
              <a:t>2014</a:t>
            </a:r>
            <a:endParaRPr lang="fi-FI" sz="1700" dirty="0">
              <a:solidFill>
                <a:schemeClr val="accent1"/>
              </a:solidFill>
            </a:endParaRPr>
          </a:p>
        </p:txBody>
      </p:sp>
      <p:sp>
        <p:nvSpPr>
          <p:cNvPr id="72" name="Rectangle 46"/>
          <p:cNvSpPr>
            <a:spLocks noChangeArrowheads="1"/>
          </p:cNvSpPr>
          <p:nvPr/>
        </p:nvSpPr>
        <p:spPr bwMode="auto">
          <a:xfrm>
            <a:off x="4718679" y="1567825"/>
            <a:ext cx="8047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dirty="0"/>
              <a:t>-</a:t>
            </a:r>
            <a:r>
              <a:rPr lang="fi-FI" sz="1700" b="1" dirty="0" smtClean="0"/>
              <a:t>26,67</a:t>
            </a:r>
            <a:endParaRPr lang="fi-FI" sz="1700" b="1" dirty="0"/>
          </a:p>
        </p:txBody>
      </p:sp>
      <p:sp>
        <p:nvSpPr>
          <p:cNvPr id="84" name="Rectangle 47"/>
          <p:cNvSpPr>
            <a:spLocks noChangeArrowheads="1"/>
          </p:cNvSpPr>
          <p:nvPr/>
        </p:nvSpPr>
        <p:spPr bwMode="auto">
          <a:xfrm>
            <a:off x="4868003" y="18448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29,37</a:t>
            </a:r>
            <a:endParaRPr lang="fi-FI" sz="1700" dirty="0"/>
          </a:p>
        </p:txBody>
      </p:sp>
      <p:sp>
        <p:nvSpPr>
          <p:cNvPr id="85" name="Rectangle 48"/>
          <p:cNvSpPr>
            <a:spLocks noChangeArrowheads="1"/>
          </p:cNvSpPr>
          <p:nvPr/>
        </p:nvSpPr>
        <p:spPr bwMode="auto">
          <a:xfrm>
            <a:off x="4997891" y="5183614"/>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5,30</a:t>
            </a:r>
            <a:endParaRPr lang="fi-FI" sz="1700" dirty="0"/>
          </a:p>
        </p:txBody>
      </p:sp>
      <p:sp>
        <p:nvSpPr>
          <p:cNvPr id="86" name="Rectangle 129"/>
          <p:cNvSpPr>
            <a:spLocks noChangeArrowheads="1"/>
          </p:cNvSpPr>
          <p:nvPr/>
        </p:nvSpPr>
        <p:spPr bwMode="auto">
          <a:xfrm>
            <a:off x="4992947" y="242583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8,20</a:t>
            </a:r>
            <a:endParaRPr lang="fi-FI" sz="1700" dirty="0"/>
          </a:p>
        </p:txBody>
      </p:sp>
      <p:sp>
        <p:nvSpPr>
          <p:cNvPr id="87" name="Rectangle 135"/>
          <p:cNvSpPr>
            <a:spLocks noChangeArrowheads="1"/>
          </p:cNvSpPr>
          <p:nvPr/>
        </p:nvSpPr>
        <p:spPr bwMode="auto">
          <a:xfrm>
            <a:off x="4940048" y="2713867"/>
            <a:ext cx="5450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dirty="0" smtClean="0"/>
              <a:t>2,88</a:t>
            </a:r>
            <a:endParaRPr lang="fi-FI" sz="1700" b="1" dirty="0"/>
          </a:p>
        </p:txBody>
      </p:sp>
      <p:sp>
        <p:nvSpPr>
          <p:cNvPr id="88" name="Rectangle 141"/>
          <p:cNvSpPr>
            <a:spLocks noChangeArrowheads="1"/>
          </p:cNvSpPr>
          <p:nvPr/>
        </p:nvSpPr>
        <p:spPr bwMode="auto">
          <a:xfrm>
            <a:off x="4893562" y="2996952"/>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-2,64</a:t>
            </a:r>
            <a:endParaRPr lang="fi-FI" sz="1700" dirty="0"/>
          </a:p>
        </p:txBody>
      </p:sp>
      <p:sp>
        <p:nvSpPr>
          <p:cNvPr id="89" name="Rectangle 147"/>
          <p:cNvSpPr>
            <a:spLocks noChangeArrowheads="1"/>
          </p:cNvSpPr>
          <p:nvPr/>
        </p:nvSpPr>
        <p:spPr bwMode="auto">
          <a:xfrm>
            <a:off x="4963290" y="3275984"/>
            <a:ext cx="5450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dirty="0" smtClean="0"/>
              <a:t>2,16</a:t>
            </a:r>
            <a:endParaRPr lang="fi-FI" sz="1700" b="1" dirty="0"/>
          </a:p>
        </p:txBody>
      </p:sp>
      <p:sp>
        <p:nvSpPr>
          <p:cNvPr id="90" name="Rectangle 155"/>
          <p:cNvSpPr>
            <a:spLocks noChangeArrowheads="1"/>
          </p:cNvSpPr>
          <p:nvPr/>
        </p:nvSpPr>
        <p:spPr bwMode="auto">
          <a:xfrm>
            <a:off x="4868622" y="4085984"/>
            <a:ext cx="649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dirty="0" smtClean="0"/>
              <a:t>-0,10</a:t>
            </a:r>
            <a:endParaRPr lang="fi-FI" sz="1700" b="1" dirty="0"/>
          </a:p>
        </p:txBody>
      </p:sp>
      <p:sp>
        <p:nvSpPr>
          <p:cNvPr id="91" name="Rectangle 161"/>
          <p:cNvSpPr>
            <a:spLocks noChangeArrowheads="1"/>
          </p:cNvSpPr>
          <p:nvPr/>
        </p:nvSpPr>
        <p:spPr bwMode="auto">
          <a:xfrm>
            <a:off x="4992948" y="4643984"/>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0,98</a:t>
            </a:r>
            <a:endParaRPr lang="fi-FI" sz="1700" dirty="0"/>
          </a:p>
        </p:txBody>
      </p:sp>
      <p:sp>
        <p:nvSpPr>
          <p:cNvPr id="93" name="Rectangle 82"/>
          <p:cNvSpPr>
            <a:spLocks noChangeArrowheads="1"/>
          </p:cNvSpPr>
          <p:nvPr/>
        </p:nvSpPr>
        <p:spPr bwMode="auto">
          <a:xfrm>
            <a:off x="7393845" y="1567825"/>
            <a:ext cx="3895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i="1" dirty="0" smtClean="0"/>
              <a:t>0,8</a:t>
            </a:r>
            <a:endParaRPr lang="fi-FI" sz="1700" b="1" i="1" dirty="0"/>
          </a:p>
        </p:txBody>
      </p:sp>
      <p:sp>
        <p:nvSpPr>
          <p:cNvPr id="94" name="Rectangle 83"/>
          <p:cNvSpPr>
            <a:spLocks noChangeArrowheads="1"/>
          </p:cNvSpPr>
          <p:nvPr/>
        </p:nvSpPr>
        <p:spPr bwMode="auto">
          <a:xfrm>
            <a:off x="7433448" y="1844824"/>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1,5</a:t>
            </a:r>
            <a:endParaRPr lang="fi-FI" sz="1700" i="1" dirty="0"/>
          </a:p>
        </p:txBody>
      </p:sp>
      <p:sp>
        <p:nvSpPr>
          <p:cNvPr id="95" name="Rectangle 84"/>
          <p:cNvSpPr>
            <a:spLocks noChangeArrowheads="1"/>
          </p:cNvSpPr>
          <p:nvPr/>
        </p:nvSpPr>
        <p:spPr bwMode="auto">
          <a:xfrm>
            <a:off x="7502281" y="5183614"/>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2,8</a:t>
            </a:r>
            <a:endParaRPr lang="fi-FI" sz="1700" i="1" dirty="0"/>
          </a:p>
        </p:txBody>
      </p:sp>
      <p:sp>
        <p:nvSpPr>
          <p:cNvPr id="96" name="Rectangle 130"/>
          <p:cNvSpPr>
            <a:spLocks noChangeArrowheads="1"/>
          </p:cNvSpPr>
          <p:nvPr/>
        </p:nvSpPr>
        <p:spPr bwMode="auto">
          <a:xfrm>
            <a:off x="7330887" y="2425835"/>
            <a:ext cx="4536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-1,1</a:t>
            </a:r>
            <a:endParaRPr lang="fi-FI" sz="1700" i="1" dirty="0"/>
          </a:p>
        </p:txBody>
      </p:sp>
      <p:sp>
        <p:nvSpPr>
          <p:cNvPr id="97" name="Rectangle 136"/>
          <p:cNvSpPr>
            <a:spLocks noChangeArrowheads="1"/>
          </p:cNvSpPr>
          <p:nvPr/>
        </p:nvSpPr>
        <p:spPr bwMode="auto">
          <a:xfrm>
            <a:off x="7395007" y="2713867"/>
            <a:ext cx="3895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b="1" i="1" dirty="0" smtClean="0"/>
              <a:t>6,7</a:t>
            </a:r>
            <a:endParaRPr lang="fi-FI" sz="1700" b="1" i="1" dirty="0"/>
          </a:p>
        </p:txBody>
      </p:sp>
      <p:sp>
        <p:nvSpPr>
          <p:cNvPr id="98" name="Rectangle 142"/>
          <p:cNvSpPr>
            <a:spLocks noChangeArrowheads="1"/>
          </p:cNvSpPr>
          <p:nvPr/>
        </p:nvSpPr>
        <p:spPr bwMode="auto">
          <a:xfrm>
            <a:off x="7430273" y="2996952"/>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0,5</a:t>
            </a:r>
            <a:endParaRPr lang="fi-FI" sz="1700" i="1" dirty="0"/>
          </a:p>
        </p:txBody>
      </p:sp>
      <p:sp>
        <p:nvSpPr>
          <p:cNvPr id="102" name="Rectangle 152"/>
          <p:cNvSpPr>
            <a:spLocks noChangeArrowheads="1"/>
          </p:cNvSpPr>
          <p:nvPr/>
        </p:nvSpPr>
        <p:spPr bwMode="auto">
          <a:xfrm>
            <a:off x="35496" y="3815984"/>
            <a:ext cx="32335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Poistonalaiset investoinnit </a:t>
            </a:r>
            <a:r>
              <a:rPr lang="fi-FI" sz="1700" baseline="30000" dirty="0" smtClean="0"/>
              <a:t>3)</a:t>
            </a:r>
            <a:endParaRPr lang="fi-FI" sz="1700" baseline="30000" dirty="0"/>
          </a:p>
        </p:txBody>
      </p:sp>
      <p:sp>
        <p:nvSpPr>
          <p:cNvPr id="103" name="Rectangle 155"/>
          <p:cNvSpPr>
            <a:spLocks noChangeArrowheads="1"/>
          </p:cNvSpPr>
          <p:nvPr/>
        </p:nvSpPr>
        <p:spPr bwMode="auto">
          <a:xfrm>
            <a:off x="6011661" y="3815984"/>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-3,72</a:t>
            </a:r>
            <a:endParaRPr lang="fi-FI" sz="1700" dirty="0">
              <a:solidFill>
                <a:srgbClr val="C00000"/>
              </a:solidFill>
            </a:endParaRPr>
          </a:p>
        </p:txBody>
      </p:sp>
      <p:sp>
        <p:nvSpPr>
          <p:cNvPr id="104" name="Rectangle 156"/>
          <p:cNvSpPr>
            <a:spLocks noChangeArrowheads="1"/>
          </p:cNvSpPr>
          <p:nvPr/>
        </p:nvSpPr>
        <p:spPr bwMode="auto">
          <a:xfrm>
            <a:off x="8310442" y="3815984"/>
            <a:ext cx="4536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-2,6</a:t>
            </a:r>
            <a:endParaRPr lang="fi-FI" sz="1700" i="1" dirty="0">
              <a:solidFill>
                <a:srgbClr val="C00000"/>
              </a:solidFill>
            </a:endParaRPr>
          </a:p>
        </p:txBody>
      </p:sp>
      <p:sp>
        <p:nvSpPr>
          <p:cNvPr id="106" name="Rectangle 155"/>
          <p:cNvSpPr>
            <a:spLocks noChangeArrowheads="1"/>
          </p:cNvSpPr>
          <p:nvPr/>
        </p:nvSpPr>
        <p:spPr bwMode="auto">
          <a:xfrm>
            <a:off x="4926330" y="3815984"/>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-3,82</a:t>
            </a:r>
            <a:endParaRPr lang="fi-FI" sz="1700" dirty="0"/>
          </a:p>
        </p:txBody>
      </p:sp>
      <p:sp>
        <p:nvSpPr>
          <p:cNvPr id="107" name="Rectangle 156"/>
          <p:cNvSpPr>
            <a:spLocks noChangeArrowheads="1"/>
          </p:cNvSpPr>
          <p:nvPr/>
        </p:nvSpPr>
        <p:spPr bwMode="auto">
          <a:xfrm>
            <a:off x="7330888" y="3815984"/>
            <a:ext cx="4536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-2,7</a:t>
            </a:r>
            <a:endParaRPr lang="fi-FI" sz="1700" i="1" dirty="0"/>
          </a:p>
        </p:txBody>
      </p:sp>
      <p:sp>
        <p:nvSpPr>
          <p:cNvPr id="99" name="Text Box 28"/>
          <p:cNvSpPr txBox="1">
            <a:spLocks noChangeArrowheads="1"/>
          </p:cNvSpPr>
          <p:nvPr/>
        </p:nvSpPr>
        <p:spPr bwMode="auto">
          <a:xfrm>
            <a:off x="344913" y="624027"/>
            <a:ext cx="872765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50" dirty="0">
                <a:solidFill>
                  <a:schemeClr val="accent1"/>
                </a:solidFill>
              </a:rPr>
              <a:t>Lähde: </a:t>
            </a:r>
            <a:r>
              <a:rPr lang="fi-FI" sz="1250" dirty="0" smtClean="0">
                <a:solidFill>
                  <a:schemeClr val="accent1"/>
                </a:solidFill>
              </a:rPr>
              <a:t>Tilastokeskus. Vuoden 2015  lukuihin on lisätty Kuntaliiton arvioimat Ahvenanmaan kuntien tiedot.</a:t>
            </a:r>
            <a:endParaRPr lang="fi-FI" sz="1250" dirty="0">
              <a:solidFill>
                <a:schemeClr val="accent1"/>
              </a:solidFill>
            </a:endParaRPr>
          </a:p>
        </p:txBody>
      </p:sp>
      <p:sp>
        <p:nvSpPr>
          <p:cNvPr id="64" name="Rectangle 158"/>
          <p:cNvSpPr>
            <a:spLocks noChangeArrowheads="1"/>
          </p:cNvSpPr>
          <p:nvPr/>
        </p:nvSpPr>
        <p:spPr bwMode="auto">
          <a:xfrm>
            <a:off x="35496" y="4389495"/>
            <a:ext cx="32925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Pitkäaikaisten </a:t>
            </a:r>
            <a:r>
              <a:rPr lang="fi-FI" sz="1700" dirty="0"/>
              <a:t>lainojen lisäys</a:t>
            </a:r>
          </a:p>
        </p:txBody>
      </p:sp>
      <p:sp>
        <p:nvSpPr>
          <p:cNvPr id="65" name="Rectangle 161"/>
          <p:cNvSpPr>
            <a:spLocks noChangeArrowheads="1"/>
          </p:cNvSpPr>
          <p:nvPr/>
        </p:nvSpPr>
        <p:spPr bwMode="auto">
          <a:xfrm>
            <a:off x="6078280" y="438949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2,42</a:t>
            </a:r>
            <a:endParaRPr lang="fi-FI" sz="1700" dirty="0">
              <a:solidFill>
                <a:srgbClr val="C00000"/>
              </a:solidFill>
            </a:endParaRPr>
          </a:p>
        </p:txBody>
      </p:sp>
      <p:sp>
        <p:nvSpPr>
          <p:cNvPr id="66" name="Rectangle 162"/>
          <p:cNvSpPr>
            <a:spLocks noChangeArrowheads="1"/>
          </p:cNvSpPr>
          <p:nvPr/>
        </p:nvSpPr>
        <p:spPr bwMode="auto">
          <a:xfrm>
            <a:off x="8172583" y="4389495"/>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-11,8</a:t>
            </a:r>
            <a:endParaRPr lang="fi-FI" sz="1700" i="1" dirty="0">
              <a:solidFill>
                <a:srgbClr val="C00000"/>
              </a:solidFill>
            </a:endParaRPr>
          </a:p>
        </p:txBody>
      </p:sp>
      <p:sp>
        <p:nvSpPr>
          <p:cNvPr id="67" name="Rectangle 161"/>
          <p:cNvSpPr>
            <a:spLocks noChangeArrowheads="1"/>
          </p:cNvSpPr>
          <p:nvPr/>
        </p:nvSpPr>
        <p:spPr bwMode="auto">
          <a:xfrm>
            <a:off x="4992947" y="4389495"/>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2,74</a:t>
            </a:r>
            <a:endParaRPr lang="fi-FI" sz="1700" dirty="0"/>
          </a:p>
        </p:txBody>
      </p:sp>
      <p:sp>
        <p:nvSpPr>
          <p:cNvPr id="68" name="Rectangle 162"/>
          <p:cNvSpPr>
            <a:spLocks noChangeArrowheads="1"/>
          </p:cNvSpPr>
          <p:nvPr/>
        </p:nvSpPr>
        <p:spPr bwMode="auto">
          <a:xfrm>
            <a:off x="7330887" y="4389495"/>
            <a:ext cx="4536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-9,0</a:t>
            </a:r>
            <a:endParaRPr lang="fi-FI" sz="1700" i="1" dirty="0"/>
          </a:p>
        </p:txBody>
      </p:sp>
      <p:sp>
        <p:nvSpPr>
          <p:cNvPr id="62" name="Rectangle 126"/>
          <p:cNvSpPr>
            <a:spLocks noChangeArrowheads="1"/>
          </p:cNvSpPr>
          <p:nvPr/>
        </p:nvSpPr>
        <p:spPr bwMode="auto">
          <a:xfrm>
            <a:off x="35496" y="2143889"/>
            <a:ext cx="14817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  - Verotulot</a:t>
            </a:r>
            <a:endParaRPr lang="fi-FI" sz="1700" dirty="0"/>
          </a:p>
        </p:txBody>
      </p:sp>
      <p:sp>
        <p:nvSpPr>
          <p:cNvPr id="63" name="Rectangle 129"/>
          <p:cNvSpPr>
            <a:spLocks noChangeArrowheads="1"/>
          </p:cNvSpPr>
          <p:nvPr/>
        </p:nvSpPr>
        <p:spPr bwMode="auto">
          <a:xfrm>
            <a:off x="5940421" y="2143889"/>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21,76</a:t>
            </a:r>
            <a:endParaRPr lang="fi-FI" sz="1700" dirty="0">
              <a:solidFill>
                <a:srgbClr val="C00000"/>
              </a:solidFill>
            </a:endParaRPr>
          </a:p>
        </p:txBody>
      </p:sp>
      <p:sp>
        <p:nvSpPr>
          <p:cNvPr id="69" name="Rectangle 130"/>
          <p:cNvSpPr>
            <a:spLocks noChangeArrowheads="1"/>
          </p:cNvSpPr>
          <p:nvPr/>
        </p:nvSpPr>
        <p:spPr bwMode="auto">
          <a:xfrm>
            <a:off x="8409828" y="2143889"/>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2,8</a:t>
            </a:r>
            <a:endParaRPr lang="fi-FI" sz="1700" i="1" dirty="0">
              <a:solidFill>
                <a:srgbClr val="C00000"/>
              </a:solidFill>
            </a:endParaRPr>
          </a:p>
        </p:txBody>
      </p:sp>
      <p:sp>
        <p:nvSpPr>
          <p:cNvPr id="70" name="Rectangle 129"/>
          <p:cNvSpPr>
            <a:spLocks noChangeArrowheads="1"/>
          </p:cNvSpPr>
          <p:nvPr/>
        </p:nvSpPr>
        <p:spPr bwMode="auto">
          <a:xfrm>
            <a:off x="4855090" y="2143889"/>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21,18</a:t>
            </a:r>
            <a:endParaRPr lang="fi-FI" sz="1700" dirty="0"/>
          </a:p>
        </p:txBody>
      </p:sp>
      <p:sp>
        <p:nvSpPr>
          <p:cNvPr id="71" name="Rectangle 130"/>
          <p:cNvSpPr>
            <a:spLocks noChangeArrowheads="1"/>
          </p:cNvSpPr>
          <p:nvPr/>
        </p:nvSpPr>
        <p:spPr bwMode="auto">
          <a:xfrm>
            <a:off x="7430273" y="2143889"/>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2,6</a:t>
            </a:r>
            <a:endParaRPr lang="fi-FI" sz="1700" i="1" dirty="0"/>
          </a:p>
        </p:txBody>
      </p:sp>
      <p:sp>
        <p:nvSpPr>
          <p:cNvPr id="2" name="Tekstiruutu 1"/>
          <p:cNvSpPr txBox="1"/>
          <p:nvPr/>
        </p:nvSpPr>
        <p:spPr>
          <a:xfrm>
            <a:off x="321582" y="6165304"/>
            <a:ext cx="8930938" cy="261610"/>
          </a:xfrm>
          <a:prstGeom prst="rect">
            <a:avLst/>
          </a:prstGeom>
          <a:noFill/>
        </p:spPr>
        <p:txBody>
          <a:bodyPr wrap="square" rtlCol="0">
            <a:spAutoFit/>
          </a:bodyPr>
          <a:lstStyle/>
          <a:p>
            <a:r>
              <a:rPr lang="fi-FI" sz="1100" dirty="0" smtClean="0"/>
              <a:t> 4) Lainakannan muutosta ja lainakantaa vuonna 2015 pienentävät liikelaitosten yhtiöittämiset (arviolta noin 300 milj. €) </a:t>
            </a:r>
            <a:endParaRPr lang="fi-FI" sz="1100" dirty="0"/>
          </a:p>
        </p:txBody>
      </p:sp>
      <p:sp>
        <p:nvSpPr>
          <p:cNvPr id="73" name="Tekstiruutu 72"/>
          <p:cNvSpPr txBox="1"/>
          <p:nvPr/>
        </p:nvSpPr>
        <p:spPr>
          <a:xfrm>
            <a:off x="321582" y="5445224"/>
            <a:ext cx="8679418" cy="261610"/>
          </a:xfrm>
          <a:prstGeom prst="rect">
            <a:avLst/>
          </a:prstGeom>
          <a:noFill/>
        </p:spPr>
        <p:txBody>
          <a:bodyPr wrap="square" rtlCol="0">
            <a:spAutoFit/>
          </a:bodyPr>
          <a:lstStyle/>
          <a:p>
            <a:r>
              <a:rPr lang="fi-FI" sz="1100" dirty="0" smtClean="0"/>
              <a:t> 1) Vuoden 2014 tuloksessa on noin 1,7 mrd. euroa liikelaitosten yhtiöittämisistä johtuvia satunnaisia tuloja.</a:t>
            </a:r>
            <a:endParaRPr lang="fi-FI" sz="1100" dirty="0"/>
          </a:p>
        </p:txBody>
      </p:sp>
      <p:sp>
        <p:nvSpPr>
          <p:cNvPr id="74" name="Rectangle 152"/>
          <p:cNvSpPr>
            <a:spLocks noChangeArrowheads="1"/>
          </p:cNvSpPr>
          <p:nvPr/>
        </p:nvSpPr>
        <p:spPr bwMode="auto">
          <a:xfrm>
            <a:off x="35496" y="3552412"/>
            <a:ext cx="2248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a:t>
            </a:r>
            <a:r>
              <a:rPr lang="fi-FI" sz="1700" dirty="0" smtClean="0"/>
              <a:t>Investointimenot </a:t>
            </a:r>
            <a:r>
              <a:rPr lang="fi-FI" sz="1700" baseline="30000" dirty="0" smtClean="0"/>
              <a:t>2)</a:t>
            </a:r>
            <a:endParaRPr lang="fi-FI" sz="1700" baseline="30000" dirty="0"/>
          </a:p>
        </p:txBody>
      </p:sp>
      <p:sp>
        <p:nvSpPr>
          <p:cNvPr id="75" name="Rectangle 155"/>
          <p:cNvSpPr>
            <a:spLocks noChangeArrowheads="1"/>
          </p:cNvSpPr>
          <p:nvPr/>
        </p:nvSpPr>
        <p:spPr bwMode="auto">
          <a:xfrm>
            <a:off x="6011661" y="3552412"/>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-4,32</a:t>
            </a:r>
            <a:endParaRPr lang="fi-FI" sz="1700" dirty="0">
              <a:solidFill>
                <a:srgbClr val="C00000"/>
              </a:solidFill>
            </a:endParaRPr>
          </a:p>
        </p:txBody>
      </p:sp>
      <p:sp>
        <p:nvSpPr>
          <p:cNvPr id="77" name="Rectangle 156"/>
          <p:cNvSpPr>
            <a:spLocks noChangeArrowheads="1"/>
          </p:cNvSpPr>
          <p:nvPr/>
        </p:nvSpPr>
        <p:spPr bwMode="auto">
          <a:xfrm>
            <a:off x="8172583" y="3552412"/>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-43,3</a:t>
            </a:r>
            <a:endParaRPr lang="fi-FI" sz="1700" i="1" dirty="0">
              <a:solidFill>
                <a:srgbClr val="C00000"/>
              </a:solidFill>
            </a:endParaRPr>
          </a:p>
        </p:txBody>
      </p:sp>
      <p:sp>
        <p:nvSpPr>
          <p:cNvPr id="78" name="Rectangle 155"/>
          <p:cNvSpPr>
            <a:spLocks noChangeArrowheads="1"/>
          </p:cNvSpPr>
          <p:nvPr/>
        </p:nvSpPr>
        <p:spPr bwMode="auto">
          <a:xfrm>
            <a:off x="4926330" y="3552412"/>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-7,62</a:t>
            </a:r>
            <a:endParaRPr lang="fi-FI" sz="1700" dirty="0"/>
          </a:p>
        </p:txBody>
      </p:sp>
      <p:sp>
        <p:nvSpPr>
          <p:cNvPr id="79" name="Rectangle 156"/>
          <p:cNvSpPr>
            <a:spLocks noChangeArrowheads="1"/>
          </p:cNvSpPr>
          <p:nvPr/>
        </p:nvSpPr>
        <p:spPr bwMode="auto">
          <a:xfrm>
            <a:off x="7292416" y="3552412"/>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62,1</a:t>
            </a:r>
            <a:endParaRPr lang="fi-FI" sz="1700" i="1" dirty="0"/>
          </a:p>
        </p:txBody>
      </p:sp>
      <p:sp>
        <p:nvSpPr>
          <p:cNvPr id="81" name="Tekstiruutu 80"/>
          <p:cNvSpPr txBox="1"/>
          <p:nvPr/>
        </p:nvSpPr>
        <p:spPr>
          <a:xfrm>
            <a:off x="288032" y="5651984"/>
            <a:ext cx="8607410" cy="430887"/>
          </a:xfrm>
          <a:prstGeom prst="rect">
            <a:avLst/>
          </a:prstGeom>
          <a:noFill/>
        </p:spPr>
        <p:txBody>
          <a:bodyPr wrap="square" rtlCol="0">
            <a:spAutoFit/>
          </a:bodyPr>
          <a:lstStyle/>
          <a:p>
            <a:r>
              <a:rPr lang="fi-FI" sz="1100" dirty="0" smtClean="0"/>
              <a:t>  2) Vuoden 2014 investointimenoissa on noin 3,1 mrd. euroa ja investointihyödykkeiden luovutustuloissa noin 4,2  </a:t>
            </a:r>
          </a:p>
          <a:p>
            <a:r>
              <a:rPr lang="fi-FI" sz="1100" dirty="0" smtClean="0"/>
              <a:t>      mrd. euroa  yhtiöittämisien vaikutuksia, mistä johtuen toiminnan ja  investointien rahavirta oli lähes tasapainossa.</a:t>
            </a:r>
            <a:endParaRPr lang="fi-FI" sz="1100" dirty="0"/>
          </a:p>
        </p:txBody>
      </p:sp>
      <p:sp>
        <p:nvSpPr>
          <p:cNvPr id="82" name="Rectangle 8"/>
          <p:cNvSpPr>
            <a:spLocks noChangeArrowheads="1"/>
          </p:cNvSpPr>
          <p:nvPr/>
        </p:nvSpPr>
        <p:spPr bwMode="auto">
          <a:xfrm>
            <a:off x="35496" y="4895984"/>
            <a:ext cx="24509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i-FI" sz="1700" dirty="0"/>
              <a:t>  Lainakanta 31.12</a:t>
            </a:r>
            <a:r>
              <a:rPr lang="fi-FI" sz="1700" dirty="0" smtClean="0"/>
              <a:t>. </a:t>
            </a:r>
            <a:r>
              <a:rPr lang="fi-FI" sz="1700" baseline="30000" dirty="0" smtClean="0"/>
              <a:t>4)</a:t>
            </a:r>
            <a:endParaRPr lang="fi-FI" sz="1700" baseline="30000" dirty="0"/>
          </a:p>
        </p:txBody>
      </p:sp>
      <p:sp>
        <p:nvSpPr>
          <p:cNvPr id="83" name="Rectangle 48"/>
          <p:cNvSpPr>
            <a:spLocks noChangeArrowheads="1"/>
          </p:cNvSpPr>
          <p:nvPr/>
        </p:nvSpPr>
        <p:spPr bwMode="auto">
          <a:xfrm>
            <a:off x="5940152" y="489598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solidFill>
                  <a:srgbClr val="C00000"/>
                </a:solidFill>
              </a:rPr>
              <a:t>17,02</a:t>
            </a:r>
            <a:endParaRPr lang="fi-FI" sz="1700" dirty="0">
              <a:solidFill>
                <a:srgbClr val="C00000"/>
              </a:solidFill>
            </a:endParaRPr>
          </a:p>
        </p:txBody>
      </p:sp>
      <p:sp>
        <p:nvSpPr>
          <p:cNvPr id="92" name="Rectangle 84"/>
          <p:cNvSpPr>
            <a:spLocks noChangeArrowheads="1"/>
          </p:cNvSpPr>
          <p:nvPr/>
        </p:nvSpPr>
        <p:spPr bwMode="auto">
          <a:xfrm>
            <a:off x="8353947" y="4895984"/>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solidFill>
                  <a:srgbClr val="C00000"/>
                </a:solidFill>
              </a:rPr>
              <a:t>3,0</a:t>
            </a:r>
            <a:endParaRPr lang="fi-FI" sz="1700" i="1" dirty="0">
              <a:solidFill>
                <a:srgbClr val="C00000"/>
              </a:solidFill>
            </a:endParaRPr>
          </a:p>
        </p:txBody>
      </p:sp>
      <p:sp>
        <p:nvSpPr>
          <p:cNvPr id="100" name="Rectangle 48"/>
          <p:cNvSpPr>
            <a:spLocks noChangeArrowheads="1"/>
          </p:cNvSpPr>
          <p:nvPr/>
        </p:nvSpPr>
        <p:spPr bwMode="auto">
          <a:xfrm>
            <a:off x="4860032" y="489598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dirty="0" smtClean="0"/>
              <a:t>16,53</a:t>
            </a:r>
            <a:endParaRPr lang="fi-FI" sz="1700" dirty="0"/>
          </a:p>
        </p:txBody>
      </p:sp>
      <p:sp>
        <p:nvSpPr>
          <p:cNvPr id="101" name="Rectangle 84"/>
          <p:cNvSpPr>
            <a:spLocks noChangeArrowheads="1"/>
          </p:cNvSpPr>
          <p:nvPr/>
        </p:nvSpPr>
        <p:spPr bwMode="auto">
          <a:xfrm>
            <a:off x="7524328" y="4895984"/>
            <a:ext cx="354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fi-FI" sz="1700" i="1" dirty="0" smtClean="0"/>
              <a:t>6,3</a:t>
            </a:r>
            <a:endParaRPr lang="fi-FI" sz="1700" i="1" dirty="0"/>
          </a:p>
        </p:txBody>
      </p:sp>
      <p:sp>
        <p:nvSpPr>
          <p:cNvPr id="80" name="Tekstiruutu 79"/>
          <p:cNvSpPr txBox="1"/>
          <p:nvPr/>
        </p:nvSpPr>
        <p:spPr>
          <a:xfrm>
            <a:off x="321582" y="5975702"/>
            <a:ext cx="8930938" cy="261610"/>
          </a:xfrm>
          <a:prstGeom prst="rect">
            <a:avLst/>
          </a:prstGeom>
          <a:noFill/>
        </p:spPr>
        <p:txBody>
          <a:bodyPr wrap="square" rtlCol="0">
            <a:spAutoFit/>
          </a:bodyPr>
          <a:lstStyle/>
          <a:p>
            <a:r>
              <a:rPr lang="fi-FI" sz="1100" dirty="0" smtClean="0"/>
              <a:t> 3) Poistonalaiset investoinnit = Investointimenot ilman maa- ja vesialueiden sekä osakkeiden ja osuuksien hankintaa</a:t>
            </a:r>
            <a:endParaRPr lang="fi-FI" sz="1100" dirty="0"/>
          </a:p>
        </p:txBody>
      </p:sp>
    </p:spTree>
    <p:extLst>
      <p:ext uri="{BB962C8B-B14F-4D97-AF65-F5344CB8AC3E}">
        <p14:creationId xmlns:p14="http://schemas.microsoft.com/office/powerpoint/2010/main" val="2603257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251520" y="56179"/>
            <a:ext cx="8641084" cy="852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600" b="1" dirty="0" smtClean="0">
                <a:solidFill>
                  <a:schemeClr val="accent1"/>
                </a:solidFill>
              </a:rPr>
              <a:t>Vuoden 2015 tilinpäätösarvioiden tulkinnassa huomioitavia seikkoja</a:t>
            </a:r>
            <a:endParaRPr lang="fi-FI" sz="2600" b="1" dirty="0">
              <a:solidFill>
                <a:schemeClr val="accent1"/>
              </a:solidFill>
            </a:endParaRPr>
          </a:p>
        </p:txBody>
      </p:sp>
      <p:sp>
        <p:nvSpPr>
          <p:cNvPr id="7239" name="Alatunnisteen paikkamerkki 1"/>
          <p:cNvSpPr>
            <a:spLocks noGrp="1"/>
          </p:cNvSpPr>
          <p:nvPr>
            <p:ph type="ftr" sz="quarter" idx="4294967295"/>
          </p:nvPr>
        </p:nvSpPr>
        <p:spPr bwMode="auto">
          <a:xfrm>
            <a:off x="2987824" y="6453336"/>
            <a:ext cx="2895600" cy="222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10.2.2016 Jari Koskinen</a:t>
            </a:r>
            <a:endParaRPr lang="fi-FI" dirty="0" smtClean="0">
              <a:solidFill>
                <a:schemeClr val="accent1"/>
              </a:solidFill>
            </a:endParaRPr>
          </a:p>
        </p:txBody>
      </p:sp>
      <p:sp>
        <p:nvSpPr>
          <p:cNvPr id="21" name="Rectangle 150"/>
          <p:cNvSpPr>
            <a:spLocks noChangeArrowheads="1"/>
          </p:cNvSpPr>
          <p:nvPr/>
        </p:nvSpPr>
        <p:spPr bwMode="auto">
          <a:xfrm>
            <a:off x="140624" y="2444983"/>
            <a:ext cx="86690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i="1" dirty="0" smtClean="0">
                <a:solidFill>
                  <a:srgbClr val="0070C0"/>
                </a:solidFill>
              </a:rPr>
              <a:t>Toimintakulujen muutos olisi ollut noin +1 % (nyt -1</a:t>
            </a:r>
            <a:r>
              <a:rPr lang="fi-FI" sz="1900" b="1" i="1" dirty="0" smtClean="0">
                <a:solidFill>
                  <a:srgbClr val="0070C0"/>
                </a:solidFill>
              </a:rPr>
              <a:t> </a:t>
            </a:r>
            <a:r>
              <a:rPr lang="fi-FI" sz="1900" i="1" dirty="0" smtClean="0">
                <a:solidFill>
                  <a:srgbClr val="0070C0"/>
                </a:solidFill>
              </a:rPr>
              <a:t>%) </a:t>
            </a:r>
          </a:p>
          <a:p>
            <a:pPr marL="342900" indent="-342900">
              <a:buFont typeface="Arial" panose="020B0604020202020204" pitchFamily="34" charset="0"/>
              <a:buChar char="•"/>
            </a:pPr>
            <a:r>
              <a:rPr lang="fi-FI" sz="1900" i="1" dirty="0" smtClean="0">
                <a:solidFill>
                  <a:srgbClr val="0070C0"/>
                </a:solidFill>
              </a:rPr>
              <a:t>Toimintatuottojen muutos olisi ollut noin -1 % (nyt -11 %) </a:t>
            </a:r>
          </a:p>
          <a:p>
            <a:pPr marL="342900" indent="-342900">
              <a:buFont typeface="Arial" panose="020B0604020202020204" pitchFamily="34" charset="0"/>
              <a:buChar char="•"/>
            </a:pPr>
            <a:r>
              <a:rPr lang="fi-FI" sz="1900" i="1" dirty="0" smtClean="0">
                <a:solidFill>
                  <a:srgbClr val="0070C0"/>
                </a:solidFill>
              </a:rPr>
              <a:t>Vuosikate olisi ollut noin 300 milj. euroa parempi</a:t>
            </a:r>
          </a:p>
          <a:p>
            <a:pPr marL="342900" indent="-342900">
              <a:buFont typeface="Arial" panose="020B0604020202020204" pitchFamily="34" charset="0"/>
              <a:buChar char="•"/>
            </a:pPr>
            <a:r>
              <a:rPr lang="fi-FI" sz="1900" i="1" dirty="0" smtClean="0">
                <a:solidFill>
                  <a:srgbClr val="0070C0"/>
                </a:solidFill>
              </a:rPr>
              <a:t>Tilikauden tulos olisi ollut noin 150 milj. euroa parempi</a:t>
            </a:r>
          </a:p>
          <a:p>
            <a:pPr marL="342900" indent="-342900">
              <a:buFont typeface="Arial" panose="020B0604020202020204" pitchFamily="34" charset="0"/>
              <a:buChar char="•"/>
            </a:pPr>
            <a:r>
              <a:rPr lang="fi-FI" sz="1900" i="1" dirty="0" smtClean="0">
                <a:solidFill>
                  <a:srgbClr val="0070C0"/>
                </a:solidFill>
              </a:rPr>
              <a:t>Lainakanta olisi ollut arviolta 300 milj. euroa korkeampi</a:t>
            </a:r>
          </a:p>
          <a:p>
            <a:pPr marL="342900" indent="-342900">
              <a:buFont typeface="Arial" panose="020B0604020202020204" pitchFamily="34" charset="0"/>
              <a:buChar char="•"/>
            </a:pPr>
            <a:r>
              <a:rPr lang="fi-FI" sz="1900" i="1" dirty="0" smtClean="0">
                <a:solidFill>
                  <a:srgbClr val="0070C0"/>
                </a:solidFill>
              </a:rPr>
              <a:t>Investointien taso olisi ollut noin 100-200 milj. euroa korkeampi     </a:t>
            </a:r>
            <a:endParaRPr lang="fi-FI" sz="1900" i="1" dirty="0">
              <a:solidFill>
                <a:srgbClr val="0070C0"/>
              </a:solidFill>
            </a:endParaRPr>
          </a:p>
        </p:txBody>
      </p:sp>
      <p:sp>
        <p:nvSpPr>
          <p:cNvPr id="8" name="Tekstiruutu 7"/>
          <p:cNvSpPr txBox="1"/>
          <p:nvPr/>
        </p:nvSpPr>
        <p:spPr>
          <a:xfrm>
            <a:off x="240120" y="1008018"/>
            <a:ext cx="7848623" cy="1323439"/>
          </a:xfrm>
          <a:prstGeom prst="rect">
            <a:avLst/>
          </a:prstGeom>
          <a:noFill/>
        </p:spPr>
        <p:txBody>
          <a:bodyPr wrap="none" rtlCol="0">
            <a:spAutoFit/>
          </a:bodyPr>
          <a:lstStyle/>
          <a:p>
            <a:r>
              <a:rPr lang="fi-FI" sz="2000" b="1" dirty="0" smtClean="0"/>
              <a:t>Kunnallisten liikelaitosten ja ammattikorkeakoulujen</a:t>
            </a:r>
          </a:p>
          <a:p>
            <a:r>
              <a:rPr lang="fi-FI" sz="2000" b="1" dirty="0" smtClean="0"/>
              <a:t>yhtiöittäminen vuonna 2014 vaikutti merkittävästi</a:t>
            </a:r>
          </a:p>
          <a:p>
            <a:r>
              <a:rPr lang="fi-FI" sz="2000" b="1" dirty="0" smtClean="0"/>
              <a:t>kuntatalouden lukuihin vuonna 2015.</a:t>
            </a:r>
          </a:p>
          <a:p>
            <a:r>
              <a:rPr lang="fi-FI" sz="2000" b="1" u="sng" dirty="0" smtClean="0"/>
              <a:t>Ilman</a:t>
            </a:r>
            <a:r>
              <a:rPr lang="fi-FI" sz="2000" b="1" dirty="0" smtClean="0"/>
              <a:t> näitä yhtiöittämisiä:</a:t>
            </a:r>
            <a:endParaRPr lang="fi-FI" sz="2000" b="1" dirty="0"/>
          </a:p>
        </p:txBody>
      </p:sp>
      <p:sp>
        <p:nvSpPr>
          <p:cNvPr id="9" name="Tekstiruutu 8"/>
          <p:cNvSpPr txBox="1"/>
          <p:nvPr/>
        </p:nvSpPr>
        <p:spPr>
          <a:xfrm>
            <a:off x="218400" y="4307611"/>
            <a:ext cx="6564618" cy="400110"/>
          </a:xfrm>
          <a:prstGeom prst="rect">
            <a:avLst/>
          </a:prstGeom>
          <a:noFill/>
        </p:spPr>
        <p:txBody>
          <a:bodyPr wrap="none" rtlCol="0">
            <a:spAutoFit/>
          </a:bodyPr>
          <a:lstStyle/>
          <a:p>
            <a:r>
              <a:rPr lang="fi-FI" sz="2000" b="1" dirty="0" smtClean="0"/>
              <a:t>Toimintakulut laskivat noin yhden prosentin</a:t>
            </a:r>
            <a:endParaRPr lang="fi-FI" sz="2000" b="1" dirty="0"/>
          </a:p>
        </p:txBody>
      </p:sp>
      <p:sp>
        <p:nvSpPr>
          <p:cNvPr id="11" name="Rectangle 150"/>
          <p:cNvSpPr>
            <a:spLocks noChangeArrowheads="1"/>
          </p:cNvSpPr>
          <p:nvPr/>
        </p:nvSpPr>
        <p:spPr bwMode="auto">
          <a:xfrm>
            <a:off x="107504" y="4779729"/>
            <a:ext cx="95683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i="1" dirty="0" smtClean="0">
                <a:solidFill>
                  <a:srgbClr val="0070C0"/>
                </a:solidFill>
              </a:rPr>
              <a:t>Yhtiöittämisien lisäksi toimintakulujen kasvua hidasti</a:t>
            </a:r>
          </a:p>
          <a:p>
            <a:r>
              <a:rPr lang="fi-FI" sz="1900" i="1" dirty="0" smtClean="0">
                <a:solidFill>
                  <a:srgbClr val="0070C0"/>
                </a:solidFill>
              </a:rPr>
              <a:t>    henkilöstökulujen sopeutus, KT:n kyselyn mukaan noin 300 milj. euroa</a:t>
            </a:r>
            <a:r>
              <a:rPr lang="fi-FI" sz="1900" b="1" i="1" dirty="0" smtClean="0">
                <a:solidFill>
                  <a:srgbClr val="0070C0"/>
                </a:solidFill>
              </a:rPr>
              <a:t>   </a:t>
            </a:r>
            <a:endParaRPr lang="fi-FI" sz="1900" b="1" i="1" dirty="0">
              <a:solidFill>
                <a:srgbClr val="0070C0"/>
              </a:solidFill>
            </a:endParaRPr>
          </a:p>
          <a:p>
            <a:pPr marL="342900" indent="-342900">
              <a:buFont typeface="Arial" panose="020B0604020202020204" pitchFamily="34" charset="0"/>
              <a:buChar char="•"/>
            </a:pPr>
            <a:r>
              <a:rPr lang="fi-FI" sz="1900" i="1" dirty="0" smtClean="0">
                <a:solidFill>
                  <a:srgbClr val="0070C0"/>
                </a:solidFill>
              </a:rPr>
              <a:t>Toimintakuluja kasvatti mm. työmarkkinatuen kuntaosuuden</a:t>
            </a:r>
          </a:p>
          <a:p>
            <a:r>
              <a:rPr lang="fi-FI" sz="1900" i="1" dirty="0">
                <a:solidFill>
                  <a:srgbClr val="0070C0"/>
                </a:solidFill>
              </a:rPr>
              <a:t> </a:t>
            </a:r>
            <a:r>
              <a:rPr lang="fi-FI" sz="1900" i="1" dirty="0" smtClean="0">
                <a:solidFill>
                  <a:srgbClr val="0070C0"/>
                </a:solidFill>
              </a:rPr>
              <a:t>   kasvu, noin 160 milj. euroa</a:t>
            </a:r>
            <a:r>
              <a:rPr lang="fi-FI" sz="1900" b="1" i="1" dirty="0" smtClean="0">
                <a:solidFill>
                  <a:srgbClr val="0070C0"/>
                </a:solidFill>
              </a:rPr>
              <a:t>   </a:t>
            </a:r>
          </a:p>
        </p:txBody>
      </p:sp>
    </p:spTree>
    <p:extLst>
      <p:ext uri="{BB962C8B-B14F-4D97-AF65-F5344CB8AC3E}">
        <p14:creationId xmlns:p14="http://schemas.microsoft.com/office/powerpoint/2010/main" val="2949214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251520" y="56179"/>
            <a:ext cx="8641084" cy="852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2600" b="1" dirty="0" smtClean="0">
                <a:solidFill>
                  <a:schemeClr val="accent1"/>
                </a:solidFill>
              </a:rPr>
              <a:t>Vuoden 2015 tilinpäätösarvioiden tulkinnassa huomioitavia seikkoja</a:t>
            </a:r>
            <a:endParaRPr lang="fi-FI" sz="2600" b="1" dirty="0">
              <a:solidFill>
                <a:schemeClr val="accent1"/>
              </a:solidFill>
            </a:endParaRPr>
          </a:p>
        </p:txBody>
      </p:sp>
      <p:sp>
        <p:nvSpPr>
          <p:cNvPr id="7239" name="Alatunnisteen paikkamerkki 1"/>
          <p:cNvSpPr>
            <a:spLocks noGrp="1"/>
          </p:cNvSpPr>
          <p:nvPr>
            <p:ph type="ftr" sz="quarter" idx="4294967295"/>
          </p:nvPr>
        </p:nvSpPr>
        <p:spPr bwMode="auto">
          <a:xfrm>
            <a:off x="2987824" y="6453336"/>
            <a:ext cx="2895600" cy="222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10.2.2016 Jari Koskinen</a:t>
            </a:r>
          </a:p>
        </p:txBody>
      </p:sp>
      <p:sp>
        <p:nvSpPr>
          <p:cNvPr id="21" name="Rectangle 150"/>
          <p:cNvSpPr>
            <a:spLocks noChangeArrowheads="1"/>
          </p:cNvSpPr>
          <p:nvPr/>
        </p:nvSpPr>
        <p:spPr bwMode="auto">
          <a:xfrm>
            <a:off x="179512" y="1425389"/>
            <a:ext cx="84350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i="1" dirty="0" smtClean="0">
                <a:solidFill>
                  <a:srgbClr val="0070C0"/>
                </a:solidFill>
              </a:rPr>
              <a:t>Kunnallisverotulot </a:t>
            </a:r>
            <a:r>
              <a:rPr lang="fi-FI" sz="1900" i="1" dirty="0">
                <a:solidFill>
                  <a:srgbClr val="0070C0"/>
                </a:solidFill>
              </a:rPr>
              <a:t>kasvoivat </a:t>
            </a:r>
            <a:r>
              <a:rPr lang="fi-FI" sz="1900" i="1" dirty="0" smtClean="0">
                <a:solidFill>
                  <a:srgbClr val="0070C0"/>
                </a:solidFill>
              </a:rPr>
              <a:t>vain 1,8 %, vaikka 98 kuntaa nosti </a:t>
            </a:r>
          </a:p>
          <a:p>
            <a:r>
              <a:rPr lang="fi-FI" sz="1900" i="1" dirty="0">
                <a:solidFill>
                  <a:srgbClr val="0070C0"/>
                </a:solidFill>
              </a:rPr>
              <a:t> </a:t>
            </a:r>
            <a:r>
              <a:rPr lang="fi-FI" sz="1900" i="1" dirty="0" smtClean="0">
                <a:solidFill>
                  <a:srgbClr val="0070C0"/>
                </a:solidFill>
              </a:rPr>
              <a:t>   tuloveroprosenttiaan vuodelle 2015. </a:t>
            </a:r>
          </a:p>
          <a:p>
            <a:pPr marL="342900" indent="-342900">
              <a:buFont typeface="Arial" panose="020B0604020202020204" pitchFamily="34" charset="0"/>
              <a:buChar char="•"/>
            </a:pPr>
            <a:r>
              <a:rPr lang="fi-FI" sz="1900" i="1" dirty="0" smtClean="0">
                <a:solidFill>
                  <a:srgbClr val="0070C0"/>
                </a:solidFill>
              </a:rPr>
              <a:t>Yhteisövero kasvoi 12,3 % </a:t>
            </a:r>
          </a:p>
          <a:p>
            <a:pPr marL="800100" lvl="1" indent="-342900">
              <a:buFont typeface="Arial" panose="020B0604020202020204" pitchFamily="34" charset="0"/>
              <a:buChar char="•"/>
            </a:pPr>
            <a:r>
              <a:rPr lang="fi-FI" sz="1900" i="1" dirty="0" smtClean="0">
                <a:solidFill>
                  <a:srgbClr val="0070C0"/>
                </a:solidFill>
              </a:rPr>
              <a:t>Työmarkkinatuen kompensaatio 75 milj. euroa</a:t>
            </a:r>
          </a:p>
          <a:p>
            <a:pPr marL="342900" indent="-342900">
              <a:buFont typeface="Arial" panose="020B0604020202020204" pitchFamily="34" charset="0"/>
              <a:buChar char="•"/>
            </a:pPr>
            <a:r>
              <a:rPr lang="fi-FI" sz="1900" i="1" dirty="0" smtClean="0">
                <a:solidFill>
                  <a:srgbClr val="0070C0"/>
                </a:solidFill>
              </a:rPr>
              <a:t>Kiinteistöverot kasvoivat 6,1 %</a:t>
            </a:r>
          </a:p>
          <a:p>
            <a:pPr marL="800100" lvl="2" indent="-342900">
              <a:buFont typeface="Arial" panose="020B0604020202020204" pitchFamily="34" charset="0"/>
              <a:buChar char="•"/>
            </a:pPr>
            <a:r>
              <a:rPr lang="fi-FI" sz="1900" i="1" dirty="0">
                <a:solidFill>
                  <a:srgbClr val="0070C0"/>
                </a:solidFill>
              </a:rPr>
              <a:t> </a:t>
            </a:r>
            <a:r>
              <a:rPr lang="fi-FI" sz="1900" i="1" dirty="0" smtClean="0">
                <a:solidFill>
                  <a:srgbClr val="0070C0"/>
                </a:solidFill>
              </a:rPr>
              <a:t>Veroprosenttien ala- ja ylärajojen korotus</a:t>
            </a:r>
            <a:endParaRPr lang="fi-FI" sz="1400" i="1" dirty="0">
              <a:solidFill>
                <a:srgbClr val="0070C0"/>
              </a:solidFill>
            </a:endParaRPr>
          </a:p>
        </p:txBody>
      </p:sp>
      <p:sp>
        <p:nvSpPr>
          <p:cNvPr id="10" name="Tekstiruutu 9"/>
          <p:cNvSpPr txBox="1"/>
          <p:nvPr/>
        </p:nvSpPr>
        <p:spPr>
          <a:xfrm>
            <a:off x="107504" y="980728"/>
            <a:ext cx="6391493" cy="400110"/>
          </a:xfrm>
          <a:prstGeom prst="rect">
            <a:avLst/>
          </a:prstGeom>
          <a:noFill/>
        </p:spPr>
        <p:txBody>
          <a:bodyPr wrap="none" rtlCol="0">
            <a:spAutoFit/>
          </a:bodyPr>
          <a:lstStyle/>
          <a:p>
            <a:r>
              <a:rPr lang="fi-FI" sz="2000" b="1" dirty="0" smtClean="0"/>
              <a:t>Yhteenlasketut verotulot kasvoivat 2,8 %</a:t>
            </a:r>
            <a:endParaRPr lang="fi-FI" sz="2000" b="1" dirty="0"/>
          </a:p>
        </p:txBody>
      </p:sp>
      <p:sp>
        <p:nvSpPr>
          <p:cNvPr id="11" name="Rectangle 150"/>
          <p:cNvSpPr>
            <a:spLocks noChangeArrowheads="1"/>
          </p:cNvSpPr>
          <p:nvPr/>
        </p:nvSpPr>
        <p:spPr bwMode="auto">
          <a:xfrm>
            <a:off x="242304" y="3596823"/>
            <a:ext cx="816569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2100" i="1" dirty="0" smtClean="0">
                <a:solidFill>
                  <a:srgbClr val="0070C0"/>
                </a:solidFill>
              </a:rPr>
              <a:t>K</a:t>
            </a:r>
            <a:r>
              <a:rPr lang="fi-FI" sz="1900" i="1" dirty="0" smtClean="0">
                <a:solidFill>
                  <a:srgbClr val="0070C0"/>
                </a:solidFill>
              </a:rPr>
              <a:t>untien </a:t>
            </a:r>
            <a:r>
              <a:rPr lang="fi-FI" sz="1900" i="1" dirty="0">
                <a:solidFill>
                  <a:srgbClr val="0070C0"/>
                </a:solidFill>
              </a:rPr>
              <a:t>peruspalvelujen valtionosuuteen tehtiin vuonna </a:t>
            </a:r>
            <a:r>
              <a:rPr lang="fi-FI" sz="1900" i="1" dirty="0" smtClean="0">
                <a:solidFill>
                  <a:srgbClr val="0070C0"/>
                </a:solidFill>
              </a:rPr>
              <a:t>2015 </a:t>
            </a:r>
            <a:endParaRPr lang="fi-FI" sz="1900" i="1" dirty="0">
              <a:solidFill>
                <a:srgbClr val="0070C0"/>
              </a:solidFill>
            </a:endParaRPr>
          </a:p>
          <a:p>
            <a:r>
              <a:rPr lang="fi-FI" sz="1900" i="1" dirty="0">
                <a:solidFill>
                  <a:srgbClr val="0070C0"/>
                </a:solidFill>
              </a:rPr>
              <a:t> </a:t>
            </a:r>
            <a:r>
              <a:rPr lang="fi-FI" sz="1900" i="1" dirty="0" smtClean="0">
                <a:solidFill>
                  <a:srgbClr val="0070C0"/>
                </a:solidFill>
              </a:rPr>
              <a:t>   huomattava 236 milj. euron lisäleikkaus. </a:t>
            </a:r>
          </a:p>
          <a:p>
            <a:pPr marL="342900" indent="-342900">
              <a:buFont typeface="Arial" panose="020B0604020202020204" pitchFamily="34" charset="0"/>
              <a:buChar char="•"/>
            </a:pPr>
            <a:r>
              <a:rPr lang="fi-FI" sz="1900" i="1" dirty="0" smtClean="0">
                <a:solidFill>
                  <a:srgbClr val="0070C0"/>
                </a:solidFill>
              </a:rPr>
              <a:t>Valtionosuuksia pienennettiin myös 40 milj. euroa imuroimalla </a:t>
            </a:r>
          </a:p>
          <a:p>
            <a:r>
              <a:rPr lang="fi-FI" sz="1900" i="1" dirty="0">
                <a:solidFill>
                  <a:srgbClr val="0070C0"/>
                </a:solidFill>
              </a:rPr>
              <a:t> </a:t>
            </a:r>
            <a:r>
              <a:rPr lang="fi-FI" sz="1900" i="1" dirty="0" smtClean="0">
                <a:solidFill>
                  <a:srgbClr val="0070C0"/>
                </a:solidFill>
              </a:rPr>
              <a:t>   sosiaali- ja terveydenhuollon maksujen korotuksen mahdollinen</a:t>
            </a:r>
          </a:p>
          <a:p>
            <a:r>
              <a:rPr lang="fi-FI" sz="1900" i="1" dirty="0">
                <a:solidFill>
                  <a:srgbClr val="0070C0"/>
                </a:solidFill>
              </a:rPr>
              <a:t> </a:t>
            </a:r>
            <a:r>
              <a:rPr lang="fi-FI" sz="1900" i="1" dirty="0" smtClean="0">
                <a:solidFill>
                  <a:srgbClr val="0070C0"/>
                </a:solidFill>
              </a:rPr>
              <a:t>   hyöty kunnilta</a:t>
            </a:r>
          </a:p>
        </p:txBody>
      </p:sp>
      <p:sp>
        <p:nvSpPr>
          <p:cNvPr id="12" name="Tekstiruutu 11"/>
          <p:cNvSpPr txBox="1"/>
          <p:nvPr/>
        </p:nvSpPr>
        <p:spPr>
          <a:xfrm>
            <a:off x="129248" y="3140968"/>
            <a:ext cx="7649851" cy="400110"/>
          </a:xfrm>
          <a:prstGeom prst="rect">
            <a:avLst/>
          </a:prstGeom>
          <a:noFill/>
        </p:spPr>
        <p:txBody>
          <a:bodyPr wrap="none" rtlCol="0">
            <a:spAutoFit/>
          </a:bodyPr>
          <a:lstStyle/>
          <a:p>
            <a:r>
              <a:rPr lang="fi-FI" sz="2000" b="1" dirty="0" smtClean="0"/>
              <a:t>Valtionosuudet pysyivät lähes edellisvuoden tasolla</a:t>
            </a:r>
            <a:endParaRPr lang="fi-FI" sz="2000" b="1" dirty="0"/>
          </a:p>
        </p:txBody>
      </p:sp>
      <p:sp>
        <p:nvSpPr>
          <p:cNvPr id="15" name="Rectangle 150"/>
          <p:cNvSpPr>
            <a:spLocks noChangeArrowheads="1"/>
          </p:cNvSpPr>
          <p:nvPr/>
        </p:nvSpPr>
        <p:spPr bwMode="auto">
          <a:xfrm>
            <a:off x="314312" y="5800908"/>
            <a:ext cx="898643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42900" indent="-342900">
              <a:buFont typeface="Arial" panose="020B0604020202020204" pitchFamily="34" charset="0"/>
              <a:buChar char="•"/>
            </a:pPr>
            <a:r>
              <a:rPr lang="fi-FI" sz="1900" i="1" dirty="0" smtClean="0">
                <a:solidFill>
                  <a:srgbClr val="0070C0"/>
                </a:solidFill>
              </a:rPr>
              <a:t>Toiminnan ja investointien rahavirta yhä  miljardi euroa alijäämäinen</a:t>
            </a:r>
            <a:endParaRPr lang="fi-FI" sz="1900" i="1" dirty="0">
              <a:solidFill>
                <a:srgbClr val="0070C0"/>
              </a:solidFill>
            </a:endParaRPr>
          </a:p>
        </p:txBody>
      </p:sp>
      <p:sp>
        <p:nvSpPr>
          <p:cNvPr id="16" name="Tekstiruutu 15"/>
          <p:cNvSpPr txBox="1"/>
          <p:nvPr/>
        </p:nvSpPr>
        <p:spPr>
          <a:xfrm>
            <a:off x="193230" y="5122786"/>
            <a:ext cx="8594019" cy="707886"/>
          </a:xfrm>
          <a:prstGeom prst="rect">
            <a:avLst/>
          </a:prstGeom>
          <a:noFill/>
        </p:spPr>
        <p:txBody>
          <a:bodyPr wrap="none" rtlCol="0">
            <a:spAutoFit/>
          </a:bodyPr>
          <a:lstStyle/>
          <a:p>
            <a:r>
              <a:rPr lang="fi-FI" sz="2000" b="1" dirty="0" smtClean="0"/>
              <a:t>Kuntien ja kuntayhtymien yhteenlaskettu tilikauden tulos </a:t>
            </a:r>
          </a:p>
          <a:p>
            <a:r>
              <a:rPr lang="fi-FI" sz="2000" b="1" dirty="0"/>
              <a:t>p</a:t>
            </a:r>
            <a:r>
              <a:rPr lang="fi-FI" sz="2000" b="1" dirty="0" smtClean="0"/>
              <a:t>alautui tyypilliselle tasolleen, 0,3 miljardia euroon. </a:t>
            </a:r>
            <a:endParaRPr lang="fi-FI" sz="2000" b="1" dirty="0"/>
          </a:p>
        </p:txBody>
      </p:sp>
    </p:spTree>
    <p:extLst>
      <p:ext uri="{BB962C8B-B14F-4D97-AF65-F5344CB8AC3E}">
        <p14:creationId xmlns:p14="http://schemas.microsoft.com/office/powerpoint/2010/main" val="296063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10926"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10927"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1987146577"/>
              </p:ext>
            </p:extLst>
          </p:nvPr>
        </p:nvGraphicFramePr>
        <p:xfrm>
          <a:off x="1765300" y="1319213"/>
          <a:ext cx="7072313" cy="4548187"/>
        </p:xfrm>
        <a:graphic>
          <a:graphicData uri="http://schemas.openxmlformats.org/drawingml/2006/chart">
            <c:chart xmlns:c="http://schemas.openxmlformats.org/drawingml/2006/chart" xmlns:r="http://schemas.openxmlformats.org/officeDocument/2006/relationships" r:id="rId7"/>
          </a:graphicData>
        </a:graphic>
      </p:graphicFrame>
      <p:sp>
        <p:nvSpPr>
          <p:cNvPr id="24582" name="Text Box 10"/>
          <p:cNvSpPr txBox="1">
            <a:spLocks noChangeArrowheads="1"/>
          </p:cNvSpPr>
          <p:nvPr/>
        </p:nvSpPr>
        <p:spPr bwMode="auto">
          <a:xfrm>
            <a:off x="352425" y="1557338"/>
            <a:ext cx="16859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    2000</a:t>
            </a:r>
          </a:p>
        </p:txBody>
      </p:sp>
      <p:sp>
        <p:nvSpPr>
          <p:cNvPr id="24583" name="Text Box 11"/>
          <p:cNvSpPr txBox="1">
            <a:spLocks noChangeArrowheads="1"/>
          </p:cNvSpPr>
          <p:nvPr/>
        </p:nvSpPr>
        <p:spPr bwMode="auto">
          <a:xfrm>
            <a:off x="352425" y="4973638"/>
            <a:ext cx="15843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Manner-Suomi</a:t>
            </a:r>
          </a:p>
        </p:txBody>
      </p:sp>
      <p:sp>
        <p:nvSpPr>
          <p:cNvPr id="24584" name="Text Box 12"/>
          <p:cNvSpPr txBox="1">
            <a:spLocks noChangeArrowheads="1"/>
          </p:cNvSpPr>
          <p:nvPr/>
        </p:nvSpPr>
        <p:spPr bwMode="auto">
          <a:xfrm>
            <a:off x="352425" y="4027488"/>
            <a:ext cx="16786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a:t>
            </a:r>
            <a:r>
              <a:rPr lang="fi-FI" sz="1500" dirty="0" smtClean="0"/>
              <a:t>50001-100000</a:t>
            </a:r>
            <a:endParaRPr lang="fi-FI" sz="1500" dirty="0"/>
          </a:p>
        </p:txBody>
      </p:sp>
      <p:sp>
        <p:nvSpPr>
          <p:cNvPr id="24585" name="Text Box 13"/>
          <p:cNvSpPr txBox="1">
            <a:spLocks noChangeArrowheads="1"/>
          </p:cNvSpPr>
          <p:nvPr/>
        </p:nvSpPr>
        <p:spPr bwMode="auto">
          <a:xfrm>
            <a:off x="352425" y="3019425"/>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10001-  20000</a:t>
            </a:r>
          </a:p>
        </p:txBody>
      </p:sp>
      <p:sp>
        <p:nvSpPr>
          <p:cNvPr id="24586" name="Text Box 14"/>
          <p:cNvSpPr txBox="1">
            <a:spLocks noChangeArrowheads="1"/>
          </p:cNvSpPr>
          <p:nvPr/>
        </p:nvSpPr>
        <p:spPr bwMode="auto">
          <a:xfrm>
            <a:off x="352425" y="2014538"/>
            <a:ext cx="171713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2001-    </a:t>
            </a:r>
            <a:r>
              <a:rPr lang="fi-FI" sz="1500" dirty="0" smtClean="0"/>
              <a:t>5000</a:t>
            </a:r>
            <a:endParaRPr lang="fi-FI" sz="1500" dirty="0"/>
          </a:p>
        </p:txBody>
      </p:sp>
      <p:sp>
        <p:nvSpPr>
          <p:cNvPr id="24587" name="Text Box 15"/>
          <p:cNvSpPr txBox="1">
            <a:spLocks noChangeArrowheads="1"/>
          </p:cNvSpPr>
          <p:nvPr/>
        </p:nvSpPr>
        <p:spPr bwMode="auto">
          <a:xfrm>
            <a:off x="352425" y="3484563"/>
            <a:ext cx="169148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20001-  </a:t>
            </a:r>
            <a:r>
              <a:rPr lang="fi-FI" sz="1500" dirty="0" smtClean="0"/>
              <a:t>50000</a:t>
            </a:r>
            <a:endParaRPr lang="fi-FI" sz="1500" dirty="0"/>
          </a:p>
        </p:txBody>
      </p:sp>
      <p:sp>
        <p:nvSpPr>
          <p:cNvPr id="24588" name="Text Box 16"/>
          <p:cNvSpPr txBox="1">
            <a:spLocks noChangeArrowheads="1"/>
          </p:cNvSpPr>
          <p:nvPr/>
        </p:nvSpPr>
        <p:spPr bwMode="auto">
          <a:xfrm>
            <a:off x="352425" y="4492625"/>
            <a:ext cx="993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100001-</a:t>
            </a:r>
          </a:p>
        </p:txBody>
      </p:sp>
      <p:sp>
        <p:nvSpPr>
          <p:cNvPr id="24589" name="Text Box 17"/>
          <p:cNvSpPr txBox="1">
            <a:spLocks noChangeArrowheads="1"/>
          </p:cNvSpPr>
          <p:nvPr/>
        </p:nvSpPr>
        <p:spPr bwMode="auto">
          <a:xfrm>
            <a:off x="352425" y="2514600"/>
            <a:ext cx="170431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a:t>
            </a:r>
            <a:r>
              <a:rPr lang="fi-FI" sz="1500" dirty="0" smtClean="0"/>
              <a:t>5001-  </a:t>
            </a:r>
            <a:r>
              <a:rPr lang="fi-FI" sz="1500" dirty="0"/>
              <a:t>10000</a:t>
            </a:r>
          </a:p>
        </p:txBody>
      </p:sp>
      <p:sp>
        <p:nvSpPr>
          <p:cNvPr id="24590" name="Rectangle 18"/>
          <p:cNvSpPr>
            <a:spLocks noChangeArrowheads="1"/>
          </p:cNvSpPr>
          <p:nvPr/>
        </p:nvSpPr>
        <p:spPr bwMode="auto">
          <a:xfrm>
            <a:off x="574398" y="115888"/>
            <a:ext cx="7998472" cy="95564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300" dirty="0">
                <a:solidFill>
                  <a:schemeClr val="accent1"/>
                </a:solidFill>
              </a:rPr>
              <a:t>Kuntien </a:t>
            </a:r>
            <a:r>
              <a:rPr lang="fi-FI" sz="2300" dirty="0" smtClean="0">
                <a:solidFill>
                  <a:schemeClr val="accent1"/>
                </a:solidFill>
              </a:rPr>
              <a:t>toimintakatteen ja verorahoituksen</a:t>
            </a:r>
            <a:r>
              <a:rPr lang="fi-FI" sz="2300" baseline="30000" dirty="0" smtClean="0">
                <a:solidFill>
                  <a:schemeClr val="accent1"/>
                </a:solidFill>
              </a:rPr>
              <a:t>1)</a:t>
            </a:r>
            <a:r>
              <a:rPr lang="fi-FI" sz="2300" dirty="0" smtClean="0">
                <a:solidFill>
                  <a:schemeClr val="accent1"/>
                </a:solidFill>
              </a:rPr>
              <a:t> muutos</a:t>
            </a:r>
            <a:endParaRPr lang="fi-FI" sz="2300" dirty="0">
              <a:solidFill>
                <a:schemeClr val="accent1"/>
              </a:solidFill>
            </a:endParaRPr>
          </a:p>
          <a:p>
            <a:pPr algn="ctr">
              <a:lnSpc>
                <a:spcPct val="90000"/>
              </a:lnSpc>
            </a:pPr>
            <a:r>
              <a:rPr lang="fi-FI" sz="2300" dirty="0">
                <a:solidFill>
                  <a:schemeClr val="accent1"/>
                </a:solidFill>
              </a:rPr>
              <a:t>Manner-Suomen kunnissa </a:t>
            </a:r>
            <a:r>
              <a:rPr lang="fi-FI" sz="2300" dirty="0" smtClean="0">
                <a:solidFill>
                  <a:schemeClr val="accent1"/>
                </a:solidFill>
              </a:rPr>
              <a:t>2014-2015</a:t>
            </a:r>
          </a:p>
          <a:p>
            <a:pPr algn="ctr">
              <a:lnSpc>
                <a:spcPct val="90000"/>
              </a:lnSpc>
            </a:pPr>
            <a:r>
              <a:rPr lang="fi-FI" sz="2300" dirty="0" smtClean="0">
                <a:solidFill>
                  <a:schemeClr val="accent1"/>
                </a:solidFill>
              </a:rPr>
              <a:t>kuntakoon mukaan, %</a:t>
            </a:r>
            <a:endParaRPr lang="fi-FI" sz="2300" dirty="0">
              <a:solidFill>
                <a:schemeClr val="accent1"/>
              </a:solidFill>
            </a:endParaRPr>
          </a:p>
        </p:txBody>
      </p:sp>
      <p:sp>
        <p:nvSpPr>
          <p:cNvPr id="24591" name="Text Box 27"/>
          <p:cNvSpPr txBox="1">
            <a:spLocks noChangeArrowheads="1"/>
          </p:cNvSpPr>
          <p:nvPr/>
        </p:nvSpPr>
        <p:spPr bwMode="auto">
          <a:xfrm>
            <a:off x="244475" y="836613"/>
            <a:ext cx="1933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400" dirty="0"/>
              <a:t>Kunnan asukasluku</a:t>
            </a:r>
          </a:p>
          <a:p>
            <a:pPr algn="ctr" eaLnBrk="1" hangingPunct="1">
              <a:lnSpc>
                <a:spcPct val="90000"/>
              </a:lnSpc>
            </a:pPr>
            <a:r>
              <a:rPr lang="fi-FI" sz="1400" dirty="0" smtClean="0"/>
              <a:t>31.12.2015</a:t>
            </a:r>
            <a:endParaRPr lang="fi-FI" sz="1400" dirty="0"/>
          </a:p>
          <a:p>
            <a:pPr algn="ctr" eaLnBrk="1" hangingPunct="1">
              <a:lnSpc>
                <a:spcPct val="90000"/>
              </a:lnSpc>
            </a:pPr>
            <a:r>
              <a:rPr lang="fi-FI" sz="1200" dirty="0"/>
              <a:t>(</a:t>
            </a:r>
            <a:r>
              <a:rPr lang="fi-FI" sz="1200" dirty="0" smtClean="0"/>
              <a:t>ennakkotieto)</a:t>
            </a:r>
            <a:endParaRPr lang="fi-FI" sz="1200" dirty="0"/>
          </a:p>
        </p:txBody>
      </p:sp>
      <p:sp>
        <p:nvSpPr>
          <p:cNvPr id="22545"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10.2.2016 Jari Koskinen</a:t>
            </a:r>
          </a:p>
        </p:txBody>
      </p:sp>
      <p:sp>
        <p:nvSpPr>
          <p:cNvPr id="19"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2015   tilinpäätösarvioiden mukaan</a:t>
            </a:r>
          </a:p>
        </p:txBody>
      </p:sp>
      <p:sp>
        <p:nvSpPr>
          <p:cNvPr id="18" name="Tekstiruutu 17"/>
          <p:cNvSpPr txBox="1"/>
          <p:nvPr/>
        </p:nvSpPr>
        <p:spPr>
          <a:xfrm>
            <a:off x="539552" y="5877272"/>
            <a:ext cx="8498673" cy="276999"/>
          </a:xfrm>
          <a:prstGeom prst="rect">
            <a:avLst/>
          </a:prstGeom>
          <a:noFill/>
        </p:spPr>
        <p:txBody>
          <a:bodyPr wrap="none" rtlCol="0">
            <a:spAutoFit/>
          </a:bodyPr>
          <a:lstStyle/>
          <a:p>
            <a:r>
              <a:rPr lang="fi-FI" dirty="0" smtClean="0"/>
              <a:t> </a:t>
            </a:r>
            <a:r>
              <a:rPr lang="fi-FI" sz="1200" dirty="0" smtClean="0"/>
              <a:t>1) Toimintakate on toimintatuottojen ja toimintakulujen erotus, mikä jää katettavaksi verorahoituksella</a:t>
            </a:r>
            <a:endParaRPr lang="fi-FI" sz="1200" dirty="0"/>
          </a:p>
        </p:txBody>
      </p:sp>
    </p:spTree>
    <p:extLst>
      <p:ext uri="{BB962C8B-B14F-4D97-AF65-F5344CB8AC3E}">
        <p14:creationId xmlns:p14="http://schemas.microsoft.com/office/powerpoint/2010/main" val="4285863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30142"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654050" y="1216025"/>
          <a:ext cx="8077200" cy="4078288"/>
        </p:xfrm>
        <a:graphic>
          <a:graphicData uri="http://schemas.openxmlformats.org/presentationml/2006/ole">
            <mc:AlternateContent xmlns:mc="http://schemas.openxmlformats.org/markup-compatibility/2006">
              <mc:Choice xmlns:v="urn:schemas-microsoft-com:vml" Requires="v">
                <p:oleObj spid="_x0000_s130143"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216025"/>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2220370164"/>
              </p:ext>
            </p:extLst>
          </p:nvPr>
        </p:nvGraphicFramePr>
        <p:xfrm>
          <a:off x="1765300" y="1319213"/>
          <a:ext cx="7072313" cy="4548187"/>
        </p:xfrm>
        <a:graphic>
          <a:graphicData uri="http://schemas.openxmlformats.org/drawingml/2006/chart">
            <c:chart xmlns:c="http://schemas.openxmlformats.org/drawingml/2006/chart" xmlns:r="http://schemas.openxmlformats.org/officeDocument/2006/relationships" r:id="rId7"/>
          </a:graphicData>
        </a:graphic>
      </p:graphicFrame>
      <p:sp>
        <p:nvSpPr>
          <p:cNvPr id="24582" name="Text Box 10"/>
          <p:cNvSpPr txBox="1">
            <a:spLocks noChangeArrowheads="1"/>
          </p:cNvSpPr>
          <p:nvPr/>
        </p:nvSpPr>
        <p:spPr bwMode="auto">
          <a:xfrm>
            <a:off x="352425" y="1557338"/>
            <a:ext cx="16859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    2000</a:t>
            </a:r>
          </a:p>
        </p:txBody>
      </p:sp>
      <p:sp>
        <p:nvSpPr>
          <p:cNvPr id="24583" name="Text Box 11"/>
          <p:cNvSpPr txBox="1">
            <a:spLocks noChangeArrowheads="1"/>
          </p:cNvSpPr>
          <p:nvPr/>
        </p:nvSpPr>
        <p:spPr bwMode="auto">
          <a:xfrm>
            <a:off x="352425" y="4973638"/>
            <a:ext cx="15843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Manner-Suomi</a:t>
            </a:r>
          </a:p>
        </p:txBody>
      </p:sp>
      <p:sp>
        <p:nvSpPr>
          <p:cNvPr id="24584" name="Text Box 12"/>
          <p:cNvSpPr txBox="1">
            <a:spLocks noChangeArrowheads="1"/>
          </p:cNvSpPr>
          <p:nvPr/>
        </p:nvSpPr>
        <p:spPr bwMode="auto">
          <a:xfrm>
            <a:off x="352425" y="4027488"/>
            <a:ext cx="167866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a:t>
            </a:r>
            <a:r>
              <a:rPr lang="fi-FI" sz="1500" dirty="0" smtClean="0"/>
              <a:t>50001-100000</a:t>
            </a:r>
            <a:endParaRPr lang="fi-FI" sz="1500" dirty="0"/>
          </a:p>
        </p:txBody>
      </p:sp>
      <p:sp>
        <p:nvSpPr>
          <p:cNvPr id="24585" name="Text Box 13"/>
          <p:cNvSpPr txBox="1">
            <a:spLocks noChangeArrowheads="1"/>
          </p:cNvSpPr>
          <p:nvPr/>
        </p:nvSpPr>
        <p:spPr bwMode="auto">
          <a:xfrm>
            <a:off x="352425" y="3019425"/>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 10001-  20000</a:t>
            </a:r>
          </a:p>
        </p:txBody>
      </p:sp>
      <p:sp>
        <p:nvSpPr>
          <p:cNvPr id="24586" name="Text Box 14"/>
          <p:cNvSpPr txBox="1">
            <a:spLocks noChangeArrowheads="1"/>
          </p:cNvSpPr>
          <p:nvPr/>
        </p:nvSpPr>
        <p:spPr bwMode="auto">
          <a:xfrm>
            <a:off x="352425" y="2014538"/>
            <a:ext cx="171713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2001-    </a:t>
            </a:r>
            <a:r>
              <a:rPr lang="fi-FI" sz="1500" dirty="0" smtClean="0"/>
              <a:t>5000</a:t>
            </a:r>
            <a:endParaRPr lang="fi-FI" sz="1500" dirty="0"/>
          </a:p>
        </p:txBody>
      </p:sp>
      <p:sp>
        <p:nvSpPr>
          <p:cNvPr id="24587" name="Text Box 15"/>
          <p:cNvSpPr txBox="1">
            <a:spLocks noChangeArrowheads="1"/>
          </p:cNvSpPr>
          <p:nvPr/>
        </p:nvSpPr>
        <p:spPr bwMode="auto">
          <a:xfrm>
            <a:off x="352425" y="3484563"/>
            <a:ext cx="169148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20001-  </a:t>
            </a:r>
            <a:r>
              <a:rPr lang="fi-FI" sz="1500" dirty="0" smtClean="0"/>
              <a:t>50000</a:t>
            </a:r>
            <a:endParaRPr lang="fi-FI" sz="1500" dirty="0"/>
          </a:p>
        </p:txBody>
      </p:sp>
      <p:sp>
        <p:nvSpPr>
          <p:cNvPr id="24588" name="Text Box 16"/>
          <p:cNvSpPr txBox="1">
            <a:spLocks noChangeArrowheads="1"/>
          </p:cNvSpPr>
          <p:nvPr/>
        </p:nvSpPr>
        <p:spPr bwMode="auto">
          <a:xfrm>
            <a:off x="352425" y="4492625"/>
            <a:ext cx="993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a:t>100001-</a:t>
            </a:r>
          </a:p>
        </p:txBody>
      </p:sp>
      <p:sp>
        <p:nvSpPr>
          <p:cNvPr id="24589" name="Text Box 17"/>
          <p:cNvSpPr txBox="1">
            <a:spLocks noChangeArrowheads="1"/>
          </p:cNvSpPr>
          <p:nvPr/>
        </p:nvSpPr>
        <p:spPr bwMode="auto">
          <a:xfrm>
            <a:off x="352425" y="2514600"/>
            <a:ext cx="170431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500" dirty="0"/>
              <a:t>   </a:t>
            </a:r>
            <a:r>
              <a:rPr lang="fi-FI" sz="1500" dirty="0" smtClean="0"/>
              <a:t>5001-  </a:t>
            </a:r>
            <a:r>
              <a:rPr lang="fi-FI" sz="1500" dirty="0"/>
              <a:t>10000</a:t>
            </a:r>
          </a:p>
        </p:txBody>
      </p:sp>
      <p:sp>
        <p:nvSpPr>
          <p:cNvPr id="24590" name="Rectangle 18"/>
          <p:cNvSpPr>
            <a:spLocks noChangeArrowheads="1"/>
          </p:cNvSpPr>
          <p:nvPr/>
        </p:nvSpPr>
        <p:spPr bwMode="auto">
          <a:xfrm>
            <a:off x="461573" y="115888"/>
            <a:ext cx="8224110" cy="6647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2400" dirty="0">
                <a:solidFill>
                  <a:schemeClr val="accent1"/>
                </a:solidFill>
              </a:rPr>
              <a:t>Kuntien </a:t>
            </a:r>
            <a:r>
              <a:rPr lang="fi-FI" sz="2400" dirty="0" smtClean="0">
                <a:solidFill>
                  <a:schemeClr val="accent1"/>
                </a:solidFill>
              </a:rPr>
              <a:t>vuosikate %:a poistoista </a:t>
            </a:r>
            <a:r>
              <a:rPr lang="fi-FI" sz="2400" dirty="0">
                <a:solidFill>
                  <a:schemeClr val="accent1"/>
                </a:solidFill>
              </a:rPr>
              <a:t>kuntakoon mukaan</a:t>
            </a:r>
          </a:p>
          <a:p>
            <a:pPr algn="ctr">
              <a:lnSpc>
                <a:spcPct val="90000"/>
              </a:lnSpc>
            </a:pPr>
            <a:r>
              <a:rPr lang="fi-FI" sz="2400" dirty="0">
                <a:solidFill>
                  <a:schemeClr val="accent1"/>
                </a:solidFill>
              </a:rPr>
              <a:t>Manner-Suomen kunnissa </a:t>
            </a:r>
            <a:r>
              <a:rPr lang="fi-FI" sz="2400" dirty="0" smtClean="0">
                <a:solidFill>
                  <a:schemeClr val="accent1"/>
                </a:solidFill>
              </a:rPr>
              <a:t>2013-2015</a:t>
            </a:r>
            <a:endParaRPr lang="fi-FI" sz="2400" dirty="0">
              <a:solidFill>
                <a:schemeClr val="accent1"/>
              </a:solidFill>
            </a:endParaRPr>
          </a:p>
        </p:txBody>
      </p:sp>
      <p:sp>
        <p:nvSpPr>
          <p:cNvPr id="24591" name="Text Box 27"/>
          <p:cNvSpPr txBox="1">
            <a:spLocks noChangeArrowheads="1"/>
          </p:cNvSpPr>
          <p:nvPr/>
        </p:nvSpPr>
        <p:spPr bwMode="auto">
          <a:xfrm>
            <a:off x="244475" y="836613"/>
            <a:ext cx="1933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400" dirty="0"/>
              <a:t>Kunnan asukasluku</a:t>
            </a:r>
          </a:p>
          <a:p>
            <a:pPr algn="ctr" eaLnBrk="1" hangingPunct="1">
              <a:lnSpc>
                <a:spcPct val="90000"/>
              </a:lnSpc>
            </a:pPr>
            <a:r>
              <a:rPr lang="fi-FI" sz="1400" dirty="0" smtClean="0"/>
              <a:t>31.12.2015</a:t>
            </a:r>
            <a:endParaRPr lang="fi-FI" sz="1400" dirty="0"/>
          </a:p>
          <a:p>
            <a:pPr algn="ctr" eaLnBrk="1" hangingPunct="1">
              <a:lnSpc>
                <a:spcPct val="90000"/>
              </a:lnSpc>
            </a:pPr>
            <a:r>
              <a:rPr lang="fi-FI" sz="1200" dirty="0"/>
              <a:t>(</a:t>
            </a:r>
            <a:r>
              <a:rPr lang="fi-FI" sz="1200" dirty="0" smtClean="0"/>
              <a:t>ennakkotieto)</a:t>
            </a:r>
            <a:endParaRPr lang="fi-FI" sz="1200" dirty="0"/>
          </a:p>
        </p:txBody>
      </p:sp>
      <p:sp>
        <p:nvSpPr>
          <p:cNvPr id="22545"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10.2.2016 Jari Koskinen</a:t>
            </a:r>
          </a:p>
        </p:txBody>
      </p:sp>
      <p:cxnSp>
        <p:nvCxnSpPr>
          <p:cNvPr id="4" name="Suora yhdysviiva 3"/>
          <p:cNvCxnSpPr/>
          <p:nvPr/>
        </p:nvCxnSpPr>
        <p:spPr>
          <a:xfrm>
            <a:off x="6112800" y="1412776"/>
            <a:ext cx="0" cy="40176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2015   tilinpäätösarvioiden mukaan</a:t>
            </a:r>
          </a:p>
        </p:txBody>
      </p:sp>
    </p:spTree>
    <p:extLst>
      <p:ext uri="{BB962C8B-B14F-4D97-AF65-F5344CB8AC3E}">
        <p14:creationId xmlns:p14="http://schemas.microsoft.com/office/powerpoint/2010/main" val="89730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08878"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08879"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270069" y="116632"/>
            <a:ext cx="6729279"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a:solidFill>
                  <a:schemeClr val="accent1"/>
                </a:solidFill>
              </a:rPr>
              <a:t>Kuntien vuosikatteet </a:t>
            </a:r>
            <a:r>
              <a:rPr lang="fi-FI" sz="2600" dirty="0" smtClean="0">
                <a:solidFill>
                  <a:schemeClr val="accent1"/>
                </a:solidFill>
              </a:rPr>
              <a:t>2000-2015, </a:t>
            </a:r>
            <a:r>
              <a:rPr lang="fi-FI" sz="2600" dirty="0">
                <a:solidFill>
                  <a:schemeClr val="accent1"/>
                </a:solidFill>
              </a:rPr>
              <a:t>€/as.</a:t>
            </a:r>
          </a:p>
          <a:p>
            <a:pPr algn="ctr"/>
            <a:r>
              <a:rPr lang="fi-FI" sz="20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2064666338"/>
              </p:ext>
            </p:extLst>
          </p:nvPr>
        </p:nvGraphicFramePr>
        <p:xfrm>
          <a:off x="179512" y="908720"/>
          <a:ext cx="8600380" cy="5184576"/>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419872" y="6481616"/>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dirty="0" smtClean="0">
                <a:solidFill>
                  <a:schemeClr val="accent1"/>
                </a:solidFill>
              </a:rPr>
              <a:t>10.2.2016 Jari Koskinen</a:t>
            </a:r>
          </a:p>
        </p:txBody>
      </p:sp>
      <p:sp>
        <p:nvSpPr>
          <p:cNvPr id="9"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2015   tilinpäätösarvioiden mukaan</a:t>
            </a:r>
          </a:p>
        </p:txBody>
      </p:sp>
    </p:spTree>
    <p:extLst>
      <p:ext uri="{BB962C8B-B14F-4D97-AF65-F5344CB8AC3E}">
        <p14:creationId xmlns:p14="http://schemas.microsoft.com/office/powerpoint/2010/main" val="3934246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6154" name="Kaavio" r:id="rId4" imgW="8077320" imgH="4076790" progId="MSGraph.Chart.8">
                  <p:embed followColorScheme="full"/>
                </p:oleObj>
              </mc:Choice>
              <mc:Fallback>
                <p:oleObj name="Kaavio" r:id="rId4"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126155" name="Kaavio" r:id="rId6" imgW="8077320" imgH="4076790" progId="MSGraph.Chart.8">
                  <p:embed followColorScheme="full"/>
                </p:oleObj>
              </mc:Choice>
              <mc:Fallback>
                <p:oleObj name="Kaavio" r:id="rId6" imgW="8077320" imgH="407679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1624" y="116632"/>
            <a:ext cx="9292672" cy="70788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2600" dirty="0">
                <a:solidFill>
                  <a:schemeClr val="accent1"/>
                </a:solidFill>
              </a:rPr>
              <a:t>Kuntien </a:t>
            </a:r>
            <a:r>
              <a:rPr lang="fi-FI" sz="2600" dirty="0" smtClean="0">
                <a:solidFill>
                  <a:schemeClr val="accent1"/>
                </a:solidFill>
              </a:rPr>
              <a:t>poistonalaiset investoinnit</a:t>
            </a:r>
            <a:r>
              <a:rPr lang="fi-FI" sz="2600" baseline="30000" dirty="0" smtClean="0">
                <a:solidFill>
                  <a:schemeClr val="accent1"/>
                </a:solidFill>
              </a:rPr>
              <a:t>1)</a:t>
            </a:r>
            <a:r>
              <a:rPr lang="fi-FI" sz="2600" dirty="0" smtClean="0">
                <a:solidFill>
                  <a:schemeClr val="accent1"/>
                </a:solidFill>
              </a:rPr>
              <a:t> 2000-2015, </a:t>
            </a:r>
            <a:r>
              <a:rPr lang="fi-FI" sz="2600" dirty="0">
                <a:solidFill>
                  <a:schemeClr val="accent1"/>
                </a:solidFill>
              </a:rPr>
              <a:t>€/as.</a:t>
            </a:r>
          </a:p>
          <a:p>
            <a:pPr algn="ctr"/>
            <a:r>
              <a:rPr lang="fi-FI" sz="20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971839175"/>
              </p:ext>
            </p:extLst>
          </p:nvPr>
        </p:nvGraphicFramePr>
        <p:xfrm>
          <a:off x="179512" y="836712"/>
          <a:ext cx="8600380" cy="5112568"/>
        </p:xfrm>
        <a:graphic>
          <a:graphicData uri="http://schemas.openxmlformats.org/drawingml/2006/chart">
            <c:chart xmlns:c="http://schemas.openxmlformats.org/drawingml/2006/chart" xmlns:r="http://schemas.openxmlformats.org/officeDocument/2006/relationships" r:id="rId7"/>
          </a:graphicData>
        </a:graphic>
      </p:graphicFrame>
      <p:sp>
        <p:nvSpPr>
          <p:cNvPr id="8199" name="Text Box 12"/>
          <p:cNvSpPr txBox="1">
            <a:spLocks noChangeArrowheads="1"/>
          </p:cNvSpPr>
          <p:nvPr/>
        </p:nvSpPr>
        <p:spPr bwMode="auto">
          <a:xfrm>
            <a:off x="971550" y="6021288"/>
            <a:ext cx="79209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1200" dirty="0" smtClean="0"/>
              <a:t> 1) Bruttoinvestoinnit pl. maa- ja vesialueiden sekä osakkeiden ja osuuksien hankinta.</a:t>
            </a:r>
            <a:endParaRPr lang="fi-FI" sz="1200" dirty="0"/>
          </a:p>
        </p:txBody>
      </p:sp>
      <p:sp>
        <p:nvSpPr>
          <p:cNvPr id="8200" name="Alatunnisteen paikkamerkki 1"/>
          <p:cNvSpPr>
            <a:spLocks noGrp="1"/>
          </p:cNvSpPr>
          <p:nvPr>
            <p:ph type="ftr" sz="quarter" idx="4294967295"/>
          </p:nvPr>
        </p:nvSpPr>
        <p:spPr bwMode="auto">
          <a:xfrm>
            <a:off x="3124200" y="6454775"/>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mtClean="0">
                <a:solidFill>
                  <a:schemeClr val="accent1"/>
                </a:solidFill>
              </a:rPr>
              <a:t>10.2.2016 Jari Koskinen</a:t>
            </a:r>
          </a:p>
        </p:txBody>
      </p:sp>
      <p:sp>
        <p:nvSpPr>
          <p:cNvPr id="10" name="Text Box 4"/>
          <p:cNvSpPr txBox="1">
            <a:spLocks noChangeArrowheads="1"/>
          </p:cNvSpPr>
          <p:nvPr/>
        </p:nvSpPr>
        <p:spPr bwMode="auto">
          <a:xfrm>
            <a:off x="6444209" y="6310481"/>
            <a:ext cx="25553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auto" hangingPunct="1">
              <a:spcBef>
                <a:spcPts val="0"/>
              </a:spcBef>
              <a:spcAft>
                <a:spcPts val="0"/>
              </a:spcAft>
              <a:defRPr/>
            </a:pPr>
            <a:r>
              <a:rPr lang="fi-FI" sz="1050" kern="0" dirty="0" smtClean="0">
                <a:solidFill>
                  <a:srgbClr val="002E63"/>
                </a:solidFill>
                <a:cs typeface="+mn-cs"/>
              </a:rPr>
              <a:t>Lähde: Tilastokeskus, vuosi 2015   tilinpäätösarvioiden mukaan</a:t>
            </a:r>
          </a:p>
        </p:txBody>
      </p:sp>
    </p:spTree>
    <p:extLst>
      <p:ext uri="{BB962C8B-B14F-4D97-AF65-F5344CB8AC3E}">
        <p14:creationId xmlns:p14="http://schemas.microsoft.com/office/powerpoint/2010/main" val="2294668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Kopio (1) Kuntaliitto">
  <a:themeElements>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Kopio (1) 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Kopio (1) Kuntaliitto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fontScheme name="3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000" b="0" i="0" u="none" strike="noStrike" cap="none" normalizeH="0" baseline="0" smtClean="0">
            <a:ln>
              <a:noFill/>
            </a:ln>
            <a:solidFill>
              <a:srgbClr val="003882"/>
            </a:solidFill>
            <a:effectLst/>
            <a:latin typeface="Verdana" pitchFamily="34" charset="0"/>
          </a:defRPr>
        </a:defPPr>
      </a:lstStyle>
    </a:lnDef>
  </a:objectDefaults>
  <a:extraClrSchemeLst>
    <a:extraClrScheme>
      <a:clrScheme name="3_Default Design 1">
        <a:dk1>
          <a:srgbClr val="002E63"/>
        </a:dk1>
        <a:lt1>
          <a:srgbClr val="FFFFFF"/>
        </a:lt1>
        <a:dk2>
          <a:srgbClr val="002E63"/>
        </a:dk2>
        <a:lt2>
          <a:srgbClr val="ADA194"/>
        </a:lt2>
        <a:accent1>
          <a:srgbClr val="00A6D6"/>
        </a:accent1>
        <a:accent2>
          <a:srgbClr val="6B8F00"/>
        </a:accent2>
        <a:accent3>
          <a:srgbClr val="FFFFFF"/>
        </a:accent3>
        <a:accent4>
          <a:srgbClr val="002653"/>
        </a:accent4>
        <a:accent5>
          <a:srgbClr val="AAD0E8"/>
        </a:accent5>
        <a:accent6>
          <a:srgbClr val="608100"/>
        </a:accent6>
        <a:hlink>
          <a:srgbClr val="E0AD12"/>
        </a:hlink>
        <a:folHlink>
          <a:srgbClr val="BA5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N2 Dokumentti" ma:contentTypeID="0x010100FB67A0028CB54352919050D117ADD9610095BA4DBE085D494D8ADC1D5B0D78C08A" ma:contentTypeVersion="8" ma:contentTypeDescription="KN2 Dokumentti sisältölaji." ma:contentTypeScope="" ma:versionID="ad5a7d895ab691062487340156b3261a">
  <xsd:schema xmlns:xsd="http://www.w3.org/2001/XMLSchema" xmlns:xs="http://www.w3.org/2001/XMLSchema" xmlns:p="http://schemas.microsoft.com/office/2006/metadata/properties" xmlns:ns2="a86a36f1-5a8f-416f-bf33-cf6bc51d313a" xmlns:ns3="2ca64109-ff74-4a3f-8df8-1404b228dfda" xmlns:ns4="f674653e-f7ee-4492-bd39-da975c8607c5" targetNamespace="http://schemas.microsoft.com/office/2006/metadata/properties" ma:root="true" ma:fieldsID="89f539b8d25fa32556aee70bd0e2816b" ns2:_="" ns3:_="" ns4:_="">
    <xsd:import namespace="a86a36f1-5a8f-416f-bf33-cf6bc51d313a"/>
    <xsd:import namespace="2ca64109-ff74-4a3f-8df8-1404b228dfda"/>
    <xsd:import namespace="f674653e-f7ee-4492-bd39-da975c8607c5"/>
    <xsd:element name="properties">
      <xsd:complexType>
        <xsd:sequence>
          <xsd:element name="documentManagement">
            <xsd:complexType>
              <xsd:all>
                <xsd:element ref="ns2:KN2Description" minOccurs="0"/>
                <xsd:element ref="ns3:ExpertServiceTaxHTField0" minOccurs="0"/>
                <xsd:element ref="ns3:ThemeTaxHTField0" minOccurs="0"/>
                <xsd:element ref="ns3:KN2KeywordsTaxHTField0" minOccurs="0"/>
                <xsd:element ref="ns3:MunicipalityTaxHTField0" minOccurs="0"/>
                <xsd:element ref="ns3:KN2LanguageTaxHTField0" minOccurs="0"/>
                <xsd:element ref="ns4:KN2ArticleDateTime" minOccurs="0"/>
                <xsd:element ref="ns3:_dlc_DocId" minOccurs="0"/>
                <xsd:element ref="ns3:_dlc_DocIdUrl" minOccurs="0"/>
                <xsd:element ref="ns3:_dlc_DocIdPersistI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a36f1-5a8f-416f-bf33-cf6bc51d313a" elementFormDefault="qualified">
    <xsd:import namespace="http://schemas.microsoft.com/office/2006/documentManagement/types"/>
    <xsd:import namespace="http://schemas.microsoft.com/office/infopath/2007/PartnerControls"/>
    <xsd:element name="KN2Description" ma:index="8" nillable="true" ma:displayName="Kuvausteksti" ma:internalName="KN2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a64109-ff74-4a3f-8df8-1404b228dfda" elementFormDefault="qualified">
    <xsd:import namespace="http://schemas.microsoft.com/office/2006/documentManagement/types"/>
    <xsd:import namespace="http://schemas.microsoft.com/office/infopath/2007/PartnerControls"/>
    <xsd:element name="ExpertServiceTaxHTField0" ma:index="9" ma:taxonomy="true" ma:internalName="ExpertServiceTaxHTField0" ma:taxonomyFieldName="ExpertService" ma:displayName="Asiantuntijapalvelut" ma:default="" ma:fieldId="{969cb6fd-1f4d-4c41-ae54-a504ad3b65cf}" ma:taxonomyMulti="true" ma:sspId="af6aced0-8844-4989-b18d-bf2834524db8" ma:termSetId="0f91e407-31c2-4981-adcd-3a992993f5f0" ma:anchorId="00000000-0000-0000-0000-000000000000" ma:open="false" ma:isKeyword="false">
      <xsd:complexType>
        <xsd:sequence>
          <xsd:element ref="pc:Terms" minOccurs="0" maxOccurs="1"/>
        </xsd:sequence>
      </xsd:complexType>
    </xsd:element>
    <xsd:element name="ThemeTaxHTField0" ma:index="11" nillable="true" ma:taxonomy="true" ma:internalName="ThemeTaxHTField0" ma:taxonomyFieldName="Theme" ma:displayName="Teemat" ma:fieldId="{040ee926-e7cf-4076-a1f3-29b285211891}" ma:taxonomyMulti="true" ma:sspId="af6aced0-8844-4989-b18d-bf2834524db8" ma:termSetId="75b7cd61-4408-4d77-8374-d2cb507445cc" ma:anchorId="00000000-0000-0000-0000-000000000000" ma:open="false" ma:isKeyword="false">
      <xsd:complexType>
        <xsd:sequence>
          <xsd:element ref="pc:Terms" minOccurs="0" maxOccurs="1"/>
        </xsd:sequence>
      </xsd:complexType>
    </xsd:element>
    <xsd:element name="KN2KeywordsTaxHTField0" ma:index="13" nillable="true" ma:taxonomy="true" ma:internalName="KN2KeywordsTaxHTField0" ma:taxonomyFieldName="KN2Keywords" ma:displayName="Asiasanat" ma:fieldId="{11851b79-a7e3-4a1d-bd9d-944d2d87b293}" ma:taxonomyMulti="true" ma:sspId="af6aced0-8844-4989-b18d-bf2834524db8" ma:termSetId="1b86b395-74cd-4831-bbe4-19296048be4b" ma:anchorId="00000000-0000-0000-0000-000000000000" ma:open="false" ma:isKeyword="false">
      <xsd:complexType>
        <xsd:sequence>
          <xsd:element ref="pc:Terms" minOccurs="0" maxOccurs="1"/>
        </xsd:sequence>
      </xsd:complexType>
    </xsd:element>
    <xsd:element name="MunicipalityTaxHTField0" ma:index="15" nillable="true" ma:taxonomy="true" ma:internalName="MunicipalityTaxHTField0" ma:taxonomyFieldName="Municipality" ma:displayName="Kunta" ma:fieldId="{4e88d9db-f7ea-4b86-8eef-f1494b580dd0}" ma:taxonomyMulti="true" ma:sspId="af6aced0-8844-4989-b18d-bf2834524db8" ma:termSetId="788596fa-2187-4349-9e27-21ebbd15ae24" ma:anchorId="00000000-0000-0000-0000-000000000000" ma:open="false" ma:isKeyword="false">
      <xsd:complexType>
        <xsd:sequence>
          <xsd:element ref="pc:Terms" minOccurs="0" maxOccurs="1"/>
        </xsd:sequence>
      </xsd:complexType>
    </xsd:element>
    <xsd:element name="KN2LanguageTaxHTField0" ma:index="17" nillable="true" ma:taxonomy="true" ma:internalName="KN2LanguageTaxHTField0" ma:taxonomyFieldName="KN2Language" ma:displayName="Kieli" ma:fieldId="{c18774ba-aa5a-42e7-a16a-d0ce5e6458ba}" ma:sspId="af6aced0-8844-4989-b18d-bf2834524db8" ma:termSetId="8851a166-5db3-4141-857a-f8e0095ce3d9" ma:anchorId="00000000-0000-0000-0000-000000000000" ma:open="false" ma:isKeyword="false">
      <xsd:complexType>
        <xsd:sequence>
          <xsd:element ref="pc:Terms" minOccurs="0" maxOccurs="1"/>
        </xsd:sequence>
      </xsd:complexType>
    </xsd:element>
    <xsd:element name="_dlc_DocId" ma:index="20" nillable="true" ma:displayName="Tiedostotunnisteen arvo" ma:description="Tälle kohteelle määritetyn tiedostotunnisteen arvo." ma:internalName="_dlc_DocId" ma:readOnly="true">
      <xsd:simpleType>
        <xsd:restriction base="dms:Text"/>
      </xsd:simpleType>
    </xsd:element>
    <xsd:element name="_dlc_DocIdUrl" ma:index="21"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3" nillable="true" ma:displayName="Luokituksen Kaikki-sarake" ma:description="" ma:hidden="true" ma:list="{04c7fbc9-91a9-4b02-980f-703bf088685b}" ma:internalName="TaxCatchAll" ma:showField="CatchAllData" ma:web="2ca64109-ff74-4a3f-8df8-1404b228df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74653e-f7ee-4492-bd39-da975c8607c5" elementFormDefault="qualified">
    <xsd:import namespace="http://schemas.microsoft.com/office/2006/documentManagement/types"/>
    <xsd:import namespace="http://schemas.microsoft.com/office/infopath/2007/PartnerControls"/>
    <xsd:element name="KN2ArticleDateTime" ma:index="19" nillable="true" ma:displayName="Aika" ma:default="[today]" ma:format="DateTime" ma:internalName="KN2ArticleDateTim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MunicipalityTaxHTField0 xmlns="2ca64109-ff74-4a3f-8df8-1404b228dfda">
      <Terms xmlns="http://schemas.microsoft.com/office/infopath/2007/PartnerControls"/>
    </MunicipalityTaxHTField0>
    <ExpertServiceTaxHTField0 xmlns="2ca64109-ff74-4a3f-8df8-1404b228dfda">
      <Terms xmlns="http://schemas.microsoft.com/office/infopath/2007/PartnerControls">
        <TermInfo xmlns="http://schemas.microsoft.com/office/infopath/2007/PartnerControls">
          <TermName xmlns="http://schemas.microsoft.com/office/infopath/2007/PartnerControls">Kuntatalous</TermName>
          <TermId xmlns="http://schemas.microsoft.com/office/infopath/2007/PartnerControls">f60f4e25-53fd-466c-b326-d92406949689</TermId>
        </TermInfo>
      </Terms>
    </ExpertServiceTaxHTField0>
    <KN2KeywordsTaxHTField0 xmlns="2ca64109-ff74-4a3f-8df8-1404b228dfda">
      <Terms xmlns="http://schemas.microsoft.com/office/infopath/2007/PartnerControls"/>
    </KN2KeywordsTaxHTField0>
    <KN2LanguageTaxHTField0 xmlns="2ca64109-ff74-4a3f-8df8-1404b228dfda">
      <Terms xmlns="http://schemas.microsoft.com/office/infopath/2007/PartnerControls"/>
    </KN2LanguageTaxHTField0>
    <KN2ArticleDateTime xmlns="f674653e-f7ee-4492-bd39-da975c8607c5">2016-02-10T07:29:00+00:00</KN2ArticleDateTime>
    <KN2Description xmlns="a86a36f1-5a8f-416f-bf33-cf6bc51d313a">Tiedotustilaisuuden 10.2.2016 materiaali. </KN2Description>
    <ThemeTaxHTField0 xmlns="2ca64109-ff74-4a3f-8df8-1404b228dfda">
      <Terms xmlns="http://schemas.microsoft.com/office/infopath/2007/PartnerControls"/>
    </ThemeTaxHTField0>
    <TaxCatchAll xmlns="2ca64109-ff74-4a3f-8df8-1404b228dfda">
      <Value>7</Value>
    </TaxCatchAll>
    <_dlc_DocId xmlns="2ca64109-ff74-4a3f-8df8-1404b228dfda">G94TWSLYV3F3-12419-3</_dlc_DocId>
    <_dlc_DocIdUrl xmlns="2ca64109-ff74-4a3f-8df8-1404b228dfda">
      <Url>http://kl-spfarm1/fi/Kuntaliitto/media/tiedotteet/2016/_layouts/DocIdRedir.aspx?ID=G94TWSLYV3F3-12419-3</Url>
      <Description>G94TWSLYV3F3-12419-3</Description>
    </_dlc_DocIdUrl>
  </documentManagement>
</p:properties>
</file>

<file path=customXml/itemProps1.xml><?xml version="1.0" encoding="utf-8"?>
<ds:datastoreItem xmlns:ds="http://schemas.openxmlformats.org/officeDocument/2006/customXml" ds:itemID="{E817CA2F-C431-4E6D-808B-51F8E4FE5F66}"/>
</file>

<file path=customXml/itemProps2.xml><?xml version="1.0" encoding="utf-8"?>
<ds:datastoreItem xmlns:ds="http://schemas.openxmlformats.org/officeDocument/2006/customXml" ds:itemID="{AEAF4F5D-C2CE-45A4-98CB-647F079936A5}"/>
</file>

<file path=customXml/itemProps3.xml><?xml version="1.0" encoding="utf-8"?>
<ds:datastoreItem xmlns:ds="http://schemas.openxmlformats.org/officeDocument/2006/customXml" ds:itemID="{7EC6E868-AECE-4DD0-BFE8-4DF5C0707A35}"/>
</file>

<file path=customXml/itemProps4.xml><?xml version="1.0" encoding="utf-8"?>
<ds:datastoreItem xmlns:ds="http://schemas.openxmlformats.org/officeDocument/2006/customXml" ds:itemID="{6DCAE70A-9246-40DA-A53C-5DE9CD536E20}"/>
</file>

<file path=docProps/app.xml><?xml version="1.0" encoding="utf-8"?>
<Properties xmlns="http://schemas.openxmlformats.org/officeDocument/2006/extended-properties" xmlns:vt="http://schemas.openxmlformats.org/officeDocument/2006/docPropsVTypes">
  <Template/>
  <TotalTime>10622</TotalTime>
  <Words>1918</Words>
  <Application>Microsoft Office PowerPoint</Application>
  <PresentationFormat>Näytössä katseltava diaesitys (4:3)</PresentationFormat>
  <Paragraphs>563</Paragraphs>
  <Slides>22</Slides>
  <Notes>20</Notes>
  <HiddenSlides>0</HiddenSlides>
  <MMClips>0</MMClips>
  <ScaleCrop>false</ScaleCrop>
  <HeadingPairs>
    <vt:vector size="6" baseType="variant">
      <vt:variant>
        <vt:lpstr>Teema</vt:lpstr>
      </vt:variant>
      <vt:variant>
        <vt:i4>3</vt:i4>
      </vt:variant>
      <vt:variant>
        <vt:lpstr>Upotetut OLE-palvelimet</vt:lpstr>
      </vt:variant>
      <vt:variant>
        <vt:i4>1</vt:i4>
      </vt:variant>
      <vt:variant>
        <vt:lpstr>Dian otsikot</vt:lpstr>
      </vt:variant>
      <vt:variant>
        <vt:i4>22</vt:i4>
      </vt:variant>
    </vt:vector>
  </HeadingPairs>
  <TitlesOfParts>
    <vt:vector size="26" baseType="lpstr">
      <vt:lpstr>Kopio (1) Kuntaliitto</vt:lpstr>
      <vt:lpstr>3_Default Design</vt:lpstr>
      <vt:lpstr>Kuntaliitto suomenkielinen</vt:lpstr>
      <vt:lpstr>Kaavio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Kuntien lainakannan muutos 2000-2015, milj. €</vt:lpstr>
      <vt:lpstr>PowerPoint-esitys</vt:lpstr>
      <vt:lpstr>PowerPoint-esitys</vt:lpstr>
      <vt:lpstr>Kuntien ja kuntayhtymien talousarviot ja taloussuunnitelmat</vt:lpstr>
      <vt:lpstr>Kuntatalouden kehitys 2014-2017   Kunnat ja kuntayhtymät</vt:lpstr>
      <vt:lpstr>Kuntien ja kuntayhtymien tuloslaskelma  vuosina 2014-2016, mrd. € </vt:lpstr>
      <vt:lpstr>Kuntien ja kuntayhtymien rahoituslaskelma vuosina 2014-2016, mrd. €</vt:lpstr>
      <vt:lpstr>PowerPoint-esitys</vt:lpstr>
      <vt:lpstr>PowerPoint-esitys</vt:lpstr>
      <vt:lpstr>PowerPoint-esitys</vt:lpstr>
      <vt:lpstr>Kuntien ja kuntayhtymien lainakanta sekä rahavarat 1997-2016, mrd. €</vt:lpstr>
      <vt:lpstr>Vuosien 2012-2016 peruspalvelujen valtionosuusleikkausten vaikutus kuntasektorin vuosikatteeseen</vt:lpstr>
    </vt:vector>
  </TitlesOfParts>
  <Company>Suomen Kuntaliitto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Kuntien ja kuntayhtymien vuoden 2015 tilinpäätösarviot sekä talousarviot ja taloussuunnitelmat vuosille 2016-2018</dc:title>
  <dc:creator>Heikki Pukki</dc:creator>
  <cp:lastModifiedBy>Hagerlund Tony</cp:lastModifiedBy>
  <cp:revision>436</cp:revision>
  <cp:lastPrinted>2016-02-08T08:41:08Z</cp:lastPrinted>
  <dcterms:created xsi:type="dcterms:W3CDTF">2009-12-23T10:40:04Z</dcterms:created>
  <dcterms:modified xsi:type="dcterms:W3CDTF">2016-02-10T07:27:36Z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0x010100FB67A0028CB54352919050D117ADD9610095BA4DBE085D494D8ADC1D5B0D78C08A</vt:lpwstr>
  </property>
  <property fmtid="{D5CDD505-2E9C-101B-9397-08002B2CF9AE}" pid="3" name="_dlc_DocIdItemGuid">
    <vt:lpwstr>a4afcfec-9296-43ff-9e68-057482f77776</vt:lpwstr>
  </property>
  <property fmtid="{D5CDD505-2E9C-101B-9397-08002B2CF9AE}" pid="4" name="KN2Keywords">
    <vt:lpwstr/>
  </property>
  <property fmtid="{D5CDD505-2E9C-101B-9397-08002B2CF9AE}" pid="5" name="Theme">
    <vt:lpwstr/>
  </property>
  <property fmtid="{D5CDD505-2E9C-101B-9397-08002B2CF9AE}" pid="6" name="KN2Language">
    <vt:lpwstr/>
  </property>
  <property fmtid="{D5CDD505-2E9C-101B-9397-08002B2CF9AE}" pid="7" name="Municipality">
    <vt:lpwstr/>
  </property>
  <property fmtid="{D5CDD505-2E9C-101B-9397-08002B2CF9AE}" pid="8" name="ExpertService">
    <vt:lpwstr>7;#Kuntatalous|f60f4e25-53fd-466c-b326-d92406949689</vt:lpwstr>
  </property>
</Properties>
</file>