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ppt/charts/chart12.xml" ContentType="application/vnd.openxmlformats-officedocument.drawingml.chart+xml"/>
  <Override PartName="/ppt/notesSlides/notesSlide20.xml" ContentType="application/vnd.openxmlformats-officedocument.presentationml.notesSlide+xml"/>
  <Override PartName="/ppt/charts/chart13.xml" ContentType="application/vnd.openxmlformats-officedocument.drawingml.chart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notesSlides/notesSlide24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notesSlides/notesSlide29.xml" ContentType="application/vnd.openxmlformats-officedocument.presentationml.notesSlide+xml"/>
  <Override PartName="/ppt/charts/chart22.xml" ContentType="application/vnd.openxmlformats-officedocument.drawingml.chart+xml"/>
  <Override PartName="/ppt/notesSlides/notesSlide30.xml" ContentType="application/vnd.openxmlformats-officedocument.presentationml.notesSlide+xml"/>
  <Override PartName="/ppt/charts/chart23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24.xml" ContentType="application/vnd.openxmlformats-officedocument.drawingml.chart+xml"/>
  <Override PartName="/ppt/notesSlides/notesSlide34.xml" ContentType="application/vnd.openxmlformats-officedocument.presentationml.notesSlide+xml"/>
  <Override PartName="/ppt/charts/chart25.xml" ContentType="application/vnd.openxmlformats-officedocument.drawingml.chart+xml"/>
  <Override PartName="/ppt/notesSlides/notesSlide35.xml" ContentType="application/vnd.openxmlformats-officedocument.presentationml.notesSlide+xml"/>
  <Override PartName="/ppt/charts/chart26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314" r:id="rId4"/>
    <p:sldId id="315" r:id="rId5"/>
    <p:sldId id="316" r:id="rId6"/>
    <p:sldId id="317" r:id="rId7"/>
    <p:sldId id="319" r:id="rId8"/>
    <p:sldId id="318" r:id="rId9"/>
    <p:sldId id="301" r:id="rId10"/>
    <p:sldId id="261" r:id="rId11"/>
    <p:sldId id="266" r:id="rId12"/>
    <p:sldId id="287" r:id="rId13"/>
    <p:sldId id="273" r:id="rId14"/>
    <p:sldId id="272" r:id="rId15"/>
    <p:sldId id="288" r:id="rId16"/>
    <p:sldId id="290" r:id="rId17"/>
    <p:sldId id="263" r:id="rId18"/>
    <p:sldId id="302" r:id="rId19"/>
    <p:sldId id="320" r:id="rId20"/>
    <p:sldId id="265" r:id="rId21"/>
    <p:sldId id="291" r:id="rId22"/>
    <p:sldId id="289" r:id="rId23"/>
    <p:sldId id="275" r:id="rId24"/>
    <p:sldId id="312" r:id="rId25"/>
    <p:sldId id="267" r:id="rId26"/>
    <p:sldId id="292" r:id="rId27"/>
    <p:sldId id="268" r:id="rId28"/>
    <p:sldId id="294" r:id="rId29"/>
    <p:sldId id="293" r:id="rId30"/>
    <p:sldId id="306" r:id="rId31"/>
    <p:sldId id="269" r:id="rId32"/>
    <p:sldId id="295" r:id="rId33"/>
    <p:sldId id="296" r:id="rId34"/>
    <p:sldId id="271" r:id="rId35"/>
    <p:sldId id="277" r:id="rId36"/>
    <p:sldId id="297" r:id="rId37"/>
    <p:sldId id="279" r:id="rId38"/>
    <p:sldId id="280" r:id="rId39"/>
    <p:sldId id="313" r:id="rId40"/>
    <p:sldId id="298" r:id="rId41"/>
    <p:sldId id="299" r:id="rId42"/>
    <p:sldId id="300" r:id="rId43"/>
    <p:sldId id="303" r:id="rId44"/>
    <p:sldId id="304" r:id="rId45"/>
    <p:sldId id="281" r:id="rId46"/>
  </p:sldIdLst>
  <p:sldSz cx="9144000" cy="6858000" type="screen4x3"/>
  <p:notesSz cx="9144000" cy="6858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714" autoAdjust="0"/>
  </p:normalViewPr>
  <p:slideViewPr>
    <p:cSldViewPr>
      <p:cViewPr varScale="1">
        <p:scale>
          <a:sx n="88" d="100"/>
          <a:sy n="88" d="100"/>
        </p:scale>
        <p:origin x="227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Osallistuneet%20kunnat%20asukasluvun%20mukaan%20luokiteltuna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.kuntaliitto.fi\tiimi\Viestint&#228;\Tutkimukset\Markkinointitutkimukset\2016\Purku\Kuntien%20markkinointitutkimus%202016%20suomi%20ruotsi%20vastaukse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arkkinointitutkimukset\2016\Kuntien%20markkinointitutkimus%202016%20suomi%20ruotsi%20vastauks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Vastanneet</c:v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Taul1!$J$5:$J$10</c:f>
              <c:strCache>
                <c:ptCount val="6"/>
                <c:pt idx="0">
                  <c:v>alle 5000 </c:v>
                </c:pt>
                <c:pt idx="1">
                  <c:v>5000-10000</c:v>
                </c:pt>
                <c:pt idx="2">
                  <c:v>10001-20000</c:v>
                </c:pt>
                <c:pt idx="3">
                  <c:v>20001-50000</c:v>
                </c:pt>
                <c:pt idx="4">
                  <c:v>50001-100000</c:v>
                </c:pt>
                <c:pt idx="5">
                  <c:v>yli 100000 </c:v>
                </c:pt>
              </c:strCache>
            </c:strRef>
          </c:cat>
          <c:val>
            <c:numRef>
              <c:f>Taul1!$L$5:$L$10</c:f>
              <c:numCache>
                <c:formatCode>0.0</c:formatCode>
                <c:ptCount val="6"/>
                <c:pt idx="0">
                  <c:v>23.376623376623357</c:v>
                </c:pt>
                <c:pt idx="1">
                  <c:v>16.883116883116873</c:v>
                </c:pt>
                <c:pt idx="2">
                  <c:v>16.233766233766211</c:v>
                </c:pt>
                <c:pt idx="3">
                  <c:v>9.090909090909097</c:v>
                </c:pt>
                <c:pt idx="4">
                  <c:v>3.8961038961038943</c:v>
                </c:pt>
                <c:pt idx="5">
                  <c:v>4.5454545454545459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D-40D6-A176-AEFF33B2AAC3}"/>
            </c:ext>
          </c:extLst>
        </c:ser>
        <c:ser>
          <c:idx val="1"/>
          <c:order val="1"/>
          <c:tx>
            <c:v>Koko maa</c:v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Taul1!$J$5:$J$10</c:f>
              <c:strCache>
                <c:ptCount val="6"/>
                <c:pt idx="0">
                  <c:v>alle 5000 </c:v>
                </c:pt>
                <c:pt idx="1">
                  <c:v>5000-10000</c:v>
                </c:pt>
                <c:pt idx="2">
                  <c:v>10001-20000</c:v>
                </c:pt>
                <c:pt idx="3">
                  <c:v>20001-50000</c:v>
                </c:pt>
                <c:pt idx="4">
                  <c:v>50001-100000</c:v>
                </c:pt>
                <c:pt idx="5">
                  <c:v>yli 100000 </c:v>
                </c:pt>
              </c:strCache>
            </c:strRef>
          </c:cat>
          <c:val>
            <c:numRef>
              <c:f>Taul1!$N$5:$N$10</c:f>
              <c:numCache>
                <c:formatCode>0.0</c:formatCode>
                <c:ptCount val="6"/>
                <c:pt idx="0">
                  <c:v>42.81150159744405</c:v>
                </c:pt>
                <c:pt idx="1">
                  <c:v>25.878594249201267</c:v>
                </c:pt>
                <c:pt idx="2">
                  <c:v>13.738019169329068</c:v>
                </c:pt>
                <c:pt idx="3">
                  <c:v>10.862619808306723</c:v>
                </c:pt>
                <c:pt idx="4">
                  <c:v>3.8338658146964839</c:v>
                </c:pt>
                <c:pt idx="5">
                  <c:v>2.8753993610223652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FD-40D6-A176-AEFF33B2A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10976"/>
        <c:axId val="115312512"/>
      </c:barChart>
      <c:catAx>
        <c:axId val="115310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312512"/>
        <c:crosses val="autoZero"/>
        <c:auto val="1"/>
        <c:lblAlgn val="ctr"/>
        <c:lblOffset val="100"/>
        <c:noMultiLvlLbl val="0"/>
      </c:catAx>
      <c:valAx>
        <c:axId val="11531251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15310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Graafit!$A$168</c:f>
              <c:strCache>
                <c:ptCount val="1"/>
                <c:pt idx="0">
                  <c:v>5 Erittäin tärkeä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Graafit!$B$163:$I$163</c:f>
              <c:strCache>
                <c:ptCount val="6"/>
                <c:pt idx="0">
                  <c:v>Elinkeino- tai yritysmarkkinointi </c:v>
                </c:pt>
                <c:pt idx="1">
                  <c:v>Asukasmarkkinointi</c:v>
                </c:pt>
                <c:pt idx="2">
                  <c:v>Matkailumarkkinointi</c:v>
                </c:pt>
                <c:pt idx="3">
                  <c:v>Kulttuuri- ja vapaa-ajan palvelujen markkinointi </c:v>
                </c:pt>
                <c:pt idx="4">
                  <c:v>Kansainvälinen markkinointi</c:v>
                </c:pt>
                <c:pt idx="5">
                  <c:v>Työnantajakuva ja rekrytointimarkkinointi</c:v>
                </c:pt>
              </c:strCache>
            </c:strRef>
          </c:cat>
          <c:val>
            <c:numRef>
              <c:f>Graafit!$B$168:$H$168</c:f>
              <c:numCache>
                <c:formatCode>General</c:formatCode>
                <c:ptCount val="7"/>
                <c:pt idx="0">
                  <c:v>73</c:v>
                </c:pt>
                <c:pt idx="1">
                  <c:v>65</c:v>
                </c:pt>
                <c:pt idx="2">
                  <c:v>44</c:v>
                </c:pt>
                <c:pt idx="3">
                  <c:v>27</c:v>
                </c:pt>
                <c:pt idx="4">
                  <c:v>15</c:v>
                </c:pt>
                <c:pt idx="5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4-4F74-AE92-371359237F35}"/>
            </c:ext>
          </c:extLst>
        </c:ser>
        <c:ser>
          <c:idx val="3"/>
          <c:order val="1"/>
          <c:tx>
            <c:strRef>
              <c:f>Graafit!$A$167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Graafit!$B$163:$I$163</c:f>
              <c:strCache>
                <c:ptCount val="6"/>
                <c:pt idx="0">
                  <c:v>Elinkeino- tai yritysmarkkinointi </c:v>
                </c:pt>
                <c:pt idx="1">
                  <c:v>Asukasmarkkinointi</c:v>
                </c:pt>
                <c:pt idx="2">
                  <c:v>Matkailumarkkinointi</c:v>
                </c:pt>
                <c:pt idx="3">
                  <c:v>Kulttuuri- ja vapaa-ajan palvelujen markkinointi </c:v>
                </c:pt>
                <c:pt idx="4">
                  <c:v>Kansainvälinen markkinointi</c:v>
                </c:pt>
                <c:pt idx="5">
                  <c:v>Työnantajakuva ja rekrytointimarkkinointi</c:v>
                </c:pt>
              </c:strCache>
            </c:strRef>
          </c:cat>
          <c:val>
            <c:numRef>
              <c:f>Graafit!$B$167:$H$167</c:f>
              <c:numCache>
                <c:formatCode>General</c:formatCode>
                <c:ptCount val="7"/>
                <c:pt idx="0">
                  <c:v>22</c:v>
                </c:pt>
                <c:pt idx="1">
                  <c:v>27</c:v>
                </c:pt>
                <c:pt idx="2">
                  <c:v>35</c:v>
                </c:pt>
                <c:pt idx="3">
                  <c:v>49</c:v>
                </c:pt>
                <c:pt idx="4">
                  <c:v>19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4-4F74-AE92-371359237F35}"/>
            </c:ext>
          </c:extLst>
        </c:ser>
        <c:ser>
          <c:idx val="2"/>
          <c:order val="2"/>
          <c:tx>
            <c:strRef>
              <c:f>Graafit!$A$166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Graafit!$B$163:$I$163</c:f>
              <c:strCache>
                <c:ptCount val="6"/>
                <c:pt idx="0">
                  <c:v>Elinkeino- tai yritysmarkkinointi </c:v>
                </c:pt>
                <c:pt idx="1">
                  <c:v>Asukasmarkkinointi</c:v>
                </c:pt>
                <c:pt idx="2">
                  <c:v>Matkailumarkkinointi</c:v>
                </c:pt>
                <c:pt idx="3">
                  <c:v>Kulttuuri- ja vapaa-ajan palvelujen markkinointi </c:v>
                </c:pt>
                <c:pt idx="4">
                  <c:v>Kansainvälinen markkinointi</c:v>
                </c:pt>
                <c:pt idx="5">
                  <c:v>Työnantajakuva ja rekrytointimarkkinointi</c:v>
                </c:pt>
              </c:strCache>
            </c:strRef>
          </c:cat>
          <c:val>
            <c:numRef>
              <c:f>Graafit!$B$166:$H$166</c:f>
              <c:numCache>
                <c:formatCode>General</c:formatCode>
                <c:ptCount val="7"/>
                <c:pt idx="0">
                  <c:v>4</c:v>
                </c:pt>
                <c:pt idx="1">
                  <c:v>8</c:v>
                </c:pt>
                <c:pt idx="2">
                  <c:v>16</c:v>
                </c:pt>
                <c:pt idx="3">
                  <c:v>22</c:v>
                </c:pt>
                <c:pt idx="4">
                  <c:v>32</c:v>
                </c:pt>
                <c:pt idx="5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74-4F74-AE92-371359237F35}"/>
            </c:ext>
          </c:extLst>
        </c:ser>
        <c:ser>
          <c:idx val="1"/>
          <c:order val="3"/>
          <c:tx>
            <c:strRef>
              <c:f>Graafit!$A$165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Graafit!$B$163:$I$163</c:f>
              <c:strCache>
                <c:ptCount val="6"/>
                <c:pt idx="0">
                  <c:v>Elinkeino- tai yritysmarkkinointi </c:v>
                </c:pt>
                <c:pt idx="1">
                  <c:v>Asukasmarkkinointi</c:v>
                </c:pt>
                <c:pt idx="2">
                  <c:v>Matkailumarkkinointi</c:v>
                </c:pt>
                <c:pt idx="3">
                  <c:v>Kulttuuri- ja vapaa-ajan palvelujen markkinointi </c:v>
                </c:pt>
                <c:pt idx="4">
                  <c:v>Kansainvälinen markkinointi</c:v>
                </c:pt>
                <c:pt idx="5">
                  <c:v>Työnantajakuva ja rekrytointimarkkinointi</c:v>
                </c:pt>
              </c:strCache>
            </c:strRef>
          </c:cat>
          <c:val>
            <c:numRef>
              <c:f>Graafit!$B$165:$H$165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2</c:v>
                </c:pt>
                <c:pt idx="4">
                  <c:v>25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74-4F74-AE92-371359237F35}"/>
            </c:ext>
          </c:extLst>
        </c:ser>
        <c:ser>
          <c:idx val="0"/>
          <c:order val="4"/>
          <c:tx>
            <c:strRef>
              <c:f>Graafit!$A$164</c:f>
              <c:strCache>
                <c:ptCount val="1"/>
                <c:pt idx="0">
                  <c:v>1 Ei lainkaan tärkeä</c:v>
                </c:pt>
              </c:strCache>
            </c:strRef>
          </c:tx>
          <c:invertIfNegative val="0"/>
          <c:cat>
            <c:strRef>
              <c:f>Graafit!$B$163:$I$163</c:f>
              <c:strCache>
                <c:ptCount val="6"/>
                <c:pt idx="0">
                  <c:v>Elinkeino- tai yritysmarkkinointi </c:v>
                </c:pt>
                <c:pt idx="1">
                  <c:v>Asukasmarkkinointi</c:v>
                </c:pt>
                <c:pt idx="2">
                  <c:v>Matkailumarkkinointi</c:v>
                </c:pt>
                <c:pt idx="3">
                  <c:v>Kulttuuri- ja vapaa-ajan palvelujen markkinointi </c:v>
                </c:pt>
                <c:pt idx="4">
                  <c:v>Kansainvälinen markkinointi</c:v>
                </c:pt>
                <c:pt idx="5">
                  <c:v>Työnantajakuva ja rekrytointimarkkinointi</c:v>
                </c:pt>
              </c:strCache>
            </c:strRef>
          </c:cat>
          <c:val>
            <c:numRef>
              <c:f>Graafit!$B$164:$H$164</c:f>
              <c:numCache>
                <c:formatCode>General</c:formatCode>
                <c:ptCount val="7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74-4F74-AE92-371359237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703232"/>
        <c:axId val="120713216"/>
      </c:barChart>
      <c:catAx>
        <c:axId val="120703232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fi-FI"/>
          </a:p>
        </c:txPr>
        <c:crossAx val="120713216"/>
        <c:crosses val="autoZero"/>
        <c:auto val="1"/>
        <c:lblAlgn val="ctr"/>
        <c:lblOffset val="100"/>
        <c:noMultiLvlLbl val="0"/>
      </c:catAx>
      <c:valAx>
        <c:axId val="120713216"/>
        <c:scaling>
          <c:orientation val="minMax"/>
        </c:scaling>
        <c:delete val="1"/>
        <c:axPos val="t"/>
        <c:majorGridlines/>
        <c:numFmt formatCode="0%" sourceLinked="1"/>
        <c:majorTickMark val="out"/>
        <c:minorTickMark val="none"/>
        <c:tickLblPos val="none"/>
        <c:crossAx val="1207032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Graafit!$C$191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Graafit!$A$192:$A$210</c:f>
              <c:strCache>
                <c:ptCount val="18"/>
                <c:pt idx="0">
                  <c:v>Orkesteri</c:v>
                </c:pt>
                <c:pt idx="1">
                  <c:v>Teknologiakeskus</c:v>
                </c:pt>
                <c:pt idx="2">
                  <c:v>Teatteri</c:v>
                </c:pt>
                <c:pt idx="3">
                  <c:v>Vanhuspalvelut</c:v>
                </c:pt>
                <c:pt idx="4">
                  <c:v>Kauppakeskus</c:v>
                </c:pt>
                <c:pt idx="5">
                  <c:v>Kirjasto</c:v>
                </c:pt>
                <c:pt idx="6">
                  <c:v>Terveyspalvelut</c:v>
                </c:pt>
                <c:pt idx="7">
                  <c:v>Päivähoitopalvelut</c:v>
                </c:pt>
                <c:pt idx="8">
                  <c:v>Museo</c:v>
                </c:pt>
                <c:pt idx="9">
                  <c:v>Organisaatio kokonaisuutena</c:v>
                </c:pt>
                <c:pt idx="10">
                  <c:v>Tietty asuinalue</c:v>
                </c:pt>
                <c:pt idx="11">
                  <c:v>Oppilaitokset tai koulut</c:v>
                </c:pt>
                <c:pt idx="12">
                  <c:v>Seutu kokonaisuutena</c:v>
                </c:pt>
                <c:pt idx="13">
                  <c:v>Liikuntapaikat</c:v>
                </c:pt>
                <c:pt idx="14">
                  <c:v>Tapahtuma</c:v>
                </c:pt>
                <c:pt idx="15">
                  <c:v>Yritys- tai teollisuusalue</c:v>
                </c:pt>
                <c:pt idx="16">
                  <c:v>Matkailukohde</c:v>
                </c:pt>
                <c:pt idx="17">
                  <c:v>Tontit</c:v>
                </c:pt>
              </c:strCache>
            </c:strRef>
          </c:cat>
          <c:val>
            <c:numRef>
              <c:f>Graafit!$C$192:$C$210</c:f>
              <c:numCache>
                <c:formatCode>0%</c:formatCode>
                <c:ptCount val="18"/>
                <c:pt idx="0">
                  <c:v>0.03</c:v>
                </c:pt>
                <c:pt idx="1">
                  <c:v>0.03</c:v>
                </c:pt>
                <c:pt idx="2">
                  <c:v>0.05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0.06</c:v>
                </c:pt>
                <c:pt idx="6">
                  <c:v>0.12</c:v>
                </c:pt>
                <c:pt idx="7">
                  <c:v>0.13</c:v>
                </c:pt>
                <c:pt idx="8">
                  <c:v>0.12</c:v>
                </c:pt>
                <c:pt idx="9">
                  <c:v>0.33</c:v>
                </c:pt>
                <c:pt idx="10">
                  <c:v>0.26</c:v>
                </c:pt>
                <c:pt idx="11">
                  <c:v>0.25</c:v>
                </c:pt>
                <c:pt idx="12">
                  <c:v>0.63</c:v>
                </c:pt>
                <c:pt idx="13">
                  <c:v>0.13</c:v>
                </c:pt>
                <c:pt idx="14">
                  <c:v>0.42</c:v>
                </c:pt>
                <c:pt idx="15">
                  <c:v>0.46</c:v>
                </c:pt>
                <c:pt idx="16">
                  <c:v>0.5</c:v>
                </c:pt>
                <c:pt idx="17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6A-4192-9C73-68F41416B1F1}"/>
            </c:ext>
          </c:extLst>
        </c:ser>
        <c:ser>
          <c:idx val="0"/>
          <c:order val="1"/>
          <c:tx>
            <c:strRef>
              <c:f>Graafit!$B$191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Graafit!$A$192:$A$210</c:f>
              <c:strCache>
                <c:ptCount val="18"/>
                <c:pt idx="0">
                  <c:v>Orkesteri</c:v>
                </c:pt>
                <c:pt idx="1">
                  <c:v>Teknologiakeskus</c:v>
                </c:pt>
                <c:pt idx="2">
                  <c:v>Teatteri</c:v>
                </c:pt>
                <c:pt idx="3">
                  <c:v>Vanhuspalvelut</c:v>
                </c:pt>
                <c:pt idx="4">
                  <c:v>Kauppakeskus</c:v>
                </c:pt>
                <c:pt idx="5">
                  <c:v>Kirjasto</c:v>
                </c:pt>
                <c:pt idx="6">
                  <c:v>Terveyspalvelut</c:v>
                </c:pt>
                <c:pt idx="7">
                  <c:v>Päivähoitopalvelut</c:v>
                </c:pt>
                <c:pt idx="8">
                  <c:v>Museo</c:v>
                </c:pt>
                <c:pt idx="9">
                  <c:v>Organisaatio kokonaisuutena</c:v>
                </c:pt>
                <c:pt idx="10">
                  <c:v>Tietty asuinalue</c:v>
                </c:pt>
                <c:pt idx="11">
                  <c:v>Oppilaitokset tai koulut</c:v>
                </c:pt>
                <c:pt idx="12">
                  <c:v>Seutu kokonaisuutena</c:v>
                </c:pt>
                <c:pt idx="13">
                  <c:v>Liikuntapaikat</c:v>
                </c:pt>
                <c:pt idx="14">
                  <c:v>Tapahtuma</c:v>
                </c:pt>
                <c:pt idx="15">
                  <c:v>Yritys- tai teollisuusalue</c:v>
                </c:pt>
                <c:pt idx="16">
                  <c:v>Matkailukohde</c:v>
                </c:pt>
                <c:pt idx="17">
                  <c:v>Tontit</c:v>
                </c:pt>
              </c:strCache>
            </c:strRef>
          </c:cat>
          <c:val>
            <c:numRef>
              <c:f>Graafit!$B$192:$B$210</c:f>
              <c:numCache>
                <c:formatCode>0%</c:formatCode>
                <c:ptCount val="18"/>
                <c:pt idx="0">
                  <c:v>8.9289999999999994E-3</c:v>
                </c:pt>
                <c:pt idx="1">
                  <c:v>4.4643000000000002E-2</c:v>
                </c:pt>
                <c:pt idx="2">
                  <c:v>6.25E-2</c:v>
                </c:pt>
                <c:pt idx="3">
                  <c:v>7.1429000000000006E-2</c:v>
                </c:pt>
                <c:pt idx="4">
                  <c:v>8.0356999999999998E-2</c:v>
                </c:pt>
                <c:pt idx="5">
                  <c:v>8.9286000000000004E-2</c:v>
                </c:pt>
                <c:pt idx="6">
                  <c:v>9.8213999999999996E-2</c:v>
                </c:pt>
                <c:pt idx="7">
                  <c:v>0.160714</c:v>
                </c:pt>
                <c:pt idx="8">
                  <c:v>0.16964299999999999</c:v>
                </c:pt>
                <c:pt idx="9">
                  <c:v>0.19642899999999999</c:v>
                </c:pt>
                <c:pt idx="10">
                  <c:v>0.19642899999999999</c:v>
                </c:pt>
                <c:pt idx="11">
                  <c:v>0.24107100000000001</c:v>
                </c:pt>
                <c:pt idx="12">
                  <c:v>0.45535700000000001</c:v>
                </c:pt>
                <c:pt idx="13">
                  <c:v>0.5</c:v>
                </c:pt>
                <c:pt idx="14">
                  <c:v>0.54464299999999999</c:v>
                </c:pt>
                <c:pt idx="15">
                  <c:v>0.59821400000000002</c:v>
                </c:pt>
                <c:pt idx="16">
                  <c:v>0.64285700000000001</c:v>
                </c:pt>
                <c:pt idx="17">
                  <c:v>0.6875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86A-4192-9C73-68F41416B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756864"/>
        <c:axId val="120762752"/>
      </c:barChart>
      <c:catAx>
        <c:axId val="120756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0762752"/>
        <c:crosses val="autoZero"/>
        <c:auto val="1"/>
        <c:lblAlgn val="ctr"/>
        <c:lblOffset val="100"/>
        <c:noMultiLvlLbl val="0"/>
      </c:catAx>
      <c:valAx>
        <c:axId val="12076275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0756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Graafit!$A$218:$A$227</c:f>
              <c:strCache>
                <c:ptCount val="9"/>
                <c:pt idx="0">
                  <c:v>Laina ja korkotuki</c:v>
                </c:pt>
                <c:pt idx="1">
                  <c:v>Rahasumma, esimerkiksi stipendi tai muuttoavustus</c:v>
                </c:pt>
                <c:pt idx="2">
                  <c:v>Työ- tai opiskelumatkojen tukeminen</c:v>
                </c:pt>
                <c:pt idx="3">
                  <c:v>Edulliset palvelut, mitkä?</c:v>
                </c:pt>
                <c:pt idx="4">
                  <c:v>Tervetuliaislahja</c:v>
                </c:pt>
                <c:pt idx="5">
                  <c:v>Vauvaraha tai syntymälahja tms.</c:v>
                </c:pt>
                <c:pt idx="6">
                  <c:v>Edulliset toimitilat</c:v>
                </c:pt>
                <c:pt idx="7">
                  <c:v>Ei ole käytössä mitään muutto- tai investointihoukuttimia</c:v>
                </c:pt>
                <c:pt idx="8">
                  <c:v>Edulliset tontit</c:v>
                </c:pt>
              </c:strCache>
            </c:strRef>
          </c:cat>
          <c:val>
            <c:numRef>
              <c:f>Graafit!$B$218:$B$227</c:f>
              <c:numCache>
                <c:formatCode>0%</c:formatCode>
                <c:ptCount val="9"/>
                <c:pt idx="0">
                  <c:v>0</c:v>
                </c:pt>
                <c:pt idx="1">
                  <c:v>3.7037E-2</c:v>
                </c:pt>
                <c:pt idx="2">
                  <c:v>3.7037E-2</c:v>
                </c:pt>
                <c:pt idx="3">
                  <c:v>7.4074000000000001E-2</c:v>
                </c:pt>
                <c:pt idx="4">
                  <c:v>0.12037</c:v>
                </c:pt>
                <c:pt idx="5">
                  <c:v>0.18518499999999999</c:v>
                </c:pt>
                <c:pt idx="6">
                  <c:v>0.26851900000000001</c:v>
                </c:pt>
                <c:pt idx="7">
                  <c:v>0.37036999999999998</c:v>
                </c:pt>
                <c:pt idx="8">
                  <c:v>0.50925900000000002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B-4EF4-96D8-58230D9940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801152"/>
        <c:axId val="120802688"/>
      </c:barChart>
      <c:catAx>
        <c:axId val="120801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0802688"/>
        <c:crosses val="autoZero"/>
        <c:auto val="1"/>
        <c:lblAlgn val="ctr"/>
        <c:lblOffset val="100"/>
        <c:noMultiLvlLbl val="0"/>
      </c:catAx>
      <c:valAx>
        <c:axId val="12080268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080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Graafit!$B$250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Graafit!$A$251:$A$253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Suunnitteilla</c:v>
                </c:pt>
              </c:strCache>
            </c:strRef>
          </c:cat>
          <c:val>
            <c:numRef>
              <c:f>Graafit!$B$251:$B$253</c:f>
              <c:numCache>
                <c:formatCode>0%</c:formatCode>
                <c:ptCount val="3"/>
                <c:pt idx="0">
                  <c:v>0.50892899999999996</c:v>
                </c:pt>
                <c:pt idx="1">
                  <c:v>0.25</c:v>
                </c:pt>
                <c:pt idx="2">
                  <c:v>0.24107100000000001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4-46B3-8C62-6104856F6F70}"/>
            </c:ext>
          </c:extLst>
        </c:ser>
        <c:ser>
          <c:idx val="1"/>
          <c:order val="1"/>
          <c:tx>
            <c:strRef>
              <c:f>Graafit!$C$250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Graafit!$A$251:$A$253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Suunnitteilla</c:v>
                </c:pt>
              </c:strCache>
            </c:strRef>
          </c:cat>
          <c:val>
            <c:numRef>
              <c:f>Graafit!$C$251:$C$253</c:f>
              <c:numCache>
                <c:formatCode>0%</c:formatCode>
                <c:ptCount val="3"/>
                <c:pt idx="0">
                  <c:v>0.56999999999999995</c:v>
                </c:pt>
                <c:pt idx="1">
                  <c:v>0.23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34-46B3-8C62-6104856F6F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838784"/>
        <c:axId val="120861056"/>
      </c:barChart>
      <c:catAx>
        <c:axId val="12083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861056"/>
        <c:crosses val="autoZero"/>
        <c:auto val="1"/>
        <c:lblAlgn val="ctr"/>
        <c:lblOffset val="100"/>
        <c:noMultiLvlLbl val="0"/>
      </c:catAx>
      <c:valAx>
        <c:axId val="1208610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08387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32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8E-4075-B04F-3B3C0570EA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42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8E-4075-B04F-3B3C0570EA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45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38E-4075-B04F-3B3C0570EA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50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8E-4075-B04F-3B3C0570EA1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69 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38E-4075-B04F-3B3C0570EA1D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Graafit!$A$292:$A$296</c:f>
              <c:strCache>
                <c:ptCount val="5"/>
                <c:pt idx="0">
                  <c:v>Lapsi-/perheystävällisyys</c:v>
                </c:pt>
                <c:pt idx="1">
                  <c:v>Kunnan sijainti</c:v>
                </c:pt>
                <c:pt idx="2">
                  <c:v>Luonto</c:v>
                </c:pt>
                <c:pt idx="3">
                  <c:v>Asuminen</c:v>
                </c:pt>
                <c:pt idx="4">
                  <c:v>Elinympäristö</c:v>
                </c:pt>
              </c:strCache>
            </c:strRef>
          </c:cat>
          <c:val>
            <c:numRef>
              <c:f>Graafit!$B$292:$B$296</c:f>
              <c:numCache>
                <c:formatCode>0%</c:formatCode>
                <c:ptCount val="5"/>
                <c:pt idx="0">
                  <c:v>0.32432400000000011</c:v>
                </c:pt>
                <c:pt idx="1">
                  <c:v>0.42342300000000016</c:v>
                </c:pt>
                <c:pt idx="2">
                  <c:v>0.45045000000000002</c:v>
                </c:pt>
                <c:pt idx="3">
                  <c:v>0.50450499999999987</c:v>
                </c:pt>
                <c:pt idx="4">
                  <c:v>0.69369400000000014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8E-4075-B04F-3B3C0570E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879360"/>
        <c:axId val="120905728"/>
      </c:barChart>
      <c:catAx>
        <c:axId val="120879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0905728"/>
        <c:crosses val="autoZero"/>
        <c:auto val="1"/>
        <c:lblAlgn val="ctr"/>
        <c:lblOffset val="100"/>
        <c:noMultiLvlLbl val="0"/>
      </c:catAx>
      <c:valAx>
        <c:axId val="1209057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087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Graafit!$A$301:$A$303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Ei ole, mutta on suunnitteilla/valmisteilla</c:v>
                </c:pt>
              </c:strCache>
            </c:strRef>
          </c:cat>
          <c:val>
            <c:numRef>
              <c:f>Graafit!$B$301:$B$303</c:f>
              <c:numCache>
                <c:formatCode>0%</c:formatCode>
                <c:ptCount val="3"/>
                <c:pt idx="0">
                  <c:v>0.87610600000000005</c:v>
                </c:pt>
                <c:pt idx="1">
                  <c:v>6.1947000000000002E-2</c:v>
                </c:pt>
                <c:pt idx="2">
                  <c:v>6.1947000000000002E-2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97-44A1-8006-0E41FC3838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3037568"/>
        <c:axId val="123039104"/>
      </c:barChart>
      <c:catAx>
        <c:axId val="123037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039104"/>
        <c:crosses val="autoZero"/>
        <c:auto val="1"/>
        <c:lblAlgn val="ctr"/>
        <c:lblOffset val="100"/>
        <c:noMultiLvlLbl val="0"/>
      </c:catAx>
      <c:valAx>
        <c:axId val="1230391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037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Graafit!$A$316:$A$318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Ei ole, mutta suunnitteilla/valmisteilla</c:v>
                </c:pt>
              </c:strCache>
            </c:strRef>
          </c:cat>
          <c:val>
            <c:numRef>
              <c:f>Graafit!$B$316:$B$318</c:f>
              <c:numCache>
                <c:formatCode>0%</c:formatCode>
                <c:ptCount val="3"/>
                <c:pt idx="0">
                  <c:v>0.87272700000000014</c:v>
                </c:pt>
                <c:pt idx="1">
                  <c:v>9.0909000000000004E-2</c:v>
                </c:pt>
                <c:pt idx="2">
                  <c:v>3.6364E-2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1-4AE6-9679-BB0E52DF4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06432"/>
        <c:axId val="123107968"/>
      </c:barChart>
      <c:catAx>
        <c:axId val="123106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107968"/>
        <c:crosses val="autoZero"/>
        <c:auto val="1"/>
        <c:lblAlgn val="ctr"/>
        <c:lblOffset val="100"/>
        <c:noMultiLvlLbl val="0"/>
      </c:catAx>
      <c:valAx>
        <c:axId val="123107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106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Graafit!$A$309:$A$311</c:f>
              <c:strCache>
                <c:ptCount val="3"/>
                <c:pt idx="0">
                  <c:v>Kyllä, mikä/mitkä?</c:v>
                </c:pt>
                <c:pt idx="1">
                  <c:v>Ei</c:v>
                </c:pt>
                <c:pt idx="2">
                  <c:v>Ei ole, mutta suunnitteilla/valmisteilla</c:v>
                </c:pt>
              </c:strCache>
            </c:strRef>
          </c:cat>
          <c:val>
            <c:numRef>
              <c:f>Graafit!$B$309:$B$311</c:f>
              <c:numCache>
                <c:formatCode>0%</c:formatCode>
                <c:ptCount val="3"/>
                <c:pt idx="0">
                  <c:v>0.78571400000000002</c:v>
                </c:pt>
                <c:pt idx="1">
                  <c:v>0.10714300000000002</c:v>
                </c:pt>
                <c:pt idx="2">
                  <c:v>0.10714300000000002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01-475A-8FB0-2534F94636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183872"/>
        <c:axId val="123185408"/>
      </c:barChart>
      <c:catAx>
        <c:axId val="123183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185408"/>
        <c:crosses val="autoZero"/>
        <c:auto val="1"/>
        <c:lblAlgn val="ctr"/>
        <c:lblOffset val="100"/>
        <c:noMultiLvlLbl val="0"/>
      </c:catAx>
      <c:valAx>
        <c:axId val="123185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18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Graafit!$O$298:$O$300</c:f>
              <c:strCache>
                <c:ptCount val="3"/>
                <c:pt idx="0">
                  <c:v>Brändi</c:v>
                </c:pt>
                <c:pt idx="1">
                  <c:v>Visuaalinen ilme</c:v>
                </c:pt>
                <c:pt idx="2">
                  <c:v>Slogan</c:v>
                </c:pt>
              </c:strCache>
            </c:strRef>
          </c:cat>
          <c:val>
            <c:numRef>
              <c:f>Graafit!$P$298:$P$300</c:f>
              <c:numCache>
                <c:formatCode>0%</c:formatCode>
                <c:ptCount val="3"/>
                <c:pt idx="0">
                  <c:v>0.50892899999999996</c:v>
                </c:pt>
                <c:pt idx="1">
                  <c:v>0.87610600000000005</c:v>
                </c:pt>
                <c:pt idx="2">
                  <c:v>0.78571400000000002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E5-4604-B2E6-E9AF7535E1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Graafit!$A$339:$A$341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Ei ole, mutta suunnitteilla/valmisteilla</c:v>
                </c:pt>
              </c:strCache>
            </c:strRef>
          </c:cat>
          <c:val>
            <c:numRef>
              <c:f>Graafit!$B$339:$B$341</c:f>
              <c:numCache>
                <c:formatCode>0%</c:formatCode>
                <c:ptCount val="3"/>
                <c:pt idx="0">
                  <c:v>0.62162200000000012</c:v>
                </c:pt>
                <c:pt idx="1">
                  <c:v>0.17117099999999996</c:v>
                </c:pt>
                <c:pt idx="2">
                  <c:v>0.20720700000000003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1-431D-A196-44447F94EB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13152"/>
        <c:axId val="123314944"/>
      </c:barChart>
      <c:catAx>
        <c:axId val="123313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314944"/>
        <c:crosses val="autoZero"/>
        <c:auto val="1"/>
        <c:lblAlgn val="ctr"/>
        <c:lblOffset val="100"/>
        <c:noMultiLvlLbl val="0"/>
      </c:catAx>
      <c:valAx>
        <c:axId val="1233149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31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2952808449125E-2"/>
          <c:y val="3.2340557000279921E-2"/>
          <c:w val="0.80961828102765465"/>
          <c:h val="0.8373001285129181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Graafit!$C$3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Graafit!$A$4:$A$8</c:f>
              <c:strCache>
                <c:ptCount val="5"/>
                <c:pt idx="0">
                  <c:v>1 Erittäin huonosti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Erittäin hyvin</c:v>
                </c:pt>
              </c:strCache>
            </c:strRef>
          </c:cat>
          <c:val>
            <c:numRef>
              <c:f>Graafit!$C$4:$C$8</c:f>
              <c:numCache>
                <c:formatCode>0%</c:formatCode>
                <c:ptCount val="5"/>
                <c:pt idx="1">
                  <c:v>0.11</c:v>
                </c:pt>
                <c:pt idx="2">
                  <c:v>0.44</c:v>
                </c:pt>
                <c:pt idx="3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DF-43AE-A477-C6FB6DEDE342}"/>
            </c:ext>
          </c:extLst>
        </c:ser>
        <c:ser>
          <c:idx val="0"/>
          <c:order val="1"/>
          <c:tx>
            <c:strRef>
              <c:f>Graafit!$B$3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Graafit!$A$4:$A$8</c:f>
              <c:strCache>
                <c:ptCount val="5"/>
                <c:pt idx="0">
                  <c:v>1 Erittäin huonosti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 Erittäin hyvin</c:v>
                </c:pt>
              </c:strCache>
            </c:strRef>
          </c:cat>
          <c:val>
            <c:numRef>
              <c:f>Graafit!$B$4:$B$8</c:f>
              <c:numCache>
                <c:formatCode>0%</c:formatCode>
                <c:ptCount val="5"/>
                <c:pt idx="0">
                  <c:v>0</c:v>
                </c:pt>
                <c:pt idx="1">
                  <c:v>9.6490999999999993E-2</c:v>
                </c:pt>
                <c:pt idx="2">
                  <c:v>0.385965</c:v>
                </c:pt>
                <c:pt idx="3">
                  <c:v>0.42982500000000001</c:v>
                </c:pt>
                <c:pt idx="4">
                  <c:v>8.7719000000000005E-2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DF-43AE-A477-C6FB6DEDE3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5410432"/>
        <c:axId val="115411968"/>
      </c:barChart>
      <c:catAx>
        <c:axId val="115410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411968"/>
        <c:crosses val="autoZero"/>
        <c:auto val="1"/>
        <c:lblAlgn val="ctr"/>
        <c:lblOffset val="100"/>
        <c:noMultiLvlLbl val="0"/>
      </c:catAx>
      <c:valAx>
        <c:axId val="115411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5410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Graafit!$A$358:$A$360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Ei ole, mutta suunnitteilla/valmisteilla</c:v>
                </c:pt>
              </c:strCache>
            </c:strRef>
          </c:cat>
          <c:val>
            <c:numRef>
              <c:f>Graafit!$B$358:$B$360</c:f>
              <c:numCache>
                <c:formatCode>0%</c:formatCode>
                <c:ptCount val="3"/>
                <c:pt idx="0">
                  <c:v>0.6875</c:v>
                </c:pt>
                <c:pt idx="1">
                  <c:v>0.17857100000000001</c:v>
                </c:pt>
                <c:pt idx="2">
                  <c:v>0.13392899999999999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78-4EA3-BB14-48F13C96E2C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3329152"/>
        <c:axId val="123376000"/>
      </c:barChart>
      <c:catAx>
        <c:axId val="123329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3376000"/>
        <c:crosses val="autoZero"/>
        <c:auto val="1"/>
        <c:lblAlgn val="ctr"/>
        <c:lblOffset val="100"/>
        <c:noMultiLvlLbl val="0"/>
      </c:catAx>
      <c:valAx>
        <c:axId val="123376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3329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Graafit!$A$383</c:f>
              <c:strCache>
                <c:ptCount val="1"/>
                <c:pt idx="0">
                  <c:v>5 Erittäin tärkeä</c:v>
                </c:pt>
              </c:strCache>
            </c:strRef>
          </c:tx>
          <c:invertIfNegative val="0"/>
          <c:cat>
            <c:strRef>
              <c:f>Graafit!$B$377:$R$378</c:f>
              <c:strCache>
                <c:ptCount val="17"/>
                <c:pt idx="0">
                  <c:v>TV-mainonta</c:v>
                </c:pt>
                <c:pt idx="1">
                  <c:v>Liikelahjat</c:v>
                </c:pt>
                <c:pt idx="2">
                  <c:v>Elokuvamainonta</c:v>
                </c:pt>
                <c:pt idx="3">
                  <c:v>Radiomainonta</c:v>
                </c:pt>
                <c:pt idx="4">
                  <c:v>Sponsorointi</c:v>
                </c:pt>
                <c:pt idx="5">
                  <c:v>Suoramainonta</c:v>
                </c:pt>
                <c:pt idx="6">
                  <c:v>Hakemistot ja luettelot</c:v>
                </c:pt>
                <c:pt idx="7">
                  <c:v>Ulko- ja liikennemainonta</c:v>
                </c:pt>
                <c:pt idx="8">
                  <c:v>Mainonta lehdissä </c:v>
                </c:pt>
                <c:pt idx="9">
                  <c:v>Esittelyvideot, vlogit</c:v>
                </c:pt>
                <c:pt idx="10">
                  <c:v>Messut/näyttelyt</c:v>
                </c:pt>
                <c:pt idx="11">
                  <c:v>Verkkomainonta</c:v>
                </c:pt>
                <c:pt idx="12">
                  <c:v>Toimittajatapaamiset</c:v>
                </c:pt>
                <c:pt idx="13">
                  <c:v>Esitteet</c:v>
                </c:pt>
                <c:pt idx="14">
                  <c:v>Tapahtumamarkkinointi</c:v>
                </c:pt>
                <c:pt idx="15">
                  <c:v>Henkilökohtainen suhdetoiminta</c:v>
                </c:pt>
                <c:pt idx="16">
                  <c:v>Sosiaalinen media</c:v>
                </c:pt>
              </c:strCache>
            </c:strRef>
          </c:cat>
          <c:val>
            <c:numRef>
              <c:f>Graafit!$B$383:$R$383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6</c:v>
                </c:pt>
                <c:pt idx="8">
                  <c:v>9</c:v>
                </c:pt>
                <c:pt idx="9">
                  <c:v>7</c:v>
                </c:pt>
                <c:pt idx="10">
                  <c:v>11</c:v>
                </c:pt>
                <c:pt idx="11">
                  <c:v>23</c:v>
                </c:pt>
                <c:pt idx="12">
                  <c:v>16</c:v>
                </c:pt>
                <c:pt idx="13">
                  <c:v>18</c:v>
                </c:pt>
                <c:pt idx="14">
                  <c:v>32</c:v>
                </c:pt>
                <c:pt idx="15">
                  <c:v>34</c:v>
                </c:pt>
                <c:pt idx="16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73-4FBF-82AE-8CA9F537B7C2}"/>
            </c:ext>
          </c:extLst>
        </c:ser>
        <c:ser>
          <c:idx val="3"/>
          <c:order val="1"/>
          <c:tx>
            <c:strRef>
              <c:f>Graafit!$A$382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Graafit!$B$377:$R$378</c:f>
              <c:strCache>
                <c:ptCount val="17"/>
                <c:pt idx="0">
                  <c:v>TV-mainonta</c:v>
                </c:pt>
                <c:pt idx="1">
                  <c:v>Liikelahjat</c:v>
                </c:pt>
                <c:pt idx="2">
                  <c:v>Elokuvamainonta</c:v>
                </c:pt>
                <c:pt idx="3">
                  <c:v>Radiomainonta</c:v>
                </c:pt>
                <c:pt idx="4">
                  <c:v>Sponsorointi</c:v>
                </c:pt>
                <c:pt idx="5">
                  <c:v>Suoramainonta</c:v>
                </c:pt>
                <c:pt idx="6">
                  <c:v>Hakemistot ja luettelot</c:v>
                </c:pt>
                <c:pt idx="7">
                  <c:v>Ulko- ja liikennemainonta</c:v>
                </c:pt>
                <c:pt idx="8">
                  <c:v>Mainonta lehdissä </c:v>
                </c:pt>
                <c:pt idx="9">
                  <c:v>Esittelyvideot, vlogit</c:v>
                </c:pt>
                <c:pt idx="10">
                  <c:v>Messut/näyttelyt</c:v>
                </c:pt>
                <c:pt idx="11">
                  <c:v>Verkkomainonta</c:v>
                </c:pt>
                <c:pt idx="12">
                  <c:v>Toimittajatapaamiset</c:v>
                </c:pt>
                <c:pt idx="13">
                  <c:v>Esitteet</c:v>
                </c:pt>
                <c:pt idx="14">
                  <c:v>Tapahtumamarkkinointi</c:v>
                </c:pt>
                <c:pt idx="15">
                  <c:v>Henkilökohtainen suhdetoiminta</c:v>
                </c:pt>
                <c:pt idx="16">
                  <c:v>Sosiaalinen media</c:v>
                </c:pt>
              </c:strCache>
            </c:strRef>
          </c:cat>
          <c:val>
            <c:numRef>
              <c:f>Graafit!$B$382:$R$382</c:f>
              <c:numCache>
                <c:formatCode>General</c:formatCode>
                <c:ptCount val="17"/>
                <c:pt idx="0">
                  <c:v>5</c:v>
                </c:pt>
                <c:pt idx="1">
                  <c:v>9</c:v>
                </c:pt>
                <c:pt idx="2">
                  <c:v>5</c:v>
                </c:pt>
                <c:pt idx="3">
                  <c:v>8</c:v>
                </c:pt>
                <c:pt idx="4">
                  <c:v>14</c:v>
                </c:pt>
                <c:pt idx="5">
                  <c:v>16</c:v>
                </c:pt>
                <c:pt idx="6">
                  <c:v>17</c:v>
                </c:pt>
                <c:pt idx="7">
                  <c:v>24</c:v>
                </c:pt>
                <c:pt idx="8">
                  <c:v>24</c:v>
                </c:pt>
                <c:pt idx="9">
                  <c:v>39</c:v>
                </c:pt>
                <c:pt idx="10">
                  <c:v>40</c:v>
                </c:pt>
                <c:pt idx="11">
                  <c:v>29</c:v>
                </c:pt>
                <c:pt idx="12">
                  <c:v>38</c:v>
                </c:pt>
                <c:pt idx="13">
                  <c:v>36</c:v>
                </c:pt>
                <c:pt idx="14">
                  <c:v>45</c:v>
                </c:pt>
                <c:pt idx="15">
                  <c:v>46</c:v>
                </c:pt>
                <c:pt idx="16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73-4FBF-82AE-8CA9F537B7C2}"/>
            </c:ext>
          </c:extLst>
        </c:ser>
        <c:ser>
          <c:idx val="2"/>
          <c:order val="2"/>
          <c:tx>
            <c:strRef>
              <c:f>Graafit!$A$381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Graafit!$B$377:$R$378</c:f>
              <c:strCache>
                <c:ptCount val="17"/>
                <c:pt idx="0">
                  <c:v>TV-mainonta</c:v>
                </c:pt>
                <c:pt idx="1">
                  <c:v>Liikelahjat</c:v>
                </c:pt>
                <c:pt idx="2">
                  <c:v>Elokuvamainonta</c:v>
                </c:pt>
                <c:pt idx="3">
                  <c:v>Radiomainonta</c:v>
                </c:pt>
                <c:pt idx="4">
                  <c:v>Sponsorointi</c:v>
                </c:pt>
                <c:pt idx="5">
                  <c:v>Suoramainonta</c:v>
                </c:pt>
                <c:pt idx="6">
                  <c:v>Hakemistot ja luettelot</c:v>
                </c:pt>
                <c:pt idx="7">
                  <c:v>Ulko- ja liikennemainonta</c:v>
                </c:pt>
                <c:pt idx="8">
                  <c:v>Mainonta lehdissä </c:v>
                </c:pt>
                <c:pt idx="9">
                  <c:v>Esittelyvideot, vlogit</c:v>
                </c:pt>
                <c:pt idx="10">
                  <c:v>Messut/näyttelyt</c:v>
                </c:pt>
                <c:pt idx="11">
                  <c:v>Verkkomainonta</c:v>
                </c:pt>
                <c:pt idx="12">
                  <c:v>Toimittajatapaamiset</c:v>
                </c:pt>
                <c:pt idx="13">
                  <c:v>Esitteet</c:v>
                </c:pt>
                <c:pt idx="14">
                  <c:v>Tapahtumamarkkinointi</c:v>
                </c:pt>
                <c:pt idx="15">
                  <c:v>Henkilökohtainen suhdetoiminta</c:v>
                </c:pt>
                <c:pt idx="16">
                  <c:v>Sosiaalinen media</c:v>
                </c:pt>
              </c:strCache>
            </c:strRef>
          </c:cat>
          <c:val>
            <c:numRef>
              <c:f>Graafit!$B$381:$R$381</c:f>
              <c:numCache>
                <c:formatCode>General</c:formatCode>
                <c:ptCount val="17"/>
                <c:pt idx="0">
                  <c:v>8</c:v>
                </c:pt>
                <c:pt idx="1">
                  <c:v>37</c:v>
                </c:pt>
                <c:pt idx="2">
                  <c:v>12</c:v>
                </c:pt>
                <c:pt idx="3">
                  <c:v>21</c:v>
                </c:pt>
                <c:pt idx="4">
                  <c:v>31</c:v>
                </c:pt>
                <c:pt idx="5">
                  <c:v>27</c:v>
                </c:pt>
                <c:pt idx="6">
                  <c:v>22</c:v>
                </c:pt>
                <c:pt idx="7">
                  <c:v>31</c:v>
                </c:pt>
                <c:pt idx="8">
                  <c:v>41</c:v>
                </c:pt>
                <c:pt idx="9">
                  <c:v>14</c:v>
                </c:pt>
                <c:pt idx="10">
                  <c:v>25</c:v>
                </c:pt>
                <c:pt idx="11">
                  <c:v>24</c:v>
                </c:pt>
                <c:pt idx="12">
                  <c:v>34</c:v>
                </c:pt>
                <c:pt idx="13">
                  <c:v>34</c:v>
                </c:pt>
                <c:pt idx="14">
                  <c:v>14</c:v>
                </c:pt>
                <c:pt idx="15">
                  <c:v>15</c:v>
                </c:pt>
                <c:pt idx="1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73-4FBF-82AE-8CA9F537B7C2}"/>
            </c:ext>
          </c:extLst>
        </c:ser>
        <c:ser>
          <c:idx val="1"/>
          <c:order val="3"/>
          <c:tx>
            <c:strRef>
              <c:f>Graafit!$A$380</c:f>
              <c:strCache>
                <c:ptCount val="1"/>
                <c:pt idx="0">
                  <c:v>2</c:v>
                </c:pt>
              </c:strCache>
            </c:strRef>
          </c:tx>
          <c:invertIfNegative val="0"/>
          <c:cat>
            <c:strRef>
              <c:f>Graafit!$B$377:$R$378</c:f>
              <c:strCache>
                <c:ptCount val="17"/>
                <c:pt idx="0">
                  <c:v>TV-mainonta</c:v>
                </c:pt>
                <c:pt idx="1">
                  <c:v>Liikelahjat</c:v>
                </c:pt>
                <c:pt idx="2">
                  <c:v>Elokuvamainonta</c:v>
                </c:pt>
                <c:pt idx="3">
                  <c:v>Radiomainonta</c:v>
                </c:pt>
                <c:pt idx="4">
                  <c:v>Sponsorointi</c:v>
                </c:pt>
                <c:pt idx="5">
                  <c:v>Suoramainonta</c:v>
                </c:pt>
                <c:pt idx="6">
                  <c:v>Hakemistot ja luettelot</c:v>
                </c:pt>
                <c:pt idx="7">
                  <c:v>Ulko- ja liikennemainonta</c:v>
                </c:pt>
                <c:pt idx="8">
                  <c:v>Mainonta lehdissä </c:v>
                </c:pt>
                <c:pt idx="9">
                  <c:v>Esittelyvideot, vlogit</c:v>
                </c:pt>
                <c:pt idx="10">
                  <c:v>Messut/näyttelyt</c:v>
                </c:pt>
                <c:pt idx="11">
                  <c:v>Verkkomainonta</c:v>
                </c:pt>
                <c:pt idx="12">
                  <c:v>Toimittajatapaamiset</c:v>
                </c:pt>
                <c:pt idx="13">
                  <c:v>Esitteet</c:v>
                </c:pt>
                <c:pt idx="14">
                  <c:v>Tapahtumamarkkinointi</c:v>
                </c:pt>
                <c:pt idx="15">
                  <c:v>Henkilökohtainen suhdetoiminta</c:v>
                </c:pt>
                <c:pt idx="16">
                  <c:v>Sosiaalinen media</c:v>
                </c:pt>
              </c:strCache>
            </c:strRef>
          </c:cat>
          <c:val>
            <c:numRef>
              <c:f>Graafit!$B$380:$R$380</c:f>
              <c:numCache>
                <c:formatCode>General</c:formatCode>
                <c:ptCount val="17"/>
                <c:pt idx="0">
                  <c:v>35</c:v>
                </c:pt>
                <c:pt idx="1">
                  <c:v>40</c:v>
                </c:pt>
                <c:pt idx="2">
                  <c:v>27</c:v>
                </c:pt>
                <c:pt idx="3">
                  <c:v>43</c:v>
                </c:pt>
                <c:pt idx="4">
                  <c:v>34</c:v>
                </c:pt>
                <c:pt idx="5">
                  <c:v>34</c:v>
                </c:pt>
                <c:pt idx="6">
                  <c:v>39</c:v>
                </c:pt>
                <c:pt idx="7">
                  <c:v>25</c:v>
                </c:pt>
                <c:pt idx="8">
                  <c:v>24</c:v>
                </c:pt>
                <c:pt idx="9">
                  <c:v>26</c:v>
                </c:pt>
                <c:pt idx="10">
                  <c:v>23</c:v>
                </c:pt>
                <c:pt idx="11">
                  <c:v>16</c:v>
                </c:pt>
                <c:pt idx="12">
                  <c:v>8</c:v>
                </c:pt>
                <c:pt idx="13">
                  <c:v>12</c:v>
                </c:pt>
                <c:pt idx="14">
                  <c:v>9</c:v>
                </c:pt>
                <c:pt idx="15">
                  <c:v>4</c:v>
                </c:pt>
                <c:pt idx="1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73-4FBF-82AE-8CA9F537B7C2}"/>
            </c:ext>
          </c:extLst>
        </c:ser>
        <c:ser>
          <c:idx val="0"/>
          <c:order val="4"/>
          <c:tx>
            <c:strRef>
              <c:f>Graafit!$A$379</c:f>
              <c:strCache>
                <c:ptCount val="1"/>
                <c:pt idx="0">
                  <c:v>1 Ei lainkaan tärkeä</c:v>
                </c:pt>
              </c:strCache>
            </c:strRef>
          </c:tx>
          <c:invertIfNegative val="0"/>
          <c:cat>
            <c:strRef>
              <c:f>Graafit!$B$377:$R$378</c:f>
              <c:strCache>
                <c:ptCount val="17"/>
                <c:pt idx="0">
                  <c:v>TV-mainonta</c:v>
                </c:pt>
                <c:pt idx="1">
                  <c:v>Liikelahjat</c:v>
                </c:pt>
                <c:pt idx="2">
                  <c:v>Elokuvamainonta</c:v>
                </c:pt>
                <c:pt idx="3">
                  <c:v>Radiomainonta</c:v>
                </c:pt>
                <c:pt idx="4">
                  <c:v>Sponsorointi</c:v>
                </c:pt>
                <c:pt idx="5">
                  <c:v>Suoramainonta</c:v>
                </c:pt>
                <c:pt idx="6">
                  <c:v>Hakemistot ja luettelot</c:v>
                </c:pt>
                <c:pt idx="7">
                  <c:v>Ulko- ja liikennemainonta</c:v>
                </c:pt>
                <c:pt idx="8">
                  <c:v>Mainonta lehdissä </c:v>
                </c:pt>
                <c:pt idx="9">
                  <c:v>Esittelyvideot, vlogit</c:v>
                </c:pt>
                <c:pt idx="10">
                  <c:v>Messut/näyttelyt</c:v>
                </c:pt>
                <c:pt idx="11">
                  <c:v>Verkkomainonta</c:v>
                </c:pt>
                <c:pt idx="12">
                  <c:v>Toimittajatapaamiset</c:v>
                </c:pt>
                <c:pt idx="13">
                  <c:v>Esitteet</c:v>
                </c:pt>
                <c:pt idx="14">
                  <c:v>Tapahtumamarkkinointi</c:v>
                </c:pt>
                <c:pt idx="15">
                  <c:v>Henkilökohtainen suhdetoiminta</c:v>
                </c:pt>
                <c:pt idx="16">
                  <c:v>Sosiaalinen media</c:v>
                </c:pt>
              </c:strCache>
            </c:strRef>
          </c:cat>
          <c:val>
            <c:numRef>
              <c:f>Graafit!$B$379:$R$379</c:f>
              <c:numCache>
                <c:formatCode>General</c:formatCode>
                <c:ptCount val="17"/>
                <c:pt idx="0">
                  <c:v>52</c:v>
                </c:pt>
                <c:pt idx="1">
                  <c:v>14</c:v>
                </c:pt>
                <c:pt idx="2" formatCode="0%">
                  <c:v>0.56000000000000005</c:v>
                </c:pt>
                <c:pt idx="3">
                  <c:v>26</c:v>
                </c:pt>
                <c:pt idx="4">
                  <c:v>19</c:v>
                </c:pt>
                <c:pt idx="5">
                  <c:v>22</c:v>
                </c:pt>
                <c:pt idx="6">
                  <c:v>21</c:v>
                </c:pt>
                <c:pt idx="7">
                  <c:v>14</c:v>
                </c:pt>
                <c:pt idx="8">
                  <c:v>3</c:v>
                </c:pt>
                <c:pt idx="9">
                  <c:v>13</c:v>
                </c:pt>
                <c:pt idx="10">
                  <c:v>2</c:v>
                </c:pt>
                <c:pt idx="11">
                  <c:v>8</c:v>
                </c:pt>
                <c:pt idx="12">
                  <c:v>4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73-4FBF-82AE-8CA9F537B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3556224"/>
        <c:axId val="123557760"/>
      </c:barChart>
      <c:catAx>
        <c:axId val="1235562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fi-FI"/>
          </a:p>
        </c:txPr>
        <c:crossAx val="123557760"/>
        <c:crosses val="autoZero"/>
        <c:auto val="1"/>
        <c:lblAlgn val="ctr"/>
        <c:lblOffset val="100"/>
        <c:noMultiLvlLbl val="0"/>
      </c:catAx>
      <c:valAx>
        <c:axId val="123557760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3556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Graafit!$C$409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Graafit!$A$410:$A$414</c:f>
              <c:strCache>
                <c:ptCount val="5"/>
                <c:pt idx="0">
                  <c:v>Kansainväliseen markkinointiin </c:v>
                </c:pt>
                <c:pt idx="1">
                  <c:v>Rekrytointimarkkinointiin</c:v>
                </c:pt>
                <c:pt idx="2">
                  <c:v>Asukashankintaan</c:v>
                </c:pt>
                <c:pt idx="3">
                  <c:v>Matkailumarkkinointiin</c:v>
                </c:pt>
                <c:pt idx="4">
                  <c:v>Tapahtumamarkkinointiin</c:v>
                </c:pt>
              </c:strCache>
            </c:strRef>
          </c:cat>
          <c:val>
            <c:numRef>
              <c:f>Graafit!$C$410:$C$414</c:f>
              <c:numCache>
                <c:formatCode>0%</c:formatCode>
                <c:ptCount val="5"/>
                <c:pt idx="0">
                  <c:v>6.0000000000000005E-2</c:v>
                </c:pt>
                <c:pt idx="1">
                  <c:v>0.1</c:v>
                </c:pt>
                <c:pt idx="2">
                  <c:v>8.0000000000000016E-2</c:v>
                </c:pt>
                <c:pt idx="3">
                  <c:v>0.35000000000000003</c:v>
                </c:pt>
                <c:pt idx="4">
                  <c:v>0.49000000000000005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D8-4C7E-A5C8-2E3F62E20C70}"/>
            </c:ext>
          </c:extLst>
        </c:ser>
        <c:ser>
          <c:idx val="0"/>
          <c:order val="1"/>
          <c:tx>
            <c:strRef>
              <c:f>Graafit!$B$409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Graafit!$A$410:$A$414</c:f>
              <c:strCache>
                <c:ptCount val="5"/>
                <c:pt idx="0">
                  <c:v>Kansainväliseen markkinointiin </c:v>
                </c:pt>
                <c:pt idx="1">
                  <c:v>Rekrytointimarkkinointiin</c:v>
                </c:pt>
                <c:pt idx="2">
                  <c:v>Asukashankintaan</c:v>
                </c:pt>
                <c:pt idx="3">
                  <c:v>Matkailumarkkinointiin</c:v>
                </c:pt>
                <c:pt idx="4">
                  <c:v>Tapahtumamarkkinointiin</c:v>
                </c:pt>
              </c:strCache>
            </c:strRef>
          </c:cat>
          <c:val>
            <c:numRef>
              <c:f>Graafit!$B$410:$B$414</c:f>
              <c:numCache>
                <c:formatCode>0%</c:formatCode>
                <c:ptCount val="5"/>
                <c:pt idx="0">
                  <c:v>0.28000000000000008</c:v>
                </c:pt>
                <c:pt idx="1">
                  <c:v>0.6100000000000001</c:v>
                </c:pt>
                <c:pt idx="2">
                  <c:v>0.69000000000000006</c:v>
                </c:pt>
                <c:pt idx="3">
                  <c:v>0.81</c:v>
                </c:pt>
                <c:pt idx="4">
                  <c:v>0.94000000000000006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D8-4C7E-A5C8-2E3F62E20C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745792"/>
        <c:axId val="123747328"/>
      </c:barChart>
      <c:catAx>
        <c:axId val="123745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3747328"/>
        <c:crosses val="autoZero"/>
        <c:auto val="1"/>
        <c:lblAlgn val="ctr"/>
        <c:lblOffset val="100"/>
        <c:noMultiLvlLbl val="0"/>
      </c:catAx>
      <c:valAx>
        <c:axId val="1237473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37457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(Graafit!$A$432:$A$433,Graafit!$A$435:$A$440)</c:f>
              <c:strCache>
                <c:ptCount val="8"/>
                <c:pt idx="0">
                  <c:v>Periscope</c:v>
                </c:pt>
                <c:pt idx="1">
                  <c:v>Slideshare</c:v>
                </c:pt>
                <c:pt idx="2">
                  <c:v>LinkedIn</c:v>
                </c:pt>
                <c:pt idx="3">
                  <c:v>Blogit</c:v>
                </c:pt>
                <c:pt idx="4">
                  <c:v>Instagram</c:v>
                </c:pt>
                <c:pt idx="5">
                  <c:v>Twitter</c:v>
                </c:pt>
                <c:pt idx="6">
                  <c:v>YouTube</c:v>
                </c:pt>
                <c:pt idx="7">
                  <c:v>Facebook</c:v>
                </c:pt>
              </c:strCache>
            </c:strRef>
          </c:cat>
          <c:val>
            <c:numRef>
              <c:f>(Graafit!$B$432:$B$433,Graafit!$B$435:$B$440)</c:f>
              <c:numCache>
                <c:formatCode>0%</c:formatCode>
                <c:ptCount val="8"/>
                <c:pt idx="0">
                  <c:v>9.2589999999999999E-3</c:v>
                </c:pt>
                <c:pt idx="1">
                  <c:v>9.2589999999999999E-3</c:v>
                </c:pt>
                <c:pt idx="2">
                  <c:v>0.222222</c:v>
                </c:pt>
                <c:pt idx="3">
                  <c:v>0.351852</c:v>
                </c:pt>
                <c:pt idx="4">
                  <c:v>0.40740700000000002</c:v>
                </c:pt>
                <c:pt idx="5">
                  <c:v>0.47222199999999998</c:v>
                </c:pt>
                <c:pt idx="6">
                  <c:v>0.546296</c:v>
                </c:pt>
                <c:pt idx="7">
                  <c:v>0.99074099999999998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0-4933-B54F-53373F0A9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596992"/>
        <c:axId val="124598528"/>
      </c:barChart>
      <c:catAx>
        <c:axId val="1245969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24598528"/>
        <c:crosses val="autoZero"/>
        <c:auto val="1"/>
        <c:lblAlgn val="ctr"/>
        <c:lblOffset val="100"/>
        <c:noMultiLvlLbl val="0"/>
      </c:catAx>
      <c:valAx>
        <c:axId val="124598528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4596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Graafit!$A$443:$A$446</c:f>
              <c:strCache>
                <c:ptCount val="4"/>
                <c:pt idx="0">
                  <c:v>Säännöllisesti</c:v>
                </c:pt>
                <c:pt idx="1">
                  <c:v>Silloin tällöin</c:v>
                </c:pt>
                <c:pt idx="2">
                  <c:v>Harvoin</c:v>
                </c:pt>
                <c:pt idx="3">
                  <c:v>Ei lainkaan</c:v>
                </c:pt>
              </c:strCache>
            </c:strRef>
          </c:cat>
          <c:val>
            <c:numRef>
              <c:f>Graafit!$B$443:$B$446</c:f>
              <c:numCache>
                <c:formatCode>0%</c:formatCode>
                <c:ptCount val="4"/>
                <c:pt idx="0">
                  <c:v>0.38392900000000008</c:v>
                </c:pt>
                <c:pt idx="1">
                  <c:v>0.36607100000000009</c:v>
                </c:pt>
                <c:pt idx="2">
                  <c:v>0.21428600000000003</c:v>
                </c:pt>
                <c:pt idx="3">
                  <c:v>3.5714000000000003E-2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E0-4CC0-9CA5-F3DBA3EBCB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857600"/>
        <c:axId val="126859136"/>
      </c:barChart>
      <c:catAx>
        <c:axId val="126857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6859136"/>
        <c:crosses val="autoZero"/>
        <c:auto val="1"/>
        <c:lblAlgn val="ctr"/>
        <c:lblOffset val="100"/>
        <c:noMultiLvlLbl val="0"/>
      </c:catAx>
      <c:valAx>
        <c:axId val="1268591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6857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Graafit!$A$454:$A$456</c:f>
              <c:strCache>
                <c:ptCount val="3"/>
                <c:pt idx="0">
                  <c:v>Toimistot on kilpailutettu ja tehty pitempiaikainen puitesopimus</c:v>
                </c:pt>
                <c:pt idx="1">
                  <c:v>Kilpailutamme toimistoja säännöllisesti kampanja- tai työkohtaisesti</c:v>
                </c:pt>
                <c:pt idx="2">
                  <c:v>Tarpeemme ovat pienet, tarjouksia pyydetään tarvittaessa</c:v>
                </c:pt>
              </c:strCache>
            </c:strRef>
          </c:cat>
          <c:val>
            <c:numRef>
              <c:f>Graafit!$B$454:$B$456</c:f>
              <c:numCache>
                <c:formatCode>0%</c:formatCode>
                <c:ptCount val="3"/>
                <c:pt idx="0">
                  <c:v>0.19469</c:v>
                </c:pt>
                <c:pt idx="1">
                  <c:v>0.21238899999999999</c:v>
                </c:pt>
                <c:pt idx="2">
                  <c:v>0.54867299999999997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62-4B7D-88D0-3D7D2DB798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0994944"/>
        <c:axId val="150996480"/>
      </c:barChart>
      <c:catAx>
        <c:axId val="150994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996480"/>
        <c:crosses val="autoZero"/>
        <c:auto val="1"/>
        <c:lblAlgn val="ctr"/>
        <c:lblOffset val="100"/>
        <c:noMultiLvlLbl val="0"/>
      </c:catAx>
      <c:valAx>
        <c:axId val="150996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0994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Graafit!$A$463:$A$464</c:f>
              <c:strCache>
                <c:ptCount val="2"/>
                <c:pt idx="0">
                  <c:v>Pääasiassa hinnan perusteella</c:v>
                </c:pt>
                <c:pt idx="1">
                  <c:v>Hintaa enemmän valintaan vaikuttivat laadulliset kriteerit</c:v>
                </c:pt>
              </c:strCache>
            </c:strRef>
          </c:cat>
          <c:val>
            <c:numRef>
              <c:f>Graafit!$B$463:$B$464</c:f>
              <c:numCache>
                <c:formatCode>0%</c:formatCode>
                <c:ptCount val="2"/>
                <c:pt idx="0">
                  <c:v>0.365591</c:v>
                </c:pt>
                <c:pt idx="1">
                  <c:v>0.63440900000000011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2-474B-B04F-3D17729AA5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1429120"/>
        <c:axId val="151430656"/>
      </c:barChart>
      <c:catAx>
        <c:axId val="15142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1430656"/>
        <c:crosses val="autoZero"/>
        <c:auto val="1"/>
        <c:lblAlgn val="ctr"/>
        <c:lblOffset val="100"/>
        <c:noMultiLvlLbl val="0"/>
      </c:catAx>
      <c:valAx>
        <c:axId val="151430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514291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 b="1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27296587926585E-2"/>
          <c:y val="2.8252405949256338E-2"/>
          <c:w val="0.75113801399825053"/>
          <c:h val="0.68045567220764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Graafit!$B$22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Graafit!$A$23:$A$26</c:f>
              <c:strCache>
                <c:ptCount val="4"/>
                <c:pt idx="0">
                  <c:v>Kyllä</c:v>
                </c:pt>
                <c:pt idx="1">
                  <c:v>Ei</c:v>
                </c:pt>
                <c:pt idx="2">
                  <c:v>Ei ole, mutta on suunnitteilla/valmisteilla</c:v>
                </c:pt>
                <c:pt idx="3">
                  <c:v>Aiemmin tehty suunnitelma/strategia on edelleen käytössä</c:v>
                </c:pt>
              </c:strCache>
            </c:strRef>
          </c:cat>
          <c:val>
            <c:numRef>
              <c:f>Graafit!$B$23:$B$26</c:f>
              <c:numCache>
                <c:formatCode>0%</c:formatCode>
                <c:ptCount val="4"/>
                <c:pt idx="0">
                  <c:v>0.42857100000000009</c:v>
                </c:pt>
                <c:pt idx="1">
                  <c:v>0.34821400000000002</c:v>
                </c:pt>
                <c:pt idx="2">
                  <c:v>0.19642899999999999</c:v>
                </c:pt>
                <c:pt idx="3">
                  <c:v>2.6786000000000001E-2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D-44BF-AA5E-0A435D98F54B}"/>
            </c:ext>
          </c:extLst>
        </c:ser>
        <c:ser>
          <c:idx val="1"/>
          <c:order val="1"/>
          <c:tx>
            <c:strRef>
              <c:f>Graafit!$C$22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Graafit!$A$23:$A$26</c:f>
              <c:strCache>
                <c:ptCount val="4"/>
                <c:pt idx="0">
                  <c:v>Kyllä</c:v>
                </c:pt>
                <c:pt idx="1">
                  <c:v>Ei</c:v>
                </c:pt>
                <c:pt idx="2">
                  <c:v>Ei ole, mutta on suunnitteilla/valmisteilla</c:v>
                </c:pt>
                <c:pt idx="3">
                  <c:v>Aiemmin tehty suunnitelma/strategia on edelleen käytössä</c:v>
                </c:pt>
              </c:strCache>
            </c:strRef>
          </c:cat>
          <c:val>
            <c:numRef>
              <c:f>Graafit!$C$23:$C$26</c:f>
              <c:numCache>
                <c:formatCode>0%</c:formatCode>
                <c:ptCount val="4"/>
                <c:pt idx="0">
                  <c:v>0.65000000000000013</c:v>
                </c:pt>
                <c:pt idx="1">
                  <c:v>0.29000000000000004</c:v>
                </c:pt>
                <c:pt idx="2">
                  <c:v>0.15000000000000002</c:v>
                </c:pt>
                <c:pt idx="3">
                  <c:v>4.0000000000000008E-2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0D-44BF-AA5E-0A435D98F5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5460736"/>
        <c:axId val="115466624"/>
      </c:barChart>
      <c:catAx>
        <c:axId val="11546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5466624"/>
        <c:crosses val="autoZero"/>
        <c:auto val="1"/>
        <c:lblAlgn val="ctr"/>
        <c:lblOffset val="100"/>
        <c:noMultiLvlLbl val="0"/>
      </c:catAx>
      <c:valAx>
        <c:axId val="1154666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115460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127296587926585E-2"/>
          <c:y val="2.8252405949256338E-2"/>
          <c:w val="0.75113801399825053"/>
          <c:h val="0.68045567220764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Graafit!$B$22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Graafit!$A$23:$A$26</c:f>
              <c:strCache>
                <c:ptCount val="4"/>
                <c:pt idx="0">
                  <c:v>Kyllä</c:v>
                </c:pt>
                <c:pt idx="1">
                  <c:v>Ei</c:v>
                </c:pt>
                <c:pt idx="2">
                  <c:v>Ei ole, mutta on suunnitteilla/valmisteilla</c:v>
                </c:pt>
                <c:pt idx="3">
                  <c:v>Aiemmin tehty suunnitelma/strategia on edelleen käytössä</c:v>
                </c:pt>
              </c:strCache>
            </c:strRef>
          </c:cat>
          <c:val>
            <c:numRef>
              <c:f>Graafit!$B$23:$B$26</c:f>
              <c:numCache>
                <c:formatCode>0%</c:formatCode>
                <c:ptCount val="4"/>
                <c:pt idx="0">
                  <c:v>0.42857100000000009</c:v>
                </c:pt>
                <c:pt idx="1">
                  <c:v>0.34821400000000002</c:v>
                </c:pt>
                <c:pt idx="2">
                  <c:v>0.19642899999999999</c:v>
                </c:pt>
                <c:pt idx="3">
                  <c:v>2.6786000000000001E-2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41-4260-8A48-07D936F9A791}"/>
            </c:ext>
          </c:extLst>
        </c:ser>
        <c:ser>
          <c:idx val="1"/>
          <c:order val="1"/>
          <c:tx>
            <c:strRef>
              <c:f>Graafit!$C$22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Graafit!$A$23:$A$26</c:f>
              <c:strCache>
                <c:ptCount val="4"/>
                <c:pt idx="0">
                  <c:v>Kyllä</c:v>
                </c:pt>
                <c:pt idx="1">
                  <c:v>Ei</c:v>
                </c:pt>
                <c:pt idx="2">
                  <c:v>Ei ole, mutta on suunnitteilla/valmisteilla</c:v>
                </c:pt>
                <c:pt idx="3">
                  <c:v>Aiemmin tehty suunnitelma/strategia on edelleen käytössä</c:v>
                </c:pt>
              </c:strCache>
            </c:strRef>
          </c:cat>
          <c:val>
            <c:numRef>
              <c:f>Graafit!$C$23:$C$26</c:f>
              <c:numCache>
                <c:formatCode>0%</c:formatCode>
                <c:ptCount val="4"/>
                <c:pt idx="0">
                  <c:v>0.65000000000000013</c:v>
                </c:pt>
                <c:pt idx="1">
                  <c:v>0.29000000000000004</c:v>
                </c:pt>
                <c:pt idx="2">
                  <c:v>0.15000000000000002</c:v>
                </c:pt>
                <c:pt idx="3">
                  <c:v>4.0000000000000008E-2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41-4260-8A48-07D936F9A7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258944"/>
        <c:axId val="120260480"/>
      </c:barChart>
      <c:catAx>
        <c:axId val="12025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260480"/>
        <c:crosses val="autoZero"/>
        <c:auto val="1"/>
        <c:lblAlgn val="ctr"/>
        <c:lblOffset val="100"/>
        <c:noMultiLvlLbl val="0"/>
      </c:catAx>
      <c:valAx>
        <c:axId val="1202604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120258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0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4"/>
          <c:order val="0"/>
          <c:tx>
            <c:strRef>
              <c:f>Graafit!$A$47</c:f>
              <c:strCache>
                <c:ptCount val="1"/>
                <c:pt idx="0">
                  <c:v>5 Erittäin paljon</c:v>
                </c:pt>
              </c:strCache>
            </c:strRef>
          </c:tx>
          <c:invertIfNegative val="0"/>
          <c:cat>
            <c:strRef>
              <c:f>Graafit!$B$42:$O$42</c:f>
              <c:strCache>
                <c:ptCount val="14"/>
                <c:pt idx="0">
                  <c:v>Elinkeinoelämän vaikuttajat</c:v>
                </c:pt>
                <c:pt idx="1">
                  <c:v>Oman organisaation henkilöstö</c:v>
                </c:pt>
                <c:pt idx="2">
                  <c:v>Kulttuurielämän vaikuttajat</c:v>
                </c:pt>
                <c:pt idx="3">
                  <c:v>Matkailuorganisaatiot</c:v>
                </c:pt>
                <c:pt idx="4">
                  <c:v>Järjestöt tai yhdistykset </c:v>
                </c:pt>
                <c:pt idx="5">
                  <c:v>Poliittiset päättäjät</c:v>
                </c:pt>
                <c:pt idx="6">
                  <c:v>Tiedotusvälineet</c:v>
                </c:pt>
                <c:pt idx="7">
                  <c:v>Oppilaitokset</c:v>
                </c:pt>
                <c:pt idx="8">
                  <c:v>Seudun muut kunnat </c:v>
                </c:pt>
                <c:pt idx="9">
                  <c:v>Naapurikunta/-kunnat </c:v>
                </c:pt>
                <c:pt idx="10">
                  <c:v>Maakuntaliitto</c:v>
                </c:pt>
                <c:pt idx="11">
                  <c:v>Muut julkishallinnon organisaatiot</c:v>
                </c:pt>
                <c:pt idx="12">
                  <c:v>Yliopistot</c:v>
                </c:pt>
                <c:pt idx="13">
                  <c:v>Tutkimuslaitokset</c:v>
                </c:pt>
              </c:strCache>
            </c:strRef>
          </c:cat>
          <c:val>
            <c:numRef>
              <c:f>Graafit!$B$47:$O$47</c:f>
              <c:numCache>
                <c:formatCode>General</c:formatCode>
                <c:ptCount val="14"/>
                <c:pt idx="0">
                  <c:v>13</c:v>
                </c:pt>
                <c:pt idx="1">
                  <c:v>9</c:v>
                </c:pt>
                <c:pt idx="2">
                  <c:v>5</c:v>
                </c:pt>
                <c:pt idx="3">
                  <c:v>20</c:v>
                </c:pt>
                <c:pt idx="4">
                  <c:v>3</c:v>
                </c:pt>
                <c:pt idx="5">
                  <c:v>7</c:v>
                </c:pt>
                <c:pt idx="6">
                  <c:v>2</c:v>
                </c:pt>
                <c:pt idx="7">
                  <c:v>3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39-424A-B849-DAF6132A6946}"/>
            </c:ext>
          </c:extLst>
        </c:ser>
        <c:ser>
          <c:idx val="3"/>
          <c:order val="1"/>
          <c:tx>
            <c:strRef>
              <c:f>Graafit!$A$46</c:f>
              <c:strCache>
                <c:ptCount val="1"/>
                <c:pt idx="0">
                  <c:v>4</c:v>
                </c:pt>
              </c:strCache>
            </c:strRef>
          </c:tx>
          <c:invertIfNegative val="0"/>
          <c:cat>
            <c:strRef>
              <c:f>Graafit!$B$42:$O$42</c:f>
              <c:strCache>
                <c:ptCount val="14"/>
                <c:pt idx="0">
                  <c:v>Elinkeinoelämän vaikuttajat</c:v>
                </c:pt>
                <c:pt idx="1">
                  <c:v>Oman organisaation henkilöstö</c:v>
                </c:pt>
                <c:pt idx="2">
                  <c:v>Kulttuurielämän vaikuttajat</c:v>
                </c:pt>
                <c:pt idx="3">
                  <c:v>Matkailuorganisaatiot</c:v>
                </c:pt>
                <c:pt idx="4">
                  <c:v>Järjestöt tai yhdistykset </c:v>
                </c:pt>
                <c:pt idx="5">
                  <c:v>Poliittiset päättäjät</c:v>
                </c:pt>
                <c:pt idx="6">
                  <c:v>Tiedotusvälineet</c:v>
                </c:pt>
                <c:pt idx="7">
                  <c:v>Oppilaitokset</c:v>
                </c:pt>
                <c:pt idx="8">
                  <c:v>Seudun muut kunnat </c:v>
                </c:pt>
                <c:pt idx="9">
                  <c:v>Naapurikunta/-kunnat </c:v>
                </c:pt>
                <c:pt idx="10">
                  <c:v>Maakuntaliitto</c:v>
                </c:pt>
                <c:pt idx="11">
                  <c:v>Muut julkishallinnon organisaatiot</c:v>
                </c:pt>
                <c:pt idx="12">
                  <c:v>Yliopistot</c:v>
                </c:pt>
                <c:pt idx="13">
                  <c:v>Tutkimuslaitokset</c:v>
                </c:pt>
              </c:strCache>
            </c:strRef>
          </c:cat>
          <c:val>
            <c:numRef>
              <c:f>Graafit!$B$46:$O$46</c:f>
              <c:numCache>
                <c:formatCode>General</c:formatCode>
                <c:ptCount val="14"/>
                <c:pt idx="0">
                  <c:v>39</c:v>
                </c:pt>
                <c:pt idx="1">
                  <c:v>39</c:v>
                </c:pt>
                <c:pt idx="2">
                  <c:v>41</c:v>
                </c:pt>
                <c:pt idx="3">
                  <c:v>23</c:v>
                </c:pt>
                <c:pt idx="4">
                  <c:v>35</c:v>
                </c:pt>
                <c:pt idx="5">
                  <c:v>24</c:v>
                </c:pt>
                <c:pt idx="6">
                  <c:v>27</c:v>
                </c:pt>
                <c:pt idx="7">
                  <c:v>21</c:v>
                </c:pt>
                <c:pt idx="8">
                  <c:v>13</c:v>
                </c:pt>
                <c:pt idx="9">
                  <c:v>12</c:v>
                </c:pt>
                <c:pt idx="10">
                  <c:v>10</c:v>
                </c:pt>
                <c:pt idx="11">
                  <c:v>13</c:v>
                </c:pt>
                <c:pt idx="12">
                  <c:v>6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39-424A-B849-DAF6132A6946}"/>
            </c:ext>
          </c:extLst>
        </c:ser>
        <c:ser>
          <c:idx val="2"/>
          <c:order val="2"/>
          <c:tx>
            <c:strRef>
              <c:f>Graafit!$A$45</c:f>
              <c:strCache>
                <c:ptCount val="1"/>
                <c:pt idx="0">
                  <c:v>3</c:v>
                </c:pt>
              </c:strCache>
            </c:strRef>
          </c:tx>
          <c:invertIfNegative val="0"/>
          <c:cat>
            <c:strRef>
              <c:f>Graafit!$B$42:$O$42</c:f>
              <c:strCache>
                <c:ptCount val="14"/>
                <c:pt idx="0">
                  <c:v>Elinkeinoelämän vaikuttajat</c:v>
                </c:pt>
                <c:pt idx="1">
                  <c:v>Oman organisaation henkilöstö</c:v>
                </c:pt>
                <c:pt idx="2">
                  <c:v>Kulttuurielämän vaikuttajat</c:v>
                </c:pt>
                <c:pt idx="3">
                  <c:v>Matkailuorganisaatiot</c:v>
                </c:pt>
                <c:pt idx="4">
                  <c:v>Järjestöt tai yhdistykset </c:v>
                </c:pt>
                <c:pt idx="5">
                  <c:v>Poliittiset päättäjät</c:v>
                </c:pt>
                <c:pt idx="6">
                  <c:v>Tiedotusvälineet</c:v>
                </c:pt>
                <c:pt idx="7">
                  <c:v>Oppilaitokset</c:v>
                </c:pt>
                <c:pt idx="8">
                  <c:v>Seudun muut kunnat </c:v>
                </c:pt>
                <c:pt idx="9">
                  <c:v>Naapurikunta/-kunnat </c:v>
                </c:pt>
                <c:pt idx="10">
                  <c:v>Maakuntaliitto</c:v>
                </c:pt>
                <c:pt idx="11">
                  <c:v>Muut julkishallinnon organisaatiot</c:v>
                </c:pt>
                <c:pt idx="12">
                  <c:v>Yliopistot</c:v>
                </c:pt>
                <c:pt idx="13">
                  <c:v>Tutkimuslaitokset</c:v>
                </c:pt>
              </c:strCache>
            </c:strRef>
          </c:cat>
          <c:val>
            <c:numRef>
              <c:f>Graafit!$B$45:$O$45</c:f>
              <c:numCache>
                <c:formatCode>General</c:formatCode>
                <c:ptCount val="14"/>
                <c:pt idx="0">
                  <c:v>28</c:v>
                </c:pt>
                <c:pt idx="1">
                  <c:v>39</c:v>
                </c:pt>
                <c:pt idx="2">
                  <c:v>26</c:v>
                </c:pt>
                <c:pt idx="3">
                  <c:v>29</c:v>
                </c:pt>
                <c:pt idx="4">
                  <c:v>35</c:v>
                </c:pt>
                <c:pt idx="5">
                  <c:v>35</c:v>
                </c:pt>
                <c:pt idx="6">
                  <c:v>44</c:v>
                </c:pt>
                <c:pt idx="7">
                  <c:v>29</c:v>
                </c:pt>
                <c:pt idx="8">
                  <c:v>33</c:v>
                </c:pt>
                <c:pt idx="9">
                  <c:v>32</c:v>
                </c:pt>
                <c:pt idx="10">
                  <c:v>22</c:v>
                </c:pt>
                <c:pt idx="11">
                  <c:v>58</c:v>
                </c:pt>
                <c:pt idx="12">
                  <c:v>11</c:v>
                </c:pt>
                <c:pt idx="1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339-424A-B849-DAF6132A6946}"/>
            </c:ext>
          </c:extLst>
        </c:ser>
        <c:ser>
          <c:idx val="1"/>
          <c:order val="3"/>
          <c:tx>
            <c:strRef>
              <c:f>Graafit!$A$44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Graafit!$B$42:$O$42</c:f>
              <c:strCache>
                <c:ptCount val="14"/>
                <c:pt idx="0">
                  <c:v>Elinkeinoelämän vaikuttajat</c:v>
                </c:pt>
                <c:pt idx="1">
                  <c:v>Oman organisaation henkilöstö</c:v>
                </c:pt>
                <c:pt idx="2">
                  <c:v>Kulttuurielämän vaikuttajat</c:v>
                </c:pt>
                <c:pt idx="3">
                  <c:v>Matkailuorganisaatiot</c:v>
                </c:pt>
                <c:pt idx="4">
                  <c:v>Järjestöt tai yhdistykset </c:v>
                </c:pt>
                <c:pt idx="5">
                  <c:v>Poliittiset päättäjät</c:v>
                </c:pt>
                <c:pt idx="6">
                  <c:v>Tiedotusvälineet</c:v>
                </c:pt>
                <c:pt idx="7">
                  <c:v>Oppilaitokset</c:v>
                </c:pt>
                <c:pt idx="8">
                  <c:v>Seudun muut kunnat </c:v>
                </c:pt>
                <c:pt idx="9">
                  <c:v>Naapurikunta/-kunnat </c:v>
                </c:pt>
                <c:pt idx="10">
                  <c:v>Maakuntaliitto</c:v>
                </c:pt>
                <c:pt idx="11">
                  <c:v>Muut julkishallinnon organisaatiot</c:v>
                </c:pt>
                <c:pt idx="12">
                  <c:v>Yliopistot</c:v>
                </c:pt>
                <c:pt idx="13">
                  <c:v>Tutkimuslaitokset</c:v>
                </c:pt>
              </c:strCache>
            </c:strRef>
          </c:cat>
          <c:val>
            <c:numRef>
              <c:f>Graafit!$B$44:$O$44</c:f>
              <c:numCache>
                <c:formatCode>General</c:formatCode>
                <c:ptCount val="14"/>
                <c:pt idx="0">
                  <c:v>16</c:v>
                </c:pt>
                <c:pt idx="1">
                  <c:v>14</c:v>
                </c:pt>
                <c:pt idx="2">
                  <c:v>21</c:v>
                </c:pt>
                <c:pt idx="3">
                  <c:v>21</c:v>
                </c:pt>
                <c:pt idx="4">
                  <c:v>23</c:v>
                </c:pt>
                <c:pt idx="5">
                  <c:v>25</c:v>
                </c:pt>
                <c:pt idx="6">
                  <c:v>19</c:v>
                </c:pt>
                <c:pt idx="7">
                  <c:v>30</c:v>
                </c:pt>
                <c:pt idx="8">
                  <c:v>35</c:v>
                </c:pt>
                <c:pt idx="9">
                  <c:v>37</c:v>
                </c:pt>
                <c:pt idx="10">
                  <c:v>40</c:v>
                </c:pt>
                <c:pt idx="11">
                  <c:v>32</c:v>
                </c:pt>
                <c:pt idx="12">
                  <c:v>19</c:v>
                </c:pt>
                <c:pt idx="1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339-424A-B849-DAF6132A6946}"/>
            </c:ext>
          </c:extLst>
        </c:ser>
        <c:ser>
          <c:idx val="0"/>
          <c:order val="4"/>
          <c:tx>
            <c:strRef>
              <c:f>Graafit!$A$43</c:f>
              <c:strCache>
                <c:ptCount val="1"/>
                <c:pt idx="0">
                  <c:v>1 Ei lainkaan</c:v>
                </c:pt>
              </c:strCache>
            </c:strRef>
          </c:tx>
          <c:invertIfNegative val="0"/>
          <c:cat>
            <c:strRef>
              <c:f>Graafit!$B$42:$O$42</c:f>
              <c:strCache>
                <c:ptCount val="14"/>
                <c:pt idx="0">
                  <c:v>Elinkeinoelämän vaikuttajat</c:v>
                </c:pt>
                <c:pt idx="1">
                  <c:v>Oman organisaation henkilöstö</c:v>
                </c:pt>
                <c:pt idx="2">
                  <c:v>Kulttuurielämän vaikuttajat</c:v>
                </c:pt>
                <c:pt idx="3">
                  <c:v>Matkailuorganisaatiot</c:v>
                </c:pt>
                <c:pt idx="4">
                  <c:v>Järjestöt tai yhdistykset </c:v>
                </c:pt>
                <c:pt idx="5">
                  <c:v>Poliittiset päättäjät</c:v>
                </c:pt>
                <c:pt idx="6">
                  <c:v>Tiedotusvälineet</c:v>
                </c:pt>
                <c:pt idx="7">
                  <c:v>Oppilaitokset</c:v>
                </c:pt>
                <c:pt idx="8">
                  <c:v>Seudun muut kunnat </c:v>
                </c:pt>
                <c:pt idx="9">
                  <c:v>Naapurikunta/-kunnat </c:v>
                </c:pt>
                <c:pt idx="10">
                  <c:v>Maakuntaliitto</c:v>
                </c:pt>
                <c:pt idx="11">
                  <c:v>Muut julkishallinnon organisaatiot</c:v>
                </c:pt>
                <c:pt idx="12">
                  <c:v>Yliopistot</c:v>
                </c:pt>
                <c:pt idx="13">
                  <c:v>Tutkimuslaitokset</c:v>
                </c:pt>
              </c:strCache>
            </c:strRef>
          </c:cat>
          <c:val>
            <c:numRef>
              <c:f>Graafit!$B$43:$O$43</c:f>
              <c:numCache>
                <c:formatCode>General</c:formatCode>
                <c:ptCount val="14"/>
                <c:pt idx="0">
                  <c:v>5</c:v>
                </c:pt>
                <c:pt idx="1">
                  <c:v>0</c:v>
                </c:pt>
                <c:pt idx="2">
                  <c:v>7</c:v>
                </c:pt>
                <c:pt idx="3">
                  <c:v>8</c:v>
                </c:pt>
                <c:pt idx="4">
                  <c:v>4</c:v>
                </c:pt>
                <c:pt idx="5">
                  <c:v>9</c:v>
                </c:pt>
                <c:pt idx="6">
                  <c:v>7</c:v>
                </c:pt>
                <c:pt idx="7">
                  <c:v>18</c:v>
                </c:pt>
                <c:pt idx="8">
                  <c:v>18</c:v>
                </c:pt>
                <c:pt idx="9">
                  <c:v>17</c:v>
                </c:pt>
                <c:pt idx="10">
                  <c:v>27</c:v>
                </c:pt>
                <c:pt idx="11">
                  <c:v>26</c:v>
                </c:pt>
                <c:pt idx="12">
                  <c:v>62</c:v>
                </c:pt>
                <c:pt idx="1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39-424A-B849-DAF6132A6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359936"/>
        <c:axId val="120386304"/>
      </c:barChart>
      <c:catAx>
        <c:axId val="12035993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120386304"/>
        <c:crosses val="autoZero"/>
        <c:auto val="1"/>
        <c:lblAlgn val="ctr"/>
        <c:lblOffset val="100"/>
        <c:noMultiLvlLbl val="0"/>
      </c:catAx>
      <c:valAx>
        <c:axId val="120386304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1203599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200" b="1"/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Graafit!$A$76</c:f>
              <c:strCache>
                <c:ptCount val="1"/>
                <c:pt idx="0">
                  <c:v>Kyllä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Graafit!$B$75:$E$75</c:f>
              <c:strCache>
                <c:ptCount val="4"/>
                <c:pt idx="0">
                  <c:v>Kansainvälisessä markkinoinnissa</c:v>
                </c:pt>
                <c:pt idx="1">
                  <c:v>Elinkeino- tai yritysmarkkinoinnissa</c:v>
                </c:pt>
                <c:pt idx="2">
                  <c:v>Asukasmarkkinoinnissa</c:v>
                </c:pt>
                <c:pt idx="3">
                  <c:v>Matkailumarkkinoinnissa </c:v>
                </c:pt>
              </c:strCache>
            </c:strRef>
          </c:cat>
          <c:val>
            <c:numRef>
              <c:f>Graafit!$B$76:$E$76</c:f>
              <c:numCache>
                <c:formatCode>General</c:formatCode>
                <c:ptCount val="4"/>
                <c:pt idx="0">
                  <c:v>41</c:v>
                </c:pt>
                <c:pt idx="1">
                  <c:v>58</c:v>
                </c:pt>
                <c:pt idx="2">
                  <c:v>82</c:v>
                </c:pt>
                <c:pt idx="3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23-48DC-84C2-9C8FC4741E83}"/>
            </c:ext>
          </c:extLst>
        </c:ser>
        <c:ser>
          <c:idx val="1"/>
          <c:order val="1"/>
          <c:tx>
            <c:strRef>
              <c:f>Graafit!$A$77</c:f>
              <c:strCache>
                <c:ptCount val="1"/>
                <c:pt idx="0">
                  <c:v>Ei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Graafit!$B$75:$E$75</c:f>
              <c:strCache>
                <c:ptCount val="4"/>
                <c:pt idx="0">
                  <c:v>Kansainvälisessä markkinoinnissa</c:v>
                </c:pt>
                <c:pt idx="1">
                  <c:v>Elinkeino- tai yritysmarkkinoinnissa</c:v>
                </c:pt>
                <c:pt idx="2">
                  <c:v>Asukasmarkkinoinnissa</c:v>
                </c:pt>
                <c:pt idx="3">
                  <c:v>Matkailumarkkinoinnissa </c:v>
                </c:pt>
              </c:strCache>
            </c:strRef>
          </c:cat>
          <c:val>
            <c:numRef>
              <c:f>Graafit!$B$77:$E$77</c:f>
              <c:numCache>
                <c:formatCode>General</c:formatCode>
                <c:ptCount val="4"/>
                <c:pt idx="0">
                  <c:v>59</c:v>
                </c:pt>
                <c:pt idx="1">
                  <c:v>41</c:v>
                </c:pt>
                <c:pt idx="2">
                  <c:v>18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23-48DC-84C2-9C8FC4741E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0410496"/>
        <c:axId val="120412032"/>
      </c:barChart>
      <c:catAx>
        <c:axId val="120410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i-FI"/>
          </a:p>
        </c:txPr>
        <c:crossAx val="120412032"/>
        <c:crosses val="autoZero"/>
        <c:auto val="1"/>
        <c:lblAlgn val="ctr"/>
        <c:lblOffset val="100"/>
        <c:noMultiLvlLbl val="0"/>
      </c:catAx>
      <c:valAx>
        <c:axId val="12041203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20410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Graafit!$B$101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Graafit!$A$102:$A$105</c:f>
              <c:strCache>
                <c:ptCount val="4"/>
                <c:pt idx="0">
                  <c:v>alle 50 000 €</c:v>
                </c:pt>
                <c:pt idx="1">
                  <c:v>50 000–100 000 €</c:v>
                </c:pt>
                <c:pt idx="2">
                  <c:v>100 000–200 000 €</c:v>
                </c:pt>
                <c:pt idx="3">
                  <c:v>yli 200 000 €</c:v>
                </c:pt>
              </c:strCache>
            </c:strRef>
          </c:cat>
          <c:val>
            <c:numRef>
              <c:f>Graafit!$B$102:$B$105</c:f>
              <c:numCache>
                <c:formatCode>0%</c:formatCode>
                <c:ptCount val="4"/>
                <c:pt idx="0">
                  <c:v>0.61403500000000011</c:v>
                </c:pt>
                <c:pt idx="1">
                  <c:v>0.21052599999999999</c:v>
                </c:pt>
                <c:pt idx="2">
                  <c:v>7.8947000000000003E-2</c:v>
                </c:pt>
                <c:pt idx="3">
                  <c:v>9.6491000000000021E-2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04-4145-A328-85F12483E34E}"/>
            </c:ext>
          </c:extLst>
        </c:ser>
        <c:ser>
          <c:idx val="1"/>
          <c:order val="1"/>
          <c:tx>
            <c:strRef>
              <c:f>Graafit!$C$101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Graafit!$A$102:$A$105</c:f>
              <c:strCache>
                <c:ptCount val="4"/>
                <c:pt idx="0">
                  <c:v>alle 50 000 €</c:v>
                </c:pt>
                <c:pt idx="1">
                  <c:v>50 000–100 000 €</c:v>
                </c:pt>
                <c:pt idx="2">
                  <c:v>100 000–200 000 €</c:v>
                </c:pt>
                <c:pt idx="3">
                  <c:v>yli 200 000 €</c:v>
                </c:pt>
              </c:strCache>
            </c:strRef>
          </c:cat>
          <c:val>
            <c:numRef>
              <c:f>Graafit!$C$102:$C$105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0.23</c:v>
                </c:pt>
                <c:pt idx="2">
                  <c:v>7.0000000000000021E-2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04-4145-A328-85F12483E3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473088"/>
        <c:axId val="120474624"/>
      </c:barChart>
      <c:catAx>
        <c:axId val="120473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474624"/>
        <c:crosses val="autoZero"/>
        <c:auto val="1"/>
        <c:lblAlgn val="ctr"/>
        <c:lblOffset val="100"/>
        <c:noMultiLvlLbl val="0"/>
      </c:catAx>
      <c:valAx>
        <c:axId val="1204746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0473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46062992125999"/>
          <c:y val="5.6030183727034118E-2"/>
          <c:w val="0.75113801399825053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Graafit!$B$120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Graafit!$A$121:$A$123</c:f>
              <c:strCache>
                <c:ptCount val="3"/>
                <c:pt idx="0">
                  <c:v>Kasvaneet</c:v>
                </c:pt>
                <c:pt idx="1">
                  <c:v>Pysyneet ennallaan</c:v>
                </c:pt>
                <c:pt idx="2">
                  <c:v>Vähentyneet</c:v>
                </c:pt>
              </c:strCache>
            </c:strRef>
          </c:cat>
          <c:val>
            <c:numRef>
              <c:f>Graafit!$B$121:$B$123</c:f>
              <c:numCache>
                <c:formatCode>0%</c:formatCode>
                <c:ptCount val="3"/>
                <c:pt idx="0">
                  <c:v>0.35398200000000007</c:v>
                </c:pt>
                <c:pt idx="1">
                  <c:v>0.50442500000000001</c:v>
                </c:pt>
                <c:pt idx="2">
                  <c:v>0.14159300000000002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9-497D-BBC7-422F1AB6B381}"/>
            </c:ext>
          </c:extLst>
        </c:ser>
        <c:ser>
          <c:idx val="1"/>
          <c:order val="1"/>
          <c:tx>
            <c:strRef>
              <c:f>Graafit!$C$120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Graafit!$A$121:$A$123</c:f>
              <c:strCache>
                <c:ptCount val="3"/>
                <c:pt idx="0">
                  <c:v>Kasvaneet</c:v>
                </c:pt>
                <c:pt idx="1">
                  <c:v>Pysyneet ennallaan</c:v>
                </c:pt>
                <c:pt idx="2">
                  <c:v>Vähentyneet</c:v>
                </c:pt>
              </c:strCache>
            </c:strRef>
          </c:cat>
          <c:val>
            <c:numRef>
              <c:f>Graafit!$C$121:$C$123</c:f>
              <c:numCache>
                <c:formatCode>0%</c:formatCode>
                <c:ptCount val="3"/>
                <c:pt idx="0">
                  <c:v>0.37000000000000005</c:v>
                </c:pt>
                <c:pt idx="1">
                  <c:v>0.47000000000000003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C9-497D-BBC7-422F1AB6B3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523392"/>
        <c:axId val="120541568"/>
      </c:barChart>
      <c:catAx>
        <c:axId val="12052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541568"/>
        <c:crosses val="autoZero"/>
        <c:auto val="1"/>
        <c:lblAlgn val="ctr"/>
        <c:lblOffset val="100"/>
        <c:noMultiLvlLbl val="0"/>
      </c:catAx>
      <c:valAx>
        <c:axId val="1205415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05233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Graafit!$B$141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Graafit!$A$142:$A$144</c:f>
              <c:strCache>
                <c:ptCount val="3"/>
                <c:pt idx="0">
                  <c:v>Kasvavan</c:v>
                </c:pt>
                <c:pt idx="1">
                  <c:v>Pysyvän ennallaan</c:v>
                </c:pt>
                <c:pt idx="2">
                  <c:v>Vähenevän</c:v>
                </c:pt>
              </c:strCache>
            </c:strRef>
          </c:cat>
          <c:val>
            <c:numRef>
              <c:f>Graafit!$B$142:$B$144</c:f>
              <c:numCache>
                <c:formatCode>0%</c:formatCode>
                <c:ptCount val="3"/>
                <c:pt idx="0">
                  <c:v>0.33333300000000016</c:v>
                </c:pt>
                <c:pt idx="1">
                  <c:v>0.58771899999999988</c:v>
                </c:pt>
                <c:pt idx="2">
                  <c:v>7.8947000000000003E-2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AD-440D-A1F0-2F2BB490CE97}"/>
            </c:ext>
          </c:extLst>
        </c:ser>
        <c:ser>
          <c:idx val="1"/>
          <c:order val="1"/>
          <c:tx>
            <c:strRef>
              <c:f>Graafit!$C$141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Graafit!$A$142:$A$144</c:f>
              <c:strCache>
                <c:ptCount val="3"/>
                <c:pt idx="0">
                  <c:v>Kasvavan</c:v>
                </c:pt>
                <c:pt idx="1">
                  <c:v>Pysyvän ennallaan</c:v>
                </c:pt>
                <c:pt idx="2">
                  <c:v>Vähenevän</c:v>
                </c:pt>
              </c:strCache>
            </c:strRef>
          </c:cat>
          <c:val>
            <c:numRef>
              <c:f>Graafit!$C$142:$C$144</c:f>
              <c:numCache>
                <c:formatCode>0%</c:formatCode>
                <c:ptCount val="3"/>
                <c:pt idx="0">
                  <c:v>0.2</c:v>
                </c:pt>
                <c:pt idx="1">
                  <c:v>0.56000000000000005</c:v>
                </c:pt>
                <c:pt idx="2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AD-440D-A1F0-2F2BB490CE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564736"/>
        <c:axId val="120673024"/>
      </c:barChart>
      <c:catAx>
        <c:axId val="120564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0673024"/>
        <c:crosses val="autoZero"/>
        <c:auto val="1"/>
        <c:lblAlgn val="ctr"/>
        <c:lblOffset val="100"/>
        <c:noMultiLvlLbl val="0"/>
      </c:catAx>
      <c:valAx>
        <c:axId val="1206730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20564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 b="1"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B2A5B-C6C0-43D4-B3AA-8F0F44A9FB86}" type="datetimeFigureOut">
              <a:rPr lang="fi-FI" smtClean="0"/>
              <a:pPr/>
              <a:t>17.11.2016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A4990-E60C-47F0-8D7A-F84E6CC5D78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365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36. Vastanneet</a:t>
            </a:r>
            <a:r>
              <a:rPr lang="fi-FI" baseline="0" dirty="0" smtClean="0"/>
              <a:t> kunnat/Kuntakoko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813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5. Miten kuntasi markkinointi on organisoitu ja kenellä on siitä päävastuu?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4065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1200" i="0" spc="-10" dirty="0" smtClean="0">
                <a:solidFill>
                  <a:srgbClr val="00A6D5"/>
                </a:solidFill>
                <a:latin typeface="Verdana"/>
                <a:cs typeface="Verdana"/>
              </a:rPr>
              <a:t>7.</a:t>
            </a:r>
            <a:r>
              <a:rPr lang="fi-FI" sz="1200" i="0" spc="-10" baseline="0" dirty="0" smtClean="0">
                <a:solidFill>
                  <a:srgbClr val="00A6D5"/>
                </a:solidFill>
                <a:latin typeface="Verdana"/>
                <a:cs typeface="Verdana"/>
              </a:rPr>
              <a:t> Kuinka paljon rahaa arvioit kuntasi käyttävän tänä vuonna markkinointiin (ilman palkkakustannuksia)?</a:t>
            </a:r>
            <a:endParaRPr lang="fi-FI" sz="1200" i="0" spc="-10" dirty="0" smtClean="0">
              <a:solidFill>
                <a:srgbClr val="00A6D5"/>
              </a:solidFill>
              <a:latin typeface="Verdana"/>
              <a:cs typeface="Verdana"/>
            </a:endParaRPr>
          </a:p>
          <a:p>
            <a:endParaRPr lang="fi-FI" sz="1200" i="1" spc="-10" dirty="0" smtClean="0">
              <a:solidFill>
                <a:srgbClr val="00A6D5"/>
              </a:solidFill>
              <a:latin typeface="Verdana"/>
              <a:cs typeface="Verdana"/>
            </a:endParaRPr>
          </a:p>
          <a:p>
            <a:r>
              <a:rPr lang="fi-FI" sz="1200" i="1" spc="-10" dirty="0" smtClean="0">
                <a:solidFill>
                  <a:srgbClr val="00A6D5"/>
                </a:solidFill>
                <a:latin typeface="Verdana"/>
                <a:cs typeface="Verdana"/>
              </a:rPr>
              <a:t>Suurimman </a:t>
            </a:r>
            <a:r>
              <a:rPr lang="fi-FI" sz="1200" i="1" spc="-5" dirty="0" smtClean="0">
                <a:solidFill>
                  <a:srgbClr val="00A6D5"/>
                </a:solidFill>
                <a:latin typeface="Verdana"/>
                <a:cs typeface="Verdana"/>
              </a:rPr>
              <a:t>kokoluokan </a:t>
            </a:r>
            <a:r>
              <a:rPr lang="fi-FI" sz="1200" i="1" spc="-10" dirty="0" smtClean="0">
                <a:solidFill>
                  <a:srgbClr val="00A6D5"/>
                </a:solidFill>
                <a:latin typeface="Verdana"/>
                <a:cs typeface="Verdana"/>
              </a:rPr>
              <a:t>budjetit </a:t>
            </a:r>
            <a:r>
              <a:rPr lang="fi-FI" sz="1200" i="1" spc="-5" dirty="0" smtClean="0">
                <a:solidFill>
                  <a:srgbClr val="00A6D5"/>
                </a:solidFill>
                <a:latin typeface="Verdana"/>
                <a:cs typeface="Verdana"/>
              </a:rPr>
              <a:t>ovat </a:t>
            </a:r>
            <a:r>
              <a:rPr lang="fi-FI" sz="1200" i="1" spc="-10" dirty="0" smtClean="0">
                <a:solidFill>
                  <a:srgbClr val="00A6D5"/>
                </a:solidFill>
                <a:latin typeface="Verdana"/>
                <a:cs typeface="Verdana"/>
              </a:rPr>
              <a:t>selvästi</a:t>
            </a:r>
            <a:r>
              <a:rPr lang="fi-FI" sz="1200" i="1" spc="160" dirty="0" smtClean="0">
                <a:solidFill>
                  <a:srgbClr val="00A6D5"/>
                </a:solidFill>
                <a:latin typeface="Verdana"/>
                <a:cs typeface="Verdana"/>
              </a:rPr>
              <a:t> </a:t>
            </a:r>
            <a:r>
              <a:rPr lang="fi-FI" sz="1200" i="1" spc="-5" dirty="0" smtClean="0">
                <a:solidFill>
                  <a:srgbClr val="00A6D5"/>
                </a:solidFill>
                <a:latin typeface="Verdana"/>
                <a:cs typeface="Verdana"/>
              </a:rPr>
              <a:t>laskeneet. Vastaajista 15 % arvelee markkinointiresurssien kasvavan seuraavan kolmen vuoden aikana.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9. Mihin suuntaan kuntasi markkinointiresurssit</a:t>
            </a:r>
            <a:r>
              <a:rPr lang="fi-FI" baseline="0" dirty="0" smtClean="0"/>
              <a:t> ovat kehittyneet viimeisen kolmen vuoden aikana?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7010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10. Arvioitko edustamasi organisaation markkinointiresurssien</a:t>
            </a:r>
            <a:r>
              <a:rPr lang="fi-FI" baseline="0" dirty="0" smtClean="0"/>
              <a:t> kasvavan vai vähenevän seuraavien kolmen vuoden aikana?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661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11. Miten tämänhetkinen taloudellinen</a:t>
            </a:r>
            <a:r>
              <a:rPr lang="fi-FI" baseline="0" dirty="0" smtClean="0"/>
              <a:t> tilanne vaikuttaa kuntasi markkinointiin?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232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12. Mitkä</a:t>
            </a:r>
            <a:r>
              <a:rPr lang="fi-FI" baseline="0" dirty="0" smtClean="0"/>
              <a:t> ovat mielestäsi kuntasi markkinoinnin tärkeimmät haasteet ja </a:t>
            </a:r>
            <a:r>
              <a:rPr lang="fi-FI" baseline="0" dirty="0" err="1" smtClean="0"/>
              <a:t>kehittäiskohteet</a:t>
            </a:r>
            <a:r>
              <a:rPr lang="fi-FI" baseline="0" dirty="0" smtClean="0"/>
              <a:t>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3692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13</a:t>
            </a:r>
            <a:r>
              <a:rPr lang="fi-FI" baseline="0" dirty="0" smtClean="0"/>
              <a:t> ja 14.</a:t>
            </a:r>
            <a:r>
              <a:rPr lang="fi-FI" dirty="0" smtClean="0"/>
              <a:t> Mainitse kuntasi markkinoinnin</a:t>
            </a:r>
            <a:r>
              <a:rPr lang="fi-FI" baseline="0" dirty="0" smtClean="0"/>
              <a:t> kolme tärkeintä kohderyhmää. Kuvaa </a:t>
            </a:r>
            <a:r>
              <a:rPr lang="fi-FI" baseline="0" dirty="0" err="1" smtClean="0"/>
              <a:t>kohderymät</a:t>
            </a:r>
            <a:r>
              <a:rPr lang="fi-FI" baseline="0" dirty="0" smtClean="0"/>
              <a:t> mahdollisimman yksityiskohtaisesti.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46013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15. Kuinka tärkeitä seuraavat osa-alueet ovat kuntasi markkinoinnin kannalta?</a:t>
            </a:r>
            <a:r>
              <a:rPr lang="fi-FI" baseline="0" dirty="0" smtClean="0"/>
              <a:t>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62666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16. Mitkä seuraavista palveluista/tuotteista ovat tärkeimpiä painopistealueita</a:t>
            </a:r>
            <a:r>
              <a:rPr lang="fi-FI" baseline="0" dirty="0" smtClean="0"/>
              <a:t> kuntasi markkinoinnissa (viisi tärkeintä)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207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17. Onko kunnallasi käytössä erityisiä</a:t>
            </a:r>
            <a:r>
              <a:rPr lang="fi-FI" baseline="0" dirty="0" smtClean="0"/>
              <a:t> muutto- tai investointihoukuttimia, esimerkiksi työmatkojen tukeminen tai normaalia edullisemmat tontit ja palvelut?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825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mtClean="0"/>
              <a:t>Vastaajien taustatietoja</a:t>
            </a:r>
          </a:p>
          <a:p>
            <a:r>
              <a:rPr lang="fi-FI" dirty="0" smtClean="0"/>
              <a:t>Päätoimisten lukumäärä</a:t>
            </a:r>
            <a:r>
              <a:rPr lang="fi-FI" baseline="0" dirty="0" smtClean="0"/>
              <a:t> on </a:t>
            </a:r>
            <a:r>
              <a:rPr lang="fi-FI" baseline="0" dirty="0" err="1" smtClean="0"/>
              <a:t>pienentenyt</a:t>
            </a:r>
            <a:r>
              <a:rPr lang="fi-FI" baseline="0" dirty="0" smtClean="0"/>
              <a:t>, sivutoimisten kasvanut.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5</a:t>
            </a:fld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18. Onko kunnallesi tai sen palveluille/tuotteille</a:t>
            </a:r>
            <a:r>
              <a:rPr lang="fi-FI" baseline="0" dirty="0" smtClean="0"/>
              <a:t> määritelty </a:t>
            </a:r>
            <a:r>
              <a:rPr lang="fi-FI" baseline="0" dirty="0" err="1" smtClean="0"/>
              <a:t>tavoitemielikuva/brändi-imago</a:t>
            </a:r>
            <a:r>
              <a:rPr lang="fi-FI" baseline="0" dirty="0" smtClean="0"/>
              <a:t>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1556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19. Mainitse tärkeimmät asiat tai ominaisuudet, joita kuntasi korostaa profiloinnissaan (viisi tärkeintä)</a:t>
            </a:r>
          </a:p>
          <a:p>
            <a:endParaRPr lang="fi-FI" dirty="0" smtClean="0"/>
          </a:p>
          <a:p>
            <a:r>
              <a:rPr lang="fi-FI" dirty="0" smtClean="0"/>
              <a:t>Vähemmän tärkeät;</a:t>
            </a:r>
            <a:r>
              <a:rPr lang="fi-FI" baseline="0" dirty="0" smtClean="0"/>
              <a:t> </a:t>
            </a:r>
            <a:r>
              <a:rPr lang="fi-FI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Suvaitsevaisuus,</a:t>
            </a:r>
            <a:r>
              <a:rPr lang="fi-FI" dirty="0" smtClean="0"/>
              <a:t> </a:t>
            </a:r>
            <a:r>
              <a:rPr lang="fi-FI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Vastuullinen henkilöstöpolitiikka</a:t>
            </a:r>
            <a:r>
              <a:rPr lang="fi-FI" dirty="0" smtClean="0"/>
              <a:t> ,</a:t>
            </a:r>
            <a:r>
              <a:rPr lang="fi-FI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Johtaminen,</a:t>
            </a:r>
            <a:r>
              <a:rPr lang="fi-FI" dirty="0" smtClean="0"/>
              <a:t> </a:t>
            </a:r>
            <a:r>
              <a:rPr lang="fi-FI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Henkilöt,</a:t>
            </a:r>
            <a:r>
              <a:rPr lang="fi-FI" dirty="0" smtClean="0"/>
              <a:t> </a:t>
            </a:r>
            <a:r>
              <a:rPr lang="fi-FI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Teknologia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20. Onko edustamallesi organisaatiolla</a:t>
            </a:r>
            <a:r>
              <a:rPr lang="fi-FI" baseline="0" dirty="0" smtClean="0"/>
              <a:t> yhtenäinen sovittu visuaalinen/graafinen ilme?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0959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21. Onko kunnallasi käytössä vaakunan lisäksi muu liikemerkki tai logo?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28835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22. Onko kunnallasi markkinointiviestinässä käytössä määritellyt perusviestit?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1764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23. Onko kunnallasi iskulause tai iskulauseita / </a:t>
            </a:r>
            <a:r>
              <a:rPr lang="fi-FI" dirty="0" err="1" smtClean="0"/>
              <a:t>slogan</a:t>
            </a:r>
            <a:r>
              <a:rPr lang="fi-FI" dirty="0" smtClean="0"/>
              <a:t> tai </a:t>
            </a:r>
            <a:r>
              <a:rPr lang="fi-FI" dirty="0" err="1" smtClean="0"/>
              <a:t>sloganeita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45517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22.</a:t>
            </a:r>
            <a:r>
              <a:rPr lang="fi-FI" baseline="0" dirty="0" smtClean="0"/>
              <a:t> Onko kunnallasi markkinointiviestinnässä käytössä määritellyt perusviestit?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181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24. Onko kuntasi toteuttanut viimeisen kolmen vuoden aikana viestintä- tai markkinointikampanjoita?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3741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25. Kuinka tärkeitä seuraavat markkinointiviestinnän keinot ja välineet ovat kunnallesi tällä hetkellä?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20183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26. Käytettäkö sosiaalisen median kanavia kuntanne markkinoinnissa?</a:t>
            </a:r>
          </a:p>
          <a:p>
            <a:r>
              <a:rPr lang="fi-FI" dirty="0" err="1" smtClean="0"/>
              <a:t>Anettu</a:t>
            </a:r>
            <a:r>
              <a:rPr lang="fi-FI" dirty="0" smtClean="0"/>
              <a:t> nämä vaihtoehdoksi, lisäksi muu: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35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545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27. Mikäli kuntanne käyttää sosiaalista mediaa markkinoinnissa, niin mitä seuraavista sosiaalisen median välineitä</a:t>
            </a:r>
            <a:r>
              <a:rPr lang="fi-FI" baseline="0" dirty="0" smtClean="0"/>
              <a:t> käytätte?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0948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28. Mitä markkinoinnin kohderyhmiä tavoittelette sosiaalisen</a:t>
            </a:r>
            <a:r>
              <a:rPr lang="fi-FI" baseline="0" dirty="0" smtClean="0"/>
              <a:t> median kautta?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62114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29. Miten olette houkutelleet käyttäjiä kuntanne ylläpitämälle sosiaalisen</a:t>
            </a:r>
            <a:r>
              <a:rPr lang="fi-FI" baseline="0" dirty="0" smtClean="0"/>
              <a:t> median sivustoille tai ryhmiin?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57788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30. Kuinka säännöllisesti kuntasi käyttää</a:t>
            </a:r>
            <a:r>
              <a:rPr lang="fi-FI" baseline="0" dirty="0" smtClean="0"/>
              <a:t> mainos- tai viestintätoimistojen palveluita?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4895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32. Mikä vastaa lähinnä nykytilaa mainos- tai viestintätoimiston käytössä?</a:t>
            </a:r>
          </a:p>
          <a:p>
            <a:endParaRPr lang="fi-FI" dirty="0" smtClean="0"/>
          </a:p>
          <a:p>
            <a:r>
              <a:rPr lang="fi-FI" dirty="0" smtClean="0"/>
              <a:t>31. Minkälaisia ominaisuuksia kuntasi arvostaa</a:t>
            </a:r>
            <a:r>
              <a:rPr lang="fi-FI" baseline="0" dirty="0" smtClean="0"/>
              <a:t> eniten mainostoimistoa tai viestintätoimistoa valitessaan?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41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9237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smtClean="0"/>
              <a:t>33. Jos kuntasi on </a:t>
            </a:r>
            <a:r>
              <a:rPr lang="fi-FI" dirty="0" err="1" smtClean="0"/>
              <a:t>kilpailluttanut</a:t>
            </a:r>
            <a:r>
              <a:rPr lang="fi-FI" baseline="0" dirty="0" smtClean="0"/>
              <a:t> mainos- tai viestintätoimistoja, tehtiin</a:t>
            </a:r>
            <a:endParaRPr lang="fi-FI" dirty="0" smtClean="0"/>
          </a:p>
          <a:p>
            <a:endParaRPr 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42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5136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31. Minkälaisia ominaisuuksia kuntasi arvostaa</a:t>
            </a:r>
            <a:r>
              <a:rPr lang="fi-FI" baseline="0" dirty="0" smtClean="0"/>
              <a:t> eniten mainostoimistoa tai viestintätoimistoa valitessaan?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43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78133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34. Mitkä ovat mielestäsi mainostoimistoyhteistyön ja toimistojen kilpailuttamiseen keskeisimmän haasteet?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4122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1. Kuinka hyvin kuntasi markkinointitoimenpiteet tukevat mielestäsi kuntastrategiassa asetettuja tavoitteita?</a:t>
            </a: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fi-FI" sz="2400" spc="-50" dirty="0" smtClean="0">
                <a:solidFill>
                  <a:srgbClr val="002D62"/>
                </a:solidFill>
                <a:latin typeface="Verdana"/>
                <a:cs typeface="Verdana"/>
              </a:rPr>
              <a:t>Tukevat </a:t>
            </a:r>
            <a:r>
              <a:rPr lang="fi-FI" sz="2400" spc="-5" dirty="0" smtClean="0">
                <a:solidFill>
                  <a:srgbClr val="002D62"/>
                </a:solidFill>
                <a:latin typeface="Verdana"/>
                <a:cs typeface="Verdana"/>
              </a:rPr>
              <a:t>toisiaan</a:t>
            </a:r>
            <a:endParaRPr lang="fi-FI" sz="2400" dirty="0" smtClean="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475"/>
              </a:spcBef>
            </a:pPr>
            <a:r>
              <a:rPr lang="fi-FI" sz="2000" dirty="0" smtClean="0">
                <a:solidFill>
                  <a:srgbClr val="002D62"/>
                </a:solidFill>
                <a:latin typeface="Verdana"/>
                <a:cs typeface="Verdana"/>
              </a:rPr>
              <a:t>» </a:t>
            </a:r>
            <a:r>
              <a:rPr lang="fi-FI" sz="2000" spc="-5" dirty="0" smtClean="0">
                <a:solidFill>
                  <a:srgbClr val="00A6D5"/>
                </a:solidFill>
                <a:latin typeface="Verdana"/>
                <a:cs typeface="Verdana"/>
              </a:rPr>
              <a:t>Erittäin hyvin 9 %</a:t>
            </a:r>
            <a:endParaRPr lang="fi-FI" sz="2000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475"/>
              </a:spcBef>
            </a:pPr>
            <a:r>
              <a:rPr lang="fi-FI" sz="2000" dirty="0" smtClean="0">
                <a:solidFill>
                  <a:srgbClr val="002D62"/>
                </a:solidFill>
                <a:latin typeface="Verdana"/>
                <a:cs typeface="Verdana"/>
              </a:rPr>
              <a:t>»</a:t>
            </a:r>
            <a:r>
              <a:rPr lang="fi-FI" sz="2000" spc="-5" dirty="0" smtClean="0">
                <a:solidFill>
                  <a:srgbClr val="00A6D5"/>
                </a:solidFill>
                <a:latin typeface="Verdana"/>
                <a:cs typeface="Verdana"/>
              </a:rPr>
              <a:t> Hyvin 43% vastaajista (2012</a:t>
            </a:r>
            <a:r>
              <a:rPr lang="fi-FI" sz="2000" spc="-5" baseline="0" dirty="0" smtClean="0">
                <a:solidFill>
                  <a:srgbClr val="00A6D5"/>
                </a:solidFill>
                <a:latin typeface="Verdana"/>
                <a:cs typeface="Verdana"/>
              </a:rPr>
              <a:t> </a:t>
            </a:r>
            <a:r>
              <a:rPr lang="fi-FI" sz="2000" spc="-175" dirty="0" smtClean="0">
                <a:solidFill>
                  <a:srgbClr val="00A6D5"/>
                </a:solidFill>
                <a:latin typeface="Verdana"/>
                <a:cs typeface="Verdana"/>
              </a:rPr>
              <a:t> </a:t>
            </a:r>
            <a:r>
              <a:rPr lang="fi-FI" sz="2000" dirty="0" smtClean="0">
                <a:solidFill>
                  <a:srgbClr val="00A6D5"/>
                </a:solidFill>
                <a:latin typeface="Verdana"/>
                <a:cs typeface="Verdana"/>
              </a:rPr>
              <a:t>41 %)</a:t>
            </a:r>
            <a:endParaRPr lang="fi-FI" sz="2000" dirty="0" smtClean="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lang="fi-FI" sz="2000" dirty="0" smtClean="0">
                <a:solidFill>
                  <a:srgbClr val="002D62"/>
                </a:solidFill>
                <a:latin typeface="Verdana"/>
                <a:cs typeface="Verdana"/>
              </a:rPr>
              <a:t>» </a:t>
            </a:r>
            <a:r>
              <a:rPr lang="fi-FI" sz="2000" spc="-15" dirty="0" smtClean="0">
                <a:solidFill>
                  <a:srgbClr val="00A6D5"/>
                </a:solidFill>
                <a:latin typeface="Verdana"/>
                <a:cs typeface="Verdana"/>
              </a:rPr>
              <a:t>Tyydyttävästi </a:t>
            </a:r>
            <a:r>
              <a:rPr lang="fi-FI" sz="2000" dirty="0" smtClean="0">
                <a:solidFill>
                  <a:srgbClr val="00A6D5"/>
                </a:solidFill>
                <a:latin typeface="Verdana"/>
                <a:cs typeface="Verdana"/>
              </a:rPr>
              <a:t>39 % </a:t>
            </a:r>
            <a:r>
              <a:rPr lang="fi-FI" sz="2000" spc="-5" dirty="0" smtClean="0">
                <a:solidFill>
                  <a:srgbClr val="00A6D5"/>
                </a:solidFill>
                <a:latin typeface="Verdana"/>
                <a:cs typeface="Verdana"/>
              </a:rPr>
              <a:t>vastaajista (2012</a:t>
            </a:r>
            <a:r>
              <a:rPr lang="fi-FI" sz="2000" spc="180" dirty="0" smtClean="0">
                <a:solidFill>
                  <a:srgbClr val="00A6D5"/>
                </a:solidFill>
                <a:latin typeface="Verdana"/>
                <a:cs typeface="Verdana"/>
              </a:rPr>
              <a:t> </a:t>
            </a:r>
            <a:r>
              <a:rPr lang="fi-FI" sz="2000" dirty="0" smtClean="0">
                <a:solidFill>
                  <a:srgbClr val="00A6D5"/>
                </a:solidFill>
                <a:latin typeface="Verdana"/>
                <a:cs typeface="Verdana"/>
              </a:rPr>
              <a:t>44 %)</a:t>
            </a:r>
            <a:endParaRPr lang="fi-FI" sz="2000" dirty="0" smtClean="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lang="fi-FI" sz="2000" dirty="0" smtClean="0">
                <a:solidFill>
                  <a:srgbClr val="002D62"/>
                </a:solidFill>
                <a:latin typeface="Verdana"/>
                <a:cs typeface="Verdana"/>
              </a:rPr>
              <a:t>» </a:t>
            </a:r>
            <a:r>
              <a:rPr lang="fi-FI" sz="2000" spc="-10" dirty="0" smtClean="0">
                <a:solidFill>
                  <a:srgbClr val="00A6D5"/>
                </a:solidFill>
                <a:latin typeface="Verdana"/>
                <a:cs typeface="Verdana"/>
              </a:rPr>
              <a:t>Heikosti </a:t>
            </a:r>
            <a:r>
              <a:rPr lang="fi-FI" sz="2000" dirty="0" smtClean="0">
                <a:solidFill>
                  <a:srgbClr val="00A6D5"/>
                </a:solidFill>
                <a:latin typeface="Verdana"/>
                <a:cs typeface="Verdana"/>
              </a:rPr>
              <a:t>10 % </a:t>
            </a:r>
            <a:r>
              <a:rPr lang="fi-FI" sz="2000" spc="-5" dirty="0" smtClean="0">
                <a:solidFill>
                  <a:srgbClr val="00A6D5"/>
                </a:solidFill>
                <a:latin typeface="Verdana"/>
                <a:cs typeface="Verdana"/>
              </a:rPr>
              <a:t>vastaajista (2012</a:t>
            </a:r>
            <a:r>
              <a:rPr lang="fi-FI" sz="2000" spc="210" dirty="0" smtClean="0">
                <a:solidFill>
                  <a:srgbClr val="00A6D5"/>
                </a:solidFill>
                <a:latin typeface="Verdana"/>
                <a:cs typeface="Verdana"/>
              </a:rPr>
              <a:t> </a:t>
            </a:r>
            <a:r>
              <a:rPr lang="fi-FI" sz="2000" dirty="0" smtClean="0">
                <a:solidFill>
                  <a:srgbClr val="00A6D5"/>
                </a:solidFill>
                <a:latin typeface="Verdana"/>
                <a:cs typeface="Verdana"/>
              </a:rPr>
              <a:t>11 %)</a:t>
            </a:r>
            <a:endParaRPr lang="fi-FI" sz="2000" dirty="0" smtClean="0">
              <a:latin typeface="Verdana"/>
              <a:cs typeface="Verdana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lang="fi-FI" sz="2000" dirty="0" smtClean="0">
                <a:solidFill>
                  <a:srgbClr val="002D62"/>
                </a:solidFill>
                <a:latin typeface="Verdana"/>
                <a:cs typeface="Verdana"/>
              </a:rPr>
              <a:t>» </a:t>
            </a:r>
            <a:r>
              <a:rPr lang="fi-FI" sz="2000" dirty="0" smtClean="0">
                <a:solidFill>
                  <a:srgbClr val="00A6D5"/>
                </a:solidFill>
                <a:latin typeface="Verdana"/>
                <a:cs typeface="Verdana"/>
              </a:rPr>
              <a:t>Erittäin huonosti 0 %</a:t>
            </a:r>
            <a:endParaRPr lang="fi-FI" sz="2000" dirty="0" smtClean="0">
              <a:latin typeface="Verdana"/>
              <a:cs typeface="Verdana"/>
            </a:endParaRPr>
          </a:p>
          <a:p>
            <a:pPr marL="413384" marR="5080" lvl="1" indent="-342900" algn="just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414020" algn="l"/>
              </a:tabLst>
            </a:pPr>
            <a:r>
              <a:rPr lang="fi-FI" sz="2400" spc="-5" dirty="0" smtClean="0">
                <a:solidFill>
                  <a:srgbClr val="002D62"/>
                </a:solidFill>
                <a:latin typeface="Verdana"/>
                <a:cs typeface="Verdana"/>
              </a:rPr>
              <a:t>Markkinointitoimenpiteiden ja kuntastrategian  heikkoa </a:t>
            </a:r>
            <a:r>
              <a:rPr lang="fi-FI" sz="2400" spc="-10" dirty="0" smtClean="0">
                <a:solidFill>
                  <a:srgbClr val="002D62"/>
                </a:solidFill>
                <a:latin typeface="Verdana"/>
                <a:cs typeface="Verdana"/>
              </a:rPr>
              <a:t>vastaavuuden </a:t>
            </a:r>
            <a:r>
              <a:rPr lang="fi-FI" sz="2400" spc="-5" dirty="0" smtClean="0">
                <a:solidFill>
                  <a:srgbClr val="002D62"/>
                </a:solidFill>
                <a:latin typeface="Verdana"/>
                <a:cs typeface="Verdana"/>
              </a:rPr>
              <a:t>lisääntyminen </a:t>
            </a:r>
            <a:r>
              <a:rPr lang="fi-FI" sz="2400" dirty="0" smtClean="0">
                <a:solidFill>
                  <a:srgbClr val="002D62"/>
                </a:solidFill>
                <a:latin typeface="Verdana"/>
                <a:cs typeface="Verdana"/>
              </a:rPr>
              <a:t>vuodesta  </a:t>
            </a:r>
            <a:r>
              <a:rPr lang="fi-FI" sz="2400" spc="-5" dirty="0" smtClean="0">
                <a:solidFill>
                  <a:srgbClr val="002D62"/>
                </a:solidFill>
                <a:latin typeface="Verdana"/>
                <a:cs typeface="Verdana"/>
              </a:rPr>
              <a:t>2012</a:t>
            </a:r>
            <a:r>
              <a:rPr lang="fi-FI" sz="2400" spc="-40" dirty="0" smtClean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lang="fi-FI" sz="2400" spc="-10" dirty="0" smtClean="0">
                <a:solidFill>
                  <a:srgbClr val="002D62"/>
                </a:solidFill>
                <a:latin typeface="Verdana"/>
                <a:cs typeface="Verdana"/>
              </a:rPr>
              <a:t>tunnistettavaa</a:t>
            </a:r>
            <a:endParaRPr lang="fi-FI" sz="2400" dirty="0" smtClean="0">
              <a:latin typeface="Verdana"/>
              <a:cs typeface="Verdana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spc="-5" dirty="0" smtClean="0">
                <a:solidFill>
                  <a:srgbClr val="002D62"/>
                </a:solidFill>
                <a:latin typeface="Verdana"/>
                <a:cs typeface="Verdana"/>
              </a:rPr>
              <a:t>3. Onko kunnallesi tai sen palveluille/tuotteille</a:t>
            </a:r>
            <a:r>
              <a:rPr lang="fi-FI" sz="1200" spc="-5" baseline="0" dirty="0" smtClean="0">
                <a:solidFill>
                  <a:srgbClr val="002D62"/>
                </a:solidFill>
                <a:latin typeface="Verdana"/>
                <a:cs typeface="Verdana"/>
              </a:rPr>
              <a:t> tehty markkinointisuunnitelmaa tai –strategiaa viimeisen kolmen vuoden aikana?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spc="-5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spc="-5" dirty="0" smtClean="0">
                <a:solidFill>
                  <a:srgbClr val="002D62"/>
                </a:solidFill>
                <a:latin typeface="Verdana"/>
                <a:cs typeface="Verdana"/>
              </a:rPr>
              <a:t>Markkinointisuunnitelma käytössä 47 % kunnista (2012; 57 %)</a:t>
            </a:r>
            <a:endParaRPr lang="fi-FI" sz="1200" spc="-10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2. Mitkä ovat kuntasi markkinoinnin tärkeimmät tavoitteet?</a:t>
            </a:r>
          </a:p>
          <a:p>
            <a:r>
              <a:rPr lang="fi-FI" dirty="0" smtClean="0"/>
              <a:t>Markkinoinnin</a:t>
            </a:r>
            <a:r>
              <a:rPr lang="fi-FI" baseline="0" dirty="0" smtClean="0"/>
              <a:t> tavoitteet vastaavat hyvin kohderyhmien.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0020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spc="-5" dirty="0" smtClean="0">
                <a:solidFill>
                  <a:srgbClr val="002D62"/>
                </a:solidFill>
                <a:latin typeface="Verdana"/>
                <a:cs typeface="Verdana"/>
              </a:rPr>
              <a:t>3. Onko kunnallesi tai sen palveluille/tuotteille</a:t>
            </a:r>
            <a:r>
              <a:rPr lang="fi-FI" sz="1200" spc="-5" baseline="0" dirty="0" smtClean="0">
                <a:solidFill>
                  <a:srgbClr val="002D62"/>
                </a:solidFill>
                <a:latin typeface="Verdana"/>
                <a:cs typeface="Verdana"/>
              </a:rPr>
              <a:t> tehty markkinointisuunnitelmaa tai –strategiaa viimeisen kolmen vuoden aikana?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spc="-5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spc="-5" dirty="0" smtClean="0">
                <a:solidFill>
                  <a:srgbClr val="002D62"/>
                </a:solidFill>
                <a:latin typeface="Verdana"/>
                <a:cs typeface="Verdana"/>
              </a:rPr>
              <a:t>Markkinointisuunnitelma käytössä 47 % kunnista (2012; 57 %)</a:t>
            </a:r>
            <a:endParaRPr lang="fi-FI" sz="1200" spc="-10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baseline="0" dirty="0" smtClean="0"/>
              <a:t>4. Kuinka Paljon alueesi yhteistyötahot ovat mukana kuntasi markkinoinnissa? </a:t>
            </a:r>
          </a:p>
          <a:p>
            <a:endParaRPr lang="fi-FI" baseline="0" dirty="0" smtClean="0"/>
          </a:p>
          <a:p>
            <a:pPr marL="355600" marR="262255" indent="-342900">
              <a:lnSpc>
                <a:spcPct val="100000"/>
              </a:lnSpc>
              <a:buFont typeface="Arial"/>
              <a:buNone/>
              <a:tabLst>
                <a:tab pos="355600" algn="l"/>
              </a:tabLst>
            </a:pPr>
            <a:r>
              <a:rPr lang="fi-FI" spc="-5" dirty="0" smtClean="0">
                <a:solidFill>
                  <a:srgbClr val="002D62"/>
                </a:solidFill>
                <a:latin typeface="Verdana"/>
                <a:cs typeface="Verdana"/>
              </a:rPr>
              <a:t>Elinkeino-, kulttuurielämän, oman organisaation henkilöstö ja matkailuorganisaatiot ovat mukana markkinoinnissa suuressa määrin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None/>
              <a:tabLst>
                <a:tab pos="355600" algn="l"/>
              </a:tabLst>
            </a:pPr>
            <a:r>
              <a:rPr lang="fi-FI" spc="-10" dirty="0" smtClean="0">
                <a:solidFill>
                  <a:srgbClr val="002D62"/>
                </a:solidFill>
                <a:latin typeface="Verdana"/>
                <a:cs typeface="Verdana"/>
              </a:rPr>
              <a:t>Järjestöt tai yhdistykset, poliittiset päättäjät ja tiedotusvälineet jossain määrin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None/>
              <a:tabLst>
                <a:tab pos="355600" algn="l"/>
              </a:tabLst>
            </a:pPr>
            <a:r>
              <a:rPr lang="fi-FI" spc="-5" dirty="0" smtClean="0">
                <a:solidFill>
                  <a:srgbClr val="002D62"/>
                </a:solidFill>
                <a:latin typeface="Verdana"/>
                <a:cs typeface="Verdana"/>
              </a:rPr>
              <a:t>Yliopistojen ja tutkimuslaitosten kanssa yhteistyö on vähäistä</a:t>
            </a:r>
          </a:p>
          <a:p>
            <a:pPr marL="355600" indent="-342900">
              <a:spcBef>
                <a:spcPts val="575"/>
              </a:spcBef>
              <a:buFont typeface="Arial"/>
              <a:buNone/>
              <a:tabLst>
                <a:tab pos="355600" algn="l"/>
              </a:tabLst>
            </a:pPr>
            <a:r>
              <a:rPr lang="fi-FI" spc="-5" dirty="0" smtClean="0">
                <a:solidFill>
                  <a:srgbClr val="002D62"/>
                </a:solidFill>
                <a:latin typeface="Verdana"/>
                <a:cs typeface="Verdana"/>
              </a:rPr>
              <a:t>Seudun tai alueen </a:t>
            </a:r>
            <a:r>
              <a:rPr lang="fi-FI" spc="-10" dirty="0" smtClean="0">
                <a:solidFill>
                  <a:srgbClr val="002D62"/>
                </a:solidFill>
                <a:latin typeface="Verdana"/>
                <a:cs typeface="Verdana"/>
              </a:rPr>
              <a:t>yhteismarkkinointia tehdään  </a:t>
            </a:r>
            <a:r>
              <a:rPr lang="fi-FI" spc="-5" dirty="0" smtClean="0">
                <a:solidFill>
                  <a:srgbClr val="002D62"/>
                </a:solidFill>
                <a:latin typeface="Verdana"/>
                <a:cs typeface="Verdana"/>
              </a:rPr>
              <a:t>eniten </a:t>
            </a:r>
            <a:r>
              <a:rPr lang="fi-FI" spc="-10" dirty="0" smtClean="0">
                <a:solidFill>
                  <a:srgbClr val="002D62"/>
                </a:solidFill>
                <a:latin typeface="Verdana"/>
                <a:cs typeface="Verdana"/>
              </a:rPr>
              <a:t>elinkeino- </a:t>
            </a:r>
            <a:r>
              <a:rPr lang="fi-FI" spc="-5" dirty="0" smtClean="0">
                <a:solidFill>
                  <a:srgbClr val="002D62"/>
                </a:solidFill>
                <a:latin typeface="Verdana"/>
                <a:cs typeface="Verdana"/>
              </a:rPr>
              <a:t>tai </a:t>
            </a:r>
            <a:r>
              <a:rPr lang="fi-FI" spc="-10" dirty="0" smtClean="0">
                <a:solidFill>
                  <a:srgbClr val="002D62"/>
                </a:solidFill>
                <a:latin typeface="Verdana"/>
                <a:cs typeface="Verdana"/>
              </a:rPr>
              <a:t>yritysmarkkinoinnissa 82 %, matkailumarkkinoinnissa 92 % </a:t>
            </a:r>
            <a:r>
              <a:rPr lang="fi-FI" spc="-5" dirty="0" smtClean="0">
                <a:solidFill>
                  <a:srgbClr val="002D62"/>
                </a:solidFill>
                <a:latin typeface="Verdana"/>
                <a:cs typeface="Verdana"/>
              </a:rPr>
              <a:t>sekä</a:t>
            </a:r>
          </a:p>
          <a:p>
            <a:pPr marL="355600" indent="-342900">
              <a:spcBef>
                <a:spcPts val="575"/>
              </a:spcBef>
              <a:buFont typeface="Arial"/>
              <a:buNone/>
              <a:tabLst>
                <a:tab pos="355600" algn="l"/>
              </a:tabLst>
            </a:pPr>
            <a:r>
              <a:rPr lang="fi-FI" spc="-10" dirty="0" smtClean="0">
                <a:solidFill>
                  <a:srgbClr val="002D62"/>
                </a:solidFill>
                <a:latin typeface="Verdana"/>
                <a:cs typeface="Verdana"/>
              </a:rPr>
              <a:t>kansainvälisessä markkinoinnissa. </a:t>
            </a:r>
            <a:endParaRPr lang="fi-FI" dirty="0" smtClean="0">
              <a:latin typeface="Verdana"/>
              <a:cs typeface="Verdana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6. Osallistuuko kuntasi seudun tai alueen yhteismarkkinointiin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A4990-E60C-47F0-8D7A-F84E6CC5D783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d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D6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002D6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D6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2529"/>
            <a:ext cx="9144000" cy="135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4609" y="6272936"/>
            <a:ext cx="1549908" cy="370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51523" y="1340738"/>
            <a:ext cx="7961249" cy="39035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2D6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äli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otsikko_kuva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26280"/>
          </a:xfrm>
          <a:prstGeom prst="rect">
            <a:avLst/>
          </a:prstGeom>
        </p:spPr>
      </p:pic>
      <p:pic>
        <p:nvPicPr>
          <p:cNvPr id="13" name="Picture 8" descr="ribbon_kansisivu.jpg"/>
          <p:cNvPicPr>
            <a:picLocks noChangeAspect="1"/>
          </p:cNvPicPr>
          <p:nvPr/>
        </p:nvPicPr>
        <p:blipFill>
          <a:blip r:embed="rId3"/>
          <a:srcRect r="13860"/>
          <a:stretch>
            <a:fillRect/>
          </a:stretch>
        </p:blipFill>
        <p:spPr>
          <a:xfrm>
            <a:off x="6855070" y="4724400"/>
            <a:ext cx="2288930" cy="213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4550400"/>
            <a:ext cx="7239600" cy="1044000"/>
          </a:xfrm>
        </p:spPr>
        <p:txBody>
          <a:bodyPr rIns="90000" anchor="b" anchorCtr="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5594400"/>
            <a:ext cx="7239600" cy="8280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  <p:sp>
        <p:nvSpPr>
          <p:cNvPr id="14" name="Rectangle 9"/>
          <p:cNvSpPr/>
          <p:nvPr/>
        </p:nvSpPr>
        <p:spPr>
          <a:xfrm>
            <a:off x="0" y="6722534"/>
            <a:ext cx="9144000" cy="14180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E69A-801C-49AF-AD0C-04BF257AE47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26.4.2016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Hagerlund Tony ja Jenni von Frenckell</a:t>
            </a:r>
            <a:endParaRPr lang="fi-FI" dirty="0"/>
          </a:p>
        </p:txBody>
      </p:sp>
      <p:sp>
        <p:nvSpPr>
          <p:cNvPr id="16" name="Rectangle 5"/>
          <p:cNvSpPr/>
          <p:nvPr/>
        </p:nvSpPr>
        <p:spPr>
          <a:xfrm rot="10800000" flipV="1">
            <a:off x="0" y="4508280"/>
            <a:ext cx="9144000" cy="36000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aseline="30000" dirty="0"/>
          </a:p>
        </p:txBody>
      </p:sp>
      <p:pic>
        <p:nvPicPr>
          <p:cNvPr id="15" name="Picture 11" descr="logo.wm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54605" y="6272940"/>
            <a:ext cx="1549908" cy="37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7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722529"/>
            <a:ext cx="9144000" cy="1354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4609" y="6272936"/>
            <a:ext cx="1549908" cy="3703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1329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2D6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1642" y="2503297"/>
            <a:ext cx="7760715" cy="32283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rgbClr val="002D62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mailto:etunimi.sukunimi@kuntaliitto.fi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iri.info/" TargetMode="External"/><Relationship Id="rId5" Type="http://schemas.openxmlformats.org/officeDocument/2006/relationships/hyperlink" Target="http://www.kunnat.net/viestinta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8702" y="2680025"/>
            <a:ext cx="4035297" cy="4141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1141" y="579793"/>
            <a:ext cx="2548509" cy="6089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722529"/>
            <a:ext cx="9144000" cy="1354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67918" y="2271014"/>
            <a:ext cx="6268085" cy="977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2D62"/>
                </a:solidFill>
                <a:latin typeface="Verdana"/>
                <a:cs typeface="Verdana"/>
              </a:rPr>
              <a:t>Kunta-alan</a:t>
            </a:r>
            <a:endParaRPr sz="3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3200" b="1" dirty="0" err="1">
                <a:solidFill>
                  <a:srgbClr val="002D62"/>
                </a:solidFill>
                <a:latin typeface="Verdana"/>
                <a:cs typeface="Verdana"/>
              </a:rPr>
              <a:t>markkinointitutkimus</a:t>
            </a:r>
            <a:r>
              <a:rPr sz="3200" b="1" spc="-95" dirty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3200" b="1" dirty="0" smtClean="0">
                <a:solidFill>
                  <a:srgbClr val="002D62"/>
                </a:solidFill>
                <a:latin typeface="Verdana"/>
                <a:cs typeface="Verdana"/>
              </a:rPr>
              <a:t>201</a:t>
            </a:r>
            <a:r>
              <a:rPr lang="fi-FI" sz="3200" b="1" dirty="0" smtClean="0">
                <a:solidFill>
                  <a:srgbClr val="002D62"/>
                </a:solidFill>
                <a:latin typeface="Verdana"/>
                <a:cs typeface="Verdana"/>
              </a:rPr>
              <a:t>6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553998"/>
          </a:xfrm>
        </p:spPr>
        <p:txBody>
          <a:bodyPr/>
          <a:lstStyle/>
          <a:p>
            <a:r>
              <a:rPr lang="fi-FI" sz="2400" dirty="0" smtClean="0"/>
              <a:t>Markkinointisuunnitelma tai –strategia tehty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200" b="0" spc="-10" dirty="0"/>
              <a:t>(2016; N=112, 2012; N=104</a:t>
            </a:r>
            <a:r>
              <a:rPr lang="fi-FI" sz="1200" b="0" spc="-10" dirty="0" smtClean="0"/>
              <a:t>)</a:t>
            </a:r>
            <a:endParaRPr lang="fi-FI" dirty="0"/>
          </a:p>
        </p:txBody>
      </p:sp>
      <p:sp>
        <p:nvSpPr>
          <p:cNvPr id="4" name="object 4"/>
          <p:cNvSpPr txBox="1"/>
          <p:nvPr/>
        </p:nvSpPr>
        <p:spPr>
          <a:xfrm>
            <a:off x="457200" y="838200"/>
            <a:ext cx="753872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5600" algn="l"/>
              </a:tabLst>
            </a:pPr>
            <a:r>
              <a:rPr lang="fi-FI" sz="2200" spc="-10" dirty="0" smtClean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endParaRPr lang="fi-FI" sz="1200" spc="-10" dirty="0" smtClean="0">
              <a:solidFill>
                <a:srgbClr val="002D62"/>
              </a:solidFill>
              <a:latin typeface="Verdana"/>
              <a:cs typeface="Verdana"/>
            </a:endParaRPr>
          </a:p>
        </p:txBody>
      </p:sp>
      <p:graphicFrame>
        <p:nvGraphicFramePr>
          <p:cNvPr id="6" name="Kaavi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11022"/>
              </p:ext>
            </p:extLst>
          </p:nvPr>
        </p:nvGraphicFramePr>
        <p:xfrm>
          <a:off x="457200" y="1142464"/>
          <a:ext cx="8463228" cy="516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6" y="91694"/>
            <a:ext cx="7802067" cy="951926"/>
          </a:xfrm>
          <a:prstGeom prst="rect">
            <a:avLst/>
          </a:prstGeom>
        </p:spPr>
        <p:txBody>
          <a:bodyPr vert="horz" wrap="square" lIns="0" tIns="302640" rIns="0" bIns="0" rtlCol="0">
            <a:spAutoFit/>
          </a:bodyPr>
          <a:lstStyle/>
          <a:p>
            <a:pPr marL="9525">
              <a:lnSpc>
                <a:spcPct val="100000"/>
              </a:lnSpc>
            </a:pPr>
            <a:r>
              <a:rPr lang="fi-FI" sz="2800" spc="-5" dirty="0" smtClean="0"/>
              <a:t>Markkinoinnin yhteistyötahot </a:t>
            </a:r>
            <a:br>
              <a:rPr lang="fi-FI" sz="2800" spc="-5" dirty="0" smtClean="0"/>
            </a:br>
            <a:r>
              <a:rPr lang="fi-FI" sz="1200" b="0" spc="-5" dirty="0" smtClean="0"/>
              <a:t>(N=113)</a:t>
            </a:r>
            <a:endParaRPr sz="1200" dirty="0"/>
          </a:p>
        </p:txBody>
      </p:sp>
      <p:graphicFrame>
        <p:nvGraphicFramePr>
          <p:cNvPr id="6" name="Kaavio 5"/>
          <p:cNvGraphicFramePr>
            <a:graphicFrameLocks noChangeAspect="1"/>
          </p:cNvGraphicFramePr>
          <p:nvPr/>
        </p:nvGraphicFramePr>
        <p:xfrm>
          <a:off x="685800" y="914400"/>
          <a:ext cx="7924800" cy="5311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1046440"/>
          </a:xfrm>
        </p:spPr>
        <p:txBody>
          <a:bodyPr/>
          <a:lstStyle/>
          <a:p>
            <a:r>
              <a:rPr lang="fi-FI" sz="2800" dirty="0" smtClean="0"/>
              <a:t>Kunnan osallistuminen yhteismarkkinointiin</a:t>
            </a:r>
            <a:br>
              <a:rPr lang="fi-FI" sz="2800" dirty="0" smtClean="0"/>
            </a:br>
            <a:r>
              <a:rPr lang="fi-FI" sz="1200" b="0" dirty="0" smtClean="0"/>
              <a:t>(N=114)</a:t>
            </a:r>
            <a:endParaRPr lang="fi-FI" sz="1200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/>
        </p:nvGraphicFramePr>
        <p:xfrm>
          <a:off x="762000" y="1143000"/>
          <a:ext cx="7727230" cy="507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6" y="91694"/>
            <a:ext cx="7802067" cy="1290480"/>
          </a:xfrm>
          <a:prstGeom prst="rect">
            <a:avLst/>
          </a:prstGeom>
        </p:spPr>
        <p:txBody>
          <a:bodyPr vert="horz" wrap="square" lIns="0" tIns="302640" rIns="0" bIns="0" rtlCol="0">
            <a:spAutoFit/>
          </a:bodyPr>
          <a:lstStyle/>
          <a:p>
            <a:pPr marL="9525">
              <a:lnSpc>
                <a:spcPct val="100000"/>
              </a:lnSpc>
            </a:pPr>
            <a:r>
              <a:rPr lang="fi-FI" dirty="0" smtClean="0"/>
              <a:t>Markkinoinnin organisointi ja päävastuu </a:t>
            </a:r>
            <a:r>
              <a:rPr lang="fi-FI" sz="1200" b="0" dirty="0" smtClean="0"/>
              <a:t>(N=108)</a:t>
            </a:r>
            <a:endParaRPr b="0" spc="-5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7918" y="1600834"/>
            <a:ext cx="7692390" cy="2923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ts val="1620"/>
              </a:lnSpc>
              <a:buFont typeface="Arial"/>
              <a:buChar char="•"/>
              <a:tabLst>
                <a:tab pos="355600" algn="l"/>
              </a:tabLst>
            </a:pPr>
            <a:r>
              <a:rPr sz="1500" spc="-10" dirty="0">
                <a:solidFill>
                  <a:srgbClr val="002D62"/>
                </a:solidFill>
                <a:latin typeface="Verdana"/>
                <a:cs typeface="Verdana"/>
              </a:rPr>
              <a:t>Päätoimisia markkinoinnin tekijöitä </a:t>
            </a:r>
            <a:r>
              <a:rPr sz="1500" dirty="0">
                <a:solidFill>
                  <a:srgbClr val="002D62"/>
                </a:solidFill>
                <a:latin typeface="Verdana"/>
                <a:cs typeface="Verdana"/>
              </a:rPr>
              <a:t>on </a:t>
            </a:r>
            <a:r>
              <a:rPr sz="1500" spc="-5" dirty="0">
                <a:solidFill>
                  <a:srgbClr val="002D62"/>
                </a:solidFill>
                <a:latin typeface="Verdana"/>
                <a:cs typeface="Verdana"/>
              </a:rPr>
              <a:t>vastaajaorganisaatioissa</a:t>
            </a:r>
            <a:r>
              <a:rPr sz="1500" spc="285" dirty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1500" spc="-10" dirty="0">
                <a:solidFill>
                  <a:srgbClr val="002D62"/>
                </a:solidFill>
                <a:latin typeface="Verdana"/>
                <a:cs typeface="Verdana"/>
              </a:rPr>
              <a:t>keskimäärin</a:t>
            </a:r>
            <a:endParaRPr sz="1500" dirty="0">
              <a:latin typeface="Verdana"/>
              <a:cs typeface="Verdana"/>
            </a:endParaRPr>
          </a:p>
          <a:p>
            <a:pPr marL="355600">
              <a:lnSpc>
                <a:spcPts val="1620"/>
              </a:lnSpc>
            </a:pPr>
            <a:r>
              <a:rPr sz="1500" spc="-5" dirty="0" err="1">
                <a:solidFill>
                  <a:srgbClr val="002D62"/>
                </a:solidFill>
                <a:latin typeface="Verdana"/>
                <a:cs typeface="Verdana"/>
              </a:rPr>
              <a:t>noin</a:t>
            </a:r>
            <a:r>
              <a:rPr sz="1500" spc="-5" dirty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1500" spc="-10" dirty="0" smtClean="0">
                <a:solidFill>
                  <a:srgbClr val="002D62"/>
                </a:solidFill>
                <a:latin typeface="Verdana"/>
                <a:cs typeface="Verdana"/>
              </a:rPr>
              <a:t>1,</a:t>
            </a:r>
            <a:r>
              <a:rPr lang="fi-FI" sz="1500" spc="-10" dirty="0" smtClean="0">
                <a:solidFill>
                  <a:srgbClr val="002D62"/>
                </a:solidFill>
                <a:latin typeface="Verdana"/>
                <a:cs typeface="Verdana"/>
              </a:rPr>
              <a:t>3</a:t>
            </a:r>
            <a:r>
              <a:rPr sz="1500" spc="-40" dirty="0" smtClean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1500" spc="-10" dirty="0" err="1" smtClean="0">
                <a:solidFill>
                  <a:srgbClr val="002D62"/>
                </a:solidFill>
                <a:latin typeface="Verdana"/>
                <a:cs typeface="Verdana"/>
              </a:rPr>
              <a:t>henkilöä</a:t>
            </a:r>
            <a:endParaRPr lang="fi-FI" sz="1500" spc="-10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>
              <a:lnSpc>
                <a:spcPts val="1620"/>
              </a:lnSpc>
            </a:pPr>
            <a:endParaRPr sz="150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500" spc="-5" dirty="0">
                <a:solidFill>
                  <a:srgbClr val="002D62"/>
                </a:solidFill>
                <a:latin typeface="Verdana"/>
                <a:cs typeface="Verdana"/>
              </a:rPr>
              <a:t>Sivutoimisesti </a:t>
            </a:r>
            <a:r>
              <a:rPr sz="1500" spc="-10" dirty="0">
                <a:solidFill>
                  <a:srgbClr val="002D62"/>
                </a:solidFill>
                <a:latin typeface="Verdana"/>
                <a:cs typeface="Verdana"/>
              </a:rPr>
              <a:t>markkinointia tekee keskimäärin </a:t>
            </a:r>
            <a:r>
              <a:rPr sz="1500" spc="-5" dirty="0" err="1">
                <a:solidFill>
                  <a:srgbClr val="002D62"/>
                </a:solidFill>
                <a:latin typeface="Verdana"/>
                <a:cs typeface="Verdana"/>
              </a:rPr>
              <a:t>noin</a:t>
            </a:r>
            <a:r>
              <a:rPr sz="1500" spc="-5" dirty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lang="fi-FI" sz="1500" dirty="0" smtClean="0">
                <a:solidFill>
                  <a:srgbClr val="002D62"/>
                </a:solidFill>
                <a:latin typeface="Verdana"/>
                <a:cs typeface="Verdana"/>
              </a:rPr>
              <a:t>7,2</a:t>
            </a:r>
            <a:r>
              <a:rPr sz="1500" spc="195" dirty="0" smtClean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1500" spc="-10" dirty="0" err="1" smtClean="0">
                <a:solidFill>
                  <a:srgbClr val="002D62"/>
                </a:solidFill>
                <a:latin typeface="Verdana"/>
                <a:cs typeface="Verdana"/>
              </a:rPr>
              <a:t>henkilöä</a:t>
            </a:r>
            <a:endParaRPr lang="fi-FI" sz="1500" spc="-10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endParaRPr sz="1500" dirty="0">
              <a:latin typeface="Verdana"/>
              <a:cs typeface="Verdana"/>
            </a:endParaRPr>
          </a:p>
          <a:p>
            <a:pPr marL="355600" indent="-342900">
              <a:lnSpc>
                <a:spcPts val="1800"/>
              </a:lnSpc>
              <a:buFont typeface="Arial"/>
              <a:buChar char="•"/>
              <a:tabLst>
                <a:tab pos="355600" algn="l"/>
              </a:tabLst>
            </a:pPr>
            <a:r>
              <a:rPr sz="1500" spc="-10" dirty="0" err="1">
                <a:solidFill>
                  <a:srgbClr val="002D62"/>
                </a:solidFill>
                <a:latin typeface="Verdana"/>
                <a:cs typeface="Verdana"/>
              </a:rPr>
              <a:t>Markkinoinnin</a:t>
            </a:r>
            <a:r>
              <a:rPr sz="1500" spc="-10" dirty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1500" spc="-5" dirty="0" err="1" smtClean="0">
                <a:solidFill>
                  <a:srgbClr val="002D62"/>
                </a:solidFill>
                <a:latin typeface="Verdana"/>
                <a:cs typeface="Verdana"/>
              </a:rPr>
              <a:t>päävastuu</a:t>
            </a:r>
            <a:r>
              <a:rPr lang="fi-FI" sz="1500" spc="-5" dirty="0" smtClean="0">
                <a:solidFill>
                  <a:srgbClr val="002D62"/>
                </a:solidFill>
                <a:latin typeface="Verdana"/>
                <a:cs typeface="Verdana"/>
              </a:rPr>
              <a:t> on pääasiassa hajautettu</a:t>
            </a:r>
          </a:p>
          <a:p>
            <a:pPr marL="355600" indent="-342900">
              <a:lnSpc>
                <a:spcPts val="1800"/>
              </a:lnSpc>
              <a:buFont typeface="Arial"/>
              <a:buChar char="•"/>
              <a:tabLst>
                <a:tab pos="355600" algn="l"/>
              </a:tabLst>
            </a:pPr>
            <a:endParaRPr lang="fi-FI" sz="1500" spc="-5" dirty="0">
              <a:solidFill>
                <a:srgbClr val="002D62"/>
              </a:solidFill>
              <a:latin typeface="Verdana"/>
              <a:cs typeface="Verdana"/>
            </a:endParaRPr>
          </a:p>
          <a:p>
            <a:pPr marL="1270000" lvl="2" indent="-342900">
              <a:lnSpc>
                <a:spcPts val="1800"/>
              </a:lnSpc>
              <a:buFont typeface="Arial"/>
              <a:buChar char="•"/>
              <a:tabLst>
                <a:tab pos="355600" algn="l"/>
              </a:tabLst>
            </a:pPr>
            <a:r>
              <a:rPr lang="fi-FI" sz="1500" spc="-5" dirty="0" smtClean="0">
                <a:solidFill>
                  <a:srgbClr val="002D62"/>
                </a:solidFill>
                <a:latin typeface="Verdana"/>
                <a:cs typeface="Verdana"/>
              </a:rPr>
              <a:t>Kunnanjohtajalle</a:t>
            </a:r>
          </a:p>
          <a:p>
            <a:pPr marL="1270000" lvl="2" indent="-342900">
              <a:lnSpc>
                <a:spcPts val="1800"/>
              </a:lnSpc>
              <a:buFont typeface="Arial"/>
              <a:buChar char="•"/>
              <a:tabLst>
                <a:tab pos="355600" algn="l"/>
              </a:tabLst>
            </a:pPr>
            <a:r>
              <a:rPr lang="fi-FI" sz="1500" spc="-5" dirty="0" smtClean="0">
                <a:solidFill>
                  <a:srgbClr val="002D62"/>
                </a:solidFill>
                <a:latin typeface="Verdana"/>
                <a:cs typeface="Verdana"/>
              </a:rPr>
              <a:t>Kaupunginjohtajalle</a:t>
            </a:r>
          </a:p>
          <a:p>
            <a:pPr marL="1270000" lvl="2" indent="-342900">
              <a:lnSpc>
                <a:spcPts val="1800"/>
              </a:lnSpc>
              <a:buFont typeface="Arial"/>
              <a:buChar char="•"/>
              <a:tabLst>
                <a:tab pos="355600" algn="l"/>
              </a:tabLst>
            </a:pPr>
            <a:r>
              <a:rPr lang="fi-FI" sz="1500" spc="-5" dirty="0" smtClean="0">
                <a:solidFill>
                  <a:srgbClr val="002D62"/>
                </a:solidFill>
                <a:latin typeface="Verdana"/>
                <a:cs typeface="Verdana"/>
              </a:rPr>
              <a:t>Elinkeinoasiamiehelle</a:t>
            </a:r>
          </a:p>
          <a:p>
            <a:pPr marL="1270000" lvl="2" indent="-342900">
              <a:lnSpc>
                <a:spcPts val="1800"/>
              </a:lnSpc>
              <a:buFont typeface="Arial"/>
              <a:buChar char="•"/>
              <a:tabLst>
                <a:tab pos="355600" algn="l"/>
              </a:tabLst>
            </a:pPr>
            <a:r>
              <a:rPr lang="fi-FI" sz="1500" spc="-5" dirty="0" smtClean="0">
                <a:solidFill>
                  <a:srgbClr val="002D62"/>
                </a:solidFill>
                <a:latin typeface="Verdana"/>
                <a:cs typeface="Verdana"/>
              </a:rPr>
              <a:t>Yritysasiamiehelle</a:t>
            </a:r>
          </a:p>
          <a:p>
            <a:pPr marL="1270000" lvl="2" indent="-342900">
              <a:lnSpc>
                <a:spcPts val="1800"/>
              </a:lnSpc>
              <a:buFont typeface="Arial"/>
              <a:buChar char="•"/>
              <a:tabLst>
                <a:tab pos="355600" algn="l"/>
              </a:tabLst>
            </a:pPr>
            <a:r>
              <a:rPr lang="fi-FI" sz="1500" spc="-5" dirty="0" smtClean="0">
                <a:solidFill>
                  <a:srgbClr val="002D62"/>
                </a:solidFill>
                <a:latin typeface="Verdana"/>
                <a:cs typeface="Verdana"/>
              </a:rPr>
              <a:t>Kaupunginhallituksen nimeämä työryhmä</a:t>
            </a:r>
          </a:p>
          <a:p>
            <a:pPr marL="1270000" lvl="2" indent="-342900">
              <a:lnSpc>
                <a:spcPts val="1800"/>
              </a:lnSpc>
              <a:buFont typeface="Arial"/>
              <a:buChar char="•"/>
              <a:tabLst>
                <a:tab pos="355600" algn="l"/>
              </a:tabLst>
            </a:pPr>
            <a:r>
              <a:rPr lang="fi-FI" sz="1500" spc="-5" dirty="0" smtClean="0">
                <a:solidFill>
                  <a:srgbClr val="002D62"/>
                </a:solidFill>
                <a:latin typeface="Verdana"/>
                <a:cs typeface="Verdana"/>
              </a:rPr>
              <a:t>Toimialat</a:t>
            </a:r>
            <a:endParaRPr sz="15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6" y="91694"/>
            <a:ext cx="7802067" cy="951926"/>
          </a:xfrm>
          <a:prstGeom prst="rect">
            <a:avLst/>
          </a:prstGeom>
        </p:spPr>
        <p:txBody>
          <a:bodyPr vert="horz" wrap="square" lIns="0" tIns="302640" rIns="0" bIns="0" rtlCol="0">
            <a:spAutoFit/>
          </a:bodyPr>
          <a:lstStyle/>
          <a:p>
            <a:pPr marL="9525">
              <a:lnSpc>
                <a:spcPct val="100000"/>
              </a:lnSpc>
            </a:pPr>
            <a:r>
              <a:rPr lang="fi-FI" sz="2800" spc="-5" dirty="0" smtClean="0"/>
              <a:t>Arvio markkinointibudjetista 2016</a:t>
            </a:r>
            <a:r>
              <a:rPr lang="fi-FI" sz="3000" spc="-5" dirty="0" smtClean="0"/>
              <a:t/>
            </a:r>
            <a:br>
              <a:rPr lang="fi-FI" sz="3000" spc="-5" dirty="0" smtClean="0"/>
            </a:br>
            <a:r>
              <a:rPr lang="fi-FI" sz="1400" b="0" spc="-5" dirty="0" smtClean="0"/>
              <a:t>(</a:t>
            </a:r>
            <a:r>
              <a:rPr lang="fi-FI" sz="1200" b="0" spc="-5" dirty="0" smtClean="0"/>
              <a:t>2016 N=114, 2012 N=103)</a:t>
            </a:r>
            <a:endParaRPr sz="1200" b="0"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67918" y="1578990"/>
            <a:ext cx="7663180" cy="29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  <a:tabLst>
                <a:tab pos="756285" algn="l"/>
              </a:tabLst>
            </a:pPr>
            <a:r>
              <a:rPr sz="1900" spc="-5" dirty="0">
                <a:solidFill>
                  <a:srgbClr val="002D62"/>
                </a:solidFill>
                <a:latin typeface="Verdana"/>
                <a:cs typeface="Verdana"/>
              </a:rPr>
              <a:t>	</a:t>
            </a:r>
            <a:endParaRPr sz="1900" dirty="0">
              <a:latin typeface="Verdana"/>
              <a:cs typeface="Verdana"/>
            </a:endParaRPr>
          </a:p>
        </p:txBody>
      </p:sp>
      <p:graphicFrame>
        <p:nvGraphicFramePr>
          <p:cNvPr id="6" name="Kaavi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362145"/>
              </p:ext>
            </p:extLst>
          </p:nvPr>
        </p:nvGraphicFramePr>
        <p:xfrm>
          <a:off x="685798" y="1295399"/>
          <a:ext cx="7872992" cy="4723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923330"/>
          </a:xfrm>
        </p:spPr>
        <p:txBody>
          <a:bodyPr/>
          <a:lstStyle/>
          <a:p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Markkinointiresurssien kehitys 2014-2016</a:t>
            </a:r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1200" b="0" dirty="0" smtClean="0"/>
              <a:t>(2016 N=114, 2012 N=103)</a:t>
            </a:r>
            <a:endParaRPr lang="fi-FI" sz="1200" b="0" dirty="0"/>
          </a:p>
        </p:txBody>
      </p:sp>
      <p:graphicFrame>
        <p:nvGraphicFramePr>
          <p:cNvPr id="5" name="Kaavi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85046"/>
              </p:ext>
            </p:extLst>
          </p:nvPr>
        </p:nvGraphicFramePr>
        <p:xfrm>
          <a:off x="457200" y="1066800"/>
          <a:ext cx="8382843" cy="5029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 noChangeAspect="1"/>
          </p:cNvSpPr>
          <p:nvPr>
            <p:ph type="title"/>
          </p:nvPr>
        </p:nvSpPr>
        <p:spPr>
          <a:xfrm>
            <a:off x="670966" y="91694"/>
            <a:ext cx="7802065" cy="954107"/>
          </a:xfrm>
        </p:spPr>
        <p:txBody>
          <a:bodyPr/>
          <a:lstStyle/>
          <a:p>
            <a:r>
              <a:rPr lang="fi-FI" sz="2800" dirty="0" smtClean="0"/>
              <a:t/>
            </a:r>
            <a:br>
              <a:rPr lang="fi-FI" sz="2800" dirty="0" smtClean="0"/>
            </a:br>
            <a:r>
              <a:rPr lang="fi-FI" sz="2200" dirty="0" smtClean="0"/>
              <a:t>Markkinointiresurssien kasvuennuste 2016-2018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1200" b="0" dirty="0" smtClean="0"/>
              <a:t>(2016 N=114, 2012 N=103)</a:t>
            </a:r>
            <a:endParaRPr lang="fi-FI" sz="1200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837371"/>
              </p:ext>
            </p:extLst>
          </p:nvPr>
        </p:nvGraphicFramePr>
        <p:xfrm>
          <a:off x="685800" y="1447800"/>
          <a:ext cx="7850565" cy="4710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6" y="91694"/>
            <a:ext cx="7802067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2800" dirty="0" smtClean="0"/>
              <a:t>Tämänhetkisen taloudellisen tilanteen vaikutus markkinointiin </a:t>
            </a:r>
            <a:br>
              <a:rPr lang="fi-FI" sz="2800" dirty="0" smtClean="0"/>
            </a:br>
            <a:r>
              <a:rPr lang="fi-FI" sz="1200" b="0" dirty="0" smtClean="0"/>
              <a:t>(avoin kysymys) (N=103)</a:t>
            </a:r>
            <a:endParaRPr sz="1200" b="0" dirty="0">
              <a:solidFill>
                <a:schemeClr val="tx1"/>
              </a:solidFill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91642" y="1752601"/>
            <a:ext cx="7760715" cy="415498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Suunnitelmallisempaa markkinointia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Tarkempaa analysointia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Kehitetään sähköisten välineiden käyttöä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Ei vaikutusta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Keskitytään tarkempiin osa-alueisiin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Lisätään panostuksia markkinointiin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Kaikesta on tingittävä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Markkinoinnin merkitys kasvaa</a:t>
            </a:r>
            <a:endParaRPr lang="fi-FI" sz="18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6" y="91694"/>
            <a:ext cx="7802067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2900" dirty="0" smtClean="0"/>
              <a:t>Kuntien</a:t>
            </a:r>
            <a:r>
              <a:rPr sz="2900" dirty="0" smtClean="0"/>
              <a:t> </a:t>
            </a:r>
            <a:r>
              <a:rPr sz="2900" spc="-5" dirty="0"/>
              <a:t>markkinoinnin </a:t>
            </a:r>
            <a:r>
              <a:rPr sz="2900" dirty="0"/>
              <a:t>haasteet</a:t>
            </a:r>
            <a:r>
              <a:rPr sz="2900" spc="-130" dirty="0"/>
              <a:t> </a:t>
            </a:r>
            <a:r>
              <a:rPr sz="2900" dirty="0"/>
              <a:t>ja  </a:t>
            </a:r>
            <a:r>
              <a:rPr sz="2900" dirty="0" err="1"/>
              <a:t>kehittämiskohteet</a:t>
            </a:r>
            <a:r>
              <a:rPr sz="2900" dirty="0"/>
              <a:t> </a:t>
            </a:r>
            <a:r>
              <a:rPr lang="fi-FI" sz="2900" dirty="0" smtClean="0"/>
              <a:t/>
            </a:r>
            <a:br>
              <a:rPr lang="fi-FI" sz="2900" dirty="0" smtClean="0"/>
            </a:br>
            <a:r>
              <a:rPr sz="1200" b="0" spc="-5" dirty="0" smtClean="0"/>
              <a:t>(</a:t>
            </a:r>
            <a:r>
              <a:rPr sz="1200" b="0" spc="-5" dirty="0" err="1" smtClean="0"/>
              <a:t>avoi</a:t>
            </a:r>
            <a:r>
              <a:rPr lang="fi-FI" sz="1200" b="0" spc="-5" dirty="0" smtClean="0"/>
              <a:t>n kysymys</a:t>
            </a:r>
            <a:r>
              <a:rPr sz="1200" b="0" dirty="0" smtClean="0"/>
              <a:t>)</a:t>
            </a:r>
            <a:r>
              <a:rPr lang="fi-FI" sz="1200" b="0" dirty="0" smtClean="0"/>
              <a:t> (N=106)</a:t>
            </a:r>
            <a:endParaRPr sz="1200" b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91642" y="1447800"/>
            <a:ext cx="7760715" cy="4154984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Muista kunnista erottuminen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Markkinointi ei korvaa myyntiä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Organisaation sisäinen sitouttaminen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Yhteisen tahtotilan saavuttaminen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Vähäiset resurssit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Suunnitelmallisuus puuttuu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Oikean kohderyhmän tavoittaminen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800" i="0" dirty="0" smtClean="0"/>
              <a:t>Sähköisen median hyödyntäminen</a:t>
            </a:r>
            <a:endParaRPr lang="fi-FI" sz="18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Kohderyhmät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90321" rIns="0" bIns="0" rtlCol="0">
            <a:spAutoFit/>
          </a:bodyPr>
          <a:lstStyle/>
          <a:p>
            <a:pPr marL="9525">
              <a:lnSpc>
                <a:spcPct val="100000"/>
              </a:lnSpc>
            </a:pPr>
            <a:r>
              <a:rPr dirty="0" err="1" smtClean="0"/>
              <a:t>Yleistä</a:t>
            </a:r>
            <a:r>
              <a:rPr spc="-55" dirty="0" smtClean="0"/>
              <a:t> </a:t>
            </a:r>
            <a:r>
              <a:rPr dirty="0" err="1" smtClean="0"/>
              <a:t>tutkimuksesta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371600"/>
            <a:ext cx="7357745" cy="5047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16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endParaRPr lang="fi-FI" sz="2000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fi-FI" sz="1600" dirty="0" smtClean="0">
                <a:solidFill>
                  <a:srgbClr val="002D62"/>
                </a:solidFill>
                <a:latin typeface="Verdana"/>
                <a:cs typeface="Verdana"/>
              </a:rPr>
              <a:t>Kysely toteutettiin 13.-28.4.2016 </a:t>
            </a:r>
            <a:r>
              <a:rPr lang="fi-FI" sz="1600" dirty="0" err="1" smtClean="0">
                <a:solidFill>
                  <a:srgbClr val="002D62"/>
                </a:solidFill>
                <a:latin typeface="Verdana"/>
                <a:cs typeface="Verdana"/>
              </a:rPr>
              <a:t>Webropol</a:t>
            </a:r>
            <a:r>
              <a:rPr lang="fi-FI" sz="1600" dirty="0" smtClean="0">
                <a:solidFill>
                  <a:srgbClr val="002D62"/>
                </a:solidFill>
                <a:latin typeface="Verdana"/>
                <a:cs typeface="Verdana"/>
              </a:rPr>
              <a:t> –kyselynä.</a:t>
            </a:r>
          </a:p>
          <a:p>
            <a:pPr marL="355600" marR="5016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endParaRPr lang="fi-FI" sz="1600" dirty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fi-FI" sz="1600" dirty="0" smtClean="0">
                <a:solidFill>
                  <a:srgbClr val="002D62"/>
                </a:solidFill>
                <a:latin typeface="Verdana"/>
                <a:cs typeface="Verdana"/>
              </a:rPr>
              <a:t>Kysely lähettiin kirjaamoiden (313 kpl) kautta kuntien markkinointivastaaville</a:t>
            </a:r>
          </a:p>
          <a:p>
            <a:pPr marL="355600" marR="5016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endParaRPr lang="fi-FI" sz="1600" dirty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fi-FI" sz="1600" dirty="0" smtClean="0">
                <a:solidFill>
                  <a:srgbClr val="002D62"/>
                </a:solidFill>
                <a:latin typeface="Verdana"/>
                <a:cs typeface="Verdana"/>
              </a:rPr>
              <a:t>Vastaajia 114, vastausprosentti 36 %</a:t>
            </a:r>
          </a:p>
          <a:p>
            <a:pPr marL="355600" marR="5016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endParaRPr lang="fi-FI" sz="1600" dirty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fi-FI" sz="1600" dirty="0" smtClean="0">
                <a:solidFill>
                  <a:srgbClr val="002D62"/>
                </a:solidFill>
                <a:latin typeface="Verdana"/>
                <a:cs typeface="Verdana"/>
              </a:rPr>
              <a:t>K</a:t>
            </a:r>
            <a:r>
              <a:rPr sz="1600" dirty="0" err="1" smtClean="0">
                <a:solidFill>
                  <a:srgbClr val="002D62"/>
                </a:solidFill>
                <a:latin typeface="Verdana"/>
                <a:cs typeface="Verdana"/>
              </a:rPr>
              <a:t>untien</a:t>
            </a:r>
            <a:r>
              <a:rPr sz="1600" dirty="0" smtClean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lang="fi-FI" sz="1600" spc="-5" dirty="0" smtClean="0">
                <a:solidFill>
                  <a:srgbClr val="002D62"/>
                </a:solidFill>
                <a:latin typeface="Verdana"/>
                <a:cs typeface="Verdana"/>
              </a:rPr>
              <a:t>markkinointitutkimus toteutettiin neljättä </a:t>
            </a:r>
            <a:r>
              <a:rPr sz="1600" spc="-10" dirty="0" err="1" smtClean="0">
                <a:solidFill>
                  <a:srgbClr val="002D62"/>
                </a:solidFill>
                <a:latin typeface="Verdana"/>
                <a:cs typeface="Verdana"/>
              </a:rPr>
              <a:t>kertaa</a:t>
            </a:r>
            <a:r>
              <a:rPr sz="1600" spc="-10" dirty="0">
                <a:solidFill>
                  <a:srgbClr val="002D62"/>
                </a:solidFill>
                <a:latin typeface="Verdana"/>
                <a:cs typeface="Verdana"/>
              </a:rPr>
              <a:t>. </a:t>
            </a:r>
            <a:r>
              <a:rPr lang="fi-FI" sz="1600" spc="-10" dirty="0" smtClean="0">
                <a:solidFill>
                  <a:srgbClr val="002D62"/>
                </a:solidFill>
                <a:latin typeface="Verdana"/>
                <a:cs typeface="Verdana"/>
              </a:rPr>
              <a:t>Aikaisemmat tehty 2002, 2009 ja 2012</a:t>
            </a: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2D62"/>
              </a:buClr>
            </a:pPr>
            <a:endParaRPr sz="16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1600" spc="-20" dirty="0">
                <a:solidFill>
                  <a:srgbClr val="002D62"/>
                </a:solidFill>
                <a:latin typeface="Verdana"/>
                <a:cs typeface="Verdana"/>
              </a:rPr>
              <a:t>Tutkimuksella </a:t>
            </a:r>
            <a:r>
              <a:rPr sz="1600" spc="-5" dirty="0">
                <a:solidFill>
                  <a:srgbClr val="002D62"/>
                </a:solidFill>
                <a:latin typeface="Verdana"/>
                <a:cs typeface="Verdana"/>
              </a:rPr>
              <a:t>selvitettiin </a:t>
            </a:r>
            <a:r>
              <a:rPr sz="1600" dirty="0">
                <a:solidFill>
                  <a:srgbClr val="002D62"/>
                </a:solidFill>
                <a:latin typeface="Verdana"/>
                <a:cs typeface="Verdana"/>
              </a:rPr>
              <a:t>kuntien </a:t>
            </a:r>
            <a:r>
              <a:rPr sz="1600" spc="-5" dirty="0" err="1">
                <a:solidFill>
                  <a:srgbClr val="002D62"/>
                </a:solidFill>
                <a:latin typeface="Verdana"/>
                <a:cs typeface="Verdana"/>
              </a:rPr>
              <a:t>ja</a:t>
            </a:r>
            <a:r>
              <a:rPr sz="1600" spc="-5" dirty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1600" spc="-5" dirty="0" err="1" smtClean="0">
                <a:solidFill>
                  <a:srgbClr val="002D62"/>
                </a:solidFill>
                <a:latin typeface="Verdana"/>
                <a:cs typeface="Verdana"/>
              </a:rPr>
              <a:t>markkinoinnin</a:t>
            </a:r>
            <a:r>
              <a:rPr sz="1600" spc="-5" dirty="0" smtClean="0">
                <a:solidFill>
                  <a:srgbClr val="002D62"/>
                </a:solidFill>
                <a:latin typeface="Verdana"/>
                <a:cs typeface="Verdana"/>
              </a:rPr>
              <a:t>  </a:t>
            </a:r>
            <a:r>
              <a:rPr sz="1600" spc="-5" dirty="0">
                <a:solidFill>
                  <a:srgbClr val="002D62"/>
                </a:solidFill>
                <a:latin typeface="Verdana"/>
                <a:cs typeface="Verdana"/>
              </a:rPr>
              <a:t>organisointia, suunnittelua ja resursseja sekä  markkinointiviestinnän keinoja ja yhteistyötä  </a:t>
            </a:r>
            <a:r>
              <a:rPr sz="1600" dirty="0">
                <a:solidFill>
                  <a:srgbClr val="002D62"/>
                </a:solidFill>
                <a:latin typeface="Verdana"/>
                <a:cs typeface="Verdana"/>
              </a:rPr>
              <a:t>mainos- </a:t>
            </a:r>
            <a:r>
              <a:rPr sz="1600" spc="-5" dirty="0">
                <a:solidFill>
                  <a:srgbClr val="002D62"/>
                </a:solidFill>
                <a:latin typeface="Verdana"/>
                <a:cs typeface="Verdana"/>
              </a:rPr>
              <a:t>ja </a:t>
            </a:r>
            <a:r>
              <a:rPr sz="1600" spc="-5" dirty="0" err="1">
                <a:solidFill>
                  <a:srgbClr val="002D62"/>
                </a:solidFill>
                <a:latin typeface="Verdana"/>
                <a:cs typeface="Verdana"/>
              </a:rPr>
              <a:t>viestintätoimistojen</a:t>
            </a:r>
            <a:r>
              <a:rPr sz="1600" spc="65" dirty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1600" spc="-5" dirty="0" err="1" smtClean="0">
                <a:solidFill>
                  <a:srgbClr val="002D62"/>
                </a:solidFill>
                <a:latin typeface="Verdana"/>
                <a:cs typeface="Verdana"/>
              </a:rPr>
              <a:t>kanssa</a:t>
            </a:r>
            <a:endParaRPr lang="fi-FI" sz="1600" spc="-5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endParaRPr lang="fi-FI" sz="1600" spc="-5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80" indent="-342900">
              <a:buFont typeface="Arial"/>
              <a:buChar char="•"/>
              <a:tabLst>
                <a:tab pos="355600" algn="l"/>
              </a:tabLst>
            </a:pPr>
            <a:r>
              <a:rPr lang="fi-FI" sz="1600" dirty="0" smtClean="0">
                <a:solidFill>
                  <a:srgbClr val="002D62"/>
                </a:solidFill>
                <a:latin typeface="Verdana"/>
                <a:cs typeface="Verdana"/>
              </a:rPr>
              <a:t>Tutkimuksessa on käytetty vertailulukuna osin vuoden 2012 tutkimustuloksia</a:t>
            </a:r>
          </a:p>
          <a:p>
            <a:pPr marL="355600" marR="5080" indent="-342900">
              <a:buFont typeface="Arial"/>
              <a:buChar char="•"/>
              <a:tabLst>
                <a:tab pos="355600" algn="l"/>
              </a:tabLst>
            </a:pPr>
            <a:endParaRPr lang="fi-FI" sz="1600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80" indent="-342900">
              <a:buFont typeface="Arial"/>
              <a:buChar char="•"/>
              <a:tabLst>
                <a:tab pos="355600" algn="l"/>
              </a:tabLst>
            </a:pPr>
            <a:r>
              <a:rPr lang="fi-FI" sz="1600" dirty="0" smtClean="0">
                <a:solidFill>
                  <a:srgbClr val="002D62"/>
                </a:solidFill>
                <a:latin typeface="Verdana"/>
                <a:cs typeface="Verdana"/>
              </a:rPr>
              <a:t>Käytetyt tunnusluvut on ilmaistu prosentteina</a:t>
            </a: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6" y="91694"/>
            <a:ext cx="7802067" cy="982704"/>
          </a:xfrm>
          <a:prstGeom prst="rect">
            <a:avLst/>
          </a:prstGeom>
        </p:spPr>
        <p:txBody>
          <a:bodyPr vert="horz" wrap="square" lIns="0" tIns="302640" rIns="0" bIns="0" rtlCol="0">
            <a:spAutoFit/>
          </a:bodyPr>
          <a:lstStyle/>
          <a:p>
            <a:pPr marL="9525">
              <a:lnSpc>
                <a:spcPct val="100000"/>
              </a:lnSpc>
            </a:pPr>
            <a:r>
              <a:rPr spc="-5" dirty="0">
                <a:solidFill>
                  <a:schemeClr val="tx2">
                    <a:lumMod val="50000"/>
                  </a:schemeClr>
                </a:solidFill>
              </a:rPr>
              <a:t>Ma</a:t>
            </a:r>
            <a:r>
              <a:rPr spc="-5" dirty="0"/>
              <a:t>rkkinoinnin</a:t>
            </a:r>
            <a:r>
              <a:rPr spc="-50" dirty="0"/>
              <a:t> </a:t>
            </a:r>
            <a:r>
              <a:rPr dirty="0"/>
              <a:t>kohderyhmät</a:t>
            </a:r>
          </a:p>
          <a:p>
            <a:pPr marL="9525">
              <a:lnSpc>
                <a:spcPct val="100000"/>
              </a:lnSpc>
            </a:pPr>
            <a:r>
              <a:rPr sz="1200" b="0" spc="-5" dirty="0"/>
              <a:t>(avoin</a:t>
            </a:r>
            <a:r>
              <a:rPr sz="1200" b="0" spc="-60" dirty="0"/>
              <a:t> </a:t>
            </a:r>
            <a:r>
              <a:rPr sz="1200" b="0" dirty="0" err="1"/>
              <a:t>kysymys</a:t>
            </a:r>
            <a:r>
              <a:rPr sz="1200" b="0" dirty="0" smtClean="0"/>
              <a:t>)</a:t>
            </a:r>
            <a:r>
              <a:rPr lang="fi-FI" sz="1200" b="0" dirty="0" smtClean="0"/>
              <a:t> (N=109)</a:t>
            </a:r>
            <a:endParaRPr sz="1200" b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60715" cy="21544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i="0" dirty="0" smtClean="0"/>
              <a:t>Asukkaat: Parhaita </a:t>
            </a:r>
            <a:r>
              <a:rPr lang="fi-FI" sz="2000" i="0" dirty="0" err="1" smtClean="0"/>
              <a:t>brändilähettiläitä</a:t>
            </a:r>
            <a:endParaRPr lang="fi-FI" sz="2000" i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i="0" dirty="0" smtClean="0"/>
              <a:t>Yritykset: Investoinnit ja työpaikat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i="0" dirty="0" smtClean="0"/>
              <a:t>Matkailijat: Matkailutulot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i="0" dirty="0" smtClean="0"/>
              <a:t>Lapsiperheet: Uudet veronmaksajat </a:t>
            </a:r>
            <a:endParaRPr lang="fi-FI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1200329"/>
          </a:xfrm>
        </p:spPr>
        <p:txBody>
          <a:bodyPr/>
          <a:lstStyle/>
          <a:p>
            <a:r>
              <a:rPr lang="fi-FI" dirty="0" smtClean="0"/>
              <a:t>Tärkeimmät osa-alueet kunnan markkinoinnissa</a:t>
            </a:r>
            <a:br>
              <a:rPr lang="fi-FI" dirty="0" smtClean="0"/>
            </a:br>
            <a:r>
              <a:rPr lang="fi-FI" sz="1200" b="0" dirty="0" smtClean="0"/>
              <a:t>(N=113)</a:t>
            </a:r>
            <a:endParaRPr lang="fi-FI" sz="1200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093467"/>
              </p:ext>
            </p:extLst>
          </p:nvPr>
        </p:nvGraphicFramePr>
        <p:xfrm>
          <a:off x="533400" y="1295400"/>
          <a:ext cx="8382000" cy="4915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954107"/>
          </a:xfrm>
        </p:spPr>
        <p:txBody>
          <a:bodyPr/>
          <a:lstStyle/>
          <a:p>
            <a:r>
              <a:rPr lang="fi-FI" sz="2400" dirty="0" smtClean="0"/>
              <a:t>Tuotteiden/palveluiden markkinoinnin painopistealueet</a:t>
            </a:r>
            <a:br>
              <a:rPr lang="fi-FI" sz="2400" dirty="0" smtClean="0"/>
            </a:br>
            <a:r>
              <a:rPr lang="fi-FI" sz="1200" b="0" dirty="0" smtClean="0"/>
              <a:t>(2016 N=112, 2012 N=103)</a:t>
            </a:r>
            <a:endParaRPr lang="fi-FI" sz="1200" b="0" dirty="0"/>
          </a:p>
        </p:txBody>
      </p:sp>
      <p:graphicFrame>
        <p:nvGraphicFramePr>
          <p:cNvPr id="7" name="Kaavio 6"/>
          <p:cNvGraphicFramePr>
            <a:graphicFrameLocks noChangeAspect="1"/>
          </p:cNvGraphicFramePr>
          <p:nvPr/>
        </p:nvGraphicFramePr>
        <p:xfrm>
          <a:off x="762000" y="1219200"/>
          <a:ext cx="7451036" cy="549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6" y="-381000"/>
            <a:ext cx="7802067" cy="1505925"/>
          </a:xfrm>
          <a:prstGeom prst="rect">
            <a:avLst/>
          </a:prstGeom>
        </p:spPr>
        <p:txBody>
          <a:bodyPr vert="horz" wrap="square" lIns="0" tIns="790321" rIns="0" bIns="0" rtlCol="0">
            <a:spAutoFit/>
          </a:bodyPr>
          <a:lstStyle/>
          <a:p>
            <a:pPr marL="9525">
              <a:lnSpc>
                <a:spcPct val="100000"/>
              </a:lnSpc>
            </a:pPr>
            <a:r>
              <a:rPr lang="fi-FI" dirty="0" smtClean="0"/>
              <a:t>Muu</a:t>
            </a:r>
            <a:r>
              <a:rPr dirty="0" err="1" smtClean="0"/>
              <a:t>ttohoukuttimet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200" b="0" dirty="0" smtClean="0"/>
              <a:t>(N=108)</a:t>
            </a:r>
            <a:endParaRPr sz="1200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/>
        </p:nvGraphicFramePr>
        <p:xfrm>
          <a:off x="285873" y="1371600"/>
          <a:ext cx="8858127" cy="483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Markkinointiviestintä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6" y="91694"/>
            <a:ext cx="7802067" cy="1041181"/>
          </a:xfrm>
          <a:prstGeom prst="rect">
            <a:avLst/>
          </a:prstGeom>
        </p:spPr>
        <p:txBody>
          <a:bodyPr vert="horz" wrap="square" lIns="0" tIns="451992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2400" spc="-5" dirty="0" smtClean="0"/>
              <a:t>Onko </a:t>
            </a:r>
            <a:r>
              <a:rPr lang="fi-FI" sz="2400" spc="-5" dirty="0" err="1" smtClean="0"/>
              <a:t>ta</a:t>
            </a:r>
            <a:r>
              <a:rPr sz="2400" spc="-5" dirty="0" err="1" smtClean="0"/>
              <a:t>voitemielikuva</a:t>
            </a:r>
            <a:r>
              <a:rPr lang="fi-FI" sz="2400" spc="-5" dirty="0" smtClean="0"/>
              <a:t>a</a:t>
            </a:r>
            <a:r>
              <a:rPr sz="2400" spc="-5" dirty="0" smtClean="0"/>
              <a:t>/</a:t>
            </a:r>
            <a:r>
              <a:rPr sz="2400" spc="-5" dirty="0" err="1" smtClean="0"/>
              <a:t>brändi</a:t>
            </a:r>
            <a:r>
              <a:rPr sz="2400" spc="-5" dirty="0" smtClean="0"/>
              <a:t>-imago</a:t>
            </a:r>
            <a:r>
              <a:rPr lang="fi-FI" sz="2400" spc="-5" dirty="0" smtClean="0"/>
              <a:t>a luotu</a:t>
            </a:r>
            <a:r>
              <a:rPr lang="fi-FI" sz="2900" spc="-5" dirty="0" smtClean="0"/>
              <a:t/>
            </a:r>
            <a:br>
              <a:rPr lang="fi-FI" sz="2900" spc="-5" dirty="0" smtClean="0"/>
            </a:br>
            <a:r>
              <a:rPr lang="fi-FI" sz="1200" b="0" spc="-5" dirty="0" smtClean="0"/>
              <a:t>(2016 N=112, 2012 N=101)</a:t>
            </a:r>
            <a:endParaRPr sz="1200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/>
        </p:nvGraphicFramePr>
        <p:xfrm>
          <a:off x="685800" y="1524000"/>
          <a:ext cx="800099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1200329"/>
          </a:xfrm>
        </p:spPr>
        <p:txBody>
          <a:bodyPr/>
          <a:lstStyle/>
          <a:p>
            <a:r>
              <a:rPr lang="fi-FI" dirty="0" smtClean="0"/>
              <a:t>Markkinoinnin profiloinnissa korostuvat</a:t>
            </a:r>
            <a:br>
              <a:rPr lang="fi-FI" dirty="0" smtClean="0"/>
            </a:br>
            <a:r>
              <a:rPr lang="fi-FI" sz="1200" b="0" dirty="0" smtClean="0"/>
              <a:t>(N=111)</a:t>
            </a:r>
            <a:endParaRPr lang="fi-FI" sz="1200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/>
        </p:nvGraphicFramePr>
        <p:xfrm>
          <a:off x="609600" y="1371600"/>
          <a:ext cx="7873803" cy="4724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6" y="91694"/>
            <a:ext cx="7802067" cy="951926"/>
          </a:xfrm>
          <a:prstGeom prst="rect">
            <a:avLst/>
          </a:prstGeom>
        </p:spPr>
        <p:txBody>
          <a:bodyPr vert="horz" wrap="square" lIns="0" tIns="302640" rIns="0" bIns="0" rtlCol="0">
            <a:spAutoFit/>
          </a:bodyPr>
          <a:lstStyle/>
          <a:p>
            <a:pPr marL="9525">
              <a:lnSpc>
                <a:spcPct val="100000"/>
              </a:lnSpc>
            </a:pPr>
            <a:r>
              <a:rPr lang="fi-FI" sz="2800" spc="-5" dirty="0" smtClean="0"/>
              <a:t>Onko yhtenäistä vi</a:t>
            </a:r>
            <a:r>
              <a:rPr sz="2800" spc="-5" dirty="0" err="1" smtClean="0"/>
              <a:t>suaali</a:t>
            </a:r>
            <a:r>
              <a:rPr lang="fi-FI" sz="2800" spc="-5" dirty="0" err="1" smtClean="0"/>
              <a:t>sta</a:t>
            </a:r>
            <a:r>
              <a:rPr sz="2800" spc="-40" dirty="0" smtClean="0"/>
              <a:t> </a:t>
            </a:r>
            <a:r>
              <a:rPr lang="fi-FI" sz="2800" dirty="0" smtClean="0"/>
              <a:t>ilmettä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200" b="0" dirty="0" smtClean="0"/>
              <a:t>(N=113)</a:t>
            </a:r>
            <a:endParaRPr sz="1200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/>
        </p:nvGraphicFramePr>
        <p:xfrm>
          <a:off x="609600" y="1371600"/>
          <a:ext cx="7880631" cy="472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615553"/>
          </a:xfrm>
        </p:spPr>
        <p:txBody>
          <a:bodyPr/>
          <a:lstStyle/>
          <a:p>
            <a:r>
              <a:rPr lang="fi-FI" sz="2800" dirty="0" smtClean="0"/>
              <a:t>Onko liikemerkki tai logo käytössä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200" b="0" dirty="0" smtClean="0"/>
              <a:t>(N=110)</a:t>
            </a:r>
            <a:endParaRPr lang="fi-FI" sz="1200" b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91642" y="2503297"/>
            <a:ext cx="7760715" cy="369332"/>
          </a:xfrm>
        </p:spPr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/>
        </p:nvGraphicFramePr>
        <p:xfrm>
          <a:off x="838200" y="1219200"/>
          <a:ext cx="7790626" cy="467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677108"/>
          </a:xfrm>
        </p:spPr>
        <p:txBody>
          <a:bodyPr/>
          <a:lstStyle/>
          <a:p>
            <a:r>
              <a:rPr lang="fi-FI" dirty="0" smtClean="0"/>
              <a:t>Onko kunnalla </a:t>
            </a:r>
            <a:r>
              <a:rPr lang="fi-FI" dirty="0" err="1" smtClean="0"/>
              <a:t>slogania</a:t>
            </a:r>
            <a:r>
              <a:rPr lang="fi-FI" dirty="0" smtClean="0"/>
              <a:t> käytössä</a:t>
            </a:r>
            <a:br>
              <a:rPr lang="fi-FI" dirty="0" smtClean="0"/>
            </a:br>
            <a:r>
              <a:rPr lang="fi-FI" sz="1200" b="0" dirty="0" smtClean="0"/>
              <a:t>(N=112)</a:t>
            </a:r>
            <a:endParaRPr lang="fi-FI" sz="1200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/>
        </p:nvGraphicFramePr>
        <p:xfrm>
          <a:off x="533400" y="1143000"/>
          <a:ext cx="8078018" cy="484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Vastaajien taustatiedot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984885"/>
          </a:xfrm>
        </p:spPr>
        <p:txBody>
          <a:bodyPr/>
          <a:lstStyle/>
          <a:p>
            <a:r>
              <a:rPr lang="fi-FI" dirty="0" err="1" smtClean="0"/>
              <a:t>Brändi</a:t>
            </a:r>
            <a:r>
              <a:rPr lang="fi-FI" dirty="0" smtClean="0"/>
              <a:t>, visuaalinen ilme ja </a:t>
            </a:r>
            <a:r>
              <a:rPr lang="fi-FI" dirty="0" err="1" smtClean="0"/>
              <a:t>slogan</a:t>
            </a:r>
            <a:r>
              <a:rPr lang="fi-FI" dirty="0" smtClean="0"/>
              <a:t> käytössä </a:t>
            </a:r>
            <a:r>
              <a:rPr lang="fi-FI" sz="1200" b="0" dirty="0" smtClean="0"/>
              <a:t>(N=112)</a:t>
            </a:r>
            <a:endParaRPr lang="fi-FI" sz="1200" b="0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048406"/>
              </p:ext>
            </p:extLst>
          </p:nvPr>
        </p:nvGraphicFramePr>
        <p:xfrm>
          <a:off x="762000" y="1295400"/>
          <a:ext cx="7863839" cy="471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719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6" y="91694"/>
            <a:ext cx="7802067" cy="1475147"/>
          </a:xfrm>
          <a:prstGeom prst="rect">
            <a:avLst/>
          </a:prstGeom>
        </p:spPr>
        <p:txBody>
          <a:bodyPr vert="horz" wrap="square" lIns="0" tIns="790321" rIns="0" bIns="0" rtlCol="0">
            <a:spAutoFit/>
          </a:bodyPr>
          <a:lstStyle/>
          <a:p>
            <a:pPr marL="9525">
              <a:lnSpc>
                <a:spcPct val="100000"/>
              </a:lnSpc>
            </a:pPr>
            <a:r>
              <a:rPr lang="fi-FI" spc="-5" dirty="0" err="1" smtClean="0"/>
              <a:t>Sl</a:t>
            </a:r>
            <a:r>
              <a:rPr spc="-5" dirty="0" err="1" smtClean="0"/>
              <a:t>oganei</a:t>
            </a:r>
            <a:r>
              <a:rPr lang="fi-FI" spc="-5" dirty="0" err="1" smtClean="0"/>
              <a:t>ta</a:t>
            </a:r>
            <a:r>
              <a:rPr lang="fi-FI" spc="-5" dirty="0" smtClean="0"/>
              <a:t/>
            </a:r>
            <a:br>
              <a:rPr lang="fi-FI" spc="-5" dirty="0" smtClean="0"/>
            </a:br>
            <a:r>
              <a:rPr lang="fi-FI" sz="1200" b="0" spc="-5" dirty="0" smtClean="0"/>
              <a:t>(N=112)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67918" y="1650111"/>
            <a:ext cx="7569200" cy="43088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380"/>
              </a:lnSpc>
              <a:buClr>
                <a:srgbClr val="002D62"/>
              </a:buClr>
              <a:tabLst>
                <a:tab pos="355600" algn="l"/>
              </a:tabLst>
            </a:pPr>
            <a:r>
              <a:rPr lang="fi-FI" sz="2200" dirty="0" smtClean="0">
                <a:latin typeface="Verdana"/>
                <a:cs typeface="Verdana"/>
              </a:rPr>
              <a:t>		</a:t>
            </a:r>
          </a:p>
          <a:p>
            <a:pPr marL="12700" marR="5080">
              <a:lnSpc>
                <a:spcPts val="2380"/>
              </a:lnSpc>
              <a:buClr>
                <a:srgbClr val="002D62"/>
              </a:buClr>
              <a:tabLst>
                <a:tab pos="355600" algn="l"/>
              </a:tabLst>
            </a:pPr>
            <a:r>
              <a:rPr lang="fi-FI" sz="2200" dirty="0">
                <a:latin typeface="Verdana"/>
                <a:cs typeface="Verdana"/>
              </a:rPr>
              <a:t>	</a:t>
            </a:r>
            <a:r>
              <a:rPr lang="fi-FI" sz="2200" dirty="0" smtClean="0">
                <a:latin typeface="Verdana"/>
                <a:cs typeface="Verdana"/>
              </a:rPr>
              <a:t>	Aitoa osaamista</a:t>
            </a:r>
          </a:p>
          <a:p>
            <a:pPr marL="12700" marR="5080">
              <a:lnSpc>
                <a:spcPts val="2380"/>
              </a:lnSpc>
              <a:buClr>
                <a:srgbClr val="002D62"/>
              </a:buClr>
              <a:tabLst>
                <a:tab pos="355600" algn="l"/>
              </a:tabLst>
            </a:pPr>
            <a:r>
              <a:rPr lang="fi-FI" sz="2200" dirty="0">
                <a:latin typeface="Verdana"/>
                <a:cs typeface="Verdana"/>
              </a:rPr>
              <a:t>	</a:t>
            </a:r>
            <a:r>
              <a:rPr lang="fi-FI" sz="2200" dirty="0" smtClean="0">
                <a:latin typeface="Verdana"/>
                <a:cs typeface="Verdana"/>
              </a:rPr>
              <a:t>	Tiennäyttäjä jo vuodesta 1347</a:t>
            </a:r>
          </a:p>
          <a:p>
            <a:pPr marL="12700" marR="5080">
              <a:lnSpc>
                <a:spcPts val="2380"/>
              </a:lnSpc>
              <a:buClr>
                <a:srgbClr val="002D62"/>
              </a:buClr>
              <a:tabLst>
                <a:tab pos="355600" algn="l"/>
              </a:tabLst>
            </a:pPr>
            <a:r>
              <a:rPr lang="fi-FI" sz="2200" dirty="0">
                <a:latin typeface="Verdana"/>
                <a:cs typeface="Verdana"/>
              </a:rPr>
              <a:t>	</a:t>
            </a:r>
            <a:r>
              <a:rPr lang="fi-FI" sz="2200" dirty="0" smtClean="0">
                <a:latin typeface="Verdana"/>
                <a:cs typeface="Verdana"/>
              </a:rPr>
              <a:t>	Tahdosta tekoihin</a:t>
            </a:r>
          </a:p>
          <a:p>
            <a:pPr marL="12700" marR="5080">
              <a:lnSpc>
                <a:spcPts val="2380"/>
              </a:lnSpc>
              <a:buClr>
                <a:srgbClr val="002D62"/>
              </a:buClr>
              <a:tabLst>
                <a:tab pos="355600" algn="l"/>
              </a:tabLst>
            </a:pPr>
            <a:r>
              <a:rPr lang="fi-FI" sz="2200" dirty="0">
                <a:latin typeface="Verdana"/>
                <a:cs typeface="Verdana"/>
              </a:rPr>
              <a:t>	</a:t>
            </a:r>
            <a:r>
              <a:rPr lang="fi-FI" sz="2200" dirty="0" smtClean="0">
                <a:latin typeface="Verdana"/>
                <a:cs typeface="Verdana"/>
              </a:rPr>
              <a:t>	Toteuta unelmasi Saimaalla</a:t>
            </a:r>
          </a:p>
          <a:p>
            <a:pPr marL="12700" marR="5080">
              <a:lnSpc>
                <a:spcPts val="2380"/>
              </a:lnSpc>
              <a:buClr>
                <a:srgbClr val="002D62"/>
              </a:buClr>
              <a:tabLst>
                <a:tab pos="355600" algn="l"/>
              </a:tabLst>
            </a:pPr>
            <a:r>
              <a:rPr lang="fi-FI" sz="2200" dirty="0">
                <a:latin typeface="Verdana"/>
                <a:cs typeface="Verdana"/>
              </a:rPr>
              <a:t>	</a:t>
            </a:r>
            <a:r>
              <a:rPr lang="fi-FI" sz="2200" dirty="0" smtClean="0">
                <a:latin typeface="Verdana"/>
                <a:cs typeface="Verdana"/>
              </a:rPr>
              <a:t>	Moottoritie alkaa Nousiaisista</a:t>
            </a:r>
          </a:p>
          <a:p>
            <a:pPr marL="12700" marR="5080">
              <a:lnSpc>
                <a:spcPts val="2380"/>
              </a:lnSpc>
              <a:buClr>
                <a:srgbClr val="002D62"/>
              </a:buClr>
              <a:tabLst>
                <a:tab pos="355600" algn="l"/>
              </a:tabLst>
            </a:pPr>
            <a:r>
              <a:rPr lang="fi-FI" sz="2200" dirty="0">
                <a:latin typeface="Verdana"/>
                <a:cs typeface="Verdana"/>
              </a:rPr>
              <a:t>	</a:t>
            </a:r>
            <a:r>
              <a:rPr lang="fi-FI" sz="2200" dirty="0" smtClean="0">
                <a:latin typeface="Verdana"/>
                <a:cs typeface="Verdana"/>
              </a:rPr>
              <a:t>	Sipoo –Suomen halutuin</a:t>
            </a:r>
          </a:p>
          <a:p>
            <a:pPr marL="12700" marR="5080">
              <a:lnSpc>
                <a:spcPts val="2380"/>
              </a:lnSpc>
              <a:buClr>
                <a:srgbClr val="002D62"/>
              </a:buClr>
              <a:tabLst>
                <a:tab pos="355600" algn="l"/>
              </a:tabLst>
            </a:pPr>
            <a:r>
              <a:rPr lang="fi-FI" sz="2200" dirty="0">
                <a:latin typeface="Verdana"/>
                <a:cs typeface="Verdana"/>
              </a:rPr>
              <a:t>	</a:t>
            </a:r>
            <a:r>
              <a:rPr lang="fi-FI" sz="2200" dirty="0" smtClean="0">
                <a:latin typeface="Verdana"/>
                <a:cs typeface="Verdana"/>
              </a:rPr>
              <a:t>	Saariston kuningaskunta</a:t>
            </a:r>
          </a:p>
          <a:p>
            <a:pPr marL="12700" marR="5080">
              <a:lnSpc>
                <a:spcPts val="2380"/>
              </a:lnSpc>
              <a:buClr>
                <a:srgbClr val="002D62"/>
              </a:buClr>
              <a:tabLst>
                <a:tab pos="355600" algn="l"/>
              </a:tabLst>
            </a:pPr>
            <a:r>
              <a:rPr lang="fi-FI" sz="2200" dirty="0">
                <a:latin typeface="Verdana"/>
                <a:cs typeface="Verdana"/>
              </a:rPr>
              <a:t>	</a:t>
            </a:r>
            <a:r>
              <a:rPr lang="fi-FI" sz="2200" dirty="0" smtClean="0">
                <a:latin typeface="Verdana"/>
                <a:cs typeface="Verdana"/>
              </a:rPr>
              <a:t>	Ihan lähellä</a:t>
            </a:r>
          </a:p>
          <a:p>
            <a:pPr marL="12700" marR="5080">
              <a:lnSpc>
                <a:spcPts val="2380"/>
              </a:lnSpc>
              <a:buClr>
                <a:srgbClr val="002D62"/>
              </a:buClr>
              <a:tabLst>
                <a:tab pos="355600" algn="l"/>
              </a:tabLst>
            </a:pPr>
            <a:r>
              <a:rPr lang="fi-FI" sz="2200" dirty="0">
                <a:latin typeface="Verdana"/>
                <a:cs typeface="Verdana"/>
              </a:rPr>
              <a:t>	</a:t>
            </a:r>
            <a:r>
              <a:rPr lang="fi-FI" sz="2200" dirty="0" smtClean="0">
                <a:latin typeface="Verdana"/>
                <a:cs typeface="Verdana"/>
              </a:rPr>
              <a:t>	Elävä kauppapaikka</a:t>
            </a:r>
          </a:p>
          <a:p>
            <a:pPr marL="12700" marR="5080">
              <a:lnSpc>
                <a:spcPts val="2380"/>
              </a:lnSpc>
              <a:buClr>
                <a:srgbClr val="002D62"/>
              </a:buClr>
              <a:tabLst>
                <a:tab pos="355600" algn="l"/>
              </a:tabLst>
            </a:pPr>
            <a:r>
              <a:rPr lang="fi-FI" sz="2200" dirty="0">
                <a:latin typeface="Verdana"/>
                <a:cs typeface="Verdana"/>
              </a:rPr>
              <a:t>	</a:t>
            </a:r>
            <a:r>
              <a:rPr lang="fi-FI" sz="2200" dirty="0" smtClean="0">
                <a:latin typeface="Verdana"/>
                <a:cs typeface="Verdana"/>
              </a:rPr>
              <a:t>	Utajärvi kulkee edellä</a:t>
            </a:r>
          </a:p>
          <a:p>
            <a:pPr marL="12700" marR="5080">
              <a:lnSpc>
                <a:spcPts val="2380"/>
              </a:lnSpc>
              <a:buClr>
                <a:srgbClr val="002D62"/>
              </a:buClr>
              <a:tabLst>
                <a:tab pos="355600" algn="l"/>
              </a:tabLst>
            </a:pPr>
            <a:r>
              <a:rPr lang="fi-FI" sz="2200" dirty="0">
                <a:latin typeface="Verdana"/>
                <a:cs typeface="Verdana"/>
              </a:rPr>
              <a:t>	</a:t>
            </a:r>
            <a:r>
              <a:rPr lang="fi-FI" sz="2200" dirty="0" smtClean="0">
                <a:latin typeface="Verdana"/>
                <a:cs typeface="Verdana"/>
              </a:rPr>
              <a:t>	Valtavirran varrella</a:t>
            </a:r>
          </a:p>
          <a:p>
            <a:pPr marL="12700" marR="5080">
              <a:lnSpc>
                <a:spcPts val="2380"/>
              </a:lnSpc>
              <a:buClr>
                <a:srgbClr val="002D62"/>
              </a:buClr>
              <a:tabLst>
                <a:tab pos="355600" algn="l"/>
              </a:tabLst>
            </a:pPr>
            <a:r>
              <a:rPr lang="fi-FI" sz="2200" dirty="0">
                <a:latin typeface="Verdana"/>
                <a:cs typeface="Verdana"/>
              </a:rPr>
              <a:t>	</a:t>
            </a:r>
            <a:r>
              <a:rPr lang="fi-FI" sz="2200" dirty="0" smtClean="0">
                <a:latin typeface="Verdana"/>
                <a:cs typeface="Verdana"/>
              </a:rPr>
              <a:t>	</a:t>
            </a:r>
            <a:r>
              <a:rPr lang="fi-FI" sz="2200" dirty="0">
                <a:latin typeface="Verdana"/>
                <a:cs typeface="Verdana"/>
              </a:rPr>
              <a:t>H</a:t>
            </a:r>
            <a:r>
              <a:rPr lang="fi-FI" sz="2200" dirty="0" smtClean="0">
                <a:latin typeface="Verdana"/>
                <a:cs typeface="Verdana"/>
              </a:rPr>
              <a:t>yvinkäällä on hyvä huomen</a:t>
            </a:r>
            <a:endParaRPr sz="22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677108"/>
          </a:xfrm>
        </p:spPr>
        <p:txBody>
          <a:bodyPr/>
          <a:lstStyle/>
          <a:p>
            <a:r>
              <a:rPr lang="fi-FI" dirty="0" smtClean="0"/>
              <a:t>Onko perusviesti määritelty</a:t>
            </a:r>
            <a:r>
              <a:rPr lang="fi-FI" sz="1400" b="0" dirty="0" smtClean="0"/>
              <a:t/>
            </a:r>
            <a:br>
              <a:rPr lang="fi-FI" sz="1400" b="0" dirty="0" smtClean="0"/>
            </a:br>
            <a:r>
              <a:rPr lang="fi-FI" sz="1200" b="0" dirty="0" smtClean="0"/>
              <a:t>(N=111)</a:t>
            </a:r>
            <a:endParaRPr lang="fi-FI" sz="1200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/>
        </p:nvGraphicFramePr>
        <p:xfrm>
          <a:off x="533400" y="838200"/>
          <a:ext cx="8301744" cy="498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984885"/>
          </a:xfrm>
        </p:spPr>
        <p:txBody>
          <a:bodyPr/>
          <a:lstStyle/>
          <a:p>
            <a:r>
              <a:rPr lang="fi-FI" dirty="0" smtClean="0"/>
              <a:t>Onko kampanjoita toteutettu 2014-2016 </a:t>
            </a:r>
            <a:r>
              <a:rPr lang="fi-FI" sz="1200" b="0" dirty="0" smtClean="0"/>
              <a:t>(N=112)</a:t>
            </a:r>
            <a:endParaRPr lang="fi-FI" b="0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/>
        </p:nvGraphicFramePr>
        <p:xfrm>
          <a:off x="761998" y="1295400"/>
          <a:ext cx="7801324" cy="468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747" y="424941"/>
            <a:ext cx="718248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spc="-5" dirty="0">
                <a:solidFill>
                  <a:srgbClr val="002D62"/>
                </a:solidFill>
                <a:latin typeface="Verdana"/>
                <a:cs typeface="Verdana"/>
              </a:rPr>
              <a:t>Markkinointiviestinnän keinojen ja</a:t>
            </a:r>
            <a:r>
              <a:rPr sz="2200" b="1" spc="-15" dirty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2200" b="1" spc="-5" dirty="0">
                <a:solidFill>
                  <a:srgbClr val="002D62"/>
                </a:solidFill>
                <a:latin typeface="Verdana"/>
                <a:cs typeface="Verdana"/>
              </a:rPr>
              <a:t>välineiden</a:t>
            </a:r>
            <a:endParaRPr sz="22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 err="1">
                <a:solidFill>
                  <a:srgbClr val="002D62"/>
                </a:solidFill>
                <a:latin typeface="Verdana"/>
                <a:cs typeface="Verdana"/>
              </a:rPr>
              <a:t>tärkeys</a:t>
            </a:r>
            <a:r>
              <a:rPr sz="2200" b="1" spc="-85" dirty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2200" b="1" spc="-5" dirty="0" err="1" smtClean="0">
                <a:solidFill>
                  <a:srgbClr val="002D62"/>
                </a:solidFill>
                <a:latin typeface="Verdana"/>
                <a:cs typeface="Verdana"/>
              </a:rPr>
              <a:t>organisaatiolle</a:t>
            </a:r>
            <a:r>
              <a:rPr lang="fi-FI" sz="2200" b="1" spc="-5" dirty="0" smtClean="0">
                <a:solidFill>
                  <a:srgbClr val="002D62"/>
                </a:solidFill>
                <a:latin typeface="Verdana"/>
                <a:cs typeface="Verdana"/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lang="fi-FI" sz="1200" spc="-5" dirty="0" smtClean="0">
                <a:solidFill>
                  <a:srgbClr val="002D62"/>
                </a:solidFill>
                <a:latin typeface="Verdana"/>
                <a:cs typeface="Verdana"/>
              </a:rPr>
              <a:t>(N</a:t>
            </a:r>
            <a:r>
              <a:rPr sz="1200" spc="-5" dirty="0" smtClean="0">
                <a:solidFill>
                  <a:srgbClr val="002D62"/>
                </a:solidFill>
                <a:latin typeface="Verdana"/>
                <a:cs typeface="Verdana"/>
              </a:rPr>
              <a:t>=101</a:t>
            </a:r>
            <a:r>
              <a:rPr sz="1200" spc="-5" dirty="0">
                <a:solidFill>
                  <a:srgbClr val="002D62"/>
                </a:solidFill>
                <a:latin typeface="Verdana"/>
                <a:cs typeface="Verdana"/>
              </a:rPr>
              <a:t>)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3609" y="1158163"/>
            <a:ext cx="7560945" cy="16671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7"/>
              </a:spcBef>
            </a:pPr>
            <a:endParaRPr sz="1750" dirty="0">
              <a:latin typeface="Times New Roman"/>
              <a:cs typeface="Times New Roman"/>
            </a:endParaRPr>
          </a:p>
        </p:txBody>
      </p:sp>
      <p:graphicFrame>
        <p:nvGraphicFramePr>
          <p:cNvPr id="7" name="Kaavio 6"/>
          <p:cNvGraphicFramePr>
            <a:graphicFrameLocks noChangeAspect="1"/>
          </p:cNvGraphicFramePr>
          <p:nvPr/>
        </p:nvGraphicFramePr>
        <p:xfrm>
          <a:off x="533400" y="1143000"/>
          <a:ext cx="7924800" cy="52748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6" y="91694"/>
            <a:ext cx="7802067" cy="1505925"/>
          </a:xfrm>
          <a:prstGeom prst="rect">
            <a:avLst/>
          </a:prstGeom>
        </p:spPr>
        <p:txBody>
          <a:bodyPr vert="horz" wrap="square" lIns="0" tIns="790321" rIns="0" bIns="0" rtlCol="0">
            <a:spAutoFit/>
          </a:bodyPr>
          <a:lstStyle/>
          <a:p>
            <a:pPr marL="9525">
              <a:lnSpc>
                <a:spcPct val="100000"/>
              </a:lnSpc>
            </a:pPr>
            <a:r>
              <a:rPr spc="-5" dirty="0"/>
              <a:t>Sosiaalisen median</a:t>
            </a:r>
            <a:r>
              <a:rPr dirty="0"/>
              <a:t> </a:t>
            </a:r>
            <a:r>
              <a:rPr spc="-5" dirty="0" err="1" smtClean="0"/>
              <a:t>käyttö</a:t>
            </a:r>
            <a:r>
              <a:rPr lang="fi-FI" spc="-5" dirty="0" smtClean="0"/>
              <a:t/>
            </a:r>
            <a:br>
              <a:rPr lang="fi-FI" spc="-5" dirty="0" smtClean="0"/>
            </a:br>
            <a:r>
              <a:rPr lang="fi-FI" sz="1200" b="0" spc="-5" dirty="0" smtClean="0"/>
              <a:t>(2016 N=113, 2012 N=101)</a:t>
            </a:r>
            <a:endParaRPr sz="1200" spc="-5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/>
        </p:nvGraphicFramePr>
        <p:xfrm>
          <a:off x="685800" y="1752600"/>
          <a:ext cx="7527345" cy="4516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615553"/>
          </a:xfrm>
        </p:spPr>
        <p:txBody>
          <a:bodyPr/>
          <a:lstStyle/>
          <a:p>
            <a:r>
              <a:rPr lang="fi-FI" sz="2800" dirty="0" smtClean="0"/>
              <a:t>Sosiaalisen </a:t>
            </a:r>
            <a:r>
              <a:rPr lang="fi-FI" sz="2800" spc="-5" dirty="0" smtClean="0"/>
              <a:t>median </a:t>
            </a:r>
            <a:r>
              <a:rPr lang="fi-FI" sz="2800" dirty="0" smtClean="0"/>
              <a:t>välineiden</a:t>
            </a:r>
            <a:r>
              <a:rPr lang="fi-FI" sz="2800" spc="-155" dirty="0" smtClean="0"/>
              <a:t> </a:t>
            </a:r>
            <a:r>
              <a:rPr lang="fi-FI" sz="2800" dirty="0" smtClean="0"/>
              <a:t>käyttö </a:t>
            </a:r>
            <a:r>
              <a:rPr lang="fi-FI" sz="1200" b="0" dirty="0" smtClean="0"/>
              <a:t>(N=108)</a:t>
            </a:r>
            <a:endParaRPr lang="fi-FI" sz="1200" dirty="0"/>
          </a:p>
        </p:txBody>
      </p:sp>
      <p:graphicFrame>
        <p:nvGraphicFramePr>
          <p:cNvPr id="5" name="Kaavio 4"/>
          <p:cNvGraphicFramePr>
            <a:graphicFrameLocks noChangeAspect="1"/>
          </p:cNvGraphicFramePr>
          <p:nvPr/>
        </p:nvGraphicFramePr>
        <p:xfrm>
          <a:off x="762000" y="1219200"/>
          <a:ext cx="800099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640" rIns="0" bIns="0" rtlCol="0">
            <a:spAutoFit/>
          </a:bodyPr>
          <a:lstStyle/>
          <a:p>
            <a:pPr marL="9525">
              <a:lnSpc>
                <a:spcPct val="100000"/>
              </a:lnSpc>
            </a:pPr>
            <a:r>
              <a:rPr lang="fi-FI" spc="-5" dirty="0" smtClean="0"/>
              <a:t>Ma</a:t>
            </a:r>
            <a:r>
              <a:rPr spc="-5" dirty="0" err="1" smtClean="0"/>
              <a:t>rkkinoinnin</a:t>
            </a:r>
            <a:r>
              <a:rPr spc="-50" dirty="0" smtClean="0"/>
              <a:t> </a:t>
            </a:r>
            <a:r>
              <a:rPr dirty="0"/>
              <a:t>kohderyhmät</a:t>
            </a:r>
          </a:p>
          <a:p>
            <a:pPr marL="9525">
              <a:lnSpc>
                <a:spcPct val="100000"/>
              </a:lnSpc>
            </a:pPr>
            <a:r>
              <a:rPr spc="-5" dirty="0" err="1"/>
              <a:t>sosiaalisessa</a:t>
            </a:r>
            <a:r>
              <a:rPr spc="-15" dirty="0"/>
              <a:t> </a:t>
            </a:r>
            <a:r>
              <a:rPr spc="-5" dirty="0" err="1" smtClean="0"/>
              <a:t>mediassa</a:t>
            </a:r>
            <a:r>
              <a:rPr lang="fi-FI" spc="-5" dirty="0" smtClean="0"/>
              <a:t/>
            </a:r>
            <a:br>
              <a:rPr lang="fi-FI" spc="-5" dirty="0" smtClean="0"/>
            </a:br>
            <a:r>
              <a:rPr lang="fi-FI" sz="1200" b="0" spc="-5" dirty="0" smtClean="0"/>
              <a:t>(N=93)</a:t>
            </a:r>
            <a:endParaRPr spc="-5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91642" y="1981200"/>
            <a:ext cx="7760715" cy="30469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dirty="0" smtClean="0"/>
              <a:t>Nuoret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dirty="0" smtClean="0"/>
              <a:t>35-55–</a:t>
            </a:r>
            <a:r>
              <a:rPr lang="fi-FI" sz="1800" i="0" dirty="0" err="1" smtClean="0"/>
              <a:t>vuotiaat</a:t>
            </a:r>
            <a:endParaRPr lang="fi-FI" sz="1800" i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dirty="0" smtClean="0"/>
              <a:t>Matkailijat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dirty="0" smtClean="0"/>
              <a:t>Tapahtumista kiinnostuneet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dirty="0" smtClean="0"/>
              <a:t>Yritykset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dirty="0" smtClean="0"/>
              <a:t>Asukkaat</a:t>
            </a:r>
            <a:endParaRPr lang="fi-FI" sz="18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lang="fi-FI" sz="2900" dirty="0" err="1" smtClean="0"/>
              <a:t>Kä</a:t>
            </a:r>
            <a:r>
              <a:rPr sz="2900" dirty="0" err="1" smtClean="0"/>
              <a:t>yttäjien</a:t>
            </a:r>
            <a:r>
              <a:rPr sz="2900" dirty="0" smtClean="0"/>
              <a:t> </a:t>
            </a:r>
            <a:r>
              <a:rPr sz="2900" spc="-5" dirty="0"/>
              <a:t>houkuttelu</a:t>
            </a:r>
            <a:r>
              <a:rPr sz="2900" spc="-80" dirty="0"/>
              <a:t> </a:t>
            </a:r>
            <a:r>
              <a:rPr sz="2900" dirty="0"/>
              <a:t>organisaation  sosiaalisen </a:t>
            </a:r>
            <a:r>
              <a:rPr sz="2900" spc="-5" dirty="0"/>
              <a:t>median</a:t>
            </a:r>
            <a:r>
              <a:rPr sz="2900" spc="-130" dirty="0"/>
              <a:t> </a:t>
            </a:r>
            <a:r>
              <a:rPr sz="2900" dirty="0" err="1" smtClean="0"/>
              <a:t>sivuille</a:t>
            </a:r>
            <a:r>
              <a:rPr lang="fi-FI" sz="2900" dirty="0" smtClean="0"/>
              <a:t> </a:t>
            </a:r>
            <a:r>
              <a:rPr lang="fi-FI" sz="1200" b="0" dirty="0" smtClean="0"/>
              <a:t>(N=81)</a:t>
            </a:r>
            <a:endParaRPr sz="29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91642" y="1447800"/>
            <a:ext cx="7760715" cy="415498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dirty="0" smtClean="0"/>
              <a:t>Kilpailuilla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dirty="0" smtClean="0"/>
              <a:t>Videoilla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dirty="0" smtClean="0"/>
              <a:t>Kampanjoilla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dirty="0" smtClean="0"/>
              <a:t>Kuntien uutisilla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dirty="0" smtClean="0"/>
              <a:t>Yhteistyökumppaneiden aikajanalla esiintyminen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dirty="0" smtClean="0"/>
              <a:t>Google mainonnalla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dirty="0" smtClean="0"/>
              <a:t>Uutiskirjeellä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8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i="0" dirty="0" smtClean="0"/>
              <a:t>Aktiivisella viestinnällä</a:t>
            </a:r>
            <a:endParaRPr lang="fi-FI" sz="18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4876800"/>
            <a:ext cx="7239600" cy="1044000"/>
          </a:xfrm>
        </p:spPr>
        <p:txBody>
          <a:bodyPr>
            <a:normAutofit/>
          </a:bodyPr>
          <a:lstStyle/>
          <a:p>
            <a:r>
              <a:rPr lang="fi-FI" dirty="0" smtClean="0"/>
              <a:t>Yhteistyö mainos- ja viestintätoimistojen kanssa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50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7918" y="394334"/>
            <a:ext cx="6604634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3200" b="1" dirty="0" smtClean="0">
                <a:solidFill>
                  <a:srgbClr val="002D62"/>
                </a:solidFill>
                <a:latin typeface="Verdana"/>
                <a:cs typeface="Verdana"/>
              </a:rPr>
              <a:t>Vastanneiden kuntien kuntakoko </a:t>
            </a:r>
            <a:r>
              <a:rPr lang="fi-FI" sz="1200" dirty="0" smtClean="0">
                <a:latin typeface="Verdana"/>
                <a:cs typeface="Verdana"/>
              </a:rPr>
              <a:t>(%, N=114, kuntia yhteensä 313)</a:t>
            </a:r>
            <a:endParaRPr lang="fi-FI" sz="1200" dirty="0">
              <a:solidFill>
                <a:srgbClr val="002D62"/>
              </a:solidFill>
              <a:latin typeface="Verdana"/>
              <a:cs typeface="Verdana"/>
            </a:endParaRPr>
          </a:p>
        </p:txBody>
      </p:sp>
      <p:graphicFrame>
        <p:nvGraphicFramePr>
          <p:cNvPr id="5" name="Kaavio 4"/>
          <p:cNvGraphicFramePr>
            <a:graphicFrameLocks/>
          </p:cNvGraphicFramePr>
          <p:nvPr/>
        </p:nvGraphicFramePr>
        <p:xfrm>
          <a:off x="838200" y="1752600"/>
          <a:ext cx="7452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519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1077218"/>
          </a:xfrm>
        </p:spPr>
        <p:txBody>
          <a:bodyPr/>
          <a:lstStyle/>
          <a:p>
            <a:r>
              <a:rPr lang="fi-FI" sz="2800" dirty="0" smtClean="0"/>
              <a:t>Mainos- ja viestintätoimistojen käytön säännöllisyys </a:t>
            </a:r>
            <a:br>
              <a:rPr lang="fi-FI" sz="2800" dirty="0" smtClean="0"/>
            </a:br>
            <a:r>
              <a:rPr lang="fi-FI" sz="1200" b="0" dirty="0" smtClean="0"/>
              <a:t>(N=112)</a:t>
            </a:r>
            <a:endParaRPr lang="fi-FI" sz="1200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/>
        </p:nvGraphicFramePr>
        <p:xfrm>
          <a:off x="685800" y="1447800"/>
          <a:ext cx="7593181" cy="4555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861774"/>
          </a:xfrm>
        </p:spPr>
        <p:txBody>
          <a:bodyPr/>
          <a:lstStyle/>
          <a:p>
            <a:r>
              <a:rPr lang="fi-FI" sz="2800" dirty="0" smtClean="0"/>
              <a:t>Mainos- ja viestintätoimistojen kilpailutus </a:t>
            </a:r>
            <a:r>
              <a:rPr lang="fi-FI" sz="1200" b="0" dirty="0" smtClean="0"/>
              <a:t>(N=113)</a:t>
            </a:r>
            <a:endParaRPr lang="fi-FI" sz="1200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/>
        </p:nvGraphicFramePr>
        <p:xfrm>
          <a:off x="533402" y="1295401"/>
          <a:ext cx="7966151" cy="4779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861774"/>
          </a:xfrm>
        </p:spPr>
        <p:txBody>
          <a:bodyPr/>
          <a:lstStyle/>
          <a:p>
            <a:r>
              <a:rPr lang="fi-FI" sz="2800" dirty="0" smtClean="0"/>
              <a:t>Päätös mainos- tai viestintätoimiston valinnasta </a:t>
            </a:r>
            <a:r>
              <a:rPr lang="fi-FI" sz="1200" b="0" dirty="0" smtClean="0"/>
              <a:t>(N=93)</a:t>
            </a:r>
            <a:endParaRPr lang="fi-FI" sz="1200" dirty="0"/>
          </a:p>
        </p:txBody>
      </p:sp>
      <p:graphicFrame>
        <p:nvGraphicFramePr>
          <p:cNvPr id="4" name="Kaavio 3"/>
          <p:cNvGraphicFramePr>
            <a:graphicFrameLocks noChangeAspect="1"/>
          </p:cNvGraphicFramePr>
          <p:nvPr/>
        </p:nvGraphicFramePr>
        <p:xfrm>
          <a:off x="533400" y="1295400"/>
          <a:ext cx="8021911" cy="4813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Valintakriteerit mainostoimistoa valittaessa </a:t>
            </a:r>
            <a:r>
              <a:rPr lang="fi-FI" sz="1200" b="0" dirty="0" smtClean="0"/>
              <a:t>(N=93)</a:t>
            </a:r>
            <a:endParaRPr lang="fi-FI" b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7760715" cy="455509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i="0" dirty="0" smtClean="0"/>
              <a:t>Reagointinopeus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i="0" dirty="0" smtClean="0"/>
              <a:t>Joustavuus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i="0" dirty="0" smtClean="0"/>
              <a:t>Alueen tuntemus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i="0" dirty="0" smtClean="0"/>
              <a:t>Idearikkaus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i="0" dirty="0" smtClean="0"/>
              <a:t>Yhteistyön sujuvuus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i="0" dirty="0" smtClean="0"/>
              <a:t>Luovuus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i="0" dirty="0" smtClean="0"/>
              <a:t>Substanssin ymmärrys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i="0" dirty="0" smtClean="0"/>
              <a:t>Palveluhenkisyys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i="0" dirty="0" smtClean="0"/>
              <a:t>Hinta-laatusuhdetta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i="0" dirty="0" smtClean="0"/>
              <a:t>Projektihallinta</a:t>
            </a:r>
          </a:p>
          <a:p>
            <a:endParaRPr lang="fi-FI" sz="16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Kilpailuttamisen haasteet</a:t>
            </a:r>
            <a:br>
              <a:rPr lang="fi-FI" dirty="0" smtClean="0"/>
            </a:br>
            <a:r>
              <a:rPr lang="fi-FI" sz="1200" b="0" dirty="0" smtClean="0"/>
              <a:t>(N=66)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760715" cy="215443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i="0" dirty="0" smtClean="0"/>
              <a:t>Vertailukriteerit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i="0" dirty="0" smtClean="0"/>
              <a:t>Toimiston löytäminen, joka ymmärtää tarpeemme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i="0" dirty="0" smtClean="0"/>
              <a:t>Kilpailuprosessin hitaus ja haasteellisuus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 i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i="0" dirty="0" smtClean="0"/>
              <a:t>Henkilökemiat</a:t>
            </a:r>
            <a:endParaRPr lang="fi-FI" sz="20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71615" y="4521198"/>
            <a:ext cx="2572384" cy="2336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722529"/>
            <a:ext cx="9144000" cy="1354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609" y="6272936"/>
            <a:ext cx="1549908" cy="370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71470" y="6509410"/>
            <a:ext cx="1873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fi-FI" sz="1000" spc="-5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endParaRPr sz="1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72718" y="2579751"/>
            <a:ext cx="3767454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/>
              <a:t>Lisätietoja</a:t>
            </a:r>
            <a:r>
              <a:rPr sz="2000" spc="-95" dirty="0"/>
              <a:t> </a:t>
            </a:r>
            <a:r>
              <a:rPr sz="2000" dirty="0"/>
              <a:t>tutkimuksesta: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72718" y="3193415"/>
            <a:ext cx="3841115" cy="550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60"/>
              </a:lnSpc>
            </a:pPr>
            <a:r>
              <a:rPr sz="2000" b="1" spc="-5" dirty="0">
                <a:solidFill>
                  <a:srgbClr val="00A6D5"/>
                </a:solidFill>
                <a:latin typeface="Verdana"/>
                <a:cs typeface="Verdana"/>
                <a:hlinkClick r:id="rId5"/>
              </a:rPr>
              <a:t>www.kunnat.net/viestinta </a:t>
            </a:r>
            <a:r>
              <a:rPr sz="2000" b="1" spc="-5" dirty="0">
                <a:solidFill>
                  <a:srgbClr val="00A6D5"/>
                </a:solidFill>
                <a:latin typeface="Verdana"/>
                <a:cs typeface="Verdana"/>
              </a:rPr>
              <a:t> </a:t>
            </a:r>
            <a:r>
              <a:rPr sz="2000" b="1" spc="-5" dirty="0">
                <a:solidFill>
                  <a:srgbClr val="00A6D5"/>
                </a:solidFill>
                <a:latin typeface="Verdana"/>
                <a:cs typeface="Verdana"/>
                <a:hlinkClick r:id="rId6"/>
              </a:rPr>
              <a:t>www.piiri.info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2718" y="4349369"/>
            <a:ext cx="4017010" cy="1502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04139">
              <a:lnSpc>
                <a:spcPct val="100000"/>
              </a:lnSpc>
            </a:pPr>
            <a:r>
              <a:rPr lang="fi-FI" sz="1400" dirty="0" smtClean="0">
                <a:solidFill>
                  <a:srgbClr val="002D62"/>
                </a:solidFill>
                <a:latin typeface="Verdana"/>
                <a:cs typeface="Verdana"/>
              </a:rPr>
              <a:t>Maritta Mäkelä</a:t>
            </a:r>
            <a:r>
              <a:rPr sz="1400" dirty="0" smtClean="0">
                <a:solidFill>
                  <a:srgbClr val="002D62"/>
                </a:solidFill>
                <a:latin typeface="Verdana"/>
                <a:cs typeface="Verdana"/>
              </a:rPr>
              <a:t>,</a:t>
            </a:r>
            <a:r>
              <a:rPr sz="1400" spc="-110" dirty="0" smtClean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1400" dirty="0" err="1" smtClean="0">
                <a:solidFill>
                  <a:srgbClr val="002D62"/>
                </a:solidFill>
                <a:latin typeface="Verdana"/>
                <a:cs typeface="Verdana"/>
              </a:rPr>
              <a:t>markkinoint</a:t>
            </a:r>
            <a:r>
              <a:rPr lang="fi-FI" sz="1400" dirty="0" err="1" smtClean="0">
                <a:solidFill>
                  <a:srgbClr val="002D62"/>
                </a:solidFill>
                <a:latin typeface="Verdana"/>
                <a:cs typeface="Verdana"/>
              </a:rPr>
              <a:t>ijohtaja</a:t>
            </a:r>
            <a:r>
              <a:rPr sz="1400" dirty="0" smtClean="0">
                <a:solidFill>
                  <a:srgbClr val="002D62"/>
                </a:solidFill>
                <a:latin typeface="Verdana"/>
                <a:cs typeface="Verdana"/>
              </a:rPr>
              <a:t>  </a:t>
            </a:r>
            <a:r>
              <a:rPr sz="1400" spc="-5" dirty="0">
                <a:solidFill>
                  <a:srgbClr val="002D62"/>
                </a:solidFill>
                <a:latin typeface="Verdana"/>
                <a:cs typeface="Verdana"/>
                <a:hlinkClick r:id="rId7"/>
              </a:rPr>
              <a:t>etunimi.sukunimi@kuntaliitto.fi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lang="fi-FI" sz="1400" spc="-10" dirty="0" smtClean="0">
                <a:solidFill>
                  <a:srgbClr val="002D62"/>
                </a:solidFill>
                <a:latin typeface="Verdana"/>
                <a:cs typeface="Verdana"/>
              </a:rPr>
              <a:t>Gsm 040 765 8016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10" dirty="0" smtClean="0">
                <a:solidFill>
                  <a:srgbClr val="002D62"/>
                </a:solidFill>
                <a:latin typeface="Verdana"/>
                <a:cs typeface="Verdana"/>
              </a:rPr>
              <a:t>E</a:t>
            </a:r>
            <a:r>
              <a:rPr lang="fi-FI" sz="1400" spc="-10" dirty="0" err="1" smtClean="0">
                <a:solidFill>
                  <a:srgbClr val="002D62"/>
                </a:solidFill>
                <a:latin typeface="Verdana"/>
                <a:cs typeface="Verdana"/>
              </a:rPr>
              <a:t>ija</a:t>
            </a:r>
            <a:r>
              <a:rPr lang="fi-FI" sz="1400" spc="-10" dirty="0" smtClean="0">
                <a:solidFill>
                  <a:srgbClr val="002D62"/>
                </a:solidFill>
                <a:latin typeface="Verdana"/>
                <a:cs typeface="Verdana"/>
              </a:rPr>
              <a:t> Rautiainen</a:t>
            </a:r>
            <a:r>
              <a:rPr sz="1400" dirty="0" smtClean="0">
                <a:solidFill>
                  <a:srgbClr val="002D62"/>
                </a:solidFill>
                <a:latin typeface="Verdana"/>
                <a:cs typeface="Verdana"/>
              </a:rPr>
              <a:t>,</a:t>
            </a:r>
            <a:r>
              <a:rPr sz="1400" spc="-100" dirty="0" smtClean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1400" dirty="0" err="1" smtClean="0">
                <a:solidFill>
                  <a:srgbClr val="002D62"/>
                </a:solidFill>
                <a:latin typeface="Verdana"/>
                <a:cs typeface="Verdana"/>
              </a:rPr>
              <a:t>markkinointi</a:t>
            </a:r>
            <a:r>
              <a:rPr lang="fi-FI" sz="1400" dirty="0" smtClean="0">
                <a:solidFill>
                  <a:srgbClr val="002D62"/>
                </a:solidFill>
                <a:latin typeface="Verdana"/>
                <a:cs typeface="Verdana"/>
              </a:rPr>
              <a:t>päällikkö</a:t>
            </a:r>
            <a:endParaRPr sz="1400" dirty="0">
              <a:latin typeface="Verdana"/>
              <a:cs typeface="Verdana"/>
            </a:endParaRPr>
          </a:p>
          <a:p>
            <a:pPr marL="12700" marR="1194435">
              <a:lnSpc>
                <a:spcPct val="100000"/>
              </a:lnSpc>
            </a:pPr>
            <a:r>
              <a:rPr sz="1400" spc="-5" dirty="0">
                <a:solidFill>
                  <a:srgbClr val="002D62"/>
                </a:solidFill>
                <a:latin typeface="Verdana"/>
                <a:cs typeface="Verdana"/>
                <a:hlinkClick r:id="rId7"/>
              </a:rPr>
              <a:t>etunimi.sukunimi@kuntaliitto.fi </a:t>
            </a:r>
            <a:r>
              <a:rPr sz="1400" spc="-5" dirty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lang="fi-FI" sz="1400" spc="-10" dirty="0" smtClean="0">
                <a:solidFill>
                  <a:srgbClr val="002D62"/>
                </a:solidFill>
                <a:latin typeface="Verdana"/>
                <a:cs typeface="Verdana"/>
              </a:rPr>
              <a:t>Gsm </a:t>
            </a:r>
            <a:r>
              <a:rPr lang="fi-FI" sz="1400" spc="-5" dirty="0" smtClean="0">
                <a:solidFill>
                  <a:srgbClr val="002D62"/>
                </a:solidFill>
                <a:latin typeface="Verdana"/>
                <a:cs typeface="Verdana"/>
              </a:rPr>
              <a:t>045 316 61600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640" rIns="0" bIns="0" rtlCol="0">
            <a:spAutoFit/>
          </a:bodyPr>
          <a:lstStyle/>
          <a:p>
            <a:pPr marL="9525">
              <a:lnSpc>
                <a:spcPct val="100000"/>
              </a:lnSpc>
            </a:pPr>
            <a:r>
              <a:rPr dirty="0"/>
              <a:t>Vastaajien</a:t>
            </a:r>
            <a:r>
              <a:rPr spc="-45" dirty="0"/>
              <a:t> </a:t>
            </a:r>
            <a:r>
              <a:rPr spc="-5" dirty="0"/>
              <a:t>taustatiedot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0966" y="1228090"/>
            <a:ext cx="7744459" cy="5203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 pitchFamily="34" charset="0"/>
              <a:buChar char="•"/>
              <a:tabLst>
                <a:tab pos="355600" algn="l"/>
              </a:tabLst>
            </a:pPr>
            <a:endParaRPr lang="fi-FI" sz="2400" spc="-5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" pitchFamily="34" charset="0"/>
              <a:buChar char="•"/>
              <a:tabLst>
                <a:tab pos="355600" algn="l"/>
              </a:tabLst>
            </a:pPr>
            <a:r>
              <a:rPr lang="fi-FI" sz="2400" spc="-5" dirty="0" smtClean="0">
                <a:solidFill>
                  <a:srgbClr val="002D62"/>
                </a:solidFill>
                <a:latin typeface="Verdana"/>
                <a:cs typeface="Verdana"/>
              </a:rPr>
              <a:t>Päätoimisesti markkinointia tekee 34 % ja sivutoimisesti 75 % vastaajista</a:t>
            </a:r>
          </a:p>
          <a:p>
            <a:pPr marL="355600" indent="-342900">
              <a:lnSpc>
                <a:spcPct val="100000"/>
              </a:lnSpc>
              <a:tabLst>
                <a:tab pos="355600" algn="l"/>
              </a:tabLst>
            </a:pPr>
            <a:endParaRPr lang="fi-FI" sz="2400" spc="-5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Font typeface="Arial" pitchFamily="34" charset="0"/>
              <a:buChar char="•"/>
              <a:tabLst>
                <a:tab pos="355600" algn="l"/>
              </a:tabLst>
            </a:pPr>
            <a:r>
              <a:rPr lang="fi-FI" sz="2400" spc="-5" dirty="0" smtClean="0">
                <a:solidFill>
                  <a:srgbClr val="002D62"/>
                </a:solidFill>
                <a:latin typeface="Verdana"/>
                <a:cs typeface="Verdana"/>
              </a:rPr>
              <a:t>Vastaajien ammattinimikkeissä hyvin laaja skaala</a:t>
            </a:r>
            <a:endParaRPr lang="fi-FI" sz="2400" spc="-10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tabLst>
                <a:tab pos="355600" algn="l"/>
              </a:tabLst>
            </a:pPr>
            <a:endParaRPr sz="2400" dirty="0" smtClean="0">
              <a:latin typeface="Verdana"/>
              <a:cs typeface="Verdana"/>
            </a:endParaRPr>
          </a:p>
          <a:p>
            <a:pPr marL="355600" marR="379095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15" dirty="0" err="1" smtClean="0">
                <a:solidFill>
                  <a:srgbClr val="002D62"/>
                </a:solidFill>
                <a:latin typeface="Verdana"/>
                <a:cs typeface="Verdana"/>
              </a:rPr>
              <a:t>Vastaajista</a:t>
            </a:r>
            <a:r>
              <a:rPr sz="2400" spc="-15" dirty="0" smtClean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2400" dirty="0" err="1">
                <a:solidFill>
                  <a:srgbClr val="002D62"/>
                </a:solidFill>
                <a:latin typeface="Verdana"/>
                <a:cs typeface="Verdana"/>
              </a:rPr>
              <a:t>noin</a:t>
            </a:r>
            <a:r>
              <a:rPr sz="2400" dirty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lang="fi-FI" sz="2400" spc="-5" dirty="0" smtClean="0">
                <a:solidFill>
                  <a:srgbClr val="002D62"/>
                </a:solidFill>
                <a:latin typeface="Verdana"/>
                <a:cs typeface="Verdana"/>
              </a:rPr>
              <a:t>49 </a:t>
            </a:r>
            <a:r>
              <a:rPr sz="2400" spc="-5" dirty="0" smtClean="0">
                <a:solidFill>
                  <a:srgbClr val="002D62"/>
                </a:solidFill>
                <a:latin typeface="Verdana"/>
                <a:cs typeface="Verdana"/>
              </a:rPr>
              <a:t>%:</a:t>
            </a:r>
            <a:r>
              <a:rPr sz="2400" spc="-5" dirty="0" err="1" smtClean="0">
                <a:solidFill>
                  <a:srgbClr val="002D62"/>
                </a:solidFill>
                <a:latin typeface="Verdana"/>
                <a:cs typeface="Verdana"/>
              </a:rPr>
              <a:t>lla</a:t>
            </a:r>
            <a:r>
              <a:rPr sz="2400" spc="-5" dirty="0" smtClean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2D62"/>
                </a:solidFill>
                <a:latin typeface="Verdana"/>
                <a:cs typeface="Verdana"/>
              </a:rPr>
              <a:t>pääaine viestinnästä  </a:t>
            </a:r>
            <a:r>
              <a:rPr sz="2400" dirty="0">
                <a:solidFill>
                  <a:srgbClr val="002D62"/>
                </a:solidFill>
                <a:latin typeface="Verdana"/>
                <a:cs typeface="Verdana"/>
              </a:rPr>
              <a:t>yliopistossa </a:t>
            </a:r>
            <a:r>
              <a:rPr sz="2400" spc="-5" dirty="0">
                <a:solidFill>
                  <a:srgbClr val="002D62"/>
                </a:solidFill>
                <a:latin typeface="Verdana"/>
                <a:cs typeface="Verdana"/>
              </a:rPr>
              <a:t>tai ammattikorkeakoulutason  koulutus</a:t>
            </a:r>
            <a:r>
              <a:rPr sz="2400" spc="-20" dirty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2D62"/>
                </a:solidFill>
                <a:latin typeface="Verdana"/>
                <a:cs typeface="Verdana"/>
              </a:rPr>
              <a:t>viestinnästä</a:t>
            </a:r>
            <a:endParaRPr sz="2400" dirty="0">
              <a:latin typeface="Verdana"/>
              <a:cs typeface="Verdana"/>
            </a:endParaRPr>
          </a:p>
          <a:p>
            <a:pPr marR="859790" algn="ctr">
              <a:lnSpc>
                <a:spcPct val="100000"/>
              </a:lnSpc>
              <a:spcBef>
                <a:spcPts val="470"/>
              </a:spcBef>
            </a:pPr>
            <a:r>
              <a:rPr sz="2000" dirty="0">
                <a:solidFill>
                  <a:srgbClr val="002D62"/>
                </a:solidFill>
                <a:latin typeface="Verdana"/>
                <a:cs typeface="Verdana"/>
              </a:rPr>
              <a:t>» </a:t>
            </a:r>
            <a:r>
              <a:rPr lang="fi-FI" sz="2000" spc="-5" dirty="0" smtClean="0">
                <a:solidFill>
                  <a:srgbClr val="002D62"/>
                </a:solidFill>
                <a:latin typeface="Verdana"/>
                <a:cs typeface="Verdana"/>
              </a:rPr>
              <a:t>9 </a:t>
            </a:r>
            <a:r>
              <a:rPr sz="2000" spc="-5" dirty="0" smtClean="0">
                <a:solidFill>
                  <a:srgbClr val="002D62"/>
                </a:solidFill>
                <a:latin typeface="Verdana"/>
                <a:cs typeface="Verdana"/>
              </a:rPr>
              <a:t>%:</a:t>
            </a:r>
            <a:r>
              <a:rPr sz="2000" spc="-5" dirty="0" err="1" smtClean="0">
                <a:solidFill>
                  <a:srgbClr val="002D62"/>
                </a:solidFill>
                <a:latin typeface="Verdana"/>
                <a:cs typeface="Verdana"/>
              </a:rPr>
              <a:t>lla</a:t>
            </a:r>
            <a:r>
              <a:rPr sz="2000" spc="-5" dirty="0" smtClean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2D62"/>
                </a:solidFill>
                <a:latin typeface="Verdana"/>
                <a:cs typeface="Verdana"/>
              </a:rPr>
              <a:t>vastaajista ei mitään viestintään</a:t>
            </a:r>
            <a:r>
              <a:rPr sz="2000" spc="240" dirty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2D62"/>
                </a:solidFill>
                <a:latin typeface="Verdana"/>
                <a:cs typeface="Verdana"/>
              </a:rPr>
              <a:t>tai</a:t>
            </a:r>
            <a:endParaRPr sz="2000" dirty="0">
              <a:latin typeface="Verdana"/>
              <a:cs typeface="Verdana"/>
            </a:endParaRPr>
          </a:p>
          <a:p>
            <a:pPr marL="756285">
              <a:lnSpc>
                <a:spcPct val="100000"/>
              </a:lnSpc>
            </a:pPr>
            <a:r>
              <a:rPr sz="2000" spc="-5" dirty="0">
                <a:solidFill>
                  <a:srgbClr val="002D62"/>
                </a:solidFill>
                <a:latin typeface="Verdana"/>
                <a:cs typeface="Verdana"/>
              </a:rPr>
              <a:t>markkinointiin </a:t>
            </a:r>
            <a:r>
              <a:rPr sz="2000" spc="-5" dirty="0" err="1">
                <a:solidFill>
                  <a:srgbClr val="002D62"/>
                </a:solidFill>
                <a:latin typeface="Verdana"/>
                <a:cs typeface="Verdana"/>
              </a:rPr>
              <a:t>liittyvää</a:t>
            </a:r>
            <a:r>
              <a:rPr sz="2000" dirty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r>
              <a:rPr sz="2000" spc="-5" dirty="0" err="1" smtClean="0">
                <a:solidFill>
                  <a:srgbClr val="002D62"/>
                </a:solidFill>
                <a:latin typeface="Verdana"/>
                <a:cs typeface="Verdana"/>
              </a:rPr>
              <a:t>koulutusta</a:t>
            </a:r>
            <a:endParaRPr lang="fi-FI" sz="2000" spc="-5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756285">
              <a:lnSpc>
                <a:spcPct val="100000"/>
              </a:lnSpc>
            </a:pPr>
            <a:endParaRPr sz="2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1184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239600" cy="1044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sz="3600" dirty="0" smtClean="0"/>
              <a:t>Markkinoinnin suunnittelu ja organisoiminen</a:t>
            </a:r>
            <a:endParaRPr lang="fi-FI" sz="36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1077218"/>
          </a:xfrm>
        </p:spPr>
        <p:txBody>
          <a:bodyPr/>
          <a:lstStyle/>
          <a:p>
            <a:r>
              <a:rPr lang="fi-FI" sz="2800" dirty="0" smtClean="0"/>
              <a:t>Markkinointitoimenpiteet ja kuntastrategiassa asetetut tavoitteet </a:t>
            </a:r>
            <a:r>
              <a:rPr lang="fi-FI" sz="1200" b="0" dirty="0" smtClean="0"/>
              <a:t>(2016 N=114, 2012 N=103)</a:t>
            </a:r>
            <a:endParaRPr lang="fi-FI" sz="1200" b="0" dirty="0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934172"/>
              </p:ext>
            </p:extLst>
          </p:nvPr>
        </p:nvGraphicFramePr>
        <p:xfrm>
          <a:off x="685800" y="1371600"/>
          <a:ext cx="8035217" cy="4926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30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670966" y="91694"/>
            <a:ext cx="7802067" cy="553998"/>
          </a:xfrm>
        </p:spPr>
        <p:txBody>
          <a:bodyPr/>
          <a:lstStyle/>
          <a:p>
            <a:r>
              <a:rPr lang="fi-FI" sz="2400" dirty="0" smtClean="0"/>
              <a:t>Markkinointisuunnitelma tai –strategia tehty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200" b="0" spc="-10" dirty="0"/>
              <a:t>(2016; N=112, 2012; N=104</a:t>
            </a:r>
            <a:r>
              <a:rPr lang="fi-FI" sz="1200" b="0" spc="-10" dirty="0" smtClean="0"/>
              <a:t>)</a:t>
            </a:r>
            <a:endParaRPr lang="fi-FI" dirty="0"/>
          </a:p>
        </p:txBody>
      </p:sp>
      <p:sp>
        <p:nvSpPr>
          <p:cNvPr id="4" name="object 4"/>
          <p:cNvSpPr txBox="1"/>
          <p:nvPr/>
        </p:nvSpPr>
        <p:spPr>
          <a:xfrm>
            <a:off x="457200" y="838200"/>
            <a:ext cx="753872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tabLst>
                <a:tab pos="355600" algn="l"/>
              </a:tabLst>
            </a:pPr>
            <a:r>
              <a:rPr lang="fi-FI" sz="2200" spc="-10" dirty="0" smtClean="0">
                <a:solidFill>
                  <a:srgbClr val="002D62"/>
                </a:solidFill>
                <a:latin typeface="Verdana"/>
                <a:cs typeface="Verdana"/>
              </a:rPr>
              <a:t> </a:t>
            </a:r>
            <a:endParaRPr lang="fi-FI" sz="1200" spc="-10" dirty="0" smtClean="0">
              <a:solidFill>
                <a:srgbClr val="002D62"/>
              </a:solidFill>
              <a:latin typeface="Verdana"/>
              <a:cs typeface="Verdana"/>
            </a:endParaRPr>
          </a:p>
        </p:txBody>
      </p:sp>
      <p:graphicFrame>
        <p:nvGraphicFramePr>
          <p:cNvPr id="6" name="Kaavi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240829"/>
              </p:ext>
            </p:extLst>
          </p:nvPr>
        </p:nvGraphicFramePr>
        <p:xfrm>
          <a:off x="457200" y="1142464"/>
          <a:ext cx="8463228" cy="516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39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0966" y="-609600"/>
            <a:ext cx="7802067" cy="1475147"/>
          </a:xfrm>
          <a:prstGeom prst="rect">
            <a:avLst/>
          </a:prstGeom>
        </p:spPr>
        <p:txBody>
          <a:bodyPr vert="horz" wrap="square" lIns="0" tIns="790321" rIns="0" bIns="0" rtlCol="0">
            <a:spAutoFit/>
          </a:bodyPr>
          <a:lstStyle/>
          <a:p>
            <a:pPr marL="9525">
              <a:lnSpc>
                <a:spcPct val="100000"/>
              </a:lnSpc>
            </a:pPr>
            <a:r>
              <a:rPr lang="fi-FI" dirty="0" smtClean="0"/>
              <a:t>Markkinoinnin tavoitteet</a:t>
            </a:r>
            <a:br>
              <a:rPr lang="fi-FI" dirty="0" smtClean="0"/>
            </a:br>
            <a:r>
              <a:rPr lang="fi-FI" sz="1200" b="0" dirty="0" smtClean="0"/>
              <a:t>(N=100)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371600"/>
            <a:ext cx="7357745" cy="6463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i-FI" sz="2000" dirty="0" smtClean="0">
                <a:solidFill>
                  <a:srgbClr val="002D62"/>
                </a:solidFill>
                <a:latin typeface="Verdana"/>
                <a:cs typeface="Verdana"/>
              </a:rPr>
              <a:t>Kartuttaa verotuloja</a:t>
            </a:r>
          </a:p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fi-FI" sz="2000" dirty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i-FI" sz="2000" dirty="0" smtClean="0">
                <a:solidFill>
                  <a:srgbClr val="002D62"/>
                </a:solidFill>
                <a:latin typeface="Verdana"/>
                <a:cs typeface="Verdana"/>
              </a:rPr>
              <a:t>Lisätä investointeja</a:t>
            </a:r>
          </a:p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fi-FI" sz="2000" dirty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i-FI" sz="2000" dirty="0" smtClean="0">
                <a:solidFill>
                  <a:srgbClr val="002D62"/>
                </a:solidFill>
                <a:latin typeface="Verdana"/>
                <a:cs typeface="Verdana"/>
              </a:rPr>
              <a:t>Kasvattaa tonttimyyntiä</a:t>
            </a:r>
          </a:p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fi-FI" sz="2000" dirty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i-FI" sz="2000" dirty="0" smtClean="0">
                <a:solidFill>
                  <a:srgbClr val="002D62"/>
                </a:solidFill>
                <a:latin typeface="Verdana"/>
                <a:cs typeface="Verdana"/>
              </a:rPr>
              <a:t>Kasvattaa matkailutuottoja</a:t>
            </a:r>
          </a:p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fi-FI" sz="2000" dirty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i-FI" sz="2000" dirty="0" smtClean="0">
                <a:solidFill>
                  <a:srgbClr val="002D62"/>
                </a:solidFill>
                <a:latin typeface="Verdana"/>
                <a:cs typeface="Verdana"/>
              </a:rPr>
              <a:t>Lisätä vetovoimaisuutta</a:t>
            </a:r>
          </a:p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fi-FI" sz="2000" dirty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i-FI" sz="2000" dirty="0" smtClean="0">
                <a:solidFill>
                  <a:srgbClr val="002D62"/>
                </a:solidFill>
                <a:latin typeface="Verdana"/>
                <a:cs typeface="Verdana"/>
              </a:rPr>
              <a:t>Lisätä tunnettuutta</a:t>
            </a:r>
          </a:p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fi-FI" sz="2000" dirty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i-FI" sz="2000" dirty="0" smtClean="0">
                <a:solidFill>
                  <a:srgbClr val="002D62"/>
                </a:solidFill>
                <a:latin typeface="Verdana"/>
                <a:cs typeface="Verdana"/>
              </a:rPr>
              <a:t>Houkutella uusia asukkaita</a:t>
            </a:r>
          </a:p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fi-FI" sz="2000" dirty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r>
              <a:rPr lang="fi-FI" sz="2000" dirty="0" smtClean="0">
                <a:solidFill>
                  <a:srgbClr val="002D62"/>
                </a:solidFill>
                <a:latin typeface="Verdana"/>
                <a:cs typeface="Verdana"/>
              </a:rPr>
              <a:t>Tavoitella uusia yrityksiä</a:t>
            </a:r>
          </a:p>
          <a:p>
            <a:pPr marL="355600" marR="501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55600" algn="l"/>
              </a:tabLst>
            </a:pPr>
            <a:endParaRPr lang="fi-FI" sz="2000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tabLst>
                <a:tab pos="355600" algn="l"/>
              </a:tabLst>
            </a:pPr>
            <a:endParaRPr lang="fi-FI" sz="1600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tabLst>
                <a:tab pos="355600" algn="l"/>
              </a:tabLst>
            </a:pPr>
            <a:endParaRPr lang="fi-FI" sz="1600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endParaRPr lang="fi-FI" sz="1600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endParaRPr lang="fi-FI" sz="1600" dirty="0" smtClean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165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endParaRPr lang="fi-FI" sz="1600" dirty="0">
              <a:solidFill>
                <a:srgbClr val="002D62"/>
              </a:solidFill>
              <a:latin typeface="Verdana"/>
              <a:cs typeface="Verdana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2566</TotalTime>
  <Words>1150</Words>
  <Application>Microsoft Office PowerPoint</Application>
  <PresentationFormat>Näytössä katseltava diaesitys (4:3)</PresentationFormat>
  <Paragraphs>315</Paragraphs>
  <Slides>45</Slides>
  <Notes>37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Verdana</vt:lpstr>
      <vt:lpstr>Office Theme</vt:lpstr>
      <vt:lpstr>PowerPoint-esitys</vt:lpstr>
      <vt:lpstr>Yleistä tutkimuksesta</vt:lpstr>
      <vt:lpstr>Vastaajien taustatiedot</vt:lpstr>
      <vt:lpstr>PowerPoint-esitys</vt:lpstr>
      <vt:lpstr>Vastaajien taustatiedot</vt:lpstr>
      <vt:lpstr>    Markkinoinnin suunnittelu ja organisoiminen</vt:lpstr>
      <vt:lpstr>Markkinointitoimenpiteet ja kuntastrategiassa asetetut tavoitteet (2016 N=114, 2012 N=103)</vt:lpstr>
      <vt:lpstr>Markkinointisuunnitelma tai –strategia tehty (2016; N=112, 2012; N=104)</vt:lpstr>
      <vt:lpstr>Markkinoinnin tavoitteet (N=100)</vt:lpstr>
      <vt:lpstr>Markkinointisuunnitelma tai –strategia tehty (2016; N=112, 2012; N=104)</vt:lpstr>
      <vt:lpstr>Markkinoinnin yhteistyötahot  (N=113)</vt:lpstr>
      <vt:lpstr>Kunnan osallistuminen yhteismarkkinointiin (N=114)</vt:lpstr>
      <vt:lpstr>Markkinoinnin organisointi ja päävastuu (N=108)</vt:lpstr>
      <vt:lpstr>Arvio markkinointibudjetista 2016 (2016 N=114, 2012 N=103)</vt:lpstr>
      <vt:lpstr> Markkinointiresurssien kehitys 2014-2016 (2016 N=114, 2012 N=103)</vt:lpstr>
      <vt:lpstr> Markkinointiresurssien kasvuennuste 2016-2018 (2016 N=114, 2012 N=103)</vt:lpstr>
      <vt:lpstr>Tämänhetkisen taloudellisen tilanteen vaikutus markkinointiin  (avoin kysymys) (N=103)</vt:lpstr>
      <vt:lpstr>Kuntien markkinoinnin haasteet ja  kehittämiskohteet  (avoin kysymys) (N=106)</vt:lpstr>
      <vt:lpstr>Kohderyhmät</vt:lpstr>
      <vt:lpstr>Markkinoinnin kohderyhmät (avoin kysymys) (N=109)</vt:lpstr>
      <vt:lpstr>Tärkeimmät osa-alueet kunnan markkinoinnissa (N=113)</vt:lpstr>
      <vt:lpstr>Tuotteiden/palveluiden markkinoinnin painopistealueet (2016 N=112, 2012 N=103)</vt:lpstr>
      <vt:lpstr>Muuttohoukuttimet (N=108)</vt:lpstr>
      <vt:lpstr>Markkinointiviestintä</vt:lpstr>
      <vt:lpstr>Onko tavoitemielikuvaa/brändi-imagoa luotu (2016 N=112, 2012 N=101)</vt:lpstr>
      <vt:lpstr>Markkinoinnin profiloinnissa korostuvat (N=111)</vt:lpstr>
      <vt:lpstr>Onko yhtenäistä visuaalista ilmettä (N=113)</vt:lpstr>
      <vt:lpstr>Onko liikemerkki tai logo käytössä (N=110)</vt:lpstr>
      <vt:lpstr>Onko kunnalla slogania käytössä (N=112)</vt:lpstr>
      <vt:lpstr>Brändi, visuaalinen ilme ja slogan käytössä (N=112)</vt:lpstr>
      <vt:lpstr>Sloganeita (N=112)</vt:lpstr>
      <vt:lpstr>Onko perusviesti määritelty (N=111)</vt:lpstr>
      <vt:lpstr>Onko kampanjoita toteutettu 2014-2016 (N=112)</vt:lpstr>
      <vt:lpstr>PowerPoint-esitys</vt:lpstr>
      <vt:lpstr>Sosiaalisen median käyttö (2016 N=113, 2012 N=101)</vt:lpstr>
      <vt:lpstr>Sosiaalisen median välineiden käyttö (N=108)</vt:lpstr>
      <vt:lpstr>Markkinoinnin kohderyhmät sosiaalisessa mediassa (N=93)</vt:lpstr>
      <vt:lpstr>Käyttäjien houkuttelu organisaation  sosiaalisen median sivuille (N=81)</vt:lpstr>
      <vt:lpstr>Yhteistyö mainos- ja viestintätoimistojen kanssa</vt:lpstr>
      <vt:lpstr>Mainos- ja viestintätoimistojen käytön säännöllisyys  (N=112)</vt:lpstr>
      <vt:lpstr>Mainos- ja viestintätoimistojen kilpailutus (N=113)</vt:lpstr>
      <vt:lpstr>Päätös mainos- tai viestintätoimiston valinnasta (N=93)</vt:lpstr>
      <vt:lpstr>Valintakriteerit mainostoimistoa valittaessa (N=93)</vt:lpstr>
      <vt:lpstr>Kilpailuttamisen haasteet (N=66)</vt:lpstr>
      <vt:lpstr>Lisätietoja tutkimuksesta: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Kunta-alan markkinointitutkimus 2012</dc:title>
  <dc:creator>Kivistö Eeva-Kaisa</dc:creator>
  <cp:lastModifiedBy>Seppälä Jari</cp:lastModifiedBy>
  <cp:revision>213</cp:revision>
  <dcterms:created xsi:type="dcterms:W3CDTF">2016-05-03T10:06:19Z</dcterms:created>
  <dcterms:modified xsi:type="dcterms:W3CDTF">2016-11-17T12:12:57Z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2016-05-03T00:00:00Z</vt:filetime>
  </property>
</Properties>
</file>