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5"/>
  </p:notesMasterIdLst>
  <p:sldIdLst>
    <p:sldId id="272" r:id="rId2"/>
    <p:sldId id="273" r:id="rId3"/>
    <p:sldId id="274" r:id="rId4"/>
  </p:sldIdLst>
  <p:sldSz cx="9144000" cy="5143500" type="screen16x9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29" autoAdjust="0"/>
    <p:restoredTop sz="95332" autoAdjust="0"/>
  </p:normalViewPr>
  <p:slideViewPr>
    <p:cSldViewPr>
      <p:cViewPr varScale="1">
        <p:scale>
          <a:sx n="152" d="100"/>
          <a:sy n="152" d="100"/>
        </p:scale>
        <p:origin x="564" y="132"/>
      </p:cViewPr>
      <p:guideLst>
        <p:guide orient="horz" pos="31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FA15B-FE45-45FE-A5C1-2286D62DBEA0}" type="datetimeFigureOut">
              <a:rPr lang="fi-FI" smtClean="0"/>
              <a:t>22.11.2018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E36A8-0A76-4C63-8941-B39E4C045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4916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ibbon_kansisivu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238" r="1238" b="16001"/>
          <a:stretch/>
        </p:blipFill>
        <p:spPr>
          <a:xfrm>
            <a:off x="6474616" y="2983260"/>
            <a:ext cx="2666766" cy="2160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368900"/>
            <a:ext cx="7297200" cy="1101600"/>
          </a:xfrm>
        </p:spPr>
        <p:txBody>
          <a:bodyPr rIns="90000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2475900"/>
            <a:ext cx="6102000" cy="12285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Rectangle 9"/>
          <p:cNvSpPr/>
          <p:nvPr userDrawn="1"/>
        </p:nvSpPr>
        <p:spPr>
          <a:xfrm>
            <a:off x="0" y="771550"/>
            <a:ext cx="9144000" cy="45719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/>
          <p:cNvSpPr/>
          <p:nvPr userDrawn="1"/>
        </p:nvSpPr>
        <p:spPr>
          <a:xfrm>
            <a:off x="604463" y="287598"/>
            <a:ext cx="79350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sz="1000" dirty="0" smtClean="0">
                <a:solidFill>
                  <a:schemeClr val="accent2"/>
                </a:solidFill>
              </a:rPr>
              <a:t>Onnistuva Suomi </a:t>
            </a:r>
            <a:r>
              <a:rPr lang="sv-SE" sz="1000" dirty="0" err="1" smtClean="0">
                <a:solidFill>
                  <a:schemeClr val="accent2"/>
                </a:solidFill>
              </a:rPr>
              <a:t>tehdään</a:t>
            </a:r>
            <a:r>
              <a:rPr lang="sv-SE" sz="1000" dirty="0" smtClean="0">
                <a:solidFill>
                  <a:schemeClr val="accent2"/>
                </a:solidFill>
              </a:rPr>
              <a:t> </a:t>
            </a:r>
            <a:r>
              <a:rPr lang="sv-SE" sz="1000" dirty="0" err="1" smtClean="0">
                <a:solidFill>
                  <a:schemeClr val="accent2"/>
                </a:solidFill>
              </a:rPr>
              <a:t>lähellä</a:t>
            </a:r>
            <a:endParaRPr lang="sv-SE" sz="1000" dirty="0" smtClean="0">
              <a:solidFill>
                <a:schemeClr val="accent2"/>
              </a:solidFill>
            </a:endParaRPr>
          </a:p>
          <a:p>
            <a:pPr algn="r"/>
            <a:r>
              <a:rPr lang="sv-SE" sz="1000" dirty="0" smtClean="0">
                <a:solidFill>
                  <a:schemeClr val="accent2"/>
                </a:solidFill>
              </a:rPr>
              <a:t>Finlands framgång skapas lokalt </a:t>
            </a:r>
            <a:endParaRPr lang="fi-FI" sz="1000" b="0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67" y="161777"/>
            <a:ext cx="1958409" cy="46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3780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5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1DFB00-9CC7-4FD5-AF7F-957A4A7E799E}" type="datetime1">
              <a:rPr lang="fi-FI" smtClean="0"/>
              <a:t>22.11.2018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80832" y="2794620"/>
            <a:ext cx="777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8" y="0"/>
            <a:ext cx="9144000" cy="266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32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3185524-546A-4883-8235-424F2875EBD1}" type="datetime1">
              <a:rPr lang="fi-FI" smtClean="0"/>
              <a:t>22.11.2018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80832" y="2794620"/>
            <a:ext cx="777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8" y="10239"/>
            <a:ext cx="9144000" cy="266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799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44297142-51D6-463C-8CFD-FBE6D81AE969}" type="datetime1">
              <a:rPr lang="fi-FI" smtClean="0"/>
              <a:t>22.11.2018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80832" y="2794620"/>
            <a:ext cx="777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8" y="0"/>
            <a:ext cx="9144000" cy="266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14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84B7927-737E-4777-BD1C-06E1896DCBF4}" type="datetime1">
              <a:rPr lang="fi-FI" smtClean="0"/>
              <a:t>22.11.2018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80832" y="2794620"/>
            <a:ext cx="777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8" y="0"/>
            <a:ext cx="9144000" cy="266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453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400" y="205978"/>
            <a:ext cx="7779600" cy="857250"/>
          </a:xfrm>
        </p:spPr>
        <p:txBody>
          <a:bodyPr rIns="90000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400" y="1201500"/>
            <a:ext cx="3816000" cy="33939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00" y="1201500"/>
            <a:ext cx="3816000" cy="33939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C79F721-CC69-4E71-A743-8EB8BEF21958}" type="datetime1">
              <a:rPr lang="fi-FI" smtClean="0"/>
              <a:t>22.11.2018</a:t>
            </a:fld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1887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/>
          <p:cNvSpPr>
            <a:spLocks noGrp="1"/>
          </p:cNvSpPr>
          <p:nvPr>
            <p:ph type="body" sz="quarter" idx="13"/>
          </p:nvPr>
        </p:nvSpPr>
        <p:spPr>
          <a:xfrm>
            <a:off x="680400" y="205200"/>
            <a:ext cx="2970000" cy="872100"/>
          </a:xfrm>
        </p:spPr>
        <p:txBody>
          <a:bodyPr tIns="0" rIns="90000" anchor="b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2000" b="1"/>
            </a:lvl3pPr>
            <a:lvl4pPr marL="1371600" indent="0">
              <a:buNone/>
              <a:defRPr sz="2000" b="1"/>
            </a:lvl4pPr>
            <a:lvl5pPr marL="1828800" indent="0">
              <a:buNone/>
              <a:defRPr sz="2000" b="1"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680400" y="1077300"/>
            <a:ext cx="2970000" cy="35181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Sisällön paikkamerkki 9"/>
          <p:cNvSpPr>
            <a:spLocks noGrp="1"/>
          </p:cNvSpPr>
          <p:nvPr>
            <p:ph sz="quarter" idx="15"/>
          </p:nvPr>
        </p:nvSpPr>
        <p:spPr>
          <a:xfrm>
            <a:off x="3747600" y="205199"/>
            <a:ext cx="4712400" cy="43902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2BD7E2F-D51D-427F-8E06-A2AF30EACADC}" type="datetime1">
              <a:rPr lang="fi-FI" smtClean="0"/>
              <a:t>22.11.2018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98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400" y="1203598"/>
            <a:ext cx="7779600" cy="33939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E6DC98A-6258-4AB0-B6E1-3934EC140010}" type="datetime1">
              <a:rPr lang="fi-FI" smtClean="0"/>
              <a:t>22.11.2018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631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40898454-8BE6-47A6-996E-4BFE51C73A93}" type="datetime1">
              <a:rPr lang="fi-FI" smtClean="0"/>
              <a:t>22.11.2018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056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880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481C7ACA-D24B-468A-BC18-1CB3E9A50761}" type="datetime1">
              <a:rPr lang="fi-FI" smtClean="0"/>
              <a:t>22.11.2018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  <p:sp>
        <p:nvSpPr>
          <p:cNvPr id="6" name="Otsikko 4"/>
          <p:cNvSpPr>
            <a:spLocks noGrp="1"/>
          </p:cNvSpPr>
          <p:nvPr>
            <p:ph type="title"/>
          </p:nvPr>
        </p:nvSpPr>
        <p:spPr>
          <a:xfrm>
            <a:off x="680832" y="2794620"/>
            <a:ext cx="777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66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803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98ABA4C-2FD8-4A6E-98BB-6BA067C2707D}" type="datetime1">
              <a:rPr lang="fi-FI" smtClean="0"/>
              <a:t>22.11.2018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80832" y="2794620"/>
            <a:ext cx="777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66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5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98EFAB1-2668-4DEB-89B3-0FDEA1299E3E}" type="datetime1">
              <a:rPr lang="fi-FI" smtClean="0"/>
              <a:t>22.11.2018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4"/>
          <p:cNvSpPr>
            <a:spLocks noGrp="1"/>
          </p:cNvSpPr>
          <p:nvPr>
            <p:ph type="title"/>
          </p:nvPr>
        </p:nvSpPr>
        <p:spPr>
          <a:xfrm>
            <a:off x="680832" y="2794620"/>
            <a:ext cx="777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8" y="0"/>
            <a:ext cx="9144000" cy="266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69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B0CB22E-EF00-48C2-9E13-F1F6F51E9586}" type="datetime1">
              <a:rPr lang="fi-FI" smtClean="0"/>
              <a:t>22.11.2018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  <p:sp>
        <p:nvSpPr>
          <p:cNvPr id="6" name="Otsikko 4"/>
          <p:cNvSpPr>
            <a:spLocks noGrp="1"/>
          </p:cNvSpPr>
          <p:nvPr>
            <p:ph type="title"/>
          </p:nvPr>
        </p:nvSpPr>
        <p:spPr>
          <a:xfrm>
            <a:off x="680832" y="2794620"/>
            <a:ext cx="777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66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98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44422C67-5686-4299-80C0-BA1D4F603AAF}" type="datetime1">
              <a:rPr lang="fi-FI" smtClean="0"/>
              <a:t>22.11.2018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80832" y="2794620"/>
            <a:ext cx="777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66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26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400" y="205978"/>
            <a:ext cx="7779600" cy="857250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/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400" y="1201500"/>
            <a:ext cx="7779600" cy="33939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56376" y="4869645"/>
            <a:ext cx="903600" cy="1998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pPr algn="r"/>
            <a:fld id="{FA337B8E-5FF6-49F4-B01F-DBA6611D5498}" type="datetime1">
              <a:rPr lang="fi-FI" smtClean="0"/>
              <a:t>22.11.2018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7576" y="4695580"/>
            <a:ext cx="392400" cy="199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29BDC67-9A7E-42C8-BC4E-FBA2E376B5B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Rectangle 6"/>
          <p:cNvSpPr/>
          <p:nvPr userDrawn="1"/>
        </p:nvSpPr>
        <p:spPr>
          <a:xfrm>
            <a:off x="0" y="4614263"/>
            <a:ext cx="9144000" cy="45719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1" name="Suorakulmio 10"/>
          <p:cNvSpPr/>
          <p:nvPr userDrawn="1"/>
        </p:nvSpPr>
        <p:spPr>
          <a:xfrm>
            <a:off x="1763688" y="4753476"/>
            <a:ext cx="5976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b="0" dirty="0" smtClean="0">
                <a:solidFill>
                  <a:schemeClr val="accent2"/>
                </a:solidFill>
              </a:rPr>
              <a:t>Onnistuva Suomi tehdään lähellä      </a:t>
            </a:r>
            <a:br>
              <a:rPr lang="fi-FI" sz="800" b="0" dirty="0" smtClean="0">
                <a:solidFill>
                  <a:schemeClr val="accent2"/>
                </a:solidFill>
              </a:rPr>
            </a:br>
            <a:r>
              <a:rPr lang="sv-SE" sz="800" b="0" dirty="0" smtClean="0">
                <a:solidFill>
                  <a:schemeClr val="accent2"/>
                </a:solidFill>
              </a:rPr>
              <a:t>Finlands framgång skapas lokalt </a:t>
            </a:r>
            <a:endParaRPr lang="fi-FI" sz="800" b="0" dirty="0">
              <a:solidFill>
                <a:schemeClr val="accent2"/>
              </a:solidFill>
            </a:endParaRPr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16064"/>
            <a:ext cx="1318604" cy="31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5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99" r:id="rId3"/>
    <p:sldLayoutId id="2147483810" r:id="rId4"/>
    <p:sldLayoutId id="2147483800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797" r:id="rId14"/>
    <p:sldLayoutId id="2147483801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rgbClr val="002E6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rgbClr val="002E6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Verdana" pitchFamily="34" charset="0"/>
        <a:buChar char="»"/>
        <a:defRPr sz="2000" kern="1200">
          <a:solidFill>
            <a:srgbClr val="002E63"/>
          </a:solidFill>
          <a:latin typeface="+mn-lt"/>
          <a:ea typeface="+mn-ea"/>
          <a:cs typeface="+mn-cs"/>
        </a:defRPr>
      </a:lvl2pPr>
      <a:lvl3pPr marL="1144800" indent="-2304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2E63"/>
          </a:solidFill>
          <a:latin typeface="+mn-lt"/>
          <a:ea typeface="+mn-ea"/>
          <a:cs typeface="+mn-cs"/>
        </a:defRPr>
      </a:lvl3pPr>
      <a:lvl4pPr marL="1602000" indent="-2304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400" kern="1200">
          <a:solidFill>
            <a:srgbClr val="002E63"/>
          </a:solidFill>
          <a:latin typeface="+mn-lt"/>
          <a:ea typeface="+mn-ea"/>
          <a:cs typeface="+mn-cs"/>
        </a:defRPr>
      </a:lvl4pPr>
      <a:lvl5pPr marL="2059200" indent="-230400" algn="l" defTabSz="914400" rtl="0" eaLnBrk="1" latinLnBrk="0" hangingPunct="1">
        <a:spcBef>
          <a:spcPts val="24"/>
        </a:spcBef>
        <a:buClr>
          <a:schemeClr val="accent1"/>
        </a:buClr>
        <a:buFont typeface="Verdana" pitchFamily="34" charset="0"/>
        <a:buChar char="»"/>
        <a:defRPr sz="1400" kern="1200">
          <a:solidFill>
            <a:srgbClr val="002E63"/>
          </a:solidFill>
          <a:latin typeface="+mn-lt"/>
          <a:ea typeface="+mn-ea"/>
          <a:cs typeface="+mn-cs"/>
        </a:defRPr>
      </a:lvl5pPr>
      <a:lvl6pPr marL="2327275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6pPr>
      <a:lvl7pPr marL="2605088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7pPr>
      <a:lvl8pPr marL="2870200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8pPr>
      <a:lvl9pPr marL="3136900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2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27" y="1772163"/>
            <a:ext cx="1495897" cy="1170921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/>
        </p:nvPicPr>
        <p:blipFill rotWithShape="1">
          <a:blip r:embed="rId3"/>
          <a:srcRect b="11195"/>
          <a:stretch/>
        </p:blipFill>
        <p:spPr>
          <a:xfrm>
            <a:off x="3317108" y="66631"/>
            <a:ext cx="2509784" cy="4449335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1</a:t>
            </a:fld>
            <a:endParaRPr lang="fi-FI" dirty="0"/>
          </a:p>
        </p:txBody>
      </p:sp>
      <p:sp>
        <p:nvSpPr>
          <p:cNvPr id="2" name="Suorakulmio 1"/>
          <p:cNvSpPr/>
          <p:nvPr/>
        </p:nvSpPr>
        <p:spPr>
          <a:xfrm>
            <a:off x="417524" y="1377283"/>
            <a:ext cx="2678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900" b="1" dirty="0" smtClean="0"/>
              <a:t>Kunnallisverojen osuus kuntien </a:t>
            </a:r>
          </a:p>
          <a:p>
            <a:r>
              <a:rPr lang="fi-FI" sz="900" b="1" dirty="0" smtClean="0"/>
              <a:t>verotuloista vuonna 2017, prosenttia</a:t>
            </a:r>
            <a:endParaRPr lang="fi-FI" sz="900" b="1" dirty="0"/>
          </a:p>
        </p:txBody>
      </p:sp>
      <p:sp>
        <p:nvSpPr>
          <p:cNvPr id="6" name="Tekstiruutu 5"/>
          <p:cNvSpPr txBox="1"/>
          <p:nvPr/>
        </p:nvSpPr>
        <p:spPr>
          <a:xfrm>
            <a:off x="211761" y="331433"/>
            <a:ext cx="3568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Kunnallisverojen </a:t>
            </a:r>
            <a:r>
              <a:rPr lang="fi-FI" b="1" dirty="0"/>
              <a:t>osuus</a:t>
            </a:r>
          </a:p>
          <a:p>
            <a:r>
              <a:rPr lang="fi-FI" b="1" dirty="0" smtClean="0"/>
              <a:t>Manner-Suomen kuntien verotuloista </a:t>
            </a:r>
            <a:r>
              <a:rPr lang="fi-FI" b="1" dirty="0"/>
              <a:t>2017</a:t>
            </a:r>
          </a:p>
        </p:txBody>
      </p:sp>
      <p:sp>
        <p:nvSpPr>
          <p:cNvPr id="15" name="Suorakulmio 14"/>
          <p:cNvSpPr/>
          <p:nvPr/>
        </p:nvSpPr>
        <p:spPr>
          <a:xfrm>
            <a:off x="4572000" y="4227934"/>
            <a:ext cx="1192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i-FI" sz="600" dirty="0">
                <a:solidFill>
                  <a:srgbClr val="606060"/>
                </a:solidFill>
                <a:latin typeface="Verdana" pitchFamily="34" charset="0"/>
                <a:cs typeface="Arial" pitchFamily="34" charset="0"/>
              </a:rPr>
              <a:t>KL/MS </a:t>
            </a:r>
            <a:r>
              <a:rPr lang="fi-FI" sz="600" dirty="0" smtClean="0">
                <a:solidFill>
                  <a:srgbClr val="606060"/>
                </a:solidFill>
                <a:latin typeface="Verdana" pitchFamily="34" charset="0"/>
                <a:cs typeface="Arial" pitchFamily="34" charset="0"/>
              </a:rPr>
              <a:t>16.11.2018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i-FI" sz="600" dirty="0" smtClean="0">
                <a:solidFill>
                  <a:srgbClr val="606060"/>
                </a:solidFill>
                <a:latin typeface="Verdana" pitchFamily="34" charset="0"/>
                <a:cs typeface="Arial" pitchFamily="34" charset="0"/>
              </a:rPr>
              <a:t>Lähde: Verohallinto, 2018</a:t>
            </a:r>
            <a:endParaRPr lang="fi-FI" sz="600" dirty="0">
              <a:solidFill>
                <a:srgbClr val="606060"/>
              </a:solidFill>
              <a:latin typeface="Verdana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i-FI" sz="600" dirty="0">
                <a:solidFill>
                  <a:srgbClr val="606060"/>
                </a:solidFill>
                <a:latin typeface="Verdana" pitchFamily="34" charset="0"/>
                <a:cs typeface="Arial" pitchFamily="34" charset="0"/>
              </a:rPr>
              <a:t>Aluejaot © MML, 2017</a:t>
            </a:r>
            <a:endParaRPr lang="fi-FI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6316647" y="1377283"/>
            <a:ext cx="2827353" cy="2300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fi-FI" sz="800" b="1" dirty="0" smtClean="0"/>
              <a:t>Suurimmat arvot:</a:t>
            </a:r>
          </a:p>
          <a:p>
            <a:pPr marL="228600" indent="-228600">
              <a:spcAft>
                <a:spcPts val="300"/>
              </a:spcAft>
              <a:buAutoNum type="arabicPeriod"/>
            </a:pPr>
            <a:r>
              <a:rPr lang="fi-FI" sz="800" dirty="0" smtClean="0"/>
              <a:t>Liminka (93,8 %)</a:t>
            </a:r>
          </a:p>
          <a:p>
            <a:pPr marL="228600" indent="-228600">
              <a:spcAft>
                <a:spcPts val="300"/>
              </a:spcAft>
              <a:buAutoNum type="arabicPeriod"/>
            </a:pPr>
            <a:r>
              <a:rPr lang="fi-FI" sz="800" dirty="0" smtClean="0"/>
              <a:t>Nousiainen (92,4 %)</a:t>
            </a:r>
          </a:p>
          <a:p>
            <a:pPr marL="228600" indent="-228600">
              <a:spcAft>
                <a:spcPts val="300"/>
              </a:spcAft>
              <a:buAutoNum type="arabicPeriod"/>
            </a:pPr>
            <a:r>
              <a:rPr lang="fi-FI" sz="800" dirty="0" smtClean="0"/>
              <a:t>Tyrnävä (92,3 %)</a:t>
            </a:r>
          </a:p>
          <a:p>
            <a:pPr marL="228600" indent="-228600">
              <a:spcAft>
                <a:spcPts val="300"/>
              </a:spcAft>
              <a:buAutoNum type="arabicPeriod"/>
            </a:pPr>
            <a:r>
              <a:rPr lang="fi-FI" sz="800" dirty="0" smtClean="0"/>
              <a:t>Lumijoki (92,2 %)</a:t>
            </a:r>
          </a:p>
          <a:p>
            <a:pPr marL="228600" indent="-228600">
              <a:spcAft>
                <a:spcPts val="300"/>
              </a:spcAft>
              <a:buAutoNum type="arabicPeriod"/>
            </a:pPr>
            <a:r>
              <a:rPr lang="fi-FI" sz="800" dirty="0" smtClean="0"/>
              <a:t>Laihia (92,2 %)</a:t>
            </a:r>
          </a:p>
          <a:p>
            <a:pPr>
              <a:spcAft>
                <a:spcPts val="300"/>
              </a:spcAft>
            </a:pPr>
            <a:endParaRPr lang="fi-FI" sz="800" dirty="0"/>
          </a:p>
          <a:p>
            <a:pPr>
              <a:spcAft>
                <a:spcPts val="300"/>
              </a:spcAft>
            </a:pPr>
            <a:r>
              <a:rPr lang="fi-FI" sz="800" b="1" dirty="0" smtClean="0"/>
              <a:t>Pienimmät arvot:</a:t>
            </a:r>
          </a:p>
          <a:p>
            <a:pPr>
              <a:spcAft>
                <a:spcPts val="300"/>
              </a:spcAft>
            </a:pPr>
            <a:r>
              <a:rPr lang="fi-FI" sz="800" dirty="0" smtClean="0"/>
              <a:t>291. Utajärvi (65,0 %)</a:t>
            </a:r>
          </a:p>
          <a:p>
            <a:pPr>
              <a:spcAft>
                <a:spcPts val="300"/>
              </a:spcAft>
            </a:pPr>
            <a:r>
              <a:rPr lang="fi-FI" sz="800" dirty="0" smtClean="0"/>
              <a:t>292. Puumala (64,2 %)</a:t>
            </a:r>
          </a:p>
          <a:p>
            <a:pPr>
              <a:spcAft>
                <a:spcPts val="300"/>
              </a:spcAft>
            </a:pPr>
            <a:r>
              <a:rPr lang="fi-FI" sz="800" dirty="0" smtClean="0"/>
              <a:t>293. Kustavi (60,2 %)</a:t>
            </a:r>
          </a:p>
          <a:p>
            <a:pPr>
              <a:spcAft>
                <a:spcPts val="300"/>
              </a:spcAft>
            </a:pPr>
            <a:r>
              <a:rPr lang="fi-FI" sz="800" dirty="0" smtClean="0"/>
              <a:t>294. Eurajoki (58,9 %)</a:t>
            </a:r>
          </a:p>
          <a:p>
            <a:pPr>
              <a:spcAft>
                <a:spcPts val="300"/>
              </a:spcAft>
            </a:pPr>
            <a:r>
              <a:rPr lang="fi-FI" sz="800" dirty="0" smtClean="0"/>
              <a:t>295. Pelkosenniemi (57,9 %)</a:t>
            </a:r>
            <a:endParaRPr lang="fi-FI" sz="800" dirty="0"/>
          </a:p>
          <a:p>
            <a:endParaRPr lang="fi-FI" sz="700" dirty="0" smtClean="0"/>
          </a:p>
        </p:txBody>
      </p:sp>
    </p:spTree>
    <p:extLst>
      <p:ext uri="{BB962C8B-B14F-4D97-AF65-F5344CB8AC3E}">
        <p14:creationId xmlns:p14="http://schemas.microsoft.com/office/powerpoint/2010/main" val="20885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978" y="1779662"/>
            <a:ext cx="1420867" cy="1198912"/>
          </a:xfrm>
          <a:prstGeom prst="rect">
            <a:avLst/>
          </a:prstGeom>
        </p:spPr>
      </p:pic>
      <p:pic>
        <p:nvPicPr>
          <p:cNvPr id="3" name="Kuva 2"/>
          <p:cNvPicPr>
            <a:picLocks noChangeAspect="1"/>
          </p:cNvPicPr>
          <p:nvPr/>
        </p:nvPicPr>
        <p:blipFill rotWithShape="1">
          <a:blip r:embed="rId3"/>
          <a:srcRect b="11195"/>
          <a:stretch/>
        </p:blipFill>
        <p:spPr>
          <a:xfrm>
            <a:off x="3317108" y="66631"/>
            <a:ext cx="2509784" cy="4449335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2</a:t>
            </a:fld>
            <a:endParaRPr lang="fi-FI" dirty="0"/>
          </a:p>
        </p:txBody>
      </p:sp>
      <p:sp>
        <p:nvSpPr>
          <p:cNvPr id="2" name="Suorakulmio 1"/>
          <p:cNvSpPr/>
          <p:nvPr/>
        </p:nvSpPr>
        <p:spPr>
          <a:xfrm>
            <a:off x="417524" y="1377283"/>
            <a:ext cx="2678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900" b="1" dirty="0" smtClean="0"/>
              <a:t>Yhteisöverojen osuus kuntien </a:t>
            </a:r>
          </a:p>
          <a:p>
            <a:r>
              <a:rPr lang="fi-FI" sz="900" b="1" dirty="0" smtClean="0"/>
              <a:t>verotuloista vuonna 2017, prosenttia</a:t>
            </a:r>
            <a:endParaRPr lang="fi-FI" sz="900" b="1" dirty="0"/>
          </a:p>
        </p:txBody>
      </p:sp>
      <p:sp>
        <p:nvSpPr>
          <p:cNvPr id="6" name="Tekstiruutu 5"/>
          <p:cNvSpPr txBox="1"/>
          <p:nvPr/>
        </p:nvSpPr>
        <p:spPr>
          <a:xfrm>
            <a:off x="211761" y="331433"/>
            <a:ext cx="3568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Yhteisöverojen </a:t>
            </a:r>
            <a:r>
              <a:rPr lang="fi-FI" b="1" dirty="0"/>
              <a:t>osuus</a:t>
            </a:r>
          </a:p>
          <a:p>
            <a:r>
              <a:rPr lang="fi-FI" b="1" dirty="0" smtClean="0"/>
              <a:t>Manner-Suomen kuntien verotuloista </a:t>
            </a:r>
            <a:r>
              <a:rPr lang="fi-FI" b="1" dirty="0"/>
              <a:t>2017</a:t>
            </a:r>
          </a:p>
        </p:txBody>
      </p:sp>
      <p:sp>
        <p:nvSpPr>
          <p:cNvPr id="15" name="Suorakulmio 14"/>
          <p:cNvSpPr/>
          <p:nvPr/>
        </p:nvSpPr>
        <p:spPr>
          <a:xfrm>
            <a:off x="4572000" y="4227934"/>
            <a:ext cx="1192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i-FI" sz="600" dirty="0">
                <a:solidFill>
                  <a:srgbClr val="606060"/>
                </a:solidFill>
                <a:latin typeface="Verdana" pitchFamily="34" charset="0"/>
                <a:cs typeface="Arial" pitchFamily="34" charset="0"/>
              </a:rPr>
              <a:t>KL/MS </a:t>
            </a:r>
            <a:r>
              <a:rPr lang="fi-FI" sz="600" dirty="0" smtClean="0">
                <a:solidFill>
                  <a:srgbClr val="606060"/>
                </a:solidFill>
                <a:latin typeface="Verdana" pitchFamily="34" charset="0"/>
                <a:cs typeface="Arial" pitchFamily="34" charset="0"/>
              </a:rPr>
              <a:t>16.11.2018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i-FI" sz="600" dirty="0" smtClean="0">
                <a:solidFill>
                  <a:srgbClr val="606060"/>
                </a:solidFill>
                <a:latin typeface="Verdana" pitchFamily="34" charset="0"/>
                <a:cs typeface="Arial" pitchFamily="34" charset="0"/>
              </a:rPr>
              <a:t>Lähde: Verohallinto, 2018</a:t>
            </a:r>
            <a:endParaRPr lang="fi-FI" sz="600" dirty="0">
              <a:solidFill>
                <a:srgbClr val="606060"/>
              </a:solidFill>
              <a:latin typeface="Verdana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i-FI" sz="600" dirty="0">
                <a:solidFill>
                  <a:srgbClr val="606060"/>
                </a:solidFill>
                <a:latin typeface="Verdana" pitchFamily="34" charset="0"/>
                <a:cs typeface="Arial" pitchFamily="34" charset="0"/>
              </a:rPr>
              <a:t>Aluejaot © MML, 2017</a:t>
            </a:r>
            <a:endParaRPr lang="fi-FI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6316647" y="1377283"/>
            <a:ext cx="2827353" cy="2300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fi-FI" sz="800" b="1" dirty="0" smtClean="0"/>
              <a:t>Suurimmat arvot:</a:t>
            </a:r>
          </a:p>
          <a:p>
            <a:pPr marL="228600" indent="-228600">
              <a:spcAft>
                <a:spcPts val="300"/>
              </a:spcAft>
              <a:buAutoNum type="arabicPeriod"/>
            </a:pPr>
            <a:r>
              <a:rPr lang="fi-FI" sz="800" dirty="0" smtClean="0"/>
              <a:t>Pyhäjärvi (28,9 %)</a:t>
            </a:r>
          </a:p>
          <a:p>
            <a:pPr marL="228600" indent="-228600">
              <a:spcAft>
                <a:spcPts val="300"/>
              </a:spcAft>
              <a:buAutoNum type="arabicPeriod"/>
            </a:pPr>
            <a:r>
              <a:rPr lang="fi-FI" sz="800" dirty="0" smtClean="0"/>
              <a:t>Rautavaara (25,6 %)</a:t>
            </a:r>
          </a:p>
          <a:p>
            <a:pPr marL="228600" indent="-228600">
              <a:spcAft>
                <a:spcPts val="300"/>
              </a:spcAft>
              <a:buAutoNum type="arabicPeriod"/>
            </a:pPr>
            <a:r>
              <a:rPr lang="fi-FI" sz="800" dirty="0" smtClean="0"/>
              <a:t>Harjavalta (25,2 %)</a:t>
            </a:r>
          </a:p>
          <a:p>
            <a:pPr marL="228600" indent="-228600">
              <a:spcAft>
                <a:spcPts val="300"/>
              </a:spcAft>
              <a:buAutoNum type="arabicPeriod"/>
            </a:pPr>
            <a:r>
              <a:rPr lang="fi-FI" sz="800" dirty="0" smtClean="0"/>
              <a:t>Savukoski (23,2 %)</a:t>
            </a:r>
          </a:p>
          <a:p>
            <a:pPr marL="228600" indent="-228600">
              <a:spcAft>
                <a:spcPts val="300"/>
              </a:spcAft>
              <a:buAutoNum type="arabicPeriod"/>
            </a:pPr>
            <a:r>
              <a:rPr lang="fi-FI" sz="800" dirty="0" smtClean="0"/>
              <a:t>Vieremä (22,5 %)</a:t>
            </a:r>
          </a:p>
          <a:p>
            <a:pPr>
              <a:spcAft>
                <a:spcPts val="300"/>
              </a:spcAft>
            </a:pPr>
            <a:endParaRPr lang="fi-FI" sz="800" dirty="0"/>
          </a:p>
          <a:p>
            <a:pPr>
              <a:spcAft>
                <a:spcPts val="300"/>
              </a:spcAft>
            </a:pPr>
            <a:r>
              <a:rPr lang="fi-FI" sz="800" b="1" dirty="0" smtClean="0"/>
              <a:t>Pienimmät arvot:</a:t>
            </a:r>
          </a:p>
          <a:p>
            <a:pPr>
              <a:spcAft>
                <a:spcPts val="300"/>
              </a:spcAft>
            </a:pPr>
            <a:r>
              <a:rPr lang="fi-FI" sz="800" dirty="0" smtClean="0"/>
              <a:t>291. Keminmaa (2,66 %)</a:t>
            </a:r>
          </a:p>
          <a:p>
            <a:pPr>
              <a:spcAft>
                <a:spcPts val="300"/>
              </a:spcAft>
            </a:pPr>
            <a:r>
              <a:rPr lang="fi-FI" sz="800" dirty="0" smtClean="0"/>
              <a:t>292. Nousiainen (2,65 %)</a:t>
            </a:r>
          </a:p>
          <a:p>
            <a:pPr>
              <a:spcAft>
                <a:spcPts val="300"/>
              </a:spcAft>
            </a:pPr>
            <a:r>
              <a:rPr lang="fi-FI" sz="800" dirty="0" smtClean="0"/>
              <a:t>293. Luoto (2,42 %)</a:t>
            </a:r>
          </a:p>
          <a:p>
            <a:pPr>
              <a:spcAft>
                <a:spcPts val="300"/>
              </a:spcAft>
            </a:pPr>
            <a:r>
              <a:rPr lang="fi-FI" sz="800" dirty="0" smtClean="0"/>
              <a:t>294. Liminka (2,39 %)</a:t>
            </a:r>
          </a:p>
          <a:p>
            <a:pPr>
              <a:spcAft>
                <a:spcPts val="300"/>
              </a:spcAft>
            </a:pPr>
            <a:r>
              <a:rPr lang="fi-FI" sz="800" dirty="0" smtClean="0"/>
              <a:t>295. Siuntio (1,90 %)</a:t>
            </a:r>
            <a:endParaRPr lang="fi-FI" sz="800" dirty="0"/>
          </a:p>
          <a:p>
            <a:endParaRPr lang="fi-FI" sz="700" dirty="0" smtClean="0"/>
          </a:p>
        </p:txBody>
      </p:sp>
    </p:spTree>
    <p:extLst>
      <p:ext uri="{BB962C8B-B14F-4D97-AF65-F5344CB8AC3E}">
        <p14:creationId xmlns:p14="http://schemas.microsoft.com/office/powerpoint/2010/main" val="295775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978" y="1787034"/>
            <a:ext cx="1509965" cy="1203577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 rotWithShape="1">
          <a:blip r:embed="rId3"/>
          <a:srcRect b="11195"/>
          <a:stretch/>
        </p:blipFill>
        <p:spPr>
          <a:xfrm>
            <a:off x="3317108" y="66631"/>
            <a:ext cx="2509784" cy="4449335"/>
          </a:xfrm>
          <a:prstGeom prst="rect">
            <a:avLst/>
          </a:prstGeom>
        </p:spPr>
      </p:pic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3</a:t>
            </a:fld>
            <a:endParaRPr lang="fi-FI" dirty="0"/>
          </a:p>
        </p:txBody>
      </p:sp>
      <p:sp>
        <p:nvSpPr>
          <p:cNvPr id="2" name="Suorakulmio 1"/>
          <p:cNvSpPr/>
          <p:nvPr/>
        </p:nvSpPr>
        <p:spPr>
          <a:xfrm>
            <a:off x="417524" y="1377283"/>
            <a:ext cx="2678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900" b="1" dirty="0" smtClean="0"/>
              <a:t>Kiinteistöverojen osuus kuntien </a:t>
            </a:r>
          </a:p>
          <a:p>
            <a:r>
              <a:rPr lang="fi-FI" sz="900" b="1" dirty="0" smtClean="0"/>
              <a:t>verotuloista vuonna 2017, prosenttia</a:t>
            </a:r>
            <a:endParaRPr lang="fi-FI" sz="900" b="1" dirty="0"/>
          </a:p>
        </p:txBody>
      </p:sp>
      <p:sp>
        <p:nvSpPr>
          <p:cNvPr id="6" name="Tekstiruutu 5"/>
          <p:cNvSpPr txBox="1"/>
          <p:nvPr/>
        </p:nvSpPr>
        <p:spPr>
          <a:xfrm>
            <a:off x="211761" y="331433"/>
            <a:ext cx="3568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Kiinteistöverojen </a:t>
            </a:r>
            <a:r>
              <a:rPr lang="fi-FI" b="1" dirty="0"/>
              <a:t>osuus</a:t>
            </a:r>
          </a:p>
          <a:p>
            <a:r>
              <a:rPr lang="fi-FI" b="1" dirty="0" smtClean="0"/>
              <a:t>Manner-Suomen kuntien verotuloista </a:t>
            </a:r>
            <a:r>
              <a:rPr lang="fi-FI" b="1" dirty="0"/>
              <a:t>2017</a:t>
            </a:r>
          </a:p>
        </p:txBody>
      </p:sp>
      <p:sp>
        <p:nvSpPr>
          <p:cNvPr id="15" name="Suorakulmio 14"/>
          <p:cNvSpPr/>
          <p:nvPr/>
        </p:nvSpPr>
        <p:spPr>
          <a:xfrm>
            <a:off x="4572000" y="4227934"/>
            <a:ext cx="1192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i-FI" sz="600" dirty="0">
                <a:solidFill>
                  <a:srgbClr val="606060"/>
                </a:solidFill>
                <a:latin typeface="Verdana" pitchFamily="34" charset="0"/>
                <a:cs typeface="Arial" pitchFamily="34" charset="0"/>
              </a:rPr>
              <a:t>KL/MS </a:t>
            </a:r>
            <a:r>
              <a:rPr lang="fi-FI" sz="600" dirty="0" smtClean="0">
                <a:solidFill>
                  <a:srgbClr val="606060"/>
                </a:solidFill>
                <a:latin typeface="Verdana" pitchFamily="34" charset="0"/>
                <a:cs typeface="Arial" pitchFamily="34" charset="0"/>
              </a:rPr>
              <a:t>16.11.2018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i-FI" sz="600" dirty="0" smtClean="0">
                <a:solidFill>
                  <a:srgbClr val="606060"/>
                </a:solidFill>
                <a:latin typeface="Verdana" pitchFamily="34" charset="0"/>
                <a:cs typeface="Arial" pitchFamily="34" charset="0"/>
              </a:rPr>
              <a:t>Lähde: Verohallinto, 2018</a:t>
            </a:r>
            <a:endParaRPr lang="fi-FI" sz="600" dirty="0">
              <a:solidFill>
                <a:srgbClr val="606060"/>
              </a:solidFill>
              <a:latin typeface="Verdana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i-FI" sz="600" dirty="0">
                <a:solidFill>
                  <a:srgbClr val="606060"/>
                </a:solidFill>
                <a:latin typeface="Verdana" pitchFamily="34" charset="0"/>
                <a:cs typeface="Arial" pitchFamily="34" charset="0"/>
              </a:rPr>
              <a:t>Aluejaot © MML, 2017</a:t>
            </a:r>
            <a:endParaRPr lang="fi-FI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6316647" y="1377283"/>
            <a:ext cx="2827353" cy="2300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fi-FI" sz="800" b="1" dirty="0" smtClean="0"/>
              <a:t>Suurimmat arvot:</a:t>
            </a:r>
          </a:p>
          <a:p>
            <a:pPr marL="228600" indent="-228600">
              <a:spcAft>
                <a:spcPts val="300"/>
              </a:spcAft>
              <a:buAutoNum type="arabicPeriod"/>
            </a:pPr>
            <a:r>
              <a:rPr lang="fi-FI" sz="800" dirty="0" smtClean="0"/>
              <a:t>Eurajoki (37,2 %)</a:t>
            </a:r>
          </a:p>
          <a:p>
            <a:pPr marL="228600" indent="-228600">
              <a:spcAft>
                <a:spcPts val="300"/>
              </a:spcAft>
              <a:buAutoNum type="arabicPeriod"/>
            </a:pPr>
            <a:r>
              <a:rPr lang="fi-FI" sz="800" dirty="0" smtClean="0"/>
              <a:t>Pelkosenniemi (35,2 %)</a:t>
            </a:r>
          </a:p>
          <a:p>
            <a:pPr marL="228600" indent="-228600">
              <a:spcAft>
                <a:spcPts val="300"/>
              </a:spcAft>
              <a:buAutoNum type="arabicPeriod"/>
            </a:pPr>
            <a:r>
              <a:rPr lang="fi-FI" sz="800" dirty="0" smtClean="0"/>
              <a:t>Kustavi (34,8 %)</a:t>
            </a:r>
          </a:p>
          <a:p>
            <a:pPr marL="228600" indent="-228600">
              <a:spcAft>
                <a:spcPts val="300"/>
              </a:spcAft>
              <a:buAutoNum type="arabicPeriod"/>
            </a:pPr>
            <a:r>
              <a:rPr lang="fi-FI" sz="800" dirty="0" smtClean="0"/>
              <a:t>Utajärvi (25,2 %)</a:t>
            </a:r>
          </a:p>
          <a:p>
            <a:pPr marL="228600" indent="-228600">
              <a:spcAft>
                <a:spcPts val="300"/>
              </a:spcAft>
              <a:buAutoNum type="arabicPeriod"/>
            </a:pPr>
            <a:r>
              <a:rPr lang="fi-FI" sz="800" dirty="0" smtClean="0"/>
              <a:t>Kittilä (24,4 %)</a:t>
            </a:r>
          </a:p>
          <a:p>
            <a:pPr>
              <a:spcAft>
                <a:spcPts val="300"/>
              </a:spcAft>
            </a:pPr>
            <a:endParaRPr lang="fi-FI" sz="800" dirty="0"/>
          </a:p>
          <a:p>
            <a:pPr>
              <a:spcAft>
                <a:spcPts val="300"/>
              </a:spcAft>
            </a:pPr>
            <a:r>
              <a:rPr lang="fi-FI" sz="800" b="1" dirty="0" smtClean="0"/>
              <a:t>Pienimmät arvot:</a:t>
            </a:r>
          </a:p>
          <a:p>
            <a:pPr>
              <a:spcAft>
                <a:spcPts val="300"/>
              </a:spcAft>
            </a:pPr>
            <a:r>
              <a:rPr lang="fi-FI" sz="800" dirty="0" smtClean="0"/>
              <a:t>291. Lieto (4,70 %)</a:t>
            </a:r>
          </a:p>
          <a:p>
            <a:pPr>
              <a:spcAft>
                <a:spcPts val="300"/>
              </a:spcAft>
            </a:pPr>
            <a:r>
              <a:rPr lang="fi-FI" sz="800" dirty="0" smtClean="0"/>
              <a:t>292. Masku (4,61 %)</a:t>
            </a:r>
          </a:p>
          <a:p>
            <a:pPr>
              <a:spcAft>
                <a:spcPts val="300"/>
              </a:spcAft>
            </a:pPr>
            <a:r>
              <a:rPr lang="fi-FI" sz="800" dirty="0" smtClean="0"/>
              <a:t>293. Rauma (4,43 %)</a:t>
            </a:r>
          </a:p>
          <a:p>
            <a:pPr>
              <a:spcAft>
                <a:spcPts val="300"/>
              </a:spcAft>
            </a:pPr>
            <a:r>
              <a:rPr lang="fi-FI" sz="800" dirty="0" smtClean="0"/>
              <a:t>294. Laihia (4,06 %)</a:t>
            </a:r>
          </a:p>
          <a:p>
            <a:pPr>
              <a:spcAft>
                <a:spcPts val="300"/>
              </a:spcAft>
            </a:pPr>
            <a:r>
              <a:rPr lang="fi-FI" sz="800" dirty="0" smtClean="0"/>
              <a:t>295. Liminka (3,78 %)</a:t>
            </a:r>
            <a:endParaRPr lang="fi-FI" sz="800" dirty="0"/>
          </a:p>
          <a:p>
            <a:endParaRPr lang="fi-FI" sz="700" dirty="0" smtClean="0"/>
          </a:p>
        </p:txBody>
      </p:sp>
    </p:spTree>
    <p:extLst>
      <p:ext uri="{BB962C8B-B14F-4D97-AF65-F5344CB8AC3E}">
        <p14:creationId xmlns:p14="http://schemas.microsoft.com/office/powerpoint/2010/main" val="308884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ntaliitto suomenkielinen">
  <a:themeElements>
    <a:clrScheme name="Kuntaliitto">
      <a:dk1>
        <a:srgbClr val="002E63"/>
      </a:dk1>
      <a:lt1>
        <a:sysClr val="window" lastClr="FFFFFF"/>
      </a:lt1>
      <a:dk2>
        <a:srgbClr val="000000"/>
      </a:dk2>
      <a:lt2>
        <a:srgbClr val="EEECE1"/>
      </a:lt2>
      <a:accent1>
        <a:srgbClr val="002E63"/>
      </a:accent1>
      <a:accent2>
        <a:srgbClr val="00A6D6"/>
      </a:accent2>
      <a:accent3>
        <a:srgbClr val="6B8F00"/>
      </a:accent3>
      <a:accent4>
        <a:srgbClr val="B5BA05"/>
      </a:accent4>
      <a:accent5>
        <a:srgbClr val="F25900"/>
      </a:accent5>
      <a:accent6>
        <a:srgbClr val="E0AD12"/>
      </a:accent6>
      <a:hlink>
        <a:srgbClr val="0000FF"/>
      </a:hlink>
      <a:folHlink>
        <a:srgbClr val="800080"/>
      </a:folHlink>
    </a:clrScheme>
    <a:fontScheme name="Kuntaliitt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PMS 295">
      <a:srgbClr val="002E63"/>
    </a:custClr>
    <a:custClr name="PMS Process Cyan">
      <a:srgbClr val="00A6D6"/>
    </a:custClr>
    <a:custClr name="PMS 1655">
      <a:srgbClr val="F25900"/>
    </a:custClr>
    <a:custClr name="PMS 124">
      <a:srgbClr val="E0AD12"/>
    </a:custClr>
    <a:custClr name="PMS 603">
      <a:srgbClr val="EBE657"/>
    </a:custClr>
    <a:custClr name="PMS 2583">
      <a:srgbClr val="9E4DAB"/>
    </a:custClr>
    <a:custClr name="PMS 200">
      <a:srgbClr val="BA122B"/>
    </a:custClr>
    <a:custClr name="PMS 377">
      <a:srgbClr val="6B8F00"/>
    </a:custClr>
    <a:custClr name="PMS 390">
      <a:srgbClr val="B5BA05"/>
    </a:custClr>
    <a:custClr name="PMS 1525">
      <a:srgbClr val="BA5700"/>
    </a:custClr>
    <a:custClr name="PMS 729">
      <a:srgbClr val="C48F5E"/>
    </a:custClr>
    <a:custClr name="PMS Warm Gray 6">
      <a:srgbClr val="ADA194"/>
    </a:custClr>
    <a:custClr name="PMS 651">
      <a:srgbClr val="A1ADC7"/>
    </a:custClr>
    <a:custClr name="PMS 2905">
      <a:srgbClr val="9EC9E3"/>
    </a:custClr>
    <a:custClr name="PMS 660">
      <a:srgbClr val="426BBA"/>
    </a:custClr>
  </a:custClrLst>
  <a:extLst>
    <a:ext uri="{05A4C25C-085E-4340-85A3-A5531E510DB2}">
      <thm15:themeFamily xmlns:thm15="http://schemas.microsoft.com/office/thememl/2012/main" name="KuntaliittoOnnistuvaSuomi_suomiruotsi2018.potx" id="{69278285-79B7-4ED1-9B08-E75CD127BCC9}" vid="{1D5B8906-D3E4-4DD0-B7B4-3E928E23EB1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Kuntaliitto Onnistuva Suomi Suomi-Ruotsi 2018</Template>
  <TotalTime>3561</TotalTime>
  <Words>249</Words>
  <Application>Microsoft Office PowerPoint</Application>
  <PresentationFormat>Näytössä katseltava esitys (16:9)</PresentationFormat>
  <Paragraphs>63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Kuntaliitto suomenkielinen</vt:lpstr>
      <vt:lpstr>PowerPoint-esitys</vt:lpstr>
      <vt:lpstr>PowerPoint-esitys</vt:lpstr>
      <vt:lpstr>PowerPoint-esitys</vt:lpstr>
    </vt:vector>
  </TitlesOfParts>
  <Company>KL-FCG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Sahlberg Matti</dc:creator>
  <cp:lastModifiedBy>Tuija</cp:lastModifiedBy>
  <cp:revision>188</cp:revision>
  <dcterms:created xsi:type="dcterms:W3CDTF">2018-10-05T07:36:26Z</dcterms:created>
  <dcterms:modified xsi:type="dcterms:W3CDTF">2018-11-22T12:20:36Z</dcterms:modified>
</cp:coreProperties>
</file>