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47.xml" ContentType="application/vnd.openxmlformats-officedocument.presentationml.slide+xml"/>
  <Override PartName="/ppt/drawings/drawing1.xml" ContentType="application/vnd.openxmlformats-officedocument.drawingml.chartshapes+xml"/>
  <Override PartName="/ppt/slides/slide49.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4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3.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9.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3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2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4.xml" ContentType="application/vnd.openxmlformats-officedocument.presentationml.notesSlide+xml"/>
  <Override PartName="/ppt/slideLayouts/slideLayout45.xml" ContentType="application/vnd.openxmlformats-officedocument.presentationml.slideLayout+xml"/>
  <Override PartName="/ppt/notesSlides/notesSlide5.xml" ContentType="application/vnd.openxmlformats-officedocument.presentationml.notesSlide+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36.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3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2.xml" ContentType="application/vnd.openxmlformats-officedocument.presentationml.slideLayout+xml"/>
  <Override PartName="/ppt/slideLayouts/slideLayout180.xml" ContentType="application/vnd.openxmlformats-officedocument.presentationml.slideLayout+xml"/>
  <Override PartName="/ppt/slideLayouts/slideLayout178.xml" ContentType="application/vnd.openxmlformats-officedocument.presentationml.slideLayout+xml"/>
  <Override PartName="/ppt/slideLayouts/slideLayout51.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50.xml" ContentType="application/vnd.openxmlformats-officedocument.presentationml.slideLayout+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79.xml" ContentType="application/vnd.openxmlformats-officedocument.presentationml.slideLayout+xml"/>
  <Override PartName="/ppt/slideLayouts/slideLayout155.xml" ContentType="application/vnd.openxmlformats-officedocument.presentationml.slideLayout+xml"/>
  <Override PartName="/ppt/slideLayouts/slideLayout157.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56.xml" ContentType="application/vnd.openxmlformats-officedocument.presentationml.slideLayout+xml"/>
  <Override PartName="/ppt/slideLayouts/slideLayout168.xml" ContentType="application/vnd.openxmlformats-officedocument.presentationml.slideLayout+xml"/>
  <Override PartName="/ppt/slideLayouts/slideLayout166.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7.xml" ContentType="application/vnd.openxmlformats-officedocument.presentationml.slideLayout+xml"/>
  <Override PartName="/ppt/slideLayouts/slideLayout161.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49.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theme/theme10.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03" r:id="rId2"/>
    <p:sldMasterId id="2147483826" r:id="rId3"/>
    <p:sldMasterId id="2147483848" r:id="rId4"/>
    <p:sldMasterId id="2147483867" r:id="rId5"/>
    <p:sldMasterId id="2147483879" r:id="rId6"/>
    <p:sldMasterId id="2147483898" r:id="rId7"/>
    <p:sldMasterId id="2147483917" r:id="rId8"/>
    <p:sldMasterId id="2147483939" r:id="rId9"/>
    <p:sldMasterId id="2147483958" r:id="rId10"/>
  </p:sldMasterIdLst>
  <p:notesMasterIdLst>
    <p:notesMasterId r:id="rId60"/>
  </p:notesMasterIdLst>
  <p:sldIdLst>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305" r:id="rId40"/>
    <p:sldId id="286" r:id="rId41"/>
    <p:sldId id="287" r:id="rId42"/>
    <p:sldId id="288" r:id="rId43"/>
    <p:sldId id="289" r:id="rId44"/>
    <p:sldId id="290"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291" r:id="rId5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68"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customXml" Target="../customXml/item3.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1104776236984"/>
          <c:y val="2.425823740316746E-2"/>
          <c:w val="0.8480773285291533"/>
          <c:h val="0.87750556792873047"/>
        </c:manualLayout>
      </c:layout>
      <c:barChart>
        <c:barDir val="col"/>
        <c:grouping val="stacked"/>
        <c:varyColors val="0"/>
        <c:ser>
          <c:idx val="1"/>
          <c:order val="0"/>
          <c:tx>
            <c:strRef>
              <c:f>Sheet1!$B$1</c:f>
              <c:strCache>
                <c:ptCount val="1"/>
              </c:strCache>
            </c:strRef>
          </c:tx>
          <c:spPr>
            <a:solidFill>
              <a:srgbClr val="FF4B4B"/>
            </a:solidFill>
            <a:ln w="15875">
              <a:solidFill>
                <a:schemeClr val="tx2"/>
              </a:solidFill>
              <a:prstDash val="solid"/>
            </a:ln>
          </c:spPr>
          <c:invertIfNegative val="0"/>
          <c:dPt>
            <c:idx val="3"/>
            <c:invertIfNegative val="0"/>
            <c:bubble3D val="0"/>
          </c:dPt>
          <c:dPt>
            <c:idx val="4"/>
            <c:invertIfNegative val="0"/>
            <c:bubble3D val="0"/>
            <c:spPr>
              <a:solidFill>
                <a:srgbClr val="FF4B4B">
                  <a:alpha val="50000"/>
                </a:srgbClr>
              </a:solidFill>
              <a:ln w="15875">
                <a:solidFill>
                  <a:schemeClr val="tx2"/>
                </a:solidFill>
                <a:prstDash val="solid"/>
              </a:ln>
              <a:effectLst>
                <a:outerShdw sx="1000" sy="1000" algn="ctr" rotWithShape="0">
                  <a:srgbClr val="000000"/>
                </a:outerShdw>
              </a:effectLst>
            </c:spPr>
          </c:dPt>
          <c:dPt>
            <c:idx val="5"/>
            <c:invertIfNegative val="0"/>
            <c:bubble3D val="0"/>
            <c:spPr>
              <a:solidFill>
                <a:srgbClr val="FF4B4B">
                  <a:alpha val="50000"/>
                </a:srgbClr>
              </a:solidFill>
              <a:ln w="15875">
                <a:solidFill>
                  <a:schemeClr val="tx2"/>
                </a:solidFill>
                <a:prstDash val="solid"/>
              </a:ln>
            </c:spPr>
          </c:dPt>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c:formatCode>
                <c:ptCount val="6"/>
                <c:pt idx="0">
                  <c:v>-631</c:v>
                </c:pt>
                <c:pt idx="1">
                  <c:v>-631</c:v>
                </c:pt>
                <c:pt idx="2">
                  <c:v>-631</c:v>
                </c:pt>
                <c:pt idx="3">
                  <c:v>-631</c:v>
                </c:pt>
                <c:pt idx="4">
                  <c:v>-631</c:v>
                </c:pt>
                <c:pt idx="5">
                  <c:v>-631</c:v>
                </c:pt>
              </c:numCache>
            </c:numRef>
          </c:val>
        </c:ser>
        <c:ser>
          <c:idx val="4"/>
          <c:order val="1"/>
          <c:tx>
            <c:strRef>
              <c:f>Sheet1!$C$1</c:f>
              <c:strCache>
                <c:ptCount val="1"/>
              </c:strCache>
            </c:strRef>
          </c:tx>
          <c:spPr>
            <a:solidFill>
              <a:schemeClr val="accent5">
                <a:lumMod val="60000"/>
                <a:lumOff val="40000"/>
              </a:schemeClr>
            </a:solidFill>
            <a:ln w="12503">
              <a:solidFill>
                <a:schemeClr val="tx1"/>
              </a:solidFill>
              <a:prstDash val="solid"/>
            </a:ln>
          </c:spPr>
          <c:invertIfNegative val="0"/>
          <c:dLbls>
            <c:spPr>
              <a:noFill/>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c:formatCode>
                <c:ptCount val="6"/>
                <c:pt idx="1">
                  <c:v>-125</c:v>
                </c:pt>
                <c:pt idx="2">
                  <c:v>-125</c:v>
                </c:pt>
                <c:pt idx="3">
                  <c:v>-125</c:v>
                </c:pt>
                <c:pt idx="4">
                  <c:v>-125</c:v>
                </c:pt>
                <c:pt idx="5">
                  <c:v>-125</c:v>
                </c:pt>
              </c:numCache>
            </c:numRef>
          </c:val>
        </c:ser>
        <c:ser>
          <c:idx val="0"/>
          <c:order val="2"/>
          <c:tx>
            <c:strRef>
              <c:f>Sheet1!$D$1</c:f>
              <c:strCache>
                <c:ptCount val="1"/>
              </c:strCache>
            </c:strRef>
          </c:tx>
          <c:spPr>
            <a:solidFill>
              <a:schemeClr val="accent5">
                <a:lumMod val="60000"/>
                <a:lumOff val="40000"/>
              </a:schemeClr>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2" formatCode="#,##0">
                  <c:v>-125</c:v>
                </c:pt>
                <c:pt idx="3" formatCode="#,##0">
                  <c:v>-125</c:v>
                </c:pt>
                <c:pt idx="4" formatCode="#,##0">
                  <c:v>-125</c:v>
                </c:pt>
                <c:pt idx="5" formatCode="#,##0">
                  <c:v>-125</c:v>
                </c:pt>
              </c:numCache>
            </c:numRef>
          </c:val>
        </c:ser>
        <c:ser>
          <c:idx val="2"/>
          <c:order val="3"/>
          <c:tx>
            <c:strRef>
              <c:f>Sheet1!$E$1</c:f>
              <c:strCache>
                <c:ptCount val="1"/>
              </c:strCache>
            </c:strRef>
          </c:tx>
          <c:spPr>
            <a:solidFill>
              <a:schemeClr val="accent5">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General</c:formatCode>
                <c:ptCount val="6"/>
                <c:pt idx="3">
                  <c:v>-250</c:v>
                </c:pt>
                <c:pt idx="4">
                  <c:v>-250</c:v>
                </c:pt>
                <c:pt idx="5">
                  <c:v>-250</c:v>
                </c:pt>
              </c:numCache>
            </c:numRef>
          </c:val>
        </c:ser>
        <c:ser>
          <c:idx val="3"/>
          <c:order val="4"/>
          <c:tx>
            <c:strRef>
              <c:f>Sheet1!$F$1</c:f>
              <c:strCache>
                <c:ptCount val="1"/>
              </c:strCache>
            </c:strRef>
          </c:tx>
          <c:spPr>
            <a:solidFill>
              <a:schemeClr val="accent4">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General</c:formatCode>
                <c:ptCount val="6"/>
                <c:pt idx="2">
                  <c:v>-237</c:v>
                </c:pt>
                <c:pt idx="3">
                  <c:v>-175</c:v>
                </c:pt>
                <c:pt idx="4">
                  <c:v>-215</c:v>
                </c:pt>
                <c:pt idx="5">
                  <c:v>-265</c:v>
                </c:pt>
              </c:numCache>
            </c:numRef>
          </c:val>
        </c:ser>
        <c:dLbls>
          <c:showLegendKey val="0"/>
          <c:showVal val="0"/>
          <c:showCatName val="0"/>
          <c:showSerName val="0"/>
          <c:showPercent val="0"/>
          <c:showBubbleSize val="0"/>
        </c:dLbls>
        <c:gapWidth val="24"/>
        <c:overlap val="100"/>
        <c:axId val="180826112"/>
        <c:axId val="180827648"/>
      </c:barChart>
      <c:catAx>
        <c:axId val="180826112"/>
        <c:scaling>
          <c:orientation val="minMax"/>
        </c:scaling>
        <c:delete val="0"/>
        <c:axPos val="b"/>
        <c:numFmt formatCode="General" sourceLinked="1"/>
        <c:majorTickMark val="out"/>
        <c:minorTickMark val="none"/>
        <c:tickLblPos val="low"/>
        <c:spPr>
          <a:ln w="3126">
            <a:solidFill>
              <a:schemeClr val="tx1"/>
            </a:solidFill>
            <a:prstDash val="solid"/>
          </a:ln>
        </c:spPr>
        <c:txPr>
          <a:bodyPr rot="0" vert="horz"/>
          <a:lstStyle/>
          <a:p>
            <a:pPr>
              <a:defRPr sz="1600" b="0" i="0" u="none" strike="noStrike" baseline="0">
                <a:solidFill>
                  <a:schemeClr val="tx1"/>
                </a:solidFill>
                <a:latin typeface="Verdana" pitchFamily="34" charset="0"/>
                <a:ea typeface="Times New Roman"/>
                <a:cs typeface="Times New Roman"/>
              </a:defRPr>
            </a:pPr>
            <a:endParaRPr lang="fi-FI"/>
          </a:p>
        </c:txPr>
        <c:crossAx val="180827648"/>
        <c:crosses val="autoZero"/>
        <c:auto val="1"/>
        <c:lblAlgn val="ctr"/>
        <c:lblOffset val="100"/>
        <c:noMultiLvlLbl val="0"/>
      </c:catAx>
      <c:valAx>
        <c:axId val="180827648"/>
        <c:scaling>
          <c:orientation val="minMax"/>
          <c:max val="0"/>
          <c:min val="-1600"/>
        </c:scaling>
        <c:delete val="0"/>
        <c:axPos val="l"/>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30" b="0" i="0" u="none" strike="noStrike" baseline="0">
                <a:solidFill>
                  <a:schemeClr val="tx1"/>
                </a:solidFill>
                <a:latin typeface="Verdana"/>
                <a:ea typeface="Verdana"/>
                <a:cs typeface="Verdana"/>
              </a:defRPr>
            </a:pPr>
            <a:endParaRPr lang="fi-FI"/>
          </a:p>
        </c:txPr>
        <c:crossAx val="180826112"/>
        <c:crosses val="autoZero"/>
        <c:crossBetween val="between"/>
        <c:majorUnit val="200"/>
        <c:minorUnit val="100"/>
      </c:valAx>
      <c:spPr>
        <a:solidFill>
          <a:schemeClr val="bg1">
            <a:lumMod val="95000"/>
          </a:schemeClr>
        </a:solidFill>
        <a:ln w="12503">
          <a:solidFill>
            <a:schemeClr val="tx1"/>
          </a:solidFill>
          <a:prstDash val="solid"/>
        </a:ln>
      </c:spPr>
    </c:plotArea>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67712547501217"/>
          <c:y val="4.0878986906168611E-2"/>
          <c:w val="0.78855963975794718"/>
          <c:h val="0.88117001624424085"/>
        </c:manualLayout>
      </c:layout>
      <c:barChart>
        <c:barDir val="bar"/>
        <c:grouping val="clustered"/>
        <c:varyColors val="0"/>
        <c:ser>
          <c:idx val="4"/>
          <c:order val="0"/>
          <c:tx>
            <c:strRef>
              <c:f>Sheet1!$B$1</c:f>
              <c:strCache>
                <c:ptCount val="1"/>
                <c:pt idx="0">
                  <c:v>2012</c:v>
                </c:pt>
              </c:strCache>
            </c:strRef>
          </c:tx>
          <c:spPr>
            <a:solidFill>
              <a:srgbClr val="FF4B4B"/>
            </a:solidFill>
            <a:ln w="12204">
              <a:solidFill>
                <a:schemeClr val="tx2"/>
              </a:solidFill>
              <a:prstDash val="solid"/>
            </a:ln>
          </c:spPr>
          <c:invertIfNegative val="0"/>
          <c:dPt>
            <c:idx val="8"/>
            <c:invertIfNegative val="0"/>
            <c:bubble3D val="0"/>
            <c:spPr>
              <a:solidFill>
                <a:schemeClr val="accent1">
                  <a:lumMod val="25000"/>
                  <a:lumOff val="75000"/>
                </a:schemeClr>
              </a:solidFill>
              <a:ln w="12204">
                <a:solidFill>
                  <a:schemeClr val="tx2"/>
                </a:solidFill>
                <a:prstDash val="solid"/>
              </a:ln>
            </c:spPr>
          </c:dPt>
          <c:dPt>
            <c:idx val="9"/>
            <c:invertIfNegative val="0"/>
            <c:bubble3D val="0"/>
            <c:spPr>
              <a:solidFill>
                <a:schemeClr val="accent1">
                  <a:lumMod val="25000"/>
                  <a:lumOff val="75000"/>
                </a:schemeClr>
              </a:solidFill>
              <a:ln w="12204">
                <a:solidFill>
                  <a:schemeClr val="tx2"/>
                </a:solidFill>
                <a:prstDash val="solid"/>
              </a:ln>
            </c:spPr>
          </c:dPt>
          <c:dPt>
            <c:idx val="10"/>
            <c:invertIfNegative val="0"/>
            <c:bubble3D val="0"/>
            <c:spPr>
              <a:solidFill>
                <a:schemeClr val="accent1">
                  <a:lumMod val="25000"/>
                  <a:lumOff val="75000"/>
                </a:schemeClr>
              </a:solidFill>
              <a:ln w="12204">
                <a:solidFill>
                  <a:schemeClr val="tx2"/>
                </a:solidFill>
                <a:prstDash val="solid"/>
              </a:ln>
            </c:spPr>
          </c:dPt>
          <c:dPt>
            <c:idx val="11"/>
            <c:invertIfNegative val="0"/>
            <c:bubble3D val="0"/>
            <c:spPr>
              <a:solidFill>
                <a:schemeClr val="accent1">
                  <a:lumMod val="25000"/>
                  <a:lumOff val="75000"/>
                </a:schemeClr>
              </a:solidFill>
              <a:ln w="12204">
                <a:solidFill>
                  <a:schemeClr val="tx2"/>
                </a:solidFill>
                <a:prstDash val="solid"/>
              </a:ln>
            </c:spPr>
          </c:dPt>
          <c:dPt>
            <c:idx val="12"/>
            <c:invertIfNegative val="0"/>
            <c:bubble3D val="0"/>
            <c:spPr>
              <a:solidFill>
                <a:schemeClr val="accent1">
                  <a:lumMod val="25000"/>
                  <a:lumOff val="75000"/>
                </a:schemeClr>
              </a:solidFill>
              <a:ln w="12204">
                <a:solidFill>
                  <a:schemeClr val="tx2"/>
                </a:solidFill>
                <a:prstDash val="solid"/>
              </a:ln>
            </c:spPr>
          </c:dPt>
          <c:dPt>
            <c:idx val="13"/>
            <c:invertIfNegative val="0"/>
            <c:bubble3D val="0"/>
            <c:spPr>
              <a:solidFill>
                <a:schemeClr val="accent1">
                  <a:lumMod val="25000"/>
                  <a:lumOff val="75000"/>
                </a:schemeClr>
              </a:solidFill>
              <a:ln w="12204">
                <a:solidFill>
                  <a:schemeClr val="tx2"/>
                </a:solidFill>
                <a:prstDash val="solid"/>
              </a:ln>
            </c:spPr>
          </c:dPt>
          <c:dPt>
            <c:idx val="14"/>
            <c:invertIfNegative val="0"/>
            <c:bubble3D val="0"/>
            <c:spPr>
              <a:solidFill>
                <a:schemeClr val="accent1">
                  <a:lumMod val="25000"/>
                  <a:lumOff val="75000"/>
                </a:schemeClr>
              </a:solidFill>
              <a:ln w="12204">
                <a:solidFill>
                  <a:schemeClr val="tx2"/>
                </a:solidFill>
                <a:prstDash val="solid"/>
              </a:ln>
            </c:spPr>
          </c:dPt>
          <c:dPt>
            <c:idx val="15"/>
            <c:invertIfNegative val="0"/>
            <c:bubble3D val="0"/>
            <c:spPr>
              <a:solidFill>
                <a:schemeClr val="accent1">
                  <a:lumMod val="25000"/>
                  <a:lumOff val="75000"/>
                </a:schemeClr>
              </a:solidFill>
              <a:ln w="12204">
                <a:solidFill>
                  <a:schemeClr val="tx2"/>
                </a:solidFill>
                <a:prstDash val="solid"/>
              </a:ln>
            </c:spPr>
          </c:dPt>
          <c:dPt>
            <c:idx val="16"/>
            <c:invertIfNegative val="0"/>
            <c:bubble3D val="0"/>
            <c:spPr>
              <a:solidFill>
                <a:schemeClr val="accent1">
                  <a:lumMod val="25000"/>
                  <a:lumOff val="75000"/>
                </a:schemeClr>
              </a:solidFill>
              <a:ln w="12204">
                <a:solidFill>
                  <a:schemeClr val="tx2"/>
                </a:solidFill>
                <a:prstDash val="solid"/>
              </a:ln>
            </c:spPr>
          </c:dPt>
          <c:dPt>
            <c:idx val="17"/>
            <c:invertIfNegative val="0"/>
            <c:bubble3D val="0"/>
            <c:spPr>
              <a:solidFill>
                <a:schemeClr val="accent1">
                  <a:lumMod val="25000"/>
                  <a:lumOff val="75000"/>
                </a:schemeClr>
              </a:solidFill>
              <a:ln w="12204">
                <a:solidFill>
                  <a:schemeClr val="tx2"/>
                </a:solidFill>
                <a:prstDash val="solid"/>
              </a:ln>
            </c:spPr>
          </c:dPt>
          <c:cat>
            <c:strRef>
              <c:f>Sheet1!$A$2:$A$19</c:f>
              <c:strCache>
                <c:ptCount val="18"/>
                <c:pt idx="0">
                  <c:v>Satakunta</c:v>
                </c:pt>
                <c:pt idx="1">
                  <c:v>Varsinais-Suomi</c:v>
                </c:pt>
                <c:pt idx="2">
                  <c:v>Kanta-Häme</c:v>
                </c:pt>
                <c:pt idx="3">
                  <c:v>Lappi</c:v>
                </c:pt>
                <c:pt idx="4">
                  <c:v>Pirkanmaa</c:v>
                </c:pt>
                <c:pt idx="5">
                  <c:v>Etelä-Karjala</c:v>
                </c:pt>
                <c:pt idx="6">
                  <c:v>Kainuu</c:v>
                </c:pt>
                <c:pt idx="7">
                  <c:v>Pohjanmaa</c:v>
                </c:pt>
                <c:pt idx="8">
                  <c:v>Keski-Suomi</c:v>
                </c:pt>
                <c:pt idx="9">
                  <c:v>Päijät-Häme</c:v>
                </c:pt>
                <c:pt idx="10">
                  <c:v>Etelä-Savo</c:v>
                </c:pt>
                <c:pt idx="11">
                  <c:v>Uusimaa</c:v>
                </c:pt>
                <c:pt idx="12">
                  <c:v>Pohjois-Pohjanmaa</c:v>
                </c:pt>
                <c:pt idx="13">
                  <c:v>Pohjois-Karjala</c:v>
                </c:pt>
                <c:pt idx="14">
                  <c:v>Etelä-Pohjanmaa</c:v>
                </c:pt>
                <c:pt idx="15">
                  <c:v>Kymenlaakso</c:v>
                </c:pt>
                <c:pt idx="16">
                  <c:v>Keski-Pohjanmaa</c:v>
                </c:pt>
                <c:pt idx="17">
                  <c:v>Pohjois-Savo</c:v>
                </c:pt>
              </c:strCache>
            </c:strRef>
          </c:cat>
          <c:val>
            <c:numRef>
              <c:f>Sheet1!$B$2:$B$19</c:f>
              <c:numCache>
                <c:formatCode>#,##0_ ;[Red]\-#,##0\ </c:formatCode>
                <c:ptCount val="18"/>
                <c:pt idx="0">
                  <c:v>-178.07848626144224</c:v>
                </c:pt>
                <c:pt idx="1">
                  <c:v>-117.73887606389002</c:v>
                </c:pt>
                <c:pt idx="2">
                  <c:v>-82.852263759310063</c:v>
                </c:pt>
                <c:pt idx="3">
                  <c:v>-65.273278563129395</c:v>
                </c:pt>
                <c:pt idx="4">
                  <c:v>-62.217324837030247</c:v>
                </c:pt>
                <c:pt idx="5">
                  <c:v>-41.91939645177473</c:v>
                </c:pt>
                <c:pt idx="6">
                  <c:v>-19.227583258303142</c:v>
                </c:pt>
                <c:pt idx="7">
                  <c:v>-17.994361718216226</c:v>
                </c:pt>
                <c:pt idx="8">
                  <c:v>7.7644827297744143</c:v>
                </c:pt>
                <c:pt idx="9">
                  <c:v>13.47717683390465</c:v>
                </c:pt>
                <c:pt idx="10">
                  <c:v>21.834312009955539</c:v>
                </c:pt>
                <c:pt idx="11">
                  <c:v>46.917673181782412</c:v>
                </c:pt>
                <c:pt idx="12">
                  <c:v>47.283351804229426</c:v>
                </c:pt>
                <c:pt idx="13">
                  <c:v>49.015950307720075</c:v>
                </c:pt>
                <c:pt idx="14">
                  <c:v>58.818215758838321</c:v>
                </c:pt>
                <c:pt idx="15">
                  <c:v>66.445043876476205</c:v>
                </c:pt>
                <c:pt idx="16">
                  <c:v>70.99996049957295</c:v>
                </c:pt>
                <c:pt idx="17">
                  <c:v>100.05046091990437</c:v>
                </c:pt>
              </c:numCache>
            </c:numRef>
          </c:val>
        </c:ser>
        <c:dLbls>
          <c:showLegendKey val="0"/>
          <c:showVal val="0"/>
          <c:showCatName val="0"/>
          <c:showSerName val="0"/>
          <c:showPercent val="0"/>
          <c:showBubbleSize val="0"/>
        </c:dLbls>
        <c:gapWidth val="60"/>
        <c:overlap val="26"/>
        <c:axId val="181383936"/>
        <c:axId val="181385472"/>
      </c:barChart>
      <c:catAx>
        <c:axId val="181383936"/>
        <c:scaling>
          <c:orientation val="minMax"/>
        </c:scaling>
        <c:delete val="0"/>
        <c:axPos val="l"/>
        <c:majorGridlines>
          <c:spPr>
            <a:ln w="0">
              <a:solidFill>
                <a:schemeClr val="accent1"/>
              </a:solidFill>
              <a:prstDash val="sysDot"/>
            </a:ln>
            <a:effectLst/>
          </c:spPr>
        </c:majorGridlines>
        <c:numFmt formatCode="General" sourceLinked="1"/>
        <c:majorTickMark val="out"/>
        <c:minorTickMark val="none"/>
        <c:tickLblPos val="low"/>
        <c:spPr>
          <a:ln w="3051">
            <a:solidFill>
              <a:schemeClr val="tx1"/>
            </a:solidFill>
            <a:prstDash val="solid"/>
          </a:ln>
        </c:spPr>
        <c:txPr>
          <a:bodyPr rot="0" vert="horz"/>
          <a:lstStyle/>
          <a:p>
            <a:pPr>
              <a:defRPr sz="1450" b="0" i="0" u="none" strike="noStrike" baseline="0">
                <a:solidFill>
                  <a:schemeClr val="accent1"/>
                </a:solidFill>
                <a:latin typeface="Verdana" pitchFamily="34" charset="0"/>
                <a:ea typeface="Times New Roman"/>
                <a:cs typeface="Times New Roman"/>
              </a:defRPr>
            </a:pPr>
            <a:endParaRPr lang="fi-FI"/>
          </a:p>
        </c:txPr>
        <c:crossAx val="181385472"/>
        <c:crosses val="autoZero"/>
        <c:auto val="1"/>
        <c:lblAlgn val="ctr"/>
        <c:lblOffset val="0"/>
        <c:tickLblSkip val="1"/>
        <c:tickMarkSkip val="1"/>
        <c:noMultiLvlLbl val="0"/>
      </c:catAx>
      <c:valAx>
        <c:axId val="181385472"/>
        <c:scaling>
          <c:orientation val="minMax"/>
          <c:max val="120"/>
          <c:min val="-200"/>
        </c:scaling>
        <c:delete val="0"/>
        <c:axPos val="b"/>
        <c:majorGridlines>
          <c:spPr>
            <a:ln w="3051">
              <a:solidFill>
                <a:schemeClr val="tx1"/>
              </a:solidFill>
              <a:prstDash val="sysDash"/>
            </a:ln>
          </c:spPr>
        </c:majorGridlines>
        <c:numFmt formatCode="0" sourceLinked="0"/>
        <c:majorTickMark val="out"/>
        <c:minorTickMark val="in"/>
        <c:tickLblPos val="nextTo"/>
        <c:spPr>
          <a:ln w="3051">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181383936"/>
        <c:crosses val="autoZero"/>
        <c:crossBetween val="between"/>
        <c:majorUnit val="20"/>
        <c:minorUnit val="10"/>
      </c:valAx>
      <c:spPr>
        <a:noFill/>
        <a:ln w="12204">
          <a:solidFill>
            <a:schemeClr val="tx1"/>
          </a:solidFill>
          <a:prstDash val="solid"/>
        </a:ln>
      </c:spPr>
    </c:plotArea>
    <c:plotVisOnly val="1"/>
    <c:dispBlanksAs val="gap"/>
    <c:showDLblsOverMax val="0"/>
  </c:chart>
  <c:spPr>
    <a:noFill/>
    <a:ln>
      <a:noFill/>
    </a:ln>
  </c:spPr>
  <c:txPr>
    <a:bodyPr/>
    <a:lstStyle/>
    <a:p>
      <a:pPr>
        <a:defRPr sz="1730"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0.40508</cdr:x>
      <cdr:y>0.62699</cdr:y>
    </cdr:from>
    <cdr:to>
      <cdr:x>0.51872</cdr:x>
      <cdr:y>0.69032</cdr:y>
    </cdr:to>
    <cdr:sp macro="" textlink="">
      <cdr:nvSpPr>
        <cdr:cNvPr id="3" name="Tekstiruutu 2"/>
        <cdr:cNvSpPr txBox="1"/>
      </cdr:nvSpPr>
      <cdr:spPr>
        <a:xfrm xmlns:a="http://schemas.openxmlformats.org/drawingml/2006/main">
          <a:off x="2566882" y="2851688"/>
          <a:ext cx="720103" cy="2880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-1 118</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0.13636</cdr:x>
      <cdr:y>0.37997</cdr:y>
    </cdr:from>
    <cdr:to>
      <cdr:x>0.22727</cdr:x>
      <cdr:y>0.4433</cdr:y>
    </cdr:to>
    <cdr:sp macro="" textlink="">
      <cdr:nvSpPr>
        <cdr:cNvPr id="4" name="Tekstiruutu 1"/>
        <cdr:cNvSpPr txBox="1"/>
      </cdr:nvSpPr>
      <cdr:spPr>
        <a:xfrm xmlns:a="http://schemas.openxmlformats.org/drawingml/2006/main">
          <a:off x="864096" y="1728192"/>
          <a:ext cx="57606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-631</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0.27273</cdr:x>
      <cdr:y>0.4433</cdr:y>
    </cdr:from>
    <cdr:to>
      <cdr:x>0.36364</cdr:x>
      <cdr:y>0.50663</cdr:y>
    </cdr:to>
    <cdr:sp macro="" textlink="">
      <cdr:nvSpPr>
        <cdr:cNvPr id="5" name="Tekstiruutu 1"/>
        <cdr:cNvSpPr txBox="1"/>
      </cdr:nvSpPr>
      <cdr:spPr>
        <a:xfrm xmlns:a="http://schemas.openxmlformats.org/drawingml/2006/main">
          <a:off x="1728192" y="2016224"/>
          <a:ext cx="57606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-756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0.82955</cdr:x>
      <cdr:y>0.79161</cdr:y>
    </cdr:from>
    <cdr:to>
      <cdr:x>0.94318</cdr:x>
      <cdr:y>0.85494</cdr:y>
    </cdr:to>
    <cdr:sp macro="" textlink="">
      <cdr:nvSpPr>
        <cdr:cNvPr id="7" name="Tekstiruutu 1"/>
        <cdr:cNvSpPr txBox="1"/>
      </cdr:nvSpPr>
      <cdr:spPr>
        <a:xfrm xmlns:a="http://schemas.openxmlformats.org/drawingml/2006/main">
          <a:off x="5256584" y="3600400"/>
          <a:ext cx="72008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-1 396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0.54545</cdr:x>
      <cdr:y>0.73574</cdr:y>
    </cdr:from>
    <cdr:to>
      <cdr:x>0.67045</cdr:x>
      <cdr:y>0.79906</cdr:y>
    </cdr:to>
    <cdr:sp macro="" textlink="">
      <cdr:nvSpPr>
        <cdr:cNvPr id="8" name="Tekstiruutu 1"/>
        <cdr:cNvSpPr txBox="1"/>
      </cdr:nvSpPr>
      <cdr:spPr>
        <a:xfrm xmlns:a="http://schemas.openxmlformats.org/drawingml/2006/main">
          <a:off x="3456355" y="3346297"/>
          <a:ext cx="792088" cy="2879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-1 306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0.69318</cdr:x>
      <cdr:y>0.77578</cdr:y>
    </cdr:from>
    <cdr:to>
      <cdr:x>0.81017</cdr:x>
      <cdr:y>0.83911</cdr:y>
    </cdr:to>
    <cdr:sp macro="" textlink="">
      <cdr:nvSpPr>
        <cdr:cNvPr id="9" name="Tekstiruutu 1"/>
        <cdr:cNvSpPr txBox="1"/>
      </cdr:nvSpPr>
      <cdr:spPr>
        <a:xfrm xmlns:a="http://schemas.openxmlformats.org/drawingml/2006/main">
          <a:off x="4392488" y="3528392"/>
          <a:ext cx="741288"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-1 346</a:t>
          </a:r>
          <a:endParaRPr lang="fi-FI" sz="1400" b="1" dirty="0">
            <a:solidFill>
              <a:schemeClr val="accent1"/>
            </a:solidFill>
            <a:latin typeface="Verdana" pitchFamily="34" charset="0"/>
            <a:ea typeface="Verdana" pitchFamily="34" charset="0"/>
            <a:cs typeface="Verdan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28.3.2014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3</a:t>
            </a:fld>
            <a:endParaRPr lang="fi-FI">
              <a:solidFill>
                <a:prstClr val="black"/>
              </a:solidFill>
            </a:endParaRPr>
          </a:p>
        </p:txBody>
      </p:sp>
    </p:spTree>
    <p:extLst>
      <p:ext uri="{BB962C8B-B14F-4D97-AF65-F5344CB8AC3E}">
        <p14:creationId xmlns:p14="http://schemas.microsoft.com/office/powerpoint/2010/main" val="427220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250" indent="-275480">
              <a:defRPr>
                <a:solidFill>
                  <a:schemeClr val="tx1"/>
                </a:solidFill>
                <a:latin typeface="Verdana" pitchFamily="34" charset="0"/>
              </a:defRPr>
            </a:lvl2pPr>
            <a:lvl3pPr marL="1101922" indent="-220385">
              <a:defRPr>
                <a:solidFill>
                  <a:schemeClr val="tx1"/>
                </a:solidFill>
                <a:latin typeface="Verdana" pitchFamily="34" charset="0"/>
              </a:defRPr>
            </a:lvl3pPr>
            <a:lvl4pPr marL="1542691" indent="-220385">
              <a:defRPr>
                <a:solidFill>
                  <a:schemeClr val="tx1"/>
                </a:solidFill>
                <a:latin typeface="Verdana" pitchFamily="34" charset="0"/>
              </a:defRPr>
            </a:lvl4pPr>
            <a:lvl5pPr marL="1983460" indent="-220385">
              <a:defRPr>
                <a:solidFill>
                  <a:schemeClr val="tx1"/>
                </a:solidFill>
                <a:latin typeface="Verdana" pitchFamily="34" charset="0"/>
              </a:defRPr>
            </a:lvl5pPr>
            <a:lvl6pPr marL="2424228" indent="-220385" fontAlgn="base">
              <a:spcBef>
                <a:spcPct val="0"/>
              </a:spcBef>
              <a:spcAft>
                <a:spcPct val="0"/>
              </a:spcAft>
              <a:defRPr>
                <a:solidFill>
                  <a:schemeClr val="tx1"/>
                </a:solidFill>
                <a:latin typeface="Verdana" pitchFamily="34" charset="0"/>
              </a:defRPr>
            </a:lvl6pPr>
            <a:lvl7pPr marL="2864997" indent="-220385" fontAlgn="base">
              <a:spcBef>
                <a:spcPct val="0"/>
              </a:spcBef>
              <a:spcAft>
                <a:spcPct val="0"/>
              </a:spcAft>
              <a:defRPr>
                <a:solidFill>
                  <a:schemeClr val="tx1"/>
                </a:solidFill>
                <a:latin typeface="Verdana" pitchFamily="34" charset="0"/>
              </a:defRPr>
            </a:lvl7pPr>
            <a:lvl8pPr marL="3305766" indent="-220385" fontAlgn="base">
              <a:spcBef>
                <a:spcPct val="0"/>
              </a:spcBef>
              <a:spcAft>
                <a:spcPct val="0"/>
              </a:spcAft>
              <a:defRPr>
                <a:solidFill>
                  <a:schemeClr val="tx1"/>
                </a:solidFill>
                <a:latin typeface="Verdana" pitchFamily="34" charset="0"/>
              </a:defRPr>
            </a:lvl8pPr>
            <a:lvl9pPr marL="3746536" indent="-22038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solidFill>
                  <a:prstClr val="black"/>
                </a:solidFill>
                <a:latin typeface="Arial" charset="0"/>
              </a:rPr>
              <a:pPr fontAlgn="base">
                <a:spcBef>
                  <a:spcPct val="0"/>
                </a:spcBef>
                <a:spcAft>
                  <a:spcPct val="0"/>
                </a:spcAft>
                <a:defRPr/>
              </a:pPr>
              <a:t>33</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250" indent="-275480">
              <a:defRPr>
                <a:solidFill>
                  <a:schemeClr val="tx1"/>
                </a:solidFill>
                <a:latin typeface="Verdana" pitchFamily="34" charset="0"/>
              </a:defRPr>
            </a:lvl2pPr>
            <a:lvl3pPr marL="1101922" indent="-220385">
              <a:defRPr>
                <a:solidFill>
                  <a:schemeClr val="tx1"/>
                </a:solidFill>
                <a:latin typeface="Verdana" pitchFamily="34" charset="0"/>
              </a:defRPr>
            </a:lvl3pPr>
            <a:lvl4pPr marL="1542691" indent="-220385">
              <a:defRPr>
                <a:solidFill>
                  <a:schemeClr val="tx1"/>
                </a:solidFill>
                <a:latin typeface="Verdana" pitchFamily="34" charset="0"/>
              </a:defRPr>
            </a:lvl4pPr>
            <a:lvl5pPr marL="1983460" indent="-220385">
              <a:defRPr>
                <a:solidFill>
                  <a:schemeClr val="tx1"/>
                </a:solidFill>
                <a:latin typeface="Verdana" pitchFamily="34" charset="0"/>
              </a:defRPr>
            </a:lvl5pPr>
            <a:lvl6pPr marL="2424228" indent="-220385" fontAlgn="base">
              <a:spcBef>
                <a:spcPct val="0"/>
              </a:spcBef>
              <a:spcAft>
                <a:spcPct val="0"/>
              </a:spcAft>
              <a:defRPr>
                <a:solidFill>
                  <a:schemeClr val="tx1"/>
                </a:solidFill>
                <a:latin typeface="Verdana" pitchFamily="34" charset="0"/>
              </a:defRPr>
            </a:lvl6pPr>
            <a:lvl7pPr marL="2864997" indent="-220385" fontAlgn="base">
              <a:spcBef>
                <a:spcPct val="0"/>
              </a:spcBef>
              <a:spcAft>
                <a:spcPct val="0"/>
              </a:spcAft>
              <a:defRPr>
                <a:solidFill>
                  <a:schemeClr val="tx1"/>
                </a:solidFill>
                <a:latin typeface="Verdana" pitchFamily="34" charset="0"/>
              </a:defRPr>
            </a:lvl7pPr>
            <a:lvl8pPr marL="3305766" indent="-220385" fontAlgn="base">
              <a:spcBef>
                <a:spcPct val="0"/>
              </a:spcBef>
              <a:spcAft>
                <a:spcPct val="0"/>
              </a:spcAft>
              <a:defRPr>
                <a:solidFill>
                  <a:schemeClr val="tx1"/>
                </a:solidFill>
                <a:latin typeface="Verdana" pitchFamily="34" charset="0"/>
              </a:defRPr>
            </a:lvl8pPr>
            <a:lvl9pPr marL="3746536" indent="-22038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solidFill>
                  <a:prstClr val="black"/>
                </a:solidFill>
                <a:latin typeface="Arial" charset="0"/>
              </a:rPr>
              <a:pPr fontAlgn="base">
                <a:spcBef>
                  <a:spcPct val="0"/>
                </a:spcBef>
                <a:spcAft>
                  <a:spcPct val="0"/>
                </a:spcAft>
                <a:defRPr/>
              </a:pPr>
              <a:t>35</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49</a:t>
            </a:fld>
            <a:endParaRPr lang="fi-FI">
              <a:solidFill>
                <a:prstClr val="black"/>
              </a:solidFill>
            </a:endParaRPr>
          </a:p>
        </p:txBody>
      </p:sp>
    </p:spTree>
    <p:extLst>
      <p:ext uri="{BB962C8B-B14F-4D97-AF65-F5344CB8AC3E}">
        <p14:creationId xmlns:p14="http://schemas.microsoft.com/office/powerpoint/2010/main" val="2662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endParaRPr lang="fi-FI" dirty="0"/>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4</a:t>
            </a:fld>
            <a:endParaRPr lang="fi-FI">
              <a:solidFill>
                <a:prstClr val="black"/>
              </a:solidFill>
            </a:endParaRPr>
          </a:p>
        </p:txBody>
      </p:sp>
    </p:spTree>
    <p:extLst>
      <p:ext uri="{BB962C8B-B14F-4D97-AF65-F5344CB8AC3E}">
        <p14:creationId xmlns:p14="http://schemas.microsoft.com/office/powerpoint/2010/main" val="315831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Kunnan peruspalvelujen valtionosuuden</a:t>
            </a:r>
            <a:r>
              <a:rPr lang="fi-FI" baseline="0" dirty="0" smtClean="0"/>
              <a:t> saajina vain kunnat; </a:t>
            </a:r>
            <a:r>
              <a:rPr lang="fi-FI" baseline="0" dirty="0" err="1" smtClean="0"/>
              <a:t>OKM:n</a:t>
            </a:r>
            <a:r>
              <a:rPr lang="fi-FI" baseline="0" dirty="0" smtClean="0"/>
              <a:t> rahoitusta myös muille opetuksen järjestäjille</a:t>
            </a:r>
          </a:p>
          <a:p>
            <a:endParaRPr lang="fi-FI" baseline="0" dirty="0" smtClean="0"/>
          </a:p>
          <a:p>
            <a:r>
              <a:rPr lang="fi-FI" baseline="0" dirty="0" smtClean="0"/>
              <a:t>Kunnan osuus kummassakin</a:t>
            </a:r>
          </a:p>
          <a:p>
            <a:endParaRPr lang="fi-FI" dirty="0"/>
          </a:p>
        </p:txBody>
      </p:sp>
      <p:sp>
        <p:nvSpPr>
          <p:cNvPr id="4" name="Dian numeron paikkamerkki 3"/>
          <p:cNvSpPr>
            <a:spLocks noGrp="1"/>
          </p:cNvSpPr>
          <p:nvPr>
            <p:ph type="sldNum" sz="quarter" idx="10"/>
          </p:nvPr>
        </p:nvSpPr>
        <p:spPr/>
        <p:txBody>
          <a:bodyPr/>
          <a:lstStyle/>
          <a:p>
            <a:pPr>
              <a:defRPr/>
            </a:pPr>
            <a:fld id="{817326D1-8570-45E0-AB38-D37C340EAC7B}"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74489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6</a:t>
            </a:fld>
            <a:endParaRPr lang="fi-FI">
              <a:solidFill>
                <a:prstClr val="black"/>
              </a:solidFill>
            </a:endParaRPr>
          </a:p>
        </p:txBody>
      </p:sp>
    </p:spTree>
    <p:extLst>
      <p:ext uri="{BB962C8B-B14F-4D97-AF65-F5344CB8AC3E}">
        <p14:creationId xmlns:p14="http://schemas.microsoft.com/office/powerpoint/2010/main" val="792196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853" indent="-285713">
              <a:defRPr>
                <a:solidFill>
                  <a:schemeClr val="tx1"/>
                </a:solidFill>
                <a:latin typeface="Verdana" pitchFamily="34" charset="0"/>
              </a:defRPr>
            </a:lvl2pPr>
            <a:lvl3pPr marL="1142851" indent="-228570">
              <a:defRPr>
                <a:solidFill>
                  <a:schemeClr val="tx1"/>
                </a:solidFill>
                <a:latin typeface="Verdana" pitchFamily="34" charset="0"/>
              </a:defRPr>
            </a:lvl3pPr>
            <a:lvl4pPr marL="1599992" indent="-228570">
              <a:defRPr>
                <a:solidFill>
                  <a:schemeClr val="tx1"/>
                </a:solidFill>
                <a:latin typeface="Verdana" pitchFamily="34" charset="0"/>
              </a:defRPr>
            </a:lvl4pPr>
            <a:lvl5pPr marL="2057132" indent="-228570">
              <a:defRPr>
                <a:solidFill>
                  <a:schemeClr val="tx1"/>
                </a:solidFill>
                <a:latin typeface="Verdana" pitchFamily="34" charset="0"/>
              </a:defRPr>
            </a:lvl5pPr>
            <a:lvl6pPr marL="2514273" indent="-228570" fontAlgn="base">
              <a:spcBef>
                <a:spcPct val="0"/>
              </a:spcBef>
              <a:spcAft>
                <a:spcPct val="0"/>
              </a:spcAft>
              <a:defRPr>
                <a:solidFill>
                  <a:schemeClr val="tx1"/>
                </a:solidFill>
                <a:latin typeface="Verdana" pitchFamily="34" charset="0"/>
              </a:defRPr>
            </a:lvl6pPr>
            <a:lvl7pPr marL="2971413" indent="-228570" fontAlgn="base">
              <a:spcBef>
                <a:spcPct val="0"/>
              </a:spcBef>
              <a:spcAft>
                <a:spcPct val="0"/>
              </a:spcAft>
              <a:defRPr>
                <a:solidFill>
                  <a:schemeClr val="tx1"/>
                </a:solidFill>
                <a:latin typeface="Verdana" pitchFamily="34" charset="0"/>
              </a:defRPr>
            </a:lvl7pPr>
            <a:lvl8pPr marL="3428554" indent="-228570" fontAlgn="base">
              <a:spcBef>
                <a:spcPct val="0"/>
              </a:spcBef>
              <a:spcAft>
                <a:spcPct val="0"/>
              </a:spcAft>
              <a:defRPr>
                <a:solidFill>
                  <a:schemeClr val="tx1"/>
                </a:solidFill>
                <a:latin typeface="Verdana" pitchFamily="34" charset="0"/>
              </a:defRPr>
            </a:lvl8pPr>
            <a:lvl9pPr marL="3885694" indent="-22857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solidFill>
                  <a:prstClr val="black"/>
                </a:solidFill>
                <a:latin typeface="Arial" charset="0"/>
              </a:rPr>
              <a:pPr fontAlgn="base">
                <a:spcBef>
                  <a:spcPct val="0"/>
                </a:spcBef>
                <a:spcAft>
                  <a:spcPct val="0"/>
                </a:spcAft>
                <a:defRPr/>
              </a:pPr>
              <a:t>7</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Vuonna 2012</a:t>
            </a:r>
            <a:r>
              <a:rPr lang="fi-FI" baseline="0" dirty="0" smtClean="0"/>
              <a:t> r</a:t>
            </a:r>
            <a:r>
              <a:rPr lang="fi-FI" dirty="0" smtClean="0"/>
              <a:t>ahoitusosuus</a:t>
            </a:r>
            <a:r>
              <a:rPr lang="fi-FI" baseline="0" dirty="0" smtClean="0"/>
              <a:t> 364,18 €/asukas muodostuu:</a:t>
            </a:r>
          </a:p>
          <a:p>
            <a:pPr marL="164545" indent="-164545">
              <a:buFont typeface="Arial" pitchFamily="34" charset="0"/>
              <a:buChar char="•"/>
            </a:pPr>
            <a:r>
              <a:rPr lang="fi-FI" baseline="0" dirty="0" smtClean="0"/>
              <a:t>Lukiot 76 €/asukas</a:t>
            </a:r>
          </a:p>
          <a:p>
            <a:pPr marL="164545" indent="-164545">
              <a:buFont typeface="Arial" pitchFamily="34" charset="0"/>
              <a:buChar char="•"/>
            </a:pPr>
            <a:r>
              <a:rPr lang="fi-FI" baseline="0" dirty="0" smtClean="0"/>
              <a:t>Ammatillinen 190 €/asukas</a:t>
            </a:r>
          </a:p>
          <a:p>
            <a:pPr marL="164545" indent="-164545">
              <a:buFont typeface="Arial" pitchFamily="34" charset="0"/>
              <a:buChar char="•"/>
            </a:pPr>
            <a:r>
              <a:rPr lang="fi-FI" baseline="0" dirty="0" smtClean="0"/>
              <a:t>AMK 98 €/asukas</a:t>
            </a:r>
            <a:endParaRPr lang="fi-FI" dirty="0"/>
          </a:p>
        </p:txBody>
      </p:sp>
      <p:sp>
        <p:nvSpPr>
          <p:cNvPr id="4" name="Dian numeron paikkamerkki 3"/>
          <p:cNvSpPr>
            <a:spLocks noGrp="1"/>
          </p:cNvSpPr>
          <p:nvPr>
            <p:ph type="sldNum" sz="quarter" idx="10"/>
          </p:nvPr>
        </p:nvSpPr>
        <p:spPr/>
        <p:txBody>
          <a:bodyPr/>
          <a:lstStyle/>
          <a:p>
            <a:fld id="{2A854123-5E41-2E41-BD47-C370B56BAA5B}" type="slidenum">
              <a:rPr lang="fi-FI" smtClean="0">
                <a:solidFill>
                  <a:prstClr val="black"/>
                </a:solidFill>
              </a:rPr>
              <a:pPr/>
              <a:t>10</a:t>
            </a:fld>
            <a:endParaRPr lang="fi-FI">
              <a:solidFill>
                <a:prstClr val="black"/>
              </a:solidFill>
            </a:endParaRPr>
          </a:p>
        </p:txBody>
      </p:sp>
    </p:spTree>
    <p:extLst>
      <p:ext uri="{BB962C8B-B14F-4D97-AF65-F5344CB8AC3E}">
        <p14:creationId xmlns:p14="http://schemas.microsoft.com/office/powerpoint/2010/main" val="1242038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AE36A8-0A76-4C63-8941-B39E4C045E49}" type="slidenum">
              <a:rPr lang="fi-FI" smtClean="0">
                <a:solidFill>
                  <a:prstClr val="black"/>
                </a:solidFill>
              </a:rPr>
              <a:pPr/>
              <a:t>25</a:t>
            </a:fld>
            <a:endParaRPr lang="fi-FI">
              <a:solidFill>
                <a:prstClr val="black"/>
              </a:solidFill>
            </a:endParaRPr>
          </a:p>
        </p:txBody>
      </p:sp>
    </p:spTree>
    <p:extLst>
      <p:ext uri="{BB962C8B-B14F-4D97-AF65-F5344CB8AC3E}">
        <p14:creationId xmlns:p14="http://schemas.microsoft.com/office/powerpoint/2010/main" val="334029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8C078C2-0FBA-4EF2-8589-29F7CE82A5E2}" type="slidenum">
              <a:rPr lang="fi-FI" smtClean="0">
                <a:solidFill>
                  <a:prstClr val="black"/>
                </a:solidFill>
                <a:latin typeface="Arial" charset="0"/>
              </a:rPr>
              <a:pPr fontAlgn="base">
                <a:spcBef>
                  <a:spcPct val="0"/>
                </a:spcBef>
                <a:spcAft>
                  <a:spcPct val="0"/>
                </a:spcAft>
                <a:defRPr/>
              </a:pPr>
              <a:t>30</a:t>
            </a:fld>
            <a:endParaRPr lang="fi-FI"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250" indent="-275480">
              <a:defRPr>
                <a:solidFill>
                  <a:schemeClr val="tx1"/>
                </a:solidFill>
                <a:latin typeface="Verdana" pitchFamily="34" charset="0"/>
              </a:defRPr>
            </a:lvl2pPr>
            <a:lvl3pPr marL="1101922" indent="-220385">
              <a:defRPr>
                <a:solidFill>
                  <a:schemeClr val="tx1"/>
                </a:solidFill>
                <a:latin typeface="Verdana" pitchFamily="34" charset="0"/>
              </a:defRPr>
            </a:lvl3pPr>
            <a:lvl4pPr marL="1542691" indent="-220385">
              <a:defRPr>
                <a:solidFill>
                  <a:schemeClr val="tx1"/>
                </a:solidFill>
                <a:latin typeface="Verdana" pitchFamily="34" charset="0"/>
              </a:defRPr>
            </a:lvl4pPr>
            <a:lvl5pPr marL="1983460" indent="-220385">
              <a:defRPr>
                <a:solidFill>
                  <a:schemeClr val="tx1"/>
                </a:solidFill>
                <a:latin typeface="Verdana" pitchFamily="34" charset="0"/>
              </a:defRPr>
            </a:lvl5pPr>
            <a:lvl6pPr marL="2424228" indent="-220385" fontAlgn="base">
              <a:spcBef>
                <a:spcPct val="0"/>
              </a:spcBef>
              <a:spcAft>
                <a:spcPct val="0"/>
              </a:spcAft>
              <a:defRPr>
                <a:solidFill>
                  <a:schemeClr val="tx1"/>
                </a:solidFill>
                <a:latin typeface="Verdana" pitchFamily="34" charset="0"/>
              </a:defRPr>
            </a:lvl6pPr>
            <a:lvl7pPr marL="2864997" indent="-220385" fontAlgn="base">
              <a:spcBef>
                <a:spcPct val="0"/>
              </a:spcBef>
              <a:spcAft>
                <a:spcPct val="0"/>
              </a:spcAft>
              <a:defRPr>
                <a:solidFill>
                  <a:schemeClr val="tx1"/>
                </a:solidFill>
                <a:latin typeface="Verdana" pitchFamily="34" charset="0"/>
              </a:defRPr>
            </a:lvl7pPr>
            <a:lvl8pPr marL="3305766" indent="-220385" fontAlgn="base">
              <a:spcBef>
                <a:spcPct val="0"/>
              </a:spcBef>
              <a:spcAft>
                <a:spcPct val="0"/>
              </a:spcAft>
              <a:defRPr>
                <a:solidFill>
                  <a:schemeClr val="tx1"/>
                </a:solidFill>
                <a:latin typeface="Verdana" pitchFamily="34" charset="0"/>
              </a:defRPr>
            </a:lvl8pPr>
            <a:lvl9pPr marL="3746536" indent="-220385"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796CAD98-5F12-4D04-ADC1-94744B37E0E5}" type="slidenum">
              <a:rPr lang="fi-FI" smtClean="0">
                <a:solidFill>
                  <a:prstClr val="black"/>
                </a:solidFill>
                <a:latin typeface="Arial" charset="0"/>
              </a:rPr>
              <a:pPr fontAlgn="base">
                <a:spcBef>
                  <a:spcPct val="0"/>
                </a:spcBef>
                <a:spcAft>
                  <a:spcPct val="0"/>
                </a:spcAft>
                <a:defRPr/>
              </a:pPr>
              <a:t>31</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4.jpe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8.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df"/><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jpe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4.jpe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10.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df"/><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d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3837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4032577362"/>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19424262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672673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490438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7798428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152711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4124812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495714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6151610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519159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3256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Etunimi Sukunimi titteli | Tapahtuma</a:t>
            </a:r>
            <a:endParaRPr lang="fi-FI"/>
          </a:p>
        </p:txBody>
      </p:sp>
      <p:sp>
        <p:nvSpPr>
          <p:cNvPr id="6" name="Dian numeron paikkamerkki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6377307"/>
      </p:ext>
    </p:extLst>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lvl1pPr>
              <a:defRPr sz="800"/>
            </a:lvl1p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11"/>
          </p:nvPr>
        </p:nvSpPr>
        <p:spPr/>
        <p:txBody>
          <a:bodyPr/>
          <a:lstStyle>
            <a:lvl1pPr>
              <a:defRPr sz="800"/>
            </a:lvl1p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12"/>
          </p:nvPr>
        </p:nvSpPr>
        <p:spPr/>
        <p:txBody>
          <a:bodyPr/>
          <a:lstStyle>
            <a:lvl1pPr>
              <a:defRPr sz="800"/>
            </a:lvl1p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758166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13" name="Picture 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193877683"/>
      </p:ext>
    </p:extLst>
  </p:cSld>
  <p:clrMapOvr>
    <a:masterClrMapping/>
  </p:clrMapOvr>
  <p:hf hdr="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3518657625"/>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3981521919"/>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2097491786"/>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7" name="Kuva 6"/>
          <p:cNvPicPr>
            <a:picLocks noChangeAspect="1"/>
          </p:cNvPicPr>
          <p:nvPr userDrawn="1"/>
        </p:nvPicPr>
        <p:blipFill rotWithShape="1">
          <a:blip r:embed="rId6"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3490692403"/>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3535910023"/>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1418568097"/>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3195624483"/>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85541126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9" name="Picture 1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191603314"/>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608191749"/>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655984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2913886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2233046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28596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881137117"/>
      </p:ext>
    </p:extLst>
  </p:cSld>
  <p:clrMapOvr>
    <a:masterClrMapping/>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03378904"/>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108687" y="2679976"/>
            <a:ext cx="4052760" cy="4142028"/>
          </a:xfrm>
          <a:prstGeom prst="rect">
            <a:avLst/>
          </a:prstGeom>
        </p:spPr>
      </p:pic>
      <p:sp>
        <p:nvSpPr>
          <p:cNvPr id="2" name="Title 1"/>
          <p:cNvSpPr>
            <a:spLocks noGrp="1"/>
          </p:cNvSpPr>
          <p:nvPr>
            <p:ph type="ctrTitle"/>
          </p:nvPr>
        </p:nvSpPr>
        <p:spPr>
          <a:xfrm>
            <a:off x="685800" y="1823503"/>
            <a:ext cx="7298267" cy="1470025"/>
          </a:xfrm>
        </p:spPr>
        <p:txBody>
          <a:bodyPr lIns="0" anchor="b">
            <a:normAutofit/>
          </a:bodyPr>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pic>
        <p:nvPicPr>
          <p:cNvPr id="8" name="Picture 7"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40540870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331649" y="3796906"/>
            <a:ext cx="3812351" cy="3061094"/>
          </a:xfrm>
          <a:prstGeom prst="rect">
            <a:avLst/>
          </a:prstGeom>
        </p:spPr>
      </p:pic>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3010526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81344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402437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7376398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1379656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359912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8881204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6360635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299271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7" name="Picture 1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18"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9"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20"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Tree>
    <p:extLst>
      <p:ext uri="{BB962C8B-B14F-4D97-AF65-F5344CB8AC3E}">
        <p14:creationId xmlns:p14="http://schemas.microsoft.com/office/powerpoint/2010/main" val="2730430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23"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24"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4" name="TextBox 13"/>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8988256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96913" y="4406900"/>
            <a:ext cx="7772400" cy="1362075"/>
          </a:xfrm>
        </p:spPr>
        <p:txBody>
          <a:bodyPr lIns="0" rIns="0" anchor="t">
            <a:normAutofit/>
          </a:bodyPr>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normAutofit/>
          </a:bodyPr>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096846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0741780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728997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Rectangle 12"/>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6" name="Picture 1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5"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7"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8"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9" name="TextBox 18"/>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0" name="TextBox 19"/>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1" name="TextBox 20"/>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2406188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9" name="Rectangle 8"/>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6" name="Picture 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2028548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Rectangle 7"/>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5" name="Picture 4"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2675804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115528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4457006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Date Placeholder 3"/>
          <p:cNvSpPr txBox="1">
            <a:spLocks/>
          </p:cNvSpPr>
          <p:nvPr userDrawn="1"/>
        </p:nvSpPr>
        <p:spPr>
          <a:xfrm>
            <a:off x="2907853" y="6603586"/>
            <a:ext cx="904881" cy="265112"/>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rPr>
              <a:t>5.4.2011</a:t>
            </a:r>
            <a:endParaRPr lang="fi-FI">
              <a:solidFill>
                <a:srgbClr val="002E63"/>
              </a:solidFill>
            </a:endParaRPr>
          </a:p>
        </p:txBody>
      </p:sp>
      <p:sp>
        <p:nvSpPr>
          <p:cNvPr id="20" name="Footer Placeholder 4"/>
          <p:cNvSpPr txBox="1">
            <a:spLocks/>
          </p:cNvSpPr>
          <p:nvPr userDrawn="1"/>
        </p:nvSpPr>
        <p:spPr>
          <a:xfrm>
            <a:off x="3922271" y="6603586"/>
            <a:ext cx="3096603" cy="265112"/>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rPr>
              <a:t>etunimi sukunimi Titteli | Tapahtuma</a:t>
            </a:r>
            <a:endParaRPr lang="fi-FI" dirty="0" smtClean="0">
              <a:solidFill>
                <a:srgbClr val="002E63"/>
              </a:solidFill>
            </a:endParaRPr>
          </a:p>
        </p:txBody>
      </p:sp>
      <p:sp>
        <p:nvSpPr>
          <p:cNvPr id="21" name="TextBox 20"/>
          <p:cNvSpPr txBox="1"/>
          <p:nvPr userDrawn="1"/>
        </p:nvSpPr>
        <p:spPr>
          <a:xfrm>
            <a:off x="3833371"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8" name="TextBox 27"/>
          <p:cNvSpPr txBox="1"/>
          <p:nvPr userDrawn="1"/>
        </p:nvSpPr>
        <p:spPr>
          <a:xfrm>
            <a:off x="281305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9" name="TextBox 28"/>
          <p:cNvSpPr txBox="1"/>
          <p:nvPr userDrawn="1"/>
        </p:nvSpPr>
        <p:spPr>
          <a:xfrm>
            <a:off x="236220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5008192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lIns="0" tIns="0" rIns="0" anchor="b">
            <a:normAutofit/>
          </a:bodyPr>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rot="5400000">
            <a:off x="89662" y="864426"/>
            <a:ext cx="1549908" cy="370332"/>
          </a:xfrm>
          <a:prstGeom prst="rect">
            <a:avLst/>
          </a:prstGeom>
        </p:spPr>
      </p:pic>
    </p:spTree>
    <p:extLst>
      <p:ext uri="{BB962C8B-B14F-4D97-AF65-F5344CB8AC3E}">
        <p14:creationId xmlns:p14="http://schemas.microsoft.com/office/powerpoint/2010/main" val="2584310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1141037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73990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13" name="Picture 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319996626"/>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2400554802"/>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681848727"/>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1607121666"/>
      </p:ext>
    </p:extLst>
  </p:cSld>
  <p:clrMapOvr>
    <a:masterClrMapping/>
  </p:clrMapOvr>
  <p:hf sldNum="0"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7" name="Kuva 6"/>
          <p:cNvPicPr>
            <a:picLocks noChangeAspect="1"/>
          </p:cNvPicPr>
          <p:nvPr userDrawn="1"/>
        </p:nvPicPr>
        <p:blipFill rotWithShape="1">
          <a:blip r:embed="rId6"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3264424747"/>
      </p:ext>
    </p:extLst>
  </p:cSld>
  <p:clrMapOvr>
    <a:masterClrMapping/>
  </p:clrMapOvr>
  <p:hf sldNum="0"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1418307911"/>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2620016929"/>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4284720488"/>
      </p:ext>
    </p:extLst>
  </p:cSld>
  <p:clrMapOvr>
    <a:masterClrMapping/>
  </p:clrMapOvr>
  <p:hf sldNum="0"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493829665"/>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20478394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175803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7090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8529458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2856488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4233711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866433451"/>
      </p:ext>
    </p:extLst>
  </p:cSld>
  <p:clrMapOvr>
    <a:masterClrMapping/>
  </p:clrMapOvr>
  <p:hf hdr="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Etunimi Sukunimi titteli | Tapahtuma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824275702"/>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108687" y="2679976"/>
            <a:ext cx="4052760" cy="4142028"/>
          </a:xfrm>
          <a:prstGeom prst="rect">
            <a:avLst/>
          </a:prstGeom>
        </p:spPr>
      </p:pic>
      <p:sp>
        <p:nvSpPr>
          <p:cNvPr id="2" name="Title 1"/>
          <p:cNvSpPr>
            <a:spLocks noGrp="1"/>
          </p:cNvSpPr>
          <p:nvPr>
            <p:ph type="ctrTitle"/>
          </p:nvPr>
        </p:nvSpPr>
        <p:spPr>
          <a:xfrm>
            <a:off x="685800" y="1823503"/>
            <a:ext cx="7298267" cy="1470025"/>
          </a:xfrm>
        </p:spPr>
        <p:txBody>
          <a:bodyPr lIns="0" anchor="b">
            <a:normAutofit/>
          </a:bodyPr>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pic>
        <p:nvPicPr>
          <p:cNvPr id="8" name="Picture 7"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15320421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331649" y="3796906"/>
            <a:ext cx="3812351" cy="3061094"/>
          </a:xfrm>
          <a:prstGeom prst="rect">
            <a:avLst/>
          </a:prstGeom>
        </p:spPr>
      </p:pic>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8928767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0308845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30924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hf hdr="0"/>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4965697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6245597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398760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5035938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5143181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8319347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7" name="Picture 1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18"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9"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20"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Tree>
    <p:extLst>
      <p:ext uri="{BB962C8B-B14F-4D97-AF65-F5344CB8AC3E}">
        <p14:creationId xmlns:p14="http://schemas.microsoft.com/office/powerpoint/2010/main" val="8205295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23"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24"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4" name="TextBox 13"/>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8099806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96913" y="4406900"/>
            <a:ext cx="7772400" cy="1362075"/>
          </a:xfrm>
        </p:spPr>
        <p:txBody>
          <a:bodyPr lIns="0" rIns="0" anchor="t">
            <a:normAutofit/>
          </a:bodyPr>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normAutofit/>
          </a:bodyPr>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5649472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03185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27336280"/>
      </p:ext>
    </p:extLst>
  </p:cSld>
  <p:clrMapOvr>
    <a:masterClrMapping/>
  </p:clrMapOvr>
  <p:hf hdr="0"/>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Rectangle 12"/>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6" name="Picture 1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5"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7"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8"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9" name="TextBox 18"/>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0" name="TextBox 19"/>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1" name="TextBox 20"/>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2658265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9" name="Rectangle 8"/>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6" name="Picture 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3935963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Rectangle 7"/>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5" name="Picture 4"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4992210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5019536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6403049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5.2.2014/hp</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Date Placeholder 3"/>
          <p:cNvSpPr txBox="1">
            <a:spLocks/>
          </p:cNvSpPr>
          <p:nvPr userDrawn="1"/>
        </p:nvSpPr>
        <p:spPr>
          <a:xfrm>
            <a:off x="2907853" y="6603586"/>
            <a:ext cx="904881" cy="265112"/>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rPr>
              <a:t>5.4.2011</a:t>
            </a:r>
            <a:endParaRPr lang="fi-FI">
              <a:solidFill>
                <a:srgbClr val="002E63"/>
              </a:solidFill>
            </a:endParaRPr>
          </a:p>
        </p:txBody>
      </p:sp>
      <p:sp>
        <p:nvSpPr>
          <p:cNvPr id="20" name="Footer Placeholder 4"/>
          <p:cNvSpPr txBox="1">
            <a:spLocks/>
          </p:cNvSpPr>
          <p:nvPr userDrawn="1"/>
        </p:nvSpPr>
        <p:spPr>
          <a:xfrm>
            <a:off x="3922271" y="6603586"/>
            <a:ext cx="3096603" cy="265112"/>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rPr>
              <a:t>etunimi sukunimi Titteli | Tapahtuma</a:t>
            </a:r>
            <a:endParaRPr lang="fi-FI" dirty="0" smtClean="0">
              <a:solidFill>
                <a:srgbClr val="002E63"/>
              </a:solidFill>
            </a:endParaRPr>
          </a:p>
        </p:txBody>
      </p:sp>
      <p:sp>
        <p:nvSpPr>
          <p:cNvPr id="21" name="TextBox 20"/>
          <p:cNvSpPr txBox="1"/>
          <p:nvPr userDrawn="1"/>
        </p:nvSpPr>
        <p:spPr>
          <a:xfrm>
            <a:off x="3833371"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8" name="TextBox 27"/>
          <p:cNvSpPr txBox="1"/>
          <p:nvPr userDrawn="1"/>
        </p:nvSpPr>
        <p:spPr>
          <a:xfrm>
            <a:off x="281305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9" name="TextBox 28"/>
          <p:cNvSpPr txBox="1"/>
          <p:nvPr userDrawn="1"/>
        </p:nvSpPr>
        <p:spPr>
          <a:xfrm>
            <a:off x="236220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9585911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lIns="0" tIns="0" rIns="0" anchor="b">
            <a:normAutofit/>
          </a:bodyPr>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rot="5400000">
            <a:off x="89662" y="864426"/>
            <a:ext cx="1549908" cy="370332"/>
          </a:xfrm>
          <a:prstGeom prst="rect">
            <a:avLst/>
          </a:prstGeom>
        </p:spPr>
      </p:pic>
    </p:spTree>
    <p:extLst>
      <p:ext uri="{BB962C8B-B14F-4D97-AF65-F5344CB8AC3E}">
        <p14:creationId xmlns:p14="http://schemas.microsoft.com/office/powerpoint/2010/main" val="2316640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269304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30631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32953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8842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570060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2197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34005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368473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89804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847264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79855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59693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pic>
        <p:nvPicPr>
          <p:cNvPr id="13" name="Picture 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95716876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8.2.2012 Kari-Pekka Mäki-Lohiluoma</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143835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914391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927530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11016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934927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428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43123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9775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cs typeface="Arial" charset="0"/>
              </a:rPr>
              <a:t>5.4.2011</a:t>
            </a:r>
            <a:endParaRPr lang="fi-FI">
              <a:solidFill>
                <a:srgbClr val="002E63"/>
              </a:solidFill>
              <a:cs typeface="Arial" charset="0"/>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cs typeface="Arial" charset="0"/>
              </a:rPr>
              <a:t>etunimi sukunimi Titteli | Tapahtuma</a:t>
            </a:r>
            <a:endParaRPr lang="fi-FI" dirty="0" smtClean="0">
              <a:solidFill>
                <a:srgbClr val="002E63"/>
              </a:solidFill>
              <a:cs typeface="Arial" charset="0"/>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8.2.2012 Kari-Pekka Mäki-Lohiluoma</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141432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319677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39429260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838200" y="708025"/>
            <a:ext cx="6477000" cy="5334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Rectangle 5"/>
          <p:cNvSpPr>
            <a:spLocks noGrp="1" noChangeArrowheads="1"/>
          </p:cNvSpPr>
          <p:nvPr>
            <p:ph type="ftr" sz="quarter" idx="10"/>
          </p:nvPr>
        </p:nvSpPr>
        <p:spPr>
          <a:xfrm>
            <a:off x="4284663" y="6524625"/>
            <a:ext cx="1800225" cy="179388"/>
          </a:xfrm>
          <a:prstGeom prst="rect">
            <a:avLst/>
          </a:prstGeom>
          <a:ln/>
        </p:spPr>
        <p:txBody>
          <a:bodyPr/>
          <a:lstStyle>
            <a:lvl1pPr>
              <a:defRPr/>
            </a:lvl1pPr>
          </a:lstStyle>
          <a:p>
            <a:pPr defTabSz="457200">
              <a:defRPr/>
            </a:pPr>
            <a:endParaRPr lang="fi-FI">
              <a:solidFill>
                <a:srgbClr val="002E63"/>
              </a:solidFill>
            </a:endParaRPr>
          </a:p>
        </p:txBody>
      </p:sp>
      <p:sp>
        <p:nvSpPr>
          <p:cNvPr id="4" name="Rectangle 6"/>
          <p:cNvSpPr>
            <a:spLocks noGrp="1" noChangeArrowheads="1"/>
          </p:cNvSpPr>
          <p:nvPr>
            <p:ph type="dt" sz="half" idx="11"/>
          </p:nvPr>
        </p:nvSpPr>
        <p:spPr>
          <a:xfrm>
            <a:off x="7380288" y="6524625"/>
            <a:ext cx="1439862" cy="73025"/>
          </a:xfrm>
          <a:prstGeom prst="rect">
            <a:avLst/>
          </a:prstGeom>
          <a:ln/>
        </p:spPr>
        <p:txBody>
          <a:bodyPr/>
          <a:lstStyle>
            <a:lvl1pPr>
              <a:defRPr/>
            </a:lvl1pPr>
          </a:lstStyle>
          <a:p>
            <a:pPr defTabSz="457200">
              <a:defRPr/>
            </a:pPr>
            <a:fld id="{59ADDFF1-1DFF-4889-B3D7-EC57D1C89CAF}" type="datetime1">
              <a:rPr lang="fi-FI">
                <a:solidFill>
                  <a:srgbClr val="002E63"/>
                </a:solidFill>
              </a:rPr>
              <a:pPr defTabSz="457200">
                <a:defRPr/>
              </a:pPr>
              <a:t>28.3.2014</a:t>
            </a:fld>
            <a:endParaRPr lang="fi-FI">
              <a:solidFill>
                <a:srgbClr val="002E63"/>
              </a:solidFill>
            </a:endParaRPr>
          </a:p>
        </p:txBody>
      </p:sp>
    </p:spTree>
    <p:extLst>
      <p:ext uri="{BB962C8B-B14F-4D97-AF65-F5344CB8AC3E}">
        <p14:creationId xmlns:p14="http://schemas.microsoft.com/office/powerpoint/2010/main" val="2181638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108687" y="2679976"/>
            <a:ext cx="4052760" cy="4142028"/>
          </a:xfrm>
          <a:prstGeom prst="rect">
            <a:avLst/>
          </a:prstGeom>
        </p:spPr>
      </p:pic>
      <p:sp>
        <p:nvSpPr>
          <p:cNvPr id="2" name="Title 1"/>
          <p:cNvSpPr>
            <a:spLocks noGrp="1"/>
          </p:cNvSpPr>
          <p:nvPr>
            <p:ph type="ctrTitle"/>
          </p:nvPr>
        </p:nvSpPr>
        <p:spPr>
          <a:xfrm>
            <a:off x="685800" y="1823503"/>
            <a:ext cx="7298267" cy="1470025"/>
          </a:xfrm>
        </p:spPr>
        <p:txBody>
          <a:bodyPr lIns="0" anchor="b">
            <a:normAutofit/>
          </a:bodyPr>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pic>
        <p:nvPicPr>
          <p:cNvPr id="8" name="Picture 7"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4017193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331649" y="3796906"/>
            <a:ext cx="3812351" cy="3061094"/>
          </a:xfrm>
          <a:prstGeom prst="rect">
            <a:avLst/>
          </a:prstGeom>
        </p:spPr>
      </p:pic>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668187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433882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462489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59203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674601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379095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056343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05130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106954985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808661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pic>
        <p:nvPicPr>
          <p:cNvPr id="8" name="Picture 7" descr="ribbon_sisaltosivu-1.jpg"/>
          <p:cNvPicPr>
            <a:picLocks noChangeAspect="1"/>
          </p:cNvPicPr>
          <p:nvPr userDrawn="1"/>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7" name="Picture 16"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18"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DC719966-517A-41AC-9D61-0966B673BEF7}" type="datetime1">
              <a:rPr lang="fi-FI" smtClean="0">
                <a:solidFill>
                  <a:srgbClr val="002E63"/>
                </a:solidFill>
              </a:rPr>
              <a:pPr defTabSz="457200"/>
              <a:t>28.3.2014</a:t>
            </a:fld>
            <a:endParaRPr lang="fi-FI">
              <a:solidFill>
                <a:srgbClr val="002E63"/>
              </a:solidFill>
            </a:endParaRPr>
          </a:p>
        </p:txBody>
      </p:sp>
      <p:sp>
        <p:nvSpPr>
          <p:cNvPr id="19"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20"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21" name="TextBox 20"/>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2" name="TextBox 21"/>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3" name="TextBox 22"/>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4261928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7569C742-2020-45D7-84B8-C932A7F194AC}" type="datetime1">
              <a:rPr lang="fi-FI" smtClean="0">
                <a:solidFill>
                  <a:srgbClr val="002E63"/>
                </a:solidFill>
              </a:rPr>
              <a:pPr defTabSz="457200"/>
              <a:t>28.3.2014</a:t>
            </a:fld>
            <a:endParaRPr lang="fi-FI">
              <a:solidFill>
                <a:srgbClr val="002E63"/>
              </a:solidFill>
            </a:endParaRPr>
          </a:p>
        </p:txBody>
      </p:sp>
      <p:sp>
        <p:nvSpPr>
          <p:cNvPr id="23"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24"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pic>
        <p:nvPicPr>
          <p:cNvPr id="13" name="Picture 12"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4" name="TextBox 13"/>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926933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96913" y="4406900"/>
            <a:ext cx="7772400" cy="1362075"/>
          </a:xfrm>
        </p:spPr>
        <p:txBody>
          <a:bodyPr lIns="0" rIns="0" anchor="t">
            <a:normAutofit/>
          </a:bodyPr>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normAutofit/>
          </a:bodyPr>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ABC84522-6B26-4AE6-A853-65D193DAA5A0}" type="datetime1">
              <a:rPr lang="fi-FI" smtClean="0">
                <a:solidFill>
                  <a:srgbClr val="002E63"/>
                </a:solidFill>
              </a:rPr>
              <a:pPr defTabSz="457200"/>
              <a:t>28.3.2014</a:t>
            </a:fld>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384648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1F35917B-6ECC-4AD1-8E99-72DA1EA1EE81}" type="datetime1">
              <a:rPr lang="fi-FI" smtClean="0">
                <a:solidFill>
                  <a:srgbClr val="002E63"/>
                </a:solidFill>
              </a:rPr>
              <a:pPr defTabSz="457200"/>
              <a:t>28.3.2014</a:t>
            </a:fld>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0050216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Rectangle 12"/>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6" name="Picture 15"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5"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CE3DBD20-4960-4DA2-9980-490EE1FBF6E7}" type="datetime1">
              <a:rPr lang="fi-FI" smtClean="0">
                <a:solidFill>
                  <a:srgbClr val="002E63"/>
                </a:solidFill>
              </a:rPr>
              <a:pPr defTabSz="457200"/>
              <a:t>28.3.2014</a:t>
            </a:fld>
            <a:endParaRPr lang="fi-FI">
              <a:solidFill>
                <a:srgbClr val="002E63"/>
              </a:solidFill>
            </a:endParaRPr>
          </a:p>
        </p:txBody>
      </p:sp>
      <p:sp>
        <p:nvSpPr>
          <p:cNvPr id="17"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8"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9" name="TextBox 18"/>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0" name="TextBox 19"/>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1" name="TextBox 20"/>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708151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9" name="Rectangle 8"/>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6" name="Picture 5"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802360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Rectangle 7"/>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5" name="Picture 4"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243763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63EA7E36-705F-46CA-A71A-FF9B19C21DD3}" type="datetime1">
              <a:rPr lang="fi-FI" smtClean="0">
                <a:solidFill>
                  <a:srgbClr val="002E63"/>
                </a:solidFill>
              </a:rPr>
              <a:pPr defTabSz="457200"/>
              <a:t>28.3.2014</a:t>
            </a:fld>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679485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EA0EB513-C34B-4408-A3F9-32C3ABC72D84}" type="datetime1">
              <a:rPr lang="fi-FI" smtClean="0">
                <a:solidFill>
                  <a:srgbClr val="002E63"/>
                </a:solidFill>
              </a:rPr>
              <a:pPr defTabSz="457200"/>
              <a:t>28.3.2014</a:t>
            </a:fld>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75331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1883585509"/>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fld id="{82CB5341-1E0D-45E6-B783-91AE70509245}" type="datetime1">
              <a:rPr lang="fi-FI" smtClean="0">
                <a:solidFill>
                  <a:srgbClr val="002E63"/>
                </a:solidFill>
              </a:rPr>
              <a:pPr defTabSz="457200"/>
              <a:t>28.3.2014</a:t>
            </a:fld>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etunimi sukunimi Titteli | Tapahtuma</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Date Placeholder 3"/>
          <p:cNvSpPr txBox="1">
            <a:spLocks/>
          </p:cNvSpPr>
          <p:nvPr userDrawn="1"/>
        </p:nvSpPr>
        <p:spPr>
          <a:xfrm>
            <a:off x="2907853" y="6603586"/>
            <a:ext cx="904881" cy="265112"/>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rPr>
              <a:t>5.4.2011</a:t>
            </a:r>
            <a:endParaRPr lang="fi-FI">
              <a:solidFill>
                <a:srgbClr val="002E63"/>
              </a:solidFill>
            </a:endParaRPr>
          </a:p>
        </p:txBody>
      </p:sp>
      <p:sp>
        <p:nvSpPr>
          <p:cNvPr id="20" name="Footer Placeholder 4"/>
          <p:cNvSpPr txBox="1">
            <a:spLocks/>
          </p:cNvSpPr>
          <p:nvPr userDrawn="1"/>
        </p:nvSpPr>
        <p:spPr>
          <a:xfrm>
            <a:off x="3922271" y="6603586"/>
            <a:ext cx="3096603" cy="265112"/>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rPr>
              <a:t>etunimi sukunimi Titteli | Tapahtuma</a:t>
            </a:r>
            <a:endParaRPr lang="fi-FI" dirty="0" smtClean="0">
              <a:solidFill>
                <a:srgbClr val="002E63"/>
              </a:solidFill>
            </a:endParaRPr>
          </a:p>
        </p:txBody>
      </p:sp>
      <p:sp>
        <p:nvSpPr>
          <p:cNvPr id="21" name="TextBox 20"/>
          <p:cNvSpPr txBox="1"/>
          <p:nvPr userDrawn="1"/>
        </p:nvSpPr>
        <p:spPr>
          <a:xfrm>
            <a:off x="3833371"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8" name="TextBox 27"/>
          <p:cNvSpPr txBox="1"/>
          <p:nvPr userDrawn="1"/>
        </p:nvSpPr>
        <p:spPr>
          <a:xfrm>
            <a:off x="281305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9" name="TextBox 28"/>
          <p:cNvSpPr txBox="1"/>
          <p:nvPr userDrawn="1"/>
        </p:nvSpPr>
        <p:spPr>
          <a:xfrm>
            <a:off x="236220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164265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lIns="0" tIns="0" rIns="0" anchor="b">
            <a:normAutofit/>
          </a:bodyPr>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rot="5400000">
            <a:off x="89662" y="864426"/>
            <a:ext cx="1549908" cy="370332"/>
          </a:xfrm>
          <a:prstGeom prst="rect">
            <a:avLst/>
          </a:prstGeom>
        </p:spPr>
      </p:pic>
    </p:spTree>
    <p:extLst>
      <p:ext uri="{BB962C8B-B14F-4D97-AF65-F5344CB8AC3E}">
        <p14:creationId xmlns:p14="http://schemas.microsoft.com/office/powerpoint/2010/main" val="580007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äivämäärän paikkamerkki 4"/>
          <p:cNvSpPr>
            <a:spLocks noGrp="1"/>
          </p:cNvSpPr>
          <p:nvPr>
            <p:ph type="dt" sz="half" idx="10"/>
          </p:nvPr>
        </p:nvSpPr>
        <p:spPr/>
        <p:txBody>
          <a:bodyPr/>
          <a:lstStyle/>
          <a:p>
            <a:r>
              <a:rPr lang="fi-FI" smtClean="0">
                <a:solidFill>
                  <a:srgbClr val="002E63"/>
                </a:solidFill>
              </a:rPr>
              <a:t>16.1.2014</a:t>
            </a:r>
            <a:endParaRPr lang="en-US" dirty="0">
              <a:solidFill>
                <a:srgbClr val="002E63"/>
              </a:solidFill>
            </a:endParaRPr>
          </a:p>
        </p:txBody>
      </p:sp>
      <p:sp>
        <p:nvSpPr>
          <p:cNvPr id="6" name="Alatunnisteen paikkamerkki 5"/>
          <p:cNvSpPr>
            <a:spLocks noGrp="1"/>
          </p:cNvSpPr>
          <p:nvPr>
            <p:ph type="ftr" sz="quarter" idx="11"/>
          </p:nvPr>
        </p:nvSpPr>
        <p:spPr/>
        <p:txBody>
          <a:bodyPr/>
          <a:lstStyle/>
          <a:p>
            <a:r>
              <a:rPr lang="fi-FI" smtClean="0">
                <a:solidFill>
                  <a:srgbClr val="002E63"/>
                </a:solidFill>
              </a:rPr>
              <a:t>Timo Kietäväinen, Kuntaliiton hallitus, työvaliokunta</a:t>
            </a:r>
            <a:endParaRPr lang="en-US" dirty="0">
              <a:solidFill>
                <a:srgbClr val="002E63"/>
              </a:solidFill>
            </a:endParaRPr>
          </a:p>
        </p:txBody>
      </p:sp>
      <p:sp>
        <p:nvSpPr>
          <p:cNvPr id="10" name="Dian numeron paikkamerkki 9"/>
          <p:cNvSpPr>
            <a:spLocks noGrp="1"/>
          </p:cNvSpPr>
          <p:nvPr>
            <p:ph type="sldNum" sz="quarter" idx="12"/>
          </p:nvPr>
        </p:nvSpPr>
        <p:spPr/>
        <p:txBody>
          <a:bodyPr/>
          <a:lstStyle/>
          <a:p>
            <a:fld id="{8B37D5FE-740C-46F5-801A-FA5477D9711F}" type="slidenum">
              <a:rPr lang="en-US" smtClean="0">
                <a:solidFill>
                  <a:srgbClr val="002E63"/>
                </a:solidFill>
              </a:rPr>
              <a:pPr/>
              <a:t>‹#›</a:t>
            </a:fld>
            <a:endParaRPr lang="en-US" dirty="0">
              <a:solidFill>
                <a:srgbClr val="002E63"/>
              </a:solidFill>
            </a:endParaRPr>
          </a:p>
        </p:txBody>
      </p:sp>
    </p:spTree>
    <p:extLst>
      <p:ext uri="{BB962C8B-B14F-4D97-AF65-F5344CB8AC3E}">
        <p14:creationId xmlns:p14="http://schemas.microsoft.com/office/powerpoint/2010/main" val="3715674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1362229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13" name="Picture 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4122473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895998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8"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010149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082217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7"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428160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01546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7" name="Kuva 6"/>
          <p:cNvPicPr>
            <a:picLocks noChangeAspect="1"/>
          </p:cNvPicPr>
          <p:nvPr userDrawn="1"/>
        </p:nvPicPr>
        <p:blipFill rotWithShape="1">
          <a:blip r:embed="rId6"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1075601672"/>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7"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576089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95000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310055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1043098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412961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223954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475362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410944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520158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solidFill>
                  <a:srgbClr val="002E63"/>
                </a:solidFill>
              </a:rPr>
              <a:t>16.1.2014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Timo Kietäväinen, Kuntaliiton hallitus, työvaliokunta</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5616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1925555105"/>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06498" name="Picture 2" descr="etusivu_kuva2"/>
          <p:cNvPicPr>
            <a:picLocks noChangeAspect="1" noChangeArrowheads="1"/>
          </p:cNvPicPr>
          <p:nvPr/>
        </p:nvPicPr>
        <p:blipFill>
          <a:blip r:embed="rId2" cstate="print"/>
          <a:srcRect/>
          <a:stretch>
            <a:fillRect/>
          </a:stretch>
        </p:blipFill>
        <p:spPr bwMode="auto">
          <a:xfrm>
            <a:off x="0" y="3249613"/>
            <a:ext cx="9144000" cy="3621087"/>
          </a:xfrm>
          <a:prstGeom prst="rect">
            <a:avLst/>
          </a:prstGeom>
          <a:noFill/>
        </p:spPr>
      </p:pic>
      <p:sp>
        <p:nvSpPr>
          <p:cNvPr id="106499" name="Rectangle 3"/>
          <p:cNvSpPr>
            <a:spLocks noGrp="1" noChangeArrowheads="1"/>
          </p:cNvSpPr>
          <p:nvPr>
            <p:ph type="ctrTitle"/>
          </p:nvPr>
        </p:nvSpPr>
        <p:spPr>
          <a:xfrm>
            <a:off x="971550" y="2239963"/>
            <a:ext cx="7200900" cy="1649412"/>
          </a:xfrm>
        </p:spPr>
        <p:txBody>
          <a:bodyPr/>
          <a:lstStyle>
            <a:lvl1pPr>
              <a:defRPr sz="4400" b="1">
                <a:solidFill>
                  <a:schemeClr val="tx2"/>
                </a:solidFill>
              </a:defRPr>
            </a:lvl1pPr>
          </a:lstStyle>
          <a:p>
            <a:r>
              <a:rPr lang="fi-FI" smtClean="0"/>
              <a:t>Muokkaa perustyyl. napsautt.</a:t>
            </a:r>
            <a:endParaRPr lang="fi-FI"/>
          </a:p>
        </p:txBody>
      </p:sp>
      <p:sp>
        <p:nvSpPr>
          <p:cNvPr id="106500" name="Rectangle 4"/>
          <p:cNvSpPr>
            <a:spLocks noGrp="1" noChangeArrowheads="1"/>
          </p:cNvSpPr>
          <p:nvPr>
            <p:ph type="subTitle" idx="1"/>
          </p:nvPr>
        </p:nvSpPr>
        <p:spPr>
          <a:xfrm>
            <a:off x="971550" y="4171950"/>
            <a:ext cx="7191375" cy="1011238"/>
          </a:xfrm>
        </p:spPr>
        <p:txBody>
          <a:bodyPr/>
          <a:lstStyle>
            <a:lvl1pPr marL="0" indent="0" algn="ctr">
              <a:buFont typeface="Wingdings" pitchFamily="2" charset="2"/>
              <a:buNone/>
              <a:defRPr>
                <a:solidFill>
                  <a:schemeClr val="bg1"/>
                </a:solidFill>
                <a:latin typeface="Arial Narrow" pitchFamily="34" charset="0"/>
              </a:defRPr>
            </a:lvl1pPr>
          </a:lstStyle>
          <a:p>
            <a:r>
              <a:rPr lang="fi-FI" smtClean="0"/>
              <a:t>Muokkaa alaotsikon perustyyliä napsautt.</a:t>
            </a:r>
            <a:endParaRPr lang="fi-FI"/>
          </a:p>
        </p:txBody>
      </p:sp>
      <p:pic>
        <p:nvPicPr>
          <p:cNvPr id="106505" name="Picture 9" descr="suomi_logo"/>
          <p:cNvPicPr>
            <a:picLocks noChangeAspect="1" noChangeArrowheads="1"/>
          </p:cNvPicPr>
          <p:nvPr userDrawn="1"/>
        </p:nvPicPr>
        <p:blipFill>
          <a:blip r:embed="rId3" cstate="print"/>
          <a:srcRect/>
          <a:stretch>
            <a:fillRect/>
          </a:stretch>
        </p:blipFill>
        <p:spPr bwMode="auto">
          <a:xfrm>
            <a:off x="3503613" y="377825"/>
            <a:ext cx="2136775" cy="1260475"/>
          </a:xfrm>
          <a:prstGeom prst="rect">
            <a:avLst/>
          </a:prstGeom>
          <a:noFill/>
        </p:spPr>
      </p:pic>
    </p:spTree>
    <p:extLst>
      <p:ext uri="{BB962C8B-B14F-4D97-AF65-F5344CB8AC3E}">
        <p14:creationId xmlns:p14="http://schemas.microsoft.com/office/powerpoint/2010/main" val="320501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Päivämäärän paikkamerkki 12"/>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4" name="Dian numeron paikkamerkki 13"/>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5" name="Alatunnisteen paikkamerkki 14"/>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4041195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13" name="Päivämäärän paikkamerkki 12"/>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4" name="Dian numeron paikkamerkki 13"/>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5" name="Alatunnisteen paikkamerkki 14"/>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3202641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96900" y="1381125"/>
            <a:ext cx="3900488"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9788" y="1381125"/>
            <a:ext cx="3900487" cy="4745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4" name="Päivämäärän paikkamerkki 1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5" name="Dian numeron paikkamerkki 14"/>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6" name="Alatunnisteen paikkamerkki 1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1694729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6" name="Päivämäärän paikkamerkki 15"/>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7" name="Dian numeron paikkamerkki 16"/>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8" name="Alatunnisteen paikkamerkki 17"/>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39894710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12" name="Päivämäärän paikkamerkki 11"/>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3" name="Dian numeron paikkamerkki 12"/>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4" name="Alatunnisteen paikkamerkki 13"/>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13795126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Päivämäärän paikkamerkki 10"/>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2" name="Dian numeron paikkamerkki 11"/>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3" name="Alatunnisteen paikkamerkki 12"/>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3129276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4" name="Päivämäärän paikkamerkki 1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5" name="Dian numeron paikkamerkki 14"/>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6" name="Alatunnisteen paikkamerkki 1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4049008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4" name="Päivämäärän paikkamerkki 1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5" name="Dian numeron paikkamerkki 14"/>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6" name="Alatunnisteen paikkamerkki 1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37349965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Päivämäärän paikkamerkki 12"/>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4" name="Dian numeron paikkamerkki 13"/>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5" name="Alatunnisteen paikkamerkki 14"/>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312718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1291732577"/>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67488" y="234950"/>
            <a:ext cx="1989137" cy="5891213"/>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596900" y="234950"/>
            <a:ext cx="5818188" cy="5891213"/>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Päivämäärän paikkamerkki 12"/>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14" name="Dian numeron paikkamerkki 13"/>
          <p:cNvSpPr>
            <a:spLocks noGrp="1"/>
          </p:cNvSpPr>
          <p:nvPr>
            <p:ph type="sldNum" sz="quarter" idx="11"/>
          </p:nvPr>
        </p:nvSpPr>
        <p:spPr/>
        <p:txBody>
          <a:bodyPr/>
          <a:lstStyle/>
          <a:p>
            <a:fld id="{D1445509-8ED4-4F52-8BB2-3F9E164AAF11}" type="slidenum">
              <a:rPr lang="fi-FI" smtClean="0">
                <a:solidFill>
                  <a:srgbClr val="FFFFFF"/>
                </a:solidFill>
              </a:rPr>
              <a:pPr/>
              <a:t>‹#›</a:t>
            </a:fld>
            <a:endParaRPr lang="fi-FI">
              <a:solidFill>
                <a:srgbClr val="FFFFFF"/>
              </a:solidFill>
            </a:endParaRPr>
          </a:p>
        </p:txBody>
      </p:sp>
      <p:sp>
        <p:nvSpPr>
          <p:cNvPr id="15" name="Alatunnisteen paikkamerkki 14"/>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2692866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2037726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lvl1pPr>
              <a:defRPr sz="800"/>
            </a:lvl1p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11"/>
          </p:nvPr>
        </p:nvSpPr>
        <p:spPr/>
        <p:txBody>
          <a:bodyPr/>
          <a:lstStyle>
            <a:lvl1pPr>
              <a:defRPr sz="800"/>
            </a:lvl1p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12"/>
          </p:nvPr>
        </p:nvSpPr>
        <p:spPr/>
        <p:txBody>
          <a:bodyPr/>
          <a:lstStyle>
            <a:lvl1pPr>
              <a:defRPr sz="800"/>
            </a:lvl1p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487864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13" name="Picture 6"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282774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1336717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2269809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2236537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7" name="Kuva 6"/>
          <p:cNvPicPr>
            <a:picLocks noChangeAspect="1"/>
          </p:cNvPicPr>
          <p:nvPr userDrawn="1"/>
        </p:nvPicPr>
        <p:blipFill rotWithShape="1">
          <a:blip r:embed="rId6"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1368230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1499392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123576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image" Target="../media/image1.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2.pdf"/><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30.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5.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image" Target="../media/image1.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2.pdf"/><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image" Target="../media/image1.png"/><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image" Target="../media/image2.pdf"/><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 Type="http://schemas.openxmlformats.org/officeDocument/2006/relationships/slideLayout" Target="../slideLayouts/slideLayout150.xml"/><Relationship Id="rId21" Type="http://schemas.openxmlformats.org/officeDocument/2006/relationships/image" Target="../media/image1.png"/><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image" Target="../media/image2.pdf"/><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theme" Target="../theme/theme9.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t>[pvm]</a:t>
            </a:r>
            <a:endParaRPr lang="fi-FI"/>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t>Etunimi Sukunimi titteli | Tapahtuma</a:t>
            </a:r>
            <a:endParaRPr lang="fi-FI"/>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pic>
        <p:nvPicPr>
          <p:cNvPr id="9" name="Picture 12"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1125252024"/>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77" r:id="rId19"/>
    <p:sldLayoutId id="2147483978" r:id="rId20"/>
    <p:sldLayoutId id="2147483979" r:id="rId21"/>
  </p:sldLayoutIdLst>
  <p:hf sldNum="0" hdr="0" dt="0"/>
  <p:txStyles>
    <p:titleStyle>
      <a:lvl1pPr algn="ctr" defTabSz="457200" rtl="0" eaLnBrk="1" latinLnBrk="0" hangingPunct="1">
        <a:spcBef>
          <a:spcPct val="0"/>
        </a:spcBef>
        <a:buNone/>
        <a:defRPr sz="3000" b="1" kern="1600" spc="-30">
          <a:solidFill>
            <a:srgbClr val="002E63"/>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600" kern="1600" spc="-30">
          <a:solidFill>
            <a:srgbClr val="002E63"/>
          </a:solidFill>
          <a:latin typeface="Verdana"/>
          <a:ea typeface="+mn-ea"/>
          <a:cs typeface="Verdana"/>
        </a:defRPr>
      </a:lvl1pPr>
      <a:lvl2pPr marL="742950" indent="-285750" algn="l" defTabSz="457200" rtl="0" eaLnBrk="1" latinLnBrk="0" hangingPunct="1">
        <a:spcBef>
          <a:spcPct val="20000"/>
        </a:spcBef>
        <a:buFont typeface="Verdana"/>
        <a:buChar char="»"/>
        <a:defRPr sz="2200" kern="1600" spc="-30">
          <a:solidFill>
            <a:srgbClr val="002E63"/>
          </a:solidFill>
          <a:latin typeface="Verdana"/>
          <a:ea typeface="+mn-ea"/>
          <a:cs typeface="Verdana"/>
        </a:defRPr>
      </a:lvl2pPr>
      <a:lvl3pPr marL="1143000" indent="-228600" algn="l" defTabSz="457200" rtl="0" eaLnBrk="1" latinLnBrk="0" hangingPunct="1">
        <a:spcBef>
          <a:spcPct val="20000"/>
        </a:spcBef>
        <a:buFont typeface="Arial"/>
        <a:buChar char="•"/>
        <a:defRPr sz="1800" kern="1600" spc="-30">
          <a:solidFill>
            <a:srgbClr val="002E63"/>
          </a:solidFill>
          <a:latin typeface="Verdana"/>
          <a:ea typeface="+mn-ea"/>
          <a:cs typeface="Verdana"/>
        </a:defRPr>
      </a:lvl3pPr>
      <a:lvl4pPr marL="16002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4pPr>
      <a:lvl5pPr marL="20574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247352863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228448400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Lst>
  <p:hf sldNum="0" hdr="0" ftr="0"/>
  <p:txStyles>
    <p:titleStyle>
      <a:lvl1pPr algn="ctr" defTabSz="457200" rtl="0" eaLnBrk="1" latinLnBrk="0" hangingPunct="1">
        <a:spcBef>
          <a:spcPct val="0"/>
        </a:spcBef>
        <a:buNone/>
        <a:defRPr sz="3000" b="1" kern="1600" spc="-30">
          <a:solidFill>
            <a:srgbClr val="002E63"/>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600" kern="1600" spc="-30">
          <a:solidFill>
            <a:srgbClr val="002E63"/>
          </a:solidFill>
          <a:latin typeface="Verdana"/>
          <a:ea typeface="+mn-ea"/>
          <a:cs typeface="Verdana"/>
        </a:defRPr>
      </a:lvl1pPr>
      <a:lvl2pPr marL="742950" indent="-285750" algn="l" defTabSz="457200" rtl="0" eaLnBrk="1" latinLnBrk="0" hangingPunct="1">
        <a:spcBef>
          <a:spcPct val="20000"/>
        </a:spcBef>
        <a:buFont typeface="Verdana"/>
        <a:buChar char="»"/>
        <a:defRPr sz="2200" kern="1600" spc="-30">
          <a:solidFill>
            <a:srgbClr val="002E63"/>
          </a:solidFill>
          <a:latin typeface="Verdana"/>
          <a:ea typeface="+mn-ea"/>
          <a:cs typeface="Verdana"/>
        </a:defRPr>
      </a:lvl2pPr>
      <a:lvl3pPr marL="1143000" indent="-228600" algn="l" defTabSz="457200" rtl="0" eaLnBrk="1" latinLnBrk="0" hangingPunct="1">
        <a:spcBef>
          <a:spcPct val="20000"/>
        </a:spcBef>
        <a:buFont typeface="Arial"/>
        <a:buChar char="•"/>
        <a:defRPr sz="1800" kern="1600" spc="-30">
          <a:solidFill>
            <a:srgbClr val="002E63"/>
          </a:solidFill>
          <a:latin typeface="Verdana"/>
          <a:ea typeface="+mn-ea"/>
          <a:cs typeface="Verdana"/>
        </a:defRPr>
      </a:lvl3pPr>
      <a:lvl4pPr marL="16002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4pPr>
      <a:lvl5pPr marL="20574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2"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94550416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76" name="Rectangle 4"/>
          <p:cNvSpPr>
            <a:spLocks noChangeArrowheads="1"/>
          </p:cNvSpPr>
          <p:nvPr/>
        </p:nvSpPr>
        <p:spPr bwMode="auto">
          <a:xfrm>
            <a:off x="0" y="6219825"/>
            <a:ext cx="9144000" cy="638175"/>
          </a:xfrm>
          <a:prstGeom prst="rect">
            <a:avLst/>
          </a:prstGeom>
          <a:solidFill>
            <a:schemeClr val="tx2"/>
          </a:solidFill>
          <a:ln w="9525">
            <a:noFill/>
            <a:miter lim="800000"/>
            <a:headEnd/>
            <a:tailEnd/>
          </a:ln>
          <a:effectLst/>
        </p:spPr>
        <p:txBody>
          <a:bodyPr wrap="none" anchor="ctr"/>
          <a:lstStyle/>
          <a:p>
            <a:pPr algn="ctr" fontAlgn="base">
              <a:spcBef>
                <a:spcPct val="0"/>
              </a:spcBef>
              <a:spcAft>
                <a:spcPct val="0"/>
              </a:spcAft>
            </a:pPr>
            <a:endParaRPr lang="fi-FI" sz="2800">
              <a:solidFill>
                <a:srgbClr val="000000"/>
              </a:solidFill>
            </a:endParaRPr>
          </a:p>
        </p:txBody>
      </p:sp>
      <p:sp>
        <p:nvSpPr>
          <p:cNvPr id="105478" name="Rectangle 6"/>
          <p:cNvSpPr>
            <a:spLocks noGrp="1" noChangeArrowheads="1"/>
          </p:cNvSpPr>
          <p:nvPr>
            <p:ph type="sldNum" sz="quarter" idx="4"/>
          </p:nvPr>
        </p:nvSpPr>
        <p:spPr bwMode="auto">
          <a:xfrm>
            <a:off x="8408988" y="6372225"/>
            <a:ext cx="482600" cy="212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j-lt"/>
              </a:defRPr>
            </a:lvl1pPr>
          </a:lstStyle>
          <a:p>
            <a:pPr fontAlgn="base">
              <a:spcBef>
                <a:spcPct val="0"/>
              </a:spcBef>
              <a:spcAft>
                <a:spcPct val="0"/>
              </a:spcAft>
            </a:pPr>
            <a:fld id="{D1445509-8ED4-4F52-8BB2-3F9E164AAF11}" type="slidenum">
              <a:rPr lang="fi-FI">
                <a:solidFill>
                  <a:srgbClr val="FFFFFF"/>
                </a:solidFill>
              </a:rPr>
              <a:pPr fontAlgn="base">
                <a:spcBef>
                  <a:spcPct val="0"/>
                </a:spcBef>
                <a:spcAft>
                  <a:spcPct val="0"/>
                </a:spcAft>
              </a:pPr>
              <a:t>‹#›</a:t>
            </a:fld>
            <a:endParaRPr lang="fi-FI">
              <a:solidFill>
                <a:srgbClr val="FFFFFF"/>
              </a:solidFill>
            </a:endParaRPr>
          </a:p>
        </p:txBody>
      </p:sp>
      <p:pic>
        <p:nvPicPr>
          <p:cNvPr id="105481" name="Picture 9" descr="kuviot"/>
          <p:cNvPicPr>
            <a:picLocks noChangeAspect="1" noChangeArrowheads="1"/>
          </p:cNvPicPr>
          <p:nvPr/>
        </p:nvPicPr>
        <p:blipFill>
          <a:blip r:embed="rId13" cstate="print"/>
          <a:srcRect/>
          <a:stretch>
            <a:fillRect/>
          </a:stretch>
        </p:blipFill>
        <p:spPr bwMode="auto">
          <a:xfrm>
            <a:off x="8723313" y="0"/>
            <a:ext cx="420687" cy="868363"/>
          </a:xfrm>
          <a:prstGeom prst="rect">
            <a:avLst/>
          </a:prstGeom>
          <a:noFill/>
        </p:spPr>
      </p:pic>
      <p:sp>
        <p:nvSpPr>
          <p:cNvPr id="105482" name="Rectangle 10"/>
          <p:cNvSpPr>
            <a:spLocks noGrp="1" noChangeArrowheads="1"/>
          </p:cNvSpPr>
          <p:nvPr>
            <p:ph type="title"/>
          </p:nvPr>
        </p:nvSpPr>
        <p:spPr bwMode="auto">
          <a:xfrm>
            <a:off x="596900" y="234950"/>
            <a:ext cx="7959725" cy="1008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5483" name="Rectangle 11"/>
          <p:cNvSpPr>
            <a:spLocks noGrp="1" noChangeArrowheads="1"/>
          </p:cNvSpPr>
          <p:nvPr>
            <p:ph type="body" idx="1"/>
          </p:nvPr>
        </p:nvSpPr>
        <p:spPr bwMode="auto">
          <a:xfrm>
            <a:off x="596900" y="1381125"/>
            <a:ext cx="7953375" cy="4745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5484" name="Rectangle 12"/>
          <p:cNvSpPr>
            <a:spLocks noChangeArrowheads="1"/>
          </p:cNvSpPr>
          <p:nvPr/>
        </p:nvSpPr>
        <p:spPr bwMode="auto">
          <a:xfrm>
            <a:off x="3862388" y="3392488"/>
            <a:ext cx="184150" cy="244475"/>
          </a:xfrm>
          <a:prstGeom prst="rect">
            <a:avLst/>
          </a:prstGeom>
          <a:noFill/>
          <a:ln w="9525">
            <a:noFill/>
            <a:miter lim="800000"/>
            <a:headEnd/>
            <a:tailEnd/>
          </a:ln>
          <a:effectLst/>
        </p:spPr>
        <p:txBody>
          <a:bodyPr wrap="none">
            <a:spAutoFit/>
          </a:bodyPr>
          <a:lstStyle/>
          <a:p>
            <a:pPr algn="r" fontAlgn="base">
              <a:spcBef>
                <a:spcPct val="0"/>
              </a:spcBef>
              <a:spcAft>
                <a:spcPct val="0"/>
              </a:spcAft>
            </a:pPr>
            <a:endParaRPr lang="fi-FI" sz="1000">
              <a:solidFill>
                <a:srgbClr val="000000"/>
              </a:solidFill>
              <a:latin typeface="Arial Narrow" pitchFamily="34" charset="0"/>
            </a:endParaRPr>
          </a:p>
        </p:txBody>
      </p:sp>
      <p:pic>
        <p:nvPicPr>
          <p:cNvPr id="105488" name="Picture 16" descr="VM nimilogo"/>
          <p:cNvPicPr>
            <a:picLocks noChangeAspect="1" noChangeArrowheads="1"/>
          </p:cNvPicPr>
          <p:nvPr/>
        </p:nvPicPr>
        <p:blipFill>
          <a:blip r:embed="rId14" cstate="print"/>
          <a:srcRect/>
          <a:stretch>
            <a:fillRect/>
          </a:stretch>
        </p:blipFill>
        <p:spPr bwMode="auto">
          <a:xfrm>
            <a:off x="331789" y="6411913"/>
            <a:ext cx="1856318" cy="132820"/>
          </a:xfrm>
          <a:prstGeom prst="rect">
            <a:avLst/>
          </a:prstGeom>
          <a:noFill/>
        </p:spPr>
      </p:pic>
      <p:sp>
        <p:nvSpPr>
          <p:cNvPr id="11" name="Päivämäärän paikkamerkki 10"/>
          <p:cNvSpPr>
            <a:spLocks noGrp="1"/>
          </p:cNvSpPr>
          <p:nvPr>
            <p:ph type="dt" sz="half" idx="2"/>
          </p:nvPr>
        </p:nvSpPr>
        <p:spPr>
          <a:xfrm>
            <a:off x="7560734" y="6375401"/>
            <a:ext cx="846668" cy="220134"/>
          </a:xfrm>
          <a:prstGeom prst="rect">
            <a:avLst/>
          </a:prstGeom>
        </p:spPr>
        <p:txBody>
          <a:bodyPr vert="horz" lIns="91440" tIns="45720" rIns="91440" bIns="45720" rtlCol="0" anchor="ctr"/>
          <a:lstStyle>
            <a:lvl1pPr algn="l">
              <a:defRPr sz="1000" baseline="0">
                <a:solidFill>
                  <a:schemeClr val="bg1"/>
                </a:solidFill>
                <a:latin typeface="Arial Narrow" pitchFamily="34" charset="0"/>
              </a:defRPr>
            </a:lvl1pPr>
          </a:lstStyle>
          <a:p>
            <a:pPr fontAlgn="base">
              <a:spcBef>
                <a:spcPct val="0"/>
              </a:spcBef>
              <a:spcAft>
                <a:spcPct val="0"/>
              </a:spcAft>
            </a:pPr>
            <a:r>
              <a:rPr lang="fi-FI" dirty="0" err="1" smtClean="0">
                <a:solidFill>
                  <a:srgbClr val="FFFFFF"/>
                </a:solidFill>
              </a:rPr>
              <a:t>pp.kk.vvvv</a:t>
            </a:r>
            <a:endParaRPr lang="fi-FI" dirty="0">
              <a:solidFill>
                <a:srgbClr val="FFFFFF"/>
              </a:solidFill>
            </a:endParaRPr>
          </a:p>
        </p:txBody>
      </p:sp>
      <p:sp>
        <p:nvSpPr>
          <p:cNvPr id="12" name="Alatunnisteen paikkamerkki 11"/>
          <p:cNvSpPr>
            <a:spLocks noGrp="1"/>
          </p:cNvSpPr>
          <p:nvPr>
            <p:ph type="ftr" sz="quarter" idx="3"/>
          </p:nvPr>
        </p:nvSpPr>
        <p:spPr>
          <a:xfrm>
            <a:off x="2201334" y="6288617"/>
            <a:ext cx="2895600" cy="365125"/>
          </a:xfrm>
          <a:prstGeom prst="rect">
            <a:avLst/>
          </a:prstGeom>
        </p:spPr>
        <p:txBody>
          <a:bodyPr vert="horz" lIns="91440" tIns="45720" rIns="91440" bIns="45720" rtlCol="0" anchor="ctr"/>
          <a:lstStyle>
            <a:lvl1pPr algn="ctr">
              <a:defRPr sz="1000" baseline="0">
                <a:solidFill>
                  <a:schemeClr val="bg1"/>
                </a:solidFill>
                <a:latin typeface="Arial Narrow" pitchFamily="34" charset="0"/>
              </a:defRPr>
            </a:lvl1pPr>
          </a:lstStyle>
          <a:p>
            <a:pPr algn="l" fontAlgn="base">
              <a:spcBef>
                <a:spcPct val="0"/>
              </a:spcBef>
              <a:spcAft>
                <a:spcPct val="0"/>
              </a:spcAft>
            </a:pPr>
            <a:r>
              <a:rPr lang="fi-FI" dirty="0"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408282543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p:txStyles>
    <p:titleStyle>
      <a:lvl1pPr algn="ctr" rtl="0" eaLnBrk="1" fontAlgn="base" hangingPunct="1">
        <a:spcBef>
          <a:spcPct val="0"/>
        </a:spcBef>
        <a:spcAft>
          <a:spcPct val="0"/>
        </a:spcAft>
        <a:defRPr sz="4000">
          <a:solidFill>
            <a:srgbClr val="304E88"/>
          </a:solidFill>
          <a:latin typeface="+mj-lt"/>
          <a:ea typeface="+mj-ea"/>
          <a:cs typeface="+mj-cs"/>
        </a:defRPr>
      </a:lvl1pPr>
      <a:lvl2pPr algn="ctr" rtl="0" eaLnBrk="1" fontAlgn="base" hangingPunct="1">
        <a:spcBef>
          <a:spcPct val="0"/>
        </a:spcBef>
        <a:spcAft>
          <a:spcPct val="0"/>
        </a:spcAft>
        <a:defRPr sz="4000">
          <a:solidFill>
            <a:srgbClr val="304E88"/>
          </a:solidFill>
          <a:latin typeface="Arial Narrow" pitchFamily="34" charset="0"/>
        </a:defRPr>
      </a:lvl2pPr>
      <a:lvl3pPr algn="ctr" rtl="0" eaLnBrk="1" fontAlgn="base" hangingPunct="1">
        <a:spcBef>
          <a:spcPct val="0"/>
        </a:spcBef>
        <a:spcAft>
          <a:spcPct val="0"/>
        </a:spcAft>
        <a:defRPr sz="4000">
          <a:solidFill>
            <a:srgbClr val="304E88"/>
          </a:solidFill>
          <a:latin typeface="Arial Narrow" pitchFamily="34" charset="0"/>
        </a:defRPr>
      </a:lvl3pPr>
      <a:lvl4pPr algn="ctr" rtl="0" eaLnBrk="1" fontAlgn="base" hangingPunct="1">
        <a:spcBef>
          <a:spcPct val="0"/>
        </a:spcBef>
        <a:spcAft>
          <a:spcPct val="0"/>
        </a:spcAft>
        <a:defRPr sz="4000">
          <a:solidFill>
            <a:srgbClr val="304E88"/>
          </a:solidFill>
          <a:latin typeface="Arial Narrow" pitchFamily="34" charset="0"/>
        </a:defRPr>
      </a:lvl4pPr>
      <a:lvl5pPr algn="ctr" rtl="0" eaLnBrk="1" fontAlgn="base" hangingPunct="1">
        <a:spcBef>
          <a:spcPct val="0"/>
        </a:spcBef>
        <a:spcAft>
          <a:spcPct val="0"/>
        </a:spcAft>
        <a:defRPr sz="4000">
          <a:solidFill>
            <a:srgbClr val="304E88"/>
          </a:solidFill>
          <a:latin typeface="Arial Narrow" pitchFamily="34" charset="0"/>
        </a:defRPr>
      </a:lvl5pPr>
      <a:lvl6pPr marL="457200" algn="ctr" rtl="0" eaLnBrk="1" fontAlgn="base" hangingPunct="1">
        <a:spcBef>
          <a:spcPct val="0"/>
        </a:spcBef>
        <a:spcAft>
          <a:spcPct val="0"/>
        </a:spcAft>
        <a:defRPr sz="4000">
          <a:solidFill>
            <a:srgbClr val="304E88"/>
          </a:solidFill>
          <a:latin typeface="Arial Narrow" pitchFamily="34" charset="0"/>
        </a:defRPr>
      </a:lvl6pPr>
      <a:lvl7pPr marL="914400" algn="ctr" rtl="0" eaLnBrk="1" fontAlgn="base" hangingPunct="1">
        <a:spcBef>
          <a:spcPct val="0"/>
        </a:spcBef>
        <a:spcAft>
          <a:spcPct val="0"/>
        </a:spcAft>
        <a:defRPr sz="4000">
          <a:solidFill>
            <a:srgbClr val="304E88"/>
          </a:solidFill>
          <a:latin typeface="Arial Narrow" pitchFamily="34" charset="0"/>
        </a:defRPr>
      </a:lvl7pPr>
      <a:lvl8pPr marL="1371600" algn="ctr" rtl="0" eaLnBrk="1" fontAlgn="base" hangingPunct="1">
        <a:spcBef>
          <a:spcPct val="0"/>
        </a:spcBef>
        <a:spcAft>
          <a:spcPct val="0"/>
        </a:spcAft>
        <a:defRPr sz="4000">
          <a:solidFill>
            <a:srgbClr val="304E88"/>
          </a:solidFill>
          <a:latin typeface="Arial Narrow" pitchFamily="34" charset="0"/>
        </a:defRPr>
      </a:lvl8pPr>
      <a:lvl9pPr marL="1828800" algn="ctr" rtl="0" eaLnBrk="1" fontAlgn="base" hangingPunct="1">
        <a:spcBef>
          <a:spcPct val="0"/>
        </a:spcBef>
        <a:spcAft>
          <a:spcPct val="0"/>
        </a:spcAft>
        <a:defRPr sz="4000">
          <a:solidFill>
            <a:srgbClr val="304E88"/>
          </a:solidFill>
          <a:latin typeface="Arial Narrow" pitchFamily="34" charset="0"/>
        </a:defRPr>
      </a:lvl9pPr>
    </p:titleStyle>
    <p:bodyStyle>
      <a:lvl1pPr marL="365125" indent="-365125" algn="l" rtl="0" eaLnBrk="1" fontAlgn="base" hangingPunct="1">
        <a:spcBef>
          <a:spcPct val="20000"/>
        </a:spcBef>
        <a:spcAft>
          <a:spcPct val="0"/>
        </a:spcAft>
        <a:buClr>
          <a:schemeClr val="tx2"/>
        </a:buClr>
        <a:buFont typeface="Wingdings" pitchFamily="2" charset="2"/>
        <a:buChar char="§"/>
        <a:defRPr sz="3200">
          <a:solidFill>
            <a:schemeClr val="tx1"/>
          </a:solidFill>
          <a:latin typeface="+mn-lt"/>
          <a:ea typeface="+mn-ea"/>
          <a:cs typeface="+mn-cs"/>
        </a:defRPr>
      </a:lvl1pPr>
      <a:lvl2pPr marL="898525" indent="-277813" algn="l" rtl="0" eaLnBrk="1" fontAlgn="base" hangingPunct="1">
        <a:spcBef>
          <a:spcPct val="20000"/>
        </a:spcBef>
        <a:spcAft>
          <a:spcPct val="0"/>
        </a:spcAft>
        <a:buClr>
          <a:srgbClr val="304E88"/>
        </a:buClr>
        <a:buFont typeface="Wingdings" pitchFamily="2" charset="2"/>
        <a:buChar char="§"/>
        <a:defRPr sz="2600">
          <a:solidFill>
            <a:schemeClr val="tx1"/>
          </a:solidFill>
          <a:latin typeface="+mn-lt"/>
        </a:defRPr>
      </a:lvl2pPr>
      <a:lvl3pPr marL="1616075" indent="-320675"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3pPr>
      <a:lvl4pPr marL="2239963" indent="-307975"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4pPr>
      <a:lvl5pPr marL="3025775" indent="-4572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5pPr>
      <a:lvl6pPr marL="3482975" indent="-4572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6pPr>
      <a:lvl7pPr marL="3940175" indent="-4572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7pPr>
      <a:lvl8pPr marL="4397375" indent="-4572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8pPr>
      <a:lvl9pPr marL="4854575" indent="-457200" algn="l" rtl="0" eaLnBrk="1" fontAlgn="base" hangingPunct="1">
        <a:spcBef>
          <a:spcPct val="20000"/>
        </a:spcBef>
        <a:spcAft>
          <a:spcPct val="0"/>
        </a:spcAft>
        <a:buClr>
          <a:schemeClr val="tx2"/>
        </a:buClr>
        <a:buFont typeface="Wingdings" pitchFamily="2" charset="2"/>
        <a:buChar char="§"/>
        <a:defRPr sz="24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solidFill>
                  <a:srgbClr val="002E63"/>
                </a:solidFill>
              </a:rPr>
              <a:t>16.1.2014</a:t>
            </a:r>
            <a:endParaRPr lang="fi-FI">
              <a:solidFill>
                <a:srgbClr val="002E63"/>
              </a:solidFill>
            </a:endParaRPr>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solidFill>
                  <a:srgbClr val="002E63"/>
                </a:solidFill>
              </a:rPr>
              <a:t>Timo Kietäväinen, Kuntaliiton hallitus, työvaliokunta</a:t>
            </a:r>
            <a:endParaRPr lang="fi-FI">
              <a:solidFill>
                <a:srgbClr val="002E63"/>
              </a:solidFill>
            </a:endParaRPr>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2"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07218267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2"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63161539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355700492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Lst>
  <p:hf sldNum="0" hdr="0" dt="0"/>
  <p:txStyles>
    <p:titleStyle>
      <a:lvl1pPr algn="ctr" defTabSz="457200" rtl="0" eaLnBrk="1" latinLnBrk="0" hangingPunct="1">
        <a:spcBef>
          <a:spcPct val="0"/>
        </a:spcBef>
        <a:buNone/>
        <a:defRPr sz="3000" b="1" kern="1600" spc="-30">
          <a:solidFill>
            <a:srgbClr val="002E63"/>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600" kern="1600" spc="-30">
          <a:solidFill>
            <a:srgbClr val="002E63"/>
          </a:solidFill>
          <a:latin typeface="Verdana"/>
          <a:ea typeface="+mn-ea"/>
          <a:cs typeface="Verdana"/>
        </a:defRPr>
      </a:lvl1pPr>
      <a:lvl2pPr marL="742950" indent="-285750" algn="l" defTabSz="457200" rtl="0" eaLnBrk="1" latinLnBrk="0" hangingPunct="1">
        <a:spcBef>
          <a:spcPct val="20000"/>
        </a:spcBef>
        <a:buFont typeface="Verdana"/>
        <a:buChar char="»"/>
        <a:defRPr sz="2200" kern="1600" spc="-30">
          <a:solidFill>
            <a:srgbClr val="002E63"/>
          </a:solidFill>
          <a:latin typeface="Verdana"/>
          <a:ea typeface="+mn-ea"/>
          <a:cs typeface="Verdana"/>
        </a:defRPr>
      </a:lvl2pPr>
      <a:lvl3pPr marL="1143000" indent="-228600" algn="l" defTabSz="457200" rtl="0" eaLnBrk="1" latinLnBrk="0" hangingPunct="1">
        <a:spcBef>
          <a:spcPct val="20000"/>
        </a:spcBef>
        <a:buFont typeface="Arial"/>
        <a:buChar char="•"/>
        <a:defRPr sz="1800" kern="1600" spc="-30">
          <a:solidFill>
            <a:srgbClr val="002E63"/>
          </a:solidFill>
          <a:latin typeface="Verdana"/>
          <a:ea typeface="+mn-ea"/>
          <a:cs typeface="Verdana"/>
        </a:defRPr>
      </a:lvl3pPr>
      <a:lvl4pPr marL="16002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4pPr>
      <a:lvl5pPr marL="20574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solidFill>
                  <a:srgbClr val="002E63"/>
                </a:solidFill>
              </a:rPr>
              <a:t>[pvm]</a:t>
            </a:r>
            <a:endParaRPr lang="fi-FI">
              <a:solidFill>
                <a:srgbClr val="002E63"/>
              </a:solidFill>
            </a:endParaRPr>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solidFill>
                  <a:srgbClr val="002E63"/>
                </a:solidFill>
              </a:rPr>
              <a:t>Etunimi Sukunimi titteli | Tapahtuma</a:t>
            </a:r>
            <a:endParaRPr lang="fi-FI">
              <a:solidFill>
                <a:srgbClr val="002E63"/>
              </a:solidFill>
            </a:endParaRPr>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2" descr="logo.wm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16909048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18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6.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7.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7.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49.xml.rels><?xml version="1.0" encoding="UTF-8" standalone="yes"?>
<Relationships xmlns="http://schemas.openxmlformats.org/package/2006/relationships"><Relationship Id="rId3" Type="http://schemas.openxmlformats.org/officeDocument/2006/relationships/hyperlink" Target="mailto:Sanna.Lehtonen@kuntaliitto.fi"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hyperlink" Target="http://www.localfinland.net/" TargetMode="External"/><Relationship Id="rId5" Type="http://schemas.openxmlformats.org/officeDocument/2006/relationships/hyperlink" Target="http://www.kommunerna.net/" TargetMode="External"/><Relationship Id="rId4" Type="http://schemas.openxmlformats.org/officeDocument/2006/relationships/hyperlink" Target="http://www.kunnat.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5.xml"/><Relationship Id="rId7" Type="http://schemas.openxmlformats.org/officeDocument/2006/relationships/chart" Target="../charts/chart1.xml"/><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0400" y="1825200"/>
            <a:ext cx="8284088" cy="1468800"/>
          </a:xfrm>
        </p:spPr>
        <p:txBody>
          <a:bodyPr>
            <a:normAutofit fontScale="90000"/>
          </a:bodyPr>
          <a:lstStyle/>
          <a:p>
            <a:r>
              <a:rPr lang="fi-FI" dirty="0"/>
              <a:t>Kuntien valtionosuusjärjestelmän uudistaminen – esitys ja </a:t>
            </a:r>
            <a:r>
              <a:rPr lang="fi-FI" dirty="0" smtClean="0"/>
              <a:t>sen vaikutukset</a:t>
            </a:r>
            <a:endParaRPr lang="fi-FI" dirty="0"/>
          </a:p>
        </p:txBody>
      </p:sp>
      <p:sp>
        <p:nvSpPr>
          <p:cNvPr id="3" name="Alaotsikko 2"/>
          <p:cNvSpPr>
            <a:spLocks noGrp="1"/>
          </p:cNvSpPr>
          <p:nvPr>
            <p:ph type="subTitle" idx="1"/>
          </p:nvPr>
        </p:nvSpPr>
        <p:spPr>
          <a:xfrm>
            <a:off x="680400" y="3301200"/>
            <a:ext cx="6915936" cy="2216032"/>
          </a:xfrm>
        </p:spPr>
        <p:txBody>
          <a:bodyPr>
            <a:normAutofit lnSpcReduction="10000"/>
          </a:bodyPr>
          <a:lstStyle/>
          <a:p>
            <a:r>
              <a:rPr lang="fi-FI" dirty="0" smtClean="0"/>
              <a:t>Maakuntatilaisuus, Kymenlaakso</a:t>
            </a:r>
          </a:p>
          <a:p>
            <a:r>
              <a:rPr lang="fi-FI" dirty="0" smtClean="0"/>
              <a:t>Kouvola </a:t>
            </a:r>
            <a:r>
              <a:rPr lang="fi-FI" dirty="0"/>
              <a:t>2</a:t>
            </a:r>
            <a:r>
              <a:rPr lang="fi-FI" dirty="0" smtClean="0"/>
              <a:t>8.3.2014</a:t>
            </a:r>
          </a:p>
          <a:p>
            <a:endParaRPr lang="fi-FI" dirty="0" smtClean="0"/>
          </a:p>
          <a:p>
            <a:r>
              <a:rPr lang="fi-FI" dirty="0" smtClean="0"/>
              <a:t>Kehittämispäällikkö Jouko Heikkilä</a:t>
            </a:r>
          </a:p>
          <a:p>
            <a:r>
              <a:rPr lang="fi-FI" dirty="0" smtClean="0"/>
              <a:t>Suomen Kuntaliitto</a:t>
            </a:r>
            <a:endParaRPr lang="fi-FI" dirty="0"/>
          </a:p>
        </p:txBody>
      </p:sp>
    </p:spTree>
    <p:extLst>
      <p:ext uri="{BB962C8B-B14F-4D97-AF65-F5344CB8AC3E}">
        <p14:creationId xmlns:p14="http://schemas.microsoft.com/office/powerpoint/2010/main" val="755958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9" name="Suora nuoliyhdysviiva 38"/>
          <p:cNvCxnSpPr/>
          <p:nvPr/>
        </p:nvCxnSpPr>
        <p:spPr>
          <a:xfrm>
            <a:off x="4681436" y="4445494"/>
            <a:ext cx="1504110" cy="1167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uora nuoliyhdysviiva 41"/>
          <p:cNvCxnSpPr/>
          <p:nvPr/>
        </p:nvCxnSpPr>
        <p:spPr>
          <a:xfrm flipH="1">
            <a:off x="3200400" y="4445494"/>
            <a:ext cx="1481037" cy="1167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Pyöristetty suorakulmio 53"/>
          <p:cNvSpPr/>
          <p:nvPr/>
        </p:nvSpPr>
        <p:spPr>
          <a:xfrm>
            <a:off x="1913525" y="5700409"/>
            <a:ext cx="1646798" cy="45109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a:solidFill>
                  <a:prstClr val="white"/>
                </a:solidFill>
              </a:rPr>
              <a:t>Kunnat</a:t>
            </a:r>
          </a:p>
        </p:txBody>
      </p:sp>
      <p:sp>
        <p:nvSpPr>
          <p:cNvPr id="53" name="Pyöristetty suorakulmio 52"/>
          <p:cNvSpPr/>
          <p:nvPr/>
        </p:nvSpPr>
        <p:spPr>
          <a:xfrm>
            <a:off x="3783519" y="5747590"/>
            <a:ext cx="1870682" cy="45109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a:solidFill>
                  <a:prstClr val="white"/>
                </a:solidFill>
              </a:rPr>
              <a:t>Kuntayhtymät</a:t>
            </a:r>
          </a:p>
        </p:txBody>
      </p:sp>
      <p:sp>
        <p:nvSpPr>
          <p:cNvPr id="52" name="Pyöristetty suorakulmio 51"/>
          <p:cNvSpPr/>
          <p:nvPr/>
        </p:nvSpPr>
        <p:spPr>
          <a:xfrm>
            <a:off x="6005478" y="5765588"/>
            <a:ext cx="1646798" cy="45109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dirty="0">
                <a:solidFill>
                  <a:prstClr val="white"/>
                </a:solidFill>
              </a:rPr>
              <a:t>Yksityiset</a:t>
            </a:r>
          </a:p>
        </p:txBody>
      </p:sp>
      <p:sp>
        <p:nvSpPr>
          <p:cNvPr id="34" name="Pyöristetty suorakulmio 33"/>
          <p:cNvSpPr/>
          <p:nvPr/>
        </p:nvSpPr>
        <p:spPr>
          <a:xfrm>
            <a:off x="515127" y="1817810"/>
            <a:ext cx="2194832" cy="1058719"/>
          </a:xfrm>
          <a:prstGeom prst="roundRect">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6" name="Pyöristetty suorakulmio 25"/>
          <p:cNvSpPr/>
          <p:nvPr/>
        </p:nvSpPr>
        <p:spPr>
          <a:xfrm>
            <a:off x="6185546" y="1817810"/>
            <a:ext cx="2194832" cy="1058719"/>
          </a:xfrm>
          <a:prstGeom prst="roundRect">
            <a:avLst/>
          </a:prstGeom>
          <a:solidFill>
            <a:schemeClr val="tx1">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3" name="Otsikko 2"/>
          <p:cNvSpPr>
            <a:spLocks noGrp="1"/>
          </p:cNvSpPr>
          <p:nvPr>
            <p:ph type="title"/>
          </p:nvPr>
        </p:nvSpPr>
        <p:spPr>
          <a:xfrm>
            <a:off x="661266" y="506096"/>
            <a:ext cx="7778750" cy="1143000"/>
          </a:xfrm>
        </p:spPr>
        <p:txBody>
          <a:bodyPr>
            <a:noAutofit/>
          </a:bodyPr>
          <a:lstStyle/>
          <a:p>
            <a:pPr algn="ctr"/>
            <a:r>
              <a:rPr lang="fi-FI" sz="2400" dirty="0" smtClean="0"/>
              <a:t>Ammatillisen peruskoulutuksen, lukiokoulutuksen ja ammattikorkeakoulujen rahoitus vuonna 2014</a:t>
            </a:r>
            <a:endParaRPr lang="fi-FI" sz="2400"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384" y="2489019"/>
            <a:ext cx="2256817" cy="186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6185548" y="1848255"/>
            <a:ext cx="2194832" cy="923330"/>
          </a:xfrm>
          <a:prstGeom prst="rect">
            <a:avLst/>
          </a:prstGeom>
          <a:noFill/>
        </p:spPr>
        <p:txBody>
          <a:bodyPr wrap="none" rtlCol="0">
            <a:spAutoFit/>
          </a:bodyPr>
          <a:lstStyle/>
          <a:p>
            <a:pPr algn="ctr" defTabSz="457200"/>
            <a:r>
              <a:rPr lang="fi-FI" dirty="0" smtClean="0">
                <a:solidFill>
                  <a:srgbClr val="002E63"/>
                </a:solidFill>
              </a:rPr>
              <a:t>Valtion osuus</a:t>
            </a:r>
          </a:p>
          <a:p>
            <a:pPr algn="ctr" defTabSz="457200"/>
            <a:r>
              <a:rPr lang="fi-FI" dirty="0" smtClean="0">
                <a:solidFill>
                  <a:srgbClr val="002E63"/>
                </a:solidFill>
              </a:rPr>
              <a:t>rahoituksesta</a:t>
            </a:r>
          </a:p>
          <a:p>
            <a:pPr algn="ctr" defTabSz="457200"/>
            <a:r>
              <a:rPr lang="fi-FI" dirty="0" smtClean="0">
                <a:solidFill>
                  <a:srgbClr val="002E63"/>
                </a:solidFill>
              </a:rPr>
              <a:t>1 357 milj. euroa</a:t>
            </a:r>
            <a:endParaRPr lang="fi-FI" dirty="0">
              <a:solidFill>
                <a:srgbClr val="002E63"/>
              </a:solidFill>
            </a:endParaRPr>
          </a:p>
        </p:txBody>
      </p:sp>
      <p:sp>
        <p:nvSpPr>
          <p:cNvPr id="12" name="Tekstiruutu 11"/>
          <p:cNvSpPr txBox="1"/>
          <p:nvPr/>
        </p:nvSpPr>
        <p:spPr>
          <a:xfrm>
            <a:off x="515128" y="1866912"/>
            <a:ext cx="2194833" cy="923330"/>
          </a:xfrm>
          <a:prstGeom prst="rect">
            <a:avLst/>
          </a:prstGeom>
          <a:noFill/>
        </p:spPr>
        <p:txBody>
          <a:bodyPr wrap="none" rtlCol="0">
            <a:spAutoFit/>
          </a:bodyPr>
          <a:lstStyle/>
          <a:p>
            <a:pPr algn="ctr" defTabSz="457200"/>
            <a:r>
              <a:rPr lang="fi-FI" dirty="0" smtClean="0">
                <a:solidFill>
                  <a:srgbClr val="002E63"/>
                </a:solidFill>
              </a:rPr>
              <a:t>Kuntien osuus</a:t>
            </a:r>
          </a:p>
          <a:p>
            <a:pPr algn="ctr" defTabSz="457200"/>
            <a:r>
              <a:rPr lang="fi-FI" dirty="0" smtClean="0">
                <a:solidFill>
                  <a:srgbClr val="002E63"/>
                </a:solidFill>
              </a:rPr>
              <a:t>rahoituksesta</a:t>
            </a:r>
          </a:p>
          <a:p>
            <a:pPr algn="ctr" defTabSz="457200"/>
            <a:r>
              <a:rPr lang="fi-FI" dirty="0" smtClean="0">
                <a:solidFill>
                  <a:srgbClr val="002E63"/>
                </a:solidFill>
              </a:rPr>
              <a:t>1 882 milj. euroa</a:t>
            </a:r>
            <a:endParaRPr lang="fi-FI" dirty="0">
              <a:solidFill>
                <a:srgbClr val="002E63"/>
              </a:solidFill>
            </a:endParaRPr>
          </a:p>
        </p:txBody>
      </p:sp>
      <p:cxnSp>
        <p:nvCxnSpPr>
          <p:cNvPr id="7" name="Suora nuoliyhdysviiva 6"/>
          <p:cNvCxnSpPr/>
          <p:nvPr/>
        </p:nvCxnSpPr>
        <p:spPr>
          <a:xfrm flipH="1">
            <a:off x="5535038" y="2854554"/>
            <a:ext cx="744457" cy="513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uora nuoliyhdysviiva 8"/>
          <p:cNvCxnSpPr/>
          <p:nvPr/>
        </p:nvCxnSpPr>
        <p:spPr>
          <a:xfrm>
            <a:off x="2626468" y="2876529"/>
            <a:ext cx="700392" cy="4919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iruutu 12"/>
          <p:cNvSpPr txBox="1"/>
          <p:nvPr/>
        </p:nvSpPr>
        <p:spPr>
          <a:xfrm>
            <a:off x="6828877" y="2937855"/>
            <a:ext cx="1188146" cy="369332"/>
          </a:xfrm>
          <a:prstGeom prst="rect">
            <a:avLst/>
          </a:prstGeom>
          <a:solidFill>
            <a:schemeClr val="bg1">
              <a:alpha val="73000"/>
            </a:schemeClr>
          </a:solidFill>
        </p:spPr>
        <p:txBody>
          <a:bodyPr wrap="none" rtlCol="0">
            <a:spAutoFit/>
          </a:bodyPr>
          <a:lstStyle/>
          <a:p>
            <a:pPr defTabSz="457200"/>
            <a:r>
              <a:rPr lang="fi-FI" i="1" dirty="0" smtClean="0">
                <a:solidFill>
                  <a:srgbClr val="002E63"/>
                </a:solidFill>
              </a:rPr>
              <a:t>41,89 %</a:t>
            </a:r>
            <a:endParaRPr lang="fi-FI" i="1" dirty="0">
              <a:solidFill>
                <a:srgbClr val="002E63"/>
              </a:solidFill>
            </a:endParaRPr>
          </a:p>
        </p:txBody>
      </p:sp>
      <p:sp>
        <p:nvSpPr>
          <p:cNvPr id="20" name="Tekstiruutu 19"/>
          <p:cNvSpPr txBox="1"/>
          <p:nvPr/>
        </p:nvSpPr>
        <p:spPr>
          <a:xfrm>
            <a:off x="1018470" y="2979508"/>
            <a:ext cx="1188146" cy="369332"/>
          </a:xfrm>
          <a:prstGeom prst="rect">
            <a:avLst/>
          </a:prstGeom>
          <a:solidFill>
            <a:schemeClr val="bg1">
              <a:alpha val="73000"/>
            </a:schemeClr>
          </a:solidFill>
        </p:spPr>
        <p:txBody>
          <a:bodyPr wrap="none" rtlCol="0">
            <a:spAutoFit/>
          </a:bodyPr>
          <a:lstStyle/>
          <a:p>
            <a:pPr defTabSz="457200"/>
            <a:r>
              <a:rPr lang="fi-FI" i="1" dirty="0" smtClean="0">
                <a:solidFill>
                  <a:srgbClr val="002E63"/>
                </a:solidFill>
              </a:rPr>
              <a:t>58,11 %</a:t>
            </a:r>
            <a:endParaRPr lang="fi-FI" i="1" dirty="0">
              <a:solidFill>
                <a:srgbClr val="002E63"/>
              </a:solidFill>
            </a:endParaRPr>
          </a:p>
        </p:txBody>
      </p:sp>
      <p:cxnSp>
        <p:nvCxnSpPr>
          <p:cNvPr id="21" name="Suora nuoliyhdysviiva 20"/>
          <p:cNvCxnSpPr/>
          <p:nvPr/>
        </p:nvCxnSpPr>
        <p:spPr>
          <a:xfrm>
            <a:off x="4681436" y="4445494"/>
            <a:ext cx="0" cy="1254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kstiruutu 24"/>
          <p:cNvSpPr txBox="1"/>
          <p:nvPr/>
        </p:nvSpPr>
        <p:spPr>
          <a:xfrm>
            <a:off x="942096" y="4706011"/>
            <a:ext cx="7553527" cy="646331"/>
          </a:xfrm>
          <a:prstGeom prst="rect">
            <a:avLst/>
          </a:prstGeom>
          <a:solidFill>
            <a:schemeClr val="bg1">
              <a:alpha val="75000"/>
            </a:schemeClr>
          </a:solidFill>
        </p:spPr>
        <p:txBody>
          <a:bodyPr wrap="square" rtlCol="0">
            <a:spAutoFit/>
          </a:bodyPr>
          <a:lstStyle/>
          <a:p>
            <a:pPr algn="ctr" defTabSz="457200"/>
            <a:r>
              <a:rPr lang="fi-FI" dirty="0" smtClean="0">
                <a:solidFill>
                  <a:srgbClr val="002E63"/>
                </a:solidFill>
              </a:rPr>
              <a:t>Koulutuksen järjestäjien / ylläpitäjien yksikköhintarahoitus sisältää kuntien rahoitusosuuden</a:t>
            </a:r>
            <a:endParaRPr lang="fi-FI" dirty="0">
              <a:solidFill>
                <a:srgbClr val="002E63"/>
              </a:solidFill>
            </a:endParaRPr>
          </a:p>
        </p:txBody>
      </p:sp>
      <p:sp>
        <p:nvSpPr>
          <p:cNvPr id="24" name="Tekstiruutu 23"/>
          <p:cNvSpPr txBox="1"/>
          <p:nvPr/>
        </p:nvSpPr>
        <p:spPr>
          <a:xfrm>
            <a:off x="4194442" y="3106903"/>
            <a:ext cx="822661" cy="523220"/>
          </a:xfrm>
          <a:prstGeom prst="rect">
            <a:avLst/>
          </a:prstGeom>
          <a:noFill/>
        </p:spPr>
        <p:txBody>
          <a:bodyPr wrap="none" rtlCol="0">
            <a:spAutoFit/>
          </a:bodyPr>
          <a:lstStyle/>
          <a:p>
            <a:pPr defTabSz="457200"/>
            <a:r>
              <a:rPr lang="fi-FI" sz="1400" b="1" dirty="0" smtClean="0">
                <a:solidFill>
                  <a:srgbClr val="000000"/>
                </a:solidFill>
              </a:rPr>
              <a:t>3 239</a:t>
            </a:r>
          </a:p>
          <a:p>
            <a:pPr defTabSz="457200"/>
            <a:r>
              <a:rPr lang="fi-FI" sz="1400" b="1" dirty="0" smtClean="0">
                <a:solidFill>
                  <a:srgbClr val="000000"/>
                </a:solidFill>
              </a:rPr>
              <a:t>milj. </a:t>
            </a:r>
            <a:r>
              <a:rPr lang="fi-FI" sz="1400" b="1" dirty="0">
                <a:solidFill>
                  <a:srgbClr val="000000"/>
                </a:solidFill>
              </a:rPr>
              <a:t>€</a:t>
            </a:r>
          </a:p>
        </p:txBody>
      </p:sp>
      <p:sp>
        <p:nvSpPr>
          <p:cNvPr id="2" name="Päivämäärän paikkamerkki 1"/>
          <p:cNvSpPr>
            <a:spLocks noGrp="1"/>
          </p:cNvSpPr>
          <p:nvPr>
            <p:ph type="dt" sz="half" idx="10"/>
          </p:nvPr>
        </p:nvSpPr>
        <p:spPr/>
        <p:txBody>
          <a:bodyPr/>
          <a:lstStyle/>
          <a:p>
            <a:fld id="{6AF711EA-6F68-4625-93E4-1848078F018A}" type="datetime1">
              <a:rPr lang="fi-FI" smtClean="0">
                <a:solidFill>
                  <a:srgbClr val="002E63"/>
                </a:solidFill>
              </a:rPr>
              <a:pPr/>
              <a:t>28.3.2014</a:t>
            </a:fld>
            <a:endParaRPr lang="fi-FI">
              <a:solidFill>
                <a:srgbClr val="002E63"/>
              </a:solidFill>
            </a:endParaRPr>
          </a:p>
        </p:txBody>
      </p:sp>
      <p:sp>
        <p:nvSpPr>
          <p:cNvPr id="4" name="Tekstiruutu 3"/>
          <p:cNvSpPr txBox="1"/>
          <p:nvPr/>
        </p:nvSpPr>
        <p:spPr>
          <a:xfrm>
            <a:off x="682640" y="3368513"/>
            <a:ext cx="1938351" cy="369332"/>
          </a:xfrm>
          <a:prstGeom prst="rect">
            <a:avLst/>
          </a:prstGeom>
          <a:noFill/>
        </p:spPr>
        <p:txBody>
          <a:bodyPr wrap="none" rtlCol="0">
            <a:spAutoFit/>
          </a:bodyPr>
          <a:lstStyle/>
          <a:p>
            <a:pPr defTabSz="457200"/>
            <a:r>
              <a:rPr lang="fi-FI" b="1" dirty="0">
                <a:solidFill>
                  <a:srgbClr val="002E63"/>
                </a:solidFill>
              </a:rPr>
              <a:t>348,64 </a:t>
            </a:r>
            <a:r>
              <a:rPr lang="fi-FI" b="1" dirty="0" smtClean="0">
                <a:solidFill>
                  <a:srgbClr val="002E63"/>
                </a:solidFill>
              </a:rPr>
              <a:t> €/as.</a:t>
            </a:r>
            <a:endParaRPr lang="fi-FI" b="1" dirty="0">
              <a:solidFill>
                <a:srgbClr val="002E63"/>
              </a:solidFill>
            </a:endParaRPr>
          </a:p>
        </p:txBody>
      </p:sp>
    </p:spTree>
    <p:extLst>
      <p:ext uri="{BB962C8B-B14F-4D97-AF65-F5344CB8AC3E}">
        <p14:creationId xmlns:p14="http://schemas.microsoft.com/office/powerpoint/2010/main" val="201918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uorakulmio 87"/>
          <p:cNvSpPr/>
          <p:nvPr/>
        </p:nvSpPr>
        <p:spPr>
          <a:xfrm>
            <a:off x="3547185" y="522800"/>
            <a:ext cx="4374917" cy="923330"/>
          </a:xfrm>
          <a:prstGeom prst="rect">
            <a:avLst/>
          </a:prstGeom>
          <a:noFill/>
        </p:spPr>
        <p:txBody>
          <a:bodyPr wrap="none" lIns="91440" tIns="45720" rIns="91440" bIns="45720">
            <a:spAutoFit/>
          </a:bodyPr>
          <a:lstStyle/>
          <a:p>
            <a:pPr algn="ctr" defTabSz="457200"/>
            <a:r>
              <a:rPr lang="fi-FI" sz="5400" b="1" spc="50" dirty="0" smtClean="0">
                <a:ln w="13500">
                  <a:solidFill>
                    <a:srgbClr val="002E63">
                      <a:shade val="2500"/>
                      <a:alpha val="6500"/>
                    </a:srgbClr>
                  </a:solidFill>
                  <a:prstDash val="solid"/>
                </a:ln>
                <a:solidFill>
                  <a:srgbClr val="002E63">
                    <a:tint val="3000"/>
                    <a:alpha val="95000"/>
                  </a:srgbClr>
                </a:solidFill>
                <a:effectLst>
                  <a:innerShdw blurRad="50900" dist="38500" dir="13500000">
                    <a:srgbClr val="000000">
                      <a:alpha val="60000"/>
                    </a:srgbClr>
                  </a:innerShdw>
                </a:effectLst>
              </a:rPr>
              <a:t>Kuntaliitto</a:t>
            </a:r>
            <a:endParaRPr lang="fi-FI" sz="5400" b="1" spc="50" dirty="0">
              <a:ln w="13500">
                <a:solidFill>
                  <a:srgbClr val="002E63">
                    <a:shade val="2500"/>
                    <a:alpha val="6500"/>
                  </a:srgbClr>
                </a:solidFill>
                <a:prstDash val="solid"/>
              </a:ln>
              <a:solidFill>
                <a:srgbClr val="002E63">
                  <a:tint val="3000"/>
                  <a:alpha val="95000"/>
                </a:srgbClr>
              </a:solidFill>
              <a:effectLst>
                <a:innerShdw blurRad="50900" dist="38500" dir="13500000">
                  <a:srgbClr val="000000">
                    <a:alpha val="60000"/>
                  </a:srgbClr>
                </a:innerShdw>
              </a:effectLst>
            </a:endParaRPr>
          </a:p>
        </p:txBody>
      </p:sp>
      <p:sp>
        <p:nvSpPr>
          <p:cNvPr id="2" name="Otsikko 1"/>
          <p:cNvSpPr>
            <a:spLocks noGrp="1"/>
          </p:cNvSpPr>
          <p:nvPr>
            <p:ph type="title"/>
          </p:nvPr>
        </p:nvSpPr>
        <p:spPr>
          <a:xfrm>
            <a:off x="374033" y="1"/>
            <a:ext cx="8240975" cy="660021"/>
          </a:xfrm>
        </p:spPr>
        <p:txBody>
          <a:bodyPr>
            <a:noAutofit/>
          </a:bodyPr>
          <a:lstStyle/>
          <a:p>
            <a:r>
              <a:rPr lang="fi-FI" dirty="0" smtClean="0"/>
              <a:t>Valtionosuusuudistuksen aikataulu</a:t>
            </a:r>
            <a:endParaRPr lang="fi-FI" dirty="0"/>
          </a:p>
        </p:txBody>
      </p:sp>
      <p:sp>
        <p:nvSpPr>
          <p:cNvPr id="7" name="Nuoli oikealle 6"/>
          <p:cNvSpPr/>
          <p:nvPr/>
        </p:nvSpPr>
        <p:spPr>
          <a:xfrm>
            <a:off x="491207" y="2894340"/>
            <a:ext cx="8222043" cy="1526519"/>
          </a:xfrm>
          <a:prstGeom prst="rightArrow">
            <a:avLst/>
          </a:prstGeom>
          <a:solidFill>
            <a:schemeClr val="accent1">
              <a:lumMod val="10000"/>
              <a:lumOff val="90000"/>
            </a:schemeClr>
          </a:solidFill>
          <a:ln w="12700"/>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cxnSp>
        <p:nvCxnSpPr>
          <p:cNvPr id="9" name="Suora yhdysviiva 8"/>
          <p:cNvCxnSpPr/>
          <p:nvPr/>
        </p:nvCxnSpPr>
        <p:spPr>
          <a:xfrm>
            <a:off x="1023536" y="3003021"/>
            <a:ext cx="7557" cy="13678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uora yhdysviiva 9"/>
          <p:cNvCxnSpPr/>
          <p:nvPr/>
        </p:nvCxnSpPr>
        <p:spPr>
          <a:xfrm>
            <a:off x="7078229" y="3004809"/>
            <a:ext cx="7557" cy="13678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p:nvCxnSpPr>
        <p:spPr>
          <a:xfrm>
            <a:off x="3114753" y="3053038"/>
            <a:ext cx="7557" cy="13678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p:nvCxnSpPr>
        <p:spPr>
          <a:xfrm>
            <a:off x="5191492" y="3004809"/>
            <a:ext cx="7557" cy="136782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Tekstiruutu 12"/>
          <p:cNvSpPr txBox="1"/>
          <p:nvPr/>
        </p:nvSpPr>
        <p:spPr>
          <a:xfrm>
            <a:off x="27862" y="1797672"/>
            <a:ext cx="1702220" cy="1092607"/>
          </a:xfrm>
          <a:prstGeom prst="rect">
            <a:avLst/>
          </a:prstGeom>
          <a:noFill/>
        </p:spPr>
        <p:txBody>
          <a:bodyPr wrap="square" rtlCol="0">
            <a:spAutoFit/>
          </a:bodyPr>
          <a:lstStyle/>
          <a:p>
            <a:pPr algn="ctr" defTabSz="457200"/>
            <a:r>
              <a:rPr lang="fi-FI" sz="1300" dirty="0" smtClean="0">
                <a:solidFill>
                  <a:srgbClr val="002E63"/>
                </a:solidFill>
              </a:rPr>
              <a:t>Kuntaliiton </a:t>
            </a:r>
            <a:r>
              <a:rPr lang="fi-FI" sz="1300" u="sng" dirty="0" smtClean="0">
                <a:solidFill>
                  <a:srgbClr val="002E63"/>
                </a:solidFill>
              </a:rPr>
              <a:t>sisäinen</a:t>
            </a:r>
            <a:r>
              <a:rPr lang="fi-FI" sz="1300" dirty="0" smtClean="0">
                <a:solidFill>
                  <a:srgbClr val="002E63"/>
                </a:solidFill>
              </a:rPr>
              <a:t> ryhmä valmistelemaan uudistusta 2/2012</a:t>
            </a:r>
            <a:endParaRPr lang="fi-FI" sz="1300" dirty="0">
              <a:solidFill>
                <a:srgbClr val="002E63"/>
              </a:solidFill>
            </a:endParaRPr>
          </a:p>
        </p:txBody>
      </p:sp>
      <p:cxnSp>
        <p:nvCxnSpPr>
          <p:cNvPr id="15" name="Suora nuoliyhdysviiva 14"/>
          <p:cNvCxnSpPr/>
          <p:nvPr/>
        </p:nvCxnSpPr>
        <p:spPr>
          <a:xfrm>
            <a:off x="1267396" y="2693202"/>
            <a:ext cx="57247" cy="609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kstiruutu 15"/>
          <p:cNvSpPr txBox="1"/>
          <p:nvPr/>
        </p:nvSpPr>
        <p:spPr>
          <a:xfrm>
            <a:off x="1611327" y="3395989"/>
            <a:ext cx="1315577" cy="523220"/>
          </a:xfrm>
          <a:prstGeom prst="rect">
            <a:avLst/>
          </a:prstGeom>
          <a:noFill/>
        </p:spPr>
        <p:txBody>
          <a:bodyPr wrap="square" rtlCol="0">
            <a:spAutoFit/>
          </a:bodyPr>
          <a:lstStyle/>
          <a:p>
            <a:pPr defTabSz="457200"/>
            <a:r>
              <a:rPr lang="fi-FI" sz="2800" dirty="0" smtClean="0">
                <a:solidFill>
                  <a:srgbClr val="002E63"/>
                </a:solidFill>
              </a:rPr>
              <a:t>2012</a:t>
            </a:r>
            <a:endParaRPr lang="fi-FI" sz="2800" dirty="0">
              <a:solidFill>
                <a:srgbClr val="002E63"/>
              </a:solidFill>
            </a:endParaRPr>
          </a:p>
        </p:txBody>
      </p:sp>
      <p:sp>
        <p:nvSpPr>
          <p:cNvPr id="17" name="Tekstiruutu 16"/>
          <p:cNvSpPr txBox="1"/>
          <p:nvPr/>
        </p:nvSpPr>
        <p:spPr>
          <a:xfrm>
            <a:off x="3547185" y="3426217"/>
            <a:ext cx="1315577" cy="523220"/>
          </a:xfrm>
          <a:prstGeom prst="rect">
            <a:avLst/>
          </a:prstGeom>
          <a:noFill/>
        </p:spPr>
        <p:txBody>
          <a:bodyPr wrap="square" rtlCol="0">
            <a:spAutoFit/>
          </a:bodyPr>
          <a:lstStyle/>
          <a:p>
            <a:pPr defTabSz="457200"/>
            <a:r>
              <a:rPr lang="fi-FI" sz="2800" dirty="0" smtClean="0">
                <a:solidFill>
                  <a:srgbClr val="002E63"/>
                </a:solidFill>
              </a:rPr>
              <a:t>2013</a:t>
            </a:r>
            <a:endParaRPr lang="fi-FI" sz="2800" dirty="0">
              <a:solidFill>
                <a:srgbClr val="002E63"/>
              </a:solidFill>
            </a:endParaRPr>
          </a:p>
        </p:txBody>
      </p:sp>
      <p:sp>
        <p:nvSpPr>
          <p:cNvPr id="18" name="Tekstiruutu 17"/>
          <p:cNvSpPr txBox="1"/>
          <p:nvPr/>
        </p:nvSpPr>
        <p:spPr>
          <a:xfrm>
            <a:off x="5617809" y="3426217"/>
            <a:ext cx="1315577" cy="523220"/>
          </a:xfrm>
          <a:prstGeom prst="rect">
            <a:avLst/>
          </a:prstGeom>
          <a:noFill/>
        </p:spPr>
        <p:txBody>
          <a:bodyPr wrap="square" rtlCol="0">
            <a:spAutoFit/>
          </a:bodyPr>
          <a:lstStyle/>
          <a:p>
            <a:pPr defTabSz="457200"/>
            <a:r>
              <a:rPr lang="fi-FI" sz="2800" dirty="0" smtClean="0">
                <a:solidFill>
                  <a:srgbClr val="002E63"/>
                </a:solidFill>
              </a:rPr>
              <a:t>2014</a:t>
            </a:r>
            <a:endParaRPr lang="fi-FI" sz="2800" dirty="0">
              <a:solidFill>
                <a:srgbClr val="002E63"/>
              </a:solidFill>
            </a:endParaRPr>
          </a:p>
        </p:txBody>
      </p:sp>
      <p:sp>
        <p:nvSpPr>
          <p:cNvPr id="19" name="Tekstiruutu 18"/>
          <p:cNvSpPr txBox="1"/>
          <p:nvPr/>
        </p:nvSpPr>
        <p:spPr>
          <a:xfrm>
            <a:off x="7299432" y="3426217"/>
            <a:ext cx="1315577" cy="523220"/>
          </a:xfrm>
          <a:prstGeom prst="rect">
            <a:avLst/>
          </a:prstGeom>
          <a:noFill/>
        </p:spPr>
        <p:txBody>
          <a:bodyPr wrap="square" rtlCol="0">
            <a:spAutoFit/>
          </a:bodyPr>
          <a:lstStyle/>
          <a:p>
            <a:pPr defTabSz="457200"/>
            <a:r>
              <a:rPr lang="fi-FI" sz="2800" dirty="0" smtClean="0">
                <a:solidFill>
                  <a:srgbClr val="002E63"/>
                </a:solidFill>
              </a:rPr>
              <a:t>2015</a:t>
            </a:r>
            <a:endParaRPr lang="fi-FI" sz="2800" dirty="0">
              <a:solidFill>
                <a:srgbClr val="002E63"/>
              </a:solidFill>
            </a:endParaRPr>
          </a:p>
        </p:txBody>
      </p:sp>
      <p:sp>
        <p:nvSpPr>
          <p:cNvPr id="23" name="Tekstiruutu 22"/>
          <p:cNvSpPr txBox="1"/>
          <p:nvPr/>
        </p:nvSpPr>
        <p:spPr>
          <a:xfrm>
            <a:off x="209982" y="4627781"/>
            <a:ext cx="1777516" cy="1092607"/>
          </a:xfrm>
          <a:prstGeom prst="rect">
            <a:avLst/>
          </a:prstGeom>
          <a:noFill/>
        </p:spPr>
        <p:txBody>
          <a:bodyPr wrap="square" rtlCol="0">
            <a:spAutoFit/>
          </a:bodyPr>
          <a:lstStyle/>
          <a:p>
            <a:pPr defTabSz="457200"/>
            <a:r>
              <a:rPr lang="fi-FI" sz="1300" dirty="0" smtClean="0">
                <a:solidFill>
                  <a:srgbClr val="002E63"/>
                </a:solidFill>
              </a:rPr>
              <a:t>Ministerin </a:t>
            </a:r>
            <a:r>
              <a:rPr lang="fi-FI" sz="1300" u="sng" dirty="0" smtClean="0">
                <a:solidFill>
                  <a:srgbClr val="002E63"/>
                </a:solidFill>
              </a:rPr>
              <a:t>asettamispäätös</a:t>
            </a:r>
            <a:r>
              <a:rPr lang="fi-FI" sz="1300" dirty="0" smtClean="0">
                <a:solidFill>
                  <a:srgbClr val="002E63"/>
                </a:solidFill>
              </a:rPr>
              <a:t> (ohjausryhmä, selvityshenkilö,…)</a:t>
            </a:r>
          </a:p>
          <a:p>
            <a:pPr defTabSz="457200"/>
            <a:r>
              <a:rPr lang="fi-FI" sz="1300" dirty="0" smtClean="0">
                <a:solidFill>
                  <a:srgbClr val="002E63"/>
                </a:solidFill>
              </a:rPr>
              <a:t>5/2012</a:t>
            </a:r>
            <a:endParaRPr lang="fi-FI" sz="1300" dirty="0">
              <a:solidFill>
                <a:srgbClr val="002E63"/>
              </a:solidFill>
            </a:endParaRPr>
          </a:p>
        </p:txBody>
      </p:sp>
      <p:cxnSp>
        <p:nvCxnSpPr>
          <p:cNvPr id="25" name="Suora nuoliyhdysviiva 24"/>
          <p:cNvCxnSpPr/>
          <p:nvPr/>
        </p:nvCxnSpPr>
        <p:spPr>
          <a:xfrm flipV="1">
            <a:off x="1611327" y="4035452"/>
            <a:ext cx="376171" cy="869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kstiruutu 27"/>
          <p:cNvSpPr txBox="1"/>
          <p:nvPr/>
        </p:nvSpPr>
        <p:spPr>
          <a:xfrm>
            <a:off x="1722795" y="4766280"/>
            <a:ext cx="1461367" cy="738664"/>
          </a:xfrm>
          <a:prstGeom prst="rect">
            <a:avLst/>
          </a:prstGeom>
          <a:noFill/>
          <a:ln>
            <a:noFill/>
          </a:ln>
        </p:spPr>
        <p:txBody>
          <a:bodyPr wrap="square" rtlCol="0">
            <a:spAutoFit/>
          </a:bodyPr>
          <a:lstStyle/>
          <a:p>
            <a:pPr algn="ctr" defTabSz="457200"/>
            <a:r>
              <a:rPr lang="fi-FI" sz="1400" b="1" dirty="0" smtClean="0">
                <a:solidFill>
                  <a:srgbClr val="002E63"/>
                </a:solidFill>
              </a:rPr>
              <a:t>Uudistus käyntiin 9/2012</a:t>
            </a:r>
            <a:endParaRPr lang="fi-FI" sz="1400" b="1" dirty="0">
              <a:solidFill>
                <a:srgbClr val="002E63"/>
              </a:solidFill>
            </a:endParaRPr>
          </a:p>
        </p:txBody>
      </p:sp>
      <p:cxnSp>
        <p:nvCxnSpPr>
          <p:cNvPr id="31" name="Suora nuoliyhdysviiva 30"/>
          <p:cNvCxnSpPr/>
          <p:nvPr/>
        </p:nvCxnSpPr>
        <p:spPr>
          <a:xfrm flipV="1">
            <a:off x="2411760" y="4035452"/>
            <a:ext cx="0" cy="730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kstiruutu 44"/>
          <p:cNvSpPr txBox="1"/>
          <p:nvPr/>
        </p:nvSpPr>
        <p:spPr>
          <a:xfrm>
            <a:off x="1267396" y="937021"/>
            <a:ext cx="2103462" cy="1292662"/>
          </a:xfrm>
          <a:prstGeom prst="rect">
            <a:avLst/>
          </a:prstGeom>
          <a:noFill/>
        </p:spPr>
        <p:txBody>
          <a:bodyPr wrap="square" rtlCol="0">
            <a:spAutoFit/>
          </a:bodyPr>
          <a:lstStyle/>
          <a:p>
            <a:pPr algn="ctr" defTabSz="457200"/>
            <a:r>
              <a:rPr lang="fi-FI" sz="1300" dirty="0" smtClean="0">
                <a:solidFill>
                  <a:srgbClr val="002E63"/>
                </a:solidFill>
              </a:rPr>
              <a:t>Kuntaliiton koordinoima </a:t>
            </a:r>
            <a:r>
              <a:rPr lang="fi-FI" sz="1300" u="sng" dirty="0" smtClean="0">
                <a:solidFill>
                  <a:srgbClr val="002E63"/>
                </a:solidFill>
              </a:rPr>
              <a:t>ulkoinen</a:t>
            </a:r>
            <a:r>
              <a:rPr lang="fi-FI" sz="1300" dirty="0" smtClean="0">
                <a:solidFill>
                  <a:srgbClr val="002E63"/>
                </a:solidFill>
              </a:rPr>
              <a:t> seurantaryhmä valmistelemaan uudistusta </a:t>
            </a:r>
          </a:p>
          <a:p>
            <a:pPr algn="ctr" defTabSz="457200"/>
            <a:r>
              <a:rPr lang="fi-FI" sz="1300" dirty="0">
                <a:solidFill>
                  <a:srgbClr val="002E63"/>
                </a:solidFill>
              </a:rPr>
              <a:t>9</a:t>
            </a:r>
            <a:r>
              <a:rPr lang="fi-FI" sz="1300" dirty="0" smtClean="0">
                <a:solidFill>
                  <a:srgbClr val="002E63"/>
                </a:solidFill>
              </a:rPr>
              <a:t>/2012</a:t>
            </a:r>
            <a:endParaRPr lang="fi-FI" sz="1300" dirty="0">
              <a:solidFill>
                <a:srgbClr val="002E63"/>
              </a:solidFill>
            </a:endParaRPr>
          </a:p>
        </p:txBody>
      </p:sp>
      <p:cxnSp>
        <p:nvCxnSpPr>
          <p:cNvPr id="51" name="Suora nuoliyhdysviiva 50"/>
          <p:cNvCxnSpPr>
            <a:stCxn id="45" idx="2"/>
          </p:cNvCxnSpPr>
          <p:nvPr/>
        </p:nvCxnSpPr>
        <p:spPr>
          <a:xfrm>
            <a:off x="2319127" y="2229683"/>
            <a:ext cx="92633" cy="1048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ekstiruutu 56"/>
          <p:cNvSpPr txBox="1"/>
          <p:nvPr/>
        </p:nvSpPr>
        <p:spPr>
          <a:xfrm>
            <a:off x="6321714" y="4820437"/>
            <a:ext cx="1635506" cy="1169551"/>
          </a:xfrm>
          <a:prstGeom prst="rect">
            <a:avLst/>
          </a:prstGeom>
          <a:noFill/>
          <a:ln>
            <a:noFill/>
          </a:ln>
        </p:spPr>
        <p:txBody>
          <a:bodyPr wrap="square" rtlCol="0">
            <a:spAutoFit/>
          </a:bodyPr>
          <a:lstStyle/>
          <a:p>
            <a:pPr algn="ctr" defTabSz="457200"/>
            <a:r>
              <a:rPr lang="fi-FI" sz="1400" b="1" dirty="0" smtClean="0">
                <a:solidFill>
                  <a:srgbClr val="002E63"/>
                </a:solidFill>
              </a:rPr>
              <a:t>Uusi valtionosuus-</a:t>
            </a:r>
          </a:p>
          <a:p>
            <a:pPr algn="ctr" defTabSz="457200"/>
            <a:r>
              <a:rPr lang="fi-FI" sz="1400" b="1" dirty="0" smtClean="0">
                <a:solidFill>
                  <a:srgbClr val="002E63"/>
                </a:solidFill>
              </a:rPr>
              <a:t>järjestelmä voimaan 1.1.2015</a:t>
            </a:r>
            <a:endParaRPr lang="fi-FI" sz="1400" b="1" dirty="0">
              <a:solidFill>
                <a:srgbClr val="002E63"/>
              </a:solidFill>
            </a:endParaRPr>
          </a:p>
        </p:txBody>
      </p:sp>
      <p:cxnSp>
        <p:nvCxnSpPr>
          <p:cNvPr id="59" name="Suora nuoliyhdysviiva 58"/>
          <p:cNvCxnSpPr>
            <a:stCxn id="57" idx="0"/>
          </p:cNvCxnSpPr>
          <p:nvPr/>
        </p:nvCxnSpPr>
        <p:spPr>
          <a:xfrm flipV="1">
            <a:off x="7139467" y="4372630"/>
            <a:ext cx="0" cy="447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kstiruutu 60"/>
          <p:cNvSpPr txBox="1"/>
          <p:nvPr/>
        </p:nvSpPr>
        <p:spPr>
          <a:xfrm>
            <a:off x="5149783" y="4416356"/>
            <a:ext cx="1709901" cy="692497"/>
          </a:xfrm>
          <a:prstGeom prst="rect">
            <a:avLst/>
          </a:prstGeom>
          <a:noFill/>
        </p:spPr>
        <p:txBody>
          <a:bodyPr wrap="square" rtlCol="0">
            <a:spAutoFit/>
          </a:bodyPr>
          <a:lstStyle/>
          <a:p>
            <a:pPr algn="ctr" defTabSz="457200"/>
            <a:r>
              <a:rPr lang="fi-FI" sz="1300" dirty="0" smtClean="0">
                <a:solidFill>
                  <a:srgbClr val="002E63"/>
                </a:solidFill>
              </a:rPr>
              <a:t>Hallituksen esitys eduskunnalle,</a:t>
            </a:r>
          </a:p>
          <a:p>
            <a:pPr algn="ctr" defTabSz="457200"/>
            <a:r>
              <a:rPr lang="fi-FI" sz="1300" dirty="0">
                <a:solidFill>
                  <a:srgbClr val="002E63"/>
                </a:solidFill>
              </a:rPr>
              <a:t>k</a:t>
            </a:r>
            <a:r>
              <a:rPr lang="fi-FI" sz="1300" dirty="0" smtClean="0">
                <a:solidFill>
                  <a:srgbClr val="002E63"/>
                </a:solidFill>
              </a:rPr>
              <a:t>evät / 2014</a:t>
            </a:r>
            <a:endParaRPr lang="fi-FI" sz="1300" dirty="0">
              <a:solidFill>
                <a:srgbClr val="002E63"/>
              </a:solidFill>
            </a:endParaRPr>
          </a:p>
        </p:txBody>
      </p:sp>
      <p:cxnSp>
        <p:nvCxnSpPr>
          <p:cNvPr id="63" name="Suora nuoliyhdysviiva 62"/>
          <p:cNvCxnSpPr>
            <a:stCxn id="61" idx="0"/>
          </p:cNvCxnSpPr>
          <p:nvPr/>
        </p:nvCxnSpPr>
        <p:spPr>
          <a:xfrm flipH="1" flipV="1">
            <a:off x="5985715" y="4039660"/>
            <a:ext cx="19019" cy="376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uora nuoliyhdysviiva 67"/>
          <p:cNvCxnSpPr/>
          <p:nvPr/>
        </p:nvCxnSpPr>
        <p:spPr>
          <a:xfrm flipV="1">
            <a:off x="4892045" y="4039660"/>
            <a:ext cx="0" cy="973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9" name="Tekstiruutu 68"/>
          <p:cNvSpPr txBox="1"/>
          <p:nvPr/>
        </p:nvSpPr>
        <p:spPr>
          <a:xfrm>
            <a:off x="2843808" y="4202649"/>
            <a:ext cx="1487475" cy="646331"/>
          </a:xfrm>
          <a:prstGeom prst="rect">
            <a:avLst/>
          </a:prstGeom>
          <a:solidFill>
            <a:schemeClr val="bg1"/>
          </a:solidFill>
        </p:spPr>
        <p:txBody>
          <a:bodyPr wrap="square" rtlCol="0">
            <a:spAutoFit/>
          </a:bodyPr>
          <a:lstStyle/>
          <a:p>
            <a:pPr algn="ctr" defTabSz="457200"/>
            <a:r>
              <a:rPr lang="fi-FI" sz="1200" i="1" dirty="0" smtClean="0">
                <a:solidFill>
                  <a:srgbClr val="002E63"/>
                </a:solidFill>
              </a:rPr>
              <a:t>Uudistustyölle aikaa</a:t>
            </a:r>
          </a:p>
          <a:p>
            <a:pPr algn="ctr" defTabSz="457200"/>
            <a:r>
              <a:rPr lang="fi-FI" sz="1200" i="1" dirty="0" smtClean="0">
                <a:solidFill>
                  <a:srgbClr val="002E63"/>
                </a:solidFill>
              </a:rPr>
              <a:t>~ 1 vuosi</a:t>
            </a:r>
          </a:p>
        </p:txBody>
      </p:sp>
      <p:cxnSp>
        <p:nvCxnSpPr>
          <p:cNvPr id="75" name="Suora nuoliyhdysviiva 74"/>
          <p:cNvCxnSpPr>
            <a:stCxn id="80" idx="2"/>
          </p:cNvCxnSpPr>
          <p:nvPr/>
        </p:nvCxnSpPr>
        <p:spPr>
          <a:xfrm flipH="1">
            <a:off x="5400319" y="2688938"/>
            <a:ext cx="1" cy="613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Tekstiruutu 79"/>
          <p:cNvSpPr txBox="1"/>
          <p:nvPr/>
        </p:nvSpPr>
        <p:spPr>
          <a:xfrm>
            <a:off x="4586765" y="1519387"/>
            <a:ext cx="1627109" cy="1169551"/>
          </a:xfrm>
          <a:prstGeom prst="rect">
            <a:avLst/>
          </a:prstGeom>
          <a:noFill/>
        </p:spPr>
        <p:txBody>
          <a:bodyPr wrap="square" rtlCol="0">
            <a:spAutoFit/>
          </a:bodyPr>
          <a:lstStyle/>
          <a:p>
            <a:pPr algn="ctr" defTabSz="457200"/>
            <a:r>
              <a:rPr lang="fi-FI" sz="1400" dirty="0">
                <a:solidFill>
                  <a:srgbClr val="002E63"/>
                </a:solidFill>
              </a:rPr>
              <a:t>L</a:t>
            </a:r>
            <a:r>
              <a:rPr lang="fi-FI" sz="1400" dirty="0" smtClean="0">
                <a:solidFill>
                  <a:srgbClr val="002E63"/>
                </a:solidFill>
              </a:rPr>
              <a:t>ausunnot valtionosuus-kriteereistä</a:t>
            </a:r>
          </a:p>
          <a:p>
            <a:pPr algn="ctr" defTabSz="457200"/>
            <a:r>
              <a:rPr lang="fi-FI" sz="1400" dirty="0" smtClean="0">
                <a:solidFill>
                  <a:srgbClr val="002E63"/>
                </a:solidFill>
              </a:rPr>
              <a:t>17.1.2014 mennessä</a:t>
            </a:r>
            <a:endParaRPr lang="fi-FI" sz="1400" dirty="0">
              <a:solidFill>
                <a:srgbClr val="002E63"/>
              </a:solidFill>
            </a:endParaRPr>
          </a:p>
        </p:txBody>
      </p:sp>
      <p:sp>
        <p:nvSpPr>
          <p:cNvPr id="81" name="Tekstiruutu 80"/>
          <p:cNvSpPr txBox="1"/>
          <p:nvPr/>
        </p:nvSpPr>
        <p:spPr>
          <a:xfrm>
            <a:off x="6317345" y="1892983"/>
            <a:ext cx="1639875" cy="954107"/>
          </a:xfrm>
          <a:prstGeom prst="rect">
            <a:avLst/>
          </a:prstGeom>
          <a:noFill/>
        </p:spPr>
        <p:txBody>
          <a:bodyPr wrap="square" rtlCol="0">
            <a:spAutoFit/>
          </a:bodyPr>
          <a:lstStyle/>
          <a:p>
            <a:pPr algn="ctr" defTabSz="457200"/>
            <a:r>
              <a:rPr lang="fi-FI" sz="1400" i="1" dirty="0" smtClean="0">
                <a:solidFill>
                  <a:srgbClr val="002E63"/>
                </a:solidFill>
              </a:rPr>
              <a:t>Ohjaus, neuvonta,</a:t>
            </a:r>
          </a:p>
          <a:p>
            <a:pPr algn="ctr" defTabSz="457200"/>
            <a:r>
              <a:rPr lang="fi-FI" sz="1400" i="1" dirty="0">
                <a:solidFill>
                  <a:srgbClr val="002E63"/>
                </a:solidFill>
              </a:rPr>
              <a:t>k</a:t>
            </a:r>
            <a:r>
              <a:rPr lang="fi-FI" sz="1400" i="1" dirty="0" smtClean="0">
                <a:solidFill>
                  <a:srgbClr val="002E63"/>
                </a:solidFill>
              </a:rPr>
              <a:t>oulutus, tiedotus</a:t>
            </a:r>
          </a:p>
        </p:txBody>
      </p:sp>
      <p:sp>
        <p:nvSpPr>
          <p:cNvPr id="89" name="Suorakulmio 88"/>
          <p:cNvSpPr/>
          <p:nvPr/>
        </p:nvSpPr>
        <p:spPr>
          <a:xfrm>
            <a:off x="3203848" y="5805264"/>
            <a:ext cx="2481770" cy="923330"/>
          </a:xfrm>
          <a:prstGeom prst="rect">
            <a:avLst/>
          </a:prstGeom>
          <a:solidFill>
            <a:schemeClr val="bg1"/>
          </a:solidFill>
        </p:spPr>
        <p:txBody>
          <a:bodyPr wrap="none" lIns="91440" tIns="45720" rIns="91440" bIns="45720">
            <a:spAutoFit/>
          </a:bodyPr>
          <a:lstStyle/>
          <a:p>
            <a:pPr algn="ctr" defTabSz="457200"/>
            <a:r>
              <a:rPr lang="fi-FI" sz="5400" b="1" spc="50" dirty="0" smtClean="0">
                <a:ln w="13500">
                  <a:solidFill>
                    <a:srgbClr val="002E63">
                      <a:shade val="2500"/>
                      <a:alpha val="6500"/>
                    </a:srgbClr>
                  </a:solidFill>
                  <a:prstDash val="solid"/>
                </a:ln>
                <a:solidFill>
                  <a:srgbClr val="002E63">
                    <a:tint val="3000"/>
                    <a:alpha val="95000"/>
                  </a:srgbClr>
                </a:solidFill>
                <a:effectLst>
                  <a:innerShdw blurRad="50900" dist="38500" dir="13500000">
                    <a:srgbClr val="000000">
                      <a:alpha val="60000"/>
                    </a:srgbClr>
                  </a:innerShdw>
                </a:effectLst>
              </a:rPr>
              <a:t>Valtio</a:t>
            </a:r>
            <a:endParaRPr lang="fi-FI" sz="5400" b="1" spc="50" dirty="0">
              <a:ln w="13500">
                <a:solidFill>
                  <a:srgbClr val="002E63">
                    <a:shade val="2500"/>
                    <a:alpha val="6500"/>
                  </a:srgbClr>
                </a:solidFill>
                <a:prstDash val="solid"/>
              </a:ln>
              <a:solidFill>
                <a:srgbClr val="002E63">
                  <a:tint val="3000"/>
                  <a:alpha val="95000"/>
                </a:srgbClr>
              </a:solidFill>
              <a:effectLst>
                <a:innerShdw blurRad="50900" dist="38500" dir="13500000">
                  <a:srgbClr val="000000">
                    <a:alpha val="60000"/>
                  </a:srgbClr>
                </a:innerShdw>
              </a:effectLst>
            </a:endParaRPr>
          </a:p>
        </p:txBody>
      </p:sp>
      <p:sp>
        <p:nvSpPr>
          <p:cNvPr id="33" name="Tekstiruutu 32"/>
          <p:cNvSpPr txBox="1"/>
          <p:nvPr/>
        </p:nvSpPr>
        <p:spPr>
          <a:xfrm>
            <a:off x="2926904" y="4848980"/>
            <a:ext cx="1461367" cy="523220"/>
          </a:xfrm>
          <a:prstGeom prst="rect">
            <a:avLst/>
          </a:prstGeom>
          <a:noFill/>
          <a:ln>
            <a:noFill/>
          </a:ln>
        </p:spPr>
        <p:txBody>
          <a:bodyPr wrap="square" rtlCol="0">
            <a:spAutoFit/>
          </a:bodyPr>
          <a:lstStyle/>
          <a:p>
            <a:pPr algn="ctr" defTabSz="457200"/>
            <a:r>
              <a:rPr lang="fi-FI" sz="1400" b="1" i="1" dirty="0" smtClean="0">
                <a:solidFill>
                  <a:srgbClr val="F25900">
                    <a:lumMod val="60000"/>
                    <a:lumOff val="40000"/>
                  </a:srgbClr>
                </a:solidFill>
              </a:rPr>
              <a:t>Ei väliraporttia</a:t>
            </a:r>
            <a:endParaRPr lang="fi-FI" sz="1400" b="1" i="1" dirty="0">
              <a:solidFill>
                <a:srgbClr val="F25900">
                  <a:lumMod val="60000"/>
                  <a:lumOff val="40000"/>
                </a:srgbClr>
              </a:solidFill>
            </a:endParaRPr>
          </a:p>
        </p:txBody>
      </p:sp>
      <p:sp>
        <p:nvSpPr>
          <p:cNvPr id="66" name="Tekstiruutu 65"/>
          <p:cNvSpPr txBox="1"/>
          <p:nvPr/>
        </p:nvSpPr>
        <p:spPr>
          <a:xfrm>
            <a:off x="4204971" y="5013292"/>
            <a:ext cx="1709295" cy="954107"/>
          </a:xfrm>
          <a:prstGeom prst="rect">
            <a:avLst/>
          </a:prstGeom>
          <a:noFill/>
        </p:spPr>
        <p:txBody>
          <a:bodyPr wrap="square" rtlCol="0">
            <a:spAutoFit/>
          </a:bodyPr>
          <a:lstStyle/>
          <a:p>
            <a:pPr algn="ctr" defTabSz="457200"/>
            <a:r>
              <a:rPr lang="fi-FI" sz="1400" dirty="0" smtClean="0">
                <a:solidFill>
                  <a:srgbClr val="002E63"/>
                </a:solidFill>
              </a:rPr>
              <a:t>Valtionosuus-laskelmat julkaistiin 12.12.2013</a:t>
            </a:r>
            <a:endParaRPr lang="fi-FI" sz="1400" dirty="0">
              <a:solidFill>
                <a:srgbClr val="002E63"/>
              </a:solidFill>
            </a:endParaRPr>
          </a:p>
        </p:txBody>
      </p:sp>
      <p:sp>
        <p:nvSpPr>
          <p:cNvPr id="40" name="Tekstiruutu 39"/>
          <p:cNvSpPr txBox="1"/>
          <p:nvPr/>
        </p:nvSpPr>
        <p:spPr>
          <a:xfrm>
            <a:off x="2514681" y="1954538"/>
            <a:ext cx="1179060" cy="892552"/>
          </a:xfrm>
          <a:prstGeom prst="rect">
            <a:avLst/>
          </a:prstGeom>
          <a:noFill/>
        </p:spPr>
        <p:txBody>
          <a:bodyPr wrap="square" rtlCol="0">
            <a:spAutoFit/>
          </a:bodyPr>
          <a:lstStyle/>
          <a:p>
            <a:pPr algn="ctr" defTabSz="457200"/>
            <a:r>
              <a:rPr lang="fi-FI" sz="1300" dirty="0" err="1" smtClean="0">
                <a:solidFill>
                  <a:srgbClr val="002E63"/>
                </a:solidFill>
              </a:rPr>
              <a:t>KL:n</a:t>
            </a:r>
            <a:r>
              <a:rPr lang="fi-FI" sz="1300" dirty="0" smtClean="0">
                <a:solidFill>
                  <a:srgbClr val="002E63"/>
                </a:solidFill>
              </a:rPr>
              <a:t> hallituksen linjaukset 29.11.2012</a:t>
            </a:r>
            <a:endParaRPr lang="fi-FI" sz="1300" dirty="0">
              <a:solidFill>
                <a:srgbClr val="002E63"/>
              </a:solidFill>
            </a:endParaRPr>
          </a:p>
        </p:txBody>
      </p:sp>
      <p:cxnSp>
        <p:nvCxnSpPr>
          <p:cNvPr id="47" name="Suora nuoliyhdysviiva 46"/>
          <p:cNvCxnSpPr/>
          <p:nvPr/>
        </p:nvCxnSpPr>
        <p:spPr>
          <a:xfrm>
            <a:off x="2929497" y="2826044"/>
            <a:ext cx="1" cy="461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kstiruutu 45"/>
          <p:cNvSpPr txBox="1"/>
          <p:nvPr/>
        </p:nvSpPr>
        <p:spPr>
          <a:xfrm>
            <a:off x="3712985" y="2161688"/>
            <a:ext cx="1179060" cy="692497"/>
          </a:xfrm>
          <a:prstGeom prst="rect">
            <a:avLst/>
          </a:prstGeom>
          <a:noFill/>
        </p:spPr>
        <p:txBody>
          <a:bodyPr wrap="square" rtlCol="0">
            <a:spAutoFit/>
          </a:bodyPr>
          <a:lstStyle/>
          <a:p>
            <a:pPr algn="ctr" defTabSz="457200"/>
            <a:r>
              <a:rPr lang="fi-FI" sz="1300" dirty="0" err="1" smtClean="0">
                <a:solidFill>
                  <a:srgbClr val="FF0000"/>
                </a:solidFill>
              </a:rPr>
              <a:t>KL:n</a:t>
            </a:r>
            <a:r>
              <a:rPr lang="fi-FI" sz="1300" dirty="0" smtClean="0">
                <a:solidFill>
                  <a:srgbClr val="FF0000"/>
                </a:solidFill>
              </a:rPr>
              <a:t> hallituksen linjaukset</a:t>
            </a:r>
            <a:endParaRPr lang="fi-FI" sz="1300" dirty="0">
              <a:solidFill>
                <a:srgbClr val="FF0000"/>
              </a:solidFill>
            </a:endParaRPr>
          </a:p>
        </p:txBody>
      </p:sp>
      <p:cxnSp>
        <p:nvCxnSpPr>
          <p:cNvPr id="48" name="Suora nuoliyhdysviiva 47"/>
          <p:cNvCxnSpPr/>
          <p:nvPr/>
        </p:nvCxnSpPr>
        <p:spPr>
          <a:xfrm>
            <a:off x="4444733" y="2894340"/>
            <a:ext cx="686032" cy="393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58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Keskeisimmät muutosesitykset</a:t>
            </a:r>
            <a:endParaRPr lang="fi-FI" dirty="0"/>
          </a:p>
        </p:txBody>
      </p:sp>
      <p:sp>
        <p:nvSpPr>
          <p:cNvPr id="3" name="Sisällön paikkamerkki 2"/>
          <p:cNvSpPr>
            <a:spLocks noGrp="1"/>
          </p:cNvSpPr>
          <p:nvPr>
            <p:ph idx="1"/>
          </p:nvPr>
        </p:nvSpPr>
        <p:spPr>
          <a:xfrm>
            <a:off x="680399" y="1602000"/>
            <a:ext cx="8014149" cy="4849200"/>
          </a:xfrm>
        </p:spPr>
        <p:txBody>
          <a:bodyPr>
            <a:normAutofit fontScale="92500" lnSpcReduction="20000"/>
          </a:bodyPr>
          <a:lstStyle/>
          <a:p>
            <a:r>
              <a:rPr lang="fi-FI" dirty="0" smtClean="0"/>
              <a:t>Uusi valtionosuusjärjestelmä korvaisi </a:t>
            </a:r>
            <a:r>
              <a:rPr lang="fi-FI" dirty="0" smtClean="0">
                <a:solidFill>
                  <a:srgbClr val="FF0000"/>
                </a:solidFill>
              </a:rPr>
              <a:t>kunnan peruspalvelujen valtionosuuden</a:t>
            </a:r>
          </a:p>
          <a:p>
            <a:pPr lvl="1"/>
            <a:r>
              <a:rPr lang="fi-FI" dirty="0" smtClean="0"/>
              <a:t>Perusopetuksen jälkeisen koulutuksen rahoitusta uudistetaan itsenäisenä kokonaisuutena</a:t>
            </a:r>
          </a:p>
          <a:p>
            <a:r>
              <a:rPr lang="fi-FI" dirty="0" smtClean="0"/>
              <a:t>Uudessa valtionosuuslainsäädännössä määräytymistekijöiden määrä vähenee ja laskentakriteerien päällekkäisyyttä vähennetään</a:t>
            </a:r>
          </a:p>
          <a:p>
            <a:pPr lvl="1">
              <a:buFont typeface="Wingdings" panose="05000000000000000000" pitchFamily="2" charset="2"/>
              <a:buChar char="§"/>
            </a:pPr>
            <a:r>
              <a:rPr lang="fi-FI" dirty="0" smtClean="0"/>
              <a:t>Peruspalveluissa </a:t>
            </a:r>
            <a:r>
              <a:rPr lang="fi-FI" dirty="0"/>
              <a:t>8 kriteeriä, 3 lisäosaa</a:t>
            </a:r>
          </a:p>
          <a:p>
            <a:pPr lvl="1">
              <a:buFont typeface="Wingdings" panose="05000000000000000000" pitchFamily="2" charset="2"/>
              <a:buChar char="§"/>
            </a:pPr>
            <a:r>
              <a:rPr lang="fi-FI" dirty="0"/>
              <a:t>Ei jakoa </a:t>
            </a:r>
            <a:r>
              <a:rPr lang="fi-FI" dirty="0" smtClean="0"/>
              <a:t>sektoreihin</a:t>
            </a:r>
          </a:p>
          <a:p>
            <a:pPr lvl="1">
              <a:buFont typeface="Wingdings" panose="05000000000000000000" pitchFamily="2" charset="2"/>
              <a:buChar char="§"/>
            </a:pPr>
            <a:r>
              <a:rPr lang="fi-FI" dirty="0" smtClean="0"/>
              <a:t>Yksi ikärakenne</a:t>
            </a:r>
          </a:p>
          <a:p>
            <a:pPr>
              <a:buFont typeface="Wingdings" panose="05000000000000000000" pitchFamily="2" charset="2"/>
              <a:buChar char="§"/>
            </a:pPr>
            <a:r>
              <a:rPr lang="fi-FI" dirty="0" smtClean="0"/>
              <a:t>Keskeisiä muutoksia </a:t>
            </a:r>
            <a:r>
              <a:rPr lang="fi-FI" dirty="0" smtClean="0">
                <a:solidFill>
                  <a:srgbClr val="FF0000"/>
                </a:solidFill>
              </a:rPr>
              <a:t>kolme</a:t>
            </a:r>
          </a:p>
          <a:p>
            <a:pPr marL="857250" lvl="1" indent="-457200">
              <a:buFont typeface="+mj-lt"/>
              <a:buAutoNum type="arabicPeriod"/>
            </a:pPr>
            <a:r>
              <a:rPr lang="fi-FI" dirty="0" smtClean="0"/>
              <a:t>Tulopohjan tasauksen painoarvon kasvattaminen kustannustenjaon tasauksen kustannuksella (134 €/as.)</a:t>
            </a:r>
          </a:p>
          <a:p>
            <a:pPr marL="857250" lvl="1" indent="-457200">
              <a:buFont typeface="+mj-lt"/>
              <a:buAutoNum type="arabicPeriod"/>
            </a:pPr>
            <a:r>
              <a:rPr lang="fi-FI" dirty="0" smtClean="0"/>
              <a:t>Sairastavuustekijän painoarvon kasvattaminen muiden määräytymisperusteiden (erit. ikärakenteen) kustannuksella</a:t>
            </a:r>
          </a:p>
          <a:p>
            <a:pPr marL="857250" lvl="1" indent="-457200">
              <a:buFont typeface="+mj-lt"/>
              <a:buAutoNum type="arabicPeriod"/>
            </a:pPr>
            <a:r>
              <a:rPr lang="fi-FI" dirty="0" smtClean="0"/>
              <a:t>Vuosittainen kustannustenjaon tarkistus</a:t>
            </a:r>
            <a:endParaRPr lang="fi-FI" dirty="0"/>
          </a:p>
          <a:p>
            <a:endParaRPr lang="fi-FI" dirty="0"/>
          </a:p>
        </p:txBody>
      </p:sp>
    </p:spTree>
    <p:extLst>
      <p:ext uri="{BB962C8B-B14F-4D97-AF65-F5344CB8AC3E}">
        <p14:creationId xmlns:p14="http://schemas.microsoft.com/office/powerpoint/2010/main" val="298112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Toteutustapa </a:t>
            </a:r>
            <a:endParaRPr lang="fi-FI" dirty="0"/>
          </a:p>
        </p:txBody>
      </p:sp>
      <p:sp>
        <p:nvSpPr>
          <p:cNvPr id="3" name="Sisällön paikkamerkki 2"/>
          <p:cNvSpPr>
            <a:spLocks noGrp="1"/>
          </p:cNvSpPr>
          <p:nvPr>
            <p:ph idx="1"/>
          </p:nvPr>
        </p:nvSpPr>
        <p:spPr>
          <a:xfrm>
            <a:off x="622779" y="1105079"/>
            <a:ext cx="7953375" cy="4745038"/>
          </a:xfrm>
        </p:spPr>
        <p:txBody>
          <a:bodyPr/>
          <a:lstStyle/>
          <a:p>
            <a:r>
              <a:rPr lang="fi-FI" sz="2400" dirty="0" smtClean="0"/>
              <a:t>Uudistuksen kulmakivinä </a:t>
            </a:r>
            <a:r>
              <a:rPr lang="fi-FI" sz="2400" dirty="0" err="1" smtClean="0"/>
              <a:t>THL:n</a:t>
            </a:r>
            <a:r>
              <a:rPr lang="fi-FI" sz="2400" dirty="0" smtClean="0"/>
              <a:t> tutkimuksen mukaiset </a:t>
            </a:r>
            <a:r>
              <a:rPr lang="fi-FI" sz="2400" i="1" dirty="0" smtClean="0"/>
              <a:t>kokonaiskustannuspainot sairastavuuden ja </a:t>
            </a:r>
            <a:r>
              <a:rPr lang="fi-FI" sz="2400" dirty="0" err="1" smtClean="0"/>
              <a:t>VATT:n</a:t>
            </a:r>
            <a:r>
              <a:rPr lang="fi-FI" sz="2400" dirty="0" smtClean="0"/>
              <a:t> selvityksen </a:t>
            </a:r>
            <a:r>
              <a:rPr lang="fi-FI" sz="2400" i="1" dirty="0" smtClean="0"/>
              <a:t>ikärakenteen välillä sekä ikärakenteen ja sairastavuuden sisällä</a:t>
            </a:r>
            <a:endParaRPr lang="fi-FI" dirty="0" smtClean="0"/>
          </a:p>
          <a:p>
            <a:r>
              <a:rPr lang="fi-FI" sz="2400" dirty="0" err="1" smtClean="0"/>
              <a:t>THL:n</a:t>
            </a:r>
            <a:r>
              <a:rPr lang="fi-FI" sz="2400" dirty="0" smtClean="0"/>
              <a:t> selvitys merkitsee sairastavuuden painoarvon merkittävää kasvua suhteessa nykyiseen (korotus ~2,5 ) ja ikärakenteen painoarvon pienenemistä</a:t>
            </a:r>
          </a:p>
          <a:p>
            <a:r>
              <a:rPr lang="fi-FI" sz="2400" dirty="0" smtClean="0"/>
              <a:t>Siirtymäaika ~5 vuotta, päätös tehdään lopullisen esityksen yhteydessä</a:t>
            </a:r>
          </a:p>
          <a:p>
            <a:r>
              <a:rPr lang="fi-FI" sz="2400" dirty="0" smtClean="0"/>
              <a:t>Hallituksen esitys ja siirtymätasauksen pohjana oleva muutoslaskenta perustuu vuoden 2014 lukuihin &gt; lopulliset tiedot saadaan huhtikuussa 2014 kun HE valmistuu.</a:t>
            </a:r>
            <a:endParaRPr lang="fi-FI" sz="2400"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13</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2309773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Selkeä uusi VOS</a:t>
            </a:r>
            <a:endParaRPr lang="fi-FI" dirty="0"/>
          </a:p>
        </p:txBody>
      </p:sp>
      <p:sp>
        <p:nvSpPr>
          <p:cNvPr id="3" name="Sisällön paikkamerkki 2"/>
          <p:cNvSpPr>
            <a:spLocks noGrp="1"/>
          </p:cNvSpPr>
          <p:nvPr>
            <p:ph idx="1"/>
          </p:nvPr>
        </p:nvSpPr>
        <p:spPr>
          <a:xfrm>
            <a:off x="596900" y="1064527"/>
            <a:ext cx="7953375" cy="5268036"/>
          </a:xfrm>
        </p:spPr>
        <p:txBody>
          <a:bodyPr>
            <a:normAutofit/>
          </a:bodyPr>
          <a:lstStyle/>
          <a:p>
            <a:r>
              <a:rPr lang="fi-FI" sz="2800" dirty="0" smtClean="0"/>
              <a:t>Yksinkertaistetaan laskentamallia, vähennetään kriteerejä, poistetaan päällekkäisyyttä</a:t>
            </a:r>
          </a:p>
          <a:p>
            <a:pPr lvl="1"/>
            <a:r>
              <a:rPr lang="fi-FI" sz="2400" dirty="0" smtClean="0"/>
              <a:t>Yleisperiaate: asukasluku * hinta * kerroin</a:t>
            </a:r>
          </a:p>
          <a:p>
            <a:pPr lvl="1"/>
            <a:r>
              <a:rPr lang="fi-FI" sz="2400" dirty="0" smtClean="0"/>
              <a:t>Peruspalveluissa 8 kriteeriä, 3 lisäosaa</a:t>
            </a:r>
          </a:p>
          <a:p>
            <a:pPr lvl="1"/>
            <a:r>
              <a:rPr lang="fi-FI" sz="2400" dirty="0" smtClean="0"/>
              <a:t>Yksi ikärakenne, tietyt olosuhdeindikaattorit</a:t>
            </a:r>
          </a:p>
          <a:p>
            <a:pPr lvl="1"/>
            <a:r>
              <a:rPr lang="fi-FI" sz="2400" dirty="0" smtClean="0"/>
              <a:t>Valtionosuutta nykyistä enemmän sairastavuuden perusteella</a:t>
            </a:r>
          </a:p>
          <a:p>
            <a:pPr lvl="1"/>
            <a:r>
              <a:rPr lang="fi-FI" sz="2400" dirty="0" smtClean="0"/>
              <a:t>Kustannustenjaon tarkistus toteutetaan vuosittain</a:t>
            </a:r>
          </a:p>
          <a:p>
            <a:endParaRPr lang="fi-FI"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14</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Tree>
    <p:extLst>
      <p:ext uri="{BB962C8B-B14F-4D97-AF65-F5344CB8AC3E}">
        <p14:creationId xmlns:p14="http://schemas.microsoft.com/office/powerpoint/2010/main" val="2999172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60648"/>
            <a:ext cx="8356096" cy="940966"/>
          </a:xfrm>
        </p:spPr>
        <p:txBody>
          <a:bodyPr>
            <a:noAutofit/>
          </a:bodyPr>
          <a:lstStyle/>
          <a:p>
            <a:r>
              <a:rPr lang="fi-FI" dirty="0" smtClean="0"/>
              <a:t>Valtionosuuden määräytyminen uudessa ja vanhassa järjestelmässä</a:t>
            </a:r>
            <a:endParaRPr lang="fi-FI" dirty="0"/>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22" y="1480584"/>
            <a:ext cx="8314733" cy="505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837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60648"/>
            <a:ext cx="8140072" cy="940966"/>
          </a:xfrm>
        </p:spPr>
        <p:txBody>
          <a:bodyPr>
            <a:normAutofit/>
          </a:bodyPr>
          <a:lstStyle/>
          <a:p>
            <a:r>
              <a:rPr lang="fi-FI" sz="2400" dirty="0" smtClean="0"/>
              <a:t>Uusi järjestelmä – </a:t>
            </a:r>
            <a:br>
              <a:rPr lang="fi-FI" sz="2400" dirty="0" smtClean="0"/>
            </a:br>
            <a:r>
              <a:rPr lang="fi-FI" sz="2400" dirty="0" smtClean="0"/>
              <a:t>valtionosuuden määräytymisperusteet</a:t>
            </a:r>
            <a:endParaRPr lang="fi-FI" sz="2400" dirty="0"/>
          </a:p>
        </p:txBody>
      </p:sp>
      <p:sp>
        <p:nvSpPr>
          <p:cNvPr id="5" name="Sisällön paikkamerkki 4"/>
          <p:cNvSpPr>
            <a:spLocks noGrp="1"/>
          </p:cNvSpPr>
          <p:nvPr>
            <p:ph idx="1"/>
          </p:nvPr>
        </p:nvSpPr>
        <p:spPr>
          <a:xfrm>
            <a:off x="680400" y="1348353"/>
            <a:ext cx="8140072" cy="5102847"/>
          </a:xfrm>
        </p:spPr>
        <p:txBody>
          <a:bodyPr>
            <a:normAutofit/>
          </a:bodyPr>
          <a:lstStyle/>
          <a:p>
            <a:r>
              <a:rPr lang="fi-FI" sz="1800" b="1" dirty="0" smtClean="0"/>
              <a:t>Ikärakenne</a:t>
            </a:r>
            <a:endParaRPr lang="fi-FI" sz="1800" b="1" dirty="0"/>
          </a:p>
          <a:p>
            <a:pPr lvl="1"/>
            <a:r>
              <a:rPr lang="fi-FI" sz="1400" dirty="0" smtClean="0"/>
              <a:t>Yksi ryhmitys, ei </a:t>
            </a:r>
            <a:r>
              <a:rPr lang="fi-FI" sz="1400" dirty="0"/>
              <a:t>enää tehtäväkohtaisia </a:t>
            </a:r>
            <a:r>
              <a:rPr lang="fi-FI" sz="1400" dirty="0" smtClean="0"/>
              <a:t>ryhmityksiä</a:t>
            </a:r>
          </a:p>
          <a:p>
            <a:pPr lvl="1"/>
            <a:r>
              <a:rPr lang="fi-FI" sz="1400" dirty="0"/>
              <a:t>H</a:t>
            </a:r>
            <a:r>
              <a:rPr lang="fi-FI" sz="1400" dirty="0" smtClean="0"/>
              <a:t>innat </a:t>
            </a:r>
            <a:r>
              <a:rPr lang="fi-FI" sz="1400" dirty="0" err="1"/>
              <a:t>THL:n</a:t>
            </a:r>
            <a:r>
              <a:rPr lang="fi-FI" sz="1400" dirty="0"/>
              <a:t> ja </a:t>
            </a:r>
            <a:r>
              <a:rPr lang="fi-FI" sz="1400" dirty="0" err="1"/>
              <a:t>VATT:n</a:t>
            </a:r>
            <a:r>
              <a:rPr lang="fi-FI" sz="1400" dirty="0"/>
              <a:t> </a:t>
            </a:r>
            <a:r>
              <a:rPr lang="fi-FI" sz="1400" dirty="0" smtClean="0"/>
              <a:t>selvityksistä</a:t>
            </a:r>
            <a:endParaRPr lang="fi-FI" sz="1800" dirty="0"/>
          </a:p>
          <a:p>
            <a:r>
              <a:rPr lang="fi-FI" sz="1800" b="1" dirty="0" smtClean="0"/>
              <a:t>Sairastavuus</a:t>
            </a:r>
            <a:endParaRPr lang="fi-FI" sz="1800" b="1" dirty="0"/>
          </a:p>
          <a:p>
            <a:pPr lvl="1"/>
            <a:r>
              <a:rPr lang="fi-FI" sz="1400" dirty="0"/>
              <a:t>P</a:t>
            </a:r>
            <a:r>
              <a:rPr lang="fi-FI" sz="1400" dirty="0" smtClean="0"/>
              <a:t>ohjana </a:t>
            </a:r>
            <a:r>
              <a:rPr lang="fi-FI" sz="1400" dirty="0"/>
              <a:t>yleiset kansantaudit/sairausluokitukset </a:t>
            </a:r>
            <a:r>
              <a:rPr lang="fi-FI" sz="1400" dirty="0" err="1"/>
              <a:t>KELA:n</a:t>
            </a:r>
            <a:r>
              <a:rPr lang="fi-FI" sz="1400" dirty="0"/>
              <a:t> </a:t>
            </a:r>
            <a:r>
              <a:rPr lang="fi-FI" sz="1400" dirty="0" smtClean="0"/>
              <a:t>tilastoista</a:t>
            </a:r>
          </a:p>
          <a:p>
            <a:pPr lvl="1"/>
            <a:r>
              <a:rPr lang="fi-FI" sz="1400" dirty="0" smtClean="0"/>
              <a:t>Painotukset perustuvat </a:t>
            </a:r>
            <a:r>
              <a:rPr lang="fi-FI" sz="1400" dirty="0" err="1" smtClean="0"/>
              <a:t>THL:n</a:t>
            </a:r>
            <a:r>
              <a:rPr lang="fi-FI" sz="1400" dirty="0" smtClean="0"/>
              <a:t> selvitykseen</a:t>
            </a:r>
            <a:endParaRPr lang="fi-FI" sz="1800" dirty="0" smtClean="0"/>
          </a:p>
          <a:p>
            <a:r>
              <a:rPr lang="fi-FI" sz="1800" b="1" dirty="0" smtClean="0"/>
              <a:t>Työttömyysaste</a:t>
            </a:r>
          </a:p>
          <a:p>
            <a:r>
              <a:rPr lang="fi-FI" sz="1800" b="1" dirty="0" smtClean="0"/>
              <a:t>Kaksikielisyys  </a:t>
            </a:r>
            <a:endParaRPr lang="fi-FI" sz="1800" b="1" dirty="0"/>
          </a:p>
          <a:p>
            <a:r>
              <a:rPr lang="fi-FI" sz="1800" b="1" dirty="0" smtClean="0"/>
              <a:t>Vieraskielisyys </a:t>
            </a:r>
          </a:p>
          <a:p>
            <a:pPr lvl="1"/>
            <a:r>
              <a:rPr lang="fi-FI" sz="1400" dirty="0" smtClean="0"/>
              <a:t>Uudessa järjestelmässä koko väestön perusteella</a:t>
            </a:r>
          </a:p>
          <a:p>
            <a:pPr lvl="1"/>
            <a:r>
              <a:rPr lang="fi-FI" sz="1400" dirty="0"/>
              <a:t>N</a:t>
            </a:r>
            <a:r>
              <a:rPr lang="fi-FI" sz="1400" dirty="0" smtClean="0"/>
              <a:t>ykyisin vain esi- ja perusopetuksen laskennallisissa kustannuksissa 6-15-vuotiaiden osalta</a:t>
            </a:r>
          </a:p>
          <a:p>
            <a:r>
              <a:rPr lang="fi-FI" sz="1800" b="1" dirty="0" smtClean="0"/>
              <a:t>Asukastiheys </a:t>
            </a:r>
            <a:r>
              <a:rPr lang="fi-FI" sz="1800" dirty="0" smtClean="0"/>
              <a:t>(maksimi 20)</a:t>
            </a:r>
            <a:endParaRPr lang="fi-FI" sz="1800" b="1" dirty="0"/>
          </a:p>
          <a:p>
            <a:r>
              <a:rPr lang="fi-FI" sz="1800" b="1" dirty="0" smtClean="0"/>
              <a:t>Saaristoisuus </a:t>
            </a:r>
            <a:r>
              <a:rPr lang="fi-FI" sz="1800" dirty="0" smtClean="0"/>
              <a:t>(vain varsinaiset saaristokunnat)</a:t>
            </a:r>
          </a:p>
          <a:p>
            <a:r>
              <a:rPr lang="fi-FI" sz="1800" b="1" dirty="0" smtClean="0"/>
              <a:t>Koulutustausta</a:t>
            </a:r>
            <a:endParaRPr lang="fi-FI" sz="1800" b="1" dirty="0"/>
          </a:p>
          <a:p>
            <a:pPr lvl="1"/>
            <a:r>
              <a:rPr lang="fi-FI" sz="1400" dirty="0" smtClean="0"/>
              <a:t>Uusi kriteeri</a:t>
            </a:r>
          </a:p>
          <a:p>
            <a:pPr lvl="1"/>
            <a:r>
              <a:rPr lang="fi-FI" sz="1400" dirty="0" smtClean="0"/>
              <a:t>Ilman tutkintoa olevien 30-54-vuotiaiden osuuden perusteella</a:t>
            </a:r>
            <a:endParaRPr lang="fi-FI" sz="1400" b="1" dirty="0"/>
          </a:p>
          <a:p>
            <a:pPr marL="0" indent="0">
              <a:buNone/>
            </a:pPr>
            <a:endParaRPr lang="fi-FI" sz="1800" dirty="0" smtClean="0"/>
          </a:p>
        </p:txBody>
      </p:sp>
    </p:spTree>
    <p:extLst>
      <p:ext uri="{BB962C8B-B14F-4D97-AF65-F5344CB8AC3E}">
        <p14:creationId xmlns:p14="http://schemas.microsoft.com/office/powerpoint/2010/main" val="124491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Laskentaperusteet (uusi järjestelmä)</a:t>
            </a:r>
            <a:br>
              <a:rPr lang="fi-FI" sz="3600" dirty="0" smtClean="0"/>
            </a:br>
            <a:r>
              <a:rPr lang="fi-FI" sz="2400" b="1" dirty="0" smtClean="0"/>
              <a:t>Laskennallisiin kustannuksiin sisältyvät erät:</a:t>
            </a:r>
            <a:endParaRPr lang="fi-FI" sz="2400" b="1"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17</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
        <p:nvSpPr>
          <p:cNvPr id="8" name="Sisällön paikkamerkki 7"/>
          <p:cNvSpPr>
            <a:spLocks noGrp="1"/>
          </p:cNvSpPr>
          <p:nvPr>
            <p:ph idx="1"/>
          </p:nvPr>
        </p:nvSpPr>
        <p:spPr>
          <a:xfrm>
            <a:off x="295275" y="1381125"/>
            <a:ext cx="8724900" cy="4745038"/>
          </a:xfrm>
        </p:spPr>
        <p:txBody>
          <a:bodyPr/>
          <a:lstStyle/>
          <a:p>
            <a:pPr>
              <a:buAutoNum type="arabicParenR"/>
            </a:pPr>
            <a:r>
              <a:rPr lang="fi-FI" sz="1600" u="sng" dirty="0" smtClean="0"/>
              <a:t>Ikärakenne: </a:t>
            </a:r>
            <a:r>
              <a:rPr lang="fi-FI" sz="1600" dirty="0" smtClean="0"/>
              <a:t>Painot </a:t>
            </a:r>
            <a:r>
              <a:rPr lang="fi-FI" sz="1600" dirty="0" err="1" smtClean="0"/>
              <a:t>THL:n</a:t>
            </a:r>
            <a:r>
              <a:rPr lang="fi-FI" sz="1600" dirty="0" smtClean="0"/>
              <a:t> ja </a:t>
            </a:r>
            <a:r>
              <a:rPr lang="fi-FI" sz="1600" dirty="0" err="1" smtClean="0"/>
              <a:t>VATT:n</a:t>
            </a:r>
            <a:r>
              <a:rPr lang="fi-FI" sz="1600" dirty="0" smtClean="0"/>
              <a:t> selvityksistä. Muutettu ikärakenteen ja sairastavuuden perusteella jaettavia kokonaissummia </a:t>
            </a:r>
            <a:r>
              <a:rPr lang="fi-FI" sz="1600" dirty="0" err="1" smtClean="0"/>
              <a:t>THL:n</a:t>
            </a:r>
            <a:r>
              <a:rPr lang="fi-FI" sz="1600" dirty="0" smtClean="0"/>
              <a:t> selvityksen suuntaisesti &gt; sairastavuuden paino kasvaa ~2,5 –</a:t>
            </a:r>
            <a:r>
              <a:rPr lang="fi-FI" sz="1600" dirty="0" err="1" smtClean="0"/>
              <a:t>kertaiseksi</a:t>
            </a:r>
            <a:r>
              <a:rPr lang="fi-FI" sz="1600" dirty="0" smtClean="0"/>
              <a:t> verrattuna nykyiseen</a:t>
            </a:r>
            <a:endParaRPr lang="fi-FI" sz="1600" u="sng" dirty="0" smtClean="0"/>
          </a:p>
          <a:p>
            <a:pPr>
              <a:buAutoNum type="arabicParenR"/>
            </a:pPr>
            <a:r>
              <a:rPr lang="fi-FI" sz="1600" u="sng" dirty="0" smtClean="0"/>
              <a:t>Sairastavuus:</a:t>
            </a:r>
            <a:r>
              <a:rPr lang="fi-FI" sz="1600" dirty="0" smtClean="0"/>
              <a:t>  Sisällöt ja painot  perustuvat </a:t>
            </a:r>
            <a:r>
              <a:rPr lang="fi-FI" sz="1600" dirty="0" err="1" smtClean="0"/>
              <a:t>THL:n</a:t>
            </a:r>
            <a:r>
              <a:rPr lang="fi-FI" sz="1600" dirty="0" smtClean="0"/>
              <a:t> selvitykseen.    </a:t>
            </a:r>
          </a:p>
          <a:p>
            <a:pPr>
              <a:buNone/>
            </a:pPr>
            <a:r>
              <a:rPr lang="fi-FI" sz="1600" dirty="0" smtClean="0"/>
              <a:t> </a:t>
            </a:r>
            <a:r>
              <a:rPr lang="fi-FI" sz="1600" u="sng" dirty="0" smtClean="0"/>
              <a:t>3) Työttömyysaste:</a:t>
            </a:r>
            <a:r>
              <a:rPr lang="fi-FI" sz="1600" dirty="0" smtClean="0"/>
              <a:t>  Kunnan kerroin = kunnan työttömyysaste / koko maan keskiarvo.              </a:t>
            </a:r>
          </a:p>
          <a:p>
            <a:pPr>
              <a:buNone/>
            </a:pPr>
            <a:r>
              <a:rPr lang="fi-FI" sz="1600" dirty="0" smtClean="0"/>
              <a:t> </a:t>
            </a:r>
            <a:r>
              <a:rPr lang="fi-FI" sz="1600" u="sng" dirty="0" smtClean="0"/>
              <a:t>4) Kaksikielisyys:</a:t>
            </a:r>
            <a:r>
              <a:rPr lang="fi-FI" sz="1600" dirty="0" smtClean="0"/>
              <a:t>  Kaksikielisille kunnille = kaksikielisyyden hinnasta 7% koko asukasluvun perusteella ja 93% ruotsinkielisen väestön perusteella </a:t>
            </a:r>
            <a:r>
              <a:rPr lang="fi-FI" sz="1400" dirty="0" smtClean="0"/>
              <a:t>( asukasluvun perusteella jaetaan n. 35% ja ruotsinkielisten perusteella 65% koko summasta  )              </a:t>
            </a:r>
          </a:p>
          <a:p>
            <a:pPr>
              <a:buNone/>
            </a:pPr>
            <a:r>
              <a:rPr lang="fi-FI" sz="1600" dirty="0" smtClean="0"/>
              <a:t> </a:t>
            </a:r>
            <a:r>
              <a:rPr lang="fi-FI" sz="1600" u="sng" dirty="0" smtClean="0"/>
              <a:t>5) Vieraskielisyys:</a:t>
            </a:r>
            <a:r>
              <a:rPr lang="fi-FI" sz="1600" dirty="0" smtClean="0"/>
              <a:t>  Kunnan kerroin = kunnan vieraskielisten osuus vähennettynä sen kunnan osuudella, jonka osuus maan alin.        </a:t>
            </a:r>
          </a:p>
          <a:p>
            <a:pPr>
              <a:buNone/>
            </a:pPr>
            <a:r>
              <a:rPr lang="fi-FI" sz="1600" dirty="0" smtClean="0"/>
              <a:t> </a:t>
            </a:r>
            <a:r>
              <a:rPr lang="fi-FI" sz="1600" u="sng" dirty="0" smtClean="0"/>
              <a:t>6) Asukastiheys:</a:t>
            </a:r>
            <a:r>
              <a:rPr lang="fi-FI" sz="1600" dirty="0" smtClean="0"/>
              <a:t>  Kunnan kerroin = koko maan keskiarvo / kunnan asukastiheys. Kerroin rajattu maksimissaan 20:een.         </a:t>
            </a:r>
          </a:p>
          <a:p>
            <a:pPr>
              <a:buNone/>
            </a:pPr>
            <a:r>
              <a:rPr lang="fi-FI" sz="1600" u="sng" dirty="0" smtClean="0"/>
              <a:t>7) Saaristo:</a:t>
            </a:r>
            <a:r>
              <a:rPr lang="fi-FI" sz="1600" dirty="0" smtClean="0"/>
              <a:t> Varsinaisille saaristokunnille = asukasluvun perusteella ja saaristokunnalle, jonka asukkaista vähintään puolet asuu ilman kiinteää tieyhteyttä mantereeseen, korotus on kolminkertainen.                   </a:t>
            </a:r>
          </a:p>
          <a:p>
            <a:pPr>
              <a:buNone/>
            </a:pPr>
            <a:r>
              <a:rPr lang="fi-FI" sz="1600" u="sng" dirty="0" smtClean="0"/>
              <a:t>8) Koulutustausta:</a:t>
            </a:r>
            <a:r>
              <a:rPr lang="fi-FI" sz="1600" dirty="0" smtClean="0"/>
              <a:t> Kunnan kerroin = ilman tutkintoa olevien 30-54 -vuotiaiden osuus vastaavasta ikäluokasta vähennettynä sen kunnan osuudella, jonka  osuus maan alin.                      </a:t>
            </a:r>
          </a:p>
          <a:p>
            <a:pPr>
              <a:buNone/>
            </a:pPr>
            <a:r>
              <a:rPr lang="fi-FI" sz="1600" dirty="0" smtClean="0"/>
              <a:t> </a:t>
            </a:r>
            <a:endParaRPr lang="fi-FI" sz="1600" dirty="0"/>
          </a:p>
        </p:txBody>
      </p:sp>
    </p:spTree>
    <p:extLst>
      <p:ext uri="{BB962C8B-B14F-4D97-AF65-F5344CB8AC3E}">
        <p14:creationId xmlns:p14="http://schemas.microsoft.com/office/powerpoint/2010/main" val="2730875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44624"/>
            <a:ext cx="7708024" cy="940966"/>
          </a:xfrm>
        </p:spPr>
        <p:txBody>
          <a:bodyPr>
            <a:normAutofit/>
          </a:bodyPr>
          <a:lstStyle/>
          <a:p>
            <a:r>
              <a:rPr lang="fi-FI" sz="2400" dirty="0" smtClean="0"/>
              <a:t>Uusi järjestelmä - lisäosat</a:t>
            </a:r>
            <a:endParaRPr lang="fi-FI" sz="2400" dirty="0"/>
          </a:p>
        </p:txBody>
      </p:sp>
      <p:sp>
        <p:nvSpPr>
          <p:cNvPr id="5" name="Sisällön paikkamerkki 4"/>
          <p:cNvSpPr>
            <a:spLocks noGrp="1"/>
          </p:cNvSpPr>
          <p:nvPr>
            <p:ph idx="1"/>
          </p:nvPr>
        </p:nvSpPr>
        <p:spPr>
          <a:xfrm>
            <a:off x="680400" y="1268760"/>
            <a:ext cx="8356096" cy="4915064"/>
          </a:xfrm>
        </p:spPr>
        <p:txBody>
          <a:bodyPr>
            <a:normAutofit/>
          </a:bodyPr>
          <a:lstStyle/>
          <a:p>
            <a:pPr marL="0" indent="0">
              <a:buNone/>
            </a:pPr>
            <a:r>
              <a:rPr lang="fi-FI" sz="2000" dirty="0" smtClean="0"/>
              <a:t>Valtionosuuksien lisäosat, yht. n. </a:t>
            </a:r>
            <a:r>
              <a:rPr lang="fi-FI" sz="2000" b="1" dirty="0" smtClean="0"/>
              <a:t>309 milj. € </a:t>
            </a:r>
          </a:p>
          <a:p>
            <a:pPr marL="0" indent="0">
              <a:buNone/>
            </a:pPr>
            <a:r>
              <a:rPr lang="fi-FI" sz="2000" dirty="0" smtClean="0"/>
              <a:t>(ei kunnan omarahoitusosuutta)</a:t>
            </a:r>
          </a:p>
          <a:p>
            <a:r>
              <a:rPr lang="fi-FI" sz="2000" b="1" dirty="0" smtClean="0"/>
              <a:t>Syrjäisyys</a:t>
            </a:r>
          </a:p>
          <a:p>
            <a:pPr lvl="1"/>
            <a:r>
              <a:rPr lang="fi-FI" sz="1700" dirty="0"/>
              <a:t>Nykyisen syrjäisyysluvun </a:t>
            </a:r>
            <a:r>
              <a:rPr lang="fi-FI" sz="1700" dirty="0" smtClean="0"/>
              <a:t>perusteella</a:t>
            </a:r>
          </a:p>
          <a:p>
            <a:pPr lvl="1"/>
            <a:r>
              <a:rPr lang="fi-FI" sz="1700" dirty="0"/>
              <a:t>Yksi porrastus nykyisen neljän porrastuksen sijaan</a:t>
            </a:r>
          </a:p>
          <a:p>
            <a:r>
              <a:rPr lang="fi-FI" sz="2000" b="1" dirty="0" smtClean="0"/>
              <a:t>Saamelaisuus</a:t>
            </a:r>
          </a:p>
          <a:p>
            <a:pPr lvl="1"/>
            <a:r>
              <a:rPr lang="fi-FI" sz="1700" dirty="0" smtClean="0"/>
              <a:t>Saamelaisuuteen 3,5 milj. euroa, vastaa nykytasoa</a:t>
            </a:r>
          </a:p>
          <a:p>
            <a:r>
              <a:rPr lang="fi-FI" sz="2000" b="1" dirty="0" smtClean="0"/>
              <a:t>Työpaikkaomavaraisuus</a:t>
            </a:r>
          </a:p>
          <a:p>
            <a:pPr lvl="1"/>
            <a:r>
              <a:rPr lang="fi-FI" sz="1800" dirty="0" smtClean="0"/>
              <a:t>Uusi kriteeri</a:t>
            </a:r>
          </a:p>
          <a:p>
            <a:pPr lvl="1"/>
            <a:r>
              <a:rPr lang="fi-FI" sz="1800" dirty="0" smtClean="0"/>
              <a:t>Positiivinen korrelaatio: Mitä suurempi työpaikkaomavaraisuus, sitä enemmän valtionosuutta</a:t>
            </a:r>
          </a:p>
        </p:txBody>
      </p:sp>
    </p:spTree>
    <p:extLst>
      <p:ext uri="{BB962C8B-B14F-4D97-AF65-F5344CB8AC3E}">
        <p14:creationId xmlns:p14="http://schemas.microsoft.com/office/powerpoint/2010/main" val="2384347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3" name="Dian numeron paikkamerkki 2"/>
          <p:cNvSpPr>
            <a:spLocks noGrp="1"/>
          </p:cNvSpPr>
          <p:nvPr>
            <p:ph type="sldNum" sz="quarter" idx="11"/>
          </p:nvPr>
        </p:nvSpPr>
        <p:spPr/>
        <p:txBody>
          <a:bodyPr/>
          <a:lstStyle/>
          <a:p>
            <a:fld id="{D1445509-8ED4-4F52-8BB2-3F9E164AAF11}" type="slidenum">
              <a:rPr lang="fi-FI" smtClean="0">
                <a:solidFill>
                  <a:srgbClr val="FFFFFF"/>
                </a:solidFill>
              </a:rPr>
              <a:pPr/>
              <a:t>19</a:t>
            </a:fld>
            <a:endParaRPr lang="fi-FI">
              <a:solidFill>
                <a:srgbClr val="FFFFFF"/>
              </a:solidFill>
            </a:endParaRPr>
          </a:p>
        </p:txBody>
      </p:sp>
      <p:sp>
        <p:nvSpPr>
          <p:cNvPr id="4" name="Alatunnisteen paikkamerkki 3"/>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sp>
        <p:nvSpPr>
          <p:cNvPr id="6" name="Tekstikehys 5"/>
          <p:cNvSpPr txBox="1"/>
          <p:nvPr/>
        </p:nvSpPr>
        <p:spPr>
          <a:xfrm>
            <a:off x="1104900" y="171450"/>
            <a:ext cx="6800850" cy="954107"/>
          </a:xfrm>
          <a:prstGeom prst="rect">
            <a:avLst/>
          </a:prstGeom>
          <a:noFill/>
        </p:spPr>
        <p:txBody>
          <a:bodyPr wrap="square" rtlCol="0">
            <a:spAutoFit/>
          </a:bodyPr>
          <a:lstStyle/>
          <a:p>
            <a:pPr fontAlgn="base">
              <a:spcBef>
                <a:spcPct val="0"/>
              </a:spcBef>
              <a:spcAft>
                <a:spcPct val="0"/>
              </a:spcAft>
            </a:pPr>
            <a:r>
              <a:rPr lang="fi-FI" sz="2800" b="1" dirty="0" smtClean="0">
                <a:solidFill>
                  <a:srgbClr val="000000"/>
                </a:solidFill>
              </a:rPr>
              <a:t>Ikäryhmähinnat ja sairastavuus – nykyinen/ UUSI</a:t>
            </a:r>
            <a:endParaRPr lang="fi-FI" sz="2800" b="1" dirty="0">
              <a:solidFill>
                <a:srgbClr val="000000"/>
              </a:solidFill>
            </a:endParaRPr>
          </a:p>
        </p:txBody>
      </p:sp>
      <p:pic>
        <p:nvPicPr>
          <p:cNvPr id="5" name="Picture 2"/>
          <p:cNvPicPr>
            <a:picLocks noChangeAspect="1" noChangeArrowheads="1"/>
          </p:cNvPicPr>
          <p:nvPr/>
        </p:nvPicPr>
        <p:blipFill>
          <a:blip r:embed="rId2" cstate="print"/>
          <a:srcRect/>
          <a:stretch>
            <a:fillRect/>
          </a:stretch>
        </p:blipFill>
        <p:spPr bwMode="auto">
          <a:xfrm>
            <a:off x="485505" y="1365760"/>
            <a:ext cx="8435655" cy="4526082"/>
          </a:xfrm>
          <a:prstGeom prst="rect">
            <a:avLst/>
          </a:prstGeom>
          <a:noFill/>
          <a:ln w="9525">
            <a:noFill/>
            <a:miter lim="800000"/>
            <a:headEnd/>
            <a:tailEnd/>
          </a:ln>
          <a:effectLst/>
        </p:spPr>
      </p:pic>
    </p:spTree>
    <p:extLst>
      <p:ext uri="{BB962C8B-B14F-4D97-AF65-F5344CB8AC3E}">
        <p14:creationId xmlns:p14="http://schemas.microsoft.com/office/powerpoint/2010/main" val="3919721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a:xfrm>
            <a:off x="685801" y="1823503"/>
            <a:ext cx="5971374" cy="1757185"/>
          </a:xfrm>
        </p:spPr>
        <p:txBody>
          <a:bodyPr/>
          <a:lstStyle/>
          <a:p>
            <a:r>
              <a:rPr lang="fi-FI" dirty="0" smtClean="0"/>
              <a:t>Valtionosuusjärjestelmä uudistuu</a:t>
            </a:r>
            <a:endParaRPr lang="fi-FI" dirty="0"/>
          </a:p>
        </p:txBody>
      </p:sp>
    </p:spTree>
    <p:extLst>
      <p:ext uri="{BB962C8B-B14F-4D97-AF65-F5344CB8AC3E}">
        <p14:creationId xmlns:p14="http://schemas.microsoft.com/office/powerpoint/2010/main" val="2313131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2771800" y="188640"/>
            <a:ext cx="3747584" cy="508918"/>
          </a:xfrm>
        </p:spPr>
        <p:txBody>
          <a:bodyPr>
            <a:noAutofit/>
          </a:bodyPr>
          <a:lstStyle/>
          <a:p>
            <a:r>
              <a:rPr lang="fi-FI" sz="2400" dirty="0" smtClean="0"/>
              <a:t>Painotetut kertoimet</a:t>
            </a:r>
            <a:endParaRPr lang="fi-FI" sz="2400" dirty="0"/>
          </a:p>
        </p:txBody>
      </p:sp>
      <p:sp>
        <p:nvSpPr>
          <p:cNvPr id="7" name="Päivämäärän paikkamerkki 6"/>
          <p:cNvSpPr>
            <a:spLocks noGrp="1"/>
          </p:cNvSpPr>
          <p:nvPr>
            <p:ph type="dt" sz="half" idx="10"/>
          </p:nvPr>
        </p:nvSpPr>
        <p:spPr/>
        <p:txBody>
          <a:bodyPr/>
          <a:lstStyle/>
          <a:p>
            <a:r>
              <a:rPr lang="fi-FI" smtClean="0">
                <a:solidFill>
                  <a:srgbClr val="002E63"/>
                </a:solidFill>
              </a:rPr>
              <a:t>[pvm]</a:t>
            </a:r>
            <a:endParaRPr lang="fi-FI">
              <a:solidFill>
                <a:srgbClr val="002E63"/>
              </a:solidFill>
            </a:endParaRPr>
          </a:p>
        </p:txBody>
      </p:sp>
      <p:sp>
        <p:nvSpPr>
          <p:cNvPr id="8" name="Alatunnisteen paikkamerkki 7"/>
          <p:cNvSpPr>
            <a:spLocks noGrp="1"/>
          </p:cNvSpPr>
          <p:nvPr>
            <p:ph type="ftr" sz="quarter" idx="11"/>
          </p:nvPr>
        </p:nvSpPr>
        <p:spPr/>
        <p:txBody>
          <a:bodyPr/>
          <a:lstStyle/>
          <a:p>
            <a:r>
              <a:rPr lang="fi-FI" dirty="0" smtClean="0">
                <a:solidFill>
                  <a:srgbClr val="002E63"/>
                </a:solidFill>
              </a:rPr>
              <a:t>Etunimi Sukunimi titteli | Tapahtuma</a:t>
            </a:r>
            <a:endParaRPr lang="fi-FI"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mtClean="0">
                <a:solidFill>
                  <a:srgbClr val="002E63"/>
                </a:solidFill>
              </a:rPr>
              <a:pPr/>
              <a:t>20</a:t>
            </a:fld>
            <a:endParaRPr lang="fi-FI">
              <a:solidFill>
                <a:srgbClr val="002E63"/>
              </a:solidFill>
            </a:endParaRPr>
          </a:p>
        </p:txBody>
      </p:sp>
      <p:graphicFrame>
        <p:nvGraphicFramePr>
          <p:cNvPr id="10" name="Taulukko 9"/>
          <p:cNvGraphicFramePr>
            <a:graphicFrameLocks noGrp="1"/>
          </p:cNvGraphicFramePr>
          <p:nvPr>
            <p:extLst>
              <p:ext uri="{D42A27DB-BD31-4B8C-83A1-F6EECF244321}">
                <p14:modId xmlns:p14="http://schemas.microsoft.com/office/powerpoint/2010/main" val="1267162013"/>
              </p:ext>
            </p:extLst>
          </p:nvPr>
        </p:nvGraphicFramePr>
        <p:xfrm>
          <a:off x="2061244" y="730796"/>
          <a:ext cx="5103043" cy="5595288"/>
        </p:xfrm>
        <a:graphic>
          <a:graphicData uri="http://schemas.openxmlformats.org/drawingml/2006/table">
            <a:tbl>
              <a:tblPr/>
              <a:tblGrid>
                <a:gridCol w="1542307"/>
                <a:gridCol w="1175091"/>
                <a:gridCol w="1210161"/>
                <a:gridCol w="1175484"/>
              </a:tblGrid>
              <a:tr h="4005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just">
                        <a:lnSpc>
                          <a:spcPct val="115000"/>
                        </a:lnSpc>
                        <a:spcAft>
                          <a:spcPts val="0"/>
                        </a:spcAft>
                      </a:pPr>
                      <a:endParaRPr lang="fi-FI" sz="11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r>
                        <a:rPr lang="fi-FI" sz="1100" dirty="0">
                          <a:latin typeface="Calibri"/>
                          <a:ea typeface="Calibri"/>
                          <a:cs typeface="Times New Roman"/>
                        </a:rPr>
                        <a:t>Terveydenhuolto </a:t>
                      </a:r>
                      <a:endParaRPr lang="fi-FI" sz="1000" dirty="0">
                        <a:latin typeface="Calibri"/>
                        <a:ea typeface="Calibri"/>
                        <a:cs typeface="Times New Roman"/>
                      </a:endParaRPr>
                    </a:p>
                    <a:p>
                      <a:pPr algn="ctr">
                        <a:lnSpc>
                          <a:spcPct val="115000"/>
                        </a:lnSpc>
                        <a:spcAft>
                          <a:spcPts val="0"/>
                        </a:spcAft>
                      </a:pPr>
                      <a:r>
                        <a:rPr lang="fi-FI" sz="1100" dirty="0">
                          <a:latin typeface="Calibri"/>
                          <a:ea typeface="Calibri"/>
                          <a:cs typeface="Times New Roman"/>
                        </a:rPr>
                        <a:t>(55,6 % menoista)</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r>
                        <a:rPr lang="fi-FI" sz="1100" dirty="0">
                          <a:latin typeface="Calibri"/>
                          <a:ea typeface="Calibri"/>
                          <a:cs typeface="Times New Roman"/>
                        </a:rPr>
                        <a:t>Vanhustenhuolto </a:t>
                      </a:r>
                      <a:endParaRPr lang="fi-FI" sz="1000" dirty="0">
                        <a:latin typeface="Calibri"/>
                        <a:ea typeface="Calibri"/>
                        <a:cs typeface="Times New Roman"/>
                      </a:endParaRPr>
                    </a:p>
                    <a:p>
                      <a:pPr algn="ctr">
                        <a:lnSpc>
                          <a:spcPct val="115000"/>
                        </a:lnSpc>
                        <a:spcAft>
                          <a:spcPts val="0"/>
                        </a:spcAft>
                      </a:pPr>
                      <a:r>
                        <a:rPr lang="fi-FI" sz="1100" dirty="0">
                          <a:latin typeface="Calibri"/>
                          <a:ea typeface="Calibri"/>
                          <a:cs typeface="Times New Roman"/>
                        </a:rPr>
                        <a:t>(22,1 % menoista)</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r>
                        <a:rPr lang="fi-FI" sz="1100">
                          <a:latin typeface="Calibri"/>
                          <a:ea typeface="Calibri"/>
                          <a:cs typeface="Times New Roman"/>
                        </a:rPr>
                        <a:t>Sosiaalihuolto </a:t>
                      </a:r>
                      <a:endParaRPr lang="fi-FI" sz="1000">
                        <a:latin typeface="Calibri"/>
                        <a:ea typeface="Calibri"/>
                        <a:cs typeface="Times New Roman"/>
                      </a:endParaRPr>
                    </a:p>
                    <a:p>
                      <a:pPr algn="ctr">
                        <a:lnSpc>
                          <a:spcPct val="115000"/>
                        </a:lnSpc>
                        <a:spcAft>
                          <a:spcPts val="0"/>
                        </a:spcAft>
                      </a:pPr>
                      <a:r>
                        <a:rPr lang="fi-FI" sz="1100">
                          <a:latin typeface="Calibri"/>
                          <a:ea typeface="Calibri"/>
                          <a:cs typeface="Times New Roman"/>
                        </a:rPr>
                        <a:t>(22,3 % menoista)</a:t>
                      </a:r>
                      <a:endParaRPr lang="fi-FI" sz="100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1787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just">
                        <a:lnSpc>
                          <a:spcPct val="115000"/>
                        </a:lnSpc>
                        <a:spcAft>
                          <a:spcPts val="600"/>
                        </a:spcAft>
                      </a:pPr>
                      <a:r>
                        <a:rPr lang="fi-FI" sz="1100" b="1" dirty="0">
                          <a:latin typeface="Calibri"/>
                          <a:ea typeface="Calibri"/>
                          <a:cs typeface="Times New Roman"/>
                        </a:rPr>
                        <a:t>Ikäluokat</a:t>
                      </a:r>
                      <a:endParaRPr lang="fi-FI" sz="1000" dirty="0">
                        <a:latin typeface="Calibri"/>
                        <a:ea typeface="Calibri"/>
                        <a:cs typeface="Times New Roman"/>
                      </a:endParaRPr>
                    </a:p>
                    <a:p>
                      <a:pPr algn="just">
                        <a:lnSpc>
                          <a:spcPct val="115000"/>
                        </a:lnSpc>
                        <a:spcAft>
                          <a:spcPts val="0"/>
                        </a:spcAft>
                      </a:pPr>
                      <a:r>
                        <a:rPr lang="fi-FI" sz="1000" dirty="0">
                          <a:latin typeface="Calibri"/>
                          <a:ea typeface="Calibri"/>
                          <a:cs typeface="Times New Roman"/>
                        </a:rPr>
                        <a:t>  0-5v.</a:t>
                      </a:r>
                    </a:p>
                    <a:p>
                      <a:pPr algn="just">
                        <a:lnSpc>
                          <a:spcPct val="115000"/>
                        </a:lnSpc>
                        <a:spcAft>
                          <a:spcPts val="0"/>
                        </a:spcAft>
                      </a:pPr>
                      <a:r>
                        <a:rPr lang="fi-FI" sz="1000" dirty="0">
                          <a:latin typeface="Calibri"/>
                          <a:ea typeface="Calibri"/>
                          <a:cs typeface="Times New Roman"/>
                        </a:rPr>
                        <a:t>  6v.</a:t>
                      </a:r>
                    </a:p>
                    <a:p>
                      <a:pPr algn="just">
                        <a:lnSpc>
                          <a:spcPct val="115000"/>
                        </a:lnSpc>
                        <a:spcAft>
                          <a:spcPts val="0"/>
                        </a:spcAft>
                      </a:pPr>
                      <a:r>
                        <a:rPr lang="fi-FI" sz="1000" dirty="0">
                          <a:latin typeface="Calibri"/>
                          <a:ea typeface="Calibri"/>
                          <a:cs typeface="Times New Roman"/>
                        </a:rPr>
                        <a:t>  7-12v.</a:t>
                      </a:r>
                    </a:p>
                    <a:p>
                      <a:pPr algn="just">
                        <a:lnSpc>
                          <a:spcPct val="115000"/>
                        </a:lnSpc>
                        <a:spcAft>
                          <a:spcPts val="0"/>
                        </a:spcAft>
                      </a:pPr>
                      <a:r>
                        <a:rPr lang="fi-FI" sz="1000" dirty="0">
                          <a:latin typeface="Calibri"/>
                          <a:ea typeface="Calibri"/>
                          <a:cs typeface="Times New Roman"/>
                        </a:rPr>
                        <a:t>  13-15v.</a:t>
                      </a:r>
                    </a:p>
                    <a:p>
                      <a:pPr algn="just">
                        <a:lnSpc>
                          <a:spcPct val="115000"/>
                        </a:lnSpc>
                        <a:spcAft>
                          <a:spcPts val="0"/>
                        </a:spcAft>
                      </a:pPr>
                      <a:r>
                        <a:rPr lang="fi-FI" sz="1000" dirty="0">
                          <a:latin typeface="Calibri"/>
                          <a:ea typeface="Calibri"/>
                          <a:cs typeface="Times New Roman"/>
                        </a:rPr>
                        <a:t>  16-18v.</a:t>
                      </a:r>
                    </a:p>
                    <a:p>
                      <a:pPr algn="just">
                        <a:lnSpc>
                          <a:spcPct val="115000"/>
                        </a:lnSpc>
                        <a:spcAft>
                          <a:spcPts val="0"/>
                        </a:spcAft>
                      </a:pPr>
                      <a:r>
                        <a:rPr lang="fi-FI" sz="1000" dirty="0">
                          <a:latin typeface="Calibri"/>
                          <a:ea typeface="Calibri"/>
                          <a:cs typeface="Times New Roman"/>
                        </a:rPr>
                        <a:t>  19-64v.</a:t>
                      </a:r>
                    </a:p>
                    <a:p>
                      <a:pPr algn="just">
                        <a:lnSpc>
                          <a:spcPct val="115000"/>
                        </a:lnSpc>
                        <a:spcAft>
                          <a:spcPts val="0"/>
                        </a:spcAft>
                      </a:pPr>
                      <a:r>
                        <a:rPr lang="fi-FI" sz="1000" dirty="0">
                          <a:latin typeface="Calibri"/>
                          <a:ea typeface="Calibri"/>
                          <a:cs typeface="Times New Roman"/>
                        </a:rPr>
                        <a:t>  65-74v.</a:t>
                      </a:r>
                    </a:p>
                    <a:p>
                      <a:pPr algn="just">
                        <a:lnSpc>
                          <a:spcPct val="115000"/>
                        </a:lnSpc>
                        <a:spcAft>
                          <a:spcPts val="0"/>
                        </a:spcAft>
                      </a:pPr>
                      <a:r>
                        <a:rPr lang="fi-FI" sz="1000" dirty="0">
                          <a:latin typeface="Calibri"/>
                          <a:ea typeface="Calibri"/>
                          <a:cs typeface="Times New Roman"/>
                        </a:rPr>
                        <a:t>  75-84v.</a:t>
                      </a:r>
                    </a:p>
                    <a:p>
                      <a:pPr algn="just">
                        <a:lnSpc>
                          <a:spcPct val="115000"/>
                        </a:lnSpc>
                        <a:spcAft>
                          <a:spcPts val="0"/>
                        </a:spcAft>
                      </a:pPr>
                      <a:r>
                        <a:rPr lang="fi-FI" sz="1000" dirty="0">
                          <a:latin typeface="Calibri"/>
                          <a:ea typeface="Calibri"/>
                          <a:cs typeface="Times New Roman"/>
                        </a:rPr>
                        <a:t>  85v.+</a:t>
                      </a: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0,70</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0,50</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0,66</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0,89</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0,80</a:t>
                      </a:r>
                      <a:endParaRPr lang="fi-FI" sz="1000" dirty="0">
                        <a:latin typeface="Calibri"/>
                        <a:ea typeface="Calibri"/>
                        <a:cs typeface="Times New Roman"/>
                      </a:endParaRPr>
                    </a:p>
                    <a:p>
                      <a:pPr algn="ctr">
                        <a:lnSpc>
                          <a:spcPct val="115000"/>
                        </a:lnSpc>
                        <a:spcAft>
                          <a:spcPts val="0"/>
                        </a:spcAft>
                      </a:pPr>
                      <a:r>
                        <a:rPr lang="fi-FI" sz="1000" dirty="0">
                          <a:latin typeface="Calibri"/>
                          <a:ea typeface="Calibri"/>
                          <a:cs typeface="Times New Roman"/>
                        </a:rPr>
                        <a:t>0,47</a:t>
                      </a:r>
                    </a:p>
                    <a:p>
                      <a:pPr algn="ctr">
                        <a:lnSpc>
                          <a:spcPct val="115000"/>
                        </a:lnSpc>
                        <a:spcAft>
                          <a:spcPts val="0"/>
                        </a:spcAft>
                      </a:pPr>
                      <a:r>
                        <a:rPr lang="fi-FI" sz="1000" dirty="0" smtClean="0">
                          <a:latin typeface="Calibri"/>
                          <a:ea typeface="Calibri"/>
                          <a:cs typeface="Times New Roman"/>
                        </a:rPr>
                        <a:t>0,74</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1,14</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1,65</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0,01</a:t>
                      </a:r>
                    </a:p>
                    <a:p>
                      <a:pPr algn="ctr">
                        <a:lnSpc>
                          <a:spcPct val="115000"/>
                        </a:lnSpc>
                        <a:spcAft>
                          <a:spcPts val="0"/>
                        </a:spcAft>
                      </a:pPr>
                      <a:r>
                        <a:rPr lang="fi-FI" sz="1000" dirty="0" smtClean="0">
                          <a:latin typeface="Calibri"/>
                          <a:ea typeface="Calibri"/>
                          <a:cs typeface="Times New Roman"/>
                        </a:rPr>
                        <a:t>0,51</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3,03</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0,62</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0,78</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1,41</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3,99</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3,80</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0,29</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0,91</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1,72</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3,96</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6402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just">
                        <a:lnSpc>
                          <a:spcPct val="115000"/>
                        </a:lnSpc>
                        <a:spcAft>
                          <a:spcPts val="600"/>
                        </a:spcAft>
                      </a:pPr>
                      <a:r>
                        <a:rPr lang="fi-FI" sz="1100" b="1" dirty="0">
                          <a:latin typeface="Calibri"/>
                          <a:ea typeface="Calibri"/>
                          <a:cs typeface="Times New Roman"/>
                        </a:rPr>
                        <a:t>Sairastavuus</a:t>
                      </a:r>
                      <a:endParaRPr lang="fi-FI" sz="1000" dirty="0">
                        <a:latin typeface="Calibri"/>
                        <a:ea typeface="Calibri"/>
                        <a:cs typeface="Times New Roman"/>
                      </a:endParaRPr>
                    </a:p>
                    <a:p>
                      <a:pPr algn="just">
                        <a:lnSpc>
                          <a:spcPct val="115000"/>
                        </a:lnSpc>
                        <a:spcAft>
                          <a:spcPts val="0"/>
                        </a:spcAft>
                      </a:pPr>
                      <a:r>
                        <a:rPr lang="fi-FI" sz="1000" dirty="0">
                          <a:latin typeface="Calibri"/>
                          <a:ea typeface="Calibri"/>
                          <a:cs typeface="Times New Roman"/>
                        </a:rPr>
                        <a:t>   Diabetes</a:t>
                      </a:r>
                    </a:p>
                    <a:p>
                      <a:pPr algn="just">
                        <a:lnSpc>
                          <a:spcPct val="115000"/>
                        </a:lnSpc>
                        <a:spcAft>
                          <a:spcPts val="0"/>
                        </a:spcAft>
                      </a:pPr>
                      <a:r>
                        <a:rPr lang="fi-FI" sz="1000" dirty="0">
                          <a:latin typeface="Calibri"/>
                          <a:ea typeface="Calibri"/>
                          <a:cs typeface="Times New Roman"/>
                        </a:rPr>
                        <a:t>   Epilepsia</a:t>
                      </a:r>
                    </a:p>
                    <a:p>
                      <a:pPr algn="just">
                        <a:lnSpc>
                          <a:spcPct val="115000"/>
                        </a:lnSpc>
                        <a:spcAft>
                          <a:spcPts val="0"/>
                        </a:spcAft>
                      </a:pPr>
                      <a:r>
                        <a:rPr lang="fi-FI" sz="1000" dirty="0">
                          <a:latin typeface="Calibri"/>
                          <a:ea typeface="Calibri"/>
                          <a:cs typeface="Times New Roman"/>
                        </a:rPr>
                        <a:t>   Psykoosit</a:t>
                      </a:r>
                    </a:p>
                    <a:p>
                      <a:pPr algn="just">
                        <a:lnSpc>
                          <a:spcPct val="115000"/>
                        </a:lnSpc>
                        <a:spcAft>
                          <a:spcPts val="0"/>
                        </a:spcAft>
                      </a:pPr>
                      <a:r>
                        <a:rPr lang="fi-FI" sz="1000" dirty="0">
                          <a:latin typeface="Calibri"/>
                          <a:ea typeface="Calibri"/>
                          <a:cs typeface="Times New Roman"/>
                        </a:rPr>
                        <a:t>   Reuma</a:t>
                      </a:r>
                    </a:p>
                    <a:p>
                      <a:pPr algn="just">
                        <a:lnSpc>
                          <a:spcPct val="115000"/>
                        </a:lnSpc>
                        <a:spcAft>
                          <a:spcPts val="0"/>
                        </a:spcAft>
                      </a:pPr>
                      <a:r>
                        <a:rPr lang="fi-FI" sz="1000" dirty="0">
                          <a:latin typeface="Calibri"/>
                          <a:ea typeface="Calibri"/>
                          <a:cs typeface="Times New Roman"/>
                        </a:rPr>
                        <a:t>   Keuhkoastma</a:t>
                      </a:r>
                    </a:p>
                    <a:p>
                      <a:pPr algn="just">
                        <a:lnSpc>
                          <a:spcPct val="115000"/>
                        </a:lnSpc>
                        <a:spcAft>
                          <a:spcPts val="0"/>
                        </a:spcAft>
                      </a:pPr>
                      <a:r>
                        <a:rPr lang="fi-FI" sz="1000" dirty="0">
                          <a:latin typeface="Calibri"/>
                          <a:ea typeface="Calibri"/>
                          <a:cs typeface="Times New Roman"/>
                        </a:rPr>
                        <a:t>   Verenpainetaudit</a:t>
                      </a:r>
                    </a:p>
                    <a:p>
                      <a:pPr algn="just">
                        <a:lnSpc>
                          <a:spcPct val="115000"/>
                        </a:lnSpc>
                        <a:spcAft>
                          <a:spcPts val="0"/>
                        </a:spcAft>
                      </a:pPr>
                      <a:r>
                        <a:rPr lang="fi-FI" sz="1000" dirty="0">
                          <a:latin typeface="Calibri"/>
                          <a:ea typeface="Calibri"/>
                          <a:cs typeface="Times New Roman"/>
                        </a:rPr>
                        <a:t>   Sepelvaltimotauti</a:t>
                      </a:r>
                    </a:p>
                    <a:p>
                      <a:pPr algn="just">
                        <a:lnSpc>
                          <a:spcPct val="115000"/>
                        </a:lnSpc>
                        <a:spcAft>
                          <a:spcPts val="0"/>
                        </a:spcAft>
                      </a:pPr>
                      <a:r>
                        <a:rPr lang="fi-FI" sz="1000" dirty="0">
                          <a:latin typeface="Calibri"/>
                          <a:ea typeface="Calibri"/>
                          <a:cs typeface="Times New Roman"/>
                        </a:rPr>
                        <a:t>   </a:t>
                      </a:r>
                      <a:r>
                        <a:rPr lang="fi-FI" sz="1000" dirty="0" err="1">
                          <a:latin typeface="Calibri"/>
                          <a:ea typeface="Calibri"/>
                          <a:cs typeface="Times New Roman"/>
                        </a:rPr>
                        <a:t>Crohnin</a:t>
                      </a:r>
                      <a:r>
                        <a:rPr lang="fi-FI" sz="1000" dirty="0">
                          <a:latin typeface="Calibri"/>
                          <a:ea typeface="Calibri"/>
                          <a:cs typeface="Times New Roman"/>
                        </a:rPr>
                        <a:t> tauti</a:t>
                      </a:r>
                    </a:p>
                    <a:p>
                      <a:pPr algn="just">
                        <a:lnSpc>
                          <a:spcPct val="115000"/>
                        </a:lnSpc>
                        <a:spcAft>
                          <a:spcPts val="0"/>
                        </a:spcAft>
                      </a:pPr>
                      <a:r>
                        <a:rPr lang="fi-FI" sz="1000" dirty="0">
                          <a:latin typeface="Calibri"/>
                          <a:ea typeface="Calibri"/>
                          <a:cs typeface="Times New Roman"/>
                        </a:rPr>
                        <a:t>   Dementia</a:t>
                      </a:r>
                    </a:p>
                    <a:p>
                      <a:pPr algn="just">
                        <a:lnSpc>
                          <a:spcPct val="115000"/>
                        </a:lnSpc>
                        <a:spcAft>
                          <a:spcPts val="0"/>
                        </a:spcAft>
                      </a:pPr>
                      <a:r>
                        <a:rPr lang="fi-FI" sz="1000" dirty="0">
                          <a:latin typeface="Calibri"/>
                          <a:ea typeface="Calibri"/>
                          <a:cs typeface="Times New Roman"/>
                        </a:rPr>
                        <a:t>   Syövät</a:t>
                      </a:r>
                    </a:p>
                    <a:p>
                      <a:pPr algn="just">
                        <a:lnSpc>
                          <a:spcPct val="115000"/>
                        </a:lnSpc>
                        <a:spcAft>
                          <a:spcPts val="0"/>
                        </a:spcAft>
                      </a:pPr>
                      <a:r>
                        <a:rPr lang="fi-FI" sz="1000" dirty="0">
                          <a:latin typeface="Calibri"/>
                          <a:ea typeface="Calibri"/>
                          <a:cs typeface="Times New Roman"/>
                        </a:rPr>
                        <a:t>   Neurologiset taudit </a:t>
                      </a:r>
                    </a:p>
                    <a:p>
                      <a:pPr algn="just">
                        <a:lnSpc>
                          <a:spcPct val="115000"/>
                        </a:lnSpc>
                        <a:spcAft>
                          <a:spcPts val="0"/>
                        </a:spcAft>
                      </a:pPr>
                      <a:r>
                        <a:rPr lang="fi-FI" sz="1000" dirty="0">
                          <a:latin typeface="Calibri"/>
                          <a:ea typeface="Calibri"/>
                          <a:cs typeface="Times New Roman"/>
                        </a:rPr>
                        <a:t>   Sydämen rytmihäiriöt </a:t>
                      </a: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0,56</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0,98</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6,63</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0,84</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0,47</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0,38</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0,72</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0,79</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0,71</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2,89</a:t>
                      </a:r>
                    </a:p>
                    <a:p>
                      <a:pPr algn="ctr">
                        <a:lnSpc>
                          <a:spcPct val="115000"/>
                        </a:lnSpc>
                        <a:spcAft>
                          <a:spcPts val="0"/>
                        </a:spcAft>
                      </a:pPr>
                      <a:r>
                        <a:rPr lang="fi-FI" sz="1000" dirty="0" smtClean="0">
                          <a:latin typeface="Calibri"/>
                          <a:ea typeface="Calibri"/>
                          <a:cs typeface="Times New Roman"/>
                        </a:rPr>
                        <a:t>1,10</a:t>
                      </a:r>
                    </a:p>
                    <a:p>
                      <a:pPr algn="ctr">
                        <a:lnSpc>
                          <a:spcPct val="115000"/>
                        </a:lnSpc>
                        <a:spcAft>
                          <a:spcPts val="0"/>
                        </a:spcAft>
                      </a:pPr>
                      <a:r>
                        <a:rPr lang="fi-FI" sz="1000" dirty="0" smtClean="0">
                          <a:latin typeface="Calibri"/>
                          <a:ea typeface="Calibri"/>
                          <a:cs typeface="Times New Roman"/>
                        </a:rPr>
                        <a:t>1,12</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0,25</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1,24</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2,50</a:t>
                      </a:r>
                      <a:endParaRPr lang="fi-FI" sz="1000" dirty="0">
                        <a:latin typeface="Calibri"/>
                        <a:ea typeface="Calibri"/>
                        <a:cs typeface="Times New Roman"/>
                      </a:endParaRP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smtClean="0">
                          <a:latin typeface="Calibri"/>
                          <a:ea typeface="Calibri"/>
                          <a:cs typeface="Times New Roman"/>
                        </a:rPr>
                        <a:t>4,49</a:t>
                      </a:r>
                      <a:endParaRPr lang="fi-FI" sz="1000" dirty="0">
                        <a:latin typeface="Calibri"/>
                        <a:ea typeface="Calibri"/>
                        <a:cs typeface="Times New Roman"/>
                      </a:endParaRP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smtClean="0">
                          <a:latin typeface="Calibri"/>
                          <a:ea typeface="Calibri"/>
                          <a:cs typeface="Times New Roman"/>
                        </a:rPr>
                        <a:t>1,62</a:t>
                      </a:r>
                      <a:endParaRPr lang="fi-FI" sz="10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0,46</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p>
                      <a:pPr algn="ctr">
                        <a:lnSpc>
                          <a:spcPct val="115000"/>
                        </a:lnSpc>
                        <a:spcAft>
                          <a:spcPts val="0"/>
                        </a:spcAft>
                      </a:pPr>
                      <a:r>
                        <a:rPr lang="fi-FI" sz="1000" dirty="0">
                          <a:latin typeface="Calibri"/>
                          <a:ea typeface="Calibri"/>
                          <a:cs typeface="Times New Roman"/>
                        </a:rPr>
                        <a:t>-</a:t>
                      </a: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8128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just">
                        <a:lnSpc>
                          <a:spcPct val="115000"/>
                        </a:lnSpc>
                        <a:spcAft>
                          <a:spcPts val="600"/>
                        </a:spcAft>
                      </a:pPr>
                      <a:r>
                        <a:rPr lang="fi-FI" sz="1100" b="1" dirty="0">
                          <a:latin typeface="Calibri"/>
                          <a:ea typeface="Calibri"/>
                          <a:cs typeface="Times New Roman"/>
                        </a:rPr>
                        <a:t>Työkyvyttömyys</a:t>
                      </a:r>
                      <a:endParaRPr lang="fi-FI" sz="1000" dirty="0">
                        <a:latin typeface="Calibri"/>
                        <a:ea typeface="Calibri"/>
                        <a:cs typeface="Times New Roman"/>
                      </a:endParaRPr>
                    </a:p>
                    <a:p>
                      <a:pPr>
                        <a:lnSpc>
                          <a:spcPct val="115000"/>
                        </a:lnSpc>
                        <a:spcAft>
                          <a:spcPts val="0"/>
                        </a:spcAft>
                      </a:pPr>
                      <a:r>
                        <a:rPr lang="fi-FI" sz="1000" dirty="0">
                          <a:latin typeface="Calibri"/>
                          <a:ea typeface="Calibri"/>
                          <a:cs typeface="Times New Roman"/>
                        </a:rPr>
                        <a:t>   Alle 55-vuotiaat työkyvyttömyyseläkeläiset</a:t>
                      </a: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3,59</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a:latin typeface="Calibri"/>
                        <a:ea typeface="Calibri"/>
                        <a:cs typeface="Times New Roman"/>
                      </a:endParaRPr>
                    </a:p>
                    <a:p>
                      <a:pPr algn="ctr">
                        <a:lnSpc>
                          <a:spcPct val="115000"/>
                        </a:lnSpc>
                        <a:spcAft>
                          <a:spcPts val="0"/>
                        </a:spcAft>
                      </a:pPr>
                      <a:r>
                        <a:rPr lang="fi-FI" sz="1000">
                          <a:latin typeface="Calibri"/>
                          <a:ea typeface="Calibri"/>
                          <a:cs typeface="Times New Roman"/>
                        </a:rPr>
                        <a:t>-</a:t>
                      </a: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algn="ctr">
                        <a:lnSpc>
                          <a:spcPct val="115000"/>
                        </a:lnSpc>
                        <a:spcAft>
                          <a:spcPts val="0"/>
                        </a:spcAft>
                      </a:pPr>
                      <a:endParaRPr lang="fi-FI" sz="1100" dirty="0">
                        <a:latin typeface="Calibri"/>
                        <a:ea typeface="Calibri"/>
                        <a:cs typeface="Times New Roman"/>
                      </a:endParaRPr>
                    </a:p>
                    <a:p>
                      <a:pPr algn="ctr">
                        <a:lnSpc>
                          <a:spcPct val="115000"/>
                        </a:lnSpc>
                        <a:spcAft>
                          <a:spcPts val="0"/>
                        </a:spcAft>
                      </a:pPr>
                      <a:r>
                        <a:rPr lang="fi-FI" sz="1000" dirty="0" smtClean="0">
                          <a:latin typeface="Calibri"/>
                          <a:ea typeface="Calibri"/>
                          <a:cs typeface="Times New Roman"/>
                        </a:rPr>
                        <a:t>12,03</a:t>
                      </a:r>
                      <a:endParaRPr lang="fi-FI" sz="1000" dirty="0">
                        <a:latin typeface="Calibri"/>
                        <a:ea typeface="Calibri"/>
                        <a:cs typeface="Times New Roman"/>
                      </a:endParaRPr>
                    </a:p>
                  </a:txBody>
                  <a:tcPr marL="62737" marR="62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2205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0400" y="274638"/>
            <a:ext cx="7779600" cy="748250"/>
          </a:xfrm>
        </p:spPr>
        <p:txBody>
          <a:bodyPr>
            <a:normAutofit/>
          </a:bodyPr>
          <a:lstStyle/>
          <a:p>
            <a:r>
              <a:rPr lang="fi-FI" sz="2400" dirty="0" smtClean="0"/>
              <a:t>Uusi järjestelmä</a:t>
            </a:r>
            <a:r>
              <a:rPr lang="fi-FI" sz="2400" dirty="0"/>
              <a:t> </a:t>
            </a:r>
            <a:r>
              <a:rPr lang="fi-FI" sz="2400" dirty="0" smtClean="0"/>
              <a:t>– perushinnat ym.</a:t>
            </a:r>
            <a:endParaRPr lang="fi-FI" sz="2400" dirty="0"/>
          </a:p>
        </p:txBody>
      </p:sp>
      <p:sp>
        <p:nvSpPr>
          <p:cNvPr id="3" name="Sisällön paikkamerkki 2"/>
          <p:cNvSpPr>
            <a:spLocks noGrp="1"/>
          </p:cNvSpPr>
          <p:nvPr>
            <p:ph idx="1"/>
          </p:nvPr>
        </p:nvSpPr>
        <p:spPr>
          <a:xfrm>
            <a:off x="683568" y="1196752"/>
            <a:ext cx="7779600" cy="4813232"/>
          </a:xfrm>
        </p:spPr>
        <p:txBody>
          <a:bodyPr>
            <a:normAutofit fontScale="92500" lnSpcReduction="10000"/>
          </a:bodyPr>
          <a:lstStyle/>
          <a:p>
            <a:pPr marL="3019000" lvl="8" indent="0">
              <a:buNone/>
            </a:pPr>
            <a:r>
              <a:rPr lang="fi-FI" dirty="0" smtClean="0"/>
              <a:t>		</a:t>
            </a:r>
            <a:r>
              <a:rPr lang="fi-FI" sz="1800" b="1" dirty="0" smtClean="0"/>
              <a:t>euroa/asukas</a:t>
            </a:r>
          </a:p>
          <a:p>
            <a:pPr marL="112500" indent="0">
              <a:buNone/>
            </a:pPr>
            <a:r>
              <a:rPr lang="fi-FI" sz="2000" b="1" dirty="0" smtClean="0"/>
              <a:t>Laskennalliset kustannukset</a:t>
            </a:r>
          </a:p>
          <a:p>
            <a:pPr marL="455400"/>
            <a:r>
              <a:rPr lang="fi-FI" sz="2000" dirty="0" smtClean="0"/>
              <a:t>Työttömyysaste			86,92</a:t>
            </a:r>
          </a:p>
          <a:p>
            <a:pPr marL="455400"/>
            <a:r>
              <a:rPr lang="fi-FI" sz="2000" dirty="0" smtClean="0"/>
              <a:t>Kaksikielisyys			268,0</a:t>
            </a:r>
          </a:p>
          <a:p>
            <a:pPr marL="455400"/>
            <a:r>
              <a:rPr lang="fi-FI" sz="2000" dirty="0" smtClean="0"/>
              <a:t>Vieraskielisyys			1 882,50</a:t>
            </a:r>
          </a:p>
          <a:p>
            <a:pPr marL="455400"/>
            <a:r>
              <a:rPr lang="fi-FI" sz="2000" dirty="0" smtClean="0"/>
              <a:t>Asukastiheys			37,87</a:t>
            </a:r>
          </a:p>
          <a:p>
            <a:pPr marL="455400"/>
            <a:r>
              <a:rPr lang="fi-FI" sz="2000" dirty="0" smtClean="0"/>
              <a:t>Saaristo				368,87</a:t>
            </a:r>
          </a:p>
          <a:p>
            <a:pPr marL="455400"/>
            <a:r>
              <a:rPr lang="fi-FI" sz="2000" dirty="0" smtClean="0"/>
              <a:t>Koulutustausta			407,38</a:t>
            </a:r>
          </a:p>
          <a:p>
            <a:pPr marL="455400"/>
            <a:endParaRPr lang="fi-FI" sz="2000" dirty="0" smtClean="0"/>
          </a:p>
          <a:p>
            <a:pPr marL="455400"/>
            <a:r>
              <a:rPr lang="fi-FI" sz="2000" dirty="0" smtClean="0"/>
              <a:t>Omarahoitusosuus			3 416,39 (26,78 %)</a:t>
            </a:r>
          </a:p>
          <a:p>
            <a:pPr marL="455400"/>
            <a:endParaRPr lang="fi-FI" sz="2000" dirty="0"/>
          </a:p>
          <a:p>
            <a:pPr marL="112500" indent="0">
              <a:buNone/>
            </a:pPr>
            <a:r>
              <a:rPr lang="fi-FI" sz="2100" b="1" dirty="0" smtClean="0"/>
              <a:t>Lisäosat</a:t>
            </a:r>
          </a:p>
          <a:p>
            <a:pPr marL="455400"/>
            <a:r>
              <a:rPr lang="fi-FI" sz="2000" dirty="0" smtClean="0"/>
              <a:t>Syrjäisyys				205,88</a:t>
            </a:r>
          </a:p>
          <a:p>
            <a:pPr marL="455400"/>
            <a:r>
              <a:rPr lang="fi-FI" sz="2000" dirty="0" smtClean="0"/>
              <a:t>Saamelaisuus			2 615,00</a:t>
            </a:r>
          </a:p>
          <a:p>
            <a:pPr marL="455400"/>
            <a:r>
              <a:rPr lang="fi-FI" sz="2000" dirty="0" smtClean="0"/>
              <a:t>Työpaikkaomavaraisuus		65,86</a:t>
            </a:r>
            <a:endParaRPr lang="fi-FI" sz="2000" dirty="0"/>
          </a:p>
        </p:txBody>
      </p:sp>
    </p:spTree>
    <p:extLst>
      <p:ext uri="{BB962C8B-B14F-4D97-AF65-F5344CB8AC3E}">
        <p14:creationId xmlns:p14="http://schemas.microsoft.com/office/powerpoint/2010/main" val="71737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71912" y="493123"/>
            <a:ext cx="8356096" cy="940966"/>
          </a:xfrm>
        </p:spPr>
        <p:txBody>
          <a:bodyPr>
            <a:noAutofit/>
          </a:bodyPr>
          <a:lstStyle/>
          <a:p>
            <a:r>
              <a:rPr lang="fi-FI" sz="2400" dirty="0" smtClean="0"/>
              <a:t>Uusi järjestelmä – </a:t>
            </a:r>
            <a:br>
              <a:rPr lang="fi-FI" sz="2400" dirty="0" smtClean="0"/>
            </a:br>
            <a:r>
              <a:rPr lang="fi-FI" sz="2400" dirty="0" smtClean="0"/>
              <a:t>Verotuloihin perustuva valtionosuuden tasaus</a:t>
            </a:r>
            <a:endParaRPr lang="fi-FI" sz="2400" dirty="0"/>
          </a:p>
        </p:txBody>
      </p:sp>
      <p:sp>
        <p:nvSpPr>
          <p:cNvPr id="5" name="Sisällön paikkamerkki 4"/>
          <p:cNvSpPr>
            <a:spLocks noGrp="1"/>
          </p:cNvSpPr>
          <p:nvPr>
            <p:ph idx="1"/>
          </p:nvPr>
        </p:nvSpPr>
        <p:spPr>
          <a:xfrm>
            <a:off x="571912" y="1654117"/>
            <a:ext cx="8247609" cy="4896544"/>
          </a:xfrm>
        </p:spPr>
        <p:txBody>
          <a:bodyPr>
            <a:normAutofit/>
          </a:bodyPr>
          <a:lstStyle/>
          <a:p>
            <a:r>
              <a:rPr lang="fi-FI" sz="2000" dirty="0" smtClean="0"/>
              <a:t>Tulojen tasauksen painoarvoa kasvatetaan (kustannusten tasauksen kustannuksella)</a:t>
            </a:r>
          </a:p>
          <a:p>
            <a:pPr lvl="1"/>
            <a:r>
              <a:rPr lang="fi-FI" sz="1700" dirty="0" smtClean="0"/>
              <a:t>Nykyjärjestelmässä tasauslisien ja –vähennysten summa ~ 0 </a:t>
            </a:r>
            <a:r>
              <a:rPr lang="fi-FI" sz="1700" dirty="0" err="1" smtClean="0"/>
              <a:t>eur</a:t>
            </a:r>
            <a:endParaRPr lang="fi-FI" sz="1700" dirty="0" smtClean="0"/>
          </a:p>
          <a:p>
            <a:pPr lvl="1"/>
            <a:r>
              <a:rPr lang="fi-FI" sz="1700" dirty="0" smtClean="0"/>
              <a:t>Tasaukseen siirretään </a:t>
            </a:r>
            <a:r>
              <a:rPr lang="fi-FI" sz="1700" b="1" dirty="0" smtClean="0"/>
              <a:t>134 €/as</a:t>
            </a:r>
            <a:r>
              <a:rPr lang="fi-FI" sz="1700" dirty="0" smtClean="0"/>
              <a:t>. (n. 720 milj. €)</a:t>
            </a:r>
            <a:r>
              <a:rPr lang="fi-FI" sz="1700" dirty="0" smtClean="0">
                <a:solidFill>
                  <a:schemeClr val="tx1"/>
                </a:solidFill>
              </a:rPr>
              <a:t> valtionosuusprosenttia alentamalla </a:t>
            </a:r>
          </a:p>
          <a:p>
            <a:pPr lvl="1"/>
            <a:r>
              <a:rPr lang="fi-FI" sz="1700" dirty="0" smtClean="0">
                <a:solidFill>
                  <a:schemeClr val="tx1"/>
                </a:solidFill>
                <a:sym typeface="Wingdings" panose="05000000000000000000" pitchFamily="2" charset="2"/>
              </a:rPr>
              <a:t>Uudessa järjestelmässä tasauslisät &gt; tasausvähennykset</a:t>
            </a:r>
            <a:endParaRPr lang="fi-FI" sz="1700" dirty="0" smtClean="0"/>
          </a:p>
          <a:p>
            <a:r>
              <a:rPr lang="fi-FI" sz="2000" dirty="0" smtClean="0"/>
              <a:t>Tasausraja </a:t>
            </a:r>
            <a:r>
              <a:rPr lang="fi-FI" sz="2000" b="1" dirty="0" smtClean="0"/>
              <a:t>100 % </a:t>
            </a:r>
            <a:r>
              <a:rPr lang="fi-FI" sz="2000" dirty="0" smtClean="0"/>
              <a:t>(nykyjärjestelmässä 91,86 %)</a:t>
            </a:r>
          </a:p>
          <a:p>
            <a:r>
              <a:rPr lang="fi-FI" sz="2000" dirty="0" smtClean="0"/>
              <a:t>Tasaus rajaan saakka </a:t>
            </a:r>
            <a:r>
              <a:rPr lang="fi-FI" sz="2000" b="1" dirty="0" smtClean="0"/>
              <a:t>80 % </a:t>
            </a:r>
            <a:r>
              <a:rPr lang="fi-FI" sz="2000" dirty="0" smtClean="0"/>
              <a:t>(nykyjärjestelmässä 100 %)</a:t>
            </a:r>
          </a:p>
          <a:p>
            <a:pPr lvl="1"/>
            <a:r>
              <a:rPr lang="fi-FI" sz="1700" dirty="0" smtClean="0"/>
              <a:t>Veropohjan kasvu hyödyttää jatkossa myös tasausrajan alapuolella olevia kuntia</a:t>
            </a:r>
          </a:p>
          <a:p>
            <a:r>
              <a:rPr lang="fi-FI" sz="2000" dirty="0" smtClean="0"/>
              <a:t>Voimalaitosten kiinteistövero palautetaan osin takaisin tasaukseen (kiinteistöverot poistettiin tasauksesta v. 2012)</a:t>
            </a:r>
          </a:p>
        </p:txBody>
      </p:sp>
    </p:spTree>
    <p:extLst>
      <p:ext uri="{BB962C8B-B14F-4D97-AF65-F5344CB8AC3E}">
        <p14:creationId xmlns:p14="http://schemas.microsoft.com/office/powerpoint/2010/main" val="6680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t>Verotuloihin perustuva valtionosuuksien tasaus -</a:t>
            </a:r>
            <a:r>
              <a:rPr lang="fi-FI" sz="3200" dirty="0" smtClean="0"/>
              <a:t/>
            </a:r>
            <a:br>
              <a:rPr lang="fi-FI" sz="3200" dirty="0" smtClean="0"/>
            </a:br>
            <a:r>
              <a:rPr lang="fi-FI" sz="2800" dirty="0" smtClean="0"/>
              <a:t>Nykyjärjestelmä</a:t>
            </a:r>
            <a:endParaRPr lang="fi-FI" sz="2800"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23</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855608" y="1268541"/>
            <a:ext cx="7297792" cy="4935017"/>
          </a:xfrm>
          <a:prstGeom prst="rect">
            <a:avLst/>
          </a:prstGeom>
          <a:noFill/>
          <a:ln w="9525">
            <a:noFill/>
            <a:miter lim="800000"/>
            <a:headEnd/>
            <a:tailEnd/>
          </a:ln>
          <a:effectLst/>
        </p:spPr>
      </p:pic>
    </p:spTree>
    <p:extLst>
      <p:ext uri="{BB962C8B-B14F-4D97-AF65-F5344CB8AC3E}">
        <p14:creationId xmlns:p14="http://schemas.microsoft.com/office/powerpoint/2010/main" val="166955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smtClean="0"/>
              <a:t>Verotuloihin perustuva valtionosuuksien tasaus -</a:t>
            </a:r>
            <a:br>
              <a:rPr lang="fi-FI" sz="2800" dirty="0" smtClean="0"/>
            </a:br>
            <a:r>
              <a:rPr lang="fi-FI" sz="2800" dirty="0" smtClean="0"/>
              <a:t>Uusi järjestelmä (ml. voimalaitosten kiinteistövero)</a:t>
            </a:r>
            <a:endParaRPr lang="fi-FI" sz="2800"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24</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831916" y="1304924"/>
            <a:ext cx="7502459" cy="4868705"/>
          </a:xfrm>
          <a:prstGeom prst="rect">
            <a:avLst/>
          </a:prstGeom>
          <a:noFill/>
          <a:ln w="9525">
            <a:noFill/>
            <a:miter lim="800000"/>
            <a:headEnd/>
            <a:tailEnd/>
          </a:ln>
          <a:effectLst/>
        </p:spPr>
      </p:pic>
    </p:spTree>
    <p:extLst>
      <p:ext uri="{BB962C8B-B14F-4D97-AF65-F5344CB8AC3E}">
        <p14:creationId xmlns:p14="http://schemas.microsoft.com/office/powerpoint/2010/main" val="10378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Siirtymäaika</a:t>
            </a:r>
            <a:endParaRPr lang="fi-FI" sz="2400" dirty="0"/>
          </a:p>
        </p:txBody>
      </p:sp>
      <p:sp>
        <p:nvSpPr>
          <p:cNvPr id="7" name="Sisällön paikkamerkki 2"/>
          <p:cNvSpPr>
            <a:spLocks noGrp="1"/>
          </p:cNvSpPr>
          <p:nvPr>
            <p:ph idx="1"/>
          </p:nvPr>
        </p:nvSpPr>
        <p:spPr>
          <a:xfrm>
            <a:off x="680400" y="1707244"/>
            <a:ext cx="7779600" cy="4176464"/>
          </a:xfrm>
        </p:spPr>
        <p:txBody>
          <a:bodyPr/>
          <a:lstStyle/>
          <a:p>
            <a:r>
              <a:rPr lang="fi-FI" sz="2000" dirty="0" smtClean="0"/>
              <a:t>Valtionosuusuudistuksen kunnittaisessa muutoksessa käytetään </a:t>
            </a:r>
            <a:r>
              <a:rPr lang="fi-FI" sz="2000" b="1" dirty="0" smtClean="0">
                <a:solidFill>
                  <a:srgbClr val="FF0000"/>
                </a:solidFill>
              </a:rPr>
              <a:t>vähintään viiden vuoden </a:t>
            </a:r>
            <a:r>
              <a:rPr lang="fi-FI" sz="2000" dirty="0" smtClean="0"/>
              <a:t>siirtymäaikaa, jonka aikana kuntakohtainen vuosimuutos rajoitetaan euroa asukasta kohti seuraavasti:</a:t>
            </a:r>
          </a:p>
          <a:p>
            <a:pPr lvl="1"/>
            <a:r>
              <a:rPr lang="fi-FI" sz="1700" dirty="0" smtClean="0"/>
              <a:t>1. vuosi; muutos +/- 50 €/as</a:t>
            </a:r>
          </a:p>
          <a:p>
            <a:pPr lvl="1"/>
            <a:r>
              <a:rPr lang="fi-FI" sz="1700" dirty="0" smtClean="0"/>
              <a:t>2. vuosi; +/-50 €/as (kokonaismuutos 100 €/as)</a:t>
            </a:r>
          </a:p>
          <a:p>
            <a:pPr lvl="1"/>
            <a:r>
              <a:rPr lang="fi-FI" sz="1700" dirty="0" smtClean="0"/>
              <a:t>3. vuosi; +/-80 €/as (kokonaismuutos 180 €/as)</a:t>
            </a:r>
          </a:p>
          <a:p>
            <a:pPr lvl="1"/>
            <a:r>
              <a:rPr lang="fi-FI" sz="1700" dirty="0" smtClean="0"/>
              <a:t>4. vuosi; +/-80 €/as (kokonaismuutos 260 €/as)</a:t>
            </a:r>
          </a:p>
          <a:p>
            <a:pPr lvl="1"/>
            <a:r>
              <a:rPr lang="fi-FI" sz="1700" dirty="0" smtClean="0"/>
              <a:t>5. vuosi; +/-120 €/as (kokonaismuutos 380 €/as)</a:t>
            </a:r>
          </a:p>
          <a:p>
            <a:endParaRPr lang="fi-FI" sz="2000" dirty="0" smtClean="0"/>
          </a:p>
          <a:p>
            <a:r>
              <a:rPr lang="fi-FI" sz="2000" dirty="0" smtClean="0"/>
              <a:t>Lopullisesta siirtymäajan pituudesta päätetään kuntien kuulemisten jälkeen hallituksen esityksen yhteydessä</a:t>
            </a:r>
          </a:p>
        </p:txBody>
      </p:sp>
    </p:spTree>
    <p:extLst>
      <p:ext uri="{BB962C8B-B14F-4D97-AF65-F5344CB8AC3E}">
        <p14:creationId xmlns:p14="http://schemas.microsoft.com/office/powerpoint/2010/main" val="3917105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Uudistuksen aikataulu</a:t>
            </a:r>
            <a:endParaRPr lang="fi-FI" b="1"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26</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graphicFrame>
        <p:nvGraphicFramePr>
          <p:cNvPr id="9" name="Sisällön paikkamerkki 8"/>
          <p:cNvGraphicFramePr>
            <a:graphicFrameLocks noGrp="1"/>
          </p:cNvGraphicFramePr>
          <p:nvPr>
            <p:ph idx="1"/>
          </p:nvPr>
        </p:nvGraphicFramePr>
        <p:xfrm>
          <a:off x="370936" y="1381125"/>
          <a:ext cx="8531524" cy="2270760"/>
        </p:xfrm>
        <a:graphic>
          <a:graphicData uri="http://schemas.openxmlformats.org/drawingml/2006/table">
            <a:tbl>
              <a:tblPr firstRow="1" bandRow="1">
                <a:tableStyleId>{5C22544A-7EE6-4342-B048-85BDC9FD1C3A}</a:tableStyleId>
              </a:tblPr>
              <a:tblGrid>
                <a:gridCol w="4265762"/>
                <a:gridCol w="4265762"/>
              </a:tblGrid>
              <a:tr h="370840">
                <a:tc>
                  <a:txBody>
                    <a:bodyPr/>
                    <a:lstStyle/>
                    <a:p>
                      <a:r>
                        <a:rPr lang="fi-FI" dirty="0" smtClean="0"/>
                        <a:t>VALMISTELUVAIHE</a:t>
                      </a:r>
                      <a:endParaRPr lang="fi-FI" dirty="0"/>
                    </a:p>
                  </a:txBody>
                  <a:tcPr/>
                </a:tc>
                <a:tc>
                  <a:txBody>
                    <a:bodyPr/>
                    <a:lstStyle/>
                    <a:p>
                      <a:r>
                        <a:rPr lang="fi-FI" dirty="0" smtClean="0"/>
                        <a:t> AIKATAULU</a:t>
                      </a:r>
                      <a:endParaRPr lang="fi-FI" dirty="0"/>
                    </a:p>
                  </a:txBody>
                  <a:tcPr/>
                </a:tc>
              </a:tr>
              <a:tr h="370840">
                <a:tc>
                  <a:txBody>
                    <a:bodyPr/>
                    <a:lstStyle/>
                    <a:p>
                      <a:r>
                        <a:rPr lang="fi-FI" sz="1600" dirty="0" smtClean="0"/>
                        <a:t>HE luonnos</a:t>
                      </a:r>
                      <a:r>
                        <a:rPr lang="fi-FI" sz="1600" baseline="0" dirty="0" smtClean="0"/>
                        <a:t> lausuntokierroksella</a:t>
                      </a:r>
                      <a:endParaRPr lang="fi-FI" sz="1600" dirty="0"/>
                    </a:p>
                  </a:txBody>
                  <a:tcPr/>
                </a:tc>
                <a:tc>
                  <a:txBody>
                    <a:bodyPr/>
                    <a:lstStyle/>
                    <a:p>
                      <a:r>
                        <a:rPr lang="fi-FI" sz="1600" dirty="0" smtClean="0"/>
                        <a:t>4.2.-</a:t>
                      </a:r>
                      <a:r>
                        <a:rPr lang="fi-FI" sz="1600" baseline="0" dirty="0" smtClean="0"/>
                        <a:t> 4.4.2014 ( jatkoaika ruots. ja </a:t>
                      </a:r>
                      <a:r>
                        <a:rPr lang="fi-FI" sz="1600" baseline="0" dirty="0" err="1" smtClean="0"/>
                        <a:t>saamelais</a:t>
                      </a:r>
                      <a:r>
                        <a:rPr lang="fi-FI" sz="1600" baseline="0" dirty="0" smtClean="0"/>
                        <a:t>.)</a:t>
                      </a:r>
                      <a:endParaRPr lang="fi-FI" sz="1600" dirty="0"/>
                    </a:p>
                  </a:txBody>
                  <a:tcPr/>
                </a:tc>
              </a:tr>
              <a:tr h="370840">
                <a:tc>
                  <a:txBody>
                    <a:bodyPr/>
                    <a:lstStyle/>
                    <a:p>
                      <a:r>
                        <a:rPr lang="fi-FI" sz="1600" dirty="0" smtClean="0"/>
                        <a:t>Hallituksen</a:t>
                      </a:r>
                      <a:r>
                        <a:rPr lang="fi-FI" sz="1600" baseline="0" dirty="0" smtClean="0"/>
                        <a:t> esitys</a:t>
                      </a:r>
                      <a:endParaRPr lang="fi-FI" sz="1600" dirty="0"/>
                    </a:p>
                  </a:txBody>
                  <a:tcPr/>
                </a:tc>
                <a:tc>
                  <a:txBody>
                    <a:bodyPr/>
                    <a:lstStyle/>
                    <a:p>
                      <a:r>
                        <a:rPr lang="fi-FI" sz="1600" dirty="0" smtClean="0"/>
                        <a:t>Huhtikuun</a:t>
                      </a:r>
                      <a:r>
                        <a:rPr lang="fi-FI" sz="1600" baseline="0" dirty="0" smtClean="0"/>
                        <a:t> puolivälissä</a:t>
                      </a:r>
                      <a:r>
                        <a:rPr lang="fi-FI" sz="1600" dirty="0" smtClean="0"/>
                        <a:t> </a:t>
                      </a:r>
                      <a:r>
                        <a:rPr lang="fi-FI" sz="1600" baseline="0" dirty="0" smtClean="0"/>
                        <a:t>2014</a:t>
                      </a:r>
                      <a:endParaRPr lang="fi-FI" sz="1600" dirty="0"/>
                    </a:p>
                  </a:txBody>
                  <a:tcPr/>
                </a:tc>
              </a:tr>
              <a:tr h="370840">
                <a:tc>
                  <a:txBody>
                    <a:bodyPr/>
                    <a:lstStyle/>
                    <a:p>
                      <a:r>
                        <a:rPr lang="fi-FI" sz="1600" dirty="0" smtClean="0"/>
                        <a:t>Eduskuntakäsittely</a:t>
                      </a:r>
                      <a:endParaRPr lang="fi-FI" sz="1600" dirty="0"/>
                    </a:p>
                  </a:txBody>
                  <a:tcPr/>
                </a:tc>
                <a:tc>
                  <a:txBody>
                    <a:bodyPr/>
                    <a:lstStyle/>
                    <a:p>
                      <a:r>
                        <a:rPr lang="fi-FI" sz="1600" dirty="0" smtClean="0"/>
                        <a:t>Ennen kesää</a:t>
                      </a:r>
                      <a:endParaRPr lang="fi-FI"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dirty="0" smtClean="0"/>
                        <a:t>Uusi valtionosuuslaki</a:t>
                      </a:r>
                      <a:r>
                        <a:rPr lang="fi-FI" sz="1600" baseline="0" dirty="0" smtClean="0"/>
                        <a:t> voimaan</a:t>
                      </a:r>
                      <a:endParaRPr lang="fi-FI" sz="1600" dirty="0" smtClean="0"/>
                    </a:p>
                    <a:p>
                      <a:endParaRPr lang="fi-FI"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600" dirty="0" smtClean="0"/>
                        <a:t>1.1.2015</a:t>
                      </a:r>
                    </a:p>
                    <a:p>
                      <a:endParaRPr lang="fi-FI" sz="1600" dirty="0"/>
                    </a:p>
                  </a:txBody>
                  <a:tcPr/>
                </a:tc>
              </a:tr>
            </a:tbl>
          </a:graphicData>
        </a:graphic>
      </p:graphicFrame>
    </p:spTree>
    <p:extLst>
      <p:ext uri="{BB962C8B-B14F-4D97-AF65-F5344CB8AC3E}">
        <p14:creationId xmlns:p14="http://schemas.microsoft.com/office/powerpoint/2010/main" val="2586597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4153" y="0"/>
            <a:ext cx="7959725" cy="1087738"/>
          </a:xfrm>
        </p:spPr>
        <p:txBody>
          <a:bodyPr/>
          <a:lstStyle/>
          <a:p>
            <a:r>
              <a:rPr lang="fi-FI" sz="2800" dirty="0" smtClean="0"/>
              <a:t>Nykyinen ja UUSI järjestelmä yhteenveto</a:t>
            </a:r>
            <a:r>
              <a:rPr lang="fi-FI" dirty="0" smtClean="0"/>
              <a:t/>
            </a:r>
            <a:br>
              <a:rPr lang="fi-FI" dirty="0" smtClean="0"/>
            </a:br>
            <a:r>
              <a:rPr lang="fi-FI" sz="2000" dirty="0" smtClean="0"/>
              <a:t>vuoden </a:t>
            </a:r>
            <a:r>
              <a:rPr lang="fi-FI" sz="2000" b="1" dirty="0" smtClean="0"/>
              <a:t>2014</a:t>
            </a:r>
            <a:r>
              <a:rPr lang="fi-FI" sz="2000" dirty="0" smtClean="0"/>
              <a:t> tiedoilla</a:t>
            </a:r>
            <a:endParaRPr lang="fi-FI" sz="2000" dirty="0"/>
          </a:p>
        </p:txBody>
      </p:sp>
      <p:sp>
        <p:nvSpPr>
          <p:cNvPr id="4" name="Päivämäärän paikkamerkki 3"/>
          <p:cNvSpPr>
            <a:spLocks noGrp="1"/>
          </p:cNvSpPr>
          <p:nvPr>
            <p:ph type="dt" sz="half" idx="10"/>
          </p:nvPr>
        </p:nvSpPr>
        <p:spPr/>
        <p:txBody>
          <a:bodyPr/>
          <a:lstStyle/>
          <a:p>
            <a:r>
              <a:rPr lang="fi-FI" smtClean="0">
                <a:solidFill>
                  <a:srgbClr val="FFFFFF"/>
                </a:solidFill>
              </a:rPr>
              <a:t>pp.kk.vvvv</a:t>
            </a:r>
            <a:endParaRPr lang="fi-FI" dirty="0">
              <a:solidFill>
                <a:srgbClr val="FFFFFF"/>
              </a:solidFill>
            </a:endParaRPr>
          </a:p>
        </p:txBody>
      </p:sp>
      <p:sp>
        <p:nvSpPr>
          <p:cNvPr id="5" name="Dian numeron paikkamerkki 4"/>
          <p:cNvSpPr>
            <a:spLocks noGrp="1"/>
          </p:cNvSpPr>
          <p:nvPr>
            <p:ph type="sldNum" sz="quarter" idx="11"/>
          </p:nvPr>
        </p:nvSpPr>
        <p:spPr/>
        <p:txBody>
          <a:bodyPr/>
          <a:lstStyle/>
          <a:p>
            <a:fld id="{D1445509-8ED4-4F52-8BB2-3F9E164AAF11}" type="slidenum">
              <a:rPr lang="fi-FI" smtClean="0">
                <a:solidFill>
                  <a:srgbClr val="FFFFFF"/>
                </a:solidFill>
              </a:rPr>
              <a:pPr/>
              <a:t>27</a:t>
            </a:fld>
            <a:endParaRPr lang="fi-FI">
              <a:solidFill>
                <a:srgbClr val="FFFFFF"/>
              </a:solidFill>
            </a:endParaRPr>
          </a:p>
        </p:txBody>
      </p:sp>
      <p:sp>
        <p:nvSpPr>
          <p:cNvPr id="6" name="Alatunnisteen paikkamerkki 5"/>
          <p:cNvSpPr>
            <a:spLocks noGrp="1"/>
          </p:cNvSpPr>
          <p:nvPr>
            <p:ph type="ftr" sz="quarter" idx="12"/>
          </p:nvPr>
        </p:nvSpPr>
        <p:spPr/>
        <p:txBody>
          <a:bodyPr/>
          <a:lstStyle/>
          <a:p>
            <a:pPr algn="l"/>
            <a:r>
              <a:rPr lang="fi-FI" smtClean="0">
                <a:solidFill>
                  <a:srgbClr val="FFFFFF"/>
                </a:solidFill>
              </a:rPr>
              <a:t>Osasto</a:t>
            </a:r>
            <a:endParaRPr lang="fi-FI" dirty="0">
              <a:solidFill>
                <a:srgbClr val="FFFFFF"/>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73451" y="915299"/>
            <a:ext cx="7937633" cy="4745038"/>
          </a:xfrm>
          <a:prstGeom prst="rect">
            <a:avLst/>
          </a:prstGeom>
          <a:noFill/>
          <a:ln w="9525">
            <a:noFill/>
            <a:miter lim="800000"/>
            <a:headEnd/>
            <a:tailEnd/>
          </a:ln>
          <a:effectLst/>
        </p:spPr>
      </p:pic>
      <p:sp>
        <p:nvSpPr>
          <p:cNvPr id="11" name="Tekstikehys 10"/>
          <p:cNvSpPr txBox="1"/>
          <p:nvPr/>
        </p:nvSpPr>
        <p:spPr>
          <a:xfrm>
            <a:off x="5561163" y="3490822"/>
            <a:ext cx="3183147" cy="923330"/>
          </a:xfrm>
          <a:prstGeom prst="rect">
            <a:avLst/>
          </a:prstGeom>
          <a:noFill/>
        </p:spPr>
        <p:txBody>
          <a:bodyPr wrap="square" rtlCol="0">
            <a:spAutoFit/>
          </a:bodyPr>
          <a:lstStyle/>
          <a:p>
            <a:pPr fontAlgn="base">
              <a:spcBef>
                <a:spcPct val="0"/>
              </a:spcBef>
              <a:spcAft>
                <a:spcPct val="0"/>
              </a:spcAft>
            </a:pPr>
            <a:r>
              <a:rPr lang="fi-FI" dirty="0" smtClean="0">
                <a:solidFill>
                  <a:srgbClr val="000000"/>
                </a:solidFill>
              </a:rPr>
              <a:t>Keskeinen muutos johtuu ikärakenteesta ja sairastavuudesta</a:t>
            </a:r>
            <a:endParaRPr lang="fi-FI" dirty="0">
              <a:solidFill>
                <a:srgbClr val="000000"/>
              </a:solidFill>
            </a:endParaRPr>
          </a:p>
        </p:txBody>
      </p:sp>
      <p:sp>
        <p:nvSpPr>
          <p:cNvPr id="12" name="Tekstikehys 11"/>
          <p:cNvSpPr txBox="1"/>
          <p:nvPr/>
        </p:nvSpPr>
        <p:spPr>
          <a:xfrm>
            <a:off x="3706482" y="4991819"/>
            <a:ext cx="5313873" cy="1015663"/>
          </a:xfrm>
          <a:prstGeom prst="rect">
            <a:avLst/>
          </a:prstGeom>
          <a:noFill/>
        </p:spPr>
        <p:txBody>
          <a:bodyPr wrap="square" rtlCol="0">
            <a:spAutoFit/>
          </a:bodyPr>
          <a:lstStyle/>
          <a:p>
            <a:pPr fontAlgn="base">
              <a:spcBef>
                <a:spcPct val="0"/>
              </a:spcBef>
              <a:spcAft>
                <a:spcPct val="0"/>
              </a:spcAft>
            </a:pPr>
            <a:r>
              <a:rPr lang="fi-FI" sz="2000" dirty="0" smtClean="0">
                <a:solidFill>
                  <a:srgbClr val="000000"/>
                </a:solidFill>
              </a:rPr>
              <a:t>Kustannusten tasauksesta siirretty n. 720 milj. € (134 €/as) tulojen tasaukseen (kuntien omarahoitusosuus nousee 134 €/as)</a:t>
            </a:r>
            <a:endParaRPr lang="fi-FI" sz="2000" dirty="0">
              <a:solidFill>
                <a:srgbClr val="000000"/>
              </a:solidFill>
            </a:endParaRPr>
          </a:p>
        </p:txBody>
      </p:sp>
    </p:spTree>
    <p:extLst>
      <p:ext uri="{BB962C8B-B14F-4D97-AF65-F5344CB8AC3E}">
        <p14:creationId xmlns:p14="http://schemas.microsoft.com/office/powerpoint/2010/main" val="2459046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Väestötekijöiden vaikutus peruspalvelujen kysyntään</a:t>
            </a:r>
            <a:endParaRPr lang="fi-FI" dirty="0"/>
          </a:p>
        </p:txBody>
      </p:sp>
      <p:pic>
        <p:nvPicPr>
          <p:cNvPr id="1026" name="Picture 2"/>
          <p:cNvPicPr>
            <a:picLocks noChangeAspect="1" noChangeArrowheads="1"/>
          </p:cNvPicPr>
          <p:nvPr/>
        </p:nvPicPr>
        <p:blipFill>
          <a:blip r:embed="rId2" cstate="print"/>
          <a:srcRect/>
          <a:stretch>
            <a:fillRect/>
          </a:stretch>
        </p:blipFill>
        <p:spPr bwMode="auto">
          <a:xfrm>
            <a:off x="845997" y="1341597"/>
            <a:ext cx="7116184" cy="4944933"/>
          </a:xfrm>
          <a:prstGeom prst="rect">
            <a:avLst/>
          </a:prstGeom>
          <a:noFill/>
          <a:ln w="9525">
            <a:noFill/>
            <a:miter lim="800000"/>
            <a:headEnd/>
            <a:tailEnd/>
          </a:ln>
          <a:effectLst/>
        </p:spPr>
      </p:pic>
    </p:spTree>
    <p:extLst>
      <p:ext uri="{BB962C8B-B14F-4D97-AF65-F5344CB8AC3E}">
        <p14:creationId xmlns:p14="http://schemas.microsoft.com/office/powerpoint/2010/main" val="4223556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581548" y="6368908"/>
            <a:ext cx="2167581" cy="276999"/>
          </a:xfrm>
          <a:prstGeom prst="rect">
            <a:avLst/>
          </a:prstGeom>
          <a:noFill/>
        </p:spPr>
        <p:txBody>
          <a:bodyPr wrap="none" rtlCol="0">
            <a:spAutoFit/>
          </a:bodyPr>
          <a:lstStyle/>
          <a:p>
            <a:pPr defTabSz="457200"/>
            <a:r>
              <a:rPr lang="fi-FI" sz="1200" dirty="0" smtClean="0">
                <a:solidFill>
                  <a:srgbClr val="002E63"/>
                </a:solidFill>
              </a:rPr>
              <a:t>Lähde: VM/KAO 4.2.2014</a:t>
            </a:r>
            <a:endParaRPr lang="fi-FI" sz="1200" dirty="0">
              <a:solidFill>
                <a:srgbClr val="002E63"/>
              </a:solidFill>
            </a:endParaRPr>
          </a:p>
        </p:txBody>
      </p:sp>
      <p:sp>
        <p:nvSpPr>
          <p:cNvPr id="4" name="Rectangle 66"/>
          <p:cNvSpPr>
            <a:spLocks noChangeArrowheads="1"/>
          </p:cNvSpPr>
          <p:nvPr/>
        </p:nvSpPr>
        <p:spPr bwMode="auto">
          <a:xfrm>
            <a:off x="1222576" y="139222"/>
            <a:ext cx="6127127" cy="91409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defTabSz="457200">
              <a:lnSpc>
                <a:spcPct val="90000"/>
              </a:lnSpc>
            </a:pPr>
            <a:r>
              <a:rPr lang="fi-FI" sz="2200" dirty="0" smtClean="0">
                <a:solidFill>
                  <a:srgbClr val="002E63"/>
                </a:solidFill>
              </a:rPr>
              <a:t>Valtionosuusuudistus:</a:t>
            </a:r>
          </a:p>
          <a:p>
            <a:pPr defTabSz="457200">
              <a:lnSpc>
                <a:spcPct val="90000"/>
              </a:lnSpc>
            </a:pPr>
            <a:r>
              <a:rPr lang="fi-FI" sz="2200" dirty="0" smtClean="0">
                <a:solidFill>
                  <a:srgbClr val="002E63"/>
                </a:solidFill>
              </a:rPr>
              <a:t>Esityksen vaikutus kuntien valtionosuuteen</a:t>
            </a:r>
          </a:p>
          <a:p>
            <a:pPr defTabSz="457200">
              <a:lnSpc>
                <a:spcPct val="90000"/>
              </a:lnSpc>
            </a:pPr>
            <a:r>
              <a:rPr lang="fi-FI" sz="2200" dirty="0" smtClean="0">
                <a:solidFill>
                  <a:srgbClr val="002E63"/>
                </a:solidFill>
              </a:rPr>
              <a:t>vuoden 2014 tasossa kuntakoon mukaan</a:t>
            </a:r>
            <a:endParaRPr lang="fi-FI" sz="2200" dirty="0">
              <a:solidFill>
                <a:srgbClr val="002E63"/>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14" y="1169580"/>
            <a:ext cx="8678881" cy="488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latunnisteen paikkamerkki 2"/>
          <p:cNvSpPr>
            <a:spLocks noGrp="1"/>
          </p:cNvSpPr>
          <p:nvPr>
            <p:ph type="ftr" sz="quarter" idx="11"/>
          </p:nvPr>
        </p:nvSpPr>
        <p:spPr/>
        <p:txBody>
          <a:bodyPr/>
          <a:lstStyle/>
          <a:p>
            <a:r>
              <a:rPr lang="en-US" sz="900" dirty="0" smtClean="0">
                <a:solidFill>
                  <a:srgbClr val="002E63"/>
                </a:solidFill>
              </a:rPr>
              <a:t>5.2.2014/</a:t>
            </a:r>
            <a:r>
              <a:rPr lang="en-US" sz="900" dirty="0" err="1" smtClean="0">
                <a:solidFill>
                  <a:srgbClr val="002E63"/>
                </a:solidFill>
              </a:rPr>
              <a:t>hp</a:t>
            </a:r>
            <a:endParaRPr lang="fi-FI" sz="900" dirty="0" smtClean="0">
              <a:solidFill>
                <a:srgbClr val="002E63"/>
              </a:solidFill>
            </a:endParaRPr>
          </a:p>
        </p:txBody>
      </p:sp>
    </p:spTree>
    <p:extLst>
      <p:ext uri="{BB962C8B-B14F-4D97-AF65-F5344CB8AC3E}">
        <p14:creationId xmlns:p14="http://schemas.microsoft.com/office/powerpoint/2010/main" val="1146305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80" y="1206228"/>
            <a:ext cx="6624535" cy="503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tsikko 1"/>
          <p:cNvSpPr>
            <a:spLocks noGrp="1"/>
          </p:cNvSpPr>
          <p:nvPr>
            <p:ph type="title"/>
          </p:nvPr>
        </p:nvSpPr>
        <p:spPr>
          <a:xfrm>
            <a:off x="679450" y="301556"/>
            <a:ext cx="7778750" cy="904674"/>
          </a:xfrm>
        </p:spPr>
        <p:txBody>
          <a:bodyPr>
            <a:normAutofit fontScale="90000"/>
          </a:bodyPr>
          <a:lstStyle/>
          <a:p>
            <a:pPr algn="ctr"/>
            <a:r>
              <a:rPr lang="fi-FI" dirty="0" smtClean="0"/>
              <a:t>Kuntien valtionosuudet osana Suomen valtionapujärjestelmää</a:t>
            </a:r>
            <a:endParaRPr lang="fi-FI" dirty="0"/>
          </a:p>
        </p:txBody>
      </p:sp>
      <p:sp>
        <p:nvSpPr>
          <p:cNvPr id="2" name="Tekstiruutu 1"/>
          <p:cNvSpPr txBox="1"/>
          <p:nvPr/>
        </p:nvSpPr>
        <p:spPr>
          <a:xfrm>
            <a:off x="60798" y="1798661"/>
            <a:ext cx="1400782" cy="369332"/>
          </a:xfrm>
          <a:prstGeom prst="rect">
            <a:avLst/>
          </a:prstGeom>
          <a:noFill/>
        </p:spPr>
        <p:txBody>
          <a:bodyPr wrap="square" rtlCol="0">
            <a:spAutoFit/>
          </a:bodyPr>
          <a:lstStyle/>
          <a:p>
            <a:pPr defTabSz="457200"/>
            <a:r>
              <a:rPr lang="fi-FI" dirty="0" smtClean="0">
                <a:solidFill>
                  <a:srgbClr val="002E63"/>
                </a:solidFill>
              </a:rPr>
              <a:t>11 mrd. €</a:t>
            </a:r>
            <a:endParaRPr lang="fi-FI" dirty="0">
              <a:solidFill>
                <a:srgbClr val="002E63"/>
              </a:solidFill>
            </a:endParaRPr>
          </a:p>
        </p:txBody>
      </p:sp>
      <p:sp>
        <p:nvSpPr>
          <p:cNvPr id="5" name="Tekstiruutu 4"/>
          <p:cNvSpPr txBox="1"/>
          <p:nvPr/>
        </p:nvSpPr>
        <p:spPr>
          <a:xfrm>
            <a:off x="60798" y="3060652"/>
            <a:ext cx="1400782" cy="369332"/>
          </a:xfrm>
          <a:prstGeom prst="rect">
            <a:avLst/>
          </a:prstGeom>
          <a:noFill/>
        </p:spPr>
        <p:txBody>
          <a:bodyPr wrap="square" rtlCol="0">
            <a:spAutoFit/>
          </a:bodyPr>
          <a:lstStyle/>
          <a:p>
            <a:pPr defTabSz="457200"/>
            <a:r>
              <a:rPr lang="fi-FI" dirty="0" smtClean="0">
                <a:solidFill>
                  <a:srgbClr val="002E63"/>
                </a:solidFill>
              </a:rPr>
              <a:t>10 mrd. €</a:t>
            </a:r>
            <a:endParaRPr lang="fi-FI" dirty="0">
              <a:solidFill>
                <a:srgbClr val="002E63"/>
              </a:solidFill>
            </a:endParaRPr>
          </a:p>
        </p:txBody>
      </p:sp>
      <p:sp>
        <p:nvSpPr>
          <p:cNvPr id="6" name="Tekstiruutu 5"/>
          <p:cNvSpPr txBox="1"/>
          <p:nvPr/>
        </p:nvSpPr>
        <p:spPr>
          <a:xfrm>
            <a:off x="201849" y="5222163"/>
            <a:ext cx="1259731" cy="369332"/>
          </a:xfrm>
          <a:prstGeom prst="rect">
            <a:avLst/>
          </a:prstGeom>
          <a:noFill/>
        </p:spPr>
        <p:txBody>
          <a:bodyPr wrap="square" rtlCol="0">
            <a:spAutoFit/>
          </a:bodyPr>
          <a:lstStyle/>
          <a:p>
            <a:pPr defTabSz="457200"/>
            <a:r>
              <a:rPr lang="fi-FI" dirty="0" smtClean="0">
                <a:solidFill>
                  <a:srgbClr val="002E63"/>
                </a:solidFill>
              </a:rPr>
              <a:t>1 mrd. €</a:t>
            </a:r>
            <a:endParaRPr lang="fi-FI" dirty="0">
              <a:solidFill>
                <a:srgbClr val="002E63"/>
              </a:solidFill>
            </a:endParaRPr>
          </a:p>
        </p:txBody>
      </p:sp>
      <p:sp>
        <p:nvSpPr>
          <p:cNvPr id="8" name="Tekstiruutu 7"/>
          <p:cNvSpPr txBox="1"/>
          <p:nvPr/>
        </p:nvSpPr>
        <p:spPr>
          <a:xfrm>
            <a:off x="3357665" y="4867074"/>
            <a:ext cx="1400782" cy="369332"/>
          </a:xfrm>
          <a:prstGeom prst="rect">
            <a:avLst/>
          </a:prstGeom>
          <a:noFill/>
        </p:spPr>
        <p:txBody>
          <a:bodyPr wrap="square" rtlCol="0">
            <a:spAutoFit/>
          </a:bodyPr>
          <a:lstStyle/>
          <a:p>
            <a:pPr defTabSz="457200"/>
            <a:r>
              <a:rPr lang="fi-FI" dirty="0" smtClean="0">
                <a:solidFill>
                  <a:srgbClr val="002E63"/>
                </a:solidFill>
              </a:rPr>
              <a:t>9 mrd. €</a:t>
            </a:r>
            <a:endParaRPr lang="fi-FI" dirty="0">
              <a:solidFill>
                <a:srgbClr val="002E63"/>
              </a:solidFill>
            </a:endParaRPr>
          </a:p>
        </p:txBody>
      </p:sp>
      <p:sp>
        <p:nvSpPr>
          <p:cNvPr id="9" name="Tekstiruutu 8"/>
          <p:cNvSpPr txBox="1"/>
          <p:nvPr/>
        </p:nvSpPr>
        <p:spPr>
          <a:xfrm>
            <a:off x="6906638" y="4886212"/>
            <a:ext cx="1245141" cy="369332"/>
          </a:xfrm>
          <a:prstGeom prst="rect">
            <a:avLst/>
          </a:prstGeom>
          <a:noFill/>
        </p:spPr>
        <p:txBody>
          <a:bodyPr wrap="square" rtlCol="0">
            <a:spAutoFit/>
          </a:bodyPr>
          <a:lstStyle/>
          <a:p>
            <a:pPr defTabSz="457200"/>
            <a:r>
              <a:rPr lang="fi-FI" dirty="0">
                <a:solidFill>
                  <a:srgbClr val="002E63"/>
                </a:solidFill>
              </a:rPr>
              <a:t>1</a:t>
            </a:r>
            <a:r>
              <a:rPr lang="fi-FI" dirty="0" smtClean="0">
                <a:solidFill>
                  <a:srgbClr val="002E63"/>
                </a:solidFill>
              </a:rPr>
              <a:t> mrd. €</a:t>
            </a:r>
            <a:endParaRPr lang="fi-FI" dirty="0">
              <a:solidFill>
                <a:srgbClr val="002E63"/>
              </a:solidFill>
            </a:endParaRPr>
          </a:p>
        </p:txBody>
      </p:sp>
      <p:sp>
        <p:nvSpPr>
          <p:cNvPr id="11" name="Ellipsi 10"/>
          <p:cNvSpPr/>
          <p:nvPr/>
        </p:nvSpPr>
        <p:spPr>
          <a:xfrm>
            <a:off x="60798" y="2879387"/>
            <a:ext cx="1330257" cy="710119"/>
          </a:xfrm>
          <a:prstGeom prst="ellipse">
            <a:avLst/>
          </a:prstGeom>
          <a:noFill/>
          <a:ln w="28575">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3268806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7"/>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2080" name="Kaavio" r:id="rId4" imgW="8077245" imgH="4076700" progId="MSGraph.Chart.8">
                  <p:embed followColorScheme="full"/>
                </p:oleObj>
              </mc:Choice>
              <mc:Fallback>
                <p:oleObj name="Kaavio" r:id="rId4"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Rectangle 19"/>
          <p:cNvSpPr>
            <a:spLocks noChangeArrowheads="1"/>
          </p:cNvSpPr>
          <p:nvPr/>
        </p:nvSpPr>
        <p:spPr bwMode="white">
          <a:xfrm>
            <a:off x="8382000" y="6553200"/>
            <a:ext cx="719138"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457200"/>
            <a:endParaRPr lang="fi-FI" sz="1000">
              <a:solidFill>
                <a:srgbClr val="002E63"/>
              </a:solidFill>
            </a:endParaRPr>
          </a:p>
        </p:txBody>
      </p:sp>
      <p:graphicFrame>
        <p:nvGraphicFramePr>
          <p:cNvPr id="25605" name="Object 20"/>
          <p:cNvGraphicFramePr>
            <a:graphicFrameLocks noChangeAspect="1"/>
          </p:cNvGraphicFramePr>
          <p:nvPr/>
        </p:nvGraphicFramePr>
        <p:xfrm>
          <a:off x="654050" y="1390650"/>
          <a:ext cx="8077200" cy="4078288"/>
        </p:xfrm>
        <a:graphic>
          <a:graphicData uri="http://schemas.openxmlformats.org/presentationml/2006/ole">
            <mc:AlternateContent xmlns:mc="http://schemas.openxmlformats.org/markup-compatibility/2006">
              <mc:Choice xmlns:v="urn:schemas-microsoft-com:vml" Requires="v">
                <p:oleObj spid="_x0000_s2081" name="Kaavio" r:id="rId6" imgW="8077245" imgH="4076700" progId="MSGraph.Chart.8">
                  <p:embed followColorScheme="full"/>
                </p:oleObj>
              </mc:Choice>
              <mc:Fallback>
                <p:oleObj name="Kaavio" r:id="rId6"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654050" y="13906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1"/>
          <p:cNvGraphicFramePr>
            <a:graphicFrameLocks noChangeAspect="1"/>
          </p:cNvGraphicFramePr>
          <p:nvPr/>
        </p:nvGraphicFramePr>
        <p:xfrm>
          <a:off x="679450" y="1174750"/>
          <a:ext cx="8077200" cy="4078288"/>
        </p:xfrm>
        <a:graphic>
          <a:graphicData uri="http://schemas.openxmlformats.org/presentationml/2006/ole">
            <mc:AlternateContent xmlns:mc="http://schemas.openxmlformats.org/markup-compatibility/2006">
              <mc:Choice xmlns:v="urn:schemas-microsoft-com:vml" Requires="v">
                <p:oleObj spid="_x0000_s2082" name="Kaavio" r:id="rId7" imgW="8077245" imgH="4076700" progId="MSGraph.Chart.8">
                  <p:embed followColorScheme="full"/>
                </p:oleObj>
              </mc:Choice>
              <mc:Fallback>
                <p:oleObj name="Kaavio" r:id="rId7"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679450" y="1174750"/>
                        <a:ext cx="8077200" cy="407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22"/>
          <p:cNvGraphicFramePr>
            <a:graphicFrameLocks noChangeAspect="1"/>
          </p:cNvGraphicFramePr>
          <p:nvPr>
            <p:extLst>
              <p:ext uri="{D42A27DB-BD31-4B8C-83A1-F6EECF244321}">
                <p14:modId xmlns:p14="http://schemas.microsoft.com/office/powerpoint/2010/main" val="1651112924"/>
              </p:ext>
            </p:extLst>
          </p:nvPr>
        </p:nvGraphicFramePr>
        <p:xfrm>
          <a:off x="251520" y="958850"/>
          <a:ext cx="8635305" cy="5384062"/>
        </p:xfrm>
        <a:graphic>
          <a:graphicData uri="http://schemas.openxmlformats.org/drawingml/2006/chart">
            <c:chart xmlns:c="http://schemas.openxmlformats.org/drawingml/2006/chart" xmlns:r="http://schemas.openxmlformats.org/officeDocument/2006/relationships" r:id="rId8"/>
          </a:graphicData>
        </a:graphic>
      </p:graphicFrame>
      <p:sp>
        <p:nvSpPr>
          <p:cNvPr id="25613" name="Rectangle 66"/>
          <p:cNvSpPr>
            <a:spLocks noChangeArrowheads="1"/>
          </p:cNvSpPr>
          <p:nvPr/>
        </p:nvSpPr>
        <p:spPr bwMode="auto">
          <a:xfrm>
            <a:off x="1222576" y="86057"/>
            <a:ext cx="6709465" cy="96949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none" lIns="0" tIns="0" rIns="0" bIns="0">
            <a:spAutoFit/>
          </a:bodyPr>
          <a:lstStyle/>
          <a:p>
            <a:pPr defTabSz="457200">
              <a:lnSpc>
                <a:spcPct val="90000"/>
              </a:lnSpc>
            </a:pPr>
            <a:r>
              <a:rPr lang="fi-FI" sz="2200" dirty="0" smtClean="0">
                <a:solidFill>
                  <a:srgbClr val="002E63"/>
                </a:solidFill>
              </a:rPr>
              <a:t>Valtionosuusuudistus:</a:t>
            </a:r>
          </a:p>
          <a:p>
            <a:pPr defTabSz="457200">
              <a:lnSpc>
                <a:spcPct val="90000"/>
              </a:lnSpc>
            </a:pPr>
            <a:r>
              <a:rPr lang="fi-FI" sz="2400" dirty="0" smtClean="0">
                <a:solidFill>
                  <a:srgbClr val="002E63"/>
                </a:solidFill>
              </a:rPr>
              <a:t>Esityksen vaikutus kuntien valtionosuuteen</a:t>
            </a:r>
          </a:p>
          <a:p>
            <a:pPr defTabSz="457200">
              <a:lnSpc>
                <a:spcPct val="90000"/>
              </a:lnSpc>
            </a:pPr>
            <a:r>
              <a:rPr lang="fi-FI" sz="2400" dirty="0" smtClean="0">
                <a:solidFill>
                  <a:srgbClr val="002E63"/>
                </a:solidFill>
              </a:rPr>
              <a:t>vuoden 2014 tasossa maakunnittain, €/as.</a:t>
            </a:r>
            <a:endParaRPr lang="fi-FI" sz="2400" dirty="0">
              <a:solidFill>
                <a:srgbClr val="002E63"/>
              </a:solidFill>
            </a:endParaRPr>
          </a:p>
        </p:txBody>
      </p:sp>
      <p:sp>
        <p:nvSpPr>
          <p:cNvPr id="25614" name="Text Box 75"/>
          <p:cNvSpPr txBox="1">
            <a:spLocks noChangeArrowheads="1"/>
          </p:cNvSpPr>
          <p:nvPr/>
        </p:nvSpPr>
        <p:spPr bwMode="auto">
          <a:xfrm>
            <a:off x="6709145" y="6353545"/>
            <a:ext cx="232929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defTabSz="457200" eaLnBrk="1" hangingPunct="1"/>
            <a:r>
              <a:rPr lang="fi-FI" sz="1100" dirty="0">
                <a:solidFill>
                  <a:srgbClr val="002E63"/>
                </a:solidFill>
              </a:rPr>
              <a:t>Lähde: </a:t>
            </a:r>
            <a:r>
              <a:rPr lang="fi-FI" sz="1100" dirty="0" smtClean="0">
                <a:solidFill>
                  <a:srgbClr val="002E63"/>
                </a:solidFill>
              </a:rPr>
              <a:t>VM/KAO 4.2.2014</a:t>
            </a:r>
            <a:endParaRPr lang="fi-FI" sz="1100" dirty="0">
              <a:solidFill>
                <a:srgbClr val="002E63"/>
              </a:solidFill>
            </a:endParaRPr>
          </a:p>
        </p:txBody>
      </p:sp>
      <p:sp>
        <p:nvSpPr>
          <p:cNvPr id="23587" name="Alatunnisteen paikkamerkki 1"/>
          <p:cNvSpPr>
            <a:spLocks noGrp="1"/>
          </p:cNvSpPr>
          <p:nvPr>
            <p:ph type="ftr" sz="quarter" idx="4294967295"/>
          </p:nvPr>
        </p:nvSpPr>
        <p:spPr bwMode="auto">
          <a:xfrm>
            <a:off x="3563888" y="6460331"/>
            <a:ext cx="1407418" cy="2722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457200" fontAlgn="base">
              <a:spcBef>
                <a:spcPct val="0"/>
              </a:spcBef>
              <a:spcAft>
                <a:spcPct val="0"/>
              </a:spcAft>
              <a:defRPr/>
            </a:pPr>
            <a:r>
              <a:rPr lang="fi-FI" sz="900" smtClean="0">
                <a:solidFill>
                  <a:srgbClr val="002E63"/>
                </a:solidFill>
              </a:rPr>
              <a:t>5.2.2014/hp</a:t>
            </a:r>
            <a:endParaRPr lang="fi-FI" sz="900" dirty="0" smtClean="0">
              <a:solidFill>
                <a:srgbClr val="002E63"/>
              </a:solidFill>
            </a:endParaRPr>
          </a:p>
        </p:txBody>
      </p:sp>
    </p:spTree>
    <p:extLst>
      <p:ext uri="{BB962C8B-B14F-4D97-AF65-F5344CB8AC3E}">
        <p14:creationId xmlns:p14="http://schemas.microsoft.com/office/powerpoint/2010/main" val="398335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5" name="Alatunnisteen paikkamerkki 1"/>
          <p:cNvSpPr>
            <a:spLocks noGrp="1"/>
          </p:cNvSpPr>
          <p:nvPr>
            <p:ph type="ftr" sz="quarter" idx="4294967295"/>
          </p:nvPr>
        </p:nvSpPr>
        <p:spPr bwMode="auto">
          <a:xfrm>
            <a:off x="3563888" y="6453336"/>
            <a:ext cx="2895600" cy="293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457200" fontAlgn="base">
              <a:spcBef>
                <a:spcPct val="0"/>
              </a:spcBef>
              <a:spcAft>
                <a:spcPct val="0"/>
              </a:spcAft>
              <a:defRPr/>
            </a:pPr>
            <a:r>
              <a:rPr lang="fi-FI" sz="900" smtClean="0">
                <a:solidFill>
                  <a:srgbClr val="002E63"/>
                </a:solidFill>
              </a:rPr>
              <a:t>5.2.2014/hp</a:t>
            </a:r>
            <a:endParaRPr lang="fi-FI" sz="900" dirty="0" smtClean="0">
              <a:solidFill>
                <a:srgbClr val="002E63"/>
              </a:solidFill>
            </a:endParaRPr>
          </a:p>
        </p:txBody>
      </p:sp>
      <p:sp>
        <p:nvSpPr>
          <p:cNvPr id="19" name="Text Box 2"/>
          <p:cNvSpPr txBox="1">
            <a:spLocks noChangeArrowheads="1"/>
          </p:cNvSpPr>
          <p:nvPr/>
        </p:nvSpPr>
        <p:spPr bwMode="auto">
          <a:xfrm>
            <a:off x="1240211" y="3314095"/>
            <a:ext cx="1301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Yli 300 €/as.</a:t>
            </a:r>
            <a:endParaRPr lang="fi-FI" sz="1600" dirty="0">
              <a:solidFill>
                <a:srgbClr val="003882"/>
              </a:solidFill>
            </a:endParaRPr>
          </a:p>
        </p:txBody>
      </p:sp>
      <p:sp>
        <p:nvSpPr>
          <p:cNvPr id="20" name="Text Box 3"/>
          <p:cNvSpPr txBox="1">
            <a:spLocks noChangeArrowheads="1"/>
          </p:cNvSpPr>
          <p:nvPr/>
        </p:nvSpPr>
        <p:spPr bwMode="auto">
          <a:xfrm>
            <a:off x="1240211" y="3743377"/>
            <a:ext cx="14731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100-300 €/as.</a:t>
            </a:r>
            <a:endParaRPr lang="fi-FI" sz="1600" dirty="0">
              <a:solidFill>
                <a:srgbClr val="003882"/>
              </a:solidFill>
            </a:endParaRPr>
          </a:p>
        </p:txBody>
      </p:sp>
      <p:sp>
        <p:nvSpPr>
          <p:cNvPr id="21" name="Text Box 4"/>
          <p:cNvSpPr txBox="1">
            <a:spLocks noChangeArrowheads="1"/>
          </p:cNvSpPr>
          <p:nvPr/>
        </p:nvSpPr>
        <p:spPr bwMode="auto">
          <a:xfrm>
            <a:off x="1240211" y="4178191"/>
            <a:ext cx="14378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Alle 100 €/as.</a:t>
            </a:r>
            <a:endParaRPr lang="fi-FI" sz="1600" dirty="0">
              <a:solidFill>
                <a:srgbClr val="003882"/>
              </a:solidFill>
            </a:endParaRPr>
          </a:p>
        </p:txBody>
      </p:sp>
      <p:sp>
        <p:nvSpPr>
          <p:cNvPr id="24" name="Text Box 7"/>
          <p:cNvSpPr txBox="1">
            <a:spLocks noChangeArrowheads="1"/>
          </p:cNvSpPr>
          <p:nvPr/>
        </p:nvSpPr>
        <p:spPr bwMode="auto">
          <a:xfrm>
            <a:off x="2785379" y="3326795"/>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(30 </a:t>
            </a:r>
            <a:r>
              <a:rPr lang="fi-FI" sz="1600" dirty="0">
                <a:solidFill>
                  <a:srgbClr val="003882"/>
                </a:solidFill>
              </a:rPr>
              <a:t>kpl)</a:t>
            </a:r>
          </a:p>
        </p:txBody>
      </p:sp>
      <p:sp>
        <p:nvSpPr>
          <p:cNvPr id="25" name="Text Box 8"/>
          <p:cNvSpPr txBox="1">
            <a:spLocks noChangeArrowheads="1"/>
          </p:cNvSpPr>
          <p:nvPr/>
        </p:nvSpPr>
        <p:spPr bwMode="auto">
          <a:xfrm>
            <a:off x="2813557" y="3757664"/>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(84 </a:t>
            </a:r>
            <a:r>
              <a:rPr lang="fi-FI" sz="1600" dirty="0">
                <a:solidFill>
                  <a:srgbClr val="003882"/>
                </a:solidFill>
              </a:rPr>
              <a:t>kpl)</a:t>
            </a:r>
          </a:p>
        </p:txBody>
      </p:sp>
      <p:sp>
        <p:nvSpPr>
          <p:cNvPr id="26" name="Text Box 9"/>
          <p:cNvSpPr txBox="1">
            <a:spLocks noChangeArrowheads="1"/>
          </p:cNvSpPr>
          <p:nvPr/>
        </p:nvSpPr>
        <p:spPr bwMode="auto">
          <a:xfrm>
            <a:off x="2806422" y="4190891"/>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(78 </a:t>
            </a:r>
            <a:r>
              <a:rPr lang="fi-FI" sz="1600" dirty="0">
                <a:solidFill>
                  <a:srgbClr val="003882"/>
                </a:solidFill>
              </a:rPr>
              <a:t>kpl)</a:t>
            </a:r>
          </a:p>
        </p:txBody>
      </p:sp>
      <p:sp>
        <p:nvSpPr>
          <p:cNvPr id="29" name="Text Box 12"/>
          <p:cNvSpPr txBox="1">
            <a:spLocks noChangeArrowheads="1"/>
          </p:cNvSpPr>
          <p:nvPr/>
        </p:nvSpPr>
        <p:spPr bwMode="auto">
          <a:xfrm>
            <a:off x="164332" y="85671"/>
            <a:ext cx="4658135"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2100" dirty="0" smtClean="0">
                <a:solidFill>
                  <a:srgbClr val="003882"/>
                </a:solidFill>
              </a:rPr>
              <a:t>Valtionosuusuudistus:</a:t>
            </a:r>
          </a:p>
          <a:p>
            <a:pPr defTabSz="457200"/>
            <a:r>
              <a:rPr lang="fi-FI" sz="2200" dirty="0" smtClean="0">
                <a:solidFill>
                  <a:srgbClr val="003882"/>
                </a:solidFill>
              </a:rPr>
              <a:t>Kunnat, jotka häviävät esityksen</a:t>
            </a:r>
          </a:p>
          <a:p>
            <a:pPr defTabSz="457200"/>
            <a:r>
              <a:rPr lang="fi-FI" sz="2200" dirty="0" smtClean="0">
                <a:solidFill>
                  <a:srgbClr val="003882"/>
                </a:solidFill>
              </a:rPr>
              <a:t>mukaan vuoden 2014 tasossa</a:t>
            </a:r>
            <a:endParaRPr lang="fi-FI" sz="2200" dirty="0">
              <a:solidFill>
                <a:srgbClr val="003882"/>
              </a:solidFill>
            </a:endParaRPr>
          </a:p>
        </p:txBody>
      </p:sp>
      <p:sp>
        <p:nvSpPr>
          <p:cNvPr id="30" name="Text Box 13"/>
          <p:cNvSpPr txBox="1">
            <a:spLocks noChangeArrowheads="1"/>
          </p:cNvSpPr>
          <p:nvPr/>
        </p:nvSpPr>
        <p:spPr bwMode="auto">
          <a:xfrm>
            <a:off x="158246" y="1110206"/>
            <a:ext cx="46395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400" dirty="0">
                <a:solidFill>
                  <a:srgbClr val="003882"/>
                </a:solidFill>
              </a:rPr>
              <a:t>Lähde: </a:t>
            </a:r>
            <a:r>
              <a:rPr lang="fi-FI" sz="1400" dirty="0" smtClean="0">
                <a:solidFill>
                  <a:srgbClr val="003882"/>
                </a:solidFill>
              </a:rPr>
              <a:t>VM/Kunta- ja aluehallinto-osasto 4.2.2014</a:t>
            </a:r>
            <a:endParaRPr lang="fi-FI" sz="1400" dirty="0">
              <a:solidFill>
                <a:srgbClr val="003882"/>
              </a:solidFill>
            </a:endParaRPr>
          </a:p>
        </p:txBody>
      </p:sp>
      <p:sp>
        <p:nvSpPr>
          <p:cNvPr id="32" name="Text Box 15"/>
          <p:cNvSpPr txBox="1">
            <a:spLocks noChangeArrowheads="1"/>
          </p:cNvSpPr>
          <p:nvPr/>
        </p:nvSpPr>
        <p:spPr bwMode="auto">
          <a:xfrm>
            <a:off x="1308590" y="4664169"/>
            <a:ext cx="21832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Yhteensä 192 kuntaa</a:t>
            </a:r>
            <a:endParaRPr lang="fi-FI" sz="1600" dirty="0">
              <a:solidFill>
                <a:srgbClr val="003882"/>
              </a:solidFill>
            </a:endParaRPr>
          </a:p>
        </p:txBody>
      </p:sp>
      <p:sp>
        <p:nvSpPr>
          <p:cNvPr id="34" name="Rectangle 496"/>
          <p:cNvSpPr>
            <a:spLocks noChangeArrowheads="1"/>
          </p:cNvSpPr>
          <p:nvPr/>
        </p:nvSpPr>
        <p:spPr bwMode="auto">
          <a:xfrm>
            <a:off x="7078663" y="6525344"/>
            <a:ext cx="16700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457200"/>
            <a:r>
              <a:rPr lang="fi-FI" sz="900" dirty="0">
                <a:solidFill>
                  <a:srgbClr val="000000"/>
                </a:solidFill>
              </a:rPr>
              <a:t>© Kuntarajat: Tilastokeskus</a:t>
            </a:r>
            <a:r>
              <a:rPr lang="fi-FI" sz="900" dirty="0">
                <a:solidFill>
                  <a:srgbClr val="003882"/>
                </a:solidFill>
              </a:rPr>
              <a:t>.</a:t>
            </a:r>
          </a:p>
        </p:txBody>
      </p:sp>
      <p:sp>
        <p:nvSpPr>
          <p:cNvPr id="113942" name="Vinoneliö 113941"/>
          <p:cNvSpPr/>
          <p:nvPr/>
        </p:nvSpPr>
        <p:spPr>
          <a:xfrm>
            <a:off x="827160" y="5445224"/>
            <a:ext cx="216000" cy="216000"/>
          </a:xfrm>
          <a:prstGeom prst="diamond">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13943" name="Tekstiruutu 113942"/>
          <p:cNvSpPr txBox="1"/>
          <p:nvPr/>
        </p:nvSpPr>
        <p:spPr>
          <a:xfrm>
            <a:off x="1115616" y="5425479"/>
            <a:ext cx="1678536" cy="307777"/>
          </a:xfrm>
          <a:prstGeom prst="rect">
            <a:avLst/>
          </a:prstGeom>
          <a:noFill/>
        </p:spPr>
        <p:txBody>
          <a:bodyPr wrap="none" rtlCol="0">
            <a:spAutoFit/>
          </a:bodyPr>
          <a:lstStyle/>
          <a:p>
            <a:pPr defTabSz="457200"/>
            <a:r>
              <a:rPr lang="fi-FI" sz="1400" dirty="0" smtClean="0">
                <a:solidFill>
                  <a:srgbClr val="002E63"/>
                </a:solidFill>
              </a:rPr>
              <a:t>Maakuntakeskus</a:t>
            </a:r>
            <a:endParaRPr lang="fi-FI" sz="1400" dirty="0">
              <a:solidFill>
                <a:srgbClr val="002E63"/>
              </a:solidFill>
            </a:endParaRPr>
          </a:p>
        </p:txBody>
      </p:sp>
      <p:sp>
        <p:nvSpPr>
          <p:cNvPr id="475" name="Text Box 15"/>
          <p:cNvSpPr txBox="1">
            <a:spLocks noChangeArrowheads="1"/>
          </p:cNvSpPr>
          <p:nvPr/>
        </p:nvSpPr>
        <p:spPr bwMode="auto">
          <a:xfrm>
            <a:off x="625139" y="2780928"/>
            <a:ext cx="3226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dirty="0" smtClean="0">
                <a:solidFill>
                  <a:srgbClr val="003882"/>
                </a:solidFill>
              </a:rPr>
              <a:t>Valtionosuudet vähenevät:</a:t>
            </a:r>
            <a:endParaRPr lang="fi-FI" dirty="0">
              <a:solidFill>
                <a:srgbClr val="003882"/>
              </a:solidFill>
            </a:endParaRPr>
          </a:p>
        </p:txBody>
      </p:sp>
      <p:sp>
        <p:nvSpPr>
          <p:cNvPr id="23" name="Tekstiruutu 22"/>
          <p:cNvSpPr txBox="1"/>
          <p:nvPr/>
        </p:nvSpPr>
        <p:spPr>
          <a:xfrm>
            <a:off x="136980" y="1591041"/>
            <a:ext cx="3982180" cy="338554"/>
          </a:xfrm>
          <a:prstGeom prst="rect">
            <a:avLst/>
          </a:prstGeom>
          <a:noFill/>
        </p:spPr>
        <p:txBody>
          <a:bodyPr wrap="none" rtlCol="0">
            <a:spAutoFit/>
          </a:bodyPr>
          <a:lstStyle/>
          <a:p>
            <a:pPr defTabSz="457200"/>
            <a:r>
              <a:rPr lang="fi-FI" sz="1600" dirty="0" smtClean="0">
                <a:solidFill>
                  <a:srgbClr val="FF0000"/>
                </a:solidFill>
              </a:rPr>
              <a:t>Suurin häviäjä: Merikarvia 638 €/as.</a:t>
            </a:r>
            <a:endParaRPr lang="fi-FI" sz="1600" dirty="0">
              <a:solidFill>
                <a:srgbClr val="FF0000"/>
              </a:solidFill>
            </a:endParaRPr>
          </a:p>
        </p:txBody>
      </p:sp>
      <p:sp>
        <p:nvSpPr>
          <p:cNvPr id="7174" name="Rectangle 429"/>
          <p:cNvSpPr>
            <a:spLocks noChangeArrowheads="1"/>
          </p:cNvSpPr>
          <p:nvPr/>
        </p:nvSpPr>
        <p:spPr bwMode="auto">
          <a:xfrm>
            <a:off x="696738" y="3326853"/>
            <a:ext cx="365302" cy="250476"/>
          </a:xfrm>
          <a:prstGeom prst="rect">
            <a:avLst/>
          </a:prstGeom>
          <a:solidFill>
            <a:srgbClr val="9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7179" name="Rectangle 434"/>
          <p:cNvSpPr>
            <a:spLocks noChangeArrowheads="1"/>
          </p:cNvSpPr>
          <p:nvPr/>
        </p:nvSpPr>
        <p:spPr bwMode="auto">
          <a:xfrm>
            <a:off x="696738" y="3713179"/>
            <a:ext cx="365302" cy="250476"/>
          </a:xfrm>
          <a:prstGeom prst="rect">
            <a:avLst/>
          </a:prstGeom>
          <a:solidFill>
            <a:srgbClr val="FF202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7184" name="Rectangle 439"/>
          <p:cNvSpPr>
            <a:spLocks noChangeArrowheads="1"/>
          </p:cNvSpPr>
          <p:nvPr/>
        </p:nvSpPr>
        <p:spPr bwMode="auto">
          <a:xfrm>
            <a:off x="696738" y="4131404"/>
            <a:ext cx="365302" cy="250476"/>
          </a:xfrm>
          <a:prstGeom prst="rect">
            <a:avLst/>
          </a:prstGeom>
          <a:solidFill>
            <a:srgbClr val="FFA0A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pic>
        <p:nvPicPr>
          <p:cNvPr id="7618" name="Picture 450"/>
          <p:cNvPicPr>
            <a:picLocks noChangeAspect="1" noChangeArrowheads="1"/>
          </p:cNvPicPr>
          <p:nvPr/>
        </p:nvPicPr>
        <p:blipFill rotWithShape="1">
          <a:blip r:embed="rId3">
            <a:extLst>
              <a:ext uri="{28A0092B-C50C-407E-A947-70E740481C1C}">
                <a14:useLocalDpi xmlns:a14="http://schemas.microsoft.com/office/drawing/2010/main" val="0"/>
              </a:ext>
            </a:extLst>
          </a:blip>
          <a:srcRect l="2035" t="1558" r="1996" b="2892"/>
          <a:stretch/>
        </p:blipFill>
        <p:spPr bwMode="auto">
          <a:xfrm>
            <a:off x="3324868" y="-130629"/>
            <a:ext cx="6591581" cy="69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187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581548" y="6432706"/>
            <a:ext cx="2167581" cy="276999"/>
          </a:xfrm>
          <a:prstGeom prst="rect">
            <a:avLst/>
          </a:prstGeom>
          <a:noFill/>
        </p:spPr>
        <p:txBody>
          <a:bodyPr wrap="none" rtlCol="0">
            <a:spAutoFit/>
          </a:bodyPr>
          <a:lstStyle/>
          <a:p>
            <a:pPr defTabSz="457200"/>
            <a:r>
              <a:rPr lang="fi-FI" sz="1200" dirty="0" smtClean="0">
                <a:solidFill>
                  <a:srgbClr val="002E63"/>
                </a:solidFill>
              </a:rPr>
              <a:t>Lähde: VM/KAO 4.2.2014</a:t>
            </a:r>
            <a:endParaRPr lang="fi-FI" sz="1200" dirty="0">
              <a:solidFill>
                <a:srgbClr val="002E63"/>
              </a:solidFill>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845" y="191383"/>
            <a:ext cx="7191375" cy="618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atunnisteen paikkamerkki 3"/>
          <p:cNvSpPr>
            <a:spLocks noGrp="1"/>
          </p:cNvSpPr>
          <p:nvPr>
            <p:ph type="ftr" sz="quarter" idx="11"/>
          </p:nvPr>
        </p:nvSpPr>
        <p:spPr/>
        <p:txBody>
          <a:bodyPr/>
          <a:lstStyle/>
          <a:p>
            <a:r>
              <a:rPr lang="en-US" sz="900" dirty="0" smtClean="0">
                <a:solidFill>
                  <a:srgbClr val="002E63"/>
                </a:solidFill>
              </a:rPr>
              <a:t>5.2.2014/</a:t>
            </a:r>
            <a:r>
              <a:rPr lang="en-US" sz="900" dirty="0" err="1" smtClean="0">
                <a:solidFill>
                  <a:srgbClr val="002E63"/>
                </a:solidFill>
              </a:rPr>
              <a:t>hp</a:t>
            </a:r>
            <a:endParaRPr lang="fi-FI" sz="900" dirty="0" smtClean="0">
              <a:solidFill>
                <a:srgbClr val="002E63"/>
              </a:solidFill>
            </a:endParaRPr>
          </a:p>
        </p:txBody>
      </p:sp>
    </p:spTree>
    <p:extLst>
      <p:ext uri="{BB962C8B-B14F-4D97-AF65-F5344CB8AC3E}">
        <p14:creationId xmlns:p14="http://schemas.microsoft.com/office/powerpoint/2010/main" val="2483230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5" name="Alatunnisteen paikkamerkki 1"/>
          <p:cNvSpPr>
            <a:spLocks noGrp="1"/>
          </p:cNvSpPr>
          <p:nvPr>
            <p:ph type="ftr" sz="quarter" idx="4294967295"/>
          </p:nvPr>
        </p:nvSpPr>
        <p:spPr bwMode="auto">
          <a:xfrm>
            <a:off x="3563888" y="6453336"/>
            <a:ext cx="2895600" cy="293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457200" fontAlgn="base">
              <a:spcBef>
                <a:spcPct val="0"/>
              </a:spcBef>
              <a:spcAft>
                <a:spcPct val="0"/>
              </a:spcAft>
              <a:defRPr/>
            </a:pPr>
            <a:r>
              <a:rPr lang="fi-FI" sz="900" smtClean="0">
                <a:solidFill>
                  <a:srgbClr val="002E63"/>
                </a:solidFill>
              </a:rPr>
              <a:t>5.2.2014/hp</a:t>
            </a:r>
            <a:endParaRPr lang="fi-FI" sz="900" dirty="0" smtClean="0">
              <a:solidFill>
                <a:srgbClr val="002E63"/>
              </a:solidFill>
            </a:endParaRPr>
          </a:p>
        </p:txBody>
      </p:sp>
      <p:sp>
        <p:nvSpPr>
          <p:cNvPr id="19" name="Text Box 2"/>
          <p:cNvSpPr txBox="1">
            <a:spLocks noChangeArrowheads="1"/>
          </p:cNvSpPr>
          <p:nvPr/>
        </p:nvSpPr>
        <p:spPr bwMode="auto">
          <a:xfrm>
            <a:off x="1043608" y="3314095"/>
            <a:ext cx="13016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Yli 150 €/as.</a:t>
            </a:r>
            <a:endParaRPr lang="fi-FI" sz="1600" dirty="0">
              <a:solidFill>
                <a:srgbClr val="003882"/>
              </a:solidFill>
            </a:endParaRPr>
          </a:p>
        </p:txBody>
      </p:sp>
      <p:sp>
        <p:nvSpPr>
          <p:cNvPr id="20" name="Text Box 3"/>
          <p:cNvSpPr txBox="1">
            <a:spLocks noChangeArrowheads="1"/>
          </p:cNvSpPr>
          <p:nvPr/>
        </p:nvSpPr>
        <p:spPr bwMode="auto">
          <a:xfrm>
            <a:off x="1043608" y="3743377"/>
            <a:ext cx="13433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50-150 €/as.</a:t>
            </a:r>
            <a:endParaRPr lang="fi-FI" sz="1600" dirty="0">
              <a:solidFill>
                <a:srgbClr val="003882"/>
              </a:solidFill>
            </a:endParaRPr>
          </a:p>
        </p:txBody>
      </p:sp>
      <p:sp>
        <p:nvSpPr>
          <p:cNvPr id="21" name="Text Box 4"/>
          <p:cNvSpPr txBox="1">
            <a:spLocks noChangeArrowheads="1"/>
          </p:cNvSpPr>
          <p:nvPr/>
        </p:nvSpPr>
        <p:spPr bwMode="auto">
          <a:xfrm>
            <a:off x="1043608" y="4149080"/>
            <a:ext cx="13080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Alle 50 €/as.</a:t>
            </a:r>
            <a:endParaRPr lang="fi-FI" sz="1600" dirty="0">
              <a:solidFill>
                <a:srgbClr val="003882"/>
              </a:solidFill>
            </a:endParaRPr>
          </a:p>
        </p:txBody>
      </p:sp>
      <p:sp>
        <p:nvSpPr>
          <p:cNvPr id="24" name="Text Box 7"/>
          <p:cNvSpPr txBox="1">
            <a:spLocks noChangeArrowheads="1"/>
          </p:cNvSpPr>
          <p:nvPr/>
        </p:nvSpPr>
        <p:spPr bwMode="auto">
          <a:xfrm>
            <a:off x="2588776" y="3326795"/>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(23 </a:t>
            </a:r>
            <a:r>
              <a:rPr lang="fi-FI" sz="1600" dirty="0">
                <a:solidFill>
                  <a:srgbClr val="003882"/>
                </a:solidFill>
              </a:rPr>
              <a:t>kpl)</a:t>
            </a:r>
          </a:p>
        </p:txBody>
      </p:sp>
      <p:sp>
        <p:nvSpPr>
          <p:cNvPr id="25" name="Text Box 8"/>
          <p:cNvSpPr txBox="1">
            <a:spLocks noChangeArrowheads="1"/>
          </p:cNvSpPr>
          <p:nvPr/>
        </p:nvSpPr>
        <p:spPr bwMode="auto">
          <a:xfrm>
            <a:off x="2616954" y="3757664"/>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(50 </a:t>
            </a:r>
            <a:r>
              <a:rPr lang="fi-FI" sz="1600" dirty="0">
                <a:solidFill>
                  <a:srgbClr val="003882"/>
                </a:solidFill>
              </a:rPr>
              <a:t>kpl)</a:t>
            </a:r>
          </a:p>
        </p:txBody>
      </p:sp>
      <p:sp>
        <p:nvSpPr>
          <p:cNvPr id="26" name="Text Box 9"/>
          <p:cNvSpPr txBox="1">
            <a:spLocks noChangeArrowheads="1"/>
          </p:cNvSpPr>
          <p:nvPr/>
        </p:nvSpPr>
        <p:spPr bwMode="auto">
          <a:xfrm>
            <a:off x="2609819" y="4161780"/>
            <a:ext cx="823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(39 </a:t>
            </a:r>
            <a:r>
              <a:rPr lang="fi-FI" sz="1600" dirty="0">
                <a:solidFill>
                  <a:srgbClr val="003882"/>
                </a:solidFill>
              </a:rPr>
              <a:t>kpl)</a:t>
            </a:r>
          </a:p>
        </p:txBody>
      </p:sp>
      <p:sp>
        <p:nvSpPr>
          <p:cNvPr id="32" name="Text Box 15"/>
          <p:cNvSpPr txBox="1">
            <a:spLocks noChangeArrowheads="1"/>
          </p:cNvSpPr>
          <p:nvPr/>
        </p:nvSpPr>
        <p:spPr bwMode="auto">
          <a:xfrm>
            <a:off x="539552" y="2863969"/>
            <a:ext cx="30140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dirty="0" smtClean="0">
                <a:solidFill>
                  <a:srgbClr val="003882"/>
                </a:solidFill>
              </a:rPr>
              <a:t>Valtionosuudet kasvavat:</a:t>
            </a:r>
            <a:endParaRPr lang="fi-FI" dirty="0">
              <a:solidFill>
                <a:srgbClr val="003882"/>
              </a:solidFill>
            </a:endParaRPr>
          </a:p>
        </p:txBody>
      </p:sp>
      <p:sp>
        <p:nvSpPr>
          <p:cNvPr id="34" name="Rectangle 496"/>
          <p:cNvSpPr>
            <a:spLocks noChangeArrowheads="1"/>
          </p:cNvSpPr>
          <p:nvPr/>
        </p:nvSpPr>
        <p:spPr bwMode="auto">
          <a:xfrm>
            <a:off x="7078663" y="6525344"/>
            <a:ext cx="16700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457200"/>
            <a:r>
              <a:rPr lang="fi-FI" sz="900" dirty="0">
                <a:solidFill>
                  <a:srgbClr val="000000"/>
                </a:solidFill>
              </a:rPr>
              <a:t>© Kuntarajat: Tilastokeskus</a:t>
            </a:r>
            <a:r>
              <a:rPr lang="fi-FI" sz="900" dirty="0">
                <a:solidFill>
                  <a:srgbClr val="003882"/>
                </a:solidFill>
              </a:rPr>
              <a:t>.</a:t>
            </a:r>
          </a:p>
        </p:txBody>
      </p:sp>
      <p:sp>
        <p:nvSpPr>
          <p:cNvPr id="113942" name="Vinoneliö 113941"/>
          <p:cNvSpPr/>
          <p:nvPr/>
        </p:nvSpPr>
        <p:spPr>
          <a:xfrm>
            <a:off x="827160" y="5445224"/>
            <a:ext cx="216000" cy="216000"/>
          </a:xfrm>
          <a:prstGeom prst="diamond">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13943" name="Tekstiruutu 113942"/>
          <p:cNvSpPr txBox="1"/>
          <p:nvPr/>
        </p:nvSpPr>
        <p:spPr>
          <a:xfrm>
            <a:off x="1115616" y="5425479"/>
            <a:ext cx="1678536" cy="307777"/>
          </a:xfrm>
          <a:prstGeom prst="rect">
            <a:avLst/>
          </a:prstGeom>
          <a:noFill/>
        </p:spPr>
        <p:txBody>
          <a:bodyPr wrap="none" rtlCol="0">
            <a:spAutoFit/>
          </a:bodyPr>
          <a:lstStyle/>
          <a:p>
            <a:pPr defTabSz="457200"/>
            <a:r>
              <a:rPr lang="fi-FI" sz="1400" dirty="0" smtClean="0">
                <a:solidFill>
                  <a:srgbClr val="002E63"/>
                </a:solidFill>
              </a:rPr>
              <a:t>Maakuntakeskus</a:t>
            </a:r>
            <a:endParaRPr lang="fi-FI" sz="1400" dirty="0">
              <a:solidFill>
                <a:srgbClr val="002E63"/>
              </a:solidFill>
            </a:endParaRPr>
          </a:p>
        </p:txBody>
      </p:sp>
      <p:sp>
        <p:nvSpPr>
          <p:cNvPr id="852" name="Text Box 15"/>
          <p:cNvSpPr txBox="1">
            <a:spLocks noChangeArrowheads="1"/>
          </p:cNvSpPr>
          <p:nvPr/>
        </p:nvSpPr>
        <p:spPr bwMode="auto">
          <a:xfrm>
            <a:off x="1043608" y="4622939"/>
            <a:ext cx="21832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600" dirty="0" smtClean="0">
                <a:solidFill>
                  <a:srgbClr val="003882"/>
                </a:solidFill>
              </a:rPr>
              <a:t>Yhteensä 112 kuntaa</a:t>
            </a:r>
            <a:endParaRPr lang="fi-FI" sz="1600" dirty="0">
              <a:solidFill>
                <a:srgbClr val="003882"/>
              </a:solidFill>
            </a:endParaRPr>
          </a:p>
        </p:txBody>
      </p:sp>
      <p:sp>
        <p:nvSpPr>
          <p:cNvPr id="22" name="Vuokaavio: Prosessi 21"/>
          <p:cNvSpPr/>
          <p:nvPr/>
        </p:nvSpPr>
        <p:spPr>
          <a:xfrm>
            <a:off x="4355976" y="6237312"/>
            <a:ext cx="432048" cy="216024"/>
          </a:xfrm>
          <a:prstGeom prst="flowChartProcess">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3" name="Tekstiruutu 22"/>
          <p:cNvSpPr txBox="1"/>
          <p:nvPr/>
        </p:nvSpPr>
        <p:spPr>
          <a:xfrm>
            <a:off x="333887" y="1576530"/>
            <a:ext cx="3706271" cy="338554"/>
          </a:xfrm>
          <a:prstGeom prst="rect">
            <a:avLst/>
          </a:prstGeom>
          <a:noFill/>
        </p:spPr>
        <p:txBody>
          <a:bodyPr wrap="none" rtlCol="0">
            <a:spAutoFit/>
          </a:bodyPr>
          <a:lstStyle/>
          <a:p>
            <a:pPr defTabSz="457200"/>
            <a:r>
              <a:rPr lang="fi-FI" sz="1600" dirty="0" smtClean="0">
                <a:solidFill>
                  <a:srgbClr val="009900"/>
                </a:solidFill>
              </a:rPr>
              <a:t>Suurin voittaja: Evijärvi 323 €/as.</a:t>
            </a:r>
            <a:endParaRPr lang="fi-FI" sz="1600" dirty="0">
              <a:solidFill>
                <a:srgbClr val="009900"/>
              </a:solidFill>
            </a:endParaRPr>
          </a:p>
        </p:txBody>
      </p:sp>
      <p:sp>
        <p:nvSpPr>
          <p:cNvPr id="27" name="Text Box 12"/>
          <p:cNvSpPr txBox="1">
            <a:spLocks noChangeArrowheads="1"/>
          </p:cNvSpPr>
          <p:nvPr/>
        </p:nvSpPr>
        <p:spPr bwMode="auto">
          <a:xfrm>
            <a:off x="259332" y="254405"/>
            <a:ext cx="4475521"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2100" dirty="0" smtClean="0">
                <a:solidFill>
                  <a:srgbClr val="003882"/>
                </a:solidFill>
              </a:rPr>
              <a:t>Valtionosuusuudistus:</a:t>
            </a:r>
          </a:p>
          <a:p>
            <a:pPr defTabSz="457200"/>
            <a:r>
              <a:rPr lang="fi-FI" sz="2100" dirty="0" smtClean="0">
                <a:solidFill>
                  <a:srgbClr val="003882"/>
                </a:solidFill>
              </a:rPr>
              <a:t>Kunnat, jotka voittavat esityksen</a:t>
            </a:r>
          </a:p>
          <a:p>
            <a:pPr defTabSz="457200"/>
            <a:r>
              <a:rPr lang="fi-FI" sz="2100" dirty="0" smtClean="0">
                <a:solidFill>
                  <a:srgbClr val="003882"/>
                </a:solidFill>
              </a:rPr>
              <a:t>mukaan vuoden 2014 tasossa</a:t>
            </a:r>
            <a:endParaRPr lang="fi-FI" sz="2100" dirty="0">
              <a:solidFill>
                <a:srgbClr val="003882"/>
              </a:solidFill>
            </a:endParaRPr>
          </a:p>
        </p:txBody>
      </p:sp>
      <p:sp>
        <p:nvSpPr>
          <p:cNvPr id="28" name="Text Box 13"/>
          <p:cNvSpPr txBox="1">
            <a:spLocks noChangeArrowheads="1"/>
          </p:cNvSpPr>
          <p:nvPr/>
        </p:nvSpPr>
        <p:spPr bwMode="auto">
          <a:xfrm>
            <a:off x="312621" y="1255190"/>
            <a:ext cx="46395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400" dirty="0">
                <a:solidFill>
                  <a:srgbClr val="003882"/>
                </a:solidFill>
              </a:rPr>
              <a:t>Lähde: </a:t>
            </a:r>
            <a:r>
              <a:rPr lang="fi-FI" sz="1400" dirty="0" smtClean="0">
                <a:solidFill>
                  <a:srgbClr val="003882"/>
                </a:solidFill>
              </a:rPr>
              <a:t>VM/Kunta- ja aluehallinto-osasto 4.2.2014</a:t>
            </a:r>
            <a:endParaRPr lang="fi-FI" sz="1400" dirty="0">
              <a:solidFill>
                <a:srgbClr val="003882"/>
              </a:solidFill>
            </a:endParaRPr>
          </a:p>
        </p:txBody>
      </p:sp>
      <p:sp>
        <p:nvSpPr>
          <p:cNvPr id="844" name="Rectangle 794"/>
          <p:cNvSpPr>
            <a:spLocks noChangeArrowheads="1"/>
          </p:cNvSpPr>
          <p:nvPr/>
        </p:nvSpPr>
        <p:spPr bwMode="auto">
          <a:xfrm>
            <a:off x="355827" y="4100342"/>
            <a:ext cx="546692" cy="294959"/>
          </a:xfrm>
          <a:prstGeom prst="rect">
            <a:avLst/>
          </a:prstGeom>
          <a:solidFill>
            <a:srgbClr val="A0FFA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849" name="Rectangle 799"/>
          <p:cNvSpPr>
            <a:spLocks noChangeArrowheads="1"/>
          </p:cNvSpPr>
          <p:nvPr/>
        </p:nvSpPr>
        <p:spPr bwMode="auto">
          <a:xfrm>
            <a:off x="355827" y="3718367"/>
            <a:ext cx="546692" cy="294959"/>
          </a:xfrm>
          <a:prstGeom prst="rect">
            <a:avLst/>
          </a:prstGeom>
          <a:solidFill>
            <a:srgbClr val="00B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855" name="Rectangle 804"/>
          <p:cNvSpPr>
            <a:spLocks noChangeArrowheads="1"/>
          </p:cNvSpPr>
          <p:nvPr/>
        </p:nvSpPr>
        <p:spPr bwMode="auto">
          <a:xfrm>
            <a:off x="355827" y="3312642"/>
            <a:ext cx="546692" cy="294959"/>
          </a:xfrm>
          <a:prstGeom prst="rect">
            <a:avLst/>
          </a:prstGeom>
          <a:solidFill>
            <a:srgbClr val="005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pic>
        <p:nvPicPr>
          <p:cNvPr id="9023" name="Picture 831"/>
          <p:cNvPicPr>
            <a:picLocks noChangeAspect="1" noChangeArrowheads="1"/>
          </p:cNvPicPr>
          <p:nvPr/>
        </p:nvPicPr>
        <p:blipFill rotWithShape="1">
          <a:blip r:embed="rId3">
            <a:extLst>
              <a:ext uri="{28A0092B-C50C-407E-A947-70E740481C1C}">
                <a14:useLocalDpi xmlns:a14="http://schemas.microsoft.com/office/drawing/2010/main" val="0"/>
              </a:ext>
            </a:extLst>
          </a:blip>
          <a:srcRect l="2045" t="1621" r="1987" b="1451"/>
          <a:stretch/>
        </p:blipFill>
        <p:spPr bwMode="auto">
          <a:xfrm>
            <a:off x="3149135" y="-130630"/>
            <a:ext cx="6611696" cy="710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291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6581548" y="6432706"/>
            <a:ext cx="2167581" cy="276999"/>
          </a:xfrm>
          <a:prstGeom prst="rect">
            <a:avLst/>
          </a:prstGeom>
          <a:noFill/>
        </p:spPr>
        <p:txBody>
          <a:bodyPr wrap="none" rtlCol="0">
            <a:spAutoFit/>
          </a:bodyPr>
          <a:lstStyle/>
          <a:p>
            <a:pPr defTabSz="457200"/>
            <a:r>
              <a:rPr lang="fi-FI" sz="1200" dirty="0" smtClean="0">
                <a:solidFill>
                  <a:srgbClr val="002E63"/>
                </a:solidFill>
              </a:rPr>
              <a:t>Lähde: VM/KAO 4.2.2014</a:t>
            </a:r>
            <a:endParaRPr lang="fi-FI" sz="1200" dirty="0">
              <a:solidFill>
                <a:srgbClr val="002E63"/>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72" y="122780"/>
            <a:ext cx="7549116" cy="615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atunnisteen paikkamerkki 3"/>
          <p:cNvSpPr>
            <a:spLocks noGrp="1"/>
          </p:cNvSpPr>
          <p:nvPr>
            <p:ph type="ftr" sz="quarter" idx="11"/>
          </p:nvPr>
        </p:nvSpPr>
        <p:spPr/>
        <p:txBody>
          <a:bodyPr/>
          <a:lstStyle/>
          <a:p>
            <a:r>
              <a:rPr lang="en-US" sz="900" dirty="0" smtClean="0">
                <a:solidFill>
                  <a:srgbClr val="002E63"/>
                </a:solidFill>
              </a:rPr>
              <a:t>5.2.2014/</a:t>
            </a:r>
            <a:r>
              <a:rPr lang="en-US" sz="900" dirty="0" err="1" smtClean="0">
                <a:solidFill>
                  <a:srgbClr val="002E63"/>
                </a:solidFill>
              </a:rPr>
              <a:t>hp</a:t>
            </a:r>
            <a:endParaRPr lang="fi-FI" sz="900" dirty="0" smtClean="0">
              <a:solidFill>
                <a:srgbClr val="002E63"/>
              </a:solidFill>
            </a:endParaRPr>
          </a:p>
        </p:txBody>
      </p:sp>
    </p:spTree>
    <p:extLst>
      <p:ext uri="{BB962C8B-B14F-4D97-AF65-F5344CB8AC3E}">
        <p14:creationId xmlns:p14="http://schemas.microsoft.com/office/powerpoint/2010/main" val="111183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5" name="Alatunnisteen paikkamerkki 1"/>
          <p:cNvSpPr>
            <a:spLocks noGrp="1"/>
          </p:cNvSpPr>
          <p:nvPr>
            <p:ph type="ftr" sz="quarter" idx="4294967295"/>
          </p:nvPr>
        </p:nvSpPr>
        <p:spPr bwMode="auto">
          <a:xfrm>
            <a:off x="3563888" y="6453336"/>
            <a:ext cx="2895600" cy="2931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457200" fontAlgn="base">
              <a:spcBef>
                <a:spcPct val="0"/>
              </a:spcBef>
              <a:spcAft>
                <a:spcPct val="0"/>
              </a:spcAft>
              <a:defRPr/>
            </a:pPr>
            <a:r>
              <a:rPr lang="fi-FI" sz="900" smtClean="0">
                <a:solidFill>
                  <a:srgbClr val="002E63"/>
                </a:solidFill>
              </a:rPr>
              <a:t>5.2.2014/hp</a:t>
            </a:r>
            <a:endParaRPr lang="fi-FI" sz="900" dirty="0" smtClean="0">
              <a:solidFill>
                <a:srgbClr val="002E63"/>
              </a:solidFill>
            </a:endParaRPr>
          </a:p>
        </p:txBody>
      </p:sp>
      <p:sp>
        <p:nvSpPr>
          <p:cNvPr id="19" name="Text Box 2"/>
          <p:cNvSpPr txBox="1">
            <a:spLocks noChangeArrowheads="1"/>
          </p:cNvSpPr>
          <p:nvPr/>
        </p:nvSpPr>
        <p:spPr bwMode="auto">
          <a:xfrm>
            <a:off x="1048454" y="3959478"/>
            <a:ext cx="1594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+1,00…+2,49 </a:t>
            </a:r>
            <a:endParaRPr lang="fi-FI" sz="1700" dirty="0">
              <a:solidFill>
                <a:srgbClr val="003882"/>
              </a:solidFill>
            </a:endParaRPr>
          </a:p>
        </p:txBody>
      </p:sp>
      <p:sp>
        <p:nvSpPr>
          <p:cNvPr id="24" name="Text Box 7"/>
          <p:cNvSpPr txBox="1">
            <a:spLocks noChangeArrowheads="1"/>
          </p:cNvSpPr>
          <p:nvPr/>
        </p:nvSpPr>
        <p:spPr bwMode="auto">
          <a:xfrm>
            <a:off x="2693494" y="3957383"/>
            <a:ext cx="8752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(66 </a:t>
            </a:r>
            <a:r>
              <a:rPr lang="fi-FI" sz="1700" dirty="0">
                <a:solidFill>
                  <a:srgbClr val="003882"/>
                </a:solidFill>
              </a:rPr>
              <a:t>kpl)</a:t>
            </a:r>
          </a:p>
        </p:txBody>
      </p:sp>
      <p:sp>
        <p:nvSpPr>
          <p:cNvPr id="29" name="Text Box 12"/>
          <p:cNvSpPr txBox="1">
            <a:spLocks noChangeArrowheads="1"/>
          </p:cNvSpPr>
          <p:nvPr/>
        </p:nvSpPr>
        <p:spPr bwMode="auto">
          <a:xfrm>
            <a:off x="112652" y="237321"/>
            <a:ext cx="488800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2000" dirty="0" smtClean="0">
                <a:solidFill>
                  <a:srgbClr val="003882"/>
                </a:solidFill>
              </a:rPr>
              <a:t>Valtionosuusuudistus:</a:t>
            </a:r>
          </a:p>
          <a:p>
            <a:pPr defTabSz="457200"/>
            <a:r>
              <a:rPr lang="fi-FI" sz="2100" dirty="0" smtClean="0">
                <a:solidFill>
                  <a:srgbClr val="003882"/>
                </a:solidFill>
              </a:rPr>
              <a:t>Muutoksen laskennallinen vaikutus</a:t>
            </a:r>
          </a:p>
          <a:p>
            <a:pPr defTabSz="457200"/>
            <a:r>
              <a:rPr lang="fi-FI" sz="2100" dirty="0" smtClean="0">
                <a:solidFill>
                  <a:srgbClr val="003882"/>
                </a:solidFill>
              </a:rPr>
              <a:t>kunnan tuloveroprosenttiin</a:t>
            </a:r>
            <a:endParaRPr lang="fi-FI" sz="2100" dirty="0">
              <a:solidFill>
                <a:srgbClr val="003882"/>
              </a:solidFill>
            </a:endParaRPr>
          </a:p>
        </p:txBody>
      </p:sp>
      <p:sp>
        <p:nvSpPr>
          <p:cNvPr id="30" name="Text Box 13"/>
          <p:cNvSpPr txBox="1">
            <a:spLocks noChangeArrowheads="1"/>
          </p:cNvSpPr>
          <p:nvPr/>
        </p:nvSpPr>
        <p:spPr bwMode="auto">
          <a:xfrm>
            <a:off x="179512" y="1228110"/>
            <a:ext cx="398609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200" dirty="0">
                <a:solidFill>
                  <a:srgbClr val="003882"/>
                </a:solidFill>
              </a:rPr>
              <a:t>Lähde: </a:t>
            </a:r>
            <a:r>
              <a:rPr lang="fi-FI" sz="1200" dirty="0" smtClean="0">
                <a:solidFill>
                  <a:srgbClr val="003882"/>
                </a:solidFill>
              </a:rPr>
              <a:t>VM/Kunta- ja aluehallinto-osasto 4.2.2014</a:t>
            </a:r>
            <a:endParaRPr lang="fi-FI" sz="1200" dirty="0">
              <a:solidFill>
                <a:srgbClr val="003882"/>
              </a:solidFill>
            </a:endParaRPr>
          </a:p>
        </p:txBody>
      </p:sp>
      <p:sp>
        <p:nvSpPr>
          <p:cNvPr id="32" name="Text Box 15"/>
          <p:cNvSpPr txBox="1">
            <a:spLocks noChangeArrowheads="1"/>
          </p:cNvSpPr>
          <p:nvPr/>
        </p:nvSpPr>
        <p:spPr bwMode="auto">
          <a:xfrm>
            <a:off x="360273" y="2852936"/>
            <a:ext cx="33916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dirty="0" smtClean="0">
                <a:solidFill>
                  <a:srgbClr val="003882"/>
                </a:solidFill>
              </a:rPr>
              <a:t>Laskennallinen vaikutus tulo-</a:t>
            </a:r>
          </a:p>
          <a:p>
            <a:pPr defTabSz="457200"/>
            <a:r>
              <a:rPr lang="fi-FI" dirty="0" smtClean="0">
                <a:solidFill>
                  <a:srgbClr val="003882"/>
                </a:solidFill>
              </a:rPr>
              <a:t>veroprosenttiin, %-yksikköä:</a:t>
            </a:r>
            <a:endParaRPr lang="fi-FI" dirty="0">
              <a:solidFill>
                <a:srgbClr val="003882"/>
              </a:solidFill>
            </a:endParaRPr>
          </a:p>
        </p:txBody>
      </p:sp>
      <p:sp>
        <p:nvSpPr>
          <p:cNvPr id="34" name="Rectangle 496"/>
          <p:cNvSpPr>
            <a:spLocks noChangeArrowheads="1"/>
          </p:cNvSpPr>
          <p:nvPr/>
        </p:nvSpPr>
        <p:spPr bwMode="auto">
          <a:xfrm>
            <a:off x="7078663" y="6525344"/>
            <a:ext cx="16700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457200"/>
            <a:r>
              <a:rPr lang="fi-FI" sz="900" dirty="0">
                <a:solidFill>
                  <a:srgbClr val="000000"/>
                </a:solidFill>
              </a:rPr>
              <a:t>© Kuntarajat: Tilastokeskus</a:t>
            </a:r>
            <a:r>
              <a:rPr lang="fi-FI" sz="900" dirty="0">
                <a:solidFill>
                  <a:srgbClr val="003882"/>
                </a:solidFill>
              </a:rPr>
              <a:t>.</a:t>
            </a:r>
          </a:p>
        </p:txBody>
      </p:sp>
      <p:sp>
        <p:nvSpPr>
          <p:cNvPr id="113942" name="Vinoneliö 113941"/>
          <p:cNvSpPr/>
          <p:nvPr/>
        </p:nvSpPr>
        <p:spPr>
          <a:xfrm>
            <a:off x="827160" y="5589240"/>
            <a:ext cx="216000" cy="216000"/>
          </a:xfrm>
          <a:prstGeom prst="diamond">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13943" name="Tekstiruutu 113942"/>
          <p:cNvSpPr txBox="1"/>
          <p:nvPr/>
        </p:nvSpPr>
        <p:spPr>
          <a:xfrm>
            <a:off x="1115616" y="5569495"/>
            <a:ext cx="1678536" cy="307777"/>
          </a:xfrm>
          <a:prstGeom prst="rect">
            <a:avLst/>
          </a:prstGeom>
          <a:noFill/>
        </p:spPr>
        <p:txBody>
          <a:bodyPr wrap="none" rtlCol="0">
            <a:spAutoFit/>
          </a:bodyPr>
          <a:lstStyle/>
          <a:p>
            <a:pPr defTabSz="457200"/>
            <a:r>
              <a:rPr lang="fi-FI" sz="1400" dirty="0" smtClean="0">
                <a:solidFill>
                  <a:srgbClr val="002E63"/>
                </a:solidFill>
              </a:rPr>
              <a:t>Maakuntakeskus</a:t>
            </a:r>
            <a:endParaRPr lang="fi-FI" sz="1400" dirty="0">
              <a:solidFill>
                <a:srgbClr val="002E63"/>
              </a:solidFill>
            </a:endParaRPr>
          </a:p>
        </p:txBody>
      </p:sp>
      <p:sp>
        <p:nvSpPr>
          <p:cNvPr id="476" name="Text Box 2"/>
          <p:cNvSpPr txBox="1">
            <a:spLocks noChangeArrowheads="1"/>
          </p:cNvSpPr>
          <p:nvPr/>
        </p:nvSpPr>
        <p:spPr bwMode="auto">
          <a:xfrm>
            <a:off x="1048454" y="4319518"/>
            <a:ext cx="1594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+0,00…+0,99 </a:t>
            </a:r>
            <a:endParaRPr lang="fi-FI" sz="1700" dirty="0">
              <a:solidFill>
                <a:srgbClr val="003882"/>
              </a:solidFill>
            </a:endParaRPr>
          </a:p>
        </p:txBody>
      </p:sp>
      <p:sp>
        <p:nvSpPr>
          <p:cNvPr id="477" name="Text Box 7"/>
          <p:cNvSpPr txBox="1">
            <a:spLocks noChangeArrowheads="1"/>
          </p:cNvSpPr>
          <p:nvPr/>
        </p:nvSpPr>
        <p:spPr bwMode="auto">
          <a:xfrm>
            <a:off x="2693494" y="4317423"/>
            <a:ext cx="1013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(101 </a:t>
            </a:r>
            <a:r>
              <a:rPr lang="fi-FI" sz="1700" dirty="0">
                <a:solidFill>
                  <a:srgbClr val="003882"/>
                </a:solidFill>
              </a:rPr>
              <a:t>kpl)</a:t>
            </a:r>
          </a:p>
        </p:txBody>
      </p:sp>
      <p:sp>
        <p:nvSpPr>
          <p:cNvPr id="478" name="Text Box 2"/>
          <p:cNvSpPr txBox="1">
            <a:spLocks noChangeArrowheads="1"/>
          </p:cNvSpPr>
          <p:nvPr/>
        </p:nvSpPr>
        <p:spPr bwMode="auto">
          <a:xfrm>
            <a:off x="1048454" y="4679558"/>
            <a:ext cx="15148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 -0,00…-0,99 </a:t>
            </a:r>
            <a:endParaRPr lang="fi-FI" sz="1700" dirty="0">
              <a:solidFill>
                <a:srgbClr val="003882"/>
              </a:solidFill>
            </a:endParaRPr>
          </a:p>
        </p:txBody>
      </p:sp>
      <p:sp>
        <p:nvSpPr>
          <p:cNvPr id="479" name="Text Box 7"/>
          <p:cNvSpPr txBox="1">
            <a:spLocks noChangeArrowheads="1"/>
          </p:cNvSpPr>
          <p:nvPr/>
        </p:nvSpPr>
        <p:spPr bwMode="auto">
          <a:xfrm>
            <a:off x="2693494" y="4677463"/>
            <a:ext cx="8752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(77 </a:t>
            </a:r>
            <a:r>
              <a:rPr lang="fi-FI" sz="1700" dirty="0">
                <a:solidFill>
                  <a:srgbClr val="003882"/>
                </a:solidFill>
              </a:rPr>
              <a:t>kpl)</a:t>
            </a:r>
          </a:p>
        </p:txBody>
      </p:sp>
      <p:sp>
        <p:nvSpPr>
          <p:cNvPr id="480" name="Text Box 2"/>
          <p:cNvSpPr txBox="1">
            <a:spLocks noChangeArrowheads="1"/>
          </p:cNvSpPr>
          <p:nvPr/>
        </p:nvSpPr>
        <p:spPr bwMode="auto">
          <a:xfrm>
            <a:off x="1048454" y="5039598"/>
            <a:ext cx="15148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 -1,00…-2,70 </a:t>
            </a:r>
            <a:endParaRPr lang="fi-FI" sz="1700" dirty="0">
              <a:solidFill>
                <a:srgbClr val="003882"/>
              </a:solidFill>
            </a:endParaRPr>
          </a:p>
        </p:txBody>
      </p:sp>
      <p:sp>
        <p:nvSpPr>
          <p:cNvPr id="481" name="Text Box 7"/>
          <p:cNvSpPr txBox="1">
            <a:spLocks noChangeArrowheads="1"/>
          </p:cNvSpPr>
          <p:nvPr/>
        </p:nvSpPr>
        <p:spPr bwMode="auto">
          <a:xfrm>
            <a:off x="2693494" y="5037503"/>
            <a:ext cx="8752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(26 kpl</a:t>
            </a:r>
            <a:r>
              <a:rPr lang="fi-FI" sz="1700" dirty="0">
                <a:solidFill>
                  <a:srgbClr val="003882"/>
                </a:solidFill>
              </a:rPr>
              <a:t>)</a:t>
            </a:r>
          </a:p>
        </p:txBody>
      </p:sp>
      <p:sp>
        <p:nvSpPr>
          <p:cNvPr id="482" name="Text Box 2"/>
          <p:cNvSpPr txBox="1">
            <a:spLocks noChangeArrowheads="1"/>
          </p:cNvSpPr>
          <p:nvPr/>
        </p:nvSpPr>
        <p:spPr bwMode="auto">
          <a:xfrm>
            <a:off x="1048454" y="3599438"/>
            <a:ext cx="15949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+2,50…+6,00 </a:t>
            </a:r>
            <a:endParaRPr lang="fi-FI" sz="1700" dirty="0">
              <a:solidFill>
                <a:srgbClr val="003882"/>
              </a:solidFill>
            </a:endParaRPr>
          </a:p>
        </p:txBody>
      </p:sp>
      <p:sp>
        <p:nvSpPr>
          <p:cNvPr id="483" name="Text Box 7"/>
          <p:cNvSpPr txBox="1">
            <a:spLocks noChangeArrowheads="1"/>
          </p:cNvSpPr>
          <p:nvPr/>
        </p:nvSpPr>
        <p:spPr bwMode="auto">
          <a:xfrm>
            <a:off x="2693494" y="3597343"/>
            <a:ext cx="87524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defTabSz="457200"/>
            <a:r>
              <a:rPr lang="fi-FI" sz="1700" dirty="0" smtClean="0">
                <a:solidFill>
                  <a:srgbClr val="003882"/>
                </a:solidFill>
              </a:rPr>
              <a:t>(34 </a:t>
            </a:r>
            <a:r>
              <a:rPr lang="fi-FI" sz="1700" dirty="0">
                <a:solidFill>
                  <a:srgbClr val="003882"/>
                </a:solidFill>
              </a:rPr>
              <a:t>kpl)</a:t>
            </a:r>
          </a:p>
        </p:txBody>
      </p:sp>
      <p:sp>
        <p:nvSpPr>
          <p:cNvPr id="115771" name="Tekstiruutu 115770"/>
          <p:cNvSpPr txBox="1"/>
          <p:nvPr/>
        </p:nvSpPr>
        <p:spPr>
          <a:xfrm>
            <a:off x="107504" y="2113692"/>
            <a:ext cx="5058693" cy="553998"/>
          </a:xfrm>
          <a:prstGeom prst="rect">
            <a:avLst/>
          </a:prstGeom>
          <a:noFill/>
        </p:spPr>
        <p:txBody>
          <a:bodyPr wrap="none" rtlCol="0">
            <a:spAutoFit/>
          </a:bodyPr>
          <a:lstStyle/>
          <a:p>
            <a:pPr defTabSz="457200"/>
            <a:r>
              <a:rPr lang="fi-FI" sz="1500" dirty="0" smtClean="0">
                <a:solidFill>
                  <a:srgbClr val="009900"/>
                </a:solidFill>
              </a:rPr>
              <a:t>Pienin laskennallinen vaikutus tuloveroprosenttiin:</a:t>
            </a:r>
          </a:p>
          <a:p>
            <a:pPr defTabSz="457200"/>
            <a:r>
              <a:rPr lang="fi-FI" sz="1500" dirty="0" smtClean="0">
                <a:solidFill>
                  <a:srgbClr val="009900"/>
                </a:solidFill>
              </a:rPr>
              <a:t>Evijärvi -2,7  %-yksikköä</a:t>
            </a:r>
            <a:endParaRPr lang="fi-FI" sz="1500" dirty="0">
              <a:solidFill>
                <a:srgbClr val="009900"/>
              </a:solidFill>
            </a:endParaRPr>
          </a:p>
        </p:txBody>
      </p:sp>
      <p:sp>
        <p:nvSpPr>
          <p:cNvPr id="486" name="Tekstiruutu 485"/>
          <p:cNvSpPr txBox="1"/>
          <p:nvPr/>
        </p:nvSpPr>
        <p:spPr>
          <a:xfrm>
            <a:off x="107504" y="1556792"/>
            <a:ext cx="5111592" cy="553998"/>
          </a:xfrm>
          <a:prstGeom prst="rect">
            <a:avLst/>
          </a:prstGeom>
          <a:noFill/>
        </p:spPr>
        <p:txBody>
          <a:bodyPr wrap="none" rtlCol="0">
            <a:spAutoFit/>
          </a:bodyPr>
          <a:lstStyle/>
          <a:p>
            <a:pPr defTabSz="457200"/>
            <a:r>
              <a:rPr lang="fi-FI" sz="1500" dirty="0" smtClean="0">
                <a:solidFill>
                  <a:srgbClr val="FF0000"/>
                </a:solidFill>
              </a:rPr>
              <a:t>Suurin laskennallinen vaikutus tuloveroprosenttiin:</a:t>
            </a:r>
          </a:p>
          <a:p>
            <a:pPr defTabSz="457200"/>
            <a:r>
              <a:rPr lang="fi-FI" sz="1500" dirty="0" smtClean="0">
                <a:solidFill>
                  <a:srgbClr val="FF0000"/>
                </a:solidFill>
              </a:rPr>
              <a:t>Kivijärvi +6,0  %-yksikköä</a:t>
            </a:r>
            <a:endParaRPr lang="fi-FI" sz="1500" dirty="0">
              <a:solidFill>
                <a:srgbClr val="FF0000"/>
              </a:solidFill>
            </a:endParaRPr>
          </a:p>
        </p:txBody>
      </p:sp>
      <p:sp>
        <p:nvSpPr>
          <p:cNvPr id="487" name="Vuokaavio: Prosessi 486"/>
          <p:cNvSpPr/>
          <p:nvPr/>
        </p:nvSpPr>
        <p:spPr>
          <a:xfrm>
            <a:off x="4355976" y="6237312"/>
            <a:ext cx="432048" cy="216024"/>
          </a:xfrm>
          <a:prstGeom prst="flowChartProcess">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2548" name="Rectangle 1150"/>
          <p:cNvSpPr>
            <a:spLocks noChangeArrowheads="1"/>
          </p:cNvSpPr>
          <p:nvPr/>
        </p:nvSpPr>
        <p:spPr bwMode="auto">
          <a:xfrm>
            <a:off x="490562" y="5038156"/>
            <a:ext cx="477013" cy="278120"/>
          </a:xfrm>
          <a:prstGeom prst="rect">
            <a:avLst/>
          </a:prstGeom>
          <a:solidFill>
            <a:srgbClr val="008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22553" name="Rectangle 1155"/>
          <p:cNvSpPr>
            <a:spLocks noChangeArrowheads="1"/>
          </p:cNvSpPr>
          <p:nvPr/>
        </p:nvSpPr>
        <p:spPr bwMode="auto">
          <a:xfrm>
            <a:off x="490562" y="4680172"/>
            <a:ext cx="477013" cy="278120"/>
          </a:xfrm>
          <a:prstGeom prst="rect">
            <a:avLst/>
          </a:prstGeom>
          <a:solidFill>
            <a:srgbClr val="B0FFB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22558" name="Rectangle 1160"/>
          <p:cNvSpPr>
            <a:spLocks noChangeArrowheads="1"/>
          </p:cNvSpPr>
          <p:nvPr/>
        </p:nvSpPr>
        <p:spPr bwMode="auto">
          <a:xfrm>
            <a:off x="490562" y="4311555"/>
            <a:ext cx="477013" cy="278120"/>
          </a:xfrm>
          <a:prstGeom prst="rect">
            <a:avLst/>
          </a:prstGeom>
          <a:solidFill>
            <a:srgbClr val="FFB0B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1475" name="Rectangle 1165"/>
          <p:cNvSpPr>
            <a:spLocks noChangeArrowheads="1"/>
          </p:cNvSpPr>
          <p:nvPr/>
        </p:nvSpPr>
        <p:spPr bwMode="auto">
          <a:xfrm>
            <a:off x="490562" y="3953571"/>
            <a:ext cx="477013" cy="278120"/>
          </a:xfrm>
          <a:prstGeom prst="rect">
            <a:avLst/>
          </a:prstGeom>
          <a:solidFill>
            <a:srgbClr val="FF202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sp>
        <p:nvSpPr>
          <p:cNvPr id="1481" name="Rectangle 1171"/>
          <p:cNvSpPr>
            <a:spLocks noChangeArrowheads="1"/>
          </p:cNvSpPr>
          <p:nvPr/>
        </p:nvSpPr>
        <p:spPr bwMode="auto">
          <a:xfrm>
            <a:off x="490562" y="3595587"/>
            <a:ext cx="477013" cy="278120"/>
          </a:xfrm>
          <a:prstGeom prst="rect">
            <a:avLst/>
          </a:prstGeom>
          <a:solidFill>
            <a:srgbClr val="9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fi-FI">
              <a:solidFill>
                <a:srgbClr val="002E63"/>
              </a:solidFill>
            </a:endParaRPr>
          </a:p>
        </p:txBody>
      </p:sp>
      <p:pic>
        <p:nvPicPr>
          <p:cNvPr id="10436" name="Picture 1220"/>
          <p:cNvPicPr>
            <a:picLocks noChangeAspect="1" noChangeArrowheads="1"/>
          </p:cNvPicPr>
          <p:nvPr/>
        </p:nvPicPr>
        <p:blipFill rotWithShape="1">
          <a:blip r:embed="rId3">
            <a:extLst>
              <a:ext uri="{28A0092B-C50C-407E-A947-70E740481C1C}">
                <a14:useLocalDpi xmlns:a14="http://schemas.microsoft.com/office/drawing/2010/main" val="0"/>
              </a:ext>
            </a:extLst>
          </a:blip>
          <a:srcRect l="1328" t="1641" r="1578" b="1743"/>
          <a:stretch/>
        </p:blipFill>
        <p:spPr bwMode="auto">
          <a:xfrm>
            <a:off x="3051180" y="-166255"/>
            <a:ext cx="6722211" cy="711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435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Valtionosuusuudistus</a:t>
            </a:r>
            <a:endParaRPr lang="fi-FI" dirty="0"/>
          </a:p>
        </p:txBody>
      </p:sp>
      <p:sp>
        <p:nvSpPr>
          <p:cNvPr id="3" name="Alaotsikko 2"/>
          <p:cNvSpPr>
            <a:spLocks noGrp="1"/>
          </p:cNvSpPr>
          <p:nvPr>
            <p:ph type="subTitle" idx="1"/>
          </p:nvPr>
        </p:nvSpPr>
        <p:spPr/>
        <p:txBody>
          <a:bodyPr/>
          <a:lstStyle/>
          <a:p>
            <a:r>
              <a:rPr lang="fi-FI" dirty="0" smtClean="0"/>
              <a:t>Kuntaliiton kannanotot</a:t>
            </a:r>
            <a:endParaRPr lang="fi-FI" dirty="0"/>
          </a:p>
        </p:txBody>
      </p:sp>
    </p:spTree>
    <p:extLst>
      <p:ext uri="{BB962C8B-B14F-4D97-AF65-F5344CB8AC3E}">
        <p14:creationId xmlns:p14="http://schemas.microsoft.com/office/powerpoint/2010/main" val="65140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779600" cy="724942"/>
          </a:xfrm>
        </p:spPr>
        <p:txBody>
          <a:bodyPr>
            <a:normAutofit/>
          </a:bodyPr>
          <a:lstStyle/>
          <a:p>
            <a:r>
              <a:rPr lang="fi-FI" sz="2800" dirty="0" smtClean="0"/>
              <a:t>Rakenne ja yleislinjaukset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37</a:t>
            </a:fld>
            <a:endParaRPr lang="fi-FI" sz="800">
              <a:solidFill>
                <a:srgbClr val="002E63"/>
              </a:solidFill>
            </a:endParaRPr>
          </a:p>
        </p:txBody>
      </p:sp>
      <p:sp>
        <p:nvSpPr>
          <p:cNvPr id="5" name="Sisällön paikkamerkki 4"/>
          <p:cNvSpPr>
            <a:spLocks noGrp="1"/>
          </p:cNvSpPr>
          <p:nvPr>
            <p:ph idx="1"/>
          </p:nvPr>
        </p:nvSpPr>
        <p:spPr>
          <a:xfrm>
            <a:off x="680400" y="1124744"/>
            <a:ext cx="7852040" cy="5112568"/>
          </a:xfrm>
        </p:spPr>
        <p:txBody>
          <a:bodyPr>
            <a:normAutofit/>
          </a:bodyPr>
          <a:lstStyle/>
          <a:p>
            <a:r>
              <a:rPr lang="fi-FI" sz="1800" dirty="0"/>
              <a:t>Kuntaliitto katsoo, että järjestelmän </a:t>
            </a:r>
            <a:r>
              <a:rPr lang="fi-FI" sz="1800" dirty="0" smtClean="0"/>
              <a:t>rakenne </a:t>
            </a:r>
            <a:r>
              <a:rPr lang="fi-FI" sz="1800" dirty="0"/>
              <a:t>ja pääosin </a:t>
            </a:r>
            <a:r>
              <a:rPr lang="fi-FI" sz="1800" dirty="0" smtClean="0"/>
              <a:t>kriteerit ja kokonaisuus on </a:t>
            </a:r>
            <a:r>
              <a:rPr lang="fi-FI" sz="1800" dirty="0"/>
              <a:t>onnistunut ja </a:t>
            </a:r>
            <a:r>
              <a:rPr lang="fi-FI" sz="1800" dirty="0" smtClean="0"/>
              <a:t>toteuttamiskelpoinen</a:t>
            </a:r>
          </a:p>
          <a:p>
            <a:r>
              <a:rPr lang="fi-FI" sz="1800" dirty="0"/>
              <a:t>Kuntaliitto katsoo, että ns. ylläpitäjämallin kehittäminen tulee kytkeä mukaan uudistukseen. Tämä mahdollistaisi toisen asteen koulutuksen kuntien omarahoitusosuuden </a:t>
            </a:r>
            <a:r>
              <a:rPr lang="fi-FI" sz="1800" dirty="0" smtClean="0"/>
              <a:t>asukaskohtaisen määräytymisperiaatteen muuttamisen ikäluokkapohjaiseksi. Kokonaisuuden </a:t>
            </a:r>
            <a:r>
              <a:rPr lang="fi-FI" sz="1800" dirty="0"/>
              <a:t>kannalta ei ole hyväksyttävää, että </a:t>
            </a:r>
            <a:r>
              <a:rPr lang="fi-FI" sz="1800" dirty="0" smtClean="0"/>
              <a:t>toisen </a:t>
            </a:r>
            <a:r>
              <a:rPr lang="fi-FI" sz="1800" dirty="0"/>
              <a:t>asteen </a:t>
            </a:r>
            <a:r>
              <a:rPr lang="fi-FI" sz="1800" dirty="0" smtClean="0"/>
              <a:t>koulutus </a:t>
            </a:r>
            <a:r>
              <a:rPr lang="fi-FI" sz="1800" dirty="0"/>
              <a:t>on eriytynyt muusta järjestelmästä ja jatkaa </a:t>
            </a:r>
            <a:r>
              <a:rPr lang="fi-FI" sz="1800" dirty="0" smtClean="0"/>
              <a:t>eriytymistään</a:t>
            </a:r>
          </a:p>
          <a:p>
            <a:r>
              <a:rPr lang="fi-FI" sz="1800" dirty="0"/>
              <a:t>Kuntaliitto edellyttää, että valtionosuusjärjestelmä on kaikille kunnille oikeudenmukainen ja rahoitusperiaatetta toteuttava. Rahoitusperiaatteen toteuttamisen arvioinnissa on otettava huomioon päätetyt valtionosuusleikkaukset. Valtionosuusjärjestelmän on jatkossakin turvattava kunnallisten palvelujen järjestäminen tehokkaasti koko maassa kohtuullisella vero- ja maksurasituksella</a:t>
            </a:r>
          </a:p>
        </p:txBody>
      </p:sp>
    </p:spTree>
    <p:extLst>
      <p:ext uri="{BB962C8B-B14F-4D97-AF65-F5344CB8AC3E}">
        <p14:creationId xmlns:p14="http://schemas.microsoft.com/office/powerpoint/2010/main" val="2814844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779600" cy="724942"/>
          </a:xfrm>
        </p:spPr>
        <p:txBody>
          <a:bodyPr>
            <a:normAutofit/>
          </a:bodyPr>
          <a:lstStyle/>
          <a:p>
            <a:r>
              <a:rPr lang="fi-FI" sz="2800" dirty="0" smtClean="0"/>
              <a:t>Rakenne ja yleislinjaukset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38</a:t>
            </a:fld>
            <a:endParaRPr lang="fi-FI" sz="800">
              <a:solidFill>
                <a:srgbClr val="002E63"/>
              </a:solidFill>
            </a:endParaRPr>
          </a:p>
        </p:txBody>
      </p:sp>
      <p:sp>
        <p:nvSpPr>
          <p:cNvPr id="5" name="Sisällön paikkamerkki 4"/>
          <p:cNvSpPr>
            <a:spLocks noGrp="1"/>
          </p:cNvSpPr>
          <p:nvPr>
            <p:ph idx="1"/>
          </p:nvPr>
        </p:nvSpPr>
        <p:spPr>
          <a:xfrm>
            <a:off x="680400" y="1124744"/>
            <a:ext cx="7779600" cy="5112568"/>
          </a:xfrm>
        </p:spPr>
        <p:txBody>
          <a:bodyPr>
            <a:normAutofit/>
          </a:bodyPr>
          <a:lstStyle/>
          <a:p>
            <a:r>
              <a:rPr lang="fi-FI" sz="1800" dirty="0"/>
              <a:t>Kuntaliitto katsoo, että lisäperustelut ikärakenteen painosta ja ikäryhmähintojen muutoksista nykytilanteeseen verrattuna ovat </a:t>
            </a:r>
            <a:r>
              <a:rPr lang="fi-FI" sz="1800" dirty="0" smtClean="0"/>
              <a:t>tarpeellisia</a:t>
            </a:r>
          </a:p>
          <a:p>
            <a:r>
              <a:rPr lang="fi-FI" sz="1800" dirty="0"/>
              <a:t>Uudistettu sairastavuuskerroin on parannus nykyiseen verrattuna, mutta se vaatii vielä jatkovalmistelua ja sitä tulee tarkentaa uudistuksen seuraavassa </a:t>
            </a:r>
            <a:r>
              <a:rPr lang="fi-FI" sz="1800" dirty="0" smtClean="0"/>
              <a:t>vaiheessa</a:t>
            </a:r>
          </a:p>
          <a:p>
            <a:r>
              <a:rPr lang="fi-FI" sz="1800" dirty="0"/>
              <a:t>Kuntaliitto ei </a:t>
            </a:r>
            <a:r>
              <a:rPr lang="fi-FI" sz="1800" dirty="0" smtClean="0"/>
              <a:t>hyväksy ammattikorkeakoulun kuntien rahoitusosuuden siirrossa tehtyä </a:t>
            </a:r>
            <a:r>
              <a:rPr lang="fi-FI" sz="1800" dirty="0"/>
              <a:t>ratkaisua. Kuntaliitto edellyttää, että kustannusneutraali valtionosuuden vähennys toteutetaan kokonaan opetus- ja kulttuuriministeriöön osuudesta, koska nyt esitetty ratkaisu pienentää peruspalvelujen valtionosuutta noin 164 miljoonaa euroa ja aiheuttaa näin toteutettuna kunnille heikomman valtionosuuskehityksen. </a:t>
            </a:r>
            <a:r>
              <a:rPr lang="fi-FI" sz="1800" dirty="0" smtClean="0"/>
              <a:t>Peruspalvelujen </a:t>
            </a:r>
            <a:r>
              <a:rPr lang="fi-FI" sz="1800" dirty="0"/>
              <a:t>valtionosuusprosentti alenee noin 0,65 prosenttiyksikköä eikä ehdotus ole siten kustannusneutraali valtion ja kuntien kesken kuin pelkästään muutoshetkellä</a:t>
            </a:r>
          </a:p>
        </p:txBody>
      </p:sp>
    </p:spTree>
    <p:extLst>
      <p:ext uri="{BB962C8B-B14F-4D97-AF65-F5344CB8AC3E}">
        <p14:creationId xmlns:p14="http://schemas.microsoft.com/office/powerpoint/2010/main" val="1896016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27794"/>
            <a:ext cx="8356096" cy="940966"/>
          </a:xfrm>
        </p:spPr>
        <p:txBody>
          <a:bodyPr>
            <a:noAutofit/>
          </a:bodyPr>
          <a:lstStyle/>
          <a:p>
            <a:r>
              <a:rPr lang="fi-FI" sz="2800" dirty="0" smtClean="0"/>
              <a:t>Verotuloihin perustuva valtionosuuksien tasaus</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39</a:t>
            </a:fld>
            <a:endParaRPr lang="fi-FI" sz="800">
              <a:solidFill>
                <a:srgbClr val="002E63"/>
              </a:solidFill>
            </a:endParaRPr>
          </a:p>
        </p:txBody>
      </p:sp>
      <p:sp>
        <p:nvSpPr>
          <p:cNvPr id="5" name="Sisällön paikkamerkki 4"/>
          <p:cNvSpPr>
            <a:spLocks noGrp="1"/>
          </p:cNvSpPr>
          <p:nvPr>
            <p:ph idx="1"/>
          </p:nvPr>
        </p:nvSpPr>
        <p:spPr>
          <a:xfrm>
            <a:off x="680400" y="1412776"/>
            <a:ext cx="7779600" cy="4608512"/>
          </a:xfrm>
        </p:spPr>
        <p:txBody>
          <a:bodyPr>
            <a:normAutofit/>
          </a:bodyPr>
          <a:lstStyle/>
          <a:p>
            <a:pPr marL="0" indent="0">
              <a:buNone/>
            </a:pPr>
            <a:r>
              <a:rPr lang="fi-FI" sz="2000" dirty="0" smtClean="0"/>
              <a:t>Tasauslisän omavastuu</a:t>
            </a:r>
          </a:p>
          <a:p>
            <a:r>
              <a:rPr lang="fi-FI" sz="1800" dirty="0" smtClean="0"/>
              <a:t>Kuntaliitto </a:t>
            </a:r>
            <a:r>
              <a:rPr lang="fi-FI" sz="1800" dirty="0"/>
              <a:t>esittää, että tasauslisän omavastuuosuutta </a:t>
            </a:r>
            <a:r>
              <a:rPr lang="fi-FI" sz="1800" dirty="0" smtClean="0"/>
              <a:t>pienennetään. </a:t>
            </a:r>
            <a:r>
              <a:rPr lang="fi-FI" sz="1800" dirty="0"/>
              <a:t>Lisäksi kuntaliitto huomauttaa, </a:t>
            </a:r>
            <a:r>
              <a:rPr lang="fi-FI" sz="1800" dirty="0" smtClean="0"/>
              <a:t>ettei </a:t>
            </a:r>
            <a:r>
              <a:rPr lang="fi-FI" sz="1800" dirty="0"/>
              <a:t>esitetty tasausjärjestelmä tasausrajan nostosta huolimatta </a:t>
            </a:r>
            <a:r>
              <a:rPr lang="fi-FI" sz="1800" dirty="0" smtClean="0"/>
              <a:t> </a:t>
            </a:r>
            <a:r>
              <a:rPr lang="fi-FI" sz="1800" dirty="0"/>
              <a:t>ole kuntaliitosneutraali, koska tasausrajan ylä- ja alapuolisia kuntia käsitellään eri tavalla (ei ole symmetrinen</a:t>
            </a:r>
            <a:r>
              <a:rPr lang="fi-FI" sz="1800" dirty="0" smtClean="0"/>
              <a:t>)</a:t>
            </a:r>
          </a:p>
          <a:p>
            <a:pPr marL="0" indent="0">
              <a:buNone/>
            </a:pPr>
            <a:endParaRPr lang="fi-FI" sz="1800" dirty="0"/>
          </a:p>
          <a:p>
            <a:pPr marL="0" indent="0">
              <a:buNone/>
            </a:pPr>
            <a:r>
              <a:rPr lang="fi-FI" sz="2000" dirty="0" smtClean="0"/>
              <a:t>Kiinteistöveron huomioon ottaminen tasauksessa</a:t>
            </a:r>
          </a:p>
          <a:p>
            <a:pPr marL="0" indent="0">
              <a:buNone/>
            </a:pPr>
            <a:r>
              <a:rPr lang="fi-FI" sz="1800" dirty="0" smtClean="0"/>
              <a:t>Voimalaitosten kiinteistöverojen laskennallisesta tuotosta puolet esitetään otettavaksi huomioon tasausta laskettaessa</a:t>
            </a:r>
          </a:p>
          <a:p>
            <a:r>
              <a:rPr lang="fi-FI" sz="1800" dirty="0"/>
              <a:t>Kuntaliitto katsoo, että laskennallisiin verotuloihin perustuvassa valtionosuuksien tasauksessa käytettävän veropohjan on oltava mahdollisimman laaja</a:t>
            </a:r>
          </a:p>
          <a:p>
            <a:pPr marL="0" indent="0">
              <a:buNone/>
            </a:pPr>
            <a:endParaRPr lang="fi-FI" sz="1800" dirty="0" smtClean="0"/>
          </a:p>
        </p:txBody>
      </p:sp>
    </p:spTree>
    <p:extLst>
      <p:ext uri="{BB962C8B-B14F-4D97-AF65-F5344CB8AC3E}">
        <p14:creationId xmlns:p14="http://schemas.microsoft.com/office/powerpoint/2010/main" val="309638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Valtionosuuden määräytyminen</a:t>
            </a:r>
            <a:br>
              <a:rPr lang="fi-FI" dirty="0" smtClean="0"/>
            </a:br>
            <a:endParaRPr lang="fi-FI" dirty="0"/>
          </a:p>
        </p:txBody>
      </p:sp>
      <p:sp>
        <p:nvSpPr>
          <p:cNvPr id="3" name="Sisällön paikkamerkki 2"/>
          <p:cNvSpPr>
            <a:spLocks noGrp="1"/>
          </p:cNvSpPr>
          <p:nvPr>
            <p:ph idx="1"/>
          </p:nvPr>
        </p:nvSpPr>
        <p:spPr>
          <a:xfrm>
            <a:off x="573651" y="1120960"/>
            <a:ext cx="8328523" cy="5294954"/>
          </a:xfrm>
        </p:spPr>
        <p:txBody>
          <a:bodyPr>
            <a:noAutofit/>
          </a:bodyPr>
          <a:lstStyle/>
          <a:p>
            <a:r>
              <a:rPr lang="fi-FI" sz="2000" dirty="0" smtClean="0"/>
              <a:t>Valtionosuudet </a:t>
            </a:r>
            <a:r>
              <a:rPr lang="fi-FI" sz="2000" dirty="0"/>
              <a:t>perustuvat asukas- tai suoritemäärien lisäksi kunnan </a:t>
            </a:r>
            <a:r>
              <a:rPr lang="fi-FI" sz="2000" u="sng" dirty="0"/>
              <a:t>palvelutarvetta ja </a:t>
            </a:r>
            <a:r>
              <a:rPr lang="fi-FI" sz="2000" u="sng" dirty="0" smtClean="0"/>
              <a:t>palvelujen järjestämisen kustannuksia</a:t>
            </a:r>
            <a:r>
              <a:rPr lang="fi-FI" sz="2000" dirty="0" smtClean="0"/>
              <a:t> </a:t>
            </a:r>
            <a:r>
              <a:rPr lang="fi-FI" sz="2000" dirty="0"/>
              <a:t>kuvaaviin </a:t>
            </a:r>
            <a:r>
              <a:rPr lang="fi-FI" sz="2000" dirty="0" smtClean="0"/>
              <a:t>olosuhdetekijöihin</a:t>
            </a:r>
          </a:p>
          <a:p>
            <a:endParaRPr lang="fi-FI" sz="1000" dirty="0"/>
          </a:p>
          <a:p>
            <a:r>
              <a:rPr lang="fi-FI" sz="2000" dirty="0"/>
              <a:t>Suomen järjestelmässä valtionosuutta määrättäessä otetaan huomioon myös paikallistason oma tulopohja </a:t>
            </a:r>
            <a:r>
              <a:rPr lang="fi-FI" sz="2000" u="sng" dirty="0"/>
              <a:t>laskennallisiin verotuloihin perustuvan </a:t>
            </a:r>
            <a:r>
              <a:rPr lang="fi-FI" sz="2000" u="sng" dirty="0" smtClean="0"/>
              <a:t>valtionosuuden tasauksen</a:t>
            </a:r>
            <a:r>
              <a:rPr lang="fi-FI" sz="2000" dirty="0" smtClean="0"/>
              <a:t> kautta</a:t>
            </a:r>
          </a:p>
          <a:p>
            <a:endParaRPr lang="fi-FI" sz="1000" dirty="0" smtClean="0"/>
          </a:p>
          <a:p>
            <a:r>
              <a:rPr lang="fi-FI" sz="2000" dirty="0" smtClean="0"/>
              <a:t>Valtionosuudet </a:t>
            </a:r>
            <a:r>
              <a:rPr lang="fi-FI" sz="2000" u="sng" dirty="0" smtClean="0"/>
              <a:t>eivät perustu suoraan kunnan todellisiin kustannuksiin</a:t>
            </a:r>
          </a:p>
          <a:p>
            <a:pPr marL="457200" lvl="1" indent="0">
              <a:buNone/>
            </a:pPr>
            <a:endParaRPr lang="fi-FI" sz="1000" dirty="0"/>
          </a:p>
          <a:p>
            <a:r>
              <a:rPr lang="fi-FI" sz="2000" dirty="0"/>
              <a:t>Valtio osallistuu palvelujen rahoitukseen </a:t>
            </a:r>
            <a:r>
              <a:rPr lang="fi-FI" sz="2000" u="sng" dirty="0"/>
              <a:t>valtionosuusprosentin</a:t>
            </a:r>
            <a:r>
              <a:rPr lang="fi-FI" sz="2000" dirty="0"/>
              <a:t> mukaisella osuudella.  </a:t>
            </a:r>
            <a:endParaRPr lang="fi-FI" sz="2000" dirty="0" smtClean="0"/>
          </a:p>
          <a:p>
            <a:endParaRPr lang="fi-FI" sz="1000" dirty="0" smtClean="0"/>
          </a:p>
          <a:p>
            <a:r>
              <a:rPr lang="fi-FI" sz="2000" dirty="0" smtClean="0"/>
              <a:t>Kunnan </a:t>
            </a:r>
            <a:r>
              <a:rPr lang="fi-FI" sz="2000" u="sng" dirty="0"/>
              <a:t>omarahoitusosuus</a:t>
            </a:r>
            <a:r>
              <a:rPr lang="fi-FI" sz="2000" dirty="0"/>
              <a:t> on kaikissa kunnissa euroa/asukas yhtä suuri.</a:t>
            </a:r>
          </a:p>
          <a:p>
            <a:endParaRPr lang="fi-FI" sz="2000" dirty="0"/>
          </a:p>
        </p:txBody>
      </p:sp>
    </p:spTree>
    <p:extLst>
      <p:ext uri="{BB962C8B-B14F-4D97-AF65-F5344CB8AC3E}">
        <p14:creationId xmlns:p14="http://schemas.microsoft.com/office/powerpoint/2010/main" val="719283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852040" cy="648072"/>
          </a:xfrm>
        </p:spPr>
        <p:txBody>
          <a:bodyPr>
            <a:noAutofit/>
          </a:bodyPr>
          <a:lstStyle/>
          <a:p>
            <a:r>
              <a:rPr lang="fi-FI" sz="2800" dirty="0" smtClean="0"/>
              <a:t>Valtionosuuskriteerit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40</a:t>
            </a:fld>
            <a:endParaRPr lang="fi-FI" sz="800">
              <a:solidFill>
                <a:srgbClr val="002E63"/>
              </a:solidFill>
            </a:endParaRPr>
          </a:p>
        </p:txBody>
      </p:sp>
      <p:sp>
        <p:nvSpPr>
          <p:cNvPr id="5" name="Sisällön paikkamerkki 4"/>
          <p:cNvSpPr>
            <a:spLocks noGrp="1"/>
          </p:cNvSpPr>
          <p:nvPr>
            <p:ph idx="1"/>
          </p:nvPr>
        </p:nvSpPr>
        <p:spPr>
          <a:xfrm>
            <a:off x="680400" y="1412776"/>
            <a:ext cx="7779600" cy="4680520"/>
          </a:xfrm>
        </p:spPr>
        <p:txBody>
          <a:bodyPr>
            <a:normAutofit/>
          </a:bodyPr>
          <a:lstStyle/>
          <a:p>
            <a:r>
              <a:rPr lang="fi-FI" sz="1800" u="sng" dirty="0"/>
              <a:t>Sairastavuuskertoimen</a:t>
            </a:r>
            <a:r>
              <a:rPr lang="fi-FI" sz="1800" dirty="0"/>
              <a:t> uudenlainen määräytyminen </a:t>
            </a:r>
            <a:r>
              <a:rPr lang="fi-FI" sz="1800" dirty="0" smtClean="0"/>
              <a:t>sairauksien perusteella on </a:t>
            </a:r>
            <a:r>
              <a:rPr lang="fi-FI" sz="1800" dirty="0"/>
              <a:t>oikeansuuntainen. Epävarmuutta liittyy siihen, onko esitetty luettelo sairauksista kattava. Tätä kriteeriä on </a:t>
            </a:r>
            <a:r>
              <a:rPr lang="fi-FI" sz="1800" dirty="0" smtClean="0"/>
              <a:t>jatkojalostettava</a:t>
            </a:r>
          </a:p>
          <a:p>
            <a:r>
              <a:rPr lang="fi-FI" sz="1800" dirty="0"/>
              <a:t>Lakiluonnoksen 26 § (</a:t>
            </a:r>
            <a:r>
              <a:rPr lang="fi-FI" sz="1800" u="sng" dirty="0"/>
              <a:t>syrjäisyyden lisäosa</a:t>
            </a:r>
            <a:r>
              <a:rPr lang="fi-FI" sz="1800" dirty="0"/>
              <a:t>) ei täytä lainsäädännöltä edellytettyä täsmällisyyden ja tarkkarajaisuuden vaatimusta, koska siinä ei lainkaan avata syrjäisyyden perushinnan ja syrjäisyysluvun määräytymisperusteita. Näin muotoiltuna ne </a:t>
            </a:r>
            <a:r>
              <a:rPr lang="fi-FI" sz="1800" dirty="0" smtClean="0"/>
              <a:t>perustuvat </a:t>
            </a:r>
            <a:r>
              <a:rPr lang="fi-FI" sz="1800" dirty="0"/>
              <a:t>kokonaan asetuksentasoiseen sääntelyyn</a:t>
            </a:r>
            <a:r>
              <a:rPr lang="fi-FI" sz="1800" dirty="0" smtClean="0"/>
              <a:t>.</a:t>
            </a:r>
          </a:p>
          <a:p>
            <a:r>
              <a:rPr lang="fi-FI" sz="1800" dirty="0"/>
              <a:t>Kuntaliitto esittää, että uudistuksen seuraavassa vaiheessa </a:t>
            </a:r>
            <a:r>
              <a:rPr lang="fi-FI" sz="1800" u="sng" dirty="0"/>
              <a:t>syrjäisyysluku</a:t>
            </a:r>
            <a:r>
              <a:rPr lang="fi-FI" sz="1800" dirty="0"/>
              <a:t> uudistetaan kokonaan.</a:t>
            </a:r>
            <a:endParaRPr lang="fi-FI" sz="1800" dirty="0" smtClean="0"/>
          </a:p>
        </p:txBody>
      </p:sp>
    </p:spTree>
    <p:extLst>
      <p:ext uri="{BB962C8B-B14F-4D97-AF65-F5344CB8AC3E}">
        <p14:creationId xmlns:p14="http://schemas.microsoft.com/office/powerpoint/2010/main" val="2916708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852040" cy="648072"/>
          </a:xfrm>
        </p:spPr>
        <p:txBody>
          <a:bodyPr>
            <a:noAutofit/>
          </a:bodyPr>
          <a:lstStyle/>
          <a:p>
            <a:r>
              <a:rPr lang="fi-FI" sz="2800" dirty="0" smtClean="0"/>
              <a:t>Valtionosuuskriteerit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41</a:t>
            </a:fld>
            <a:endParaRPr lang="fi-FI" sz="800">
              <a:solidFill>
                <a:srgbClr val="002E63"/>
              </a:solidFill>
            </a:endParaRPr>
          </a:p>
        </p:txBody>
      </p:sp>
      <p:sp>
        <p:nvSpPr>
          <p:cNvPr id="5" name="Sisällön paikkamerkki 4"/>
          <p:cNvSpPr>
            <a:spLocks noGrp="1"/>
          </p:cNvSpPr>
          <p:nvPr>
            <p:ph idx="1"/>
          </p:nvPr>
        </p:nvSpPr>
        <p:spPr>
          <a:xfrm>
            <a:off x="680400" y="980728"/>
            <a:ext cx="7779600" cy="5256584"/>
          </a:xfrm>
        </p:spPr>
        <p:txBody>
          <a:bodyPr>
            <a:normAutofit/>
          </a:bodyPr>
          <a:lstStyle/>
          <a:p>
            <a:r>
              <a:rPr lang="fi-FI" sz="1800" dirty="0"/>
              <a:t>Kuntaliitto </a:t>
            </a:r>
            <a:r>
              <a:rPr lang="fi-FI" sz="1800" dirty="0" smtClean="0"/>
              <a:t>katsoo, </a:t>
            </a:r>
            <a:r>
              <a:rPr lang="fi-FI" sz="1800" dirty="0"/>
              <a:t>että </a:t>
            </a:r>
            <a:r>
              <a:rPr lang="fi-FI" sz="1800" u="sng" dirty="0"/>
              <a:t>syrjäisyyden</a:t>
            </a:r>
            <a:r>
              <a:rPr lang="fi-FI" sz="1800" dirty="0"/>
              <a:t> laskennan porrastusten vähentäminen ja yhdistely on oikeansuuntainen toimenpide. Kuntaliitto esittää, että syrjäisyyden painoarvoa vielä kuitenkin tarkistettaisiin erityisesti harvaan asuttujen kuntien kohdalla. Syrjäisyyden perusteella tuleva valtionosuuden määrä on esitetty kolminkertaiseksi silloin, kun syrjäisyysluku on puolitoista. Tämä on ainoa porrastus, joka on myös ongelmallinen kuntaliitostapauksissa. Tulisikin harkita portaattoman kertoimen </a:t>
            </a:r>
            <a:r>
              <a:rPr lang="fi-FI" sz="1800" dirty="0" smtClean="0"/>
              <a:t>muodostamista</a:t>
            </a:r>
          </a:p>
          <a:p>
            <a:r>
              <a:rPr lang="fi-FI" sz="1800" dirty="0"/>
              <a:t>Kuntaliitto kannattaa uuden </a:t>
            </a:r>
            <a:r>
              <a:rPr lang="fi-FI" sz="1800" u="sng" dirty="0" smtClean="0"/>
              <a:t>koulutustausta</a:t>
            </a:r>
            <a:r>
              <a:rPr lang="fi-FI" sz="1800" dirty="0" smtClean="0"/>
              <a:t> </a:t>
            </a:r>
            <a:r>
              <a:rPr lang="fi-FI" sz="1800" dirty="0"/>
              <a:t>-kertoimen </a:t>
            </a:r>
            <a:r>
              <a:rPr lang="fi-FI" sz="1800" dirty="0" smtClean="0"/>
              <a:t>käyttöönottoa</a:t>
            </a:r>
          </a:p>
          <a:p>
            <a:r>
              <a:rPr lang="fi-FI" sz="1800" dirty="0" smtClean="0"/>
              <a:t>Kuntaliitto pitää </a:t>
            </a:r>
            <a:r>
              <a:rPr lang="fi-FI" sz="1800" u="sng" dirty="0" smtClean="0"/>
              <a:t>vieraskielisyyskriteerin</a:t>
            </a:r>
            <a:r>
              <a:rPr lang="fi-FI" sz="1800" dirty="0" smtClean="0"/>
              <a:t> laajentamista perusteltuna. Kertoimen vaikuttavuutta tulisi seurata ja tarvittaessa muuttaa. Kuntaliitto muistuttaa, että kriteerillä ei missään tapauksessa saa korvata kunnille pakolaisten ja oleskeluluvan saaneiden turvapaikan hakijoiden kotouttamis-kustannusten matalaa tasoa</a:t>
            </a:r>
          </a:p>
        </p:txBody>
      </p:sp>
    </p:spTree>
    <p:extLst>
      <p:ext uri="{BB962C8B-B14F-4D97-AF65-F5344CB8AC3E}">
        <p14:creationId xmlns:p14="http://schemas.microsoft.com/office/powerpoint/2010/main" val="134081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852040" cy="648072"/>
          </a:xfrm>
        </p:spPr>
        <p:txBody>
          <a:bodyPr>
            <a:noAutofit/>
          </a:bodyPr>
          <a:lstStyle/>
          <a:p>
            <a:r>
              <a:rPr lang="fi-FI" sz="2800" dirty="0" smtClean="0"/>
              <a:t>Valtionosuuskriteerit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42</a:t>
            </a:fld>
            <a:endParaRPr lang="fi-FI" sz="800">
              <a:solidFill>
                <a:srgbClr val="002E63"/>
              </a:solidFill>
            </a:endParaRPr>
          </a:p>
        </p:txBody>
      </p:sp>
      <p:sp>
        <p:nvSpPr>
          <p:cNvPr id="5" name="Sisällön paikkamerkki 4"/>
          <p:cNvSpPr>
            <a:spLocks noGrp="1"/>
          </p:cNvSpPr>
          <p:nvPr>
            <p:ph idx="1"/>
          </p:nvPr>
        </p:nvSpPr>
        <p:spPr>
          <a:xfrm>
            <a:off x="680400" y="1124744"/>
            <a:ext cx="7779600" cy="2376264"/>
          </a:xfrm>
        </p:spPr>
        <p:txBody>
          <a:bodyPr>
            <a:normAutofit/>
          </a:bodyPr>
          <a:lstStyle/>
          <a:p>
            <a:r>
              <a:rPr lang="fi-FI" sz="1800" dirty="0" smtClean="0"/>
              <a:t>Kuntaliitto </a:t>
            </a:r>
            <a:r>
              <a:rPr lang="fi-FI" sz="1800" dirty="0"/>
              <a:t>esittää selvitettäväksi, olisiko tarpeen ja mahdollista myöntää </a:t>
            </a:r>
            <a:r>
              <a:rPr lang="fi-FI" sz="1800" u="sng" dirty="0"/>
              <a:t>saaristolisää</a:t>
            </a:r>
            <a:r>
              <a:rPr lang="fi-FI" sz="1800" dirty="0"/>
              <a:t> myös muille kunnille, joilla on pysyvää asutusta saarissa ilman kiinteää </a:t>
            </a:r>
            <a:r>
              <a:rPr lang="fi-FI" sz="1800" dirty="0" smtClean="0"/>
              <a:t>tieyhteyttä</a:t>
            </a:r>
          </a:p>
          <a:p>
            <a:r>
              <a:rPr lang="fi-FI" sz="1800" dirty="0"/>
              <a:t>Kuntaliiton mielestä olisi syytä selvittää uuden järjestelmän </a:t>
            </a:r>
            <a:r>
              <a:rPr lang="fi-FI" sz="1800" u="sng" dirty="0"/>
              <a:t>kaksikielisyyslisän</a:t>
            </a:r>
            <a:r>
              <a:rPr lang="fi-FI" sz="1800" dirty="0"/>
              <a:t> kunnittainen </a:t>
            </a:r>
            <a:r>
              <a:rPr lang="fi-FI" sz="1800" dirty="0" err="1"/>
              <a:t>kohtaanto</a:t>
            </a:r>
            <a:r>
              <a:rPr lang="fi-FI" sz="1800" dirty="0"/>
              <a:t> ottaen huomioon ruotsinkielisten palveluiden saatavuus ja kustannukset</a:t>
            </a:r>
            <a:endParaRPr lang="fi-FI" sz="1800" dirty="0" smtClean="0"/>
          </a:p>
        </p:txBody>
      </p:sp>
    </p:spTree>
    <p:extLst>
      <p:ext uri="{BB962C8B-B14F-4D97-AF65-F5344CB8AC3E}">
        <p14:creationId xmlns:p14="http://schemas.microsoft.com/office/powerpoint/2010/main" val="490342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347984" cy="1080120"/>
          </a:xfrm>
        </p:spPr>
        <p:txBody>
          <a:bodyPr>
            <a:noAutofit/>
          </a:bodyPr>
          <a:lstStyle/>
          <a:p>
            <a:r>
              <a:rPr lang="fi-FI" sz="2800" dirty="0" smtClean="0"/>
              <a:t>Perustamishankkeiden valtion-avustuksen siirto</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43</a:t>
            </a:fld>
            <a:endParaRPr lang="fi-FI" sz="800">
              <a:solidFill>
                <a:srgbClr val="002E63"/>
              </a:solidFill>
            </a:endParaRPr>
          </a:p>
        </p:txBody>
      </p:sp>
      <p:sp>
        <p:nvSpPr>
          <p:cNvPr id="5" name="Sisällön paikkamerkki 4"/>
          <p:cNvSpPr>
            <a:spLocks noGrp="1"/>
          </p:cNvSpPr>
          <p:nvPr>
            <p:ph idx="1"/>
          </p:nvPr>
        </p:nvSpPr>
        <p:spPr>
          <a:xfrm>
            <a:off x="680400" y="1412776"/>
            <a:ext cx="7779600" cy="4536504"/>
          </a:xfrm>
        </p:spPr>
        <p:txBody>
          <a:bodyPr>
            <a:normAutofit/>
          </a:bodyPr>
          <a:lstStyle/>
          <a:p>
            <a:pPr marL="0" indent="0">
              <a:buNone/>
            </a:pPr>
            <a:r>
              <a:rPr lang="fi-FI" sz="1800" dirty="0" smtClean="0"/>
              <a:t>Peruskoulun ja kirjaston perustamishankejärjestelmä lopetetaan ja rahat 14,5 milj. euroa  siirretään peruspalveluihin. Kuntaliitto pitää summaa pienenä.</a:t>
            </a:r>
          </a:p>
          <a:p>
            <a:r>
              <a:rPr lang="fi-FI" sz="1800" dirty="0" smtClean="0"/>
              <a:t>Kuntaliitto </a:t>
            </a:r>
            <a:r>
              <a:rPr lang="fi-FI" sz="1800" dirty="0"/>
              <a:t>suhtautuu myönteisesti ehdotukseen tietyin varauksin ja esittää siirron laskentatavaksi esimerkiksi 10 vuoden keskiarvoa tarkoitukseen käytettävissä olleista määrärahoista.</a:t>
            </a:r>
          </a:p>
          <a:p>
            <a:r>
              <a:rPr lang="fi-FI" sz="1800" dirty="0"/>
              <a:t>Kunnan peruspalvelujen investointi- ja peruskorjaushankkeiden valtion rahoitus on säilytettävä osana valtoin suhdanne- ja työllisyyspolitiikkaa. Kuntien ja </a:t>
            </a:r>
            <a:r>
              <a:rPr lang="fi-FI" sz="1800" dirty="0" smtClean="0"/>
              <a:t>kuntayhtymien </a:t>
            </a:r>
            <a:r>
              <a:rPr lang="fi-FI" sz="1800" dirty="0"/>
              <a:t>rakennusten ja toimitilojen korjausvelka on jo yli 5 miljardia euroa. Kuntien hankkeet ovat nopeasti käynnistettävissä ja ne tukevat tehokkaasti paikallistaloutta ja työllisyyttä.</a:t>
            </a:r>
          </a:p>
          <a:p>
            <a:r>
              <a:rPr lang="fi-FI" sz="1800" dirty="0"/>
              <a:t>Kuntien home- ja kosteusvauriokohteisiin tulee jatkossakin saada suhdanneluonteista hanketukea</a:t>
            </a:r>
            <a:r>
              <a:rPr lang="fi-FI" sz="1800" dirty="0" smtClean="0"/>
              <a:t>.</a:t>
            </a:r>
            <a:endParaRPr lang="fi-FI" sz="1800" dirty="0"/>
          </a:p>
        </p:txBody>
      </p:sp>
    </p:spTree>
    <p:extLst>
      <p:ext uri="{BB962C8B-B14F-4D97-AF65-F5344CB8AC3E}">
        <p14:creationId xmlns:p14="http://schemas.microsoft.com/office/powerpoint/2010/main" val="4137569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347984" cy="1080120"/>
          </a:xfrm>
        </p:spPr>
        <p:txBody>
          <a:bodyPr>
            <a:noAutofit/>
          </a:bodyPr>
          <a:lstStyle/>
          <a:p>
            <a:r>
              <a:rPr lang="fi-FI" sz="2800" dirty="0" smtClean="0"/>
              <a:t>Perustamishankkeiden valtion-avustuksen siirto</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44</a:t>
            </a:fld>
            <a:endParaRPr lang="fi-FI" sz="800">
              <a:solidFill>
                <a:srgbClr val="002E63"/>
              </a:solidFill>
            </a:endParaRPr>
          </a:p>
        </p:txBody>
      </p:sp>
      <p:sp>
        <p:nvSpPr>
          <p:cNvPr id="5" name="Sisällön paikkamerkki 4"/>
          <p:cNvSpPr>
            <a:spLocks noGrp="1"/>
          </p:cNvSpPr>
          <p:nvPr>
            <p:ph idx="1"/>
          </p:nvPr>
        </p:nvSpPr>
        <p:spPr>
          <a:xfrm>
            <a:off x="680400" y="1700808"/>
            <a:ext cx="7779600" cy="3456384"/>
          </a:xfrm>
        </p:spPr>
        <p:txBody>
          <a:bodyPr>
            <a:normAutofit/>
          </a:bodyPr>
          <a:lstStyle/>
          <a:p>
            <a:r>
              <a:rPr lang="fi-FI" sz="1800" dirty="0"/>
              <a:t>Kuntaliitto katsoo lisäksi, että jo päätettyjen perustamishankkeiden jälkirahoituksen maksu tulee luonnollisesti saattaa loppuun tehtyjen päätösten </a:t>
            </a:r>
            <a:r>
              <a:rPr lang="fi-FI" sz="1800" dirty="0" smtClean="0"/>
              <a:t>mukaisesti</a:t>
            </a:r>
          </a:p>
          <a:p>
            <a:r>
              <a:rPr lang="fi-FI" sz="1800" dirty="0" smtClean="0"/>
              <a:t>Harkinnanvarainen valtionosuuden korotus (entinen harkinnanvarainen rahoitusavustus) on pidettävä jatkossakin osana järjestelmää. Sen painoarvoa tulee lisätä eikä vähentää eikä lisäystä tule rahoittaa muiden kuntien valtionosuuksia vastaavasti alentamalla. Vaikeista rakennemuutosongelmista kärsiville paikkakunnille on harkittava omien erillisten kuntataloutta vahvistavien toimenpiteiden käyttöönottoa</a:t>
            </a:r>
          </a:p>
        </p:txBody>
      </p:sp>
    </p:spTree>
    <p:extLst>
      <p:ext uri="{BB962C8B-B14F-4D97-AF65-F5344CB8AC3E}">
        <p14:creationId xmlns:p14="http://schemas.microsoft.com/office/powerpoint/2010/main" val="2694419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347984" cy="1080120"/>
          </a:xfrm>
        </p:spPr>
        <p:txBody>
          <a:bodyPr>
            <a:noAutofit/>
          </a:bodyPr>
          <a:lstStyle/>
          <a:p>
            <a:r>
              <a:rPr lang="fi-FI" sz="2800" dirty="0" smtClean="0"/>
              <a:t>Yksityisen opetuksen järjestäjän kotikuntakorvauksen määrä</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45</a:t>
            </a:fld>
            <a:endParaRPr lang="fi-FI" sz="800">
              <a:solidFill>
                <a:srgbClr val="002E63"/>
              </a:solidFill>
            </a:endParaRPr>
          </a:p>
        </p:txBody>
      </p:sp>
      <p:sp>
        <p:nvSpPr>
          <p:cNvPr id="5" name="Sisällön paikkamerkki 4"/>
          <p:cNvSpPr>
            <a:spLocks noGrp="1"/>
          </p:cNvSpPr>
          <p:nvPr>
            <p:ph idx="1"/>
          </p:nvPr>
        </p:nvSpPr>
        <p:spPr>
          <a:xfrm>
            <a:off x="680400" y="1556792"/>
            <a:ext cx="7779600" cy="4608512"/>
          </a:xfrm>
        </p:spPr>
        <p:txBody>
          <a:bodyPr>
            <a:normAutofit/>
          </a:bodyPr>
          <a:lstStyle/>
          <a:p>
            <a:r>
              <a:rPr lang="fi-FI" sz="1800" dirty="0"/>
              <a:t>Kuntaliitto esittää, että yksityisiä opetuksen järjestäjiä käsitellään jatkossa samalla tavalla ja prosenttia alennetaan tasolle, joka on esimerkiksi 85 - 87 prosenttia kuntajärjestäjän korvauksesta. Todellinen tarpeellinen taso tulee selvittää ja määrittää sellaiseksi, että taso on oikeudenmukainen ja sama kaikille järjestäjille. Myös kotikuntakorvauksen perusteen nousu 13 - 15 -vuotiaista vaikuttaa prosentin määrittelyyn</a:t>
            </a:r>
            <a:endParaRPr lang="fi-FI" sz="1800" dirty="0" smtClean="0"/>
          </a:p>
        </p:txBody>
      </p:sp>
    </p:spTree>
    <p:extLst>
      <p:ext uri="{BB962C8B-B14F-4D97-AF65-F5344CB8AC3E}">
        <p14:creationId xmlns:p14="http://schemas.microsoft.com/office/powerpoint/2010/main" val="310033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332656"/>
            <a:ext cx="7924048" cy="1080120"/>
          </a:xfrm>
        </p:spPr>
        <p:txBody>
          <a:bodyPr>
            <a:noAutofit/>
          </a:bodyPr>
          <a:lstStyle/>
          <a:p>
            <a:r>
              <a:rPr lang="fi-FI" sz="2800" dirty="0" smtClean="0"/>
              <a:t>Kulttuurin ja taiteen perusopetuksen asukaskohtainen valtinosuus</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46</a:t>
            </a:fld>
            <a:endParaRPr lang="fi-FI" sz="800">
              <a:solidFill>
                <a:srgbClr val="002E63"/>
              </a:solidFill>
            </a:endParaRPr>
          </a:p>
        </p:txBody>
      </p:sp>
      <p:sp>
        <p:nvSpPr>
          <p:cNvPr id="5" name="Sisällön paikkamerkki 4"/>
          <p:cNvSpPr>
            <a:spLocks noGrp="1"/>
          </p:cNvSpPr>
          <p:nvPr>
            <p:ph idx="1"/>
          </p:nvPr>
        </p:nvSpPr>
        <p:spPr>
          <a:xfrm>
            <a:off x="680400" y="1556792"/>
            <a:ext cx="7779600" cy="3096344"/>
          </a:xfrm>
        </p:spPr>
        <p:txBody>
          <a:bodyPr>
            <a:normAutofit/>
          </a:bodyPr>
          <a:lstStyle/>
          <a:p>
            <a:r>
              <a:rPr lang="fi-FI" sz="1800" dirty="0"/>
              <a:t>Kuntaliitto katsoo, että yleinen kulttuuritoimi ja taiteen perusopetus tulee säilyttää valtionvarainministeriön hallinnoiman peruspalvelujen valtionosuuden yhteydessä asukaskohtaisuutensa vuoksi. Peruspalveluissa asukaskohtaisuus on yleinen periaate, mistä syystä ne soveltuvat paremmin peruspalvelujen valtionosuuden yhteyteen. Opetus- ja kulttuuriministeriön valtionosuus/rahoitus perustuu pääsääntöisesti muihin perusteisiin</a:t>
            </a:r>
            <a:endParaRPr lang="fi-FI" sz="1800" dirty="0" smtClean="0"/>
          </a:p>
        </p:txBody>
      </p:sp>
    </p:spTree>
    <p:extLst>
      <p:ext uri="{BB962C8B-B14F-4D97-AF65-F5344CB8AC3E}">
        <p14:creationId xmlns:p14="http://schemas.microsoft.com/office/powerpoint/2010/main" val="145514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548680"/>
            <a:ext cx="6267864" cy="792088"/>
          </a:xfrm>
        </p:spPr>
        <p:txBody>
          <a:bodyPr>
            <a:noAutofit/>
          </a:bodyPr>
          <a:lstStyle/>
          <a:p>
            <a:r>
              <a:rPr lang="fi-FI" sz="2800" dirty="0" smtClean="0"/>
              <a:t>Siirtymäkaudet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47</a:t>
            </a:fld>
            <a:endParaRPr lang="fi-FI" sz="800">
              <a:solidFill>
                <a:srgbClr val="002E63"/>
              </a:solidFill>
            </a:endParaRPr>
          </a:p>
        </p:txBody>
      </p:sp>
      <p:sp>
        <p:nvSpPr>
          <p:cNvPr id="5" name="Sisällön paikkamerkki 4"/>
          <p:cNvSpPr>
            <a:spLocks noGrp="1"/>
          </p:cNvSpPr>
          <p:nvPr>
            <p:ph idx="1"/>
          </p:nvPr>
        </p:nvSpPr>
        <p:spPr>
          <a:xfrm>
            <a:off x="680400" y="1556792"/>
            <a:ext cx="7779600" cy="3096344"/>
          </a:xfrm>
        </p:spPr>
        <p:txBody>
          <a:bodyPr>
            <a:normAutofit/>
          </a:bodyPr>
          <a:lstStyle/>
          <a:p>
            <a:r>
              <a:rPr lang="fi-FI" sz="1800" dirty="0"/>
              <a:t>Kuntaliitto katsoo, että viiden vuoden siirtymäaika on tarpeellinen. Siirtymäajasta huolimatta osalla kunnista tulee olemaan vaikeuksia uudistuksen tulokseen sopeutumisessa. </a:t>
            </a:r>
          </a:p>
          <a:p>
            <a:r>
              <a:rPr lang="fi-FI" sz="1800" dirty="0"/>
              <a:t>Kotikuntakorvausten siirtymäajan yhdistämistä kokonaisuuteen tulisi harkita kuntien kohdalla. Yksityisille ja muille kuin kuntajärjestäjille siirtymäjärjestely voi olla paikallaan</a:t>
            </a:r>
            <a:endParaRPr lang="fi-FI" sz="1800" dirty="0" smtClean="0"/>
          </a:p>
        </p:txBody>
      </p:sp>
    </p:spTree>
    <p:extLst>
      <p:ext uri="{BB962C8B-B14F-4D97-AF65-F5344CB8AC3E}">
        <p14:creationId xmlns:p14="http://schemas.microsoft.com/office/powerpoint/2010/main" val="3654479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548680"/>
            <a:ext cx="6267864" cy="792088"/>
          </a:xfrm>
        </p:spPr>
        <p:txBody>
          <a:bodyPr>
            <a:noAutofit/>
          </a:bodyPr>
          <a:lstStyle/>
          <a:p>
            <a:r>
              <a:rPr lang="fi-FI" sz="2800" dirty="0" smtClean="0"/>
              <a:t>Koelaskelmat</a:t>
            </a:r>
            <a:endParaRPr lang="fi-FI" sz="2800" dirty="0"/>
          </a:p>
        </p:txBody>
      </p:sp>
      <p:sp>
        <p:nvSpPr>
          <p:cNvPr id="7" name="Päivämäärän paikkamerkki 6"/>
          <p:cNvSpPr>
            <a:spLocks noGrp="1"/>
          </p:cNvSpPr>
          <p:nvPr>
            <p:ph type="dt" sz="half" idx="10"/>
          </p:nvPr>
        </p:nvSpPr>
        <p:spPr/>
        <p:txBody>
          <a:bodyPr/>
          <a:lstStyle/>
          <a:p>
            <a:r>
              <a:rPr lang="fi-FI" sz="800" dirty="0" smtClean="0">
                <a:solidFill>
                  <a:srgbClr val="002E63"/>
                </a:solidFill>
              </a:rPr>
              <a:t>6.3.2014</a:t>
            </a:r>
            <a:endParaRPr lang="fi-FI" sz="800" dirty="0">
              <a:solidFill>
                <a:srgbClr val="002E63"/>
              </a:solidFill>
            </a:endParaRPr>
          </a:p>
        </p:txBody>
      </p:sp>
      <p:sp>
        <p:nvSpPr>
          <p:cNvPr id="8" name="Alatunnisteen paikkamerkki 7"/>
          <p:cNvSpPr>
            <a:spLocks noGrp="1"/>
          </p:cNvSpPr>
          <p:nvPr>
            <p:ph type="ftr" sz="quarter" idx="11"/>
          </p:nvPr>
        </p:nvSpPr>
        <p:spPr/>
        <p:txBody>
          <a:bodyPr/>
          <a:lstStyle/>
          <a:p>
            <a:r>
              <a:rPr lang="fi-FI" sz="800" dirty="0" smtClean="0">
                <a:solidFill>
                  <a:srgbClr val="002E63"/>
                </a:solidFill>
              </a:rPr>
              <a:t>Etunimi Sukunimi titteli | Tapahtuma</a:t>
            </a:r>
            <a:endParaRPr lang="fi-FI" sz="800" dirty="0">
              <a:solidFill>
                <a:srgbClr val="002E63"/>
              </a:solidFill>
            </a:endParaRPr>
          </a:p>
        </p:txBody>
      </p:sp>
      <p:sp>
        <p:nvSpPr>
          <p:cNvPr id="9" name="Dian numeron paikkamerkki 8"/>
          <p:cNvSpPr>
            <a:spLocks noGrp="1"/>
          </p:cNvSpPr>
          <p:nvPr>
            <p:ph type="sldNum" sz="quarter" idx="12"/>
          </p:nvPr>
        </p:nvSpPr>
        <p:spPr/>
        <p:txBody>
          <a:bodyPr/>
          <a:lstStyle/>
          <a:p>
            <a:fld id="{529BDC67-9A7E-42C8-BC4E-FBA2E376B5B6}" type="slidenum">
              <a:rPr lang="fi-FI" sz="800" smtClean="0">
                <a:solidFill>
                  <a:srgbClr val="002E63"/>
                </a:solidFill>
              </a:rPr>
              <a:pPr/>
              <a:t>48</a:t>
            </a:fld>
            <a:endParaRPr lang="fi-FI" sz="800">
              <a:solidFill>
                <a:srgbClr val="002E63"/>
              </a:solidFill>
            </a:endParaRPr>
          </a:p>
        </p:txBody>
      </p:sp>
      <p:sp>
        <p:nvSpPr>
          <p:cNvPr id="5" name="Sisällön paikkamerkki 4"/>
          <p:cNvSpPr>
            <a:spLocks noGrp="1"/>
          </p:cNvSpPr>
          <p:nvPr>
            <p:ph idx="1"/>
          </p:nvPr>
        </p:nvSpPr>
        <p:spPr>
          <a:xfrm>
            <a:off x="680400" y="1556792"/>
            <a:ext cx="7779600" cy="3240360"/>
          </a:xfrm>
        </p:spPr>
        <p:txBody>
          <a:bodyPr>
            <a:normAutofit/>
          </a:bodyPr>
          <a:lstStyle/>
          <a:p>
            <a:r>
              <a:rPr lang="fi-FI" sz="1800" dirty="0"/>
              <a:t>Kuntaliitto on huolissaan uudistuksessa menettävien kuntien selviytymisestä ja kuntien veroprosenttierojen kasvamisesta </a:t>
            </a:r>
            <a:r>
              <a:rPr lang="fi-FI" sz="1800" dirty="0" smtClean="0"/>
              <a:t>entisestään</a:t>
            </a:r>
          </a:p>
          <a:p>
            <a:pPr marL="0" indent="0">
              <a:buNone/>
            </a:pPr>
            <a:endParaRPr lang="fi-FI" sz="1800" dirty="0" smtClean="0"/>
          </a:p>
          <a:p>
            <a:pPr marL="0" indent="0">
              <a:buNone/>
            </a:pPr>
            <a:r>
              <a:rPr lang="fi-FI" sz="2800" b="1" dirty="0" smtClean="0">
                <a:latin typeface="+mj-lt"/>
                <a:ea typeface="+mj-ea"/>
                <a:cs typeface="+mj-cs"/>
              </a:rPr>
              <a:t>Uudistuksen jatkaminen</a:t>
            </a:r>
          </a:p>
          <a:p>
            <a:r>
              <a:rPr lang="fi-FI" sz="1800" dirty="0" smtClean="0">
                <a:ea typeface="+mj-ea"/>
                <a:cs typeface="+mj-cs"/>
              </a:rPr>
              <a:t>Valtionosuusjärjestelmän uudistamisen jatkotyö on käynnistettävä, jotta uuden järjestelmän perusteet ja toimivuus voidaan varmistaa. Samalla tulee käynnistää uutta tutkimusta uudistustyön tueksi</a:t>
            </a:r>
            <a:endParaRPr lang="fi-FI" sz="1800" dirty="0">
              <a:ea typeface="+mj-ea"/>
              <a:cs typeface="+mj-cs"/>
            </a:endParaRPr>
          </a:p>
        </p:txBody>
      </p:sp>
    </p:spTree>
    <p:extLst>
      <p:ext uri="{BB962C8B-B14F-4D97-AF65-F5344CB8AC3E}">
        <p14:creationId xmlns:p14="http://schemas.microsoft.com/office/powerpoint/2010/main" val="2289062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0099" y="1551775"/>
            <a:ext cx="8229600" cy="1143000"/>
          </a:xfrm>
        </p:spPr>
        <p:txBody>
          <a:bodyPr/>
          <a:lstStyle/>
          <a:p>
            <a:pPr algn="ctr"/>
            <a:r>
              <a:rPr lang="fi-FI" dirty="0" smtClean="0"/>
              <a:t>Kiitokset mielenkiinnostanne!</a:t>
            </a:r>
            <a:br>
              <a:rPr lang="fi-FI" dirty="0" smtClean="0"/>
            </a:br>
            <a:endParaRPr lang="fi-FI" dirty="0"/>
          </a:p>
        </p:txBody>
      </p:sp>
      <p:sp>
        <p:nvSpPr>
          <p:cNvPr id="3" name="Tekstiruutu 2"/>
          <p:cNvSpPr txBox="1"/>
          <p:nvPr/>
        </p:nvSpPr>
        <p:spPr>
          <a:xfrm>
            <a:off x="1272183" y="2857727"/>
            <a:ext cx="6847837" cy="1815882"/>
          </a:xfrm>
          <a:prstGeom prst="rect">
            <a:avLst/>
          </a:prstGeom>
          <a:noFill/>
        </p:spPr>
        <p:txBody>
          <a:bodyPr wrap="none" rtlCol="0">
            <a:spAutoFit/>
          </a:bodyPr>
          <a:lstStyle/>
          <a:p>
            <a:pPr defTabSz="457200"/>
            <a:r>
              <a:rPr lang="fi-FI" sz="1600" b="1" dirty="0" smtClean="0">
                <a:solidFill>
                  <a:srgbClr val="002E63"/>
                </a:solidFill>
              </a:rPr>
              <a:t>Suomen Kuntaliitto</a:t>
            </a:r>
          </a:p>
          <a:p>
            <a:pPr defTabSz="457200"/>
            <a:r>
              <a:rPr lang="fi-FI" sz="1600" dirty="0" smtClean="0">
                <a:solidFill>
                  <a:srgbClr val="002E63"/>
                </a:solidFill>
              </a:rPr>
              <a:t>Kuntatalousyksikkö</a:t>
            </a:r>
            <a:endParaRPr lang="fi-FI" sz="1600" dirty="0">
              <a:solidFill>
                <a:srgbClr val="002E63"/>
              </a:solidFill>
            </a:endParaRPr>
          </a:p>
          <a:p>
            <a:pPr defTabSz="457200"/>
            <a:r>
              <a:rPr lang="fi-FI" sz="1600" dirty="0" smtClean="0">
                <a:solidFill>
                  <a:srgbClr val="002E63"/>
                </a:solidFill>
              </a:rPr>
              <a:t>Toinen </a:t>
            </a:r>
            <a:r>
              <a:rPr lang="fi-FI" sz="1600" dirty="0">
                <a:solidFill>
                  <a:srgbClr val="002E63"/>
                </a:solidFill>
              </a:rPr>
              <a:t>Linja 14, FI-00530 Helsinki, Finland</a:t>
            </a:r>
          </a:p>
          <a:p>
            <a:pPr defTabSz="457200"/>
            <a:r>
              <a:rPr lang="fi-FI" sz="1600" dirty="0">
                <a:solidFill>
                  <a:srgbClr val="002E63"/>
                </a:solidFill>
              </a:rPr>
              <a:t>Tel. +358 </a:t>
            </a:r>
            <a:r>
              <a:rPr lang="fi-FI" sz="1600" dirty="0" smtClean="0">
                <a:solidFill>
                  <a:srgbClr val="002E63"/>
                </a:solidFill>
              </a:rPr>
              <a:t>97711</a:t>
            </a:r>
            <a:endParaRPr lang="fi-FI" sz="1600" dirty="0">
              <a:solidFill>
                <a:srgbClr val="002E63"/>
              </a:solidFill>
            </a:endParaRPr>
          </a:p>
          <a:p>
            <a:pPr defTabSz="457200"/>
            <a:r>
              <a:rPr lang="fi-FI" sz="1600" u="sng" dirty="0" err="1" smtClean="0">
                <a:solidFill>
                  <a:srgbClr val="002E63"/>
                </a:solidFill>
                <a:hlinkClick r:id="rId3"/>
              </a:rPr>
              <a:t>Kuntatalous@kuntaliitto.fi</a:t>
            </a:r>
            <a:endParaRPr lang="fi-FI" sz="1600" dirty="0">
              <a:solidFill>
                <a:srgbClr val="002E63"/>
              </a:solidFill>
            </a:endParaRPr>
          </a:p>
          <a:p>
            <a:pPr defTabSz="457200"/>
            <a:r>
              <a:rPr lang="fi-FI" sz="1600" u="sng" dirty="0" err="1">
                <a:solidFill>
                  <a:srgbClr val="002E63"/>
                </a:solidFill>
                <a:hlinkClick r:id="rId4"/>
              </a:rPr>
              <a:t>www.kunnat.net</a:t>
            </a:r>
            <a:r>
              <a:rPr lang="fi-FI" sz="1600" dirty="0">
                <a:solidFill>
                  <a:srgbClr val="002E63"/>
                </a:solidFill>
              </a:rPr>
              <a:t> / </a:t>
            </a:r>
            <a:r>
              <a:rPr lang="fi-FI" sz="1600" u="sng" dirty="0" err="1">
                <a:solidFill>
                  <a:srgbClr val="002E63"/>
                </a:solidFill>
                <a:hlinkClick r:id="rId5"/>
              </a:rPr>
              <a:t>www.kommunerna.net</a:t>
            </a:r>
            <a:r>
              <a:rPr lang="fi-FI" sz="1600" dirty="0">
                <a:solidFill>
                  <a:srgbClr val="002E63"/>
                </a:solidFill>
              </a:rPr>
              <a:t> / </a:t>
            </a:r>
            <a:r>
              <a:rPr lang="fi-FI" sz="1600" u="sng" dirty="0" err="1">
                <a:solidFill>
                  <a:srgbClr val="002E63"/>
                </a:solidFill>
                <a:hlinkClick r:id="rId6"/>
              </a:rPr>
              <a:t>www.localfinland.net</a:t>
            </a:r>
            <a:endParaRPr lang="fi-FI" sz="1600" dirty="0">
              <a:solidFill>
                <a:srgbClr val="002E63"/>
              </a:solidFill>
            </a:endParaRPr>
          </a:p>
          <a:p>
            <a:pPr defTabSz="457200"/>
            <a:endParaRPr lang="fi-FI" sz="1600" dirty="0">
              <a:solidFill>
                <a:srgbClr val="002E63"/>
              </a:solidFill>
            </a:endParaRPr>
          </a:p>
        </p:txBody>
      </p:sp>
    </p:spTree>
    <p:extLst>
      <p:ext uri="{BB962C8B-B14F-4D97-AF65-F5344CB8AC3E}">
        <p14:creationId xmlns:p14="http://schemas.microsoft.com/office/powerpoint/2010/main" val="321325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i 8"/>
          <p:cNvSpPr/>
          <p:nvPr/>
        </p:nvSpPr>
        <p:spPr>
          <a:xfrm>
            <a:off x="4097185" y="249810"/>
            <a:ext cx="2588217" cy="567740"/>
          </a:xfrm>
          <a:prstGeom prst="ellipse">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10" y="965811"/>
            <a:ext cx="7750126" cy="5721111"/>
          </a:xfrm>
          <a:prstGeom prst="rect">
            <a:avLst/>
          </a:prstGeom>
          <a:solidFill>
            <a:schemeClr val="bg1"/>
          </a:solidFill>
          <a:ln>
            <a:noFill/>
          </a:ln>
          <a:effectLst/>
          <a:extLst/>
        </p:spPr>
      </p:pic>
      <p:sp>
        <p:nvSpPr>
          <p:cNvPr id="3" name="Suorakulmio 2"/>
          <p:cNvSpPr/>
          <p:nvPr/>
        </p:nvSpPr>
        <p:spPr>
          <a:xfrm>
            <a:off x="2729926" y="3509854"/>
            <a:ext cx="1632247" cy="290557"/>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sz="1400" dirty="0" smtClean="0">
                <a:solidFill>
                  <a:prstClr val="white"/>
                </a:solidFill>
              </a:rPr>
              <a:t>3282,60 €/as.</a:t>
            </a:r>
            <a:endParaRPr lang="fi-FI" sz="1400" dirty="0">
              <a:solidFill>
                <a:prstClr val="white"/>
              </a:solidFill>
            </a:endParaRPr>
          </a:p>
        </p:txBody>
      </p:sp>
      <p:sp>
        <p:nvSpPr>
          <p:cNvPr id="6" name="Suorakulmio 5"/>
          <p:cNvSpPr/>
          <p:nvPr/>
        </p:nvSpPr>
        <p:spPr>
          <a:xfrm>
            <a:off x="6819545" y="4076726"/>
            <a:ext cx="1119498" cy="145278"/>
          </a:xfrm>
          <a:prstGeom prst="rect">
            <a:avLst/>
          </a:prstGeom>
          <a:solidFill>
            <a:schemeClr val="bg2">
              <a:lumMod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i-FI" sz="1200" dirty="0" smtClean="0">
                <a:solidFill>
                  <a:prstClr val="white"/>
                </a:solidFill>
              </a:rPr>
              <a:t>348,64 €/as</a:t>
            </a:r>
            <a:endParaRPr lang="fi-FI" sz="1200" dirty="0">
              <a:solidFill>
                <a:prstClr val="white"/>
              </a:solidFill>
            </a:endParaRPr>
          </a:p>
        </p:txBody>
      </p:sp>
      <p:sp>
        <p:nvSpPr>
          <p:cNvPr id="2" name="Tekstiruutu 1"/>
          <p:cNvSpPr txBox="1"/>
          <p:nvPr/>
        </p:nvSpPr>
        <p:spPr>
          <a:xfrm>
            <a:off x="0" y="242939"/>
            <a:ext cx="9212479" cy="430887"/>
          </a:xfrm>
          <a:prstGeom prst="rect">
            <a:avLst/>
          </a:prstGeom>
          <a:noFill/>
        </p:spPr>
        <p:txBody>
          <a:bodyPr wrap="square" rtlCol="0">
            <a:spAutoFit/>
          </a:bodyPr>
          <a:lstStyle/>
          <a:p>
            <a:pPr defTabSz="457200"/>
            <a:r>
              <a:rPr lang="fi-FI" sz="2200" b="1" dirty="0" smtClean="0">
                <a:solidFill>
                  <a:srgbClr val="000000"/>
                </a:solidFill>
              </a:rPr>
              <a:t>Kuntien valtionavut 2014:  8,59 + 0,98 + 1,01 (mrd. €) </a:t>
            </a:r>
            <a:endParaRPr lang="fi-FI" sz="2200" b="1" dirty="0">
              <a:solidFill>
                <a:srgbClr val="000000"/>
              </a:solidFill>
            </a:endParaRPr>
          </a:p>
        </p:txBody>
      </p:sp>
      <p:sp>
        <p:nvSpPr>
          <p:cNvPr id="5" name="Tekstiruutu 4"/>
          <p:cNvSpPr txBox="1"/>
          <p:nvPr/>
        </p:nvSpPr>
        <p:spPr>
          <a:xfrm>
            <a:off x="4182135" y="519937"/>
            <a:ext cx="1091966" cy="276999"/>
          </a:xfrm>
          <a:prstGeom prst="rect">
            <a:avLst/>
          </a:prstGeom>
          <a:noFill/>
        </p:spPr>
        <p:txBody>
          <a:bodyPr wrap="none" rtlCol="0">
            <a:spAutoFit/>
          </a:bodyPr>
          <a:lstStyle/>
          <a:p>
            <a:pPr defTabSz="457200"/>
            <a:r>
              <a:rPr lang="fi-FI" sz="1200" dirty="0" smtClean="0">
                <a:solidFill>
                  <a:srgbClr val="002E63"/>
                </a:solidFill>
              </a:rPr>
              <a:t>VM osuudet</a:t>
            </a:r>
            <a:endParaRPr lang="fi-FI" sz="1200" dirty="0">
              <a:solidFill>
                <a:srgbClr val="002E63"/>
              </a:solidFill>
            </a:endParaRPr>
          </a:p>
        </p:txBody>
      </p:sp>
      <p:sp>
        <p:nvSpPr>
          <p:cNvPr id="7" name="Tekstiruutu 6"/>
          <p:cNvSpPr txBox="1"/>
          <p:nvPr/>
        </p:nvSpPr>
        <p:spPr>
          <a:xfrm>
            <a:off x="6489498" y="525135"/>
            <a:ext cx="1028230" cy="276999"/>
          </a:xfrm>
          <a:prstGeom prst="rect">
            <a:avLst/>
          </a:prstGeom>
          <a:noFill/>
        </p:spPr>
        <p:txBody>
          <a:bodyPr wrap="none" rtlCol="0">
            <a:spAutoFit/>
          </a:bodyPr>
          <a:lstStyle/>
          <a:p>
            <a:pPr defTabSz="457200"/>
            <a:r>
              <a:rPr lang="fi-FI" sz="1200" dirty="0" smtClean="0">
                <a:solidFill>
                  <a:srgbClr val="002E63"/>
                </a:solidFill>
              </a:rPr>
              <a:t>avustukset</a:t>
            </a:r>
            <a:endParaRPr lang="fi-FI" sz="1200" dirty="0">
              <a:solidFill>
                <a:srgbClr val="002E63"/>
              </a:solidFill>
            </a:endParaRPr>
          </a:p>
        </p:txBody>
      </p:sp>
      <p:sp>
        <p:nvSpPr>
          <p:cNvPr id="8" name="Tekstiruutu 7"/>
          <p:cNvSpPr txBox="1"/>
          <p:nvPr/>
        </p:nvSpPr>
        <p:spPr>
          <a:xfrm>
            <a:off x="5274101" y="533680"/>
            <a:ext cx="1215397" cy="276999"/>
          </a:xfrm>
          <a:prstGeom prst="rect">
            <a:avLst/>
          </a:prstGeom>
          <a:noFill/>
        </p:spPr>
        <p:txBody>
          <a:bodyPr wrap="none" rtlCol="0">
            <a:spAutoFit/>
          </a:bodyPr>
          <a:lstStyle/>
          <a:p>
            <a:pPr defTabSz="457200"/>
            <a:r>
              <a:rPr lang="fi-FI" sz="1200" dirty="0" smtClean="0">
                <a:solidFill>
                  <a:srgbClr val="002E63"/>
                </a:solidFill>
              </a:rPr>
              <a:t>OKM osuudet</a:t>
            </a:r>
            <a:endParaRPr lang="fi-FI" sz="1200" dirty="0">
              <a:solidFill>
                <a:srgbClr val="002E63"/>
              </a:solidFill>
            </a:endParaRPr>
          </a:p>
        </p:txBody>
      </p:sp>
      <p:cxnSp>
        <p:nvCxnSpPr>
          <p:cNvPr id="10" name="Suora yhdysviiva 9"/>
          <p:cNvCxnSpPr/>
          <p:nvPr/>
        </p:nvCxnSpPr>
        <p:spPr>
          <a:xfrm>
            <a:off x="2948299" y="1307507"/>
            <a:ext cx="678934"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Pyöristetty suorakulmio 10"/>
          <p:cNvSpPr/>
          <p:nvPr/>
        </p:nvSpPr>
        <p:spPr>
          <a:xfrm>
            <a:off x="3560948" y="2174342"/>
            <a:ext cx="2928550" cy="838572"/>
          </a:xfrm>
          <a:prstGeom prst="roundRect">
            <a:avLst/>
          </a:prstGeom>
          <a:noFill/>
          <a:ln>
            <a:solidFill>
              <a:srgbClr val="F25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12" name="Pyöristetty suorakulmio 11"/>
          <p:cNvSpPr/>
          <p:nvPr/>
        </p:nvSpPr>
        <p:spPr>
          <a:xfrm>
            <a:off x="6261564" y="4370522"/>
            <a:ext cx="2154016" cy="1670060"/>
          </a:xfrm>
          <a:prstGeom prst="roundRect">
            <a:avLst/>
          </a:prstGeom>
          <a:noFill/>
          <a:ln>
            <a:solidFill>
              <a:srgbClr val="F25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cxnSp>
        <p:nvCxnSpPr>
          <p:cNvPr id="16" name="Suora nuoliyhdysviiva 15"/>
          <p:cNvCxnSpPr/>
          <p:nvPr/>
        </p:nvCxnSpPr>
        <p:spPr>
          <a:xfrm flipH="1">
            <a:off x="7338572" y="3177153"/>
            <a:ext cx="1386974" cy="0"/>
          </a:xfrm>
          <a:prstGeom prst="straightConnector1">
            <a:avLst/>
          </a:prstGeom>
          <a:ln>
            <a:solidFill>
              <a:srgbClr val="F25900"/>
            </a:solidFill>
            <a:tailEnd type="arrow"/>
          </a:ln>
        </p:spPr>
        <p:style>
          <a:lnRef idx="2">
            <a:schemeClr val="accent1"/>
          </a:lnRef>
          <a:fillRef idx="0">
            <a:schemeClr val="accent1"/>
          </a:fillRef>
          <a:effectRef idx="1">
            <a:schemeClr val="accent1"/>
          </a:effectRef>
          <a:fontRef idx="minor">
            <a:schemeClr val="tx1"/>
          </a:fontRef>
        </p:style>
      </p:cxnSp>
      <p:sp>
        <p:nvSpPr>
          <p:cNvPr id="18" name="Pyöristetty suorakulmio 17"/>
          <p:cNvSpPr/>
          <p:nvPr/>
        </p:nvSpPr>
        <p:spPr>
          <a:xfrm>
            <a:off x="1133749" y="5452820"/>
            <a:ext cx="4523131" cy="483031"/>
          </a:xfrm>
          <a:prstGeom prst="roundRect">
            <a:avLst/>
          </a:prstGeom>
          <a:noFill/>
          <a:ln>
            <a:solidFill>
              <a:srgbClr val="F25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4051324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9449" y="291831"/>
            <a:ext cx="7778750" cy="725119"/>
          </a:xfrm>
        </p:spPr>
        <p:txBody>
          <a:bodyPr>
            <a:noAutofit/>
          </a:bodyPr>
          <a:lstStyle/>
          <a:p>
            <a:r>
              <a:rPr lang="fi-FI" sz="2600" dirty="0" smtClean="0"/>
              <a:t>Miksi valtionosuudet muuttuvat?</a:t>
            </a:r>
            <a:endParaRPr lang="fi-FI" sz="2600" dirty="0"/>
          </a:p>
        </p:txBody>
      </p:sp>
      <p:sp>
        <p:nvSpPr>
          <p:cNvPr id="3" name="Sisällön paikkamerkki 2"/>
          <p:cNvSpPr>
            <a:spLocks noGrp="1"/>
          </p:cNvSpPr>
          <p:nvPr>
            <p:ph idx="1"/>
          </p:nvPr>
        </p:nvSpPr>
        <p:spPr>
          <a:xfrm>
            <a:off x="679449" y="1145591"/>
            <a:ext cx="8011624" cy="5238117"/>
          </a:xfrm>
        </p:spPr>
        <p:txBody>
          <a:bodyPr>
            <a:normAutofit/>
          </a:bodyPr>
          <a:lstStyle/>
          <a:p>
            <a:pPr marL="0" indent="0">
              <a:buNone/>
            </a:pPr>
            <a:r>
              <a:rPr lang="fi-FI" sz="2200" dirty="0" smtClean="0"/>
              <a:t>Muutokset valtionosuusrahoituksessa vuodesta </a:t>
            </a:r>
            <a:r>
              <a:rPr lang="fi-FI" sz="2200" dirty="0"/>
              <a:t>toiseen</a:t>
            </a:r>
          </a:p>
          <a:p>
            <a:pPr>
              <a:buFont typeface="+mj-lt"/>
              <a:buAutoNum type="arabicPeriod"/>
            </a:pPr>
            <a:r>
              <a:rPr lang="fi-FI" sz="1600" dirty="0" smtClean="0"/>
              <a:t>Vuosittaiset lakiin perustuvat </a:t>
            </a:r>
            <a:r>
              <a:rPr lang="fi-FI" sz="1600" b="1" dirty="0" smtClean="0"/>
              <a:t>automaattimuutokset</a:t>
            </a:r>
          </a:p>
          <a:p>
            <a:pPr lvl="1"/>
            <a:r>
              <a:rPr lang="fi-FI" sz="1400" dirty="0"/>
              <a:t>M</a:t>
            </a:r>
            <a:r>
              <a:rPr lang="fi-FI" sz="1400" dirty="0" smtClean="0"/>
              <a:t>ääräytymistekijöiden, esimerkiksi asukasmäärien ja verotustietojen muutokset</a:t>
            </a:r>
          </a:p>
          <a:p>
            <a:pPr lvl="2"/>
            <a:r>
              <a:rPr lang="fi-FI" sz="1200" i="1" dirty="0"/>
              <a:t>esim. </a:t>
            </a:r>
            <a:r>
              <a:rPr lang="fi-FI" sz="1200" i="1" dirty="0" smtClean="0"/>
              <a:t>ikäryhmittäiset asukasmäärät tiedossa maaliskuussa</a:t>
            </a:r>
          </a:p>
          <a:p>
            <a:pPr lvl="2"/>
            <a:r>
              <a:rPr lang="fi-FI" sz="1200" i="1" dirty="0" smtClean="0"/>
              <a:t>esim. tasauksen laskennassa käytettävät verotiedot käytettävissä lopullisina marraskuussa</a:t>
            </a:r>
            <a:endParaRPr lang="fi-FI" sz="1200" i="1" dirty="0"/>
          </a:p>
          <a:p>
            <a:pPr lvl="1"/>
            <a:r>
              <a:rPr lang="fi-FI" sz="1400" dirty="0" smtClean="0"/>
              <a:t>Kustannustason muutosta kuvaava indeksitarkistus </a:t>
            </a:r>
          </a:p>
          <a:p>
            <a:pPr lvl="2"/>
            <a:r>
              <a:rPr lang="fi-FI" sz="1200" i="1" dirty="0" smtClean="0"/>
              <a:t>esim. peruspalvelujen hintaindeksi 1,5 % vuonna 2014</a:t>
            </a:r>
            <a:endParaRPr lang="fi-FI" sz="500" dirty="0" smtClean="0"/>
          </a:p>
          <a:p>
            <a:pPr marL="342900" lvl="1" indent="-342900">
              <a:buFont typeface="+mj-lt"/>
              <a:buAutoNum type="arabicPeriod" startAt="2"/>
            </a:pPr>
            <a:r>
              <a:rPr lang="fi-FI" sz="1600" dirty="0" smtClean="0"/>
              <a:t>Muut </a:t>
            </a:r>
            <a:r>
              <a:rPr lang="fi-FI" sz="1600" b="1" dirty="0" smtClean="0"/>
              <a:t>lakiin perustuvat</a:t>
            </a:r>
            <a:r>
              <a:rPr lang="fi-FI" sz="1600" dirty="0" smtClean="0"/>
              <a:t> </a:t>
            </a:r>
            <a:r>
              <a:rPr lang="fi-FI" sz="1600" dirty="0"/>
              <a:t>muutokset</a:t>
            </a:r>
          </a:p>
          <a:p>
            <a:pPr lvl="1"/>
            <a:r>
              <a:rPr lang="fi-FI" sz="1400" dirty="0" smtClean="0"/>
              <a:t>Kustannustenjaon tarkistus </a:t>
            </a:r>
          </a:p>
          <a:p>
            <a:pPr lvl="2"/>
            <a:r>
              <a:rPr lang="fi-FI" sz="1200" i="1" dirty="0" smtClean="0"/>
              <a:t>joka neljäs vuosi: voimassaolevan lainsäädännön mukaan seuraavan kerran vuodelle 2016 vuoden 2013 kustannuksista</a:t>
            </a:r>
          </a:p>
          <a:p>
            <a:endParaRPr lang="fi-FI" sz="500" dirty="0" smtClean="0"/>
          </a:p>
          <a:p>
            <a:pPr marL="342900" lvl="1" indent="-342900">
              <a:buFont typeface="+mj-lt"/>
              <a:buAutoNum type="arabicPeriod" startAt="3"/>
            </a:pPr>
            <a:r>
              <a:rPr lang="fi-FI" sz="1600" b="1" dirty="0" smtClean="0"/>
              <a:t>Poliittisiin </a:t>
            </a:r>
            <a:r>
              <a:rPr lang="fi-FI" sz="1600" b="1" dirty="0"/>
              <a:t>päätöksiin </a:t>
            </a:r>
            <a:r>
              <a:rPr lang="fi-FI" sz="1600" dirty="0"/>
              <a:t>perustuvat muutokset</a:t>
            </a:r>
          </a:p>
          <a:p>
            <a:pPr lvl="1"/>
            <a:r>
              <a:rPr lang="fi-FI" sz="1400" dirty="0"/>
              <a:t>Kunnille lailla säädettävät uudet ja laajentuvat tehtävät </a:t>
            </a:r>
          </a:p>
          <a:p>
            <a:pPr lvl="2"/>
            <a:r>
              <a:rPr lang="fi-FI" sz="1200" i="1" dirty="0"/>
              <a:t>esim. vuonna 2014 </a:t>
            </a:r>
            <a:r>
              <a:rPr lang="fi-FI" sz="1200" i="1" dirty="0" smtClean="0"/>
              <a:t>sosiaali- </a:t>
            </a:r>
            <a:r>
              <a:rPr lang="fi-FI" sz="1200" i="1" dirty="0"/>
              <a:t>ja terveydenhuollon </a:t>
            </a:r>
            <a:r>
              <a:rPr lang="fi-FI" sz="1200" i="1" dirty="0" smtClean="0"/>
              <a:t>kehittämistoimenpiteet (ml</a:t>
            </a:r>
            <a:r>
              <a:rPr lang="fi-FI" sz="1200" i="1" dirty="0"/>
              <a:t>. vanhuspalvelulaki, oppilas- ja </a:t>
            </a:r>
            <a:r>
              <a:rPr lang="fi-FI" sz="1200" i="1" dirty="0" smtClean="0"/>
              <a:t>opiskelijahuollon kehittäminen)</a:t>
            </a:r>
          </a:p>
          <a:p>
            <a:pPr lvl="1"/>
            <a:r>
              <a:rPr lang="fi-FI" sz="1400" dirty="0" smtClean="0"/>
              <a:t>Valtiontalouden menosäästöt, jotka kohdistuvat valtionosuusrahoitukseen </a:t>
            </a:r>
          </a:p>
          <a:p>
            <a:pPr lvl="2"/>
            <a:r>
              <a:rPr lang="fi-FI" sz="1200" i="1" dirty="0" smtClean="0"/>
              <a:t>esim. vuonna 2014 -362 milj. €; -67 €/asukas</a:t>
            </a:r>
          </a:p>
          <a:p>
            <a:pPr lvl="2"/>
            <a:r>
              <a:rPr lang="fi-FI" sz="1200" i="1" dirty="0" smtClean="0"/>
              <a:t>esim. päätös jättää maksamatta </a:t>
            </a:r>
            <a:r>
              <a:rPr lang="fi-FI" sz="1200" i="1" dirty="0" err="1" smtClean="0"/>
              <a:t>OKM:n</a:t>
            </a:r>
            <a:r>
              <a:rPr lang="fi-FI" sz="1200" i="1" dirty="0" smtClean="0"/>
              <a:t> valtionosuuden indeksikorotus v. 2014</a:t>
            </a:r>
          </a:p>
          <a:p>
            <a:pPr lvl="1"/>
            <a:r>
              <a:rPr lang="fi-FI" sz="1400" dirty="0" smtClean="0"/>
              <a:t>Muut päätökset</a:t>
            </a:r>
          </a:p>
          <a:p>
            <a:pPr lvl="2"/>
            <a:r>
              <a:rPr lang="fi-FI" sz="1200" i="1" dirty="0" smtClean="0"/>
              <a:t>Veromenetysten kompensointi valtionosuusjärjestelmän kautta</a:t>
            </a:r>
            <a:endParaRPr lang="fi-FI" sz="1200" i="1" dirty="0"/>
          </a:p>
        </p:txBody>
      </p:sp>
      <p:sp>
        <p:nvSpPr>
          <p:cNvPr id="4" name="Päivämäärän paikkamerkki 3"/>
          <p:cNvSpPr>
            <a:spLocks noGrp="1"/>
          </p:cNvSpPr>
          <p:nvPr>
            <p:ph type="dt" sz="half" idx="10"/>
          </p:nvPr>
        </p:nvSpPr>
        <p:spPr/>
        <p:txBody>
          <a:bodyPr/>
          <a:lstStyle/>
          <a:p>
            <a:fld id="{F069CFA6-AF1C-4DB8-96DD-525EA2759B1E}" type="datetime1">
              <a:rPr lang="fi-FI" smtClean="0">
                <a:solidFill>
                  <a:srgbClr val="002E63"/>
                </a:solidFill>
              </a:rPr>
              <a:pPr/>
              <a:t>28.3.2014</a:t>
            </a:fld>
            <a:endParaRPr lang="fi-FI" dirty="0">
              <a:solidFill>
                <a:srgbClr val="002E63"/>
              </a:solidFill>
            </a:endParaRPr>
          </a:p>
        </p:txBody>
      </p:sp>
    </p:spTree>
    <p:extLst>
      <p:ext uri="{BB962C8B-B14F-4D97-AF65-F5344CB8AC3E}">
        <p14:creationId xmlns:p14="http://schemas.microsoft.com/office/powerpoint/2010/main" val="160041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2122636608"/>
              </p:ext>
            </p:extLst>
          </p:nvPr>
        </p:nvGraphicFramePr>
        <p:xfrm>
          <a:off x="654050" y="1534219"/>
          <a:ext cx="5862166" cy="4078288"/>
        </p:xfrm>
        <a:graphic>
          <a:graphicData uri="http://schemas.openxmlformats.org/presentationml/2006/ole">
            <mc:AlternateContent xmlns:mc="http://schemas.openxmlformats.org/markup-compatibility/2006">
              <mc:Choice xmlns:v="urn:schemas-microsoft-com:vml" Requires="v">
                <p:oleObj spid="_x0000_s1048" name="Kaavio" r:id="rId4" imgW="8077245" imgH="4076700" progId="MSGraph.Chart.8">
                  <p:embed followColorScheme="full"/>
                </p:oleObj>
              </mc:Choice>
              <mc:Fallback>
                <p:oleObj name="Kaavio" r:id="rId4"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654050" y="1534219"/>
                        <a:ext cx="5862166" cy="4078288"/>
                      </a:xfrm>
                      <a:prstGeom prst="rect">
                        <a:avLst/>
                      </a:prstGeom>
                      <a:noFill/>
                      <a:ln>
                        <a:noFill/>
                      </a:ln>
                      <a:effectLst/>
                      <a:extLst/>
                    </p:spPr>
                  </p:pic>
                </p:oleObj>
              </mc:Fallback>
            </mc:AlternateContent>
          </a:graphicData>
        </a:graphic>
      </p:graphicFrame>
      <p:graphicFrame>
        <p:nvGraphicFramePr>
          <p:cNvPr id="24580" name="Object 6"/>
          <p:cNvGraphicFramePr>
            <a:graphicFrameLocks noChangeAspect="1"/>
          </p:cNvGraphicFramePr>
          <p:nvPr>
            <p:extLst>
              <p:ext uri="{D42A27DB-BD31-4B8C-83A1-F6EECF244321}">
                <p14:modId xmlns:p14="http://schemas.microsoft.com/office/powerpoint/2010/main" val="503993136"/>
              </p:ext>
            </p:extLst>
          </p:nvPr>
        </p:nvGraphicFramePr>
        <p:xfrm>
          <a:off x="654050" y="1534219"/>
          <a:ext cx="5862166" cy="4078288"/>
        </p:xfrm>
        <a:graphic>
          <a:graphicData uri="http://schemas.openxmlformats.org/presentationml/2006/ole">
            <mc:AlternateContent xmlns:mc="http://schemas.openxmlformats.org/markup-compatibility/2006">
              <mc:Choice xmlns:v="urn:schemas-microsoft-com:vml" Requires="v">
                <p:oleObj spid="_x0000_s1049" name="Kaavio" r:id="rId6" imgW="8077245" imgH="4076700" progId="MSGraph.Chart.8">
                  <p:embed followColorScheme="full"/>
                </p:oleObj>
              </mc:Choice>
              <mc:Fallback>
                <p:oleObj name="Kaavio" r:id="rId6"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654050" y="1534219"/>
                        <a:ext cx="5862166" cy="4078288"/>
                      </a:xfrm>
                      <a:prstGeom prst="rect">
                        <a:avLst/>
                      </a:prstGeom>
                      <a:noFill/>
                      <a:ln>
                        <a:noFill/>
                      </a:ln>
                      <a:effectLs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2085930174"/>
              </p:ext>
            </p:extLst>
          </p:nvPr>
        </p:nvGraphicFramePr>
        <p:xfrm>
          <a:off x="179512" y="1514946"/>
          <a:ext cx="6336704"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9512" y="332656"/>
            <a:ext cx="8712967" cy="95564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a:lnSpc>
                <a:spcPct val="90000"/>
              </a:lnSpc>
            </a:pPr>
            <a:r>
              <a:rPr lang="fi-FI" sz="2300" dirty="0" smtClean="0">
                <a:solidFill>
                  <a:srgbClr val="002E63"/>
                </a:solidFill>
              </a:rPr>
              <a:t>Hallitusohjelman, kehysriihen 22.3.2012 ja</a:t>
            </a:r>
          </a:p>
          <a:p>
            <a:pPr algn="ctr">
              <a:lnSpc>
                <a:spcPct val="90000"/>
              </a:lnSpc>
            </a:pPr>
            <a:r>
              <a:rPr lang="fi-FI" sz="2300" dirty="0" smtClean="0">
                <a:solidFill>
                  <a:srgbClr val="002E63"/>
                </a:solidFill>
              </a:rPr>
              <a:t> kehysriihen 21.3.2013 päätösten vaikutus</a:t>
            </a:r>
          </a:p>
          <a:p>
            <a:pPr algn="ctr">
              <a:lnSpc>
                <a:spcPct val="90000"/>
              </a:lnSpc>
            </a:pPr>
            <a:r>
              <a:rPr lang="fi-FI" sz="2300" dirty="0" smtClean="0">
                <a:solidFill>
                  <a:srgbClr val="002E63"/>
                </a:solidFill>
              </a:rPr>
              <a:t> kunnan peruspalvelujen valtionosuuteen, milj. €</a:t>
            </a:r>
            <a:endParaRPr lang="fi-FI" sz="2300" dirty="0">
              <a:solidFill>
                <a:srgbClr val="0083D7"/>
              </a:solidFill>
            </a:endParaRPr>
          </a:p>
        </p:txBody>
      </p:sp>
      <p:sp>
        <p:nvSpPr>
          <p:cNvPr id="18" name="Tekstiruutu 17"/>
          <p:cNvSpPr txBox="1"/>
          <p:nvPr/>
        </p:nvSpPr>
        <p:spPr>
          <a:xfrm>
            <a:off x="6279471" y="1802978"/>
            <a:ext cx="2880340" cy="1015663"/>
          </a:xfrm>
          <a:prstGeom prst="rect">
            <a:avLst/>
          </a:prstGeom>
          <a:noFill/>
        </p:spPr>
        <p:txBody>
          <a:bodyPr wrap="none" rtlCol="0">
            <a:spAutoFit/>
          </a:bodyPr>
          <a:lstStyle/>
          <a:p>
            <a:r>
              <a:rPr lang="fi-FI" sz="1500" dirty="0" smtClean="0">
                <a:solidFill>
                  <a:srgbClr val="C00000"/>
                </a:solidFill>
              </a:rPr>
              <a:t>Tehdyt päätökset  alentavat</a:t>
            </a:r>
          </a:p>
          <a:p>
            <a:r>
              <a:rPr lang="fi-FI" sz="1500" dirty="0" smtClean="0">
                <a:solidFill>
                  <a:srgbClr val="C00000"/>
                </a:solidFill>
              </a:rPr>
              <a:t>valtionosuuden tasoa  </a:t>
            </a:r>
          </a:p>
          <a:p>
            <a:r>
              <a:rPr lang="fi-FI" sz="1500" dirty="0" smtClean="0">
                <a:solidFill>
                  <a:srgbClr val="C00000"/>
                </a:solidFill>
              </a:rPr>
              <a:t>hallituskaudella (v. 2015)</a:t>
            </a:r>
          </a:p>
          <a:p>
            <a:r>
              <a:rPr lang="fi-FI" sz="1500" b="1" dirty="0" smtClean="0">
                <a:solidFill>
                  <a:srgbClr val="C00000"/>
                </a:solidFill>
              </a:rPr>
              <a:t>1,3 mrd. euroa eli 16 %</a:t>
            </a:r>
            <a:endParaRPr lang="fi-FI" sz="1500" b="1" dirty="0">
              <a:solidFill>
                <a:srgbClr val="C00000"/>
              </a:solidFill>
            </a:endParaRPr>
          </a:p>
        </p:txBody>
      </p:sp>
      <p:sp>
        <p:nvSpPr>
          <p:cNvPr id="4" name="Suorakulmio 3"/>
          <p:cNvSpPr/>
          <p:nvPr/>
        </p:nvSpPr>
        <p:spPr>
          <a:xfrm>
            <a:off x="6533154" y="3984865"/>
            <a:ext cx="432048" cy="288032"/>
          </a:xfrm>
          <a:prstGeom prst="rect">
            <a:avLst/>
          </a:prstGeom>
          <a:solidFill>
            <a:schemeClr val="accent5">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0" name="Suorakulmio 19"/>
          <p:cNvSpPr/>
          <p:nvPr/>
        </p:nvSpPr>
        <p:spPr>
          <a:xfrm>
            <a:off x="6530466" y="4366634"/>
            <a:ext cx="432048" cy="288032"/>
          </a:xfrm>
          <a:prstGeom prst="rect">
            <a:avLst/>
          </a:prstGeom>
          <a:solidFill>
            <a:srgbClr val="FFFF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1" name="Suorakulmio 20"/>
          <p:cNvSpPr/>
          <p:nvPr/>
        </p:nvSpPr>
        <p:spPr>
          <a:xfrm>
            <a:off x="6527778" y="3099122"/>
            <a:ext cx="432048" cy="288032"/>
          </a:xfrm>
          <a:prstGeom prst="rect">
            <a:avLst/>
          </a:prstGeom>
          <a:solidFill>
            <a:srgbClr val="FF0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5" name="Tekstiruutu 4"/>
          <p:cNvSpPr txBox="1"/>
          <p:nvPr/>
        </p:nvSpPr>
        <p:spPr>
          <a:xfrm>
            <a:off x="6965202" y="4010416"/>
            <a:ext cx="1720792" cy="300082"/>
          </a:xfrm>
          <a:prstGeom prst="rect">
            <a:avLst/>
          </a:prstGeom>
          <a:noFill/>
        </p:spPr>
        <p:txBody>
          <a:bodyPr wrap="none" rtlCol="0">
            <a:spAutoFit/>
          </a:bodyPr>
          <a:lstStyle/>
          <a:p>
            <a:r>
              <a:rPr lang="fi-FI" sz="1350" dirty="0" smtClean="0">
                <a:solidFill>
                  <a:srgbClr val="002E63"/>
                </a:solidFill>
              </a:rPr>
              <a:t>Kehysriihi 3/2012</a:t>
            </a:r>
            <a:endParaRPr lang="fi-FI" sz="1350" dirty="0">
              <a:solidFill>
                <a:srgbClr val="002E63"/>
              </a:solidFill>
            </a:endParaRPr>
          </a:p>
        </p:txBody>
      </p:sp>
      <p:sp>
        <p:nvSpPr>
          <p:cNvPr id="23" name="Tekstiruutu 22"/>
          <p:cNvSpPr txBox="1"/>
          <p:nvPr/>
        </p:nvSpPr>
        <p:spPr>
          <a:xfrm>
            <a:off x="6965202" y="4354584"/>
            <a:ext cx="1720792" cy="300082"/>
          </a:xfrm>
          <a:prstGeom prst="rect">
            <a:avLst/>
          </a:prstGeom>
          <a:noFill/>
        </p:spPr>
        <p:txBody>
          <a:bodyPr wrap="none" rtlCol="0">
            <a:spAutoFit/>
          </a:bodyPr>
          <a:lstStyle/>
          <a:p>
            <a:r>
              <a:rPr lang="fi-FI" sz="1350" dirty="0" smtClean="0">
                <a:solidFill>
                  <a:srgbClr val="002E63"/>
                </a:solidFill>
              </a:rPr>
              <a:t>Kehysriihi 3/2013</a:t>
            </a:r>
            <a:endParaRPr lang="fi-FI" sz="1350" dirty="0">
              <a:solidFill>
                <a:srgbClr val="002E63"/>
              </a:solidFill>
            </a:endParaRPr>
          </a:p>
        </p:txBody>
      </p:sp>
      <p:sp>
        <p:nvSpPr>
          <p:cNvPr id="24" name="Tekstiruutu 23"/>
          <p:cNvSpPr txBox="1"/>
          <p:nvPr/>
        </p:nvSpPr>
        <p:spPr>
          <a:xfrm>
            <a:off x="6948264" y="3063989"/>
            <a:ext cx="2403222" cy="954107"/>
          </a:xfrm>
          <a:prstGeom prst="rect">
            <a:avLst/>
          </a:prstGeom>
          <a:noFill/>
        </p:spPr>
        <p:txBody>
          <a:bodyPr wrap="none" rtlCol="0">
            <a:spAutoFit/>
          </a:bodyPr>
          <a:lstStyle/>
          <a:p>
            <a:r>
              <a:rPr lang="fi-FI" sz="1350" dirty="0" smtClean="0">
                <a:solidFill>
                  <a:srgbClr val="002E63"/>
                </a:solidFill>
              </a:rPr>
              <a:t>Hallitusohjelma (2011): </a:t>
            </a:r>
            <a:endParaRPr lang="fi-FI" sz="1350" dirty="0">
              <a:solidFill>
                <a:srgbClr val="002E63"/>
              </a:solidFill>
            </a:endParaRPr>
          </a:p>
          <a:p>
            <a:r>
              <a:rPr lang="fi-FI" sz="1350" dirty="0" smtClean="0">
                <a:solidFill>
                  <a:srgbClr val="002E63"/>
                </a:solidFill>
              </a:rPr>
              <a:t>Valtionosuusprosentin</a:t>
            </a:r>
          </a:p>
          <a:p>
            <a:r>
              <a:rPr lang="fi-FI" sz="1350" dirty="0" smtClean="0">
                <a:solidFill>
                  <a:srgbClr val="002E63"/>
                </a:solidFill>
              </a:rPr>
              <a:t>tilapäinen </a:t>
            </a:r>
            <a:r>
              <a:rPr lang="fi-FI" sz="1350" dirty="0">
                <a:solidFill>
                  <a:srgbClr val="002E63"/>
                </a:solidFill>
              </a:rPr>
              <a:t>muutos </a:t>
            </a:r>
            <a:endParaRPr lang="fi-FI" sz="1350" dirty="0" smtClean="0">
              <a:solidFill>
                <a:srgbClr val="002E63"/>
              </a:solidFill>
            </a:endParaRPr>
          </a:p>
          <a:p>
            <a:r>
              <a:rPr lang="fi-FI" sz="1350" dirty="0" smtClean="0">
                <a:solidFill>
                  <a:srgbClr val="002E63"/>
                </a:solidFill>
              </a:rPr>
              <a:t>-631 </a:t>
            </a:r>
            <a:r>
              <a:rPr lang="fi-FI" sz="1350" dirty="0">
                <a:solidFill>
                  <a:srgbClr val="002E63"/>
                </a:solidFill>
              </a:rPr>
              <a:t>milj. euroa </a:t>
            </a:r>
          </a:p>
        </p:txBody>
      </p:sp>
      <p:sp>
        <p:nvSpPr>
          <p:cNvPr id="15" name="Suorakulmio 14"/>
          <p:cNvSpPr/>
          <p:nvPr/>
        </p:nvSpPr>
        <p:spPr>
          <a:xfrm>
            <a:off x="6530466" y="3539554"/>
            <a:ext cx="432048" cy="288032"/>
          </a:xfrm>
          <a:prstGeom prst="rect">
            <a:avLst/>
          </a:prstGeom>
          <a:solidFill>
            <a:srgbClr val="FF9B9B"/>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70723"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506" y="6039564"/>
            <a:ext cx="6315075" cy="752475"/>
          </a:xfrm>
          <a:prstGeom prst="rect">
            <a:avLst/>
          </a:prstGeom>
          <a:solidFill>
            <a:schemeClr val="accent2">
              <a:lumMod val="20000"/>
              <a:lumOff val="80000"/>
            </a:schemeClr>
          </a:solidFill>
          <a:ln>
            <a:noFill/>
          </a:ln>
          <a:effectLst/>
        </p:spPr>
      </p:pic>
    </p:spTree>
    <p:extLst>
      <p:ext uri="{BB962C8B-B14F-4D97-AF65-F5344CB8AC3E}">
        <p14:creationId xmlns:p14="http://schemas.microsoft.com/office/powerpoint/2010/main" val="1440959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9450" y="693092"/>
            <a:ext cx="7778750" cy="1143000"/>
          </a:xfrm>
        </p:spPr>
        <p:txBody>
          <a:bodyPr>
            <a:normAutofit fontScale="90000"/>
          </a:bodyPr>
          <a:lstStyle/>
          <a:p>
            <a:r>
              <a:rPr lang="fi-FI" dirty="0" smtClean="0"/>
              <a:t>Valtionosuudet 2014 </a:t>
            </a:r>
            <a:r>
              <a:rPr lang="fi-FI" b="0" dirty="0" smtClean="0">
                <a:solidFill>
                  <a:srgbClr val="F25900"/>
                </a:solidFill>
              </a:rPr>
              <a:t>(2013)</a:t>
            </a:r>
            <a:r>
              <a:rPr lang="fi-FI" dirty="0" smtClean="0"/>
              <a:t/>
            </a:r>
            <a:br>
              <a:rPr lang="fi-FI" dirty="0" smtClean="0"/>
            </a:br>
            <a:r>
              <a:rPr lang="fi-FI" sz="2400" dirty="0" smtClean="0"/>
              <a:t>- päätösten 30.12.2013 (VM) ja 31.12.2013 (OKM) mukaiset tiedot</a:t>
            </a:r>
            <a:endParaRPr lang="fi-FI" sz="2400" dirty="0"/>
          </a:p>
        </p:txBody>
      </p:sp>
      <p:sp>
        <p:nvSpPr>
          <p:cNvPr id="3" name="Sisällön paikkamerkki 2"/>
          <p:cNvSpPr>
            <a:spLocks noGrp="1"/>
          </p:cNvSpPr>
          <p:nvPr>
            <p:ph idx="1"/>
          </p:nvPr>
        </p:nvSpPr>
        <p:spPr>
          <a:xfrm>
            <a:off x="679450" y="1952786"/>
            <a:ext cx="7778751" cy="4344294"/>
          </a:xfrm>
        </p:spPr>
        <p:txBody>
          <a:bodyPr>
            <a:normAutofit/>
          </a:bodyPr>
          <a:lstStyle/>
          <a:p>
            <a:r>
              <a:rPr lang="fi-FI" sz="2200" dirty="0" smtClean="0"/>
              <a:t>Valtionosuusprosentti </a:t>
            </a:r>
          </a:p>
          <a:p>
            <a:pPr lvl="1"/>
            <a:r>
              <a:rPr lang="fi-FI" sz="1800" dirty="0"/>
              <a:t>VM:</a:t>
            </a:r>
            <a:r>
              <a:rPr lang="fi-FI" sz="1800" b="1" dirty="0" smtClean="0"/>
              <a:t> 29,57 % </a:t>
            </a:r>
            <a:r>
              <a:rPr lang="fi-FI" sz="1800" dirty="0" smtClean="0">
                <a:solidFill>
                  <a:srgbClr val="F25900"/>
                </a:solidFill>
              </a:rPr>
              <a:t>(30,96 %)</a:t>
            </a:r>
          </a:p>
          <a:p>
            <a:pPr lvl="1"/>
            <a:r>
              <a:rPr lang="fi-FI" sz="1800" dirty="0"/>
              <a:t>OKM</a:t>
            </a:r>
            <a:r>
              <a:rPr lang="fi-FI" sz="1800" dirty="0" smtClean="0"/>
              <a:t>: </a:t>
            </a:r>
            <a:r>
              <a:rPr lang="fi-FI" sz="1800" b="1" dirty="0" smtClean="0"/>
              <a:t>41,89 % </a:t>
            </a:r>
            <a:r>
              <a:rPr lang="fi-FI" sz="1800" dirty="0" smtClean="0">
                <a:solidFill>
                  <a:srgbClr val="F25900"/>
                </a:solidFill>
              </a:rPr>
              <a:t>(41,89 %)</a:t>
            </a:r>
            <a:endParaRPr lang="fi-FI" sz="1800" dirty="0">
              <a:solidFill>
                <a:srgbClr val="F25900"/>
              </a:solidFill>
            </a:endParaRPr>
          </a:p>
          <a:p>
            <a:r>
              <a:rPr lang="fi-FI" sz="2200" dirty="0" smtClean="0"/>
              <a:t>Kunnan omarahoitusosuus </a:t>
            </a:r>
          </a:p>
          <a:p>
            <a:pPr lvl="1"/>
            <a:r>
              <a:rPr lang="fi-FI" dirty="0" smtClean="0"/>
              <a:t>VM: </a:t>
            </a:r>
            <a:r>
              <a:rPr lang="fi-FI" b="1" dirty="0" smtClean="0"/>
              <a:t>3 282,60 €/asukas  </a:t>
            </a:r>
            <a:r>
              <a:rPr lang="fi-FI" dirty="0" smtClean="0">
                <a:solidFill>
                  <a:srgbClr val="F25900"/>
                </a:solidFill>
              </a:rPr>
              <a:t>(3 136,92 </a:t>
            </a:r>
            <a:r>
              <a:rPr lang="fi-FI" dirty="0">
                <a:solidFill>
                  <a:srgbClr val="F25900"/>
                </a:solidFill>
              </a:rPr>
              <a:t>€/asukas</a:t>
            </a:r>
            <a:r>
              <a:rPr lang="fi-FI" dirty="0" smtClean="0">
                <a:solidFill>
                  <a:srgbClr val="F25900"/>
                </a:solidFill>
              </a:rPr>
              <a:t>)</a:t>
            </a:r>
          </a:p>
          <a:p>
            <a:pPr lvl="1"/>
            <a:r>
              <a:rPr lang="fi-FI" dirty="0" smtClean="0"/>
              <a:t>OKM</a:t>
            </a:r>
            <a:r>
              <a:rPr lang="fi-FI" dirty="0"/>
              <a:t>: </a:t>
            </a:r>
            <a:r>
              <a:rPr lang="fi-FI" b="1" dirty="0" smtClean="0"/>
              <a:t>348,64 </a:t>
            </a:r>
            <a:r>
              <a:rPr lang="fi-FI" b="1" dirty="0"/>
              <a:t>€/asukas  </a:t>
            </a:r>
            <a:r>
              <a:rPr lang="fi-FI" dirty="0">
                <a:solidFill>
                  <a:srgbClr val="F25900"/>
                </a:solidFill>
              </a:rPr>
              <a:t>(</a:t>
            </a:r>
            <a:r>
              <a:rPr lang="fi-FI" dirty="0" smtClean="0">
                <a:solidFill>
                  <a:srgbClr val="F25900"/>
                </a:solidFill>
              </a:rPr>
              <a:t>357,44 €</a:t>
            </a:r>
            <a:r>
              <a:rPr lang="fi-FI" dirty="0">
                <a:solidFill>
                  <a:srgbClr val="F25900"/>
                </a:solidFill>
              </a:rPr>
              <a:t>/asukas</a:t>
            </a:r>
            <a:r>
              <a:rPr lang="fi-FI" dirty="0" smtClean="0">
                <a:solidFill>
                  <a:srgbClr val="F25900"/>
                </a:solidFill>
              </a:rPr>
              <a:t>)</a:t>
            </a:r>
          </a:p>
          <a:p>
            <a:endParaRPr lang="fi-FI" sz="2200" dirty="0" smtClean="0"/>
          </a:p>
          <a:p>
            <a:r>
              <a:rPr lang="fi-FI" sz="2200" dirty="0" smtClean="0"/>
              <a:t>Kunnan peruspalvelujen valtionosuuden laskennallinen peruste </a:t>
            </a:r>
            <a:r>
              <a:rPr lang="fi-FI" sz="2200" b="1" dirty="0" smtClean="0"/>
              <a:t>25,2 mrd. € </a:t>
            </a:r>
            <a:r>
              <a:rPr lang="fi-FI" sz="2200" dirty="0">
                <a:solidFill>
                  <a:srgbClr val="F25900"/>
                </a:solidFill>
              </a:rPr>
              <a:t>(24,4 mrd. €)</a:t>
            </a:r>
          </a:p>
          <a:p>
            <a:pPr lvl="1"/>
            <a:r>
              <a:rPr lang="fi-FI" dirty="0" smtClean="0"/>
              <a:t>mistä valtion osuus </a:t>
            </a:r>
            <a:r>
              <a:rPr lang="fi-FI" b="1" dirty="0" smtClean="0"/>
              <a:t>7,44 mrd. euroa </a:t>
            </a:r>
            <a:r>
              <a:rPr lang="fi-FI" dirty="0">
                <a:solidFill>
                  <a:srgbClr val="F25900"/>
                </a:solidFill>
              </a:rPr>
              <a:t>(7,56 mrd. €) </a:t>
            </a:r>
            <a:r>
              <a:rPr lang="fi-FI" dirty="0" smtClean="0"/>
              <a:t>ja</a:t>
            </a:r>
          </a:p>
          <a:p>
            <a:pPr lvl="1"/>
            <a:r>
              <a:rPr lang="fi-FI" dirty="0" smtClean="0"/>
              <a:t>kuntien osuus </a:t>
            </a:r>
            <a:r>
              <a:rPr lang="fi-FI" b="1" dirty="0" smtClean="0"/>
              <a:t>17,7 mrd. euroa </a:t>
            </a:r>
            <a:r>
              <a:rPr lang="fi-FI" dirty="0">
                <a:solidFill>
                  <a:srgbClr val="F25900"/>
                </a:solidFill>
              </a:rPr>
              <a:t>(16,9 mrd. €)</a:t>
            </a:r>
          </a:p>
          <a:p>
            <a:pPr lvl="1"/>
            <a:endParaRPr lang="fi-FI" dirty="0" smtClean="0"/>
          </a:p>
        </p:txBody>
      </p:sp>
      <p:sp>
        <p:nvSpPr>
          <p:cNvPr id="4" name="Päivämäärän paikkamerkki 3"/>
          <p:cNvSpPr>
            <a:spLocks noGrp="1"/>
          </p:cNvSpPr>
          <p:nvPr>
            <p:ph type="dt" sz="half" idx="10"/>
          </p:nvPr>
        </p:nvSpPr>
        <p:spPr/>
        <p:txBody>
          <a:bodyPr/>
          <a:lstStyle/>
          <a:p>
            <a:fld id="{DA69FE33-60C3-4C8B-8188-947A7FD5265F}" type="datetime1">
              <a:rPr lang="fi-FI" smtClean="0">
                <a:solidFill>
                  <a:srgbClr val="002E63"/>
                </a:solidFill>
              </a:rPr>
              <a:pPr/>
              <a:t>28.3.2014</a:t>
            </a:fld>
            <a:endParaRPr lang="fi-FI">
              <a:solidFill>
                <a:srgbClr val="002E63"/>
              </a:solidFill>
            </a:endParaRPr>
          </a:p>
        </p:txBody>
      </p:sp>
    </p:spTree>
    <p:extLst>
      <p:ext uri="{BB962C8B-B14F-4D97-AF65-F5344CB8AC3E}">
        <p14:creationId xmlns:p14="http://schemas.microsoft.com/office/powerpoint/2010/main" val="1926896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9450" y="193909"/>
            <a:ext cx="7778750" cy="1014959"/>
          </a:xfrm>
        </p:spPr>
        <p:txBody>
          <a:bodyPr>
            <a:normAutofit fontScale="90000"/>
          </a:bodyPr>
          <a:lstStyle/>
          <a:p>
            <a:r>
              <a:rPr lang="fi-FI" dirty="0" smtClean="0"/>
              <a:t>Kunnan peruspalvelujen valtionosuuden perushinnat</a:t>
            </a:r>
            <a:endParaRPr lang="fi-FI" dirty="0"/>
          </a:p>
        </p:txBody>
      </p:sp>
      <p:sp>
        <p:nvSpPr>
          <p:cNvPr id="4" name="Päivämäärän paikkamerkki 3"/>
          <p:cNvSpPr>
            <a:spLocks noGrp="1"/>
          </p:cNvSpPr>
          <p:nvPr>
            <p:ph type="dt" sz="half" idx="10"/>
          </p:nvPr>
        </p:nvSpPr>
        <p:spPr/>
        <p:txBody>
          <a:bodyPr/>
          <a:lstStyle/>
          <a:p>
            <a:fld id="{4F2B64CC-A29E-4305-A088-FB0CDCE857BB}" type="datetime1">
              <a:rPr lang="fi-FI" smtClean="0">
                <a:solidFill>
                  <a:srgbClr val="002E63"/>
                </a:solidFill>
              </a:rPr>
              <a:pPr/>
              <a:t>28.3.2014</a:t>
            </a:fld>
            <a:endParaRPr lang="fi-FI">
              <a:solidFill>
                <a:srgbClr val="002E63"/>
              </a:solidFill>
            </a:endParaRPr>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336909"/>
            <a:ext cx="7018068" cy="5379389"/>
          </a:xfrm>
          <a:prstGeom prst="rect">
            <a:avLst/>
          </a:prstGeom>
          <a:solidFill>
            <a:schemeClr val="bg1"/>
          </a:solidFill>
          <a:ln>
            <a:noFill/>
          </a:ln>
          <a:effectLst/>
        </p:spPr>
      </p:pic>
      <p:sp>
        <p:nvSpPr>
          <p:cNvPr id="5" name="Pyöristetty suorakulmio 4"/>
          <p:cNvSpPr/>
          <p:nvPr/>
        </p:nvSpPr>
        <p:spPr>
          <a:xfrm>
            <a:off x="493887" y="5579390"/>
            <a:ext cx="7627225" cy="871796"/>
          </a:xfrm>
          <a:prstGeom prst="roundRect">
            <a:avLst/>
          </a:prstGeom>
          <a:noFill/>
          <a:ln>
            <a:solidFill>
              <a:srgbClr val="F25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Pyöristetty suorakulmio 5"/>
          <p:cNvSpPr/>
          <p:nvPr/>
        </p:nvSpPr>
        <p:spPr>
          <a:xfrm>
            <a:off x="6540284" y="1208868"/>
            <a:ext cx="1363851" cy="5507430"/>
          </a:xfrm>
          <a:prstGeom prst="roundRect">
            <a:avLst/>
          </a:prstGeom>
          <a:noFill/>
          <a:ln>
            <a:solidFill>
              <a:srgbClr val="F259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1428924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10.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5.xml><?xml version="1.0" encoding="utf-8"?>
<a:theme xmlns:a="http://schemas.openxmlformats.org/drawingml/2006/main" name="5_VM_esityspohja_suomi">
  <a:themeElements>
    <a:clrScheme name="dian perustyyli 1 1">
      <a:dk1>
        <a:srgbClr val="000000"/>
      </a:dk1>
      <a:lt1>
        <a:srgbClr val="FFFFFF"/>
      </a:lt1>
      <a:dk2>
        <a:srgbClr val="304E88"/>
      </a:dk2>
      <a:lt2>
        <a:srgbClr val="DDDDDD"/>
      </a:lt2>
      <a:accent1>
        <a:srgbClr val="98A7C4"/>
      </a:accent1>
      <a:accent2>
        <a:srgbClr val="C2CBDC"/>
      </a:accent2>
      <a:accent3>
        <a:srgbClr val="FFFFFF"/>
      </a:accent3>
      <a:accent4>
        <a:srgbClr val="000000"/>
      </a:accent4>
      <a:accent5>
        <a:srgbClr val="CAD0DE"/>
      </a:accent5>
      <a:accent6>
        <a:srgbClr val="B0B8C7"/>
      </a:accent6>
      <a:hlink>
        <a:srgbClr val="969696"/>
      </a:hlink>
      <a:folHlink>
        <a:srgbClr val="6F84AC"/>
      </a:folHlink>
    </a:clrScheme>
    <a:fontScheme name="dian perustyyli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n perustyyli 1 1">
        <a:dk1>
          <a:srgbClr val="000000"/>
        </a:dk1>
        <a:lt1>
          <a:srgbClr val="FFFFFF"/>
        </a:lt1>
        <a:dk2>
          <a:srgbClr val="304E88"/>
        </a:dk2>
        <a:lt2>
          <a:srgbClr val="DDDDDD"/>
        </a:lt2>
        <a:accent1>
          <a:srgbClr val="98A7C4"/>
        </a:accent1>
        <a:accent2>
          <a:srgbClr val="C2CBDC"/>
        </a:accent2>
        <a:accent3>
          <a:srgbClr val="FFFFFF"/>
        </a:accent3>
        <a:accent4>
          <a:srgbClr val="000000"/>
        </a:accent4>
        <a:accent5>
          <a:srgbClr val="CAD0DE"/>
        </a:accent5>
        <a:accent6>
          <a:srgbClr val="B0B8C7"/>
        </a:accent6>
        <a:hlink>
          <a:srgbClr val="969696"/>
        </a:hlink>
        <a:folHlink>
          <a:srgbClr val="6F84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7.xml><?xml version="1.0" encoding="utf-8"?>
<a:theme xmlns:a="http://schemas.openxmlformats.org/drawingml/2006/main" name="1_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8.xml><?xml version="1.0" encoding="utf-8"?>
<a:theme xmlns:a="http://schemas.openxmlformats.org/drawingml/2006/main" name="5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AE510F892309543B3C814AC5E6ACC96" ma:contentTypeVersion="0" ma:contentTypeDescription="Luo uusi asiakirja." ma:contentTypeScope="" ma:versionID="6c2c1e30c90b247a1bb1b7690caf58e6">
  <xsd:schema xmlns:xsd="http://www.w3.org/2001/XMLSchema" xmlns:xs="http://www.w3.org/2001/XMLSchema" xmlns:p="http://schemas.microsoft.com/office/2006/metadata/properties" xmlns:ns2="2ca64109-ff74-4a3f-8df8-1404b228dfda" targetNamespace="http://schemas.microsoft.com/office/2006/metadata/properties" ma:root="true" ma:fieldsID="0200419de3a4cea7b4d493fa67dda49a" ns2:_="">
    <xsd:import namespace="2ca64109-ff74-4a3f-8df8-1404b228df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ca64109-ff74-4a3f-8df8-1404b228dfda">G94TWSLYV3F3-10388-1</_dlc_DocId>
    <_dlc_DocIdUrl xmlns="2ca64109-ff74-4a3f-8df8-1404b228dfda">
      <Url>http://kl-spfarm1/fi/Kuntaliitto/media/tiedotteet/2014/03/_layouts/DocIdRedir.aspx?ID=G94TWSLYV3F3-10388-1</Url>
      <Description>G94TWSLYV3F3-10388-1</Description>
    </_dlc_DocIdUrl>
  </documentManagement>
</p:properties>
</file>

<file path=customXml/itemProps1.xml><?xml version="1.0" encoding="utf-8"?>
<ds:datastoreItem xmlns:ds="http://schemas.openxmlformats.org/officeDocument/2006/customXml" ds:itemID="{DBE7020E-6B78-437E-8D31-27EC9A8010AE}"/>
</file>

<file path=customXml/itemProps2.xml><?xml version="1.0" encoding="utf-8"?>
<ds:datastoreItem xmlns:ds="http://schemas.openxmlformats.org/officeDocument/2006/customXml" ds:itemID="{1A43D58E-EFC1-4CB7-873A-DB5F221DA72A}"/>
</file>

<file path=customXml/itemProps3.xml><?xml version="1.0" encoding="utf-8"?>
<ds:datastoreItem xmlns:ds="http://schemas.openxmlformats.org/officeDocument/2006/customXml" ds:itemID="{1D0E399A-37CC-4EAD-BC9E-DC41C98CC545}"/>
</file>

<file path=customXml/itemProps4.xml><?xml version="1.0" encoding="utf-8"?>
<ds:datastoreItem xmlns:ds="http://schemas.openxmlformats.org/officeDocument/2006/customXml" ds:itemID="{54229772-B595-4212-9160-0F79232873F9}"/>
</file>

<file path=docProps/app.xml><?xml version="1.0" encoding="utf-8"?>
<Properties xmlns="http://schemas.openxmlformats.org/officeDocument/2006/extended-properties" xmlns:vt="http://schemas.openxmlformats.org/officeDocument/2006/docPropsVTypes">
  <Template>Kuntaliitto suomen- ja ruotsinkielinen</Template>
  <TotalTime>88</TotalTime>
  <Words>2586</Words>
  <Application>Microsoft Office PowerPoint</Application>
  <PresentationFormat>Näytössä katseltava diaesitys (4:3)</PresentationFormat>
  <Paragraphs>554</Paragraphs>
  <Slides>49</Slides>
  <Notes>12</Notes>
  <HiddenSlides>1</HiddenSlides>
  <MMClips>0</MMClips>
  <ScaleCrop>false</ScaleCrop>
  <HeadingPairs>
    <vt:vector size="6" baseType="variant">
      <vt:variant>
        <vt:lpstr>Teema</vt:lpstr>
      </vt:variant>
      <vt:variant>
        <vt:i4>10</vt:i4>
      </vt:variant>
      <vt:variant>
        <vt:lpstr>Upotetut OLE-palvelimet</vt:lpstr>
      </vt:variant>
      <vt:variant>
        <vt:i4>1</vt:i4>
      </vt:variant>
      <vt:variant>
        <vt:lpstr>Dian otsikot</vt:lpstr>
      </vt:variant>
      <vt:variant>
        <vt:i4>49</vt:i4>
      </vt:variant>
    </vt:vector>
  </HeadingPairs>
  <TitlesOfParts>
    <vt:vector size="60" baseType="lpstr">
      <vt:lpstr>Kuntaliitto suomen- ja ruotsinkielinen</vt:lpstr>
      <vt:lpstr>11_Kuntaliitto suomenkielinen</vt:lpstr>
      <vt:lpstr>4_Kuntaliitto suomenkielinen</vt:lpstr>
      <vt:lpstr>5_Kuntaliitto suomen- ja ruotsinkielinen</vt:lpstr>
      <vt:lpstr>5_VM_esityspohja_suomi</vt:lpstr>
      <vt:lpstr>2_Kuntaliitto suomen- ja ruotsinkielinen</vt:lpstr>
      <vt:lpstr>1_Kuntaliitto suomen- ja ruotsinkielinen</vt:lpstr>
      <vt:lpstr>5_Kuntaliitto suomenkielinen</vt:lpstr>
      <vt:lpstr>3_Kuntaliitto suomen- ja ruotsinkielinen</vt:lpstr>
      <vt:lpstr>Kuntaliitto suomenkielinen</vt:lpstr>
      <vt:lpstr>Kaavio</vt:lpstr>
      <vt:lpstr>Kuntien valtionosuusjärjestelmän uudistaminen – esitys ja sen vaikutukset</vt:lpstr>
      <vt:lpstr>Valtionosuusjärjestelmä uudistuu</vt:lpstr>
      <vt:lpstr>Kuntien valtionosuudet osana Suomen valtionapujärjestelmää</vt:lpstr>
      <vt:lpstr>Valtionosuuden määräytyminen </vt:lpstr>
      <vt:lpstr>PowerPoint-esitys</vt:lpstr>
      <vt:lpstr>Miksi valtionosuudet muuttuvat?</vt:lpstr>
      <vt:lpstr>PowerPoint-esitys</vt:lpstr>
      <vt:lpstr>Valtionosuudet 2014 (2013) - päätösten 30.12.2013 (VM) ja 31.12.2013 (OKM) mukaiset tiedot</vt:lpstr>
      <vt:lpstr>Kunnan peruspalvelujen valtionosuuden perushinnat</vt:lpstr>
      <vt:lpstr>Ammatillisen peruskoulutuksen, lukiokoulutuksen ja ammattikorkeakoulujen rahoitus vuonna 2014</vt:lpstr>
      <vt:lpstr>Valtionosuusuudistuksen aikataulu</vt:lpstr>
      <vt:lpstr>Keskeisimmät muutosesitykset</vt:lpstr>
      <vt:lpstr>Toteutustapa </vt:lpstr>
      <vt:lpstr>Selkeä uusi VOS</vt:lpstr>
      <vt:lpstr>Valtionosuuden määräytyminen uudessa ja vanhassa järjestelmässä</vt:lpstr>
      <vt:lpstr>Uusi järjestelmä –  valtionosuuden määräytymisperusteet</vt:lpstr>
      <vt:lpstr>Laskentaperusteet (uusi järjestelmä) Laskennallisiin kustannuksiin sisältyvät erät:</vt:lpstr>
      <vt:lpstr>Uusi järjestelmä - lisäosat</vt:lpstr>
      <vt:lpstr>PowerPoint-esitys</vt:lpstr>
      <vt:lpstr>Painotetut kertoimet</vt:lpstr>
      <vt:lpstr>Uusi järjestelmä – perushinnat ym.</vt:lpstr>
      <vt:lpstr>Uusi järjestelmä –  Verotuloihin perustuva valtionosuuden tasaus</vt:lpstr>
      <vt:lpstr>Verotuloihin perustuva valtionosuuksien tasaus - Nykyjärjestelmä</vt:lpstr>
      <vt:lpstr>Verotuloihin perustuva valtionosuuksien tasaus - Uusi järjestelmä (ml. voimalaitosten kiinteistövero)</vt:lpstr>
      <vt:lpstr>Siirtymäaika</vt:lpstr>
      <vt:lpstr>Uudistuksen aikataulu</vt:lpstr>
      <vt:lpstr>Nykyinen ja UUSI järjestelmä yhteenveto vuoden 2014 tiedoilla</vt:lpstr>
      <vt:lpstr>Väestötekijöiden vaikutus peruspalvelujen kysyntään</vt:lpstr>
      <vt:lpstr>PowerPoint-esitys</vt:lpstr>
      <vt:lpstr>PowerPoint-esitys</vt:lpstr>
      <vt:lpstr>PowerPoint-esitys</vt:lpstr>
      <vt:lpstr>PowerPoint-esitys</vt:lpstr>
      <vt:lpstr>PowerPoint-esitys</vt:lpstr>
      <vt:lpstr>PowerPoint-esitys</vt:lpstr>
      <vt:lpstr>PowerPoint-esitys</vt:lpstr>
      <vt:lpstr>Valtionosuusuudistus</vt:lpstr>
      <vt:lpstr>Rakenne ja yleislinjaukset</vt:lpstr>
      <vt:lpstr>Rakenne ja yleislinjaukset</vt:lpstr>
      <vt:lpstr>Verotuloihin perustuva valtionosuuksien tasaus</vt:lpstr>
      <vt:lpstr>Valtionosuuskriteerit</vt:lpstr>
      <vt:lpstr>Valtionosuuskriteerit</vt:lpstr>
      <vt:lpstr>Valtionosuuskriteerit</vt:lpstr>
      <vt:lpstr>Perustamishankkeiden valtion-avustuksen siirto</vt:lpstr>
      <vt:lpstr>Perustamishankkeiden valtion-avustuksen siirto</vt:lpstr>
      <vt:lpstr>Yksityisen opetuksen järjestäjän kotikuntakorvauksen määrä</vt:lpstr>
      <vt:lpstr>Kulttuurin ja taiteen perusopetuksen asukaskohtainen valtinosuus</vt:lpstr>
      <vt:lpstr>Siirtymäkaudet</vt:lpstr>
      <vt:lpstr>Koelaskelmat</vt:lpstr>
      <vt:lpstr>Kiitokset mielenkiinnostanne! </vt:lpstr>
    </vt:vector>
  </TitlesOfParts>
  <Company>Suomen Kuntaliitto 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Kymenlaakson maakuntapäivä 28.3.2014, Jouko Heikkilä</dc:title>
  <dc:creator>Ylönen Maija</dc:creator>
  <cp:lastModifiedBy>Kaukopuro-Klemetti Hanna</cp:lastModifiedBy>
  <cp:revision>7</cp:revision>
  <dcterms:created xsi:type="dcterms:W3CDTF">2014-03-17T13:14:08Z</dcterms:created>
  <dcterms:modified xsi:type="dcterms:W3CDTF">2014-03-28T07:32:14Z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0x0101008AE510F892309543B3C814AC5E6ACC96</vt:lpwstr>
  </property>
  <property fmtid="{D5CDD505-2E9C-101B-9397-08002B2CF9AE}" pid="3" name="_dlc_DocIdItemGuid">
    <vt:lpwstr>e8517792-422c-4e85-9185-3521d84b3a60</vt:lpwstr>
  </property>
</Properties>
</file>