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5"/>
  </p:notesMasterIdLst>
  <p:sldIdLst>
    <p:sldId id="265" r:id="rId2"/>
    <p:sldId id="277" r:id="rId3"/>
    <p:sldId id="275" r:id="rId4"/>
    <p:sldId id="276" r:id="rId5"/>
    <p:sldId id="270" r:id="rId6"/>
    <p:sldId id="286" r:id="rId7"/>
    <p:sldId id="271" r:id="rId8"/>
    <p:sldId id="287" r:id="rId9"/>
    <p:sldId id="288" r:id="rId10"/>
    <p:sldId id="290" r:id="rId11"/>
    <p:sldId id="299" r:id="rId12"/>
    <p:sldId id="292" r:id="rId13"/>
    <p:sldId id="291" r:id="rId14"/>
    <p:sldId id="295" r:id="rId15"/>
    <p:sldId id="296" r:id="rId16"/>
    <p:sldId id="293" r:id="rId17"/>
    <p:sldId id="294" r:id="rId18"/>
    <p:sldId id="297" r:id="rId19"/>
    <p:sldId id="298" r:id="rId20"/>
    <p:sldId id="300" r:id="rId21"/>
    <p:sldId id="302" r:id="rId22"/>
    <p:sldId id="303" r:id="rId23"/>
    <p:sldId id="274" r:id="rId24"/>
    <p:sldId id="312" r:id="rId25"/>
    <p:sldId id="314" r:id="rId26"/>
    <p:sldId id="313" r:id="rId27"/>
    <p:sldId id="315" r:id="rId28"/>
    <p:sldId id="306" r:id="rId29"/>
    <p:sldId id="310" r:id="rId30"/>
    <p:sldId id="311" r:id="rId31"/>
    <p:sldId id="307" r:id="rId32"/>
    <p:sldId id="308" r:id="rId33"/>
    <p:sldId id="309" r:id="rId34"/>
  </p:sldIdLst>
  <p:sldSz cx="9144000" cy="5143500" type="screen16x9"/>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73" autoAdjust="0"/>
  </p:normalViewPr>
  <p:slideViewPr>
    <p:cSldViewPr>
      <p:cViewPr varScale="1">
        <p:scale>
          <a:sx n="91" d="100"/>
          <a:sy n="91" d="100"/>
        </p:scale>
        <p:origin x="584" y="56"/>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39321623258629"/>
          <c:y val="2.75E-2"/>
          <c:w val="0.5013259842519685"/>
          <c:h val="0.90753346456692918"/>
        </c:manualLayout>
      </c:layout>
      <c:barChart>
        <c:barDir val="bar"/>
        <c:grouping val="clustered"/>
        <c:varyColors val="0"/>
        <c:ser>
          <c:idx val="0"/>
          <c:order val="0"/>
          <c:tx>
            <c:strRef>
              <c:f>Sheet1!$B$1</c:f>
              <c:strCache>
                <c:ptCount val="1"/>
                <c:pt idx="0">
                  <c:v>1. Valitkaa alla olevasta listasta ne tahot, jotka ovat olleet/ovat tällä hetkellä mukana lasten ja perheiden palvelukokonaisuuden suunnittelussa kohti maakunnallisia palveluja.-</c:v>
                </c:pt>
              </c:strCache>
            </c:strRef>
          </c:tx>
          <c:spPr>
            <a:solidFill>
              <a:srgbClr val="234C5A"/>
            </a:solidFill>
            <a:effectLst/>
          </c:spPr>
          <c:invertIfNegative val="0"/>
          <c:dLbls>
            <c:dLbl>
              <c:idx val="0"/>
              <c:tx>
                <c:rich>
                  <a:bodyPr/>
                  <a:lstStyle/>
                  <a:p>
                    <a:r>
                      <a:rPr lang="en-US" dirty="0" smtClean="0"/>
                      <a:t>N=17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AA-4770-B48E-41332EE984AC}"/>
                </c:ext>
              </c:extLst>
            </c:dLbl>
            <c:dLbl>
              <c:idx val="1"/>
              <c:tx>
                <c:rich>
                  <a:bodyPr/>
                  <a:lstStyle/>
                  <a:p>
                    <a:r>
                      <a:rPr lang="en-US" dirty="0" smtClean="0"/>
                      <a:t>N=13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AA-4770-B48E-41332EE984AC}"/>
                </c:ext>
              </c:extLst>
            </c:dLbl>
            <c:dLbl>
              <c:idx val="2"/>
              <c:tx>
                <c:rich>
                  <a:bodyPr/>
                  <a:lstStyle/>
                  <a:p>
                    <a:r>
                      <a:rPr lang="en-US" dirty="0" smtClean="0"/>
                      <a:t>N=13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AA-4770-B48E-41332EE984AC}"/>
                </c:ext>
              </c:extLst>
            </c:dLbl>
            <c:dLbl>
              <c:idx val="3"/>
              <c:tx>
                <c:rich>
                  <a:bodyPr/>
                  <a:lstStyle/>
                  <a:p>
                    <a:r>
                      <a:rPr lang="en-US" dirty="0" smtClean="0"/>
                      <a:t>N=7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AA-4770-B48E-41332EE984AC}"/>
                </c:ext>
              </c:extLst>
            </c:dLbl>
            <c:dLbl>
              <c:idx val="4"/>
              <c:tx>
                <c:rich>
                  <a:bodyPr/>
                  <a:lstStyle/>
                  <a:p>
                    <a:r>
                      <a:rPr lang="en-US" dirty="0" smtClean="0"/>
                      <a:t>N=7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AA-4770-B48E-41332EE984AC}"/>
                </c:ext>
              </c:extLst>
            </c:dLbl>
            <c:dLbl>
              <c:idx val="5"/>
              <c:tx>
                <c:rich>
                  <a:bodyPr/>
                  <a:lstStyle/>
                  <a:p>
                    <a:r>
                      <a:rPr lang="en-US" dirty="0" smtClean="0"/>
                      <a:t>N=13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AA-4770-B48E-41332EE984AC}"/>
                </c:ext>
              </c:extLst>
            </c:dLbl>
            <c:dLbl>
              <c:idx val="6"/>
              <c:tx>
                <c:rich>
                  <a:bodyPr/>
                  <a:lstStyle/>
                  <a:p>
                    <a:r>
                      <a:rPr lang="en-US" dirty="0" smtClean="0"/>
                      <a:t>N=17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AA-4770-B48E-41332EE984AC}"/>
                </c:ext>
              </c:extLst>
            </c:dLbl>
            <c:dLbl>
              <c:idx val="7"/>
              <c:tx>
                <c:rich>
                  <a:bodyPr/>
                  <a:lstStyle/>
                  <a:p>
                    <a:r>
                      <a:rPr lang="en-US" dirty="0" smtClean="0"/>
                      <a:t>N=16</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AA-4770-B48E-41332EE984AC}"/>
                </c:ext>
              </c:extLst>
            </c:dLbl>
            <c:dLbl>
              <c:idx val="8"/>
              <c:tx>
                <c:rich>
                  <a:bodyPr/>
                  <a:lstStyle/>
                  <a:p>
                    <a:r>
                      <a:rPr lang="en-US" dirty="0" smtClean="0"/>
                      <a:t>N=18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AA-4770-B48E-41332EE984AC}"/>
                </c:ext>
              </c:extLst>
            </c:dLbl>
            <c:dLbl>
              <c:idx val="9"/>
              <c:tx>
                <c:rich>
                  <a:bodyPr/>
                  <a:lstStyle/>
                  <a:p>
                    <a:r>
                      <a:rPr lang="en-US" dirty="0" smtClean="0"/>
                      <a:t>N=18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AA-4770-B48E-41332EE984AC}"/>
                </c:ext>
              </c:extLst>
            </c:dLbl>
            <c:dLbl>
              <c:idx val="10"/>
              <c:tx>
                <c:rich>
                  <a:bodyPr/>
                  <a:lstStyle/>
                  <a:p>
                    <a:r>
                      <a:rPr lang="en-US" dirty="0" smtClean="0"/>
                      <a:t>N=18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AA-4770-B48E-41332EE984AC}"/>
                </c:ext>
              </c:extLst>
            </c:dLbl>
            <c:dLbl>
              <c:idx val="11"/>
              <c:tx>
                <c:rich>
                  <a:bodyPr/>
                  <a:lstStyle/>
                  <a:p>
                    <a:r>
                      <a:rPr lang="en-US" dirty="0" smtClean="0"/>
                      <a:t>N=10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AA-4770-B48E-41332EE984AC}"/>
                </c:ext>
              </c:extLst>
            </c:dLbl>
            <c:dLbl>
              <c:idx val="12"/>
              <c:tx>
                <c:rich>
                  <a:bodyPr/>
                  <a:lstStyle/>
                  <a:p>
                    <a:r>
                      <a:rPr lang="en-US" dirty="0" smtClean="0"/>
                      <a:t>N=11</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7AA-4770-B48E-41332EE984AC}"/>
                </c:ext>
              </c:extLst>
            </c:dLbl>
            <c:dLbl>
              <c:idx val="13"/>
              <c:tx>
                <c:rich>
                  <a:bodyPr/>
                  <a:lstStyle/>
                  <a:p>
                    <a:r>
                      <a:rPr lang="en-US" dirty="0" smtClean="0"/>
                      <a:t>N=13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7AA-4770-B48E-41332EE984AC}"/>
                </c:ext>
              </c:extLst>
            </c:dLbl>
            <c:dLbl>
              <c:idx val="14"/>
              <c:tx>
                <c:rich>
                  <a:bodyPr/>
                  <a:lstStyle/>
                  <a:p>
                    <a:r>
                      <a:rPr lang="en-US" dirty="0" smtClean="0"/>
                      <a:t>N=18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7AA-4770-B48E-41332EE984AC}"/>
                </c:ext>
              </c:extLst>
            </c:dLbl>
            <c:dLbl>
              <c:idx val="15"/>
              <c:tx>
                <c:rich>
                  <a:bodyPr/>
                  <a:lstStyle/>
                  <a:p>
                    <a:r>
                      <a:rPr lang="en-US" dirty="0" smtClean="0"/>
                      <a:t>N=14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7AA-4770-B48E-41332EE984AC}"/>
                </c:ext>
              </c:extLst>
            </c:dLbl>
            <c:dLbl>
              <c:idx val="16"/>
              <c:tx>
                <c:rich>
                  <a:bodyPr/>
                  <a:lstStyle/>
                  <a:p>
                    <a:r>
                      <a:rPr lang="en-US" dirty="0" smtClean="0"/>
                      <a:t>N=14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7AA-4770-B48E-41332EE984AC}"/>
                </c:ext>
              </c:extLst>
            </c:dLbl>
            <c:dLbl>
              <c:idx val="17"/>
              <c:tx>
                <c:rich>
                  <a:bodyPr/>
                  <a:lstStyle/>
                  <a:p>
                    <a:r>
                      <a:rPr lang="en-US" dirty="0" smtClean="0"/>
                      <a:t>N=17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7AA-4770-B48E-41332EE984AC}"/>
                </c:ext>
              </c:extLst>
            </c:dLbl>
            <c:dLbl>
              <c:idx val="18"/>
              <c:tx>
                <c:rich>
                  <a:bodyPr/>
                  <a:lstStyle/>
                  <a:p>
                    <a:r>
                      <a:rPr lang="en-US" dirty="0" smtClean="0"/>
                      <a:t>N=10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7AA-4770-B48E-41332EE984AC}"/>
                </c:ext>
              </c:extLst>
            </c:dLbl>
            <c:spPr>
              <a:noFill/>
              <a:ln>
                <a:noFill/>
              </a:ln>
              <a:effectLst/>
            </c:spPr>
            <c:txPr>
              <a:bodyPr wrap="square" lIns="38100" tIns="19050" rIns="38100" bIns="19050" anchor="ctr">
                <a:spAutoFit/>
              </a:bodyPr>
              <a:lstStyle/>
              <a:p>
                <a:pPr>
                  <a:defRPr sz="1000">
                    <a:solidFill>
                      <a:schemeClr val="bg1"/>
                    </a:solidFill>
                  </a:defRPr>
                </a:pPr>
                <a:endParaRPr lang="fi-FI"/>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Sheet1!$A$2:$A$20</c:f>
              <c:strCache>
                <c:ptCount val="19"/>
                <c:pt idx="0">
                  <c:v>äitiys- ja lastenneuvolat</c:v>
                </c:pt>
                <c:pt idx="1">
                  <c:v>varhaiskasvatus</c:v>
                </c:pt>
                <c:pt idx="2">
                  <c:v>koulutoimi </c:v>
                </c:pt>
                <c:pt idx="3">
                  <c:v>kulttuuritoimi</c:v>
                </c:pt>
                <c:pt idx="4">
                  <c:v>liikuntatoimi</c:v>
                </c:pt>
                <c:pt idx="5">
                  <c:v>nuorisotoimi</c:v>
                </c:pt>
                <c:pt idx="6">
                  <c:v>koulu- ja opiskelijaterveydenhuolto </c:v>
                </c:pt>
                <c:pt idx="7">
                  <c:v>kuraattori- ja psykologipalvelut </c:v>
                </c:pt>
                <c:pt idx="8">
                  <c:v>perheiden sosiaalipalvelut kuten kotipalvelu, perhetyö, sosiaaliohjaus, perhetyö</c:v>
                </c:pt>
                <c:pt idx="9">
                  <c:v>lastensuojelu</c:v>
                </c:pt>
                <c:pt idx="10">
                  <c:v>mielenterveyspalvelut lapsille ja nuorille (kuten perhe- ja nuorisoneuvolat, lasten- ja nuorten psykiatria)</c:v>
                </c:pt>
                <c:pt idx="11">
                  <c:v>mielenterveyspalvelut vanhemmille </c:v>
                </c:pt>
                <c:pt idx="12">
                  <c:v>päihdehuollon palvelut alaikäisille</c:v>
                </c:pt>
                <c:pt idx="13">
                  <c:v>päihdehuollon palvelut vanhemmille</c:v>
                </c:pt>
                <c:pt idx="14">
                  <c:v>järjestöjen tuottamat palvelut alueella</c:v>
                </c:pt>
                <c:pt idx="15">
                  <c:v>seurakunnan lapsi- ja perhetyö</c:v>
                </c:pt>
                <c:pt idx="16">
                  <c:v>Hallituksen LAPE-kärkihankkeen yhteistyöryhmä</c:v>
                </c:pt>
                <c:pt idx="17">
                  <c:v>LAPE- kärkihankkeen maakunnallinen muutosagentti </c:v>
                </c:pt>
                <c:pt idx="18">
                  <c:v>muita tahoja, mitä?</c:v>
                </c:pt>
              </c:strCache>
            </c:strRef>
          </c:cat>
          <c:val>
            <c:numRef>
              <c:f>Sheet1!$B$2:$B$20</c:f>
              <c:numCache>
                <c:formatCode>0%</c:formatCode>
                <c:ptCount val="19"/>
                <c:pt idx="0">
                  <c:v>0.94</c:v>
                </c:pt>
                <c:pt idx="1">
                  <c:v>0.72</c:v>
                </c:pt>
                <c:pt idx="2">
                  <c:v>0.72</c:v>
                </c:pt>
                <c:pt idx="3">
                  <c:v>0.39</c:v>
                </c:pt>
                <c:pt idx="4">
                  <c:v>0.39</c:v>
                </c:pt>
                <c:pt idx="5">
                  <c:v>0.72</c:v>
                </c:pt>
                <c:pt idx="6">
                  <c:v>0.94</c:v>
                </c:pt>
                <c:pt idx="7">
                  <c:v>0.89</c:v>
                </c:pt>
                <c:pt idx="8">
                  <c:v>1</c:v>
                </c:pt>
                <c:pt idx="9">
                  <c:v>1</c:v>
                </c:pt>
                <c:pt idx="10">
                  <c:v>1</c:v>
                </c:pt>
                <c:pt idx="11">
                  <c:v>0.56000000000000005</c:v>
                </c:pt>
                <c:pt idx="12">
                  <c:v>0.61</c:v>
                </c:pt>
                <c:pt idx="13">
                  <c:v>0.72</c:v>
                </c:pt>
                <c:pt idx="14">
                  <c:v>1</c:v>
                </c:pt>
                <c:pt idx="15">
                  <c:v>0.78</c:v>
                </c:pt>
                <c:pt idx="16">
                  <c:v>0.78</c:v>
                </c:pt>
                <c:pt idx="17">
                  <c:v>0.94</c:v>
                </c:pt>
                <c:pt idx="18">
                  <c:v>0.56000000000000005</c:v>
                </c:pt>
              </c:numCache>
            </c:numRef>
          </c:val>
          <c:extLst>
            <c:ext xmlns:c16="http://schemas.microsoft.com/office/drawing/2014/chart" uri="{C3380CC4-5D6E-409C-BE32-E72D297353CC}">
              <c16:uniqueId val="{00000013-77AA-4770-B48E-41332EE984AC}"/>
            </c:ext>
          </c:extLst>
        </c:ser>
        <c:dLbls>
          <c:showLegendKey val="0"/>
          <c:showVal val="0"/>
          <c:showCatName val="0"/>
          <c:showSerName val="0"/>
          <c:showPercent val="0"/>
          <c:showBubbleSize val="0"/>
        </c:dLbls>
        <c:gapWidth val="150"/>
        <c:axId val="67451136"/>
        <c:axId val="66437120"/>
      </c:barChart>
      <c:catAx>
        <c:axId val="67451136"/>
        <c:scaling>
          <c:orientation val="maxMin"/>
        </c:scaling>
        <c:delete val="0"/>
        <c:axPos val="l"/>
        <c:numFmt formatCode="General" sourceLinked="1"/>
        <c:majorTickMark val="out"/>
        <c:minorTickMark val="none"/>
        <c:tickLblPos val="nextTo"/>
        <c:txPr>
          <a:bodyPr/>
          <a:lstStyle/>
          <a:p>
            <a:pPr>
              <a:defRPr sz="900"/>
            </a:pPr>
            <a:endParaRPr lang="fi-FI"/>
          </a:p>
        </c:txPr>
        <c:crossAx val="66437120"/>
        <c:crosses val="autoZero"/>
        <c:auto val="0"/>
        <c:lblAlgn val="ctr"/>
        <c:lblOffset val="100"/>
        <c:noMultiLvlLbl val="0"/>
      </c:catAx>
      <c:valAx>
        <c:axId val="66437120"/>
        <c:scaling>
          <c:orientation val="minMax"/>
          <c:max val="1"/>
        </c:scaling>
        <c:delete val="0"/>
        <c:axPos val="t"/>
        <c:majorGridlines/>
        <c:numFmt formatCode="0%" sourceLinked="0"/>
        <c:majorTickMark val="out"/>
        <c:minorTickMark val="none"/>
        <c:tickLblPos val="high"/>
        <c:txPr>
          <a:bodyPr/>
          <a:lstStyle/>
          <a:p>
            <a:pPr>
              <a:defRPr sz="1050"/>
            </a:pPr>
            <a:endParaRPr lang="fi-FI"/>
          </a:p>
        </c:txPr>
        <c:crossAx val="67451136"/>
        <c:crosses val="autoZero"/>
        <c:crossBetween val="between"/>
      </c:valAx>
    </c:plotArea>
    <c:plotVisOnly val="1"/>
    <c:dispBlanksAs val="zero"/>
    <c:showDLblsOverMax val="1"/>
  </c:chart>
  <c:txPr>
    <a:bodyPr/>
    <a:lstStyle/>
    <a:p>
      <a:pPr>
        <a:defRPr sz="1400" smtId="4294967295"/>
      </a:pPr>
      <a:endParaRPr lang="fi-FI"/>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6DFA15B-FE45-45FE-A5C1-2286D62DBEA0}" type="datetimeFigureOut">
              <a:rPr lang="fi-FI" smtClean="0"/>
              <a:t>27.6.2017</a:t>
            </a:fld>
            <a:endParaRPr lang="fi-FI"/>
          </a:p>
        </p:txBody>
      </p:sp>
      <p:sp>
        <p:nvSpPr>
          <p:cNvPr id="4" name="Dian kuvan paikkamerkki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Etelä-Karjala</a:t>
            </a:r>
          </a:p>
          <a:p>
            <a:r>
              <a:rPr lang="fi-FI" dirty="0" smtClean="0"/>
              <a:t>Satakunta</a:t>
            </a:r>
          </a:p>
          <a:p>
            <a:r>
              <a:rPr lang="fi-FI" dirty="0" smtClean="0"/>
              <a:t>Varsinais-Suomi</a:t>
            </a:r>
          </a:p>
          <a:p>
            <a:r>
              <a:rPr lang="fi-FI" dirty="0" err="1" smtClean="0"/>
              <a:t>E-Pohjanmaa</a:t>
            </a:r>
            <a:endParaRPr lang="fi-FI" dirty="0" smtClean="0"/>
          </a:p>
          <a:p>
            <a:r>
              <a:rPr lang="fi-FI" dirty="0" err="1" smtClean="0"/>
              <a:t>PK-seutu</a:t>
            </a:r>
            <a:endParaRPr lang="fi-FI" dirty="0" smtClean="0"/>
          </a:p>
          <a:p>
            <a:r>
              <a:rPr lang="fi-FI" dirty="0" smtClean="0"/>
              <a:t>Keski-Pohjanmaa</a:t>
            </a:r>
          </a:p>
          <a:p>
            <a:r>
              <a:rPr lang="fi-FI" dirty="0" smtClean="0"/>
              <a:t>Pirkanmaa</a:t>
            </a:r>
          </a:p>
          <a:p>
            <a:r>
              <a:rPr lang="fi-FI" dirty="0" smtClean="0"/>
              <a:t>Keski-Suomi</a:t>
            </a:r>
          </a:p>
          <a:p>
            <a:r>
              <a:rPr lang="fi-FI" dirty="0" err="1" smtClean="0"/>
              <a:t>P-Pohjanmaa</a:t>
            </a:r>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29</a:t>
            </a:fld>
            <a:endParaRPr lang="fi-FI"/>
          </a:p>
        </p:txBody>
      </p:sp>
    </p:spTree>
    <p:extLst>
      <p:ext uri="{BB962C8B-B14F-4D97-AF65-F5344CB8AC3E}">
        <p14:creationId xmlns:p14="http://schemas.microsoft.com/office/powerpoint/2010/main" val="53324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Etelä-Karjala</a:t>
            </a:r>
          </a:p>
          <a:p>
            <a:r>
              <a:rPr lang="fi-FI" dirty="0" smtClean="0"/>
              <a:t>Satakunta</a:t>
            </a:r>
          </a:p>
          <a:p>
            <a:r>
              <a:rPr lang="fi-FI" dirty="0" smtClean="0"/>
              <a:t>Varsinais-Suomi</a:t>
            </a:r>
          </a:p>
          <a:p>
            <a:r>
              <a:rPr lang="fi-FI" dirty="0" err="1" smtClean="0"/>
              <a:t>E-Pohjanmaa</a:t>
            </a:r>
            <a:endParaRPr lang="fi-FI" dirty="0" smtClean="0"/>
          </a:p>
          <a:p>
            <a:r>
              <a:rPr lang="fi-FI" dirty="0" err="1" smtClean="0"/>
              <a:t>PK-seutu</a:t>
            </a:r>
            <a:endParaRPr lang="fi-FI" dirty="0" smtClean="0"/>
          </a:p>
          <a:p>
            <a:r>
              <a:rPr lang="fi-FI" dirty="0" smtClean="0"/>
              <a:t>Keski-Pohjanmaa</a:t>
            </a:r>
          </a:p>
          <a:p>
            <a:r>
              <a:rPr lang="fi-FI" dirty="0" smtClean="0"/>
              <a:t>Pirkanmaa</a:t>
            </a:r>
          </a:p>
          <a:p>
            <a:r>
              <a:rPr lang="fi-FI" dirty="0" smtClean="0"/>
              <a:t>Keski-Suomi</a:t>
            </a:r>
          </a:p>
          <a:p>
            <a:r>
              <a:rPr lang="fi-FI" smtClean="0"/>
              <a:t>P-Pohjanmaa</a:t>
            </a:r>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30</a:t>
            </a:fld>
            <a:endParaRPr lang="fi-FI"/>
          </a:p>
        </p:txBody>
      </p:sp>
    </p:spTree>
    <p:extLst>
      <p:ext uri="{BB962C8B-B14F-4D97-AF65-F5344CB8AC3E}">
        <p14:creationId xmlns:p14="http://schemas.microsoft.com/office/powerpoint/2010/main" val="145305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01613" y="803275"/>
            <a:ext cx="7138988" cy="401637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pPr/>
              <a:t>33</a:t>
            </a:fld>
            <a:endParaRPr lang="fi-FI" dirty="0"/>
          </a:p>
        </p:txBody>
      </p:sp>
    </p:spTree>
    <p:extLst>
      <p:ext uri="{BB962C8B-B14F-4D97-AF65-F5344CB8AC3E}">
        <p14:creationId xmlns:p14="http://schemas.microsoft.com/office/powerpoint/2010/main" val="30564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smtClean="0">
                <a:solidFill>
                  <a:schemeClr val="accent2"/>
                </a:solidFill>
              </a:rPr>
              <a:t>Onnistuva Suomi </a:t>
            </a:r>
            <a:r>
              <a:rPr lang="sv-SE" sz="1000" dirty="0" err="1" smtClean="0">
                <a:solidFill>
                  <a:schemeClr val="accent2"/>
                </a:solidFill>
              </a:rPr>
              <a:t>tehdään</a:t>
            </a:r>
            <a:r>
              <a:rPr lang="sv-SE" sz="1000" dirty="0" smtClean="0">
                <a:solidFill>
                  <a:schemeClr val="accent2"/>
                </a:solidFill>
              </a:rPr>
              <a:t> </a:t>
            </a:r>
            <a:r>
              <a:rPr lang="sv-SE" sz="1000" dirty="0" err="1" smtClean="0">
                <a:solidFill>
                  <a:schemeClr val="accent2"/>
                </a:solidFill>
              </a:rPr>
              <a:t>lähellä</a:t>
            </a:r>
            <a:endParaRPr lang="sv-SE" sz="1000" dirty="0" smtClean="0">
              <a:solidFill>
                <a:schemeClr val="accent2"/>
              </a:solidFill>
            </a:endParaRPr>
          </a:p>
          <a:p>
            <a:pPr algn="r"/>
            <a:r>
              <a:rPr lang="sv-SE" sz="1000" dirty="0" smtClean="0">
                <a:solidFill>
                  <a:schemeClr val="accent2"/>
                </a:solidFill>
              </a:rPr>
              <a:t>Finlands framgång skapas lokalt </a:t>
            </a:r>
            <a:endParaRPr lang="fi-FI" sz="1000" b="0" dirty="0">
              <a:solidFill>
                <a:schemeClr val="accent2"/>
              </a:solidFill>
              <a:latin typeface="+mn-lt"/>
            </a:endParaRPr>
          </a:p>
        </p:txBody>
      </p:sp>
      <p:sp>
        <p:nvSpPr>
          <p:cNvPr id="15" name="Footer Placeholder 4"/>
          <p:cNvSpPr>
            <a:spLocks noGrp="1"/>
          </p:cNvSpPr>
          <p:nvPr>
            <p:ph type="ftr" sz="quarter" idx="3"/>
          </p:nvPr>
        </p:nvSpPr>
        <p:spPr>
          <a:xfrm>
            <a:off x="683568" y="4371950"/>
            <a:ext cx="3096000" cy="415824"/>
          </a:xfrm>
          <a:prstGeom prst="rect">
            <a:avLst/>
          </a:prstGeom>
        </p:spPr>
        <p:txBody>
          <a:bodyPr vert="horz" lIns="0" tIns="0" rIns="0" bIns="0" rtlCol="0" anchor="ctr" anchorCtr="0"/>
          <a:lstStyle>
            <a:lvl1pPr algn="l">
              <a:defRPr sz="1100">
                <a:solidFill>
                  <a:schemeClr val="tx1"/>
                </a:solidFill>
              </a:defRPr>
            </a:lvl1pPr>
          </a:lstStyle>
          <a:p>
            <a:r>
              <a:rPr lang="fi-FI" dirty="0" smtClean="0"/>
              <a:t>Tapahtuma [pvm]</a:t>
            </a:r>
          </a:p>
          <a:p>
            <a:r>
              <a:rPr lang="fi-FI" dirty="0" smtClean="0"/>
              <a:t>Etunimi Sukunimi titteli</a:t>
            </a:r>
            <a:endParaRPr lang="fi-FI" dirty="0"/>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pPr algn="r"/>
            <a:r>
              <a:rPr lang="fi-FI" dirty="0" smtClean="0"/>
              <a:t>[pvm]</a:t>
            </a:r>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E8FD0B7A-F5DD-4F40-B4CB-3B2C354B893A}" type="datetimeFigureOut">
              <a:rPr lang="en-US" smtClean="0" smtId="4294967295"/>
              <a:t>6/27/2017</a:t>
            </a:fld>
            <a:endParaRPr lang="en-US" smtId="4294967295"/>
          </a:p>
        </p:txBody>
      </p:sp>
      <p:sp>
        <p:nvSpPr>
          <p:cNvPr id="3" name="Footer Placeholder 2"/>
          <p:cNvSpPr>
            <a:spLocks noGrp="1"/>
          </p:cNvSpPr>
          <p:nvPr>
            <p:ph type="ftr" sz="quarter" idx="1"/>
          </p:nvPr>
        </p:nvSpPr>
        <p:spPr/>
        <p:txBody>
          <a:bodyPr/>
          <a:lstStyle/>
          <a:p>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US" smtClean="0" smtId="4294967295"/>
              <a:t>‹#›</a:t>
            </a:fld>
            <a:endParaRPr lang="en-US" smtId="4294967295"/>
          </a:p>
        </p:txBody>
      </p:sp>
    </p:spTree>
    <p:extLst>
      <p:ext uri="{BB962C8B-B14F-4D97-AF65-F5344CB8AC3E}">
        <p14:creationId xmlns:p14="http://schemas.microsoft.com/office/powerpoint/2010/main" val="37347948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Dian otsikko</a:t>
            </a:r>
            <a:endParaRPr lang="fi-FI" dirty="0"/>
          </a:p>
        </p:txBody>
      </p:sp>
      <p:sp>
        <p:nvSpPr>
          <p:cNvPr id="3" name="Sisällön paikkamerkki 2"/>
          <p:cNvSpPr>
            <a:spLocks noGrp="1"/>
          </p:cNvSpPr>
          <p:nvPr>
            <p:ph idx="1" hasCustomPrompt="1"/>
          </p:nvPr>
        </p:nvSpPr>
        <p:spPr/>
        <p:txBody>
          <a:bodyPr/>
          <a:lstStyle>
            <a:lvl1pPr>
              <a:defRPr/>
            </a:lvl1pPr>
          </a:lstStyle>
          <a:p>
            <a:pPr lvl="0"/>
            <a:r>
              <a:rPr lang="fi-FI" dirty="0" smtClean="0"/>
              <a:t>Tekstiosuus</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A8BB11B0-BDDA-40EB-97B9-C23FEDB29173}" type="datetime1">
              <a:rPr lang="fi-FI" smtClean="0"/>
              <a:pPr/>
              <a:t>27.6.2017</a:t>
            </a:fld>
            <a:endParaRPr lang="fi-FI" dirty="0"/>
          </a:p>
        </p:txBody>
      </p:sp>
      <p:sp>
        <p:nvSpPr>
          <p:cNvPr id="6" name="Dian numeron paikkamerkki 5"/>
          <p:cNvSpPr>
            <a:spLocks noGrp="1"/>
          </p:cNvSpPr>
          <p:nvPr>
            <p:ph type="sldNum" sz="quarter" idx="12"/>
          </p:nvPr>
        </p:nvSpPr>
        <p:spPr/>
        <p:txBody>
          <a:bodyPr/>
          <a:lstStyle/>
          <a:p>
            <a:fld id="{AF3D37F8-22D3-48E0-8D89-5DDCFAF338AF}" type="slidenum">
              <a:rPr lang="fi-FI" smtClean="0"/>
              <a:pPr/>
              <a:t>‹#›</a:t>
            </a:fld>
            <a:endParaRPr lang="fi-FI" dirty="0"/>
          </a:p>
        </p:txBody>
      </p:sp>
      <p:sp>
        <p:nvSpPr>
          <p:cNvPr id="9" name="Dian numeron paikkamerkki 5"/>
          <p:cNvSpPr txBox="1">
            <a:spLocks/>
          </p:cNvSpPr>
          <p:nvPr userDrawn="1"/>
        </p:nvSpPr>
        <p:spPr>
          <a:xfrm>
            <a:off x="3428256" y="4970586"/>
            <a:ext cx="600498" cy="273844"/>
          </a:xfrm>
          <a:prstGeom prst="rect">
            <a:avLst/>
          </a:prstGeom>
        </p:spPr>
        <p:txBody>
          <a:bodyPr vert="horz" lIns="68580" tIns="34290" rIns="68580" bIns="3429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675" dirty="0"/>
          </a:p>
        </p:txBody>
      </p:sp>
      <p:sp>
        <p:nvSpPr>
          <p:cNvPr id="8" name="Alatunnisteen paikkamerkki 4"/>
          <p:cNvSpPr>
            <a:spLocks noGrp="1"/>
          </p:cNvSpPr>
          <p:nvPr>
            <p:ph type="ftr" sz="quarter" idx="3"/>
          </p:nvPr>
        </p:nvSpPr>
        <p:spPr>
          <a:xfrm>
            <a:off x="5924872" y="4746179"/>
            <a:ext cx="2895600" cy="273844"/>
          </a:xfrm>
          <a:prstGeom prst="rect">
            <a:avLst/>
          </a:prstGeom>
        </p:spPr>
        <p:txBody>
          <a:bodyPr vert="horz" lIns="91440" tIns="45720" rIns="91440" bIns="45720" rtlCol="0" anchor="ctr"/>
          <a:lstStyle>
            <a:lvl1pPr algn="r">
              <a:defRPr sz="675">
                <a:solidFill>
                  <a:schemeClr val="tx1">
                    <a:lumMod val="65000"/>
                    <a:lumOff val="35000"/>
                  </a:schemeClr>
                </a:solidFill>
                <a:latin typeface="Arial" panose="020B0604020202020204" pitchFamily="34" charset="0"/>
                <a:cs typeface="Arial" panose="020B0604020202020204" pitchFamily="34" charset="0"/>
              </a:defRPr>
            </a:lvl1pPr>
          </a:lstStyle>
          <a:p>
            <a:r>
              <a:rPr lang="fi-FI" dirty="0" smtClean="0"/>
              <a:t>Etunimi Sukunimi</a:t>
            </a:r>
            <a:endParaRPr lang="fi-FI" dirty="0"/>
          </a:p>
        </p:txBody>
      </p:sp>
    </p:spTree>
    <p:extLst>
      <p:ext uri="{BB962C8B-B14F-4D97-AF65-F5344CB8AC3E}">
        <p14:creationId xmlns:p14="http://schemas.microsoft.com/office/powerpoint/2010/main" val="5909003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pPr algn="r"/>
            <a:r>
              <a:rPr lang="fi-FI" dirty="0" smtClean="0"/>
              <a:t>[pvm]</a:t>
            </a:r>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dirty="0"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endParaRPr lang="fi-FI" noProof="0" dirty="0"/>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r>
              <a:rPr lang="fi-FI" dirty="0" smtClean="0"/>
              <a:t>[pvm]</a:t>
            </a:r>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dirty="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smtClean="0">
                <a:solidFill>
                  <a:schemeClr val="accent2"/>
                </a:solidFill>
              </a:rPr>
              <a:t>Onnistuva Suomi tehdään lähellä      </a:t>
            </a:r>
            <a:br>
              <a:rPr lang="fi-FI" sz="800" b="0" dirty="0" smtClean="0">
                <a:solidFill>
                  <a:schemeClr val="accent2"/>
                </a:solidFill>
              </a:rPr>
            </a:br>
            <a:r>
              <a:rPr lang="sv-SE" sz="800" b="0" dirty="0" smtClean="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 id="2147483810" r:id="rId15"/>
    <p:sldLayoutId id="2147483811" r:id="rId16"/>
  </p:sldLayoutIdLst>
  <p:hf hdr="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Lasten ja perheiden palvelut kohti uusia rakenteita ja prosesseja</a:t>
            </a:r>
            <a:endParaRPr lang="fi-FI" dirty="0"/>
          </a:p>
        </p:txBody>
      </p:sp>
      <p:sp>
        <p:nvSpPr>
          <p:cNvPr id="3" name="Alaotsikko 2"/>
          <p:cNvSpPr>
            <a:spLocks noGrp="1"/>
          </p:cNvSpPr>
          <p:nvPr>
            <p:ph type="subTitle" idx="1"/>
          </p:nvPr>
        </p:nvSpPr>
        <p:spPr>
          <a:xfrm>
            <a:off x="699832" y="2715766"/>
            <a:ext cx="6102000" cy="1228500"/>
          </a:xfrm>
        </p:spPr>
        <p:txBody>
          <a:bodyPr>
            <a:normAutofit fontScale="85000" lnSpcReduction="10000"/>
          </a:bodyPr>
          <a:lstStyle/>
          <a:p>
            <a:r>
              <a:rPr lang="fi-FI" dirty="0" smtClean="0"/>
              <a:t>Kysely maakuntien </a:t>
            </a:r>
            <a:r>
              <a:rPr lang="fi-FI" dirty="0" err="1" smtClean="0"/>
              <a:t>sote</a:t>
            </a:r>
            <a:r>
              <a:rPr lang="fi-FI" dirty="0" smtClean="0"/>
              <a:t>-vastuuvalmistelijoille lasten ja perheiden palvelujen valmistelutilanteesta </a:t>
            </a:r>
            <a:r>
              <a:rPr lang="fi-FI" dirty="0"/>
              <a:t>5</a:t>
            </a:r>
            <a:r>
              <a:rPr lang="fi-FI" dirty="0" smtClean="0"/>
              <a:t>/2017</a:t>
            </a:r>
            <a:endParaRPr lang="fi-FI" dirty="0"/>
          </a:p>
        </p:txBody>
      </p:sp>
      <p:sp>
        <p:nvSpPr>
          <p:cNvPr id="4" name="Alatunnisteen paikkamerkki 3"/>
          <p:cNvSpPr>
            <a:spLocks noGrp="1"/>
          </p:cNvSpPr>
          <p:nvPr>
            <p:ph type="ftr" sz="quarter" idx="3"/>
          </p:nvPr>
        </p:nvSpPr>
        <p:spPr>
          <a:xfrm>
            <a:off x="827584" y="4083918"/>
            <a:ext cx="3096000" cy="415824"/>
          </a:xfrm>
        </p:spPr>
        <p:txBody>
          <a:bodyPr/>
          <a:lstStyle/>
          <a:p>
            <a:r>
              <a:rPr lang="fi-FI" dirty="0" smtClean="0"/>
              <a:t>Aila Puustinen-Korhonen</a:t>
            </a:r>
          </a:p>
          <a:p>
            <a:r>
              <a:rPr lang="fi-FI" dirty="0" smtClean="0"/>
              <a:t>Sosiaali- ja terveysyksikö</a:t>
            </a:r>
          </a:p>
          <a:p>
            <a:r>
              <a:rPr lang="fi-FI" dirty="0" smtClean="0"/>
              <a:t>Suomen Kuntaliitto</a:t>
            </a:r>
            <a:endParaRPr lang="fi-FI" dirty="0"/>
          </a:p>
        </p:txBody>
      </p:sp>
    </p:spTree>
    <p:extLst>
      <p:ext uri="{BB962C8B-B14F-4D97-AF65-F5344CB8AC3E}">
        <p14:creationId xmlns:p14="http://schemas.microsoft.com/office/powerpoint/2010/main" val="701676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9999" y="118946"/>
            <a:ext cx="7779600" cy="781596"/>
          </a:xfrm>
        </p:spPr>
        <p:txBody>
          <a:bodyPr>
            <a:normAutofit/>
          </a:bodyPr>
          <a:lstStyle/>
          <a:p>
            <a:r>
              <a:rPr lang="fi-FI" dirty="0" smtClean="0"/>
              <a:t>Laaja mukanaolo haastaa työtapoja</a:t>
            </a:r>
            <a:endParaRPr lang="fi-FI" dirty="0"/>
          </a:p>
        </p:txBody>
      </p:sp>
      <p:sp>
        <p:nvSpPr>
          <p:cNvPr id="3" name="Sisällön paikkamerkki 2"/>
          <p:cNvSpPr>
            <a:spLocks noGrp="1"/>
          </p:cNvSpPr>
          <p:nvPr>
            <p:ph idx="1"/>
          </p:nvPr>
        </p:nvSpPr>
        <p:spPr>
          <a:xfrm>
            <a:off x="395536" y="987574"/>
            <a:ext cx="8064464" cy="3609924"/>
          </a:xfrm>
        </p:spPr>
        <p:txBody>
          <a:bodyPr>
            <a:normAutofit fontScale="85000" lnSpcReduction="20000"/>
          </a:bodyPr>
          <a:lstStyle/>
          <a:p>
            <a:pPr marL="0" indent="0">
              <a:buNone/>
            </a:pPr>
            <a:r>
              <a:rPr lang="fi-FI" dirty="0" smtClean="0"/>
              <a:t>”Haasteena </a:t>
            </a:r>
            <a:r>
              <a:rPr lang="fi-FI" dirty="0"/>
              <a:t>on </a:t>
            </a:r>
            <a:r>
              <a:rPr lang="fi-FI" dirty="0" smtClean="0"/>
              <a:t> </a:t>
            </a:r>
            <a:r>
              <a:rPr lang="fi-FI" dirty="0"/>
              <a:t>se, että miten </a:t>
            </a:r>
            <a:r>
              <a:rPr lang="fi-FI" dirty="0" smtClean="0"/>
              <a:t>rajata </a:t>
            </a:r>
            <a:r>
              <a:rPr lang="fi-FI" dirty="0"/>
              <a:t>mukanaolevien yhteistyötahojen määrä ja rooli siten, että </a:t>
            </a:r>
            <a:r>
              <a:rPr lang="fi-FI" dirty="0" smtClean="0"/>
              <a:t> </a:t>
            </a:r>
            <a:r>
              <a:rPr lang="fi-FI" dirty="0"/>
              <a:t>kokoukset ovat </a:t>
            </a:r>
            <a:r>
              <a:rPr lang="fi-FI" dirty="0" smtClean="0"/>
              <a:t>toimivia.”</a:t>
            </a:r>
          </a:p>
          <a:p>
            <a:pPr marL="0" indent="0">
              <a:buNone/>
            </a:pPr>
            <a:r>
              <a:rPr lang="fi-FI" dirty="0" smtClean="0"/>
              <a:t>Yksi mahdollinen ratkaisu</a:t>
            </a:r>
            <a:r>
              <a:rPr lang="fi-FI" dirty="0"/>
              <a:t>:</a:t>
            </a:r>
            <a:endParaRPr lang="fi-FI" dirty="0" smtClean="0"/>
          </a:p>
          <a:p>
            <a:pPr marL="0" indent="0">
              <a:buNone/>
            </a:pPr>
            <a:r>
              <a:rPr lang="fi-FI" dirty="0" smtClean="0"/>
              <a:t>”Valmisteluryhmällä </a:t>
            </a:r>
            <a:r>
              <a:rPr lang="fi-FI" dirty="0"/>
              <a:t>on mahdollisuus olla yhteydessä ja kuulla </a:t>
            </a:r>
            <a:r>
              <a:rPr lang="fi-FI" dirty="0" smtClean="0"/>
              <a:t>oppilaitosten </a:t>
            </a:r>
            <a:r>
              <a:rPr lang="fi-FI" dirty="0"/>
              <a:t>edustajia, yliopistoa, </a:t>
            </a:r>
            <a:r>
              <a:rPr lang="fi-FI" dirty="0" err="1"/>
              <a:t>sosiaali</a:t>
            </a:r>
            <a:r>
              <a:rPr lang="fi-FI" dirty="0"/>
              <a:t>- ja terveydenhuollon osaamiskeskuksia maakunnan alueella. Lisäksi on mahdollisuus hyödyntää lasten ja nuorten osallisuutta esim. muutosagenttien neuvoa-antavien ryhmien kautta. Valmisteluryhmän pitäisi </a:t>
            </a:r>
            <a:r>
              <a:rPr lang="fi-FI" dirty="0" smtClean="0"/>
              <a:t> </a:t>
            </a:r>
            <a:r>
              <a:rPr lang="fi-FI" dirty="0"/>
              <a:t>ensi syksyn aikana järjestää teemakokouksia niin että tärkeät </a:t>
            </a:r>
            <a:r>
              <a:rPr lang="fi-FI" dirty="0" smtClean="0"/>
              <a:t>yhteisen työn </a:t>
            </a:r>
            <a:r>
              <a:rPr lang="fi-FI" dirty="0"/>
              <a:t>ja jatkossa yhdyspintojen toimijat tulevat selkeämmin kuultua </a:t>
            </a:r>
            <a:r>
              <a:rPr lang="fi-FI" dirty="0" smtClean="0"/>
              <a:t>esim. sivistystoimi</a:t>
            </a:r>
            <a:r>
              <a:rPr lang="fi-FI" dirty="0"/>
              <a:t>, poliisi, järjestöt</a:t>
            </a:r>
            <a:r>
              <a:rPr lang="fi-FI" dirty="0" smtClean="0"/>
              <a:t>.”</a:t>
            </a:r>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10</a:t>
            </a:fld>
            <a:endParaRPr lang="fi-FI" dirty="0"/>
          </a:p>
        </p:txBody>
      </p:sp>
    </p:spTree>
    <p:extLst>
      <p:ext uri="{BB962C8B-B14F-4D97-AF65-F5344CB8AC3E}">
        <p14:creationId xmlns:p14="http://schemas.microsoft.com/office/powerpoint/2010/main" val="376488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latin typeface="Calibri" panose="020F0502020204030204" pitchFamily="34" charset="0"/>
                <a:ea typeface="Calibri" panose="020F0502020204030204" pitchFamily="34" charset="0"/>
                <a:cs typeface="Times New Roman" panose="02020603050405020304" pitchFamily="18" charset="0"/>
              </a:rPr>
              <a:t/>
            </a:r>
            <a:br>
              <a:rPr lang="fi-FI" dirty="0">
                <a:latin typeface="Calibri" panose="020F0502020204030204" pitchFamily="34" charset="0"/>
                <a:ea typeface="Calibri" panose="020F0502020204030204" pitchFamily="34" charset="0"/>
                <a:cs typeface="Times New Roman" panose="02020603050405020304" pitchFamily="18" charset="0"/>
              </a:rPr>
            </a:br>
            <a:r>
              <a:rPr lang="fi-FI" dirty="0" smtClean="0">
                <a:latin typeface="Calibri" panose="020F0502020204030204" pitchFamily="34" charset="0"/>
                <a:ea typeface="Calibri" panose="020F0502020204030204" pitchFamily="34" charset="0"/>
                <a:cs typeface="Times New Roman" panose="02020603050405020304" pitchFamily="18" charset="0"/>
              </a:rPr>
              <a:t>Onko valmistelua varten tehty palvelujen nykytilan kuvaus?</a:t>
            </a:r>
            <a:endParaRPr lang="fi-FI" dirty="0"/>
          </a:p>
        </p:txBody>
      </p:sp>
      <p:graphicFrame>
        <p:nvGraphicFramePr>
          <p:cNvPr id="6" name="Sisällön paikkamerkki 5"/>
          <p:cNvGraphicFramePr>
            <a:graphicFrameLocks noGrp="1"/>
          </p:cNvGraphicFramePr>
          <p:nvPr>
            <p:ph idx="1"/>
            <p:extLst/>
          </p:nvPr>
        </p:nvGraphicFramePr>
        <p:xfrm>
          <a:off x="680400" y="1347613"/>
          <a:ext cx="7059952" cy="2952330"/>
        </p:xfrm>
        <a:graphic>
          <a:graphicData uri="http://schemas.openxmlformats.org/drawingml/2006/table">
            <a:tbl>
              <a:tblPr firstRow="1" bandRow="1">
                <a:tableStyleId>{5C22544A-7EE6-4342-B048-85BDC9FD1C3A}</a:tableStyleId>
              </a:tblPr>
              <a:tblGrid>
                <a:gridCol w="3812852">
                  <a:extLst>
                    <a:ext uri="{9D8B030D-6E8A-4147-A177-3AD203B41FA5}">
                      <a16:colId xmlns:a16="http://schemas.microsoft.com/office/drawing/2014/main" val="312681653"/>
                    </a:ext>
                  </a:extLst>
                </a:gridCol>
                <a:gridCol w="3247100">
                  <a:extLst>
                    <a:ext uri="{9D8B030D-6E8A-4147-A177-3AD203B41FA5}">
                      <a16:colId xmlns:a16="http://schemas.microsoft.com/office/drawing/2014/main" val="1615483986"/>
                    </a:ext>
                  </a:extLst>
                </a:gridCol>
              </a:tblGrid>
              <a:tr h="992478">
                <a:tc>
                  <a:txBody>
                    <a:bodyPr/>
                    <a:lstStyle/>
                    <a:p>
                      <a:pPr>
                        <a:lnSpc>
                          <a:spcPct val="107000"/>
                        </a:lnSpc>
                        <a:spcAft>
                          <a:spcPts val="800"/>
                        </a:spcAft>
                      </a:pPr>
                      <a:r>
                        <a:rPr lang="fi-FI" sz="1800" dirty="0" smtClean="0">
                          <a:effectLst/>
                          <a:latin typeface="Verdana" panose="020B0604030504040204" pitchFamily="34" charset="0"/>
                          <a:ea typeface="Verdana" panose="020B0604030504040204" pitchFamily="34" charset="0"/>
                          <a:cs typeface="Verdana" panose="020B0604030504040204" pitchFamily="34" charset="0"/>
                        </a:rPr>
                        <a:t>Nykytilanteen</a:t>
                      </a:r>
                      <a:r>
                        <a:rPr lang="fi-FI" sz="1800" baseline="0" dirty="0" smtClean="0">
                          <a:effectLst/>
                          <a:latin typeface="Verdana" panose="020B0604030504040204" pitchFamily="34" charset="0"/>
                          <a:ea typeface="Verdana" panose="020B0604030504040204" pitchFamily="34" charset="0"/>
                          <a:cs typeface="Verdana" panose="020B0604030504040204" pitchFamily="34" charset="0"/>
                        </a:rPr>
                        <a:t> kuvaus</a:t>
                      </a:r>
                      <a:endParaRPr lang="fi-FI" sz="1800" dirty="0">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7000"/>
                        </a:lnSpc>
                        <a:spcAft>
                          <a:spcPts val="800"/>
                        </a:spcAft>
                      </a:pPr>
                      <a:r>
                        <a:rPr lang="fi-FI" sz="1800" dirty="0">
                          <a:effectLst/>
                        </a:rPr>
                        <a:t>Maakuntien määrä</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92801967"/>
                  </a:ext>
                </a:extLst>
              </a:tr>
              <a:tr h="418175">
                <a:tc>
                  <a:txBody>
                    <a:bodyPr/>
                    <a:lstStyle/>
                    <a:p>
                      <a:pPr>
                        <a:lnSpc>
                          <a:spcPct val="107000"/>
                        </a:lnSpc>
                        <a:spcAft>
                          <a:spcPts val="800"/>
                        </a:spcAft>
                      </a:pPr>
                      <a:r>
                        <a:rPr lang="fi-FI" sz="1600" dirty="0">
                          <a:effectLst/>
                        </a:rPr>
                        <a:t>on valmistunut ja saatavissa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fi-FI" sz="1600">
                          <a:effectLst/>
                        </a:rPr>
                        <a:t>10</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89502676"/>
                  </a:ext>
                </a:extLst>
              </a:tr>
              <a:tr h="418175">
                <a:tc>
                  <a:txBody>
                    <a:bodyPr/>
                    <a:lstStyle/>
                    <a:p>
                      <a:pPr>
                        <a:lnSpc>
                          <a:spcPct val="107000"/>
                        </a:lnSpc>
                        <a:spcAft>
                          <a:spcPts val="800"/>
                        </a:spcAft>
                      </a:pPr>
                      <a:r>
                        <a:rPr lang="fi-FI" sz="1600" dirty="0">
                          <a:effectLst/>
                        </a:rPr>
                        <a:t>on parhaillaan valmistelussa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fi-FI" sz="1600">
                          <a:effectLst/>
                        </a:rPr>
                        <a:t>5</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06158955"/>
                  </a:ext>
                </a:extLst>
              </a:tr>
              <a:tr h="705327">
                <a:tc>
                  <a:txBody>
                    <a:bodyPr/>
                    <a:lstStyle/>
                    <a:p>
                      <a:pPr>
                        <a:lnSpc>
                          <a:spcPct val="107000"/>
                        </a:lnSpc>
                        <a:spcAft>
                          <a:spcPts val="800"/>
                        </a:spcAft>
                      </a:pPr>
                      <a:r>
                        <a:rPr lang="fi-FI" sz="1600" dirty="0">
                          <a:effectLst/>
                        </a:rPr>
                        <a:t>valmistelu on käynnistymässä lähiaikoina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fi-FI" sz="1600">
                          <a:effectLst/>
                        </a:rPr>
                        <a:t>1</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65034522"/>
                  </a:ext>
                </a:extLst>
              </a:tr>
              <a:tr h="418175">
                <a:tc>
                  <a:txBody>
                    <a:bodyPr/>
                    <a:lstStyle/>
                    <a:p>
                      <a:pPr>
                        <a:lnSpc>
                          <a:spcPct val="107000"/>
                        </a:lnSpc>
                        <a:spcAft>
                          <a:spcPts val="800"/>
                        </a:spcAft>
                      </a:pPr>
                      <a:r>
                        <a:rPr lang="fi-FI" sz="1600" dirty="0">
                          <a:effectLst/>
                        </a:rPr>
                        <a:t>ei ole valmistelussa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fi-FI" sz="1600" dirty="0">
                          <a:effectLst/>
                        </a:rPr>
                        <a:t>2</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82550935"/>
                  </a:ext>
                </a:extLst>
              </a:tr>
            </a:tbl>
          </a:graphicData>
        </a:graphic>
      </p:graphicFrame>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11</a:t>
            </a:fld>
            <a:endParaRPr lang="fi-FI" dirty="0"/>
          </a:p>
        </p:txBody>
      </p:sp>
    </p:spTree>
    <p:extLst>
      <p:ext uri="{BB962C8B-B14F-4D97-AF65-F5344CB8AC3E}">
        <p14:creationId xmlns:p14="http://schemas.microsoft.com/office/powerpoint/2010/main" val="191478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Lasten ja perheiden palvelujen valmistelua tehdään maakunnissa</a:t>
            </a:r>
            <a:endParaRPr lang="fi-FI" u="sng" dirty="0"/>
          </a:p>
        </p:txBody>
      </p:sp>
      <p:sp>
        <p:nvSpPr>
          <p:cNvPr id="3" name="Sisällön paikkamerkki 2"/>
          <p:cNvSpPr>
            <a:spLocks noGrp="1"/>
          </p:cNvSpPr>
          <p:nvPr>
            <p:ph idx="1"/>
          </p:nvPr>
        </p:nvSpPr>
        <p:spPr>
          <a:xfrm>
            <a:off x="611560" y="1063228"/>
            <a:ext cx="7848440" cy="3534270"/>
          </a:xfrm>
        </p:spPr>
        <p:txBody>
          <a:bodyPr/>
          <a:lstStyle/>
          <a:p>
            <a:pPr marL="0" indent="0">
              <a:buNone/>
            </a:pPr>
            <a:r>
              <a:rPr lang="fi-FI" dirty="0" smtClean="0"/>
              <a:t> </a:t>
            </a:r>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12</a:t>
            </a:fld>
            <a:endParaRPr lang="fi-FI" dirty="0"/>
          </a:p>
        </p:txBody>
      </p:sp>
      <p:graphicFrame>
        <p:nvGraphicFramePr>
          <p:cNvPr id="6" name="Taulukko 5"/>
          <p:cNvGraphicFramePr>
            <a:graphicFrameLocks noGrp="1"/>
          </p:cNvGraphicFramePr>
          <p:nvPr>
            <p:extLst>
              <p:ext uri="{D42A27DB-BD31-4B8C-83A1-F6EECF244321}">
                <p14:modId xmlns:p14="http://schemas.microsoft.com/office/powerpoint/2010/main" val="589318383"/>
              </p:ext>
            </p:extLst>
          </p:nvPr>
        </p:nvGraphicFramePr>
        <p:xfrm>
          <a:off x="459968" y="1030893"/>
          <a:ext cx="8000032" cy="3596332"/>
        </p:xfrm>
        <a:graphic>
          <a:graphicData uri="http://schemas.openxmlformats.org/drawingml/2006/table">
            <a:tbl>
              <a:tblPr firstRow="1" bandRow="1">
                <a:tableStyleId>{5C22544A-7EE6-4342-B048-85BDC9FD1C3A}</a:tableStyleId>
              </a:tblPr>
              <a:tblGrid>
                <a:gridCol w="5400600">
                  <a:extLst>
                    <a:ext uri="{9D8B030D-6E8A-4147-A177-3AD203B41FA5}">
                      <a16:colId xmlns:a16="http://schemas.microsoft.com/office/drawing/2014/main" val="4281965455"/>
                    </a:ext>
                  </a:extLst>
                </a:gridCol>
                <a:gridCol w="2599432">
                  <a:extLst>
                    <a:ext uri="{9D8B030D-6E8A-4147-A177-3AD203B41FA5}">
                      <a16:colId xmlns:a16="http://schemas.microsoft.com/office/drawing/2014/main" val="1221920709"/>
                    </a:ext>
                  </a:extLst>
                </a:gridCol>
              </a:tblGrid>
              <a:tr h="400858">
                <a:tc>
                  <a:txBody>
                    <a:bodyPr/>
                    <a:lstStyle/>
                    <a:p>
                      <a:r>
                        <a:rPr lang="fi-FI" dirty="0" smtClean="0"/>
                        <a:t>Työryhmä (ensisijainen maininta)</a:t>
                      </a:r>
                      <a:endParaRPr lang="fi-FI" dirty="0"/>
                    </a:p>
                  </a:txBody>
                  <a:tcPr/>
                </a:tc>
                <a:tc>
                  <a:txBody>
                    <a:bodyPr/>
                    <a:lstStyle/>
                    <a:p>
                      <a:r>
                        <a:rPr lang="fi-FI" dirty="0" smtClean="0"/>
                        <a:t>Maakuntien määrä</a:t>
                      </a:r>
                      <a:endParaRPr lang="fi-FI" dirty="0"/>
                    </a:p>
                  </a:txBody>
                  <a:tcPr/>
                </a:tc>
                <a:extLst>
                  <a:ext uri="{0D108BD9-81ED-4DB2-BD59-A6C34878D82A}">
                    <a16:rowId xmlns:a16="http://schemas.microsoft.com/office/drawing/2014/main" val="1336831405"/>
                  </a:ext>
                </a:extLst>
              </a:tr>
              <a:tr h="391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smtClean="0"/>
                        <a:t>Lapset/nuoret/perheet –teemaryhmä/valmisteluryhmä</a:t>
                      </a:r>
                    </a:p>
                  </a:txBody>
                  <a:tcPr/>
                </a:tc>
                <a:tc>
                  <a:txBody>
                    <a:bodyPr/>
                    <a:lstStyle/>
                    <a:p>
                      <a:r>
                        <a:rPr lang="fi-FI" sz="1400" dirty="0" smtClean="0"/>
                        <a:t>8</a:t>
                      </a:r>
                      <a:endParaRPr lang="fi-FI" sz="1400" dirty="0"/>
                    </a:p>
                  </a:txBody>
                  <a:tcPr/>
                </a:tc>
                <a:extLst>
                  <a:ext uri="{0D108BD9-81ED-4DB2-BD59-A6C34878D82A}">
                    <a16:rowId xmlns:a16="http://schemas.microsoft.com/office/drawing/2014/main" val="2139849921"/>
                  </a:ext>
                </a:extLst>
              </a:tr>
              <a:tr h="480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smtClean="0"/>
                        <a:t>SOTE-järjestämisen/tuottamisen</a:t>
                      </a:r>
                      <a:r>
                        <a:rPr lang="fi-FI" sz="1400" baseline="0" dirty="0" smtClean="0"/>
                        <a:t> työryhmät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aseline="0" dirty="0" smtClean="0"/>
                    </a:p>
                  </a:txBody>
                  <a:tcPr/>
                </a:tc>
                <a:tc>
                  <a:txBody>
                    <a:bodyPr/>
                    <a:lstStyle/>
                    <a:p>
                      <a:r>
                        <a:rPr lang="fi-FI" sz="1400" dirty="0" smtClean="0"/>
                        <a:t>4</a:t>
                      </a:r>
                      <a:endParaRPr lang="fi-FI" sz="1400" dirty="0"/>
                    </a:p>
                  </a:txBody>
                  <a:tcPr/>
                </a:tc>
                <a:extLst>
                  <a:ext uri="{0D108BD9-81ED-4DB2-BD59-A6C34878D82A}">
                    <a16:rowId xmlns:a16="http://schemas.microsoft.com/office/drawing/2014/main" val="284233582"/>
                  </a:ext>
                </a:extLst>
              </a:tr>
              <a:tr h="678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smtClean="0"/>
                        <a:t>LAPE-hankkeisiin</a:t>
                      </a:r>
                      <a:r>
                        <a:rPr lang="fi-FI" sz="1400" baseline="0" dirty="0" smtClean="0"/>
                        <a:t> liittyvät työryhmät (mainitaan pelkästään LAPE-hankkeen työryhmiä)</a:t>
                      </a:r>
                    </a:p>
                    <a:p>
                      <a:endParaRPr lang="fi-FI" sz="1400" dirty="0"/>
                    </a:p>
                  </a:txBody>
                  <a:tcPr/>
                </a:tc>
                <a:tc>
                  <a:txBody>
                    <a:bodyPr/>
                    <a:lstStyle/>
                    <a:p>
                      <a:r>
                        <a:rPr lang="fi-FI" sz="1400" dirty="0" smtClean="0"/>
                        <a:t>2</a:t>
                      </a:r>
                    </a:p>
                    <a:p>
                      <a:endParaRPr lang="fi-FI" sz="1400" dirty="0"/>
                    </a:p>
                  </a:txBody>
                  <a:tcPr/>
                </a:tc>
                <a:extLst>
                  <a:ext uri="{0D108BD9-81ED-4DB2-BD59-A6C34878D82A}">
                    <a16:rowId xmlns:a16="http://schemas.microsoft.com/office/drawing/2014/main" val="3957866090"/>
                  </a:ext>
                </a:extLst>
              </a:tr>
              <a:tr h="480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smtClean="0"/>
                        <a:t>SOTE-/perhepalvelujen valmisteluryhmät</a:t>
                      </a:r>
                    </a:p>
                    <a:p>
                      <a:endParaRPr lang="fi-FI" sz="1400" dirty="0"/>
                    </a:p>
                  </a:txBody>
                  <a:tcPr/>
                </a:tc>
                <a:tc>
                  <a:txBody>
                    <a:bodyPr/>
                    <a:lstStyle/>
                    <a:p>
                      <a:r>
                        <a:rPr lang="fi-FI" sz="1400" dirty="0" smtClean="0"/>
                        <a:t>2</a:t>
                      </a:r>
                      <a:endParaRPr lang="fi-FI" sz="1400" dirty="0"/>
                    </a:p>
                  </a:txBody>
                  <a:tcPr/>
                </a:tc>
                <a:extLst>
                  <a:ext uri="{0D108BD9-81ED-4DB2-BD59-A6C34878D82A}">
                    <a16:rowId xmlns:a16="http://schemas.microsoft.com/office/drawing/2014/main" val="3845879083"/>
                  </a:ext>
                </a:extLst>
              </a:tr>
              <a:tr h="480754">
                <a:tc>
                  <a:txBody>
                    <a:bodyPr/>
                    <a:lstStyle/>
                    <a:p>
                      <a:r>
                        <a:rPr lang="fi-FI" sz="1400" dirty="0" smtClean="0"/>
                        <a:t>Valmistelua on tehty muulla tavalla</a:t>
                      </a:r>
                      <a:r>
                        <a:rPr lang="fi-FI" sz="1400" baseline="0" dirty="0" smtClean="0"/>
                        <a:t> (kuntayhtymän valmisteluun liittyvää työtä)</a:t>
                      </a:r>
                      <a:endParaRPr lang="fi-FI" sz="1400" dirty="0"/>
                    </a:p>
                  </a:txBody>
                  <a:tcPr/>
                </a:tc>
                <a:tc>
                  <a:txBody>
                    <a:bodyPr/>
                    <a:lstStyle/>
                    <a:p>
                      <a:r>
                        <a:rPr lang="fi-FI" sz="1400" dirty="0" smtClean="0"/>
                        <a:t>2</a:t>
                      </a:r>
                      <a:endParaRPr lang="fi-FI" sz="1400" dirty="0"/>
                    </a:p>
                  </a:txBody>
                  <a:tcPr/>
                </a:tc>
                <a:extLst>
                  <a:ext uri="{0D108BD9-81ED-4DB2-BD59-A6C34878D82A}">
                    <a16:rowId xmlns:a16="http://schemas.microsoft.com/office/drawing/2014/main" val="490535393"/>
                  </a:ext>
                </a:extLst>
              </a:tr>
              <a:tr h="480754">
                <a:tc>
                  <a:txBody>
                    <a:bodyPr/>
                    <a:lstStyle/>
                    <a:p>
                      <a:r>
                        <a:rPr lang="fi-FI" sz="1400" dirty="0" smtClean="0"/>
                        <a:t>LAPE-muutosohjelmaan liittyviä ryhmiä valmistelutyössä</a:t>
                      </a:r>
                      <a:r>
                        <a:rPr lang="fi-FI" sz="1400" baseline="0" dirty="0" smtClean="0"/>
                        <a:t> </a:t>
                      </a:r>
                      <a:r>
                        <a:rPr lang="fi-FI" sz="1400" dirty="0" smtClean="0"/>
                        <a:t> mainittu</a:t>
                      </a:r>
                      <a:r>
                        <a:rPr lang="fi-FI" sz="1400" baseline="0" dirty="0" smtClean="0"/>
                        <a:t> </a:t>
                      </a:r>
                      <a:endParaRPr lang="fi-FI" sz="1400" dirty="0"/>
                    </a:p>
                  </a:txBody>
                  <a:tcPr/>
                </a:tc>
                <a:tc>
                  <a:txBody>
                    <a:bodyPr/>
                    <a:lstStyle/>
                    <a:p>
                      <a:r>
                        <a:rPr lang="fi-FI" sz="1400" dirty="0" smtClean="0"/>
                        <a:t>11</a:t>
                      </a:r>
                      <a:endParaRPr lang="fi-FI" sz="1400" dirty="0"/>
                    </a:p>
                  </a:txBody>
                  <a:tcPr/>
                </a:tc>
                <a:extLst>
                  <a:ext uri="{0D108BD9-81ED-4DB2-BD59-A6C34878D82A}">
                    <a16:rowId xmlns:a16="http://schemas.microsoft.com/office/drawing/2014/main" val="1664972785"/>
                  </a:ext>
                </a:extLst>
              </a:tr>
            </a:tbl>
          </a:graphicData>
        </a:graphic>
      </p:graphicFrame>
    </p:spTree>
    <p:extLst>
      <p:ext uri="{BB962C8B-B14F-4D97-AF65-F5344CB8AC3E}">
        <p14:creationId xmlns:p14="http://schemas.microsoft.com/office/powerpoint/2010/main" val="142184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411510"/>
            <a:ext cx="7779600" cy="857250"/>
          </a:xfrm>
        </p:spPr>
        <p:txBody>
          <a:bodyPr>
            <a:noAutofit/>
          </a:bodyPr>
          <a:lstStyle/>
          <a:p>
            <a:r>
              <a:rPr lang="fi-FI" sz="2000" b="1" dirty="0" smtClean="0"/>
              <a:t>Ns. valmistelun ydinryhmien lisäksi lasten ja perheiden palveluja valmistellaan lukuisissa muissa  ryhmissä</a:t>
            </a:r>
            <a:endParaRPr lang="fi-FI" sz="2000" b="1" dirty="0"/>
          </a:p>
        </p:txBody>
      </p:sp>
      <p:sp>
        <p:nvSpPr>
          <p:cNvPr id="3" name="Sisällön paikkamerkki 2"/>
          <p:cNvSpPr>
            <a:spLocks noGrp="1"/>
          </p:cNvSpPr>
          <p:nvPr>
            <p:ph idx="1"/>
          </p:nvPr>
        </p:nvSpPr>
        <p:spPr>
          <a:xfrm>
            <a:off x="680400" y="1347614"/>
            <a:ext cx="7779600" cy="3249884"/>
          </a:xfrm>
        </p:spPr>
        <p:txBody>
          <a:bodyPr>
            <a:normAutofit fontScale="92500" lnSpcReduction="20000"/>
          </a:bodyPr>
          <a:lstStyle/>
          <a:p>
            <a:r>
              <a:rPr lang="fi-FI" dirty="0" smtClean="0"/>
              <a:t>Vastauksissa nimettiin  yhteensä </a:t>
            </a:r>
            <a:r>
              <a:rPr lang="fi-FI" b="1" dirty="0" smtClean="0"/>
              <a:t>54 työryhmää</a:t>
            </a:r>
            <a:r>
              <a:rPr lang="fi-FI" dirty="0" smtClean="0"/>
              <a:t>, joissa kerrottiin tehtävän lasten ja perheiden palveluihin liittyvää valmistelutyötä</a:t>
            </a:r>
            <a:endParaRPr lang="fi-FI" dirty="0"/>
          </a:p>
          <a:p>
            <a:pPr lvl="1"/>
            <a:r>
              <a:rPr lang="fi-FI" dirty="0" smtClean="0"/>
              <a:t>Ryhmiä on tätäkin enemmän, mutta kaikkia ei mainittu nimeltä, ainoastaan viitattiin olemassaoloon.</a:t>
            </a:r>
            <a:endParaRPr lang="fi-FI" dirty="0"/>
          </a:p>
          <a:p>
            <a:r>
              <a:rPr lang="fi-FI" dirty="0" smtClean="0"/>
              <a:t>Valmistelua ei ollut hankittu ostopalveluna yksityisiltä palveluntuottajilta yhdessäkään maakunnassa.</a:t>
            </a:r>
          </a:p>
          <a:p>
            <a:r>
              <a:rPr lang="fi-FI" dirty="0" smtClean="0"/>
              <a:t>Kyselyajankohtana useassa maakunnassa oltiin organisoitumassa väliaikaishallinnon aloittamista varten, mikä näkyi valmisteluryhmien tilanteessa.</a:t>
            </a:r>
          </a:p>
          <a:p>
            <a:endParaRPr lang="fi-FI" dirty="0" smtClean="0"/>
          </a:p>
          <a:p>
            <a:pPr lvl="1"/>
            <a:endParaRPr lang="fi-FI" dirty="0" smtClean="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13</a:t>
            </a:fld>
            <a:endParaRPr lang="fi-FI" dirty="0"/>
          </a:p>
        </p:txBody>
      </p:sp>
    </p:spTree>
    <p:extLst>
      <p:ext uri="{BB962C8B-B14F-4D97-AF65-F5344CB8AC3E}">
        <p14:creationId xmlns:p14="http://schemas.microsoft.com/office/powerpoint/2010/main" val="259275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Valmistelu maakunnissa on eri vaiheissa</a:t>
            </a:r>
            <a:endParaRPr lang="fi-FI" dirty="0"/>
          </a:p>
        </p:txBody>
      </p:sp>
      <p:sp>
        <p:nvSpPr>
          <p:cNvPr id="3" name="Sisällön paikkamerkki 2"/>
          <p:cNvSpPr>
            <a:spLocks noGrp="1"/>
          </p:cNvSpPr>
          <p:nvPr>
            <p:ph idx="1"/>
          </p:nvPr>
        </p:nvSpPr>
        <p:spPr/>
        <p:txBody>
          <a:bodyPr>
            <a:normAutofit/>
          </a:bodyPr>
          <a:lstStyle/>
          <a:p>
            <a:r>
              <a:rPr lang="fi-FI" sz="1800" dirty="0" smtClean="0"/>
              <a:t>”Kokonaisuudessaan </a:t>
            </a:r>
            <a:r>
              <a:rPr lang="fi-FI" sz="1800" dirty="0"/>
              <a:t>tämä osa-alue on edennyt parhaiten </a:t>
            </a:r>
            <a:r>
              <a:rPr lang="fi-FI" sz="1800" dirty="0" smtClean="0"/>
              <a:t>verrattuna </a:t>
            </a:r>
            <a:r>
              <a:rPr lang="fi-FI" sz="1800" dirty="0"/>
              <a:t>ikääntyneiden ja aikuisten palveluiden </a:t>
            </a:r>
            <a:r>
              <a:rPr lang="fi-FI" sz="1800" dirty="0" smtClean="0"/>
              <a:t>ryhmiin.”</a:t>
            </a:r>
          </a:p>
          <a:p>
            <a:r>
              <a:rPr lang="fi-FI" sz="1800" dirty="0" smtClean="0"/>
              <a:t>”Työryhmät </a:t>
            </a:r>
            <a:r>
              <a:rPr lang="fi-FI" sz="1800" dirty="0"/>
              <a:t>ovat saamassa esivalmistelun valmiiksi kesäkuun alkuun. Tällä hetkellä on ryhmien välillä limittäisyyttä ja lomittaisuutta. Kaikilla työryhmillä on vähän eri näkökulma lapset, nuoret ja perheet </a:t>
            </a:r>
            <a:r>
              <a:rPr lang="fi-FI" sz="1800" dirty="0" smtClean="0"/>
              <a:t>-kokonaisuuteen</a:t>
            </a:r>
            <a:r>
              <a:rPr lang="fi-FI" sz="1800" dirty="0"/>
              <a:t>. Jatkossa tarvitaan työryhmien välillä tiedon siirtoa – ”tiedon ristiin pölytystä” ja työnjaon selkeyttämistä. </a:t>
            </a:r>
            <a:r>
              <a:rPr lang="fi-FI" sz="1800" dirty="0" smtClean="0"/>
              <a:t>”</a:t>
            </a:r>
          </a:p>
          <a:p>
            <a:r>
              <a:rPr lang="fi-FI" sz="1800" dirty="0" smtClean="0"/>
              <a:t>”On </a:t>
            </a:r>
            <a:r>
              <a:rPr lang="fi-FI" sz="1800" dirty="0"/>
              <a:t>organisoiduttu LAPE-kärkihanketyön osalta. </a:t>
            </a:r>
            <a:r>
              <a:rPr lang="fi-FI" sz="1800" dirty="0" smtClean="0"/>
              <a:t>Em</a:t>
            </a:r>
            <a:r>
              <a:rPr lang="fi-FI" sz="1800" dirty="0"/>
              <a:t>. vastaukset koskevat maakunnallista lape-työryhmää, joka toiminnassa. Sote- ja maku-uudistuksen osalta ei ole vielä </a:t>
            </a:r>
            <a:r>
              <a:rPr lang="fi-FI" sz="1800" dirty="0" smtClean="0"/>
              <a:t>organisoiduttu.”</a:t>
            </a:r>
          </a:p>
          <a:p>
            <a:endParaRPr lang="fi-FI" sz="1600" dirty="0"/>
          </a:p>
          <a:p>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14</a:t>
            </a:fld>
            <a:endParaRPr lang="fi-FI" dirty="0"/>
          </a:p>
        </p:txBody>
      </p:sp>
    </p:spTree>
    <p:extLst>
      <p:ext uri="{BB962C8B-B14F-4D97-AF65-F5344CB8AC3E}">
        <p14:creationId xmlns:p14="http://schemas.microsoft.com/office/powerpoint/2010/main" val="209426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Mikä on edistänyt valmistelua?</a:t>
            </a:r>
            <a:endParaRPr lang="fi-FI" dirty="0"/>
          </a:p>
        </p:txBody>
      </p:sp>
      <p:sp>
        <p:nvSpPr>
          <p:cNvPr id="3" name="Sisällön paikkamerkki 2"/>
          <p:cNvSpPr>
            <a:spLocks noGrp="1"/>
          </p:cNvSpPr>
          <p:nvPr>
            <p:ph idx="1"/>
          </p:nvPr>
        </p:nvSpPr>
        <p:spPr/>
        <p:txBody>
          <a:bodyPr/>
          <a:lstStyle/>
          <a:p>
            <a:r>
              <a:rPr lang="fi-FI" dirty="0" smtClean="0"/>
              <a:t>”pakote” </a:t>
            </a:r>
            <a:r>
              <a:rPr lang="fi-FI" dirty="0"/>
              <a:t>valmistella </a:t>
            </a:r>
            <a:r>
              <a:rPr lang="fi-FI" dirty="0" smtClean="0"/>
              <a:t>sote-uudistusta </a:t>
            </a:r>
          </a:p>
          <a:p>
            <a:r>
              <a:rPr lang="fi-FI" dirty="0" smtClean="0"/>
              <a:t>LAPE-muutosohjelman hankkeiden käynnistyminen  </a:t>
            </a:r>
          </a:p>
          <a:p>
            <a:pPr lvl="1"/>
            <a:r>
              <a:rPr lang="fi-FI" dirty="0" smtClean="0"/>
              <a:t>Hankerahoitukset saatiin tosin vasta maaliskuussa 2017, hanketyöntekijöitä saatu osittain rekrytoitua, osittain ei.</a:t>
            </a:r>
          </a:p>
          <a:p>
            <a:r>
              <a:rPr lang="fi-FI" dirty="0"/>
              <a:t>e</a:t>
            </a:r>
            <a:r>
              <a:rPr lang="fi-FI" dirty="0" smtClean="0"/>
              <a:t>ri tahojen yhteiset </a:t>
            </a:r>
            <a:r>
              <a:rPr lang="fi-FI" dirty="0"/>
              <a:t>intressit valmistelussa</a:t>
            </a:r>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15</a:t>
            </a:fld>
            <a:endParaRPr lang="fi-FI" dirty="0"/>
          </a:p>
        </p:txBody>
      </p:sp>
    </p:spTree>
    <p:extLst>
      <p:ext uri="{BB962C8B-B14F-4D97-AF65-F5344CB8AC3E}">
        <p14:creationId xmlns:p14="http://schemas.microsoft.com/office/powerpoint/2010/main" val="258743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Mikä estänyt/hidastanut valmistelua?</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a:t>V</a:t>
            </a:r>
            <a:r>
              <a:rPr lang="fi-FI" dirty="0" smtClean="0"/>
              <a:t>almistelutyön </a:t>
            </a:r>
            <a:r>
              <a:rPr lang="fi-FI" b="1" dirty="0"/>
              <a:t>aliresurssointi</a:t>
            </a:r>
            <a:r>
              <a:rPr lang="fi-FI" dirty="0"/>
              <a:t> ja kuntien välisen yhteisen </a:t>
            </a:r>
            <a:r>
              <a:rPr lang="fi-FI" b="1" dirty="0"/>
              <a:t>tahtotilan </a:t>
            </a:r>
            <a:r>
              <a:rPr lang="fi-FI" b="1" dirty="0" smtClean="0"/>
              <a:t>puuttuminen</a:t>
            </a:r>
            <a:r>
              <a:rPr lang="fi-FI" dirty="0" smtClean="0"/>
              <a:t>.</a:t>
            </a:r>
          </a:p>
          <a:p>
            <a:pPr lvl="1"/>
            <a:r>
              <a:rPr lang="fi-FI" dirty="0" smtClean="0"/>
              <a:t>”Paikallisesti </a:t>
            </a:r>
            <a:r>
              <a:rPr lang="fi-FI" dirty="0"/>
              <a:t>haasteena työvoiman irrottaminen valmisteluun (esivalmistelu on ollut oman toimen ohella) </a:t>
            </a:r>
            <a:r>
              <a:rPr lang="fi-FI" dirty="0" smtClean="0"/>
              <a:t>sote-maku-uudistuksessa.”</a:t>
            </a:r>
            <a:endParaRPr lang="fi-FI" dirty="0"/>
          </a:p>
          <a:p>
            <a:endParaRPr lang="fi-FI" dirty="0" smtClean="0"/>
          </a:p>
          <a:p>
            <a:r>
              <a:rPr lang="fi-FI" dirty="0" smtClean="0"/>
              <a:t>Useissa eri </a:t>
            </a:r>
            <a:r>
              <a:rPr lang="fi-FI" dirty="0"/>
              <a:t>ryhmissä valmistelu tuo haasteita </a:t>
            </a:r>
            <a:r>
              <a:rPr lang="fi-FI" dirty="0" smtClean="0"/>
              <a:t>valmisteluun</a:t>
            </a:r>
          </a:p>
          <a:p>
            <a:pPr lvl="1"/>
            <a:r>
              <a:rPr lang="fi-FI" dirty="0" smtClean="0"/>
              <a:t>”</a:t>
            </a:r>
            <a:r>
              <a:rPr lang="fi-FI" b="1" dirty="0" smtClean="0"/>
              <a:t>Tiedottaminen </a:t>
            </a:r>
            <a:r>
              <a:rPr lang="fi-FI" b="1" dirty="0"/>
              <a:t>ja tietojen vaihto eri työryhmien välillä </a:t>
            </a:r>
            <a:r>
              <a:rPr lang="fi-FI" dirty="0"/>
              <a:t>voisi olla systemaattisempaa. </a:t>
            </a:r>
            <a:r>
              <a:rPr lang="fi-FI" dirty="0" smtClean="0"/>
              <a:t>Valmistelun </a:t>
            </a:r>
            <a:r>
              <a:rPr lang="fi-FI" dirty="0"/>
              <a:t>"väliinputoajat" on tunnistettu, mutta ei vielä ratkaistu yhdessä, miten edetään</a:t>
            </a:r>
            <a:r>
              <a:rPr lang="fi-FI" dirty="0" smtClean="0"/>
              <a:t>.”</a:t>
            </a:r>
          </a:p>
          <a:p>
            <a:endParaRPr lang="fi-FI" dirty="0" smtClean="0"/>
          </a:p>
          <a:p>
            <a:endParaRPr lang="fi-FI" dirty="0" smtClean="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16</a:t>
            </a:fld>
            <a:endParaRPr lang="fi-FI" dirty="0"/>
          </a:p>
        </p:txBody>
      </p:sp>
    </p:spTree>
    <p:extLst>
      <p:ext uri="{BB962C8B-B14F-4D97-AF65-F5344CB8AC3E}">
        <p14:creationId xmlns:p14="http://schemas.microsoft.com/office/powerpoint/2010/main" val="87257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Mikä estänyt/hidastanut valmistelua?</a:t>
            </a:r>
          </a:p>
        </p:txBody>
      </p:sp>
      <p:sp>
        <p:nvSpPr>
          <p:cNvPr id="3" name="Sisällön paikkamerkki 2"/>
          <p:cNvSpPr>
            <a:spLocks noGrp="1"/>
          </p:cNvSpPr>
          <p:nvPr>
            <p:ph idx="1"/>
          </p:nvPr>
        </p:nvSpPr>
        <p:spPr/>
        <p:txBody>
          <a:bodyPr>
            <a:normAutofit fontScale="92500" lnSpcReduction="20000"/>
          </a:bodyPr>
          <a:lstStyle/>
          <a:p>
            <a:r>
              <a:rPr lang="fi-FI" dirty="0" smtClean="0"/>
              <a:t>Lakiluonnokset keskeneräisiä ja epäselviä</a:t>
            </a:r>
            <a:r>
              <a:rPr lang="fi-FI" dirty="0"/>
              <a:t>, </a:t>
            </a:r>
            <a:r>
              <a:rPr lang="fi-FI" dirty="0" smtClean="0"/>
              <a:t>epäselvä kokonaisuus ja valmistelun kiire.</a:t>
            </a:r>
          </a:p>
          <a:p>
            <a:pPr lvl="1"/>
            <a:r>
              <a:rPr lang="fi-FI" dirty="0" smtClean="0"/>
              <a:t>”Koulupsykologien ja kuraattorien tuleva tilanne puhuttanut kovasti.”</a:t>
            </a:r>
          </a:p>
          <a:p>
            <a:r>
              <a:rPr lang="fi-FI" dirty="0" smtClean="0"/>
              <a:t>Valtakunnallinen sote-lakien valmistelu ei tue perhekeskusmallia.</a:t>
            </a:r>
          </a:p>
          <a:p>
            <a:pPr lvl="1"/>
            <a:r>
              <a:rPr lang="fi-FI" dirty="0" smtClean="0"/>
              <a:t>Valinnanvapauslakiluonnos ei sano mitään perhekeskusmallista, jota nyt kuitenkin valtakunnallisesti tavoitellaan LAPE-muutosohjelman kautta.</a:t>
            </a:r>
            <a:r>
              <a:rPr lang="fi-FI" dirty="0"/>
              <a:t> Miten </a:t>
            </a:r>
            <a:r>
              <a:rPr lang="fi-FI" dirty="0" smtClean="0"/>
              <a:t>saadaan sujuvat </a:t>
            </a:r>
            <a:r>
              <a:rPr lang="fi-FI" dirty="0"/>
              <a:t>palveluketjut</a:t>
            </a:r>
            <a:r>
              <a:rPr lang="fi-FI" dirty="0" smtClean="0"/>
              <a:t>?”</a:t>
            </a:r>
          </a:p>
          <a:p>
            <a:r>
              <a:rPr lang="fi-FI" dirty="0" smtClean="0"/>
              <a:t>LAPE-muutosohjelman </a:t>
            </a:r>
            <a:r>
              <a:rPr lang="fi-FI" dirty="0"/>
              <a:t>kehittämiskokonaisuuksissa ei ole huomioitu sote-palvelujen valinnanvapautta.</a:t>
            </a:r>
          </a:p>
          <a:p>
            <a:pPr lvl="1"/>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17</a:t>
            </a:fld>
            <a:endParaRPr lang="fi-FI" dirty="0"/>
          </a:p>
        </p:txBody>
      </p:sp>
    </p:spTree>
    <p:extLst>
      <p:ext uri="{BB962C8B-B14F-4D97-AF65-F5344CB8AC3E}">
        <p14:creationId xmlns:p14="http://schemas.microsoft.com/office/powerpoint/2010/main" val="11464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tarvittaisiin valmistelun tueksi?</a:t>
            </a:r>
            <a:endParaRPr lang="fi-FI" dirty="0"/>
          </a:p>
        </p:txBody>
      </p:sp>
      <p:sp>
        <p:nvSpPr>
          <p:cNvPr id="3" name="Sisällön paikkamerkki 2"/>
          <p:cNvSpPr>
            <a:spLocks noGrp="1"/>
          </p:cNvSpPr>
          <p:nvPr>
            <p:ph idx="1"/>
          </p:nvPr>
        </p:nvSpPr>
        <p:spPr/>
        <p:txBody>
          <a:bodyPr>
            <a:normAutofit fontScale="92500" lnSpcReduction="20000"/>
          </a:bodyPr>
          <a:lstStyle/>
          <a:p>
            <a:pPr marL="0" indent="0">
              <a:buNone/>
            </a:pPr>
            <a:r>
              <a:rPr lang="fi-FI" dirty="0" smtClean="0"/>
              <a:t>Lisää tarvittaisiin:</a:t>
            </a:r>
            <a:endParaRPr lang="fi-FI" dirty="0"/>
          </a:p>
          <a:p>
            <a:r>
              <a:rPr lang="fi-FI" dirty="0" smtClean="0"/>
              <a:t>”Maakunnallista </a:t>
            </a:r>
            <a:r>
              <a:rPr lang="fi-FI" b="1" dirty="0"/>
              <a:t>resurssia ja koordinaatiota </a:t>
            </a:r>
            <a:r>
              <a:rPr lang="fi-FI" dirty="0"/>
              <a:t>varsinaiseen </a:t>
            </a:r>
            <a:r>
              <a:rPr lang="fi-FI" dirty="0" smtClean="0"/>
              <a:t>valmisteluun.”</a:t>
            </a:r>
          </a:p>
          <a:p>
            <a:r>
              <a:rPr lang="fi-FI" dirty="0" smtClean="0"/>
              <a:t>”</a:t>
            </a:r>
            <a:r>
              <a:rPr lang="fi-FI" b="1" dirty="0" smtClean="0"/>
              <a:t>Tiedotus </a:t>
            </a:r>
            <a:r>
              <a:rPr lang="fi-FI" b="1" dirty="0"/>
              <a:t>ja tuki maakunnalle ja kunnille </a:t>
            </a:r>
            <a:r>
              <a:rPr lang="fi-FI" dirty="0"/>
              <a:t>on tärkeää, samoin vertailutieto maakuntien osalta. Lapsi- ja perhepalvelut ovat yksi merkityksellisin palvelukokonaisuus uudessa maakunnassa, jossa rajapintojen maakunnan ja kunnan välillä pitää toimia, jotta asukkaat saavat laadukkaita palveluita. Tähän otetaan kaikki saatavilla oleva tieto ja tuki mielellään vastaan</a:t>
            </a:r>
            <a:r>
              <a:rPr lang="fi-FI" dirty="0" smtClean="0"/>
              <a:t>.”</a:t>
            </a:r>
            <a:endParaRPr lang="fi-FI" dirty="0"/>
          </a:p>
          <a:p>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18</a:t>
            </a:fld>
            <a:endParaRPr lang="fi-FI" dirty="0"/>
          </a:p>
        </p:txBody>
      </p:sp>
    </p:spTree>
    <p:extLst>
      <p:ext uri="{BB962C8B-B14F-4D97-AF65-F5344CB8AC3E}">
        <p14:creationId xmlns:p14="http://schemas.microsoft.com/office/powerpoint/2010/main" val="13041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tarvittaisiin valmistelun tueksi?</a:t>
            </a:r>
            <a:endParaRPr lang="fi-FI" dirty="0"/>
          </a:p>
        </p:txBody>
      </p:sp>
      <p:sp>
        <p:nvSpPr>
          <p:cNvPr id="3" name="Sisällön paikkamerkki 2"/>
          <p:cNvSpPr>
            <a:spLocks noGrp="1"/>
          </p:cNvSpPr>
          <p:nvPr>
            <p:ph idx="1"/>
          </p:nvPr>
        </p:nvSpPr>
        <p:spPr/>
        <p:txBody>
          <a:bodyPr/>
          <a:lstStyle/>
          <a:p>
            <a:r>
              <a:rPr lang="fi-FI" dirty="0" smtClean="0"/>
              <a:t>”Sosiaalipalvelujen/sosiaalihuollon </a:t>
            </a:r>
            <a:r>
              <a:rPr lang="fi-FI" dirty="0"/>
              <a:t>esillä </a:t>
            </a:r>
            <a:r>
              <a:rPr lang="fi-FI" dirty="0" smtClean="0"/>
              <a:t>pitämistä.” </a:t>
            </a:r>
          </a:p>
          <a:p>
            <a:r>
              <a:rPr lang="fi-FI" dirty="0" smtClean="0"/>
              <a:t>”Valtakunnallisesti </a:t>
            </a:r>
            <a:r>
              <a:rPr lang="fi-FI" dirty="0"/>
              <a:t>on Ikäihmisten ja LAPE </a:t>
            </a:r>
            <a:r>
              <a:rPr lang="fi-FI" dirty="0" smtClean="0"/>
              <a:t>-muutosohjelma </a:t>
            </a:r>
            <a:r>
              <a:rPr lang="fi-FI" dirty="0"/>
              <a:t>hyvin esillä, mutta aikuisten palvelujen osalta ei ole menossa kokonaisuutta vahvistavaa muutosohjelmaa</a:t>
            </a:r>
            <a:r>
              <a:rPr lang="fi-FI" dirty="0" smtClean="0"/>
              <a:t>.”</a:t>
            </a:r>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19</a:t>
            </a:fld>
            <a:endParaRPr lang="fi-FI" dirty="0"/>
          </a:p>
        </p:txBody>
      </p:sp>
    </p:spTree>
    <p:extLst>
      <p:ext uri="{BB962C8B-B14F-4D97-AF65-F5344CB8AC3E}">
        <p14:creationId xmlns:p14="http://schemas.microsoft.com/office/powerpoint/2010/main" val="211668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Tässä diasarjassa kuvataan</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Lasten ja perheiden palvelujen valmistelutyötä </a:t>
            </a:r>
            <a:r>
              <a:rPr lang="fi-FI" dirty="0" err="1" smtClean="0"/>
              <a:t>sote</a:t>
            </a:r>
            <a:r>
              <a:rPr lang="fi-FI" dirty="0" smtClean="0"/>
              <a:t>- ja maakuntauudistusta varten.</a:t>
            </a:r>
          </a:p>
          <a:p>
            <a:r>
              <a:rPr lang="fi-FI" dirty="0" smtClean="0"/>
              <a:t>Valmistelun </a:t>
            </a:r>
            <a:r>
              <a:rPr lang="fi-FI" dirty="0"/>
              <a:t>haasteita ja </a:t>
            </a:r>
            <a:r>
              <a:rPr lang="fi-FI" dirty="0" smtClean="0"/>
              <a:t>tulevaisuuden näkymiä.</a:t>
            </a:r>
          </a:p>
          <a:p>
            <a:r>
              <a:rPr lang="fi-FI" dirty="0" smtClean="0"/>
              <a:t>Tarvittavaa muutostukea valmistelutyölle jatkossa.</a:t>
            </a:r>
          </a:p>
          <a:p>
            <a:r>
              <a:rPr lang="fi-FI" dirty="0" smtClean="0"/>
              <a:t>Lyhyesti lapsi- ja perhepalveluiden muutosohjelmaa osana laajempaa lasten ja perheiden palvelujen kokonaisuutta maakunnissa</a:t>
            </a:r>
            <a:r>
              <a:rPr lang="fi-FI" dirty="0"/>
              <a:t>. </a:t>
            </a:r>
            <a:endParaRPr lang="fi-FI" dirty="0" smtClean="0"/>
          </a:p>
          <a:p>
            <a:pPr lvl="1"/>
            <a:r>
              <a:rPr lang="fi-FI" b="1" dirty="0"/>
              <a:t>Tässä koosteessa viitataan LAPE-sanalla hallituksen LAPE-muutosohjelmaan ja siihen liittyvään työhön maakuntien alueella. </a:t>
            </a:r>
            <a:endParaRPr lang="fi-FI" dirty="0" smtClean="0"/>
          </a:p>
          <a:p>
            <a:pPr lvl="1"/>
            <a:r>
              <a:rPr lang="fi-FI" dirty="0" smtClean="0"/>
              <a:t>Dioissa 28-33  kerrotaan lyhyesti LAPE-muutosohjelmasta ja sen toimeenpanosta maakunnissa.</a:t>
            </a:r>
            <a:endParaRPr lang="fi-FI" dirty="0"/>
          </a:p>
          <a:p>
            <a:endParaRPr lang="fi-FI" dirty="0" smtClean="0"/>
          </a:p>
          <a:p>
            <a:endParaRPr lang="fi-FI" dirty="0" smtClean="0"/>
          </a:p>
          <a:p>
            <a:pPr marL="457200" lvl="1" indent="0">
              <a:buNone/>
            </a:pPr>
            <a:endParaRPr lang="fi-FI" dirty="0" smtClean="0"/>
          </a:p>
          <a:p>
            <a:endParaRPr lang="fi-FI" dirty="0" smtClean="0"/>
          </a:p>
          <a:p>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a:t>
            </a:fld>
            <a:endParaRPr lang="fi-FI" dirty="0"/>
          </a:p>
        </p:txBody>
      </p:sp>
    </p:spTree>
    <p:extLst>
      <p:ext uri="{BB962C8B-B14F-4D97-AF65-F5344CB8AC3E}">
        <p14:creationId xmlns:p14="http://schemas.microsoft.com/office/powerpoint/2010/main" val="3404140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Muita näkemyksiä valmistelusta</a:t>
            </a:r>
            <a:endParaRPr lang="fi-FI" dirty="0"/>
          </a:p>
        </p:txBody>
      </p:sp>
      <p:sp>
        <p:nvSpPr>
          <p:cNvPr id="3" name="Sisällön paikkamerkki 2"/>
          <p:cNvSpPr>
            <a:spLocks noGrp="1"/>
          </p:cNvSpPr>
          <p:nvPr>
            <p:ph idx="1"/>
          </p:nvPr>
        </p:nvSpPr>
        <p:spPr/>
        <p:txBody>
          <a:bodyPr>
            <a:normAutofit lnSpcReduction="10000"/>
          </a:bodyPr>
          <a:lstStyle/>
          <a:p>
            <a:r>
              <a:rPr lang="fi-FI" dirty="0" smtClean="0"/>
              <a:t>”Uusien </a:t>
            </a:r>
            <a:r>
              <a:rPr lang="fi-FI" dirty="0"/>
              <a:t>maakuntien valmisteluorganisaatioiden on lapsi- ja perhepalveluiden osalta tarkoituksenmukaista hyödyntää kaikin tavoin maakunnissa käynnissä olevia maakunnan LAPE-hankkeita ja -</a:t>
            </a:r>
            <a:r>
              <a:rPr lang="fi-FI" dirty="0" smtClean="0"/>
              <a:t>projektityöntekijöitä.</a:t>
            </a:r>
          </a:p>
          <a:p>
            <a:r>
              <a:rPr lang="fi-FI" dirty="0" smtClean="0"/>
              <a:t>Kansallisen </a:t>
            </a:r>
            <a:r>
              <a:rPr lang="fi-FI" dirty="0"/>
              <a:t>tason sote- ja maakuntauudistuksen valmistelutyössä on tarkoituksenmukaista hyödyntää kansallisen tason LAPE-työtä ja -asiantuntijoita</a:t>
            </a:r>
            <a:r>
              <a:rPr lang="fi-FI" dirty="0" smtClean="0"/>
              <a:t>.”</a:t>
            </a:r>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20</a:t>
            </a:fld>
            <a:endParaRPr lang="fi-FI" dirty="0"/>
          </a:p>
        </p:txBody>
      </p:sp>
    </p:spTree>
    <p:extLst>
      <p:ext uri="{BB962C8B-B14F-4D97-AF65-F5344CB8AC3E}">
        <p14:creationId xmlns:p14="http://schemas.microsoft.com/office/powerpoint/2010/main" val="251482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Muita näkemyksiä valmistelusta</a:t>
            </a:r>
          </a:p>
        </p:txBody>
      </p:sp>
      <p:sp>
        <p:nvSpPr>
          <p:cNvPr id="3" name="Sisällön paikkamerkki 2"/>
          <p:cNvSpPr>
            <a:spLocks noGrp="1"/>
          </p:cNvSpPr>
          <p:nvPr>
            <p:ph idx="1"/>
          </p:nvPr>
        </p:nvSpPr>
        <p:spPr/>
        <p:txBody>
          <a:bodyPr/>
          <a:lstStyle/>
          <a:p>
            <a:r>
              <a:rPr lang="fi-FI" dirty="0" smtClean="0"/>
              <a:t>”Lape-muutosohjelman </a:t>
            </a:r>
            <a:r>
              <a:rPr lang="fi-FI" dirty="0"/>
              <a:t>toteuttamisessa on jo tällä hetkellä liian paljon valtakunnallista yläohjausta, jota ei ehditä maakuntatasolla hyödyntämään. Aikaa menee liian paljon valtakunnallisiin seminaareihin, joiden antia ei ehditä viemään käytäntöön. </a:t>
            </a:r>
            <a:endParaRPr lang="fi-FI" dirty="0" smtClean="0"/>
          </a:p>
          <a:p>
            <a:pPr lvl="1"/>
            <a:r>
              <a:rPr lang="fi-FI" dirty="0" smtClean="0"/>
              <a:t>Nyt </a:t>
            </a:r>
            <a:r>
              <a:rPr lang="fi-FI" dirty="0"/>
              <a:t>on parasta keskittyä maakunta/kuntakohtaiseen työhön</a:t>
            </a:r>
            <a:r>
              <a:rPr lang="fi-FI" dirty="0" smtClean="0"/>
              <a:t>.” </a:t>
            </a:r>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21</a:t>
            </a:fld>
            <a:endParaRPr lang="fi-FI" dirty="0"/>
          </a:p>
        </p:txBody>
      </p:sp>
    </p:spTree>
    <p:extLst>
      <p:ext uri="{BB962C8B-B14F-4D97-AF65-F5344CB8AC3E}">
        <p14:creationId xmlns:p14="http://schemas.microsoft.com/office/powerpoint/2010/main" val="388642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Valmistelun keskeinen haaste lasten ja perheiden palveluissa</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smtClean="0"/>
              <a:t>”Suurin </a:t>
            </a:r>
            <a:r>
              <a:rPr lang="fi-FI" dirty="0"/>
              <a:t>haaste on saada rakennettua lasten ja perheiden todellisista tarpeista lähtevä arjen tuki ja palvelut, jotka oikeasti tukevat kasvu- ja kehitysympäristössä (koti, varhaiskasvatus, koulu, harrastukset) tehtävää perustyötä. </a:t>
            </a:r>
            <a:endParaRPr lang="fi-FI" dirty="0" smtClean="0"/>
          </a:p>
          <a:p>
            <a:r>
              <a:rPr lang="fi-FI" dirty="0" smtClean="0"/>
              <a:t>Miten </a:t>
            </a:r>
            <a:r>
              <a:rPr lang="fi-FI" dirty="0"/>
              <a:t>saadaan sosiaali- ja terveyspalvelut integroitua näihin kasvu- ja kehitysympäristöihin ja miten saadaan kunnat jatkossakin ottamaan pitemmälle menevää vastuuta lasten, nuorten ja heidän perheidensä arjen hyvinvoinnista niillä keinoilla, joita kunnissa on ja joita sinne jää. </a:t>
            </a:r>
            <a:endParaRPr lang="fi-FI" dirty="0" smtClean="0"/>
          </a:p>
          <a:p>
            <a:r>
              <a:rPr lang="fi-FI" dirty="0" smtClean="0"/>
              <a:t>Kaikki </a:t>
            </a:r>
            <a:r>
              <a:rPr lang="fi-FI" dirty="0"/>
              <a:t>kulminoituu kunnan johtamiseen ja lasten ja perheiden palvelujen ja hyvinvoinnin kokonaisjohtamiseen, kuka ottaa vastuun </a:t>
            </a:r>
            <a:r>
              <a:rPr lang="fi-FI" dirty="0" smtClean="0"/>
              <a:t>kokonaisuudesta.”</a:t>
            </a:r>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22</a:t>
            </a:fld>
            <a:endParaRPr lang="fi-FI" dirty="0"/>
          </a:p>
        </p:txBody>
      </p:sp>
    </p:spTree>
    <p:extLst>
      <p:ext uri="{BB962C8B-B14F-4D97-AF65-F5344CB8AC3E}">
        <p14:creationId xmlns:p14="http://schemas.microsoft.com/office/powerpoint/2010/main" val="3270079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123478"/>
            <a:ext cx="3799408" cy="4037204"/>
          </a:xfrm>
        </p:spPr>
        <p:txBody>
          <a:bodyPr anchor="t">
            <a:normAutofit/>
          </a:bodyPr>
          <a:lstStyle/>
          <a:p>
            <a:pPr>
              <a:defRPr sz="800" b="0" i="0" u="none" strike="noStrike" kern="1200" spc="0" baseline="0">
                <a:solidFill>
                  <a:prstClr val="black">
                    <a:lumMod val="65000"/>
                    <a:lumOff val="35000"/>
                  </a:prstClr>
                </a:solidFill>
                <a:latin typeface="+mn-lt"/>
                <a:ea typeface="+mn-ea"/>
                <a:cs typeface="+mn-cs"/>
              </a:defRPr>
            </a:pPr>
            <a:r>
              <a:rPr lang="fi-FI" sz="1400" dirty="0" smtClean="0">
                <a:solidFill>
                  <a:schemeClr val="tx2"/>
                </a:solidFill>
              </a:rPr>
              <a:t>Vastaajat arvioivat oheisesta listasta  </a:t>
            </a:r>
            <a:r>
              <a:rPr lang="fi-FI" sz="1400" dirty="0">
                <a:solidFill>
                  <a:schemeClr val="tx2"/>
                </a:solidFill>
              </a:rPr>
              <a:t>asteikolla 1-5, kuinka hyödyllistä </a:t>
            </a:r>
            <a:r>
              <a:rPr lang="fi-FI" sz="1400" dirty="0" smtClean="0">
                <a:solidFill>
                  <a:schemeClr val="tx2"/>
                </a:solidFill>
              </a:rPr>
              <a:t>ehdotettu </a:t>
            </a:r>
            <a:r>
              <a:rPr lang="fi-FI" sz="1400" dirty="0">
                <a:solidFill>
                  <a:schemeClr val="tx2"/>
                </a:solidFill>
              </a:rPr>
              <a:t>muutostuen muoto </a:t>
            </a:r>
            <a:r>
              <a:rPr lang="fi-FI" sz="1400" dirty="0" smtClean="0">
                <a:solidFill>
                  <a:schemeClr val="tx2"/>
                </a:solidFill>
              </a:rPr>
              <a:t>olisi </a:t>
            </a:r>
            <a:r>
              <a:rPr lang="fi-FI" sz="1400" dirty="0">
                <a:solidFill>
                  <a:schemeClr val="tx2"/>
                </a:solidFill>
              </a:rPr>
              <a:t>ajatellen nimenomaan lasten ja perheiden palvelukokonaisuuden muotoutumista tuleviin kunta-/maakuntarakenteisiin. </a:t>
            </a:r>
            <a:r>
              <a:rPr lang="fi-FI" sz="1400" dirty="0" smtClean="0">
                <a:solidFill>
                  <a:schemeClr val="tx2"/>
                </a:solidFill>
              </a:rPr>
              <a:t/>
            </a:r>
            <a:br>
              <a:rPr lang="fi-FI" sz="1400" dirty="0" smtClean="0">
                <a:solidFill>
                  <a:schemeClr val="tx2"/>
                </a:solidFill>
              </a:rPr>
            </a:br>
            <a:r>
              <a:rPr lang="fi-FI" sz="1400" dirty="0" smtClean="0">
                <a:solidFill>
                  <a:schemeClr val="tx2"/>
                </a:solidFill>
              </a:rPr>
              <a:t>(</a:t>
            </a:r>
            <a:r>
              <a:rPr lang="fi-FI" sz="1400" dirty="0">
                <a:solidFill>
                  <a:schemeClr val="tx2"/>
                </a:solidFill>
              </a:rPr>
              <a:t>1= ei lainkaan hyödyllinen - 5 erittäin hyödyllinen</a:t>
            </a:r>
            <a:r>
              <a:rPr lang="fi-FI" sz="1400" dirty="0" smtClean="0">
                <a:solidFill>
                  <a:schemeClr val="tx2"/>
                </a:solidFill>
              </a:rPr>
              <a:t>)</a:t>
            </a:r>
            <a:r>
              <a:rPr lang="fi-FI" sz="1100" dirty="0" smtClean="0">
                <a:solidFill>
                  <a:prstClr val="black">
                    <a:lumMod val="65000"/>
                    <a:lumOff val="35000"/>
                  </a:prstClr>
                </a:solidFill>
              </a:rPr>
              <a:t/>
            </a:r>
            <a:br>
              <a:rPr lang="fi-FI" sz="1100" dirty="0" smtClean="0">
                <a:solidFill>
                  <a:prstClr val="black">
                    <a:lumMod val="65000"/>
                    <a:lumOff val="35000"/>
                  </a:prstClr>
                </a:solidFill>
              </a:rPr>
            </a:br>
            <a:r>
              <a:rPr lang="fi-FI" sz="1100" dirty="0">
                <a:solidFill>
                  <a:prstClr val="black">
                    <a:lumMod val="65000"/>
                    <a:lumOff val="35000"/>
                  </a:prstClr>
                </a:solidFill>
              </a:rPr>
              <a:t/>
            </a:r>
            <a:br>
              <a:rPr lang="fi-FI" sz="1100" dirty="0">
                <a:solidFill>
                  <a:prstClr val="black">
                    <a:lumMod val="65000"/>
                    <a:lumOff val="35000"/>
                  </a:prstClr>
                </a:solidFill>
              </a:rPr>
            </a:br>
            <a:r>
              <a:rPr lang="fi-FI" sz="1100" dirty="0">
                <a:solidFill>
                  <a:schemeClr val="tx2"/>
                </a:solidFill>
              </a:rPr>
              <a:t>Vastaajien määrä: </a:t>
            </a:r>
            <a:r>
              <a:rPr lang="fi-FI" sz="1100" dirty="0" smtClean="0">
                <a:solidFill>
                  <a:schemeClr val="tx2"/>
                </a:solidFill>
              </a:rPr>
              <a:t>18</a:t>
            </a:r>
            <a:r>
              <a:rPr lang="fi-FI" sz="1100" dirty="0" smtClean="0">
                <a:solidFill>
                  <a:prstClr val="black">
                    <a:lumMod val="65000"/>
                    <a:lumOff val="35000"/>
                  </a:prstClr>
                </a:solidFill>
              </a:rPr>
              <a:t/>
            </a:r>
            <a:br>
              <a:rPr lang="fi-FI" sz="1100" dirty="0" smtClean="0">
                <a:solidFill>
                  <a:prstClr val="black">
                    <a:lumMod val="65000"/>
                    <a:lumOff val="35000"/>
                  </a:prstClr>
                </a:solidFill>
              </a:rPr>
            </a:br>
            <a:r>
              <a:rPr lang="fi-FI" sz="1100" dirty="0">
                <a:solidFill>
                  <a:prstClr val="black">
                    <a:lumMod val="65000"/>
                    <a:lumOff val="35000"/>
                  </a:prstClr>
                </a:solidFill>
              </a:rPr>
              <a:t/>
            </a:r>
            <a:br>
              <a:rPr lang="fi-FI" sz="1100" dirty="0">
                <a:solidFill>
                  <a:prstClr val="black">
                    <a:lumMod val="65000"/>
                    <a:lumOff val="35000"/>
                  </a:prstClr>
                </a:solidFill>
              </a:rPr>
            </a:br>
            <a:endParaRPr lang="fi-FI" sz="1100" dirty="0">
              <a:solidFill>
                <a:prstClr val="black">
                  <a:lumMod val="65000"/>
                  <a:lumOff val="35000"/>
                </a:prstClr>
              </a:solidFill>
            </a:endParaRPr>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23</a:t>
            </a:fld>
            <a:endParaRPr lang="fi-FI" dirty="0"/>
          </a:p>
        </p:txBody>
      </p:sp>
      <p:graphicFrame>
        <p:nvGraphicFramePr>
          <p:cNvPr id="33" name="Objekti 32"/>
          <p:cNvGraphicFramePr>
            <a:graphicFrameLocks noChangeAspect="1"/>
          </p:cNvGraphicFramePr>
          <p:nvPr>
            <p:extLst>
              <p:ext uri="{D42A27DB-BD31-4B8C-83A1-F6EECF244321}">
                <p14:modId xmlns:p14="http://schemas.microsoft.com/office/powerpoint/2010/main" val="1745957560"/>
              </p:ext>
            </p:extLst>
          </p:nvPr>
        </p:nvGraphicFramePr>
        <p:xfrm>
          <a:off x="4304185" y="0"/>
          <a:ext cx="4560565" cy="4536503"/>
        </p:xfrm>
        <a:graphic>
          <a:graphicData uri="http://schemas.openxmlformats.org/presentationml/2006/ole">
            <mc:AlternateContent xmlns:mc="http://schemas.openxmlformats.org/markup-compatibility/2006">
              <mc:Choice xmlns:v="urn:schemas-microsoft-com:vml" Requires="v">
                <p:oleObj spid="_x0000_s1322" name="Worksheet" r:id="rId3" imgW="5596475" imgH="5287464" progId="Excel.Sheet.12">
                  <p:embed/>
                </p:oleObj>
              </mc:Choice>
              <mc:Fallback>
                <p:oleObj name="Worksheet" r:id="rId3" imgW="5596475" imgH="5287464" progId="Excel.Sheet.12">
                  <p:embed/>
                  <p:pic>
                    <p:nvPicPr>
                      <p:cNvPr id="33" name="Objekti 32"/>
                      <p:cNvPicPr/>
                      <p:nvPr/>
                    </p:nvPicPr>
                    <p:blipFill>
                      <a:blip r:embed="rId4"/>
                      <a:stretch>
                        <a:fillRect/>
                      </a:stretch>
                    </p:blipFill>
                    <p:spPr>
                      <a:xfrm>
                        <a:off x="4304185" y="0"/>
                        <a:ext cx="4560565" cy="4536503"/>
                      </a:xfrm>
                      <a:prstGeom prst="rect">
                        <a:avLst/>
                      </a:prstGeom>
                    </p:spPr>
                  </p:pic>
                </p:oleObj>
              </mc:Fallback>
            </mc:AlternateContent>
          </a:graphicData>
        </a:graphic>
      </p:graphicFrame>
      <p:graphicFrame>
        <p:nvGraphicFramePr>
          <p:cNvPr id="35" name="Objekti 34"/>
          <p:cNvGraphicFramePr>
            <a:graphicFrameLocks noChangeAspect="1"/>
          </p:cNvGraphicFramePr>
          <p:nvPr>
            <p:extLst/>
          </p:nvPr>
        </p:nvGraphicFramePr>
        <p:xfrm>
          <a:off x="179512" y="3147814"/>
          <a:ext cx="4032448" cy="1373700"/>
        </p:xfrm>
        <a:graphic>
          <a:graphicData uri="http://schemas.openxmlformats.org/presentationml/2006/ole">
            <mc:AlternateContent xmlns:mc="http://schemas.openxmlformats.org/markup-compatibility/2006">
              <mc:Choice xmlns:v="urn:schemas-microsoft-com:vml" Requires="v">
                <p:oleObj spid="_x0000_s1323" name="Worksheet" r:id="rId5" imgW="5596475" imgH="1524000" progId="Excel.Sheet.12">
                  <p:embed/>
                </p:oleObj>
              </mc:Choice>
              <mc:Fallback>
                <p:oleObj name="Worksheet" r:id="rId5" imgW="5596475" imgH="1524000" progId="Excel.Sheet.12">
                  <p:embed/>
                  <p:pic>
                    <p:nvPicPr>
                      <p:cNvPr id="35" name="Objekti 34"/>
                      <p:cNvPicPr/>
                      <p:nvPr/>
                    </p:nvPicPr>
                    <p:blipFill>
                      <a:blip r:embed="rId6"/>
                      <a:stretch>
                        <a:fillRect/>
                      </a:stretch>
                    </p:blipFill>
                    <p:spPr>
                      <a:xfrm>
                        <a:off x="179512" y="3147814"/>
                        <a:ext cx="4032448" cy="1373700"/>
                      </a:xfrm>
                      <a:prstGeom prst="rect">
                        <a:avLst/>
                      </a:prstGeom>
                    </p:spPr>
                  </p:pic>
                </p:oleObj>
              </mc:Fallback>
            </mc:AlternateContent>
          </a:graphicData>
        </a:graphic>
      </p:graphicFrame>
    </p:spTree>
    <p:extLst>
      <p:ext uri="{BB962C8B-B14F-4D97-AF65-F5344CB8AC3E}">
        <p14:creationId xmlns:p14="http://schemas.microsoft.com/office/powerpoint/2010/main" val="1973568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Johtopäätökset</a:t>
            </a:r>
            <a:br>
              <a:rPr lang="fi-FI" dirty="0"/>
            </a:b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Lasten </a:t>
            </a:r>
            <a:r>
              <a:rPr lang="fi-FI" dirty="0"/>
              <a:t>ja perheiden palvelujen valmistelua on </a:t>
            </a:r>
            <a:r>
              <a:rPr lang="fi-FI" dirty="0" smtClean="0"/>
              <a:t>tehty </a:t>
            </a:r>
            <a:r>
              <a:rPr lang="fi-FI" dirty="0"/>
              <a:t>kaikissa tulevissa </a:t>
            </a:r>
            <a:r>
              <a:rPr lang="fi-FI" dirty="0" smtClean="0"/>
              <a:t>maakunnissa.</a:t>
            </a:r>
          </a:p>
          <a:p>
            <a:r>
              <a:rPr lang="fi-FI" dirty="0" smtClean="0"/>
              <a:t>Maakuntien </a:t>
            </a:r>
            <a:r>
              <a:rPr lang="fi-FI" dirty="0"/>
              <a:t>tilanne vaihtelee sen suhteen, miten pitkällä valmistelussa ollaan ja mitä tahoja valmistelussa on ollut mukana. </a:t>
            </a:r>
            <a:endParaRPr lang="fi-FI" dirty="0" smtClean="0"/>
          </a:p>
          <a:p>
            <a:r>
              <a:rPr lang="fi-FI" dirty="0"/>
              <a:t>Lainsäädännön keskeneräisyys ja epäselvyys ja resurssien vähäisyys kunnissa ovat haitanneet valmistelun etenemistä. </a:t>
            </a:r>
            <a:endParaRPr lang="fi-FI" dirty="0" smtClean="0"/>
          </a:p>
          <a:p>
            <a:r>
              <a:rPr lang="fi-FI" dirty="0" smtClean="0"/>
              <a:t>Myös </a:t>
            </a:r>
            <a:r>
              <a:rPr lang="fi-FI" dirty="0"/>
              <a:t>useiden eri valmisteluryhmien yhteistyön koordinointi ja tiedonkulku on osoittautunut haasteelliseksi. </a:t>
            </a:r>
          </a:p>
          <a:p>
            <a:endParaRPr lang="fi-FI" dirty="0"/>
          </a:p>
          <a:p>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24</a:t>
            </a:fld>
            <a:endParaRPr lang="fi-FI" dirty="0"/>
          </a:p>
        </p:txBody>
      </p:sp>
    </p:spTree>
    <p:extLst>
      <p:ext uri="{BB962C8B-B14F-4D97-AF65-F5344CB8AC3E}">
        <p14:creationId xmlns:p14="http://schemas.microsoft.com/office/powerpoint/2010/main" val="3252800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Johtopäätökset</a:t>
            </a:r>
          </a:p>
        </p:txBody>
      </p:sp>
      <p:sp>
        <p:nvSpPr>
          <p:cNvPr id="3" name="Sisällön paikkamerkki 2"/>
          <p:cNvSpPr>
            <a:spLocks noGrp="1"/>
          </p:cNvSpPr>
          <p:nvPr>
            <p:ph idx="1"/>
          </p:nvPr>
        </p:nvSpPr>
        <p:spPr/>
        <p:txBody>
          <a:bodyPr>
            <a:normAutofit lnSpcReduction="10000"/>
          </a:bodyPr>
          <a:lstStyle/>
          <a:p>
            <a:r>
              <a:rPr lang="fi-FI" dirty="0"/>
              <a:t>Perheiden </a:t>
            </a:r>
            <a:r>
              <a:rPr lang="fi-FI" dirty="0" smtClean="0"/>
              <a:t>sosiaalipalvelujen, lastensuojelun, </a:t>
            </a:r>
            <a:r>
              <a:rPr lang="fi-FI" dirty="0"/>
              <a:t>lasten </a:t>
            </a:r>
            <a:r>
              <a:rPr lang="fi-FI" dirty="0" smtClean="0"/>
              <a:t>mielenterveyspalvelujen </a:t>
            </a:r>
            <a:r>
              <a:rPr lang="fi-FI" dirty="0"/>
              <a:t>ja maakuntien alueella toimivien järjestöjen edustajia on ollut mukana valmistelussa kaikissa  maakunnissa</a:t>
            </a:r>
            <a:r>
              <a:rPr lang="fi-FI" dirty="0" smtClean="0"/>
              <a:t>.</a:t>
            </a:r>
          </a:p>
          <a:p>
            <a:pPr lvl="1"/>
            <a:r>
              <a:rPr lang="fi-FI" dirty="0"/>
              <a:t>Huolestuttavaa on, että useiden maakuntien tähänastisesta valmistelusta on puuttunut erityisesti sivistystoimen </a:t>
            </a:r>
            <a:r>
              <a:rPr lang="fi-FI" dirty="0" smtClean="0"/>
              <a:t>toimijoiden mukana olo. </a:t>
            </a:r>
          </a:p>
          <a:p>
            <a:pPr lvl="1"/>
            <a:r>
              <a:rPr lang="fi-FI" dirty="0" smtClean="0"/>
              <a:t>Sivistystoimen palvelut, kuten varhaiskasvatus ja koulu,  ovat kuitenkin jatkossakin iso osa lasten ja perheiden palvelujen kokonaisuutta.</a:t>
            </a:r>
            <a:endParaRPr lang="fi-FI" dirty="0"/>
          </a:p>
          <a:p>
            <a:endParaRPr lang="fi-FI" dirty="0"/>
          </a:p>
          <a:p>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25</a:t>
            </a:fld>
            <a:endParaRPr lang="fi-FI" dirty="0"/>
          </a:p>
        </p:txBody>
      </p:sp>
    </p:spTree>
    <p:extLst>
      <p:ext uri="{BB962C8B-B14F-4D97-AF65-F5344CB8AC3E}">
        <p14:creationId xmlns:p14="http://schemas.microsoft.com/office/powerpoint/2010/main" val="354687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Johtopäätökset</a:t>
            </a:r>
          </a:p>
        </p:txBody>
      </p:sp>
      <p:sp>
        <p:nvSpPr>
          <p:cNvPr id="3" name="Sisällön paikkamerkki 2"/>
          <p:cNvSpPr>
            <a:spLocks noGrp="1"/>
          </p:cNvSpPr>
          <p:nvPr>
            <p:ph idx="1"/>
          </p:nvPr>
        </p:nvSpPr>
        <p:spPr/>
        <p:txBody>
          <a:bodyPr>
            <a:normAutofit fontScale="85000" lnSpcReduction="10000"/>
          </a:bodyPr>
          <a:lstStyle/>
          <a:p>
            <a:r>
              <a:rPr lang="fi-FI" dirty="0"/>
              <a:t>Jatkovalmistelussa on tärkeää varmistaa, että lasten ja perheiden </a:t>
            </a:r>
            <a:r>
              <a:rPr lang="fi-FI" dirty="0" smtClean="0"/>
              <a:t>palvelukokonaisuudesta muodostetaan   yhtenäinen palvelukokonaisuus.</a:t>
            </a:r>
            <a:endParaRPr lang="fi-FI" dirty="0"/>
          </a:p>
          <a:p>
            <a:pPr lvl="1"/>
            <a:r>
              <a:rPr lang="fi-FI" dirty="0"/>
              <a:t>riskinä saattaa olla palvelukokonaisuuden hajoaminen, mikäli valmistelun koordinaatiossa, eri tahojen osallisuudessa ja tiedonkulussa ei riittävästi onnistuta</a:t>
            </a:r>
          </a:p>
          <a:p>
            <a:r>
              <a:rPr lang="fi-FI" dirty="0" err="1"/>
              <a:t>S</a:t>
            </a:r>
            <a:r>
              <a:rPr lang="fi-FI" dirty="0" err="1" smtClean="0"/>
              <a:t>ote</a:t>
            </a:r>
            <a:r>
              <a:rPr lang="fi-FI" dirty="0" smtClean="0"/>
              <a:t>- </a:t>
            </a:r>
            <a:r>
              <a:rPr lang="fi-FI" dirty="0"/>
              <a:t>ja maakuntavalmistelussa tähän tulisi kiinnittää erityistä huomiota rakennettaessa väliaikaishallinnon </a:t>
            </a:r>
            <a:r>
              <a:rPr lang="fi-FI" dirty="0" smtClean="0"/>
              <a:t>valmisteluelimiä esimerkiksi  nimeämällä vastuuhenkilö</a:t>
            </a:r>
            <a:r>
              <a:rPr lang="fi-FI" dirty="0"/>
              <a:t>, jonka </a:t>
            </a:r>
            <a:r>
              <a:rPr lang="fi-FI" dirty="0" smtClean="0"/>
              <a:t>tehtävänä </a:t>
            </a:r>
            <a:r>
              <a:rPr lang="fi-FI" dirty="0"/>
              <a:t>on varmistaa  lasten ja perheiden palvelukokonaisuuden eri tahojen osallisuus, valmistelun  koordinaatio ja  valmistelevien tahojen </a:t>
            </a:r>
            <a:r>
              <a:rPr lang="fi-FI" dirty="0" smtClean="0"/>
              <a:t>tiedonkulku.</a:t>
            </a:r>
            <a:endParaRPr lang="fi-FI" dirty="0"/>
          </a:p>
          <a:p>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26</a:t>
            </a:fld>
            <a:endParaRPr lang="fi-FI" dirty="0"/>
          </a:p>
        </p:txBody>
      </p:sp>
    </p:spTree>
    <p:extLst>
      <p:ext uri="{BB962C8B-B14F-4D97-AF65-F5344CB8AC3E}">
        <p14:creationId xmlns:p14="http://schemas.microsoft.com/office/powerpoint/2010/main" val="284308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Johtopäätökset</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Jatkovalmistelussa on varmistettava, että maakunnan  </a:t>
            </a:r>
            <a:r>
              <a:rPr lang="fi-FI" dirty="0" err="1" smtClean="0"/>
              <a:t>sote</a:t>
            </a:r>
            <a:r>
              <a:rPr lang="fi-FI" dirty="0" smtClean="0"/>
              <a:t>-palvelujen </a:t>
            </a:r>
            <a:r>
              <a:rPr lang="fi-FI" dirty="0"/>
              <a:t>ja </a:t>
            </a:r>
            <a:r>
              <a:rPr lang="fi-FI" dirty="0" smtClean="0"/>
              <a:t> kuntien sivistystoimen </a:t>
            </a:r>
            <a:r>
              <a:rPr lang="fi-FI" dirty="0"/>
              <a:t>integraatio toteutuu käytännön toiminnan ja yhteistyörakenteiden tasolla </a:t>
            </a:r>
          </a:p>
          <a:p>
            <a:pPr lvl="1"/>
            <a:r>
              <a:rPr lang="fi-FI" dirty="0"/>
              <a:t>varhaiskasvatuksen ja koulun roolia valmistelutyössä tulee vahvistaa </a:t>
            </a:r>
          </a:p>
          <a:p>
            <a:pPr lvl="1"/>
            <a:r>
              <a:rPr lang="fi-FI" dirty="0"/>
              <a:t>erityisesti huolehdittava, että kulttuuri- , liikunta- ja nuorisotoimi pysyvät mukana valmistelussa</a:t>
            </a:r>
          </a:p>
          <a:p>
            <a:r>
              <a:rPr lang="fi-FI" dirty="0" smtClean="0"/>
              <a:t>Kuntaliitolla </a:t>
            </a:r>
            <a:r>
              <a:rPr lang="fi-FI" dirty="0"/>
              <a:t>on rooli kuntien äänen kuulemisessa ja eri toimialojen vuoropuhelun varmistamisesta lasten ja perheiden palvelujen kokonaisuutta rakennettaessa.  </a:t>
            </a:r>
          </a:p>
          <a:p>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27</a:t>
            </a:fld>
            <a:endParaRPr lang="fi-FI" dirty="0"/>
          </a:p>
        </p:txBody>
      </p:sp>
    </p:spTree>
    <p:extLst>
      <p:ext uri="{BB962C8B-B14F-4D97-AF65-F5344CB8AC3E}">
        <p14:creationId xmlns:p14="http://schemas.microsoft.com/office/powerpoint/2010/main" val="427351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Hallituksen Lapsi- ja perhepalveluiden </a:t>
            </a:r>
            <a:r>
              <a:rPr lang="fi-FI" dirty="0" smtClean="0"/>
              <a:t>muutosohjelma (LAPE)</a:t>
            </a:r>
            <a:endParaRPr lang="fi-FI" dirty="0"/>
          </a:p>
        </p:txBody>
      </p:sp>
      <p:sp>
        <p:nvSpPr>
          <p:cNvPr id="3" name="Sisällön paikkamerkki 2"/>
          <p:cNvSpPr>
            <a:spLocks noGrp="1"/>
          </p:cNvSpPr>
          <p:nvPr>
            <p:ph idx="1"/>
          </p:nvPr>
        </p:nvSpPr>
        <p:spPr>
          <a:xfrm>
            <a:off x="680400" y="987574"/>
            <a:ext cx="7779600" cy="3609924"/>
          </a:xfrm>
        </p:spPr>
        <p:txBody>
          <a:bodyPr>
            <a:normAutofit lnSpcReduction="10000"/>
          </a:bodyPr>
          <a:lstStyle/>
          <a:p>
            <a:r>
              <a:rPr lang="fi-FI" dirty="0" smtClean="0"/>
              <a:t>LAPE-kärkihankkeessa </a:t>
            </a:r>
            <a:r>
              <a:rPr lang="fi-FI" dirty="0"/>
              <a:t>tavoitteena ovat nykyistä lapsi- ja perhelähtöisemmät, vaikuttavammat, kustannustehokkaammat ja paremmin yhteen sovitetut palvelut sekä toimintakulttuurin uudistaminen</a:t>
            </a:r>
            <a:r>
              <a:rPr lang="fi-FI" dirty="0" smtClean="0"/>
              <a:t>.</a:t>
            </a:r>
          </a:p>
          <a:p>
            <a:r>
              <a:rPr lang="fi-FI" dirty="0" smtClean="0"/>
              <a:t>LAPE-muutosohjelmaa </a:t>
            </a:r>
            <a:r>
              <a:rPr lang="fi-FI" b="1" dirty="0"/>
              <a:t>johtavat</a:t>
            </a:r>
            <a:r>
              <a:rPr lang="fi-FI" dirty="0"/>
              <a:t> sosiaali- ja terveysministeriö </a:t>
            </a:r>
            <a:r>
              <a:rPr lang="fi-FI" dirty="0" smtClean="0"/>
              <a:t>ja opetus- </a:t>
            </a:r>
            <a:r>
              <a:rPr lang="fi-FI" dirty="0"/>
              <a:t>ja </a:t>
            </a:r>
            <a:r>
              <a:rPr lang="fi-FI" dirty="0" smtClean="0"/>
              <a:t>kulttuuriministeriö.</a:t>
            </a:r>
          </a:p>
          <a:p>
            <a:r>
              <a:rPr lang="fi-FI" dirty="0" smtClean="0"/>
              <a:t>Ohjelman </a:t>
            </a:r>
            <a:r>
              <a:rPr lang="fi-FI" b="1" dirty="0"/>
              <a:t>toimeenpanon tuesta </a:t>
            </a:r>
            <a:r>
              <a:rPr lang="fi-FI" dirty="0"/>
              <a:t>vastaa Terveyden ja hyvinvoinnin laitos.</a:t>
            </a:r>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28</a:t>
            </a:fld>
            <a:endParaRPr lang="fi-FI" dirty="0"/>
          </a:p>
        </p:txBody>
      </p:sp>
    </p:spTree>
    <p:extLst>
      <p:ext uri="{BB962C8B-B14F-4D97-AF65-F5344CB8AC3E}">
        <p14:creationId xmlns:p14="http://schemas.microsoft.com/office/powerpoint/2010/main" val="2040455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74694" y="51471"/>
            <a:ext cx="9499222" cy="4567178"/>
            <a:chOff x="-396552" y="81259"/>
            <a:chExt cx="9499222" cy="4537389"/>
          </a:xfrm>
        </p:grpSpPr>
        <p:grpSp>
          <p:nvGrpSpPr>
            <p:cNvPr id="49" name="Ryhmä 48"/>
            <p:cNvGrpSpPr/>
            <p:nvPr/>
          </p:nvGrpSpPr>
          <p:grpSpPr>
            <a:xfrm>
              <a:off x="5862309" y="163848"/>
              <a:ext cx="3240361" cy="4388868"/>
              <a:chOff x="5058415" y="150426"/>
              <a:chExt cx="3402017" cy="4869596"/>
            </a:xfrm>
          </p:grpSpPr>
          <p:pic>
            <p:nvPicPr>
              <p:cNvPr id="50" name="Kuva 49"/>
              <p:cNvPicPr/>
              <p:nvPr/>
            </p:nvPicPr>
            <p:blipFill rotWithShape="1">
              <a:blip r:embed="rId3"/>
              <a:srcRect l="30997" t="9907" r="35721" b="8618"/>
              <a:stretch/>
            </p:blipFill>
            <p:spPr bwMode="auto">
              <a:xfrm>
                <a:off x="5058415" y="150426"/>
                <a:ext cx="3402017" cy="4869596"/>
              </a:xfrm>
              <a:prstGeom prst="rect">
                <a:avLst/>
              </a:prstGeom>
              <a:ln>
                <a:noFill/>
              </a:ln>
              <a:extLst>
                <a:ext uri="{53640926-AAD7-44D8-BBD7-CCE9431645EC}">
                  <a14:shadowObscured xmlns:a14="http://schemas.microsoft.com/office/drawing/2010/main"/>
                </a:ext>
              </a:extLst>
            </p:spPr>
          </p:pic>
          <p:sp>
            <p:nvSpPr>
              <p:cNvPr id="76" name="Ellipsi 75"/>
              <p:cNvSpPr/>
              <p:nvPr/>
            </p:nvSpPr>
            <p:spPr>
              <a:xfrm>
                <a:off x="6783896" y="4640092"/>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p:cNvSpPr/>
              <p:nvPr/>
            </p:nvSpPr>
            <p:spPr>
              <a:xfrm>
                <a:off x="6600504" y="4637048"/>
                <a:ext cx="216024" cy="20832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0" name="Ellipsi 119"/>
              <p:cNvSpPr/>
              <p:nvPr/>
            </p:nvSpPr>
            <p:spPr>
              <a:xfrm>
                <a:off x="6563544" y="4271761"/>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1" name="Ellipsi 120"/>
              <p:cNvSpPr/>
              <p:nvPr/>
            </p:nvSpPr>
            <p:spPr>
              <a:xfrm>
                <a:off x="6840252" y="4103806"/>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2" name="Ellipsi 121"/>
              <p:cNvSpPr/>
              <p:nvPr/>
            </p:nvSpPr>
            <p:spPr>
              <a:xfrm>
                <a:off x="7017346" y="1259054"/>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Ellipsi 123"/>
              <p:cNvSpPr/>
              <p:nvPr/>
            </p:nvSpPr>
            <p:spPr>
              <a:xfrm>
                <a:off x="7833903" y="3274067"/>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Ellipsi 124"/>
              <p:cNvSpPr/>
              <p:nvPr/>
            </p:nvSpPr>
            <p:spPr>
              <a:xfrm>
                <a:off x="6681378" y="4272157"/>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6" name="Ellipsi 125"/>
              <p:cNvSpPr/>
              <p:nvPr/>
            </p:nvSpPr>
            <p:spPr>
              <a:xfrm>
                <a:off x="7279121" y="3971173"/>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7" name="Ellipsi 126"/>
              <p:cNvSpPr/>
              <p:nvPr/>
            </p:nvSpPr>
            <p:spPr>
              <a:xfrm>
                <a:off x="6980337" y="4107530"/>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0" name="Ellipsi 129"/>
              <p:cNvSpPr/>
              <p:nvPr/>
            </p:nvSpPr>
            <p:spPr>
              <a:xfrm>
                <a:off x="7377447" y="3854922"/>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1" name="Ellipsi 130"/>
              <p:cNvSpPr/>
              <p:nvPr/>
            </p:nvSpPr>
            <p:spPr>
              <a:xfrm>
                <a:off x="6891908" y="4210171"/>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2" name="Ellipsi 131"/>
              <p:cNvSpPr/>
              <p:nvPr/>
            </p:nvSpPr>
            <p:spPr>
              <a:xfrm>
                <a:off x="6112743" y="3284771"/>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3" name="Ellipsi 132"/>
              <p:cNvSpPr/>
              <p:nvPr/>
            </p:nvSpPr>
            <p:spPr>
              <a:xfrm>
                <a:off x="7149827" y="1288620"/>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4" name="Ellipsi 133"/>
              <p:cNvSpPr/>
              <p:nvPr/>
            </p:nvSpPr>
            <p:spPr>
              <a:xfrm>
                <a:off x="7716019" y="3379797"/>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5" name="Ellipsi 134"/>
              <p:cNvSpPr/>
              <p:nvPr/>
            </p:nvSpPr>
            <p:spPr>
              <a:xfrm>
                <a:off x="6600503" y="4352073"/>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6" name="Ellipsi 135"/>
              <p:cNvSpPr/>
              <p:nvPr/>
            </p:nvSpPr>
            <p:spPr>
              <a:xfrm>
                <a:off x="7236829" y="3849345"/>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7" name="Ellipsi 136"/>
              <p:cNvSpPr/>
              <p:nvPr/>
            </p:nvSpPr>
            <p:spPr>
              <a:xfrm>
                <a:off x="7149826" y="4330931"/>
                <a:ext cx="216025" cy="226423"/>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8" name="Ellipsi 137"/>
              <p:cNvSpPr/>
              <p:nvPr/>
            </p:nvSpPr>
            <p:spPr>
              <a:xfrm>
                <a:off x="7149828" y="4477438"/>
                <a:ext cx="216024" cy="186265"/>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9" name="Ellipsi 138"/>
              <p:cNvSpPr/>
              <p:nvPr/>
            </p:nvSpPr>
            <p:spPr>
              <a:xfrm>
                <a:off x="7199387" y="3265865"/>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0" name="Ellipsi 139"/>
              <p:cNvSpPr/>
              <p:nvPr/>
            </p:nvSpPr>
            <p:spPr>
              <a:xfrm>
                <a:off x="7331868" y="3295431"/>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1" name="Ellipsi 140"/>
              <p:cNvSpPr/>
              <p:nvPr/>
            </p:nvSpPr>
            <p:spPr>
              <a:xfrm>
                <a:off x="7556730" y="2633015"/>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 name="Ryhmä 2"/>
            <p:cNvGrpSpPr/>
            <p:nvPr/>
          </p:nvGrpSpPr>
          <p:grpSpPr>
            <a:xfrm>
              <a:off x="-396552" y="191579"/>
              <a:ext cx="3100174" cy="4361137"/>
              <a:chOff x="5058415" y="150426"/>
              <a:chExt cx="3402017" cy="4869596"/>
            </a:xfrm>
          </p:grpSpPr>
          <p:pic>
            <p:nvPicPr>
              <p:cNvPr id="24" name="Kuva 23"/>
              <p:cNvPicPr/>
              <p:nvPr/>
            </p:nvPicPr>
            <p:blipFill rotWithShape="1">
              <a:blip r:embed="rId3"/>
              <a:srcRect l="30997" t="9907" r="35721" b="8618"/>
              <a:stretch/>
            </p:blipFill>
            <p:spPr bwMode="auto">
              <a:xfrm>
                <a:off x="5058415" y="150426"/>
                <a:ext cx="3402017" cy="4869596"/>
              </a:xfrm>
              <a:prstGeom prst="rect">
                <a:avLst/>
              </a:prstGeom>
              <a:ln>
                <a:noFill/>
              </a:ln>
              <a:extLst>
                <a:ext uri="{53640926-AAD7-44D8-BBD7-CCE9431645EC}">
                  <a14:shadowObscured xmlns:a14="http://schemas.microsoft.com/office/drawing/2010/main"/>
                </a:ext>
              </a:extLst>
            </p:spPr>
          </p:pic>
          <p:sp>
            <p:nvSpPr>
              <p:cNvPr id="45" name="Ellipsi 44"/>
              <p:cNvSpPr/>
              <p:nvPr/>
            </p:nvSpPr>
            <p:spPr>
              <a:xfrm>
                <a:off x="6328767" y="3398452"/>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Ellipsi 45"/>
              <p:cNvSpPr/>
              <p:nvPr/>
            </p:nvSpPr>
            <p:spPr>
              <a:xfrm>
                <a:off x="6141318" y="4408665"/>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Ellipsi 46"/>
              <p:cNvSpPr/>
              <p:nvPr/>
            </p:nvSpPr>
            <p:spPr>
              <a:xfrm>
                <a:off x="6084168" y="4066876"/>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Ellipsi 47"/>
              <p:cNvSpPr/>
              <p:nvPr/>
            </p:nvSpPr>
            <p:spPr>
              <a:xfrm>
                <a:off x="7380312" y="4299942"/>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Ellipsi 56"/>
              <p:cNvSpPr/>
              <p:nvPr/>
            </p:nvSpPr>
            <p:spPr>
              <a:xfrm>
                <a:off x="6486339" y="3310425"/>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p:cNvSpPr/>
              <p:nvPr/>
            </p:nvSpPr>
            <p:spPr>
              <a:xfrm>
                <a:off x="6300192" y="4374402"/>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p:cNvSpPr/>
              <p:nvPr/>
            </p:nvSpPr>
            <p:spPr>
              <a:xfrm>
                <a:off x="6084168" y="3957666"/>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Ellipsi 59"/>
              <p:cNvSpPr/>
              <p:nvPr/>
            </p:nvSpPr>
            <p:spPr>
              <a:xfrm>
                <a:off x="7575984" y="4197301"/>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Ellipsi 68"/>
              <p:cNvSpPr/>
              <p:nvPr/>
            </p:nvSpPr>
            <p:spPr>
              <a:xfrm>
                <a:off x="6573366" y="3416416"/>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Ellipsi 69"/>
              <p:cNvSpPr/>
              <p:nvPr/>
            </p:nvSpPr>
            <p:spPr>
              <a:xfrm>
                <a:off x="6357342" y="4505223"/>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p:cNvSpPr/>
              <p:nvPr/>
            </p:nvSpPr>
            <p:spPr>
              <a:xfrm>
                <a:off x="5976156" y="3957665"/>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p:cNvSpPr/>
              <p:nvPr/>
            </p:nvSpPr>
            <p:spPr>
              <a:xfrm>
                <a:off x="7571656" y="4299942"/>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Ellipsi 82"/>
              <p:cNvSpPr/>
              <p:nvPr/>
            </p:nvSpPr>
            <p:spPr>
              <a:xfrm>
                <a:off x="6436779" y="3482438"/>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Ellipsi 83"/>
              <p:cNvSpPr/>
              <p:nvPr/>
            </p:nvSpPr>
            <p:spPr>
              <a:xfrm>
                <a:off x="6220755" y="4505222"/>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Ellipsi 84"/>
              <p:cNvSpPr/>
              <p:nvPr/>
            </p:nvSpPr>
            <p:spPr>
              <a:xfrm>
                <a:off x="5976156" y="4094661"/>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Ellipsi 85"/>
              <p:cNvSpPr/>
              <p:nvPr/>
            </p:nvSpPr>
            <p:spPr>
              <a:xfrm>
                <a:off x="7725891" y="4169121"/>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Ellipsi 86"/>
              <p:cNvSpPr/>
              <p:nvPr/>
            </p:nvSpPr>
            <p:spPr>
              <a:xfrm>
                <a:off x="6588224" y="4742733"/>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8" name="Ellipsi 87"/>
              <p:cNvSpPr/>
              <p:nvPr/>
            </p:nvSpPr>
            <p:spPr>
              <a:xfrm>
                <a:off x="6783896" y="4640092"/>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Ellipsi 88"/>
              <p:cNvSpPr/>
              <p:nvPr/>
            </p:nvSpPr>
            <p:spPr>
              <a:xfrm>
                <a:off x="6779568" y="4742733"/>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0" name="Ellipsi 89"/>
              <p:cNvSpPr/>
              <p:nvPr/>
            </p:nvSpPr>
            <p:spPr>
              <a:xfrm>
                <a:off x="6933803" y="4611912"/>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1" name="Ellipsi 90"/>
              <p:cNvSpPr/>
              <p:nvPr/>
            </p:nvSpPr>
            <p:spPr>
              <a:xfrm>
                <a:off x="6588224" y="3041001"/>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 name="Ellipsi 91"/>
              <p:cNvSpPr/>
              <p:nvPr/>
            </p:nvSpPr>
            <p:spPr>
              <a:xfrm>
                <a:off x="6588224" y="2931791"/>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Ellipsi 92"/>
              <p:cNvSpPr/>
              <p:nvPr/>
            </p:nvSpPr>
            <p:spPr>
              <a:xfrm>
                <a:off x="6480212" y="2931790"/>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 name="Ellipsi 93"/>
              <p:cNvSpPr/>
              <p:nvPr/>
            </p:nvSpPr>
            <p:spPr>
              <a:xfrm>
                <a:off x="6480212" y="3068786"/>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Ellipsi 94"/>
              <p:cNvSpPr/>
              <p:nvPr/>
            </p:nvSpPr>
            <p:spPr>
              <a:xfrm>
                <a:off x="6552220" y="3977105"/>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6" name="Ellipsi 95"/>
              <p:cNvSpPr/>
              <p:nvPr/>
            </p:nvSpPr>
            <p:spPr>
              <a:xfrm>
                <a:off x="6552220" y="3867895"/>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Ellipsi 96"/>
              <p:cNvSpPr/>
              <p:nvPr/>
            </p:nvSpPr>
            <p:spPr>
              <a:xfrm>
                <a:off x="6444208" y="3867894"/>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8" name="Ellipsi 97"/>
              <p:cNvSpPr/>
              <p:nvPr/>
            </p:nvSpPr>
            <p:spPr>
              <a:xfrm>
                <a:off x="6444208" y="4004890"/>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9" name="Ellipsi 98"/>
              <p:cNvSpPr/>
              <p:nvPr/>
            </p:nvSpPr>
            <p:spPr>
              <a:xfrm>
                <a:off x="6948264" y="3689073"/>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0" name="Ellipsi 99"/>
              <p:cNvSpPr/>
              <p:nvPr/>
            </p:nvSpPr>
            <p:spPr>
              <a:xfrm>
                <a:off x="6948264" y="3579863"/>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1" name="Ellipsi 100"/>
              <p:cNvSpPr/>
              <p:nvPr/>
            </p:nvSpPr>
            <p:spPr>
              <a:xfrm>
                <a:off x="6840252" y="3579862"/>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2" name="Ellipsi 101"/>
              <p:cNvSpPr/>
              <p:nvPr/>
            </p:nvSpPr>
            <p:spPr>
              <a:xfrm>
                <a:off x="6840252" y="3716858"/>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3" name="Ellipsi 102"/>
              <p:cNvSpPr/>
              <p:nvPr/>
            </p:nvSpPr>
            <p:spPr>
              <a:xfrm>
                <a:off x="7020272" y="2536945"/>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4" name="Ellipsi 103"/>
              <p:cNvSpPr/>
              <p:nvPr/>
            </p:nvSpPr>
            <p:spPr>
              <a:xfrm>
                <a:off x="7020272" y="2427735"/>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5" name="Ellipsi 104"/>
              <p:cNvSpPr/>
              <p:nvPr/>
            </p:nvSpPr>
            <p:spPr>
              <a:xfrm>
                <a:off x="6912260" y="2427734"/>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6" name="Ellipsi 105"/>
              <p:cNvSpPr/>
              <p:nvPr/>
            </p:nvSpPr>
            <p:spPr>
              <a:xfrm>
                <a:off x="6912260" y="2564730"/>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8" name="Ryhmä 7"/>
            <p:cNvGrpSpPr/>
            <p:nvPr/>
          </p:nvGrpSpPr>
          <p:grpSpPr>
            <a:xfrm>
              <a:off x="3087986" y="151688"/>
              <a:ext cx="3533761" cy="2827434"/>
              <a:chOff x="3159105" y="195485"/>
              <a:chExt cx="3357112" cy="2800767"/>
            </a:xfrm>
          </p:grpSpPr>
          <p:sp>
            <p:nvSpPr>
              <p:cNvPr id="10" name="Tekstiruutu 9"/>
              <p:cNvSpPr txBox="1"/>
              <p:nvPr/>
            </p:nvSpPr>
            <p:spPr>
              <a:xfrm>
                <a:off x="3397931" y="195485"/>
                <a:ext cx="3118286" cy="2800767"/>
              </a:xfrm>
              <a:prstGeom prst="rect">
                <a:avLst/>
              </a:prstGeom>
              <a:noFill/>
            </p:spPr>
            <p:txBody>
              <a:bodyPr wrap="square" rtlCol="0">
                <a:spAutoFit/>
              </a:bodyPr>
              <a:lstStyle/>
              <a:p>
                <a:r>
                  <a:rPr lang="fi-FI" sz="1600" dirty="0" smtClean="0"/>
                  <a:t>= toimintakulttuurin muutos</a:t>
                </a:r>
              </a:p>
              <a:p>
                <a:endParaRPr lang="fi-FI" sz="1600" dirty="0" smtClean="0"/>
              </a:p>
              <a:p>
                <a:r>
                  <a:rPr lang="fi-FI" sz="1600" dirty="0"/>
                  <a:t>= </a:t>
                </a:r>
                <a:r>
                  <a:rPr lang="fi-FI" sz="1600" dirty="0" smtClean="0"/>
                  <a:t>perhekeskustoimintamalli</a:t>
                </a:r>
              </a:p>
              <a:p>
                <a:endParaRPr lang="fi-FI" sz="1600" dirty="0" smtClean="0"/>
              </a:p>
              <a:p>
                <a:r>
                  <a:rPr lang="fi-FI" sz="1600" dirty="0"/>
                  <a:t>= varhaiskasvatus ja </a:t>
                </a:r>
                <a:r>
                  <a:rPr lang="fi-FI" sz="1600" dirty="0" smtClean="0"/>
                  <a:t>koulu</a:t>
                </a:r>
              </a:p>
              <a:p>
                <a:endParaRPr lang="fi-FI" sz="1600" dirty="0" smtClean="0"/>
              </a:p>
              <a:p>
                <a:r>
                  <a:rPr lang="fi-FI" sz="1600" dirty="0"/>
                  <a:t>= erityis- ja vaativimmat palvelut</a:t>
                </a:r>
              </a:p>
              <a:p>
                <a:endParaRPr lang="fi-FI" sz="1600" dirty="0"/>
              </a:p>
              <a:p>
                <a:endParaRPr lang="fi-FI" sz="1600" dirty="0" smtClean="0"/>
              </a:p>
              <a:p>
                <a:endParaRPr lang="fi-FI" sz="1600" dirty="0"/>
              </a:p>
            </p:txBody>
          </p:sp>
          <p:sp>
            <p:nvSpPr>
              <p:cNvPr id="28" name="Ellipsi 27"/>
              <p:cNvSpPr/>
              <p:nvPr/>
            </p:nvSpPr>
            <p:spPr>
              <a:xfrm>
                <a:off x="3169160" y="654949"/>
                <a:ext cx="216024" cy="205281"/>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30" name="Ellipsi 29"/>
              <p:cNvSpPr/>
              <p:nvPr/>
            </p:nvSpPr>
            <p:spPr>
              <a:xfrm>
                <a:off x="3185994" y="1156219"/>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32" name="Ellipsi 31"/>
              <p:cNvSpPr/>
              <p:nvPr/>
            </p:nvSpPr>
            <p:spPr>
              <a:xfrm>
                <a:off x="3181906" y="1707653"/>
                <a:ext cx="216024" cy="205281"/>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107" name="Ellipsi 106"/>
              <p:cNvSpPr/>
              <p:nvPr/>
            </p:nvSpPr>
            <p:spPr>
              <a:xfrm>
                <a:off x="3159105" y="264522"/>
                <a:ext cx="216024" cy="2052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grpSp>
        <p:sp>
          <p:nvSpPr>
            <p:cNvPr id="6" name="Suorakulmio 5"/>
            <p:cNvSpPr/>
            <p:nvPr/>
          </p:nvSpPr>
          <p:spPr>
            <a:xfrm>
              <a:off x="2733960" y="3205474"/>
              <a:ext cx="3537285" cy="1413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b="1" dirty="0" smtClean="0">
                  <a:solidFill>
                    <a:schemeClr val="tx1"/>
                  </a:solidFill>
                </a:rPr>
                <a:t>Kartta B:</a:t>
              </a:r>
              <a:r>
                <a:rPr lang="fi-FI" sz="1400" dirty="0" smtClean="0">
                  <a:solidFill>
                    <a:schemeClr val="tx1"/>
                  </a:solidFill>
                </a:rPr>
                <a:t> </a:t>
              </a:r>
              <a:r>
                <a:rPr lang="fi-FI" sz="1400" dirty="0">
                  <a:solidFill>
                    <a:schemeClr val="tx1"/>
                  </a:solidFill>
                </a:rPr>
                <a:t>M</a:t>
              </a:r>
              <a:r>
                <a:rPr lang="fi-FI" sz="1400" dirty="0" smtClean="0">
                  <a:solidFill>
                    <a:schemeClr val="tx1"/>
                  </a:solidFill>
                </a:rPr>
                <a:t>aakunnat, jotka kehittävät vain yhtä kokonaisuutta ja maakunnat, jotka kattavat kaksi tai kolme kehittämiskokonaisuutta </a:t>
              </a:r>
              <a:r>
                <a:rPr lang="fi-FI" sz="1400" dirty="0">
                  <a:solidFill>
                    <a:schemeClr val="tx1"/>
                  </a:solidFill>
                </a:rPr>
                <a:t>joiltain </a:t>
              </a:r>
              <a:r>
                <a:rPr lang="fi-FI" sz="1400" dirty="0" smtClean="0">
                  <a:solidFill>
                    <a:schemeClr val="tx1"/>
                  </a:solidFill>
                </a:rPr>
                <a:t>osin. </a:t>
              </a:r>
            </a:p>
            <a:p>
              <a:r>
                <a:rPr lang="fi-FI" sz="1200" dirty="0" smtClean="0">
                  <a:solidFill>
                    <a:schemeClr val="tx1"/>
                  </a:solidFill>
                </a:rPr>
                <a:t>(</a:t>
              </a:r>
              <a:r>
                <a:rPr lang="fi-FI" sz="1200" dirty="0">
                  <a:solidFill>
                    <a:schemeClr val="tx1"/>
                  </a:solidFill>
                </a:rPr>
                <a:t>lähde: STM, LAPE-hanke)</a:t>
              </a:r>
            </a:p>
            <a:p>
              <a:endParaRPr lang="fi-FI" sz="1600" dirty="0" smtClean="0">
                <a:solidFill>
                  <a:schemeClr val="tx1"/>
                </a:solidFill>
              </a:endParaRPr>
            </a:p>
          </p:txBody>
        </p:sp>
        <p:sp>
          <p:nvSpPr>
            <p:cNvPr id="142" name="Suorakulmio 141"/>
            <p:cNvSpPr/>
            <p:nvPr/>
          </p:nvSpPr>
          <p:spPr>
            <a:xfrm>
              <a:off x="2733960" y="2145063"/>
              <a:ext cx="3576064" cy="95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b="1" dirty="0" smtClean="0">
                  <a:solidFill>
                    <a:schemeClr val="tx1"/>
                  </a:solidFill>
                </a:rPr>
                <a:t>Kartta A:</a:t>
              </a:r>
              <a:r>
                <a:rPr lang="fi-FI" sz="1400" dirty="0" smtClean="0">
                  <a:solidFill>
                    <a:schemeClr val="tx1"/>
                  </a:solidFill>
                </a:rPr>
                <a:t> 9 </a:t>
              </a:r>
              <a:r>
                <a:rPr lang="fi-FI" sz="1400" dirty="0">
                  <a:solidFill>
                    <a:schemeClr val="tx1"/>
                  </a:solidFill>
                </a:rPr>
                <a:t>maakuntaa pyrkii </a:t>
              </a:r>
              <a:r>
                <a:rPr lang="fi-FI" sz="1400" dirty="0" smtClean="0">
                  <a:solidFill>
                    <a:schemeClr val="tx1"/>
                  </a:solidFill>
                </a:rPr>
                <a:t>kattamaan kaikki </a:t>
              </a:r>
              <a:r>
                <a:rPr lang="fi-FI" sz="1400" dirty="0" err="1" smtClean="0">
                  <a:solidFill>
                    <a:schemeClr val="tx1"/>
                  </a:solidFill>
                </a:rPr>
                <a:t>kehittämisko-konaisuudet</a:t>
              </a:r>
              <a:r>
                <a:rPr lang="fi-FI" sz="1400" dirty="0" smtClean="0">
                  <a:solidFill>
                    <a:schemeClr val="tx1"/>
                  </a:solidFill>
                </a:rPr>
                <a:t> joiltain </a:t>
              </a:r>
              <a:r>
                <a:rPr lang="fi-FI" sz="1400" dirty="0">
                  <a:solidFill>
                    <a:schemeClr val="tx1"/>
                  </a:solidFill>
                </a:rPr>
                <a:t>osin</a:t>
              </a:r>
            </a:p>
          </p:txBody>
        </p:sp>
        <p:sp>
          <p:nvSpPr>
            <p:cNvPr id="7" name="Tekstiruutu 6"/>
            <p:cNvSpPr txBox="1"/>
            <p:nvPr/>
          </p:nvSpPr>
          <p:spPr>
            <a:xfrm>
              <a:off x="163030" y="127096"/>
              <a:ext cx="1420582" cy="369332"/>
            </a:xfrm>
            <a:prstGeom prst="rect">
              <a:avLst/>
            </a:prstGeom>
            <a:noFill/>
          </p:spPr>
          <p:txBody>
            <a:bodyPr wrap="none" rtlCol="0">
              <a:spAutoFit/>
            </a:bodyPr>
            <a:lstStyle/>
            <a:p>
              <a:r>
                <a:rPr lang="fi-FI" b="1" dirty="0" smtClean="0"/>
                <a:t>Kartta A.</a:t>
              </a:r>
              <a:r>
                <a:rPr lang="fi-FI" dirty="0" smtClean="0"/>
                <a:t> </a:t>
              </a:r>
              <a:endParaRPr lang="fi-FI" dirty="0"/>
            </a:p>
          </p:txBody>
        </p:sp>
        <p:sp>
          <p:nvSpPr>
            <p:cNvPr id="144" name="Tekstiruutu 143"/>
            <p:cNvSpPr txBox="1"/>
            <p:nvPr/>
          </p:nvSpPr>
          <p:spPr>
            <a:xfrm>
              <a:off x="6586978" y="81259"/>
              <a:ext cx="1417376" cy="369332"/>
            </a:xfrm>
            <a:prstGeom prst="rect">
              <a:avLst/>
            </a:prstGeom>
            <a:noFill/>
          </p:spPr>
          <p:txBody>
            <a:bodyPr wrap="none" rtlCol="0">
              <a:spAutoFit/>
            </a:bodyPr>
            <a:lstStyle/>
            <a:p>
              <a:r>
                <a:rPr lang="fi-FI" b="1" dirty="0" smtClean="0"/>
                <a:t>Kartta B.</a:t>
              </a:r>
              <a:r>
                <a:rPr lang="fi-FI" dirty="0" smtClean="0"/>
                <a:t> </a:t>
              </a:r>
              <a:endParaRPr lang="fi-FI" dirty="0"/>
            </a:p>
          </p:txBody>
        </p:sp>
      </p:grpSp>
    </p:spTree>
    <p:extLst>
      <p:ext uri="{BB962C8B-B14F-4D97-AF65-F5344CB8AC3E}">
        <p14:creationId xmlns:p14="http://schemas.microsoft.com/office/powerpoint/2010/main" val="315342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205978"/>
            <a:ext cx="7779600" cy="637580"/>
          </a:xfrm>
        </p:spPr>
        <p:txBody>
          <a:bodyPr/>
          <a:lstStyle/>
          <a:p>
            <a:r>
              <a:rPr lang="fi-FI" dirty="0" smtClean="0"/>
              <a:t>Taustatiedot kyselystä</a:t>
            </a:r>
            <a:endParaRPr lang="fi-FI" dirty="0"/>
          </a:p>
        </p:txBody>
      </p:sp>
      <p:sp>
        <p:nvSpPr>
          <p:cNvPr id="3" name="Sisällön paikkamerkki 2"/>
          <p:cNvSpPr>
            <a:spLocks noGrp="1"/>
          </p:cNvSpPr>
          <p:nvPr>
            <p:ph idx="1"/>
          </p:nvPr>
        </p:nvSpPr>
        <p:spPr>
          <a:xfrm>
            <a:off x="395536" y="771550"/>
            <a:ext cx="8064464" cy="3825948"/>
          </a:xfrm>
        </p:spPr>
        <p:txBody>
          <a:bodyPr>
            <a:normAutofit fontScale="25000" lnSpcReduction="20000"/>
          </a:bodyPr>
          <a:lstStyle/>
          <a:p>
            <a:pPr marL="0" indent="0">
              <a:buNone/>
            </a:pPr>
            <a:r>
              <a:rPr lang="fi-FI" dirty="0"/>
              <a:t> </a:t>
            </a:r>
          </a:p>
          <a:p>
            <a:pPr marL="0" indent="0">
              <a:buNone/>
            </a:pPr>
            <a:r>
              <a:rPr lang="fi-FI" sz="5600" dirty="0"/>
              <a:t>Kuntaliitto </a:t>
            </a:r>
            <a:r>
              <a:rPr lang="fi-FI" sz="5600" dirty="0" smtClean="0"/>
              <a:t>kartoitti toukokuussa 2017  </a:t>
            </a:r>
            <a:r>
              <a:rPr lang="fi-FI" sz="5600" b="1" dirty="0"/>
              <a:t>lasten ja perheiden palvelujen </a:t>
            </a:r>
            <a:r>
              <a:rPr lang="fi-FI" sz="5600" dirty="0" smtClean="0"/>
              <a:t>valmistelutilannetta tulevaa </a:t>
            </a:r>
            <a:r>
              <a:rPr lang="fi-FI" sz="5600" dirty="0" err="1" smtClean="0"/>
              <a:t>sote</a:t>
            </a:r>
            <a:r>
              <a:rPr lang="fi-FI" sz="5600" dirty="0" smtClean="0"/>
              <a:t>-uudistusta varten </a:t>
            </a:r>
            <a:r>
              <a:rPr lang="fi-FI" sz="5600" dirty="0" err="1" smtClean="0"/>
              <a:t>sote</a:t>
            </a:r>
            <a:r>
              <a:rPr lang="fi-FI" sz="5600" dirty="0" smtClean="0"/>
              <a:t>-vastuuvalmistelijoille </a:t>
            </a:r>
            <a:r>
              <a:rPr lang="fi-FI" sz="5600" dirty="0"/>
              <a:t>suunnatulla lyhyellä </a:t>
            </a:r>
            <a:r>
              <a:rPr lang="fi-FI" sz="5600" dirty="0" smtClean="0"/>
              <a:t>kyselyllä.</a:t>
            </a:r>
            <a:r>
              <a:rPr lang="fi-FI" sz="5600" dirty="0"/>
              <a:t>	</a:t>
            </a:r>
            <a:endParaRPr lang="fi-FI" sz="5600" dirty="0" smtClean="0"/>
          </a:p>
          <a:p>
            <a:pPr lvl="1"/>
            <a:r>
              <a:rPr lang="fi-FI" sz="5600" dirty="0" smtClean="0"/>
              <a:t>Lasten ja perheiden palveluilla tarkoitettiin kyselyssä laajasti </a:t>
            </a:r>
            <a:r>
              <a:rPr lang="fi-FI" sz="5600" dirty="0" err="1" smtClean="0"/>
              <a:t>sosiaali</a:t>
            </a:r>
            <a:r>
              <a:rPr lang="fi-FI" sz="5600" dirty="0" smtClean="0"/>
              <a:t>- ja terveydenhuollon, sivistystoimen, seurakuntien ja järjestöjen tuottamia palveluja. Tämä on </a:t>
            </a:r>
            <a:r>
              <a:rPr lang="fi-FI" sz="5600" b="1" dirty="0" err="1" smtClean="0"/>
              <a:t>sote</a:t>
            </a:r>
            <a:r>
              <a:rPr lang="fi-FI" sz="5600" b="1" dirty="0" smtClean="0"/>
              <a:t>-palveluja laajempi palvelukokonaisuus.</a:t>
            </a:r>
          </a:p>
          <a:p>
            <a:endParaRPr lang="fi-FI" sz="5600" b="1" dirty="0"/>
          </a:p>
          <a:p>
            <a:pPr marL="0" indent="0">
              <a:buNone/>
            </a:pPr>
            <a:r>
              <a:rPr lang="fi-FI" sz="5600" dirty="0" smtClean="0"/>
              <a:t>Vastaukset saatiin kaikista maakunnista. Vastaajina oli </a:t>
            </a:r>
            <a:r>
              <a:rPr lang="fi-FI" sz="5600" dirty="0" err="1" smtClean="0"/>
              <a:t>sote</a:t>
            </a:r>
            <a:r>
              <a:rPr lang="fi-FI" sz="5600" dirty="0" smtClean="0"/>
              <a:t>-vastuuvalmistelijoita ja muita valmisteluun osallistuneita henkilöitä. </a:t>
            </a:r>
          </a:p>
          <a:p>
            <a:pPr marL="0" indent="0">
              <a:buNone/>
            </a:pPr>
            <a:r>
              <a:rPr lang="fi-FI" sz="5600" dirty="0"/>
              <a:t>		 </a:t>
            </a:r>
          </a:p>
          <a:p>
            <a:pPr marL="0" indent="0">
              <a:buNone/>
            </a:pPr>
            <a:r>
              <a:rPr lang="fi-FI" sz="5600" dirty="0" smtClean="0"/>
              <a:t>Kyselyllä selvitettiin valmistelutapoja,  </a:t>
            </a:r>
            <a:r>
              <a:rPr lang="fi-FI" sz="5600" dirty="0"/>
              <a:t>siihen </a:t>
            </a:r>
            <a:r>
              <a:rPr lang="fi-FI" sz="5600" dirty="0" smtClean="0"/>
              <a:t>osallistuvia/osallistuneita tahoja, </a:t>
            </a:r>
            <a:r>
              <a:rPr lang="fi-FI" sz="5600" dirty="0"/>
              <a:t>valmistelun </a:t>
            </a:r>
            <a:r>
              <a:rPr lang="fi-FI" sz="5600" dirty="0" smtClean="0"/>
              <a:t>haasteita </a:t>
            </a:r>
            <a:r>
              <a:rPr lang="fi-FI" sz="5600" dirty="0"/>
              <a:t>ja </a:t>
            </a:r>
            <a:r>
              <a:rPr lang="fi-FI" sz="5600" dirty="0" smtClean="0"/>
              <a:t>tarvittavan muutostuen sisällöllisiä tarpeita.</a:t>
            </a:r>
          </a:p>
          <a:p>
            <a:endParaRPr lang="fi-FI" sz="5600" dirty="0" smtClean="0"/>
          </a:p>
          <a:p>
            <a:pPr marL="0" indent="0">
              <a:buNone/>
            </a:pPr>
            <a:r>
              <a:rPr lang="fi-FI" sz="5600" dirty="0" smtClean="0"/>
              <a:t>Samalla saatiin  tietoa, miten hallituksen kärkihankkeen, LAPE-muutosohjelman työskentely näkyy maakuntien lasten ja perheiden palvelujen valmistelun kokonaisuudessa.</a:t>
            </a:r>
          </a:p>
          <a:p>
            <a:pPr marL="0" indent="0">
              <a:buNone/>
            </a:pPr>
            <a:r>
              <a:rPr lang="fi-FI" sz="5600" dirty="0" smtClean="0"/>
              <a:t> </a:t>
            </a:r>
          </a:p>
          <a:p>
            <a:pPr marL="0" indent="0">
              <a:buNone/>
            </a:pPr>
            <a:endParaRPr lang="fi-FI" sz="2500" dirty="0" smtClean="0"/>
          </a:p>
          <a:p>
            <a:pPr marL="0" indent="0">
              <a:buNone/>
            </a:pPr>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3</a:t>
            </a:fld>
            <a:endParaRPr lang="fi-FI" dirty="0"/>
          </a:p>
        </p:txBody>
      </p:sp>
    </p:spTree>
    <p:extLst>
      <p:ext uri="{BB962C8B-B14F-4D97-AF65-F5344CB8AC3E}">
        <p14:creationId xmlns:p14="http://schemas.microsoft.com/office/powerpoint/2010/main" val="1458588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0669" y="339502"/>
            <a:ext cx="4911412" cy="576064"/>
          </a:xfrm>
        </p:spPr>
        <p:txBody>
          <a:bodyPr>
            <a:normAutofit fontScale="90000"/>
          </a:bodyPr>
          <a:lstStyle/>
          <a:p>
            <a:r>
              <a:rPr lang="fi-FI" sz="2400" dirty="0" smtClean="0"/>
              <a:t>Varhaiskasvatus ja koulu lapsen</a:t>
            </a:r>
            <a:br>
              <a:rPr lang="fi-FI" sz="2400" dirty="0" smtClean="0"/>
            </a:br>
            <a:r>
              <a:rPr lang="fi-FI" sz="2400" dirty="0" smtClean="0"/>
              <a:t>ja nuoren hyvinvoinnin tukena</a:t>
            </a:r>
            <a:endParaRPr lang="fi-FI" sz="2400" dirty="0"/>
          </a:p>
        </p:txBody>
      </p:sp>
      <p:sp>
        <p:nvSpPr>
          <p:cNvPr id="10" name="Tekstiruutu 9"/>
          <p:cNvSpPr txBox="1"/>
          <p:nvPr/>
        </p:nvSpPr>
        <p:spPr>
          <a:xfrm>
            <a:off x="318867" y="870593"/>
            <a:ext cx="4803893" cy="4401205"/>
          </a:xfrm>
          <a:prstGeom prst="rect">
            <a:avLst/>
          </a:prstGeom>
          <a:noFill/>
        </p:spPr>
        <p:txBody>
          <a:bodyPr wrap="square" rtlCol="0">
            <a:spAutoFit/>
          </a:bodyPr>
          <a:lstStyle/>
          <a:p>
            <a:r>
              <a:rPr lang="fi-FI" sz="1600" b="1" dirty="0" smtClean="0"/>
              <a:t>12 maakuntaa ja pk-seutu </a:t>
            </a:r>
          </a:p>
          <a:p>
            <a:r>
              <a:rPr lang="fi-FI" sz="1600" dirty="0" smtClean="0"/>
              <a:t>valitsivat ko. kehittämiskokonaisuuden</a:t>
            </a:r>
          </a:p>
          <a:p>
            <a:pPr marL="285750" indent="-285750">
              <a:buFontTx/>
              <a:buChar char="-"/>
            </a:pPr>
            <a:r>
              <a:rPr lang="fi-FI" sz="1600" dirty="0" smtClean="0"/>
              <a:t>Lappi, Kainuu, Pohjois-Savo, Pohjanmaa, Kanta-Häme ja Kymenlaakso eivät valinneet.</a:t>
            </a:r>
          </a:p>
          <a:p>
            <a:r>
              <a:rPr lang="fi-FI" sz="1600" dirty="0" smtClean="0"/>
              <a:t>LAPE-kehittämisessä </a:t>
            </a:r>
            <a:r>
              <a:rPr lang="fi-FI" sz="1600" dirty="0"/>
              <a:t>mukana olevat tahot vaihtelevat </a:t>
            </a:r>
            <a:r>
              <a:rPr lang="fi-FI" sz="1600" dirty="0" smtClean="0"/>
              <a:t>maakunnittain </a:t>
            </a:r>
            <a:r>
              <a:rPr lang="fi-FI" sz="1600" dirty="0"/>
              <a:t>sen mukaisesti, mihin kehittämiskokonaisuuksiin kunkin maakunnan </a:t>
            </a:r>
            <a:r>
              <a:rPr lang="fi-FI" sz="1600" dirty="0" smtClean="0"/>
              <a:t>LAPE-hanke </a:t>
            </a:r>
            <a:r>
              <a:rPr lang="fi-FI" sz="1600" dirty="0"/>
              <a:t>kohdentuu. O</a:t>
            </a:r>
            <a:r>
              <a:rPr lang="fi-FI" sz="1600" dirty="0" smtClean="0"/>
              <a:t>huimmin </a:t>
            </a:r>
            <a:r>
              <a:rPr lang="fi-FI" sz="1600" dirty="0"/>
              <a:t>kehittämistyössä ovat mukana </a:t>
            </a:r>
            <a:r>
              <a:rPr lang="fi-FI" sz="1600" b="1" dirty="0"/>
              <a:t>vanhempien päihde- ja mielenterveyspalvelut sekä toisaalta liikunta-, nuoriso- </a:t>
            </a:r>
            <a:r>
              <a:rPr lang="fi-FI" sz="1600" b="1" dirty="0" smtClean="0"/>
              <a:t>ja kulttuuritoimi.</a:t>
            </a:r>
            <a:r>
              <a:rPr lang="fi-FI" sz="1600" b="1" dirty="0" smtClean="0">
                <a:solidFill>
                  <a:srgbClr val="FF0000"/>
                </a:solidFill>
              </a:rPr>
              <a:t> </a:t>
            </a:r>
            <a:endParaRPr lang="fi-FI" sz="1600" b="1" dirty="0" smtClean="0"/>
          </a:p>
          <a:p>
            <a:r>
              <a:rPr lang="fi-FI" sz="1600" dirty="0" smtClean="0"/>
              <a:t>(Lähde</a:t>
            </a:r>
            <a:r>
              <a:rPr lang="fi-FI" sz="1600" dirty="0"/>
              <a:t>: STM, LAPE-hanke)</a:t>
            </a:r>
          </a:p>
          <a:p>
            <a:endParaRPr lang="fi-FI" sz="1600" b="1" dirty="0"/>
          </a:p>
          <a:p>
            <a:endParaRPr lang="fi-FI" sz="2000" dirty="0" smtClean="0"/>
          </a:p>
          <a:p>
            <a:endParaRPr lang="fi-FI" sz="2000" dirty="0"/>
          </a:p>
        </p:txBody>
      </p:sp>
      <p:pic>
        <p:nvPicPr>
          <p:cNvPr id="24" name="Kuva 23"/>
          <p:cNvPicPr/>
          <p:nvPr/>
        </p:nvPicPr>
        <p:blipFill rotWithShape="1">
          <a:blip r:embed="rId3"/>
          <a:srcRect l="30997" t="9907" r="35721" b="8618"/>
          <a:stretch/>
        </p:blipFill>
        <p:spPr bwMode="auto">
          <a:xfrm>
            <a:off x="5004048" y="51470"/>
            <a:ext cx="3564395" cy="4824536"/>
          </a:xfrm>
          <a:prstGeom prst="rect">
            <a:avLst/>
          </a:prstGeom>
          <a:ln>
            <a:noFill/>
          </a:ln>
          <a:extLst>
            <a:ext uri="{53640926-AAD7-44D8-BBD7-CCE9431645EC}">
              <a14:shadowObscured xmlns:a14="http://schemas.microsoft.com/office/drawing/2010/main"/>
            </a:ext>
          </a:extLst>
        </p:spPr>
      </p:pic>
      <p:sp>
        <p:nvSpPr>
          <p:cNvPr id="69" name="Ellipsi 68"/>
          <p:cNvSpPr/>
          <p:nvPr/>
        </p:nvSpPr>
        <p:spPr>
          <a:xfrm>
            <a:off x="6306806" y="3382217"/>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Ellipsi 69"/>
          <p:cNvSpPr/>
          <p:nvPr/>
        </p:nvSpPr>
        <p:spPr>
          <a:xfrm>
            <a:off x="6252385" y="4410715"/>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p:cNvSpPr/>
          <p:nvPr/>
        </p:nvSpPr>
        <p:spPr>
          <a:xfrm>
            <a:off x="6165278" y="3983290"/>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p:cNvSpPr/>
          <p:nvPr/>
        </p:nvSpPr>
        <p:spPr>
          <a:xfrm>
            <a:off x="7545224" y="4111094"/>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Ellipsi 88"/>
          <p:cNvSpPr/>
          <p:nvPr/>
        </p:nvSpPr>
        <p:spPr>
          <a:xfrm>
            <a:off x="6898471" y="4451104"/>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Ellipsi 92"/>
          <p:cNvSpPr/>
          <p:nvPr/>
        </p:nvSpPr>
        <p:spPr>
          <a:xfrm>
            <a:off x="6678233" y="2992504"/>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Ellipsi 96"/>
          <p:cNvSpPr/>
          <p:nvPr/>
        </p:nvSpPr>
        <p:spPr>
          <a:xfrm>
            <a:off x="6551173" y="3933454"/>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1" name="Ellipsi 100"/>
          <p:cNvSpPr/>
          <p:nvPr/>
        </p:nvSpPr>
        <p:spPr>
          <a:xfrm>
            <a:off x="6953136" y="3569484"/>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5" name="Ellipsi 104"/>
          <p:cNvSpPr/>
          <p:nvPr/>
        </p:nvSpPr>
        <p:spPr>
          <a:xfrm>
            <a:off x="7037877" y="2687864"/>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p:cNvSpPr/>
          <p:nvPr/>
        </p:nvSpPr>
        <p:spPr>
          <a:xfrm>
            <a:off x="7855868" y="3367393"/>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Ellipsi 75"/>
          <p:cNvSpPr/>
          <p:nvPr/>
        </p:nvSpPr>
        <p:spPr>
          <a:xfrm>
            <a:off x="7414471" y="3778009"/>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p:cNvSpPr/>
          <p:nvPr/>
        </p:nvSpPr>
        <p:spPr>
          <a:xfrm>
            <a:off x="6959590" y="4036095"/>
            <a:ext cx="216024" cy="20528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182" y="4510098"/>
            <a:ext cx="2190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375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205978"/>
            <a:ext cx="8064464" cy="997620"/>
          </a:xfrm>
        </p:spPr>
        <p:txBody>
          <a:bodyPr>
            <a:normAutofit fontScale="90000"/>
          </a:bodyPr>
          <a:lstStyle/>
          <a:p>
            <a:r>
              <a:rPr lang="fi-FI" sz="1000" strike="sngStrike" dirty="0" smtClean="0"/>
              <a:t/>
            </a:r>
            <a:br>
              <a:rPr lang="fi-FI" sz="1000" strike="sngStrike" dirty="0" smtClean="0"/>
            </a:br>
            <a:r>
              <a:rPr lang="fi-FI" sz="2800" dirty="0" smtClean="0">
                <a:solidFill>
                  <a:schemeClr val="tx1"/>
                </a:solidFill>
              </a:rPr>
              <a:t>Lape-kärkihankkeen toimeenpano </a:t>
            </a:r>
            <a:br>
              <a:rPr lang="fi-FI" sz="2800" dirty="0" smtClean="0">
                <a:solidFill>
                  <a:schemeClr val="tx1"/>
                </a:solidFill>
              </a:rPr>
            </a:br>
            <a:r>
              <a:rPr lang="fi-FI" sz="2800" dirty="0" smtClean="0">
                <a:solidFill>
                  <a:schemeClr val="tx1"/>
                </a:solidFill>
              </a:rPr>
              <a:t>maakunnallisen muutostyön kautta</a:t>
            </a:r>
            <a:endParaRPr lang="fi-FI" sz="1000" strike="sngStrike" dirty="0">
              <a:solidFill>
                <a:schemeClr val="tx1"/>
              </a:solidFill>
            </a:endParaRPr>
          </a:p>
        </p:txBody>
      </p:sp>
      <p:sp>
        <p:nvSpPr>
          <p:cNvPr id="3" name="Sisällön paikkamerkki 2"/>
          <p:cNvSpPr>
            <a:spLocks noGrp="1"/>
          </p:cNvSpPr>
          <p:nvPr>
            <p:ph idx="1"/>
          </p:nvPr>
        </p:nvSpPr>
        <p:spPr>
          <a:xfrm>
            <a:off x="251520" y="1203598"/>
            <a:ext cx="8208480" cy="3240360"/>
          </a:xfrm>
        </p:spPr>
        <p:txBody>
          <a:bodyPr>
            <a:normAutofit fontScale="85000" lnSpcReduction="10000"/>
          </a:bodyPr>
          <a:lstStyle/>
          <a:p>
            <a:r>
              <a:rPr lang="fi-FI" dirty="0" smtClean="0"/>
              <a:t>LAPE-muutosohjelma </a:t>
            </a:r>
            <a:r>
              <a:rPr lang="fi-FI" dirty="0"/>
              <a:t>rahoittaa maakuntien </a:t>
            </a:r>
            <a:r>
              <a:rPr lang="fi-FI" dirty="0" smtClean="0"/>
              <a:t>alueilla ja Uudenmaan alueella myös pääkaupunkiseudulla </a:t>
            </a:r>
            <a:r>
              <a:rPr lang="fi-FI" dirty="0"/>
              <a:t>toimivien </a:t>
            </a:r>
            <a:r>
              <a:rPr lang="fi-FI" b="1" dirty="0"/>
              <a:t>muutosagenttien</a:t>
            </a:r>
            <a:r>
              <a:rPr lang="fi-FI" dirty="0"/>
              <a:t> toimintaa syksystä 2016 vuoden 2018 loppuun</a:t>
            </a:r>
            <a:r>
              <a:rPr lang="fi-FI" dirty="0" smtClean="0"/>
              <a:t>.</a:t>
            </a:r>
            <a:r>
              <a:rPr lang="fi-FI" dirty="0">
                <a:solidFill>
                  <a:schemeClr val="tx1"/>
                </a:solidFill>
              </a:rPr>
              <a:t> </a:t>
            </a:r>
            <a:endParaRPr lang="fi-FI" dirty="0" smtClean="0">
              <a:solidFill>
                <a:schemeClr val="tx1"/>
              </a:solidFill>
            </a:endParaRPr>
          </a:p>
          <a:p>
            <a:pPr lvl="1"/>
            <a:r>
              <a:rPr lang="fi-FI" dirty="0" smtClean="0">
                <a:solidFill>
                  <a:schemeClr val="tx1"/>
                </a:solidFill>
              </a:rPr>
              <a:t>Muutosagentit </a:t>
            </a:r>
            <a:r>
              <a:rPr lang="fi-FI" dirty="0">
                <a:solidFill>
                  <a:schemeClr val="tx1"/>
                </a:solidFill>
              </a:rPr>
              <a:t>ovat aloittaneet työssään viimeistään kevään 2017 aikana</a:t>
            </a:r>
            <a:r>
              <a:rPr lang="fi-FI" dirty="0" smtClean="0">
                <a:solidFill>
                  <a:schemeClr val="tx1"/>
                </a:solidFill>
              </a:rPr>
              <a:t>.</a:t>
            </a:r>
            <a:endParaRPr lang="fi-FI" dirty="0"/>
          </a:p>
          <a:p>
            <a:r>
              <a:rPr lang="fi-FI" dirty="0"/>
              <a:t>Muutosagentin keskeisin tehtävä on edistää ja </a:t>
            </a:r>
            <a:r>
              <a:rPr lang="fi-FI" dirty="0" smtClean="0"/>
              <a:t>koordinoida </a:t>
            </a:r>
            <a:r>
              <a:rPr lang="fi-FI" b="1" dirty="0" smtClean="0"/>
              <a:t>LAPE-kärkihankkeen </a:t>
            </a:r>
            <a:r>
              <a:rPr lang="fi-FI" b="1" dirty="0"/>
              <a:t>tavoitteiden toteutumista </a:t>
            </a:r>
            <a:r>
              <a:rPr lang="fi-FI" dirty="0"/>
              <a:t>tulevassa </a:t>
            </a:r>
            <a:r>
              <a:rPr lang="fi-FI" dirty="0" smtClean="0"/>
              <a:t>maakunnassa, </a:t>
            </a:r>
            <a:r>
              <a:rPr lang="fi-FI" b="1" dirty="0" smtClean="0"/>
              <a:t>luoda  </a:t>
            </a:r>
            <a:r>
              <a:rPr lang="fi-FI" b="1" dirty="0"/>
              <a:t>edellytykset </a:t>
            </a:r>
            <a:r>
              <a:rPr lang="fi-FI" dirty="0"/>
              <a:t>ja </a:t>
            </a:r>
            <a:r>
              <a:rPr lang="fi-FI" b="1" dirty="0" smtClean="0"/>
              <a:t>kehitysmyönteinen </a:t>
            </a:r>
            <a:r>
              <a:rPr lang="fi-FI" b="1" dirty="0"/>
              <a:t>ilmapiirin lasten, nuorten ja perheiden muutosohjelman toteutumiselle</a:t>
            </a:r>
            <a:r>
              <a:rPr lang="fi-FI" dirty="0" smtClean="0"/>
              <a:t>.</a:t>
            </a:r>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31</a:t>
            </a:fld>
            <a:endParaRPr lang="fi-FI" dirty="0"/>
          </a:p>
        </p:txBody>
      </p:sp>
    </p:spTree>
    <p:extLst>
      <p:ext uri="{BB962C8B-B14F-4D97-AF65-F5344CB8AC3E}">
        <p14:creationId xmlns:p14="http://schemas.microsoft.com/office/powerpoint/2010/main" val="2993128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1000" strike="sngStrike" dirty="0" smtClean="0"/>
              <a:t/>
            </a:r>
            <a:br>
              <a:rPr lang="fi-FI" sz="1000" strike="sngStrike" dirty="0" smtClean="0"/>
            </a:br>
            <a:r>
              <a:rPr lang="fi-FI" sz="2500" dirty="0">
                <a:solidFill>
                  <a:schemeClr val="tx1"/>
                </a:solidFill>
              </a:rPr>
              <a:t>Lape-kärkihankkeen toimeenpano </a:t>
            </a:r>
            <a:br>
              <a:rPr lang="fi-FI" sz="2500" dirty="0">
                <a:solidFill>
                  <a:schemeClr val="tx1"/>
                </a:solidFill>
              </a:rPr>
            </a:br>
            <a:r>
              <a:rPr lang="fi-FI" sz="2500" dirty="0">
                <a:solidFill>
                  <a:schemeClr val="tx1"/>
                </a:solidFill>
              </a:rPr>
              <a:t>maakunnallisen muutostyön kautta</a:t>
            </a:r>
            <a:endParaRPr lang="fi-FI" sz="1000" strike="sngStrike" dirty="0">
              <a:solidFill>
                <a:schemeClr val="tx1"/>
              </a:solidFill>
            </a:endParaRPr>
          </a:p>
        </p:txBody>
      </p:sp>
      <p:sp>
        <p:nvSpPr>
          <p:cNvPr id="3" name="Sisällön paikkamerkki 2"/>
          <p:cNvSpPr>
            <a:spLocks noGrp="1"/>
          </p:cNvSpPr>
          <p:nvPr>
            <p:ph idx="1"/>
          </p:nvPr>
        </p:nvSpPr>
        <p:spPr>
          <a:xfrm>
            <a:off x="395536" y="1203598"/>
            <a:ext cx="8064464" cy="3393900"/>
          </a:xfrm>
        </p:spPr>
        <p:txBody>
          <a:bodyPr>
            <a:normAutofit fontScale="70000" lnSpcReduction="20000"/>
          </a:bodyPr>
          <a:lstStyle/>
          <a:p>
            <a:r>
              <a:rPr lang="fi-FI" sz="2600" dirty="0"/>
              <a:t>LAPE-muutosohjelmassa rahoituksen myöntämisen ehtona oli, että </a:t>
            </a:r>
            <a:r>
              <a:rPr lang="fi-FI" sz="2600" dirty="0" smtClean="0"/>
              <a:t>maakunnassa ja kunnissa </a:t>
            </a:r>
            <a:r>
              <a:rPr lang="fi-FI" sz="2600" dirty="0">
                <a:solidFill>
                  <a:schemeClr val="tx1"/>
                </a:solidFill>
              </a:rPr>
              <a:t>muodostetaan  tai jo olemassa olevista ryhmistä nimetään </a:t>
            </a:r>
            <a:r>
              <a:rPr lang="fi-FI" sz="2600" b="1" dirty="0">
                <a:solidFill>
                  <a:schemeClr val="tx1"/>
                </a:solidFill>
              </a:rPr>
              <a:t>hankkeen muutostyötä </a:t>
            </a:r>
            <a:r>
              <a:rPr lang="fi-FI" sz="2600" b="1" dirty="0"/>
              <a:t>ohjaavat, niin sanotut LAPE-ryhmät.</a:t>
            </a:r>
            <a:r>
              <a:rPr lang="fi-FI" sz="2600" dirty="0"/>
              <a:t> </a:t>
            </a:r>
          </a:p>
          <a:p>
            <a:r>
              <a:rPr lang="fi-FI" sz="2600" dirty="0"/>
              <a:t>Muutosagentti </a:t>
            </a:r>
            <a:r>
              <a:rPr lang="fi-FI" sz="2600" b="1" dirty="0"/>
              <a:t>toimii yhteistyössä </a:t>
            </a:r>
            <a:r>
              <a:rPr lang="fi-FI" sz="2600" dirty="0"/>
              <a:t>niin kuntien, kansalaisjärjestöjen, seurakuntien kuin tulevan maakunnankin toimijoiden ja </a:t>
            </a:r>
            <a:r>
              <a:rPr lang="fi-FI" sz="2600" b="1" dirty="0"/>
              <a:t>alueellisten </a:t>
            </a:r>
            <a:r>
              <a:rPr lang="fi-FI" sz="2600" b="1" dirty="0" smtClean="0"/>
              <a:t>sote- ja maku-valmistelijoiden </a:t>
            </a:r>
            <a:r>
              <a:rPr lang="fi-FI" sz="2600" b="1" dirty="0"/>
              <a:t>kanssa</a:t>
            </a:r>
            <a:r>
              <a:rPr lang="fi-FI" sz="2600" dirty="0"/>
              <a:t>. </a:t>
            </a:r>
            <a:endParaRPr lang="fi-FI" sz="2600" dirty="0" smtClean="0"/>
          </a:p>
          <a:p>
            <a:pPr lvl="1"/>
            <a:r>
              <a:rPr lang="fi-FI" sz="2200" dirty="0" smtClean="0"/>
              <a:t>Hänen </a:t>
            </a:r>
            <a:r>
              <a:rPr lang="fi-FI" sz="2200" dirty="0"/>
              <a:t>tehtävänsä on innostaa ja motivoida alueen kaikkia toimijoita mukaan muutostyöhön. Tämä tarkoittaa myös lapsia ja nuoria sekä heidän vanhempiaan. </a:t>
            </a:r>
          </a:p>
          <a:p>
            <a:r>
              <a:rPr lang="fi-FI" sz="2600" dirty="0"/>
              <a:t>Muutosagentin rooliin kuuluu välittää tietoa ja näkökulmia maakunnasta valtakunnalliseen LAPE-työhön. Muutostyö kattaa myös varhaiskasvatuksen ja koulutuksen palvelut.</a:t>
            </a:r>
          </a:p>
          <a:p>
            <a:endParaRPr lang="fi-FI" dirty="0"/>
          </a:p>
        </p:txBody>
      </p:sp>
      <p:sp>
        <p:nvSpPr>
          <p:cNvPr id="4" name="Päivämäärän paikkamerkki 3"/>
          <p:cNvSpPr>
            <a:spLocks noGrp="1"/>
          </p:cNvSpPr>
          <p:nvPr>
            <p:ph type="dt" sz="half" idx="10"/>
          </p:nvPr>
        </p:nvSpPr>
        <p:spPr/>
        <p:txBody>
          <a:bodyPr/>
          <a:lstStyle/>
          <a:p>
            <a:pPr algn="r"/>
            <a:r>
              <a:rPr lang="fi-FI" dirty="0"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32</a:t>
            </a:fld>
            <a:endParaRPr lang="fi-FI" dirty="0"/>
          </a:p>
        </p:txBody>
      </p:sp>
    </p:spTree>
    <p:extLst>
      <p:ext uri="{BB962C8B-B14F-4D97-AF65-F5344CB8AC3E}">
        <p14:creationId xmlns:p14="http://schemas.microsoft.com/office/powerpoint/2010/main" val="3181951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707654"/>
            <a:ext cx="4536504" cy="2520280"/>
          </a:xfrm>
        </p:spPr>
        <p:txBody>
          <a:bodyPr>
            <a:normAutofit fontScale="90000"/>
          </a:bodyPr>
          <a:lstStyle/>
          <a:p>
            <a:r>
              <a:rPr lang="fi-FI" sz="2000" b="1" dirty="0" smtClean="0"/>
              <a:t>LAPE valtionavustukset</a:t>
            </a:r>
            <a:r>
              <a:rPr lang="fi-FI" sz="1300" dirty="0" smtClean="0"/>
              <a:t/>
            </a:r>
            <a:br>
              <a:rPr lang="fi-FI" sz="1300" dirty="0" smtClean="0"/>
            </a:br>
            <a:r>
              <a:rPr lang="fi-FI" sz="1300" dirty="0"/>
              <a:t>-&gt;  jokaisen maakunnan </a:t>
            </a:r>
            <a:r>
              <a:rPr lang="fi-FI" sz="1300" dirty="0" smtClean="0"/>
              <a:t>kanssa käytiin </a:t>
            </a:r>
            <a:r>
              <a:rPr lang="fi-FI" sz="1300" dirty="0" err="1" smtClean="0"/>
              <a:t>STM:n</a:t>
            </a:r>
            <a:r>
              <a:rPr lang="fi-FI" sz="1300" dirty="0" smtClean="0"/>
              <a:t> toimesta</a:t>
            </a:r>
            <a:br>
              <a:rPr lang="fi-FI" sz="1300" dirty="0" smtClean="0"/>
            </a:br>
            <a:r>
              <a:rPr lang="fi-FI" sz="1300" dirty="0" smtClean="0"/>
              <a:t>neuvottelut tammikuun aikana</a:t>
            </a:r>
            <a:r>
              <a:rPr lang="fi-FI" sz="1300" dirty="0"/>
              <a:t>, </a:t>
            </a:r>
            <a:r>
              <a:rPr lang="fi-FI" sz="1300" dirty="0" smtClean="0"/>
              <a:t>koska  hakijat kaikki </a:t>
            </a:r>
            <a:br>
              <a:rPr lang="fi-FI" sz="1300" dirty="0" smtClean="0"/>
            </a:br>
            <a:r>
              <a:rPr lang="fi-FI" sz="1300" dirty="0" smtClean="0"/>
              <a:t>saivat rahoitusta </a:t>
            </a:r>
            <a:r>
              <a:rPr lang="fi-FI" sz="1300" dirty="0"/>
              <a:t>vähemmän kuin </a:t>
            </a:r>
            <a:r>
              <a:rPr lang="fi-FI" sz="1300" dirty="0" smtClean="0"/>
              <a:t>hakivat.</a:t>
            </a:r>
            <a:br>
              <a:rPr lang="fi-FI" sz="1300" dirty="0" smtClean="0"/>
            </a:br>
            <a:r>
              <a:rPr lang="fi-FI" sz="1300" dirty="0" smtClean="0"/>
              <a:t/>
            </a:r>
            <a:br>
              <a:rPr lang="fi-FI" sz="1300" dirty="0" smtClean="0"/>
            </a:br>
            <a:r>
              <a:rPr lang="fi-FI" sz="1300" dirty="0"/>
              <a:t>Maakunnan hankehakijoiden tuli sitoutua kehittämään vähintään yhtä kehittämiskokonaisuutta </a:t>
            </a:r>
            <a:r>
              <a:rPr lang="fi-FI" sz="1300" b="1" dirty="0" smtClean="0"/>
              <a:t>kokonaisuudessaan</a:t>
            </a:r>
            <a:r>
              <a:rPr lang="fi-FI" sz="1300" b="1" dirty="0"/>
              <a:t>.</a:t>
            </a:r>
            <a:r>
              <a:rPr lang="fi-FI" sz="1300" dirty="0"/>
              <a:t> Lisäksi hakijat  saattoivat valita kehittämistyönsä piiriin </a:t>
            </a:r>
            <a:r>
              <a:rPr lang="fi-FI" sz="1300" b="1" dirty="0"/>
              <a:t>osia muista kehittämiskokonaisuuksista. </a:t>
            </a:r>
            <a:r>
              <a:rPr lang="fi-FI" sz="1300" dirty="0" smtClean="0">
                <a:solidFill>
                  <a:schemeClr val="tx1"/>
                </a:solidFill>
              </a:rPr>
              <a:t>Muutostyön kohteeksi valittujen kehittämiskokonaisuuksien lukumäärä huomioitiin valtionavustuksia jaettaessa.</a:t>
            </a:r>
            <a:r>
              <a:rPr lang="fi-FI" sz="1300" dirty="0"/>
              <a:t/>
            </a:r>
            <a:br>
              <a:rPr lang="fi-FI" sz="1300" dirty="0"/>
            </a:br>
            <a:r>
              <a:rPr lang="fi-FI" sz="1300" dirty="0"/>
              <a:t>Kainuun ja Pohjanmaan hanke </a:t>
            </a:r>
            <a:r>
              <a:rPr lang="fi-FI" sz="1300" dirty="0" smtClean="0"/>
              <a:t>kohdistuu </a:t>
            </a:r>
            <a:r>
              <a:rPr lang="fi-FI" sz="1300" dirty="0"/>
              <a:t>yhteen kehittämiskokonaisuuteen. Yli kolmasosa maakunnista haki kaikkiin neljään kehittämiskokonaisuuteen ja loput 2-3 kokonaisuuteen</a:t>
            </a:r>
            <a:r>
              <a:rPr lang="fi-FI" sz="1300" dirty="0" smtClean="0"/>
              <a:t>. </a:t>
            </a:r>
            <a:br>
              <a:rPr lang="fi-FI" sz="1300" dirty="0" smtClean="0"/>
            </a:br>
            <a:r>
              <a:rPr lang="fi-FI" sz="1300" dirty="0" smtClean="0"/>
              <a:t>(lähde STM, LAPE-hanke)</a:t>
            </a:r>
            <a:r>
              <a:rPr lang="fi-FI" dirty="0"/>
              <a:t/>
            </a:r>
            <a:br>
              <a:rPr lang="fi-FI" dirty="0"/>
            </a:br>
            <a:endParaRPr lang="fi-FI" sz="1350" dirty="0"/>
          </a:p>
        </p:txBody>
      </p:sp>
      <p:graphicFrame>
        <p:nvGraphicFramePr>
          <p:cNvPr id="7" name="Sisällön paikkamerkki 6"/>
          <p:cNvGraphicFramePr>
            <a:graphicFrameLocks noGrp="1"/>
          </p:cNvGraphicFramePr>
          <p:nvPr>
            <p:ph idx="1"/>
            <p:extLst/>
          </p:nvPr>
        </p:nvGraphicFramePr>
        <p:xfrm>
          <a:off x="5076056" y="123478"/>
          <a:ext cx="3600400" cy="4510423"/>
        </p:xfrm>
        <a:graphic>
          <a:graphicData uri="http://schemas.openxmlformats.org/drawingml/2006/table">
            <a:tbl>
              <a:tblPr firstRow="1" bandRow="1">
                <a:tableStyleId>{7DF18680-E054-41AD-8BC1-D1AEF772440D}</a:tableStyleId>
              </a:tblPr>
              <a:tblGrid>
                <a:gridCol w="2001998">
                  <a:extLst>
                    <a:ext uri="{9D8B030D-6E8A-4147-A177-3AD203B41FA5}">
                      <a16:colId xmlns:a16="http://schemas.microsoft.com/office/drawing/2014/main" val="20000"/>
                    </a:ext>
                  </a:extLst>
                </a:gridCol>
                <a:gridCol w="1598402">
                  <a:extLst>
                    <a:ext uri="{9D8B030D-6E8A-4147-A177-3AD203B41FA5}">
                      <a16:colId xmlns:a16="http://schemas.microsoft.com/office/drawing/2014/main" val="20001"/>
                    </a:ext>
                  </a:extLst>
                </a:gridCol>
              </a:tblGrid>
              <a:tr h="485640">
                <a:tc>
                  <a:txBody>
                    <a:bodyPr/>
                    <a:lstStyle/>
                    <a:p>
                      <a:pPr algn="l"/>
                      <a:r>
                        <a:rPr lang="fi-FI" sz="1400" dirty="0" smtClean="0">
                          <a:solidFill>
                            <a:schemeClr val="tx1"/>
                          </a:solidFill>
                        </a:rPr>
                        <a:t>Maakunta</a:t>
                      </a:r>
                      <a:endParaRPr lang="fi-FI" sz="1400" dirty="0">
                        <a:solidFill>
                          <a:schemeClr val="tx1"/>
                        </a:solidFill>
                      </a:endParaRPr>
                    </a:p>
                  </a:txBody>
                  <a:tcPr marL="68580" marR="68580"/>
                </a:tc>
                <a:tc>
                  <a:txBody>
                    <a:bodyPr/>
                    <a:lstStyle/>
                    <a:p>
                      <a:pPr algn="l"/>
                      <a:r>
                        <a:rPr lang="fi-FI" sz="1400" dirty="0" smtClean="0">
                          <a:solidFill>
                            <a:schemeClr val="tx1"/>
                          </a:solidFill>
                        </a:rPr>
                        <a:t>Rahoitussumma</a:t>
                      </a:r>
                      <a:endParaRPr lang="fi-FI" sz="1400" dirty="0">
                        <a:solidFill>
                          <a:schemeClr val="tx1"/>
                        </a:solidFill>
                      </a:endParaRPr>
                    </a:p>
                  </a:txBody>
                  <a:tcPr marL="68580" marR="68580"/>
                </a:tc>
                <a:extLst>
                  <a:ext uri="{0D108BD9-81ED-4DB2-BD59-A6C34878D82A}">
                    <a16:rowId xmlns:a16="http://schemas.microsoft.com/office/drawing/2014/main" val="10000"/>
                  </a:ext>
                </a:extLst>
              </a:tr>
              <a:tr h="180330">
                <a:tc>
                  <a:txBody>
                    <a:bodyPr/>
                    <a:lstStyle/>
                    <a:p>
                      <a:pPr algn="l" fontAlgn="b"/>
                      <a:r>
                        <a:rPr lang="fi-FI" sz="1200" b="1" u="none" strike="noStrike" dirty="0">
                          <a:solidFill>
                            <a:schemeClr val="tx1"/>
                          </a:solidFill>
                          <a:effectLst/>
                        </a:rPr>
                        <a:t>PK-seutu</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2 300 000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1"/>
                  </a:ext>
                </a:extLst>
              </a:tr>
              <a:tr h="180330">
                <a:tc>
                  <a:txBody>
                    <a:bodyPr/>
                    <a:lstStyle/>
                    <a:p>
                      <a:pPr algn="l" fontAlgn="b"/>
                      <a:r>
                        <a:rPr lang="fi-FI" sz="1200" b="1" u="none" strike="noStrike" dirty="0">
                          <a:solidFill>
                            <a:schemeClr val="tx1"/>
                          </a:solidFill>
                          <a:effectLst/>
                        </a:rPr>
                        <a:t>Pirkanmaa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1 </a:t>
                      </a:r>
                      <a:r>
                        <a:rPr lang="fi-FI" sz="1200" b="1" u="none" strike="noStrike" dirty="0" smtClean="0">
                          <a:solidFill>
                            <a:schemeClr val="tx1"/>
                          </a:solidFill>
                          <a:effectLst/>
                        </a:rPr>
                        <a:t>500 </a:t>
                      </a:r>
                      <a:r>
                        <a:rPr lang="fi-FI" sz="1200" b="1" u="none" strike="noStrike" dirty="0">
                          <a:solidFill>
                            <a:schemeClr val="tx1"/>
                          </a:solidFill>
                          <a:effectLst/>
                        </a:rPr>
                        <a:t>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2"/>
                  </a:ext>
                </a:extLst>
              </a:tr>
              <a:tr h="180330">
                <a:tc>
                  <a:txBody>
                    <a:bodyPr/>
                    <a:lstStyle/>
                    <a:p>
                      <a:pPr algn="l" fontAlgn="b"/>
                      <a:r>
                        <a:rPr lang="fi-FI" sz="1200" b="1" u="none" strike="noStrike" dirty="0">
                          <a:solidFill>
                            <a:schemeClr val="tx1"/>
                          </a:solidFill>
                          <a:effectLst/>
                        </a:rPr>
                        <a:t>Varsinais-Suomi</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1 500 000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3"/>
                  </a:ext>
                </a:extLst>
              </a:tr>
              <a:tr h="180330">
                <a:tc>
                  <a:txBody>
                    <a:bodyPr/>
                    <a:lstStyle/>
                    <a:p>
                      <a:pPr algn="l" fontAlgn="b"/>
                      <a:r>
                        <a:rPr lang="fi-FI" sz="1200" b="1" u="none" strike="noStrike" dirty="0">
                          <a:solidFill>
                            <a:schemeClr val="tx1"/>
                          </a:solidFill>
                          <a:effectLst/>
                        </a:rPr>
                        <a:t>Muu Uusimaa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1 400 000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4"/>
                  </a:ext>
                </a:extLst>
              </a:tr>
              <a:tr h="180330">
                <a:tc>
                  <a:txBody>
                    <a:bodyPr/>
                    <a:lstStyle/>
                    <a:p>
                      <a:pPr algn="l" fontAlgn="b"/>
                      <a:r>
                        <a:rPr lang="fi-FI" sz="1200" b="1" u="none" strike="noStrike" dirty="0">
                          <a:solidFill>
                            <a:schemeClr val="tx1"/>
                          </a:solidFill>
                          <a:effectLst/>
                        </a:rPr>
                        <a:t>Etelä-Karjala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1 100 000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5"/>
                  </a:ext>
                </a:extLst>
              </a:tr>
              <a:tr h="336568">
                <a:tc>
                  <a:txBody>
                    <a:bodyPr/>
                    <a:lstStyle/>
                    <a:p>
                      <a:pPr algn="l" fontAlgn="b"/>
                      <a:r>
                        <a:rPr lang="fi-FI" sz="1200" b="1" u="none" strike="noStrike" dirty="0">
                          <a:solidFill>
                            <a:schemeClr val="tx1"/>
                          </a:solidFill>
                          <a:effectLst/>
                        </a:rPr>
                        <a:t>Pohjois-Pohjanmaa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1 100 000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6"/>
                  </a:ext>
                </a:extLst>
              </a:tr>
              <a:tr h="180330">
                <a:tc>
                  <a:txBody>
                    <a:bodyPr/>
                    <a:lstStyle/>
                    <a:p>
                      <a:pPr algn="l" fontAlgn="b"/>
                      <a:r>
                        <a:rPr lang="fi-FI" sz="1200" b="1" u="none" strike="noStrike" dirty="0">
                          <a:solidFill>
                            <a:schemeClr val="tx1"/>
                          </a:solidFill>
                          <a:effectLst/>
                        </a:rPr>
                        <a:t>Pohjois-Savo</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1 100 000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7"/>
                  </a:ext>
                </a:extLst>
              </a:tr>
              <a:tr h="180330">
                <a:tc>
                  <a:txBody>
                    <a:bodyPr/>
                    <a:lstStyle/>
                    <a:p>
                      <a:pPr algn="l" fontAlgn="b"/>
                      <a:r>
                        <a:rPr lang="fi-FI" sz="1200" b="1" u="none" strike="noStrike" dirty="0">
                          <a:solidFill>
                            <a:schemeClr val="tx1"/>
                          </a:solidFill>
                          <a:effectLst/>
                        </a:rPr>
                        <a:t>Keski-Suomi</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1 000 000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8"/>
                  </a:ext>
                </a:extLst>
              </a:tr>
              <a:tr h="180330">
                <a:tc>
                  <a:txBody>
                    <a:bodyPr/>
                    <a:lstStyle/>
                    <a:p>
                      <a:pPr algn="l" fontAlgn="b"/>
                      <a:r>
                        <a:rPr lang="fi-FI" sz="1200" b="1" u="none" strike="noStrike" dirty="0">
                          <a:solidFill>
                            <a:schemeClr val="tx1"/>
                          </a:solidFill>
                          <a:effectLst/>
                        </a:rPr>
                        <a:t>Satakunta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950 000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09"/>
                  </a:ext>
                </a:extLst>
              </a:tr>
              <a:tr h="180330">
                <a:tc>
                  <a:txBody>
                    <a:bodyPr/>
                    <a:lstStyle/>
                    <a:p>
                      <a:pPr algn="l" fontAlgn="b"/>
                      <a:r>
                        <a:rPr lang="fi-FI" sz="1200" b="1" u="none" strike="noStrike" dirty="0">
                          <a:solidFill>
                            <a:schemeClr val="tx1"/>
                          </a:solidFill>
                          <a:effectLst/>
                        </a:rPr>
                        <a:t>Etelä-Pohjanmaa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900 000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0"/>
                  </a:ext>
                </a:extLst>
              </a:tr>
              <a:tr h="180330">
                <a:tc>
                  <a:txBody>
                    <a:bodyPr/>
                    <a:lstStyle/>
                    <a:p>
                      <a:pPr algn="l" fontAlgn="b"/>
                      <a:r>
                        <a:rPr lang="fi-FI" sz="1200" b="1" u="none" strike="noStrike" dirty="0">
                          <a:solidFill>
                            <a:schemeClr val="tx1"/>
                          </a:solidFill>
                          <a:effectLst/>
                        </a:rPr>
                        <a:t>Keski-Pohjanmaa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900 000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1"/>
                  </a:ext>
                </a:extLst>
              </a:tr>
              <a:tr h="180330">
                <a:tc>
                  <a:txBody>
                    <a:bodyPr/>
                    <a:lstStyle/>
                    <a:p>
                      <a:pPr algn="l" fontAlgn="b"/>
                      <a:r>
                        <a:rPr lang="fi-FI" sz="1200" b="1" u="none" strike="noStrike" dirty="0">
                          <a:solidFill>
                            <a:schemeClr val="tx1"/>
                          </a:solidFill>
                          <a:effectLst/>
                        </a:rPr>
                        <a:t>Lappi</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900 000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2"/>
                  </a:ext>
                </a:extLst>
              </a:tr>
              <a:tr h="180330">
                <a:tc>
                  <a:txBody>
                    <a:bodyPr/>
                    <a:lstStyle/>
                    <a:p>
                      <a:pPr algn="l" fontAlgn="b"/>
                      <a:r>
                        <a:rPr lang="fi-FI" sz="1200" b="1" u="none" strike="noStrike" dirty="0">
                          <a:solidFill>
                            <a:schemeClr val="tx1"/>
                          </a:solidFill>
                          <a:effectLst/>
                        </a:rPr>
                        <a:t>Kanta-Häme</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smtClean="0">
                          <a:solidFill>
                            <a:schemeClr val="tx1"/>
                          </a:solidFill>
                          <a:effectLst/>
                        </a:rPr>
                        <a:t>750 </a:t>
                      </a:r>
                      <a:r>
                        <a:rPr lang="fi-FI" sz="1200" b="1" u="none" strike="noStrike" dirty="0">
                          <a:solidFill>
                            <a:schemeClr val="tx1"/>
                          </a:solidFill>
                          <a:effectLst/>
                        </a:rPr>
                        <a:t>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3"/>
                  </a:ext>
                </a:extLst>
              </a:tr>
              <a:tr h="180330">
                <a:tc>
                  <a:txBody>
                    <a:bodyPr/>
                    <a:lstStyle/>
                    <a:p>
                      <a:pPr algn="l" fontAlgn="b"/>
                      <a:r>
                        <a:rPr lang="fi-FI" sz="1200" b="1" u="none" strike="noStrike" dirty="0">
                          <a:solidFill>
                            <a:schemeClr val="tx1"/>
                          </a:solidFill>
                          <a:effectLst/>
                        </a:rPr>
                        <a:t>Etelä-Savo</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700 000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4"/>
                  </a:ext>
                </a:extLst>
              </a:tr>
              <a:tr h="180330">
                <a:tc>
                  <a:txBody>
                    <a:bodyPr/>
                    <a:lstStyle/>
                    <a:p>
                      <a:pPr algn="l" fontAlgn="b"/>
                      <a:r>
                        <a:rPr lang="fi-FI" sz="1200" b="1" u="none" strike="noStrike" dirty="0" err="1">
                          <a:solidFill>
                            <a:schemeClr val="tx1"/>
                          </a:solidFill>
                          <a:effectLst/>
                        </a:rPr>
                        <a:t>Pohjois</a:t>
                      </a:r>
                      <a:r>
                        <a:rPr lang="fi-FI" sz="1200" b="1" u="none" strike="noStrike" dirty="0">
                          <a:solidFill>
                            <a:schemeClr val="tx1"/>
                          </a:solidFill>
                          <a:effectLst/>
                        </a:rPr>
                        <a:t>-Karjala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700 000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5"/>
                  </a:ext>
                </a:extLst>
              </a:tr>
              <a:tr h="180330">
                <a:tc>
                  <a:txBody>
                    <a:bodyPr/>
                    <a:lstStyle/>
                    <a:p>
                      <a:pPr algn="l" fontAlgn="b"/>
                      <a:r>
                        <a:rPr lang="fi-FI" sz="1200" b="1" u="none" strike="noStrike" dirty="0">
                          <a:solidFill>
                            <a:schemeClr val="tx1"/>
                          </a:solidFill>
                          <a:effectLst/>
                        </a:rPr>
                        <a:t>Päijät-Häme</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700 000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6"/>
                  </a:ext>
                </a:extLst>
              </a:tr>
              <a:tr h="180330">
                <a:tc>
                  <a:txBody>
                    <a:bodyPr/>
                    <a:lstStyle/>
                    <a:p>
                      <a:pPr algn="l" fontAlgn="b"/>
                      <a:r>
                        <a:rPr lang="fi-FI" sz="1200" b="1" u="none" strike="noStrike" dirty="0">
                          <a:solidFill>
                            <a:schemeClr val="tx1"/>
                          </a:solidFill>
                          <a:effectLst/>
                        </a:rPr>
                        <a:t>Kainuu</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500 000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7"/>
                  </a:ext>
                </a:extLst>
              </a:tr>
              <a:tr h="180330">
                <a:tc>
                  <a:txBody>
                    <a:bodyPr/>
                    <a:lstStyle/>
                    <a:p>
                      <a:pPr algn="l" fontAlgn="b"/>
                      <a:r>
                        <a:rPr lang="fi-FI" sz="1200" b="1" u="none" strike="noStrike" dirty="0">
                          <a:solidFill>
                            <a:schemeClr val="tx1"/>
                          </a:solidFill>
                          <a:effectLst/>
                        </a:rPr>
                        <a:t>Kymenlaakso</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500 000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8"/>
                  </a:ext>
                </a:extLst>
              </a:tr>
              <a:tr h="180330">
                <a:tc>
                  <a:txBody>
                    <a:bodyPr/>
                    <a:lstStyle/>
                    <a:p>
                      <a:pPr algn="l" fontAlgn="b"/>
                      <a:r>
                        <a:rPr lang="fi-FI" sz="1200" b="1" u="none" strike="noStrike" dirty="0">
                          <a:solidFill>
                            <a:schemeClr val="tx1"/>
                          </a:solidFill>
                          <a:effectLst/>
                        </a:rPr>
                        <a:t>Pohjanmaa</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a:solidFill>
                            <a:schemeClr val="tx1"/>
                          </a:solidFill>
                          <a:effectLst/>
                        </a:rPr>
                        <a:t>500 000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19"/>
                  </a:ext>
                </a:extLst>
              </a:tr>
              <a:tr h="180330">
                <a:tc>
                  <a:txBody>
                    <a:bodyPr/>
                    <a:lstStyle/>
                    <a:p>
                      <a:pPr algn="l" fontAlgn="b"/>
                      <a:r>
                        <a:rPr lang="fi-FI" sz="1200" b="1" u="none" strike="noStrike" dirty="0" smtClean="0">
                          <a:solidFill>
                            <a:schemeClr val="tx1"/>
                          </a:solidFill>
                          <a:effectLst/>
                        </a:rPr>
                        <a:t>YHTEENSÄ</a:t>
                      </a:r>
                      <a:endParaRPr lang="fi-FI" sz="1200" b="1" i="0" u="none" strike="noStrike" dirty="0">
                        <a:solidFill>
                          <a:schemeClr val="tx1"/>
                        </a:solidFill>
                        <a:effectLst/>
                        <a:latin typeface="Arial"/>
                      </a:endParaRPr>
                    </a:p>
                  </a:txBody>
                  <a:tcPr marL="7144" marR="7144" marT="9525" marB="0" anchor="b"/>
                </a:tc>
                <a:tc>
                  <a:txBody>
                    <a:bodyPr/>
                    <a:lstStyle/>
                    <a:p>
                      <a:pPr algn="r" fontAlgn="b"/>
                      <a:r>
                        <a:rPr lang="fi-FI" sz="1200" b="1" u="none" strike="noStrike" dirty="0" smtClean="0">
                          <a:solidFill>
                            <a:schemeClr val="tx1"/>
                          </a:solidFill>
                          <a:effectLst/>
                        </a:rPr>
                        <a:t>19 000 000</a:t>
                      </a:r>
                      <a:endParaRPr lang="fi-FI" sz="1200" b="1" i="0" u="none" strike="noStrike" dirty="0">
                        <a:solidFill>
                          <a:schemeClr val="tx1"/>
                        </a:solidFill>
                        <a:effectLst/>
                        <a:latin typeface="Arial"/>
                      </a:endParaRPr>
                    </a:p>
                  </a:txBody>
                  <a:tcPr marL="7144" marR="7144" marT="9525" marB="0" anchor="b"/>
                </a:tc>
                <a:extLst>
                  <a:ext uri="{0D108BD9-81ED-4DB2-BD59-A6C34878D82A}">
                    <a16:rowId xmlns:a16="http://schemas.microsoft.com/office/drawing/2014/main" val="10020"/>
                  </a:ext>
                </a:extLst>
              </a:tr>
            </a:tbl>
          </a:graphicData>
        </a:graphic>
      </p:graphicFrame>
      <p:pic>
        <p:nvPicPr>
          <p:cNvPr id="4" name="Picture 2" descr="C:\Users\Minni\Downloads\Hallituksen kärkihanke logo fi musta RGB_3833_2.jpg"/>
          <p:cNvPicPr>
            <a:picLocks noChangeAspect="1" noChangeArrowheads="1"/>
          </p:cNvPicPr>
          <p:nvPr/>
        </p:nvPicPr>
        <p:blipFill>
          <a:blip r:embed="rId3" cstate="print"/>
          <a:srcRect/>
          <a:stretch>
            <a:fillRect/>
          </a:stretch>
        </p:blipFill>
        <p:spPr bwMode="auto">
          <a:xfrm>
            <a:off x="2987824" y="3723878"/>
            <a:ext cx="1908881" cy="790898"/>
          </a:xfrm>
          <a:prstGeom prst="rect">
            <a:avLst/>
          </a:prstGeom>
          <a:noFill/>
        </p:spPr>
      </p:pic>
    </p:spTree>
    <p:extLst>
      <p:ext uri="{BB962C8B-B14F-4D97-AF65-F5344CB8AC3E}">
        <p14:creationId xmlns:p14="http://schemas.microsoft.com/office/powerpoint/2010/main" val="49449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205978"/>
            <a:ext cx="7779600" cy="709588"/>
          </a:xfrm>
        </p:spPr>
        <p:txBody>
          <a:bodyPr/>
          <a:lstStyle/>
          <a:p>
            <a:r>
              <a:rPr lang="fi-FI" dirty="0" smtClean="0"/>
              <a:t>Valmistelun tilanne</a:t>
            </a:r>
            <a:endParaRPr lang="fi-FI" dirty="0"/>
          </a:p>
        </p:txBody>
      </p:sp>
      <p:sp>
        <p:nvSpPr>
          <p:cNvPr id="3" name="Sisällön paikkamerkki 2"/>
          <p:cNvSpPr>
            <a:spLocks noGrp="1"/>
          </p:cNvSpPr>
          <p:nvPr>
            <p:ph idx="1"/>
          </p:nvPr>
        </p:nvSpPr>
        <p:spPr>
          <a:xfrm>
            <a:off x="395536" y="843558"/>
            <a:ext cx="8352928" cy="3753940"/>
          </a:xfrm>
        </p:spPr>
        <p:txBody>
          <a:bodyPr>
            <a:normAutofit fontScale="85000" lnSpcReduction="20000"/>
          </a:bodyPr>
          <a:lstStyle/>
          <a:p>
            <a:r>
              <a:rPr lang="fi-FI" dirty="0" smtClean="0"/>
              <a:t>Kaikissa 18 maakunnassa on ollut/on parhaillaan meneillään lasten ja perheiden palveluihin liittyvää valmistelutyötä:</a:t>
            </a:r>
          </a:p>
          <a:p>
            <a:pPr lvl="1"/>
            <a:r>
              <a:rPr lang="fi-FI" dirty="0" err="1" smtClean="0"/>
              <a:t>Sote</a:t>
            </a:r>
            <a:r>
              <a:rPr lang="fi-FI" dirty="0" smtClean="0"/>
              <a:t>- ja maakuntauudistuksen toteuttamiseen liittyvää </a:t>
            </a:r>
            <a:r>
              <a:rPr lang="fi-FI" dirty="0"/>
              <a:t>valmistelua</a:t>
            </a:r>
            <a:r>
              <a:rPr lang="fi-FI" dirty="0" smtClean="0"/>
              <a:t>.</a:t>
            </a:r>
          </a:p>
          <a:p>
            <a:pPr lvl="1"/>
            <a:r>
              <a:rPr lang="fi-FI" dirty="0" smtClean="0"/>
              <a:t>Valmistautumista tulevaan väliaikaishallintoon.</a:t>
            </a:r>
          </a:p>
          <a:p>
            <a:pPr lvl="1"/>
            <a:r>
              <a:rPr lang="fi-FI" dirty="0" smtClean="0"/>
              <a:t>1.1.2017 neljässä maakunnassa on aloittanut </a:t>
            </a:r>
            <a:r>
              <a:rPr lang="fi-FI" dirty="0" err="1" smtClean="0"/>
              <a:t>sote</a:t>
            </a:r>
            <a:r>
              <a:rPr lang="fi-FI" dirty="0" smtClean="0"/>
              <a:t>-kuntayhtymä, jonka valmisteluun on liittynyt lasten ja perheiden palvelujen kehittämistyötä eri tahojen kanssa.</a:t>
            </a:r>
          </a:p>
          <a:p>
            <a:pPr lvl="2"/>
            <a:r>
              <a:rPr lang="fi-FI" dirty="0" smtClean="0"/>
              <a:t>Soite </a:t>
            </a:r>
            <a:r>
              <a:rPr lang="fi-FI" dirty="0" err="1" smtClean="0"/>
              <a:t>Keski</a:t>
            </a:r>
            <a:r>
              <a:rPr lang="fi-FI" dirty="0" smtClean="0"/>
              <a:t>-Pohjanmaalla, </a:t>
            </a:r>
            <a:r>
              <a:rPr lang="fi-FI" dirty="0" err="1" smtClean="0"/>
              <a:t>Siun</a:t>
            </a:r>
            <a:r>
              <a:rPr lang="fi-FI" dirty="0" smtClean="0"/>
              <a:t> </a:t>
            </a:r>
            <a:r>
              <a:rPr lang="fi-FI" dirty="0" err="1" smtClean="0"/>
              <a:t>sote</a:t>
            </a:r>
            <a:r>
              <a:rPr lang="fi-FI" dirty="0" smtClean="0"/>
              <a:t> </a:t>
            </a:r>
            <a:r>
              <a:rPr lang="fi-FI" dirty="0" err="1" smtClean="0"/>
              <a:t>Pohjois</a:t>
            </a:r>
            <a:r>
              <a:rPr lang="fi-FI" dirty="0" smtClean="0"/>
              <a:t>-Karjalassa, </a:t>
            </a:r>
            <a:r>
              <a:rPr lang="fi-FI" dirty="0" err="1" smtClean="0"/>
              <a:t>Essote</a:t>
            </a:r>
            <a:r>
              <a:rPr lang="fi-FI" dirty="0" smtClean="0"/>
              <a:t> Etelä-Savossa ja Päijät-Hämeen hyvinvointikuntayhtymä.</a:t>
            </a:r>
          </a:p>
          <a:p>
            <a:pPr lvl="2"/>
            <a:r>
              <a:rPr lang="fi-FI" dirty="0"/>
              <a:t>Kainuun ja </a:t>
            </a:r>
            <a:r>
              <a:rPr lang="fi-FI" dirty="0" err="1"/>
              <a:t>Eksoten</a:t>
            </a:r>
            <a:r>
              <a:rPr lang="fi-FI" dirty="0"/>
              <a:t> </a:t>
            </a:r>
            <a:r>
              <a:rPr lang="fi-FI" dirty="0" err="1"/>
              <a:t>sote</a:t>
            </a:r>
            <a:r>
              <a:rPr lang="fi-FI" dirty="0"/>
              <a:t>-kuntayhtymät ovat olleet toiminnassa ennen 1.1.2017. </a:t>
            </a:r>
            <a:endParaRPr lang="fi-FI" dirty="0" smtClean="0"/>
          </a:p>
          <a:p>
            <a:pPr lvl="1"/>
            <a:r>
              <a:rPr lang="fi-FI" dirty="0"/>
              <a:t>H</a:t>
            </a:r>
            <a:r>
              <a:rPr lang="fi-FI" dirty="0" smtClean="0"/>
              <a:t>allituksen LAPE-muutosohjelmaan  liittyvät hankkeet ovat myös käynnistyneet keväällä 2017. </a:t>
            </a:r>
            <a:endParaRPr lang="fi-FI" dirty="0"/>
          </a:p>
          <a:p>
            <a:pPr lvl="1"/>
            <a:r>
              <a:rPr lang="fi-FI" dirty="0" smtClean="0"/>
              <a:t>LAPE-hankkeiden kehittämistyö maakunnissa on osa laajempaa lasten ja perheiden palvelujen kehittämistä/valmistelua, mutta se ei kata kaikkia osa-alueita ja maakunnat ovat mukana </a:t>
            </a:r>
            <a:r>
              <a:rPr lang="fi-FI" dirty="0" err="1" smtClean="0"/>
              <a:t>LAPE:ssa</a:t>
            </a:r>
            <a:r>
              <a:rPr lang="fi-FI" dirty="0" smtClean="0"/>
              <a:t> eri tavoin. Seuraavilla dioilla esitetään LAPE-hankkeet maakunnissa.</a:t>
            </a:r>
          </a:p>
          <a:p>
            <a:pPr lvl="1"/>
            <a:endParaRPr lang="fi-FI" dirty="0" smtClean="0"/>
          </a:p>
          <a:p>
            <a:pPr lvl="1"/>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4</a:t>
            </a:fld>
            <a:endParaRPr lang="fi-FI" dirty="0"/>
          </a:p>
        </p:txBody>
      </p:sp>
    </p:spTree>
    <p:extLst>
      <p:ext uri="{BB962C8B-B14F-4D97-AF65-F5344CB8AC3E}">
        <p14:creationId xmlns:p14="http://schemas.microsoft.com/office/powerpoint/2010/main" val="429419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54772" y="69905"/>
            <a:ext cx="7779600" cy="857250"/>
          </a:xfrm>
        </p:spPr>
        <p:txBody>
          <a:bodyPr>
            <a:noAutofit/>
          </a:bodyPr>
          <a:lstStyle/>
          <a:p>
            <a:r>
              <a:rPr lang="fi-FI" sz="2400" dirty="0" smtClean="0"/>
              <a:t>Valmistelussa mukana olevat tahot</a:t>
            </a:r>
            <a:endParaRPr lang="fi-FI" sz="2400" dirty="0"/>
          </a:p>
        </p:txBody>
      </p:sp>
      <p:sp>
        <p:nvSpPr>
          <p:cNvPr id="3" name="Sisällön paikkamerkki 2"/>
          <p:cNvSpPr>
            <a:spLocks noGrp="1"/>
          </p:cNvSpPr>
          <p:nvPr>
            <p:ph idx="1"/>
          </p:nvPr>
        </p:nvSpPr>
        <p:spPr>
          <a:xfrm>
            <a:off x="323528" y="1063228"/>
            <a:ext cx="8136472" cy="3534270"/>
          </a:xfrm>
        </p:spPr>
        <p:txBody>
          <a:bodyPr>
            <a:normAutofit fontScale="70000" lnSpcReduction="20000"/>
          </a:bodyPr>
          <a:lstStyle/>
          <a:p>
            <a:pPr marL="0" indent="0">
              <a:buNone/>
            </a:pPr>
            <a:r>
              <a:rPr lang="fi-FI" dirty="0" smtClean="0"/>
              <a:t>Vastaajat ovat valinneet valmisteluun osallistuneita tahoja seuraavilla kriteereillä:</a:t>
            </a:r>
          </a:p>
          <a:p>
            <a:pPr marL="457200" indent="-457200">
              <a:buFont typeface="+mj-lt"/>
              <a:buAutoNum type="arabicPeriod"/>
            </a:pPr>
            <a:r>
              <a:rPr lang="fi-FI" dirty="0" smtClean="0"/>
              <a:t>Tulevan </a:t>
            </a:r>
            <a:r>
              <a:rPr lang="fi-FI" dirty="0" err="1" smtClean="0"/>
              <a:t>sote</a:t>
            </a:r>
            <a:r>
              <a:rPr lang="fi-FI" dirty="0" smtClean="0"/>
              <a:t>-uudistuksen valmisteluryhmissä olevia tahoja.</a:t>
            </a:r>
          </a:p>
          <a:p>
            <a:pPr marL="457200" indent="-457200">
              <a:buFont typeface="+mj-lt"/>
              <a:buAutoNum type="arabicPeriod"/>
            </a:pPr>
            <a:r>
              <a:rPr lang="fi-FI" dirty="0" smtClean="0"/>
              <a:t>1.1.2017 aloittaneen </a:t>
            </a:r>
            <a:r>
              <a:rPr lang="fi-FI" dirty="0" err="1" smtClean="0"/>
              <a:t>sote</a:t>
            </a:r>
            <a:r>
              <a:rPr lang="fi-FI" dirty="0" smtClean="0"/>
              <a:t>-kuntayhtymän valmistelussa olleet tahot.</a:t>
            </a:r>
          </a:p>
          <a:p>
            <a:pPr lvl="1" indent="-342900"/>
            <a:r>
              <a:rPr lang="fi-FI" dirty="0" smtClean="0"/>
              <a:t>”On rakennettu hyvinvointikuntayhtymää ja huomioitu </a:t>
            </a:r>
            <a:r>
              <a:rPr lang="fi-FI" dirty="0" err="1" smtClean="0"/>
              <a:t>sote</a:t>
            </a:r>
            <a:r>
              <a:rPr lang="fi-FI" dirty="0" smtClean="0"/>
              <a:t>-maku-uudistus toimintojen organisoimisen osalta. </a:t>
            </a:r>
            <a:r>
              <a:rPr lang="fi-FI" dirty="0" err="1" smtClean="0"/>
              <a:t>Sote</a:t>
            </a:r>
            <a:r>
              <a:rPr lang="fi-FI" dirty="0" smtClean="0"/>
              <a:t>-maku-uudistuksen osalta ei ole vielä organisoiduttu.” </a:t>
            </a:r>
          </a:p>
          <a:p>
            <a:pPr marL="457200" indent="-457200">
              <a:buFont typeface="+mj-lt"/>
              <a:buAutoNum type="arabicPeriod"/>
            </a:pPr>
            <a:r>
              <a:rPr lang="fi-FI" dirty="0" smtClean="0"/>
              <a:t>LAPE-kärkihankkeen työryhmissä olevia tahoja.</a:t>
            </a:r>
          </a:p>
          <a:p>
            <a:pPr marL="457200" indent="-457200">
              <a:buFont typeface="+mj-lt"/>
              <a:buAutoNum type="arabicPeriod"/>
            </a:pPr>
            <a:r>
              <a:rPr lang="fi-FI" dirty="0" smtClean="0"/>
              <a:t>Mukana jollain lailla olevia </a:t>
            </a:r>
            <a:r>
              <a:rPr lang="fi-FI" dirty="0"/>
              <a:t>tahoja</a:t>
            </a:r>
            <a:r>
              <a:rPr lang="fi-FI" dirty="0" smtClean="0"/>
              <a:t>, </a:t>
            </a:r>
            <a:r>
              <a:rPr lang="fi-FI" dirty="0"/>
              <a:t>varsinainen </a:t>
            </a:r>
            <a:r>
              <a:rPr lang="fi-FI" dirty="0" smtClean="0"/>
              <a:t>valmistelutyö on  </a:t>
            </a:r>
            <a:r>
              <a:rPr lang="fi-FI" dirty="0"/>
              <a:t>vasta käynnistymässä. </a:t>
            </a:r>
            <a:endParaRPr lang="fi-FI" dirty="0" smtClean="0"/>
          </a:p>
          <a:p>
            <a:pPr lvl="1"/>
            <a:r>
              <a:rPr lang="fi-FI" dirty="0" smtClean="0"/>
              <a:t>”Tiivistä </a:t>
            </a:r>
            <a:r>
              <a:rPr lang="fi-FI" dirty="0"/>
              <a:t>ja sitoutunutta työskentelyä tarvitaan ja sitä </a:t>
            </a:r>
            <a:r>
              <a:rPr lang="fi-FI" dirty="0" smtClean="0"/>
              <a:t>parhaillaan suunnitellaan.”</a:t>
            </a:r>
          </a:p>
          <a:p>
            <a:pPr lvl="1"/>
            <a:r>
              <a:rPr lang="fi-FI" dirty="0" smtClean="0"/>
              <a:t>”Maakuntavalmistelu </a:t>
            </a:r>
            <a:r>
              <a:rPr lang="fi-FI" dirty="0"/>
              <a:t>on aloitettu,  mutta kaikkia mainittuja tahoja ei ole vielä </a:t>
            </a:r>
            <a:r>
              <a:rPr lang="fi-FI" dirty="0" err="1"/>
              <a:t>osallistettu</a:t>
            </a:r>
            <a:r>
              <a:rPr lang="fi-FI" dirty="0"/>
              <a:t> valmisteluun</a:t>
            </a:r>
            <a:r>
              <a:rPr lang="fi-FI" dirty="0" smtClean="0"/>
              <a:t>.”</a:t>
            </a:r>
          </a:p>
          <a:p>
            <a:pPr lvl="1"/>
            <a:r>
              <a:rPr lang="fi-FI" dirty="0" smtClean="0"/>
              <a:t> ”Tahot</a:t>
            </a:r>
            <a:r>
              <a:rPr lang="fi-FI" dirty="0"/>
              <a:t>, joiden kanssa on työstetty palvelukuvauksia, muttei vielä käyty yhteisiä </a:t>
            </a:r>
            <a:r>
              <a:rPr lang="fi-FI" dirty="0" smtClean="0"/>
              <a:t>keskusteluja.” </a:t>
            </a:r>
            <a:endParaRPr lang="fi-FI" dirty="0"/>
          </a:p>
          <a:p>
            <a:pPr lvl="1"/>
            <a:endParaRPr lang="fi-FI" dirty="0"/>
          </a:p>
          <a:p>
            <a:pPr lvl="1"/>
            <a:endParaRPr lang="fi-FI" dirty="0" smtClean="0"/>
          </a:p>
          <a:p>
            <a:pPr marL="914400" lvl="2" indent="0">
              <a:buNone/>
            </a:pPr>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5</a:t>
            </a:fld>
            <a:endParaRPr lang="fi-FI" dirty="0"/>
          </a:p>
        </p:txBody>
      </p:sp>
    </p:spTree>
    <p:extLst>
      <p:ext uri="{BB962C8B-B14F-4D97-AF65-F5344CB8AC3E}">
        <p14:creationId xmlns:p14="http://schemas.microsoft.com/office/powerpoint/2010/main" val="5476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24000" y="87474"/>
            <a:ext cx="6096000" cy="769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Va</a:t>
            </a:r>
            <a:r>
              <a:rPr lang="fi-FI"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staajien</a:t>
            </a:r>
            <a:r>
              <a:rPr lang="fi-FI"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valitsemat t</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ahot</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jotka</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ovat</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olleet</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ovat</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tällä</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hetkellä</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mukana</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lasten</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ja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perheiden</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palvelukokonaisuuden</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lang="fi-FI" sz="1200" b="1" dirty="0" smtClean="0" smtId="4294967295">
                <a:solidFill>
                  <a:srgbClr val="333333"/>
                </a:solidFill>
                <a:latin typeface="Verdana" panose="020B0604030504040204" pitchFamily="34" charset="0"/>
                <a:ea typeface="Verdana" panose="020B0604030504040204" pitchFamily="34" charset="0"/>
                <a:cs typeface="Verdana" panose="020B0604030504040204" pitchFamily="34" charset="0"/>
              </a:rPr>
              <a:t>valmistelussa</a:t>
            </a:r>
            <a:r>
              <a:rPr sz="1200" b="1" dirty="0" smtClean="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kohti</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maakunnallisia</a:t>
            </a:r>
            <a:r>
              <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20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palveluja</a:t>
            </a:r>
            <a:endParaRPr sz="120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3" name="New shape"/>
          <p:cNvSpPr/>
          <p:nvPr/>
        </p:nvSpPr>
        <p:spPr>
          <a:xfrm>
            <a:off x="4716016" y="555526"/>
            <a:ext cx="6096000" cy="18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105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Vastaajien</a:t>
            </a:r>
            <a:r>
              <a:rPr sz="105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a:t>
            </a:r>
            <a:r>
              <a:rPr sz="1050" b="1" dirty="0" err="1" smtId="4294967295">
                <a:solidFill>
                  <a:srgbClr val="333333"/>
                </a:solidFill>
                <a:latin typeface="Verdana" panose="020B0604030504040204" pitchFamily="34" charset="0"/>
                <a:ea typeface="Verdana" panose="020B0604030504040204" pitchFamily="34" charset="0"/>
                <a:cs typeface="Verdana" panose="020B0604030504040204" pitchFamily="34" charset="0"/>
              </a:rPr>
              <a:t>määrä</a:t>
            </a:r>
            <a:r>
              <a:rPr sz="1050" b="1" dirty="0" smtId="4294967295">
                <a:solidFill>
                  <a:srgbClr val="333333"/>
                </a:solidFill>
                <a:latin typeface="Verdana" panose="020B0604030504040204" pitchFamily="34" charset="0"/>
                <a:ea typeface="Verdana" panose="020B0604030504040204" pitchFamily="34" charset="0"/>
                <a:cs typeface="Verdana" panose="020B0604030504040204" pitchFamily="34" charset="0"/>
              </a:rPr>
              <a:t>: 18</a:t>
            </a:r>
          </a:p>
        </p:txBody>
      </p:sp>
      <p:graphicFrame>
        <p:nvGraphicFramePr>
          <p:cNvPr id="4" name="ChartObject"/>
          <p:cNvGraphicFramePr/>
          <p:nvPr>
            <p:extLst>
              <p:ext uri="{D42A27DB-BD31-4B8C-83A1-F6EECF244321}">
                <p14:modId xmlns:p14="http://schemas.microsoft.com/office/powerpoint/2010/main" val="1448140141"/>
              </p:ext>
            </p:extLst>
          </p:nvPr>
        </p:nvGraphicFramePr>
        <p:xfrm>
          <a:off x="683568" y="771550"/>
          <a:ext cx="7704856" cy="3895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85508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Muita  valmistelussa mukana olevia/olleita tahoja oli </a:t>
            </a:r>
            <a:r>
              <a:rPr lang="fi-FI" u="sng" dirty="0" smtClean="0"/>
              <a:t>10 maakunnassa</a:t>
            </a:r>
            <a:endParaRPr lang="fi-FI" u="sng" dirty="0"/>
          </a:p>
        </p:txBody>
      </p:sp>
      <p:sp>
        <p:nvSpPr>
          <p:cNvPr id="3" name="Sisällön paikkamerkki 2"/>
          <p:cNvSpPr>
            <a:spLocks noGrp="1"/>
          </p:cNvSpPr>
          <p:nvPr>
            <p:ph idx="1"/>
          </p:nvPr>
        </p:nvSpPr>
        <p:spPr>
          <a:xfrm>
            <a:off x="539552" y="1203598"/>
            <a:ext cx="7920448" cy="3393900"/>
          </a:xfrm>
        </p:spPr>
        <p:txBody>
          <a:bodyPr>
            <a:normAutofit/>
          </a:bodyPr>
          <a:lstStyle/>
          <a:p>
            <a:r>
              <a:rPr lang="fi-FI" dirty="0"/>
              <a:t>y</a:t>
            </a:r>
            <a:r>
              <a:rPr lang="fi-FI" dirty="0" smtClean="0"/>
              <a:t>liopistojen, korkeakoulujen  ja vammaispalvelujen edustajia </a:t>
            </a:r>
          </a:p>
          <a:p>
            <a:r>
              <a:rPr lang="fi-FI" dirty="0"/>
              <a:t>o</a:t>
            </a:r>
            <a:r>
              <a:rPr lang="fi-FI" dirty="0" smtClean="0"/>
              <a:t>saamiskeskusten, poliisin, ammattijärjestöjen, yritysten, erikoissairaanhoidon somaattisten terveyspalvelujen ja kuntaisten edustajia </a:t>
            </a:r>
          </a:p>
          <a:p>
            <a:r>
              <a:rPr lang="fi-FI" dirty="0" smtClean="0"/>
              <a:t>Kelan ja </a:t>
            </a:r>
            <a:r>
              <a:rPr lang="fi-FI" dirty="0" err="1" smtClean="0"/>
              <a:t>AVI:n</a:t>
            </a:r>
            <a:r>
              <a:rPr lang="fi-FI" dirty="0" smtClean="0"/>
              <a:t> edustajia</a:t>
            </a:r>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7</a:t>
            </a:fld>
            <a:endParaRPr lang="fi-FI" dirty="0"/>
          </a:p>
        </p:txBody>
      </p:sp>
    </p:spTree>
    <p:extLst>
      <p:ext uri="{BB962C8B-B14F-4D97-AF65-F5344CB8AC3E}">
        <p14:creationId xmlns:p14="http://schemas.microsoft.com/office/powerpoint/2010/main" val="349892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7327" y="210275"/>
            <a:ext cx="7779600" cy="857250"/>
          </a:xfrm>
        </p:spPr>
        <p:txBody>
          <a:bodyPr/>
          <a:lstStyle/>
          <a:p>
            <a:r>
              <a:rPr lang="fi-FI" dirty="0" smtClean="0"/>
              <a:t>Mitä tahoja valmistelusta puuttuu?</a:t>
            </a:r>
            <a:endParaRPr lang="fi-FI" dirty="0"/>
          </a:p>
        </p:txBody>
      </p:sp>
      <p:sp>
        <p:nvSpPr>
          <p:cNvPr id="3" name="Sisällön paikkamerkki 2"/>
          <p:cNvSpPr>
            <a:spLocks noGrp="1"/>
          </p:cNvSpPr>
          <p:nvPr>
            <p:ph idx="1"/>
          </p:nvPr>
        </p:nvSpPr>
        <p:spPr>
          <a:xfrm>
            <a:off x="323528" y="1203598"/>
            <a:ext cx="8136472" cy="3393900"/>
          </a:xfrm>
        </p:spPr>
        <p:txBody>
          <a:bodyPr>
            <a:normAutofit/>
          </a:bodyPr>
          <a:lstStyle/>
          <a:p>
            <a:pPr marL="0" indent="0">
              <a:buNone/>
            </a:pPr>
            <a:r>
              <a:rPr lang="fi-FI" u="sng" dirty="0" smtClean="0"/>
              <a:t>10 maakuntaa arvioi, </a:t>
            </a:r>
            <a:r>
              <a:rPr lang="fi-FI" dirty="0" smtClean="0"/>
              <a:t>että valmistelussa kohti </a:t>
            </a:r>
            <a:r>
              <a:rPr lang="fi-FI" dirty="0" err="1" smtClean="0"/>
              <a:t>sote</a:t>
            </a:r>
            <a:r>
              <a:rPr lang="fi-FI" dirty="0" smtClean="0"/>
              <a:t>-maku-uudistusta tarvittaisiin mukaan lisää tahoja.</a:t>
            </a:r>
          </a:p>
          <a:p>
            <a:r>
              <a:rPr lang="fi-FI" dirty="0" smtClean="0"/>
              <a:t>Nuoriso-,liikunta ja kulttuuripalvelut (4 maakuntaa)</a:t>
            </a:r>
            <a:endParaRPr lang="fi-FI" dirty="0"/>
          </a:p>
          <a:p>
            <a:pPr lvl="1"/>
            <a:r>
              <a:rPr lang="fi-FI" dirty="0" smtClean="0"/>
              <a:t>”</a:t>
            </a:r>
            <a:r>
              <a:rPr lang="fi-FI" dirty="0"/>
              <a:t>Ei riitä, että vain välillisesti lausuntojen muodossa tai LAPE-hankkeiden kautta näitä tahoja kuultaisiin</a:t>
            </a:r>
            <a:r>
              <a:rPr lang="fi-FI" dirty="0" smtClean="0"/>
              <a:t>.”</a:t>
            </a:r>
          </a:p>
          <a:p>
            <a:r>
              <a:rPr lang="fi-FI" dirty="0" smtClean="0"/>
              <a:t>Aikuisten palvelut: sosiaalityö, päihde- ja mielenterveyspalvelut, TE-toimisto (4 maakuntaa)</a:t>
            </a:r>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8</a:t>
            </a:fld>
            <a:endParaRPr lang="fi-FI" dirty="0"/>
          </a:p>
        </p:txBody>
      </p:sp>
    </p:spTree>
    <p:extLst>
      <p:ext uri="{BB962C8B-B14F-4D97-AF65-F5344CB8AC3E}">
        <p14:creationId xmlns:p14="http://schemas.microsoft.com/office/powerpoint/2010/main" val="106596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tahoja valmistelusta puuttuu?</a:t>
            </a:r>
          </a:p>
        </p:txBody>
      </p:sp>
      <p:sp>
        <p:nvSpPr>
          <p:cNvPr id="3" name="Sisällön paikkamerkki 2"/>
          <p:cNvSpPr>
            <a:spLocks noGrp="1"/>
          </p:cNvSpPr>
          <p:nvPr>
            <p:ph idx="1"/>
          </p:nvPr>
        </p:nvSpPr>
        <p:spPr/>
        <p:txBody>
          <a:bodyPr/>
          <a:lstStyle/>
          <a:p>
            <a:r>
              <a:rPr lang="fi-FI" dirty="0" smtClean="0"/>
              <a:t>Varhaiskasvatus, koulu </a:t>
            </a:r>
            <a:r>
              <a:rPr lang="fi-FI" dirty="0"/>
              <a:t>ja </a:t>
            </a:r>
            <a:r>
              <a:rPr lang="fi-FI" dirty="0" smtClean="0"/>
              <a:t>oppilaitokset (3 maakuntaa) ja alaikäisten päihdepalvelut (2 maakuntaa).</a:t>
            </a:r>
          </a:p>
          <a:p>
            <a:r>
              <a:rPr lang="fi-FI" dirty="0"/>
              <a:t>”Läpileikkaavana teemana tulisi olla, että aina, kun lasten palveluissa kohdataan lapsi, tulee kohdata ja kuulla vanhempien tilanne, ja aina kun aikuisten palveluissa kohdataan lapsiperhe, tulee kuulla ja kohdata lasten tilanne.”</a:t>
            </a:r>
          </a:p>
          <a:p>
            <a:endParaRPr lang="fi-FI" dirty="0" smtClean="0"/>
          </a:p>
          <a:p>
            <a:endParaRPr lang="fi-FI" dirty="0"/>
          </a:p>
        </p:txBody>
      </p:sp>
      <p:sp>
        <p:nvSpPr>
          <p:cNvPr id="4" name="Päivämäärän paikkamerkki 3"/>
          <p:cNvSpPr>
            <a:spLocks noGrp="1"/>
          </p:cNvSpPr>
          <p:nvPr>
            <p:ph type="dt" sz="half" idx="10"/>
          </p:nvPr>
        </p:nvSpPr>
        <p:spPr/>
        <p:txBody>
          <a:bodyPr/>
          <a:lstStyle/>
          <a:p>
            <a:pPr algn="r"/>
            <a:r>
              <a:rPr lang="fi-FI" smtClean="0"/>
              <a:t>[pvm]</a:t>
            </a:r>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9</a:t>
            </a:fld>
            <a:endParaRPr lang="fi-FI" dirty="0"/>
          </a:p>
        </p:txBody>
      </p:sp>
    </p:spTree>
    <p:extLst>
      <p:ext uri="{BB962C8B-B14F-4D97-AF65-F5344CB8AC3E}">
        <p14:creationId xmlns:p14="http://schemas.microsoft.com/office/powerpoint/2010/main" val="203521106"/>
      </p:ext>
    </p:extLst>
  </p:cSld>
  <p:clrMapOvr>
    <a:masterClrMapping/>
  </p:clrMapOvr>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potx" id="{C3117669-7217-4F51-8D1C-0A89CC24E8C3}" vid="{3DDC67C4-C529-48F5-B153-DB4F7DF1DA3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Kuntaliitto Onnistuva Suomi FI-SV</Template>
  <TotalTime>1311</TotalTime>
  <Words>2031</Words>
  <Application>Microsoft Office PowerPoint</Application>
  <PresentationFormat>Näytössä katseltava esitys (16:9)</PresentationFormat>
  <Paragraphs>326</Paragraphs>
  <Slides>33</Slides>
  <Notes>3</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1</vt:i4>
      </vt:variant>
      <vt:variant>
        <vt:lpstr>Dian otsikot</vt:lpstr>
      </vt:variant>
      <vt:variant>
        <vt:i4>33</vt:i4>
      </vt:variant>
    </vt:vector>
  </HeadingPairs>
  <TitlesOfParts>
    <vt:vector size="39" baseType="lpstr">
      <vt:lpstr>Arial</vt:lpstr>
      <vt:lpstr>Calibri</vt:lpstr>
      <vt:lpstr>Times New Roman</vt:lpstr>
      <vt:lpstr>Verdana</vt:lpstr>
      <vt:lpstr>Kuntaliitto suomenkielinen</vt:lpstr>
      <vt:lpstr>Worksheet</vt:lpstr>
      <vt:lpstr>Lasten ja perheiden palvelut kohti uusia rakenteita ja prosesseja</vt:lpstr>
      <vt:lpstr>Tässä diasarjassa kuvataan</vt:lpstr>
      <vt:lpstr>Taustatiedot kyselystä</vt:lpstr>
      <vt:lpstr>Valmistelun tilanne</vt:lpstr>
      <vt:lpstr>Valmistelussa mukana olevat tahot</vt:lpstr>
      <vt:lpstr>PowerPoint-esitys</vt:lpstr>
      <vt:lpstr>Muita  valmistelussa mukana olevia/olleita tahoja oli 10 maakunnassa</vt:lpstr>
      <vt:lpstr>Mitä tahoja valmistelusta puuttuu?</vt:lpstr>
      <vt:lpstr>Mitä tahoja valmistelusta puuttuu?</vt:lpstr>
      <vt:lpstr>Laaja mukanaolo haastaa työtapoja</vt:lpstr>
      <vt:lpstr> Onko valmistelua varten tehty palvelujen nykytilan kuvaus?</vt:lpstr>
      <vt:lpstr>Lasten ja perheiden palvelujen valmistelua tehdään maakunnissa</vt:lpstr>
      <vt:lpstr>Ns. valmistelun ydinryhmien lisäksi lasten ja perheiden palveluja valmistellaan lukuisissa muissa  ryhmissä</vt:lpstr>
      <vt:lpstr>Valmistelu maakunnissa on eri vaiheissa</vt:lpstr>
      <vt:lpstr>Mikä on edistänyt valmistelua?</vt:lpstr>
      <vt:lpstr>Mikä estänyt/hidastanut valmistelua?</vt:lpstr>
      <vt:lpstr>Mikä estänyt/hidastanut valmistelua?</vt:lpstr>
      <vt:lpstr>Mitä tarvittaisiin valmistelun tueksi?</vt:lpstr>
      <vt:lpstr>Mitä tarvittaisiin valmistelun tueksi?</vt:lpstr>
      <vt:lpstr>Muita näkemyksiä valmistelusta</vt:lpstr>
      <vt:lpstr>Muita näkemyksiä valmistelusta</vt:lpstr>
      <vt:lpstr>Valmistelun keskeinen haaste lasten ja perheiden palveluissa</vt:lpstr>
      <vt:lpstr>Vastaajat arvioivat oheisesta listasta  asteikolla 1-5, kuinka hyödyllistä ehdotettu muutostuen muoto olisi ajatellen nimenomaan lasten ja perheiden palvelukokonaisuuden muotoutumista tuleviin kunta-/maakuntarakenteisiin.  (1= ei lainkaan hyödyllinen - 5 erittäin hyödyllinen)  Vastaajien määrä: 18  </vt:lpstr>
      <vt:lpstr>Johtopäätökset </vt:lpstr>
      <vt:lpstr>Johtopäätökset</vt:lpstr>
      <vt:lpstr>Johtopäätökset</vt:lpstr>
      <vt:lpstr>Johtopäätökset</vt:lpstr>
      <vt:lpstr>Hallituksen Lapsi- ja perhepalveluiden muutosohjelma (LAPE)</vt:lpstr>
      <vt:lpstr>PowerPoint-esitys</vt:lpstr>
      <vt:lpstr>Varhaiskasvatus ja koulu lapsen ja nuoren hyvinvoinnin tukena</vt:lpstr>
      <vt:lpstr> Lape-kärkihankkeen toimeenpano  maakunnallisen muutostyön kautta</vt:lpstr>
      <vt:lpstr> Lape-kärkihankkeen toimeenpano  maakunnallisen muutostyön kautta</vt:lpstr>
      <vt:lpstr>LAPE valtionavustukset -&gt;  jokaisen maakunnan kanssa käytiin STM:n toimesta neuvottelut tammikuun aikana, koska  hakijat kaikki  saivat rahoitusta vähemmän kuin hakivat.  Maakunnan hankehakijoiden tuli sitoutua kehittämään vähintään yhtä kehittämiskokonaisuutta kokonaisuudessaan. Lisäksi hakijat  saattoivat valita kehittämistyönsä piiriin osia muista kehittämiskokonaisuuksista. Muutostyön kohteeksi valittujen kehittämiskokonaisuuksien lukumäärä huomioitiin valtionavustuksia jaettaessa. Kainuun ja Pohjanmaan hanke kohdistuu yhteen kehittämiskokonaisuuteen. Yli kolmasosa maakunnista haki kaikkiin neljään kehittämiskokonaisuuteen ja loput 2-3 kokonaisuuteen.  (lähde STM, LAPE-hanke) </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Sjöholm Mari</dc:creator>
  <cp:lastModifiedBy>Puura Minna</cp:lastModifiedBy>
  <cp:revision>150</cp:revision>
  <cp:lastPrinted>2017-06-21T06:49:16Z</cp:lastPrinted>
  <dcterms:created xsi:type="dcterms:W3CDTF">2017-06-01T08:24:45Z</dcterms:created>
  <dcterms:modified xsi:type="dcterms:W3CDTF">2017-06-27T06:58:22Z</dcterms:modified>
</cp:coreProperties>
</file>