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9.xml" ContentType="application/vnd.openxmlformats-officedocument.drawingml.chart+xml"/>
  <Override PartName="/ppt/notesSlides/notesSlide21.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Lst>
  <p:notesMasterIdLst>
    <p:notesMasterId r:id="rId25"/>
  </p:notesMasterIdLst>
  <p:sldIdLst>
    <p:sldId id="256" r:id="rId2"/>
    <p:sldId id="280" r:id="rId3"/>
    <p:sldId id="285" r:id="rId4"/>
    <p:sldId id="281" r:id="rId5"/>
    <p:sldId id="258" r:id="rId6"/>
    <p:sldId id="259" r:id="rId7"/>
    <p:sldId id="282" r:id="rId8"/>
    <p:sldId id="263" r:id="rId9"/>
    <p:sldId id="264" r:id="rId10"/>
    <p:sldId id="265" r:id="rId11"/>
    <p:sldId id="266" r:id="rId12"/>
    <p:sldId id="267" r:id="rId13"/>
    <p:sldId id="268" r:id="rId14"/>
    <p:sldId id="269" r:id="rId15"/>
    <p:sldId id="270" r:id="rId16"/>
    <p:sldId id="283" r:id="rId17"/>
    <p:sldId id="284" r:id="rId18"/>
    <p:sldId id="271" r:id="rId19"/>
    <p:sldId id="272" r:id="rId20"/>
    <p:sldId id="273" r:id="rId21"/>
    <p:sldId id="275" r:id="rId22"/>
    <p:sldId id="276" r:id="rId23"/>
    <p:sldId id="277" r:id="rId24"/>
  </p:sldIdLst>
  <p:sldSz cx="9144000" cy="5143500" type="screen16x9"/>
  <p:notesSz cx="6735763" cy="98663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35" userDrawn="1">
          <p15:clr>
            <a:srgbClr val="A4A3A4"/>
          </p15:clr>
        </p15:guide>
        <p15:guide id="2" pos="13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3A3"/>
    <a:srgbClr val="FF4343"/>
    <a:srgbClr val="C7E0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52" d="100"/>
          <a:sy n="152" d="100"/>
        </p:scale>
        <p:origin x="480" y="132"/>
      </p:cViewPr>
      <p:guideLst>
        <p:guide orient="horz" pos="3135"/>
        <p:guide pos="13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laskentataulukko.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laskentataulukko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laskentataulukko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laskentataulukko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laskentataulukko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laskentataulukko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laskentataulukko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laskentataulukko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laskentataulukko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laskentataulukko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laskentataulukko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334494703083733"/>
          <c:y val="2.6726057906458798E-2"/>
          <c:w val="0.72824449911734579"/>
          <c:h val="0.7784484348353663"/>
        </c:manualLayout>
      </c:layout>
      <c:barChart>
        <c:barDir val="bar"/>
        <c:grouping val="clustered"/>
        <c:varyColors val="0"/>
        <c:ser>
          <c:idx val="4"/>
          <c:order val="0"/>
          <c:tx>
            <c:strRef>
              <c:f>Sheet1!$B$1</c:f>
              <c:strCache>
                <c:ptCount val="1"/>
                <c:pt idx="0">
                  <c:v>Verorahoitus (verotulot + valtionosuudet)</c:v>
                </c:pt>
              </c:strCache>
            </c:strRef>
          </c:tx>
          <c:spPr>
            <a:solidFill>
              <a:srgbClr val="9EC9E3"/>
            </a:solidFill>
            <a:ln w="9525">
              <a:solidFill>
                <a:schemeClr val="tx1"/>
              </a:solidFill>
              <a:prstDash val="solid"/>
            </a:ln>
          </c:spPr>
          <c:invertIfNegative val="0"/>
          <c:dLbls>
            <c:spPr>
              <a:noFill/>
              <a:ln>
                <a:noFill/>
              </a:ln>
              <a:effectLst/>
            </c:spPr>
            <c:txPr>
              <a:bodyPr/>
              <a:lstStyle/>
              <a:p>
                <a:pPr>
                  <a:defRPr sz="1030" b="0" i="0" baseline="0">
                    <a:latin typeface="Verdana" panose="020B0604030504040204" pitchFamily="34" charset="0"/>
                  </a:defRPr>
                </a:pPr>
                <a:endParaRPr lang="fi-FI"/>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Manner-Suomi</c:v>
                </c:pt>
                <c:pt idx="1">
                  <c:v>100 000 -            </c:v>
                </c:pt>
                <c:pt idx="2">
                  <c:v>50 001- 100 000</c:v>
                </c:pt>
                <c:pt idx="3">
                  <c:v>20 001 - 50 000</c:v>
                </c:pt>
                <c:pt idx="4">
                  <c:v>10 001 - 20 000</c:v>
                </c:pt>
                <c:pt idx="5">
                  <c:v>5 001 - 10 000</c:v>
                </c:pt>
                <c:pt idx="6">
                  <c:v>2 001 - 5 000</c:v>
                </c:pt>
                <c:pt idx="7">
                  <c:v>-2 000</c:v>
                </c:pt>
              </c:strCache>
            </c:strRef>
          </c:cat>
          <c:val>
            <c:numRef>
              <c:f>Sheet1!$B$2:$B$9</c:f>
              <c:numCache>
                <c:formatCode>0.0</c:formatCode>
                <c:ptCount val="8"/>
                <c:pt idx="0">
                  <c:v>2.9628195242918878</c:v>
                </c:pt>
                <c:pt idx="1">
                  <c:v>4.2405860808014495</c:v>
                </c:pt>
                <c:pt idx="2">
                  <c:v>2.6608532234617002</c:v>
                </c:pt>
                <c:pt idx="3">
                  <c:v>3.0557684021583356</c:v>
                </c:pt>
                <c:pt idx="4">
                  <c:v>2.1854520278579628</c:v>
                </c:pt>
                <c:pt idx="5">
                  <c:v>1.6162962404624039</c:v>
                </c:pt>
                <c:pt idx="6">
                  <c:v>0.49878674215352703</c:v>
                </c:pt>
                <c:pt idx="7">
                  <c:v>-0.43843636005752273</c:v>
                </c:pt>
              </c:numCache>
            </c:numRef>
          </c:val>
          <c:extLst>
            <c:ext xmlns:c16="http://schemas.microsoft.com/office/drawing/2014/chart" uri="{C3380CC4-5D6E-409C-BE32-E72D297353CC}">
              <c16:uniqueId val="{00000000-A6EA-4841-9E17-F61644353D79}"/>
            </c:ext>
          </c:extLst>
        </c:ser>
        <c:ser>
          <c:idx val="0"/>
          <c:order val="1"/>
          <c:tx>
            <c:strRef>
              <c:f>Sheet1!$C$1</c:f>
              <c:strCache>
                <c:ptCount val="1"/>
                <c:pt idx="0">
                  <c:v>Toimintakate 1)</c:v>
                </c:pt>
              </c:strCache>
            </c:strRef>
          </c:tx>
          <c:spPr>
            <a:solidFill>
              <a:srgbClr val="FF4B4B"/>
            </a:solidFill>
            <a:ln w="9525">
              <a:solidFill>
                <a:schemeClr val="tx1"/>
              </a:solidFill>
              <a:prstDash val="solid"/>
            </a:ln>
          </c:spPr>
          <c:invertIfNegative val="0"/>
          <c:dLbls>
            <c:spPr>
              <a:noFill/>
              <a:ln>
                <a:noFill/>
              </a:ln>
              <a:effectLst/>
            </c:spPr>
            <c:txPr>
              <a:bodyPr/>
              <a:lstStyle/>
              <a:p>
                <a:pPr>
                  <a:defRPr sz="1030" b="0" i="0" baseline="0">
                    <a:solidFill>
                      <a:schemeClr val="tx2"/>
                    </a:solidFill>
                    <a:latin typeface="Verdana" panose="020B0604030504040204" pitchFamily="34" charset="0"/>
                  </a:defRPr>
                </a:pPr>
                <a:endParaRPr lang="fi-FI"/>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Manner-Suomi</c:v>
                </c:pt>
                <c:pt idx="1">
                  <c:v>100 000 -            </c:v>
                </c:pt>
                <c:pt idx="2">
                  <c:v>50 001- 100 000</c:v>
                </c:pt>
                <c:pt idx="3">
                  <c:v>20 001 - 50 000</c:v>
                </c:pt>
                <c:pt idx="4">
                  <c:v>10 001 - 20 000</c:v>
                </c:pt>
                <c:pt idx="5">
                  <c:v>5 001 - 10 000</c:v>
                </c:pt>
                <c:pt idx="6">
                  <c:v>2 001 - 5 000</c:v>
                </c:pt>
                <c:pt idx="7">
                  <c:v>-2 000</c:v>
                </c:pt>
              </c:strCache>
            </c:strRef>
          </c:cat>
          <c:val>
            <c:numRef>
              <c:f>Sheet1!$C$2:$C$9</c:f>
              <c:numCache>
                <c:formatCode>0.0</c:formatCode>
                <c:ptCount val="8"/>
                <c:pt idx="0">
                  <c:v>1.3766471829806335</c:v>
                </c:pt>
                <c:pt idx="1">
                  <c:v>1.8327802024920459</c:v>
                </c:pt>
                <c:pt idx="2">
                  <c:v>0.35485941528521892</c:v>
                </c:pt>
                <c:pt idx="3">
                  <c:v>1.4722240913591378</c:v>
                </c:pt>
                <c:pt idx="4">
                  <c:v>1.43603065696405</c:v>
                </c:pt>
                <c:pt idx="5">
                  <c:v>1.064059148734529</c:v>
                </c:pt>
                <c:pt idx="6">
                  <c:v>1.29638152037694</c:v>
                </c:pt>
                <c:pt idx="7">
                  <c:v>1.6196236786612417</c:v>
                </c:pt>
              </c:numCache>
            </c:numRef>
          </c:val>
          <c:extLst>
            <c:ext xmlns:c16="http://schemas.microsoft.com/office/drawing/2014/chart" uri="{C3380CC4-5D6E-409C-BE32-E72D297353CC}">
              <c16:uniqueId val="{00000001-A6EA-4841-9E17-F61644353D79}"/>
            </c:ext>
          </c:extLst>
        </c:ser>
        <c:dLbls>
          <c:showLegendKey val="0"/>
          <c:showVal val="0"/>
          <c:showCatName val="0"/>
          <c:showSerName val="0"/>
          <c:showPercent val="0"/>
          <c:showBubbleSize val="0"/>
        </c:dLbls>
        <c:gapWidth val="50"/>
        <c:overlap val="1"/>
        <c:axId val="163717120"/>
        <c:axId val="163719424"/>
      </c:barChart>
      <c:catAx>
        <c:axId val="163717120"/>
        <c:scaling>
          <c:orientation val="minMax"/>
        </c:scaling>
        <c:delete val="0"/>
        <c:axPos val="l"/>
        <c:numFmt formatCode="General" sourceLinked="1"/>
        <c:majorTickMark val="out"/>
        <c:minorTickMark val="none"/>
        <c:tickLblPos val="low"/>
        <c:spPr>
          <a:ln w="3126">
            <a:solidFill>
              <a:schemeClr val="tx1"/>
            </a:solidFill>
            <a:prstDash val="solid"/>
          </a:ln>
        </c:spPr>
        <c:txPr>
          <a:bodyPr rot="0" vert="horz"/>
          <a:lstStyle/>
          <a:p>
            <a:pPr>
              <a:defRPr sz="1350" b="0" i="0" u="none" strike="noStrike" baseline="0">
                <a:solidFill>
                  <a:schemeClr val="tx1"/>
                </a:solidFill>
                <a:latin typeface="Verdana" panose="020B0604030504040204" pitchFamily="34" charset="0"/>
                <a:ea typeface="Times New Roman"/>
                <a:cs typeface="Times New Roman"/>
              </a:defRPr>
            </a:pPr>
            <a:endParaRPr lang="fi-FI"/>
          </a:p>
        </c:txPr>
        <c:crossAx val="163719424"/>
        <c:crosses val="autoZero"/>
        <c:auto val="1"/>
        <c:lblAlgn val="ctr"/>
        <c:lblOffset val="10"/>
        <c:tickLblSkip val="1"/>
        <c:tickMarkSkip val="1"/>
        <c:noMultiLvlLbl val="0"/>
      </c:catAx>
      <c:valAx>
        <c:axId val="163719424"/>
        <c:scaling>
          <c:orientation val="minMax"/>
          <c:max val="5"/>
          <c:min val="-1"/>
        </c:scaling>
        <c:delete val="0"/>
        <c:axPos val="b"/>
        <c:majorGridlines>
          <c:spPr>
            <a:ln w="3126">
              <a:solidFill>
                <a:schemeClr val="tx1"/>
              </a:solidFill>
              <a:prstDash val="sysDash"/>
            </a:ln>
          </c:spPr>
        </c:majorGridlines>
        <c:numFmt formatCode="0" sourceLinked="0"/>
        <c:majorTickMark val="out"/>
        <c:minorTickMark val="in"/>
        <c:tickLblPos val="nextTo"/>
        <c:spPr>
          <a:ln w="3126">
            <a:solidFill>
              <a:schemeClr val="tx1"/>
            </a:solidFill>
            <a:prstDash val="solid"/>
          </a:ln>
        </c:spPr>
        <c:txPr>
          <a:bodyPr rot="0" vert="horz"/>
          <a:lstStyle/>
          <a:p>
            <a:pPr>
              <a:defRPr sz="1300" b="0" i="0" u="none" strike="noStrike" baseline="0">
                <a:solidFill>
                  <a:schemeClr val="tx1"/>
                </a:solidFill>
                <a:latin typeface="Verdana"/>
                <a:ea typeface="Verdana"/>
                <a:cs typeface="Verdana"/>
              </a:defRPr>
            </a:pPr>
            <a:endParaRPr lang="fi-FI"/>
          </a:p>
        </c:txPr>
        <c:crossAx val="163717120"/>
        <c:crosses val="autoZero"/>
        <c:crossBetween val="between"/>
        <c:majorUnit val="1"/>
        <c:minorUnit val="0.5"/>
      </c:valAx>
      <c:spPr>
        <a:noFill/>
        <a:ln w="12503">
          <a:solidFill>
            <a:schemeClr val="tx1"/>
          </a:solidFill>
          <a:prstDash val="solid"/>
        </a:ln>
      </c:spPr>
    </c:plotArea>
    <c:legend>
      <c:legendPos val="b"/>
      <c:layout>
        <c:manualLayout>
          <c:xMode val="edge"/>
          <c:yMode val="edge"/>
          <c:x val="0.15660284000810751"/>
          <c:y val="0.90830358739622818"/>
          <c:w val="0.76579562060444384"/>
          <c:h val="7.2445802535859416E-2"/>
        </c:manualLayout>
      </c:layout>
      <c:overlay val="0"/>
      <c:spPr>
        <a:solidFill>
          <a:schemeClr val="bg1"/>
        </a:solidFill>
        <a:ln w="3126">
          <a:solidFill>
            <a:schemeClr val="tx1"/>
          </a:solidFill>
          <a:prstDash val="solid"/>
        </a:ln>
      </c:spPr>
      <c:txPr>
        <a:bodyPr/>
        <a:lstStyle/>
        <a:p>
          <a:pPr>
            <a:defRPr sz="1240" b="0" i="0" u="none" strike="noStrike" baseline="0">
              <a:solidFill>
                <a:schemeClr val="tx1"/>
              </a:solidFill>
              <a:latin typeface="Verdana"/>
              <a:ea typeface="Verdana"/>
              <a:cs typeface="Verdana"/>
            </a:defRPr>
          </a:pPr>
          <a:endParaRPr lang="fi-FI"/>
        </a:p>
      </c:txPr>
    </c:legend>
    <c:plotVisOnly val="1"/>
    <c:dispBlanksAs val="gap"/>
    <c:showDLblsOverMax val="0"/>
  </c:chart>
  <c:spPr>
    <a:noFill/>
    <a:ln>
      <a:noFill/>
    </a:ln>
  </c:spPr>
  <c:txPr>
    <a:bodyPr/>
    <a:lstStyle/>
    <a:p>
      <a:pPr>
        <a:defRPr sz="1772"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041692630147851E-2"/>
          <c:y val="3.0625022566941829E-2"/>
          <c:w val="0.87954830614805524"/>
          <c:h val="0.84017215166082493"/>
        </c:manualLayout>
      </c:layout>
      <c:barChart>
        <c:barDir val="col"/>
        <c:grouping val="clustered"/>
        <c:varyColors val="0"/>
        <c:ser>
          <c:idx val="1"/>
          <c:order val="0"/>
          <c:tx>
            <c:strRef>
              <c:f>Sheet1!$A$2</c:f>
              <c:strCache>
                <c:ptCount val="1"/>
                <c:pt idx="0">
                  <c:v>Lainakannan muutos</c:v>
                </c:pt>
              </c:strCache>
            </c:strRef>
          </c:tx>
          <c:spPr>
            <a:solidFill>
              <a:srgbClr val="FF4343"/>
            </a:solidFill>
            <a:ln w="9525">
              <a:solidFill>
                <a:schemeClr val="tx2"/>
              </a:solidFill>
              <a:prstDash val="solid"/>
            </a:ln>
          </c:spPr>
          <c:invertIfNegative val="0"/>
          <c:dPt>
            <c:idx val="19"/>
            <c:invertIfNegative val="0"/>
            <c:bubble3D val="0"/>
            <c:extLst>
              <c:ext xmlns:c16="http://schemas.microsoft.com/office/drawing/2014/chart" uri="{C3380CC4-5D6E-409C-BE32-E72D297353CC}">
                <c16:uniqueId val="{00000001-BFCE-4D25-8F4F-E48FB25C2231}"/>
              </c:ext>
            </c:extLst>
          </c:dPt>
          <c:dPt>
            <c:idx val="20"/>
            <c:invertIfNegative val="0"/>
            <c:bubble3D val="0"/>
            <c:spPr>
              <a:solidFill>
                <a:srgbClr val="FFA3A3"/>
              </a:solidFill>
              <a:ln w="9525">
                <a:solidFill>
                  <a:schemeClr val="tx2"/>
                </a:solidFill>
                <a:prstDash val="solid"/>
              </a:ln>
            </c:spPr>
            <c:extLst>
              <c:ext xmlns:c16="http://schemas.microsoft.com/office/drawing/2014/chart" uri="{C3380CC4-5D6E-409C-BE32-E72D297353CC}">
                <c16:uniqueId val="{00000006-B7DC-480E-B127-CA61F2957663}"/>
              </c:ext>
            </c:extLst>
          </c:dPt>
          <c:dPt>
            <c:idx val="21"/>
            <c:invertIfNegative val="0"/>
            <c:bubble3D val="0"/>
            <c:spPr>
              <a:solidFill>
                <a:srgbClr val="FFA3A3"/>
              </a:solidFill>
              <a:ln w="9525">
                <a:solidFill>
                  <a:schemeClr val="tx2"/>
                </a:solidFill>
                <a:prstDash val="solid"/>
              </a:ln>
            </c:spPr>
            <c:extLst>
              <c:ext xmlns:c16="http://schemas.microsoft.com/office/drawing/2014/chart" uri="{C3380CC4-5D6E-409C-BE32-E72D297353CC}">
                <c16:uniqueId val="{00000007-B7DC-480E-B127-CA61F2957663}"/>
              </c:ext>
            </c:extLst>
          </c:dPt>
          <c:cat>
            <c:strRef>
              <c:f>Sheet1!$B$1:$W$1</c:f>
              <c:strCache>
                <c:ptCount val="22"/>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pt idx="19">
                  <c:v>16</c:v>
                </c:pt>
                <c:pt idx="20">
                  <c:v>17</c:v>
                </c:pt>
                <c:pt idx="21">
                  <c:v>18</c:v>
                </c:pt>
              </c:strCache>
            </c:strRef>
          </c:cat>
          <c:val>
            <c:numRef>
              <c:f>Sheet1!$B$2:$W$2</c:f>
              <c:numCache>
                <c:formatCode>0.00</c:formatCode>
                <c:ptCount val="22"/>
                <c:pt idx="0">
                  <c:v>0.13</c:v>
                </c:pt>
                <c:pt idx="1">
                  <c:v>-9.5867118083065184E-3</c:v>
                </c:pt>
                <c:pt idx="2">
                  <c:v>-0.22708363817395047</c:v>
                </c:pt>
                <c:pt idx="3">
                  <c:v>0.16461864194976944</c:v>
                </c:pt>
                <c:pt idx="4">
                  <c:v>0.28369049029808002</c:v>
                </c:pt>
                <c:pt idx="5">
                  <c:v>0.51768199999999887</c:v>
                </c:pt>
                <c:pt idx="6">
                  <c:v>0.77193400000000023</c:v>
                </c:pt>
                <c:pt idx="7">
                  <c:v>1.0155680000000002</c:v>
                </c:pt>
                <c:pt idx="8">
                  <c:v>1.0842760000000007</c:v>
                </c:pt>
                <c:pt idx="9">
                  <c:v>0.70286900000000063</c:v>
                </c:pt>
                <c:pt idx="10">
                  <c:v>0.60376699999999983</c:v>
                </c:pt>
                <c:pt idx="11">
                  <c:v>0.58501299999999723</c:v>
                </c:pt>
                <c:pt idx="12">
                  <c:v>1.2865560000000023</c:v>
                </c:pt>
                <c:pt idx="13">
                  <c:v>0.78926399999999919</c:v>
                </c:pt>
                <c:pt idx="14">
                  <c:v>0.62381500000000056</c:v>
                </c:pt>
                <c:pt idx="15">
                  <c:v>1.514</c:v>
                </c:pt>
                <c:pt idx="16">
                  <c:v>1.74</c:v>
                </c:pt>
                <c:pt idx="17">
                  <c:v>0.97799999999999998</c:v>
                </c:pt>
                <c:pt idx="18">
                  <c:v>0.86299999999999999</c:v>
                </c:pt>
                <c:pt idx="19">
                  <c:v>0.62</c:v>
                </c:pt>
                <c:pt idx="20">
                  <c:v>1.38</c:v>
                </c:pt>
                <c:pt idx="21">
                  <c:v>1.73</c:v>
                </c:pt>
              </c:numCache>
            </c:numRef>
          </c:val>
          <c:extLst>
            <c:ext xmlns:c16="http://schemas.microsoft.com/office/drawing/2014/chart" uri="{C3380CC4-5D6E-409C-BE32-E72D297353CC}">
              <c16:uniqueId val="{00000002-BFCE-4D25-8F4F-E48FB25C2231}"/>
            </c:ext>
          </c:extLst>
        </c:ser>
        <c:dLbls>
          <c:showLegendKey val="0"/>
          <c:showVal val="0"/>
          <c:showCatName val="0"/>
          <c:showSerName val="0"/>
          <c:showPercent val="0"/>
          <c:showBubbleSize val="0"/>
        </c:dLbls>
        <c:gapWidth val="65"/>
        <c:axId val="166560512"/>
        <c:axId val="166562048"/>
      </c:barChart>
      <c:barChart>
        <c:barDir val="col"/>
        <c:grouping val="clustered"/>
        <c:varyColors val="0"/>
        <c:ser>
          <c:idx val="0"/>
          <c:order val="1"/>
          <c:tx>
            <c:strRef>
              <c:f>Sheet1!$A$3</c:f>
              <c:strCache>
                <c:ptCount val="1"/>
                <c:pt idx="0">
                  <c:v>Toiminnan ja investointien rahavirta 1)</c:v>
                </c:pt>
              </c:strCache>
            </c:strRef>
          </c:tx>
          <c:spPr>
            <a:solidFill>
              <a:srgbClr val="9EC9E3"/>
            </a:solidFill>
            <a:ln w="9525">
              <a:solidFill>
                <a:schemeClr val="tx2"/>
              </a:solidFill>
              <a:prstDash val="solid"/>
            </a:ln>
          </c:spPr>
          <c:invertIfNegative val="0"/>
          <c:dPt>
            <c:idx val="19"/>
            <c:invertIfNegative val="0"/>
            <c:bubble3D val="0"/>
            <c:extLst>
              <c:ext xmlns:c16="http://schemas.microsoft.com/office/drawing/2014/chart" uri="{C3380CC4-5D6E-409C-BE32-E72D297353CC}">
                <c16:uniqueId val="{00000004-BFCE-4D25-8F4F-E48FB25C2231}"/>
              </c:ext>
            </c:extLst>
          </c:dPt>
          <c:dPt>
            <c:idx val="20"/>
            <c:invertIfNegative val="0"/>
            <c:bubble3D val="0"/>
            <c:spPr>
              <a:solidFill>
                <a:srgbClr val="C7E0EF"/>
              </a:solidFill>
              <a:ln w="9525">
                <a:solidFill>
                  <a:schemeClr val="tx2"/>
                </a:solidFill>
                <a:prstDash val="solid"/>
              </a:ln>
            </c:spPr>
            <c:extLst>
              <c:ext xmlns:c16="http://schemas.microsoft.com/office/drawing/2014/chart" uri="{C3380CC4-5D6E-409C-BE32-E72D297353CC}">
                <c16:uniqueId val="{00000004-B7DC-480E-B127-CA61F2957663}"/>
              </c:ext>
            </c:extLst>
          </c:dPt>
          <c:dPt>
            <c:idx val="21"/>
            <c:invertIfNegative val="0"/>
            <c:bubble3D val="0"/>
            <c:spPr>
              <a:solidFill>
                <a:srgbClr val="C7E0EF"/>
              </a:solidFill>
              <a:ln w="9525">
                <a:solidFill>
                  <a:schemeClr val="tx2"/>
                </a:solidFill>
                <a:prstDash val="solid"/>
              </a:ln>
            </c:spPr>
            <c:extLst>
              <c:ext xmlns:c16="http://schemas.microsoft.com/office/drawing/2014/chart" uri="{C3380CC4-5D6E-409C-BE32-E72D297353CC}">
                <c16:uniqueId val="{00000005-B7DC-480E-B127-CA61F2957663}"/>
              </c:ext>
            </c:extLst>
          </c:dPt>
          <c:cat>
            <c:strRef>
              <c:f>Sheet1!$B$1:$W$1</c:f>
              <c:strCache>
                <c:ptCount val="22"/>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pt idx="19">
                  <c:v>16</c:v>
                </c:pt>
                <c:pt idx="20">
                  <c:v>17</c:v>
                </c:pt>
                <c:pt idx="21">
                  <c:v>18</c:v>
                </c:pt>
              </c:strCache>
            </c:strRef>
          </c:cat>
          <c:val>
            <c:numRef>
              <c:f>Sheet1!$B$3:$W$3</c:f>
              <c:numCache>
                <c:formatCode>0.00</c:formatCode>
                <c:ptCount val="22"/>
                <c:pt idx="0">
                  <c:v>-0.87222258662939622</c:v>
                </c:pt>
                <c:pt idx="1">
                  <c:v>-0.15107850507843404</c:v>
                </c:pt>
                <c:pt idx="2">
                  <c:v>0.13352933026053551</c:v>
                </c:pt>
                <c:pt idx="3">
                  <c:v>-3.3122957206265596E-2</c:v>
                </c:pt>
                <c:pt idx="4">
                  <c:v>-0.47667499999999952</c:v>
                </c:pt>
                <c:pt idx="5">
                  <c:v>2.3942999999997369E-2</c:v>
                </c:pt>
                <c:pt idx="6">
                  <c:v>-0.93488100000000451</c:v>
                </c:pt>
                <c:pt idx="7">
                  <c:v>-1.238753999999999</c:v>
                </c:pt>
                <c:pt idx="8">
                  <c:v>-0.93803600000000165</c:v>
                </c:pt>
                <c:pt idx="9">
                  <c:v>9.3088000000003376E-2</c:v>
                </c:pt>
                <c:pt idx="10">
                  <c:v>-0.59042400000000139</c:v>
                </c:pt>
                <c:pt idx="11">
                  <c:v>-0.87720000000000653</c:v>
                </c:pt>
                <c:pt idx="12">
                  <c:v>-1.000480000000004</c:v>
                </c:pt>
                <c:pt idx="13">
                  <c:v>-0.31403799999998866</c:v>
                </c:pt>
                <c:pt idx="14">
                  <c:v>-1.1140000000000001</c:v>
                </c:pt>
                <c:pt idx="15">
                  <c:v>-1.98</c:v>
                </c:pt>
                <c:pt idx="16">
                  <c:v>-1.0860000000000001</c:v>
                </c:pt>
                <c:pt idx="17">
                  <c:v>-9.7000000000000003E-2</c:v>
                </c:pt>
                <c:pt idx="18">
                  <c:v>-0.83099999999999996</c:v>
                </c:pt>
                <c:pt idx="19">
                  <c:v>-0.26</c:v>
                </c:pt>
                <c:pt idx="20">
                  <c:v>-1.97</c:v>
                </c:pt>
                <c:pt idx="21">
                  <c:v>-1.76</c:v>
                </c:pt>
              </c:numCache>
            </c:numRef>
          </c:val>
          <c:extLst>
            <c:ext xmlns:c16="http://schemas.microsoft.com/office/drawing/2014/chart" uri="{C3380CC4-5D6E-409C-BE32-E72D297353CC}">
              <c16:uniqueId val="{00000005-BFCE-4D25-8F4F-E48FB25C2231}"/>
            </c:ext>
          </c:extLst>
        </c:ser>
        <c:dLbls>
          <c:showLegendKey val="0"/>
          <c:showVal val="0"/>
          <c:showCatName val="0"/>
          <c:showSerName val="0"/>
          <c:showPercent val="0"/>
          <c:showBubbleSize val="0"/>
        </c:dLbls>
        <c:gapWidth val="120"/>
        <c:overlap val="-1"/>
        <c:axId val="166563840"/>
        <c:axId val="166565376"/>
      </c:barChart>
      <c:catAx>
        <c:axId val="166560512"/>
        <c:scaling>
          <c:orientation val="minMax"/>
        </c:scaling>
        <c:delete val="0"/>
        <c:axPos val="b"/>
        <c:numFmt formatCode="General" sourceLinked="1"/>
        <c:majorTickMark val="cross"/>
        <c:minorTickMark val="none"/>
        <c:tickLblPos val="low"/>
        <c:spPr>
          <a:ln w="3870">
            <a:solidFill>
              <a:schemeClr val="tx1"/>
            </a:solidFill>
            <a:prstDash val="solid"/>
          </a:ln>
        </c:spPr>
        <c:txPr>
          <a:bodyPr rot="0" vert="horz"/>
          <a:lstStyle/>
          <a:p>
            <a:pPr>
              <a:defRPr sz="1350" b="0" i="0" u="none" strike="noStrike" baseline="0">
                <a:solidFill>
                  <a:schemeClr val="accent1"/>
                </a:solidFill>
                <a:latin typeface="Verdana"/>
                <a:ea typeface="Verdana"/>
                <a:cs typeface="Verdana"/>
              </a:defRPr>
            </a:pPr>
            <a:endParaRPr lang="fi-FI"/>
          </a:p>
        </c:txPr>
        <c:crossAx val="166562048"/>
        <c:crosses val="autoZero"/>
        <c:auto val="0"/>
        <c:lblAlgn val="ctr"/>
        <c:lblOffset val="100"/>
        <c:tickLblSkip val="1"/>
        <c:tickMarkSkip val="1"/>
        <c:noMultiLvlLbl val="0"/>
      </c:catAx>
      <c:valAx>
        <c:axId val="166562048"/>
        <c:scaling>
          <c:orientation val="minMax"/>
          <c:max val="2.5"/>
          <c:min val="-2.5"/>
        </c:scaling>
        <c:delete val="0"/>
        <c:axPos val="l"/>
        <c:majorGridlines>
          <c:spPr>
            <a:ln w="3175">
              <a:solidFill>
                <a:schemeClr val="tx1"/>
              </a:solidFill>
              <a:prstDash val="sysDot"/>
            </a:ln>
          </c:spPr>
        </c:majorGridlines>
        <c:numFmt formatCode="0.0" sourceLinked="0"/>
        <c:majorTickMark val="cross"/>
        <c:minorTickMark val="in"/>
        <c:tickLblPos val="nextTo"/>
        <c:spPr>
          <a:ln w="3870">
            <a:solidFill>
              <a:schemeClr val="tx1"/>
            </a:solidFill>
            <a:prstDash val="solid"/>
          </a:ln>
        </c:spPr>
        <c:txPr>
          <a:bodyPr rot="0" vert="horz"/>
          <a:lstStyle/>
          <a:p>
            <a:pPr>
              <a:defRPr sz="1300" b="0" i="0" u="none" strike="noStrike" baseline="0">
                <a:solidFill>
                  <a:schemeClr val="accent1"/>
                </a:solidFill>
                <a:latin typeface="Verdana"/>
                <a:ea typeface="Verdana"/>
                <a:cs typeface="Verdana"/>
              </a:defRPr>
            </a:pPr>
            <a:endParaRPr lang="fi-FI"/>
          </a:p>
        </c:txPr>
        <c:crossAx val="166560512"/>
        <c:crosses val="autoZero"/>
        <c:crossBetween val="between"/>
        <c:majorUnit val="0.5"/>
        <c:minorUnit val="0.1"/>
      </c:valAx>
      <c:catAx>
        <c:axId val="166563840"/>
        <c:scaling>
          <c:orientation val="minMax"/>
        </c:scaling>
        <c:delete val="1"/>
        <c:axPos val="b"/>
        <c:numFmt formatCode="General" sourceLinked="1"/>
        <c:majorTickMark val="out"/>
        <c:minorTickMark val="none"/>
        <c:tickLblPos val="nextTo"/>
        <c:crossAx val="166565376"/>
        <c:crosses val="autoZero"/>
        <c:auto val="0"/>
        <c:lblAlgn val="ctr"/>
        <c:lblOffset val="100"/>
        <c:noMultiLvlLbl val="0"/>
      </c:catAx>
      <c:valAx>
        <c:axId val="166565376"/>
        <c:scaling>
          <c:orientation val="minMax"/>
          <c:max val="2.5"/>
          <c:min val="-2.5"/>
        </c:scaling>
        <c:delete val="0"/>
        <c:axPos val="r"/>
        <c:numFmt formatCode="0.0" sourceLinked="0"/>
        <c:majorTickMark val="cross"/>
        <c:minorTickMark val="none"/>
        <c:tickLblPos val="nextTo"/>
        <c:spPr>
          <a:ln w="3870">
            <a:solidFill>
              <a:schemeClr val="tx1"/>
            </a:solidFill>
            <a:prstDash val="solid"/>
          </a:ln>
        </c:spPr>
        <c:txPr>
          <a:bodyPr rot="0" vert="horz"/>
          <a:lstStyle/>
          <a:p>
            <a:pPr>
              <a:defRPr sz="1300" b="0" i="0" u="none" strike="noStrike" baseline="0">
                <a:solidFill>
                  <a:schemeClr val="accent1"/>
                </a:solidFill>
                <a:latin typeface="Verdana"/>
                <a:ea typeface="Verdana"/>
                <a:cs typeface="Verdana"/>
              </a:defRPr>
            </a:pPr>
            <a:endParaRPr lang="fi-FI"/>
          </a:p>
        </c:txPr>
        <c:crossAx val="166563840"/>
        <c:crosses val="max"/>
        <c:crossBetween val="between"/>
        <c:majorUnit val="0.5"/>
        <c:minorUnit val="0.1"/>
      </c:valAx>
      <c:spPr>
        <a:noFill/>
        <a:ln w="15480">
          <a:solidFill>
            <a:schemeClr val="tx1"/>
          </a:solidFill>
          <a:prstDash val="solid"/>
        </a:ln>
      </c:spPr>
    </c:plotArea>
    <c:legend>
      <c:legendPos val="r"/>
      <c:layout>
        <c:manualLayout>
          <c:xMode val="edge"/>
          <c:yMode val="edge"/>
          <c:x val="8.501883524645755E-2"/>
          <c:y val="6.047280627067058E-2"/>
          <c:w val="0.44756230608551822"/>
          <c:h val="0.14844513073741955"/>
        </c:manualLayout>
      </c:layout>
      <c:overlay val="0"/>
      <c:spPr>
        <a:solidFill>
          <a:schemeClr val="bg1"/>
        </a:solidFill>
        <a:ln w="3870">
          <a:solidFill>
            <a:schemeClr val="tx1"/>
          </a:solidFill>
          <a:prstDash val="solid"/>
        </a:ln>
      </c:spPr>
      <c:txPr>
        <a:bodyPr/>
        <a:lstStyle/>
        <a:p>
          <a:pPr>
            <a:defRPr sz="1300" b="0" i="0" u="none" strike="noStrike" baseline="0">
              <a:solidFill>
                <a:schemeClr val="accent1"/>
              </a:solidFill>
              <a:latin typeface="Verdana"/>
              <a:ea typeface="Verdana"/>
              <a:cs typeface="Verdana"/>
            </a:defRPr>
          </a:pPr>
          <a:endParaRPr lang="fi-FI"/>
        </a:p>
      </c:txPr>
    </c:legend>
    <c:plotVisOnly val="1"/>
    <c:dispBlanksAs val="gap"/>
    <c:showDLblsOverMax val="0"/>
  </c:chart>
  <c:spPr>
    <a:noFill/>
    <a:ln>
      <a:noFill/>
    </a:ln>
  </c:spPr>
  <c:txPr>
    <a:bodyPr/>
    <a:lstStyle/>
    <a:p>
      <a:pPr>
        <a:defRPr sz="2194"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3015873015873E-2"/>
          <c:y val="2.2497419579401646E-2"/>
          <c:w val="0.88571428571428568"/>
          <c:h val="0.87664569226693956"/>
        </c:manualLayout>
      </c:layout>
      <c:barChart>
        <c:barDir val="col"/>
        <c:grouping val="clustered"/>
        <c:varyColors val="0"/>
        <c:ser>
          <c:idx val="1"/>
          <c:order val="0"/>
          <c:tx>
            <c:strRef>
              <c:f>Sheet1!$A$2</c:f>
              <c:strCache>
                <c:ptCount val="1"/>
                <c:pt idx="0">
                  <c:v>Lainakanta</c:v>
                </c:pt>
              </c:strCache>
            </c:strRef>
          </c:tx>
          <c:spPr>
            <a:solidFill>
              <a:srgbClr val="FF4343"/>
            </a:solidFill>
            <a:ln w="9525">
              <a:solidFill>
                <a:schemeClr val="tx2"/>
              </a:solidFill>
              <a:prstDash val="solid"/>
            </a:ln>
          </c:spPr>
          <c:invertIfNegative val="0"/>
          <c:dPt>
            <c:idx val="19"/>
            <c:invertIfNegative val="0"/>
            <c:bubble3D val="0"/>
            <c:extLst>
              <c:ext xmlns:c16="http://schemas.microsoft.com/office/drawing/2014/chart" uri="{C3380CC4-5D6E-409C-BE32-E72D297353CC}">
                <c16:uniqueId val="{00000001-0B7C-46E6-9F8C-BFBA48D307D9}"/>
              </c:ext>
            </c:extLst>
          </c:dPt>
          <c:dPt>
            <c:idx val="20"/>
            <c:invertIfNegative val="0"/>
            <c:bubble3D val="0"/>
            <c:spPr>
              <a:solidFill>
                <a:srgbClr val="FFA3A3"/>
              </a:solidFill>
              <a:ln w="9525">
                <a:solidFill>
                  <a:schemeClr val="tx2"/>
                </a:solidFill>
                <a:prstDash val="solid"/>
              </a:ln>
            </c:spPr>
            <c:extLst>
              <c:ext xmlns:c16="http://schemas.microsoft.com/office/drawing/2014/chart" uri="{C3380CC4-5D6E-409C-BE32-E72D297353CC}">
                <c16:uniqueId val="{00000002-25B0-4DF9-AB91-293CEFEE5498}"/>
              </c:ext>
            </c:extLst>
          </c:dPt>
          <c:dPt>
            <c:idx val="21"/>
            <c:invertIfNegative val="0"/>
            <c:bubble3D val="0"/>
            <c:spPr>
              <a:solidFill>
                <a:srgbClr val="FFA3A3"/>
              </a:solidFill>
              <a:ln w="9525">
                <a:solidFill>
                  <a:schemeClr val="tx2"/>
                </a:solidFill>
                <a:prstDash val="solid"/>
              </a:ln>
            </c:spPr>
            <c:extLst>
              <c:ext xmlns:c16="http://schemas.microsoft.com/office/drawing/2014/chart" uri="{C3380CC4-5D6E-409C-BE32-E72D297353CC}">
                <c16:uniqueId val="{00000003-25B0-4DF9-AB91-293CEFEE5498}"/>
              </c:ext>
            </c:extLst>
          </c:dPt>
          <c:cat>
            <c:strRef>
              <c:f>Sheet1!$B$1:$W$1</c:f>
              <c:strCache>
                <c:ptCount val="22"/>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pt idx="19">
                  <c:v>16</c:v>
                </c:pt>
                <c:pt idx="20">
                  <c:v>17</c:v>
                </c:pt>
                <c:pt idx="21">
                  <c:v>18</c:v>
                </c:pt>
              </c:strCache>
            </c:strRef>
          </c:cat>
          <c:val>
            <c:numRef>
              <c:f>Sheet1!$B$2:$W$2</c:f>
              <c:numCache>
                <c:formatCode>General</c:formatCode>
                <c:ptCount val="22"/>
                <c:pt idx="0">
                  <c:v>4.0999999999999996</c:v>
                </c:pt>
                <c:pt idx="1">
                  <c:v>4.09</c:v>
                </c:pt>
                <c:pt idx="2">
                  <c:v>3.87</c:v>
                </c:pt>
                <c:pt idx="3">
                  <c:v>4.03</c:v>
                </c:pt>
                <c:pt idx="4">
                  <c:v>4.3150000000000004</c:v>
                </c:pt>
                <c:pt idx="5">
                  <c:v>4.8330000000000002</c:v>
                </c:pt>
                <c:pt idx="6">
                  <c:v>5.6040000000000001</c:v>
                </c:pt>
                <c:pt idx="7">
                  <c:v>6.6230000000000002</c:v>
                </c:pt>
                <c:pt idx="8">
                  <c:v>7.7050000000000001</c:v>
                </c:pt>
                <c:pt idx="9">
                  <c:v>8.4079999999999995</c:v>
                </c:pt>
                <c:pt idx="10">
                  <c:v>9.01</c:v>
                </c:pt>
                <c:pt idx="11">
                  <c:v>9.6</c:v>
                </c:pt>
                <c:pt idx="12">
                  <c:v>10.88</c:v>
                </c:pt>
                <c:pt idx="13">
                  <c:v>11.67</c:v>
                </c:pt>
                <c:pt idx="14">
                  <c:v>12.295999999999999</c:v>
                </c:pt>
                <c:pt idx="15">
                  <c:v>13.81</c:v>
                </c:pt>
                <c:pt idx="16">
                  <c:v>15.554</c:v>
                </c:pt>
                <c:pt idx="17">
                  <c:v>16.532</c:v>
                </c:pt>
                <c:pt idx="18">
                  <c:v>17.395</c:v>
                </c:pt>
                <c:pt idx="19">
                  <c:v>18.016999999999999</c:v>
                </c:pt>
                <c:pt idx="20">
                  <c:v>19.395278362955761</c:v>
                </c:pt>
                <c:pt idx="21">
                  <c:v>21.120360588364239</c:v>
                </c:pt>
              </c:numCache>
            </c:numRef>
          </c:val>
          <c:extLst>
            <c:ext xmlns:c16="http://schemas.microsoft.com/office/drawing/2014/chart" uri="{C3380CC4-5D6E-409C-BE32-E72D297353CC}">
              <c16:uniqueId val="{00000002-0B7C-46E6-9F8C-BFBA48D307D9}"/>
            </c:ext>
          </c:extLst>
        </c:ser>
        <c:dLbls>
          <c:showLegendKey val="0"/>
          <c:showVal val="0"/>
          <c:showCatName val="0"/>
          <c:showSerName val="0"/>
          <c:showPercent val="0"/>
          <c:showBubbleSize val="0"/>
        </c:dLbls>
        <c:gapWidth val="54"/>
        <c:axId val="171598592"/>
        <c:axId val="171600128"/>
      </c:barChart>
      <c:lineChart>
        <c:grouping val="standard"/>
        <c:varyColors val="0"/>
        <c:ser>
          <c:idx val="0"/>
          <c:order val="1"/>
          <c:tx>
            <c:strRef>
              <c:f>Sheet1!$A$3</c:f>
              <c:strCache>
                <c:ptCount val="1"/>
                <c:pt idx="0">
                  <c:v>Rahavarat</c:v>
                </c:pt>
              </c:strCache>
            </c:strRef>
          </c:tx>
          <c:spPr>
            <a:ln w="22225">
              <a:solidFill>
                <a:schemeClr val="tx1">
                  <a:lumMod val="90000"/>
                  <a:lumOff val="10000"/>
                </a:schemeClr>
              </a:solidFill>
              <a:prstDash val="solid"/>
            </a:ln>
          </c:spPr>
          <c:marker>
            <c:symbol val="circle"/>
            <c:size val="6"/>
            <c:spPr>
              <a:solidFill>
                <a:schemeClr val="tx1">
                  <a:lumMod val="90000"/>
                  <a:lumOff val="10000"/>
                </a:schemeClr>
              </a:solidFill>
            </c:spPr>
          </c:marker>
          <c:dPt>
            <c:idx val="19"/>
            <c:bubble3D val="0"/>
            <c:extLst>
              <c:ext xmlns:c16="http://schemas.microsoft.com/office/drawing/2014/chart" uri="{C3380CC4-5D6E-409C-BE32-E72D297353CC}">
                <c16:uniqueId val="{00000004-0B7C-46E6-9F8C-BFBA48D307D9}"/>
              </c:ext>
            </c:extLst>
          </c:dPt>
          <c:dPt>
            <c:idx val="20"/>
            <c:bubble3D val="0"/>
            <c:spPr>
              <a:ln w="22225">
                <a:solidFill>
                  <a:schemeClr val="tx1">
                    <a:lumMod val="90000"/>
                    <a:lumOff val="10000"/>
                  </a:schemeClr>
                </a:solidFill>
                <a:prstDash val="sysDash"/>
              </a:ln>
            </c:spPr>
            <c:extLst>
              <c:ext xmlns:c16="http://schemas.microsoft.com/office/drawing/2014/chart" uri="{C3380CC4-5D6E-409C-BE32-E72D297353CC}">
                <c16:uniqueId val="{00000006-44C9-4762-B7C9-360BB6A4C789}"/>
              </c:ext>
            </c:extLst>
          </c:dPt>
          <c:dPt>
            <c:idx val="21"/>
            <c:bubble3D val="0"/>
            <c:spPr>
              <a:ln w="22225">
                <a:solidFill>
                  <a:schemeClr val="tx1">
                    <a:lumMod val="90000"/>
                    <a:lumOff val="10000"/>
                  </a:schemeClr>
                </a:solidFill>
                <a:prstDash val="sysDash"/>
              </a:ln>
            </c:spPr>
            <c:extLst>
              <c:ext xmlns:c16="http://schemas.microsoft.com/office/drawing/2014/chart" uri="{C3380CC4-5D6E-409C-BE32-E72D297353CC}">
                <c16:uniqueId val="{00000007-44C9-4762-B7C9-360BB6A4C789}"/>
              </c:ext>
            </c:extLst>
          </c:dPt>
          <c:cat>
            <c:strRef>
              <c:f>Sheet1!$B$1:$W$1</c:f>
              <c:strCache>
                <c:ptCount val="22"/>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pt idx="19">
                  <c:v>16</c:v>
                </c:pt>
                <c:pt idx="20">
                  <c:v>17</c:v>
                </c:pt>
                <c:pt idx="21">
                  <c:v>18</c:v>
                </c:pt>
              </c:strCache>
            </c:strRef>
          </c:cat>
          <c:val>
            <c:numRef>
              <c:f>Sheet1!$B$3:$W$3</c:f>
              <c:numCache>
                <c:formatCode>General</c:formatCode>
                <c:ptCount val="22"/>
                <c:pt idx="0">
                  <c:v>2.64</c:v>
                </c:pt>
                <c:pt idx="1">
                  <c:v>2.54</c:v>
                </c:pt>
                <c:pt idx="2">
                  <c:v>2.69</c:v>
                </c:pt>
                <c:pt idx="3">
                  <c:v>3.1560000000000001</c:v>
                </c:pt>
                <c:pt idx="4">
                  <c:v>3.077</c:v>
                </c:pt>
                <c:pt idx="5">
                  <c:v>3.339</c:v>
                </c:pt>
                <c:pt idx="6">
                  <c:v>3.31</c:v>
                </c:pt>
                <c:pt idx="7">
                  <c:v>3.2250000000000001</c:v>
                </c:pt>
                <c:pt idx="8">
                  <c:v>3.1869999999999998</c:v>
                </c:pt>
                <c:pt idx="9">
                  <c:v>4.1219999999999999</c:v>
                </c:pt>
                <c:pt idx="10">
                  <c:v>4.3019999999999996</c:v>
                </c:pt>
                <c:pt idx="11">
                  <c:v>4.0430000000000001</c:v>
                </c:pt>
                <c:pt idx="12">
                  <c:v>4.2210000000000001</c:v>
                </c:pt>
                <c:pt idx="13">
                  <c:v>4.76</c:v>
                </c:pt>
                <c:pt idx="14">
                  <c:v>4.5350000000000001</c:v>
                </c:pt>
                <c:pt idx="15">
                  <c:v>4.1970000000000001</c:v>
                </c:pt>
                <c:pt idx="16">
                  <c:v>5.1589999999999998</c:v>
                </c:pt>
                <c:pt idx="17">
                  <c:v>5.3040000000000003</c:v>
                </c:pt>
                <c:pt idx="18">
                  <c:v>5.1040000000000001</c:v>
                </c:pt>
                <c:pt idx="19">
                  <c:v>5.0199999999999996</c:v>
                </c:pt>
                <c:pt idx="20">
                  <c:v>4.5999999999999996</c:v>
                </c:pt>
                <c:pt idx="21">
                  <c:v>4.5</c:v>
                </c:pt>
              </c:numCache>
            </c:numRef>
          </c:val>
          <c:smooth val="0"/>
          <c:extLst>
            <c:ext xmlns:c16="http://schemas.microsoft.com/office/drawing/2014/chart" uri="{C3380CC4-5D6E-409C-BE32-E72D297353CC}">
              <c16:uniqueId val="{00000005-0B7C-46E6-9F8C-BFBA48D307D9}"/>
            </c:ext>
          </c:extLst>
        </c:ser>
        <c:dLbls>
          <c:showLegendKey val="0"/>
          <c:showVal val="0"/>
          <c:showCatName val="0"/>
          <c:showSerName val="0"/>
          <c:showPercent val="0"/>
          <c:showBubbleSize val="0"/>
        </c:dLbls>
        <c:marker val="1"/>
        <c:smooth val="0"/>
        <c:axId val="171606016"/>
        <c:axId val="171607552"/>
      </c:lineChart>
      <c:catAx>
        <c:axId val="171598592"/>
        <c:scaling>
          <c:orientation val="minMax"/>
        </c:scaling>
        <c:delete val="0"/>
        <c:axPos val="b"/>
        <c:numFmt formatCode="General" sourceLinked="1"/>
        <c:majorTickMark val="cross"/>
        <c:minorTickMark val="none"/>
        <c:tickLblPos val="nextTo"/>
        <c:spPr>
          <a:ln w="3927">
            <a:solidFill>
              <a:schemeClr val="tx1"/>
            </a:solidFill>
            <a:prstDash val="solid"/>
          </a:ln>
        </c:spPr>
        <c:txPr>
          <a:bodyPr rot="0" vert="horz"/>
          <a:lstStyle/>
          <a:p>
            <a:pPr>
              <a:defRPr sz="1270" b="0" i="0" u="none" strike="noStrike" baseline="0">
                <a:solidFill>
                  <a:schemeClr val="accent1"/>
                </a:solidFill>
                <a:latin typeface="Verdana"/>
                <a:ea typeface="Verdana"/>
                <a:cs typeface="Verdana"/>
              </a:defRPr>
            </a:pPr>
            <a:endParaRPr lang="fi-FI"/>
          </a:p>
        </c:txPr>
        <c:crossAx val="171600128"/>
        <c:crosses val="autoZero"/>
        <c:auto val="0"/>
        <c:lblAlgn val="ctr"/>
        <c:lblOffset val="100"/>
        <c:tickLblSkip val="1"/>
        <c:tickMarkSkip val="1"/>
        <c:noMultiLvlLbl val="0"/>
      </c:catAx>
      <c:valAx>
        <c:axId val="171600128"/>
        <c:scaling>
          <c:orientation val="minMax"/>
          <c:max val="23"/>
          <c:min val="0"/>
        </c:scaling>
        <c:delete val="0"/>
        <c:axPos val="l"/>
        <c:majorGridlines>
          <c:spPr>
            <a:ln w="9525">
              <a:solidFill>
                <a:schemeClr val="tx1"/>
              </a:solidFill>
              <a:prstDash val="sysDot"/>
            </a:ln>
          </c:spPr>
        </c:majorGridlines>
        <c:numFmt formatCode="0" sourceLinked="0"/>
        <c:majorTickMark val="cross"/>
        <c:minorTickMark val="in"/>
        <c:tickLblPos val="nextTo"/>
        <c:spPr>
          <a:ln w="3927">
            <a:solidFill>
              <a:schemeClr val="tx1"/>
            </a:solidFill>
            <a:prstDash val="solid"/>
          </a:ln>
        </c:spPr>
        <c:txPr>
          <a:bodyPr rot="0" vert="horz"/>
          <a:lstStyle/>
          <a:p>
            <a:pPr>
              <a:defRPr sz="1350" b="0" i="0" u="none" strike="noStrike" baseline="0">
                <a:solidFill>
                  <a:schemeClr val="accent1"/>
                </a:solidFill>
                <a:latin typeface="Verdana"/>
                <a:ea typeface="Verdana"/>
                <a:cs typeface="Verdana"/>
              </a:defRPr>
            </a:pPr>
            <a:endParaRPr lang="fi-FI"/>
          </a:p>
        </c:txPr>
        <c:crossAx val="171598592"/>
        <c:crosses val="autoZero"/>
        <c:crossBetween val="between"/>
        <c:majorUnit val="2"/>
        <c:minorUnit val="0.5"/>
      </c:valAx>
      <c:catAx>
        <c:axId val="171606016"/>
        <c:scaling>
          <c:orientation val="minMax"/>
        </c:scaling>
        <c:delete val="1"/>
        <c:axPos val="b"/>
        <c:numFmt formatCode="General" sourceLinked="1"/>
        <c:majorTickMark val="out"/>
        <c:minorTickMark val="none"/>
        <c:tickLblPos val="nextTo"/>
        <c:crossAx val="171607552"/>
        <c:crosses val="autoZero"/>
        <c:auto val="0"/>
        <c:lblAlgn val="ctr"/>
        <c:lblOffset val="100"/>
        <c:noMultiLvlLbl val="0"/>
      </c:catAx>
      <c:valAx>
        <c:axId val="171607552"/>
        <c:scaling>
          <c:orientation val="minMax"/>
          <c:max val="23"/>
          <c:min val="0"/>
        </c:scaling>
        <c:delete val="0"/>
        <c:axPos val="r"/>
        <c:numFmt formatCode="General" sourceLinked="1"/>
        <c:majorTickMark val="cross"/>
        <c:minorTickMark val="out"/>
        <c:tickLblPos val="nextTo"/>
        <c:spPr>
          <a:ln w="3927">
            <a:solidFill>
              <a:schemeClr val="tx1"/>
            </a:solidFill>
            <a:prstDash val="solid"/>
          </a:ln>
        </c:spPr>
        <c:txPr>
          <a:bodyPr rot="0" vert="horz"/>
          <a:lstStyle/>
          <a:p>
            <a:pPr>
              <a:defRPr sz="1350" b="0" i="0" u="none" strike="noStrike" baseline="0">
                <a:solidFill>
                  <a:schemeClr val="accent1"/>
                </a:solidFill>
                <a:latin typeface="Verdana"/>
                <a:ea typeface="Verdana"/>
                <a:cs typeface="Verdana"/>
              </a:defRPr>
            </a:pPr>
            <a:endParaRPr lang="fi-FI"/>
          </a:p>
        </c:txPr>
        <c:crossAx val="171606016"/>
        <c:crosses val="max"/>
        <c:crossBetween val="between"/>
        <c:majorUnit val="2"/>
        <c:minorUnit val="0.5"/>
      </c:valAx>
      <c:spPr>
        <a:noFill/>
        <a:ln w="15707">
          <a:solidFill>
            <a:schemeClr val="tx1"/>
          </a:solidFill>
          <a:prstDash val="solid"/>
        </a:ln>
      </c:spPr>
    </c:plotArea>
    <c:legend>
      <c:legendPos val="r"/>
      <c:layout>
        <c:manualLayout>
          <c:xMode val="edge"/>
          <c:yMode val="edge"/>
          <c:x val="0.1214116985376828"/>
          <c:y val="0.11244019138755981"/>
          <c:w val="0.20009805303803505"/>
          <c:h val="0.12709773162665267"/>
        </c:manualLayout>
      </c:layout>
      <c:overlay val="0"/>
      <c:spPr>
        <a:solidFill>
          <a:schemeClr val="bg1"/>
        </a:solidFill>
        <a:ln w="3927">
          <a:solidFill>
            <a:schemeClr val="tx1"/>
          </a:solidFill>
          <a:prstDash val="solid"/>
        </a:ln>
      </c:spPr>
      <c:txPr>
        <a:bodyPr/>
        <a:lstStyle/>
        <a:p>
          <a:pPr>
            <a:defRPr sz="1360" b="0" i="0" u="none" strike="noStrike" baseline="0">
              <a:solidFill>
                <a:schemeClr val="accent1"/>
              </a:solidFill>
              <a:latin typeface="Verdana"/>
              <a:ea typeface="Verdana"/>
              <a:cs typeface="Verdana"/>
            </a:defRPr>
          </a:pPr>
          <a:endParaRPr lang="fi-FI"/>
        </a:p>
      </c:txPr>
    </c:legend>
    <c:plotVisOnly val="1"/>
    <c:dispBlanksAs val="gap"/>
    <c:showDLblsOverMax val="0"/>
  </c:chart>
  <c:spPr>
    <a:noFill/>
    <a:ln>
      <a:noFill/>
    </a:ln>
  </c:spPr>
  <c:txPr>
    <a:bodyPr/>
    <a:lstStyle/>
    <a:p>
      <a:pPr>
        <a:defRPr sz="2226"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104103367099331"/>
          <c:y val="2.6726057906458798E-2"/>
          <c:w val="0.75054837671823427"/>
          <c:h val="0.87582656561834427"/>
        </c:manualLayout>
      </c:layout>
      <c:barChart>
        <c:barDir val="bar"/>
        <c:grouping val="clustered"/>
        <c:varyColors val="0"/>
        <c:ser>
          <c:idx val="4"/>
          <c:order val="0"/>
          <c:tx>
            <c:strRef>
              <c:f>Sheet1!$B$1</c:f>
              <c:strCache>
                <c:ptCount val="1"/>
                <c:pt idx="0">
                  <c:v>2014</c:v>
                </c:pt>
              </c:strCache>
            </c:strRef>
          </c:tx>
          <c:spPr>
            <a:solidFill>
              <a:schemeClr val="accent5">
                <a:lumMod val="20000"/>
                <a:lumOff val="80000"/>
              </a:schemeClr>
            </a:solidFill>
            <a:ln w="9525">
              <a:solidFill>
                <a:schemeClr val="tx1"/>
              </a:solidFill>
              <a:prstDash val="solid"/>
            </a:ln>
          </c:spPr>
          <c:invertIfNegative val="0"/>
          <c:cat>
            <c:strRef>
              <c:f>Sheet1!$A$2:$A$9</c:f>
              <c:strCache>
                <c:ptCount val="8"/>
                <c:pt idx="0">
                  <c:v>Manner-Suomi</c:v>
                </c:pt>
                <c:pt idx="1">
                  <c:v>100 000 -            </c:v>
                </c:pt>
                <c:pt idx="2">
                  <c:v>50 001- 100 000</c:v>
                </c:pt>
                <c:pt idx="3">
                  <c:v>20 001 - 50 000</c:v>
                </c:pt>
                <c:pt idx="4">
                  <c:v>10 001 - 20 000</c:v>
                </c:pt>
                <c:pt idx="5">
                  <c:v>5 001 - 10 000</c:v>
                </c:pt>
                <c:pt idx="6">
                  <c:v>2 001 - 5 000</c:v>
                </c:pt>
                <c:pt idx="7">
                  <c:v>-2 000</c:v>
                </c:pt>
              </c:strCache>
            </c:strRef>
          </c:cat>
          <c:val>
            <c:numRef>
              <c:f>Sheet1!$B$2:$B$9</c:f>
              <c:numCache>
                <c:formatCode>0</c:formatCode>
                <c:ptCount val="8"/>
                <c:pt idx="0">
                  <c:v>106.29677724228155</c:v>
                </c:pt>
                <c:pt idx="1">
                  <c:v>103.33430551225449</c:v>
                </c:pt>
                <c:pt idx="2">
                  <c:v>70.661311234480976</c:v>
                </c:pt>
                <c:pt idx="3">
                  <c:v>95.699350614195311</c:v>
                </c:pt>
                <c:pt idx="4">
                  <c:v>158.33342297473189</c:v>
                </c:pt>
                <c:pt idx="5">
                  <c:v>121.09290564947261</c:v>
                </c:pt>
                <c:pt idx="6">
                  <c:v>143.39022273647672</c:v>
                </c:pt>
                <c:pt idx="7">
                  <c:v>139.16745506149479</c:v>
                </c:pt>
              </c:numCache>
            </c:numRef>
          </c:val>
          <c:extLst>
            <c:ext xmlns:c16="http://schemas.microsoft.com/office/drawing/2014/chart" uri="{C3380CC4-5D6E-409C-BE32-E72D297353CC}">
              <c16:uniqueId val="{00000001-0D49-453F-8C0B-BDEE42A52873}"/>
            </c:ext>
          </c:extLst>
        </c:ser>
        <c:ser>
          <c:idx val="0"/>
          <c:order val="1"/>
          <c:tx>
            <c:strRef>
              <c:f>Sheet1!$C$1</c:f>
              <c:strCache>
                <c:ptCount val="1"/>
                <c:pt idx="0">
                  <c:v>2015</c:v>
                </c:pt>
              </c:strCache>
            </c:strRef>
          </c:tx>
          <c:spPr>
            <a:solidFill>
              <a:srgbClr val="9EC9E3"/>
            </a:solidFill>
            <a:ln w="9525">
              <a:solidFill>
                <a:schemeClr val="tx1"/>
              </a:solidFill>
              <a:prstDash val="solid"/>
            </a:ln>
          </c:spPr>
          <c:invertIfNegative val="0"/>
          <c:cat>
            <c:strRef>
              <c:f>Sheet1!$A$2:$A$9</c:f>
              <c:strCache>
                <c:ptCount val="8"/>
                <c:pt idx="0">
                  <c:v>Manner-Suomi</c:v>
                </c:pt>
                <c:pt idx="1">
                  <c:v>100 000 -            </c:v>
                </c:pt>
                <c:pt idx="2">
                  <c:v>50 001- 100 000</c:v>
                </c:pt>
                <c:pt idx="3">
                  <c:v>20 001 - 50 000</c:v>
                </c:pt>
                <c:pt idx="4">
                  <c:v>10 001 - 20 000</c:v>
                </c:pt>
                <c:pt idx="5">
                  <c:v>5 001 - 10 000</c:v>
                </c:pt>
                <c:pt idx="6">
                  <c:v>2 001 - 5 000</c:v>
                </c:pt>
                <c:pt idx="7">
                  <c:v>-2 000</c:v>
                </c:pt>
              </c:strCache>
            </c:strRef>
          </c:cat>
          <c:val>
            <c:numRef>
              <c:f>Sheet1!$C$2:$C$9</c:f>
              <c:numCache>
                <c:formatCode>0</c:formatCode>
                <c:ptCount val="8"/>
                <c:pt idx="0">
                  <c:v>91.007972963301512</c:v>
                </c:pt>
                <c:pt idx="1">
                  <c:v>83.585028565964663</c:v>
                </c:pt>
                <c:pt idx="2">
                  <c:v>76.090523751148069</c:v>
                </c:pt>
                <c:pt idx="3">
                  <c:v>89.601278698052894</c:v>
                </c:pt>
                <c:pt idx="4">
                  <c:v>105.71360634081903</c:v>
                </c:pt>
                <c:pt idx="5">
                  <c:v>114.14576320468804</c:v>
                </c:pt>
                <c:pt idx="6">
                  <c:v>139.68961347247728</c:v>
                </c:pt>
                <c:pt idx="7">
                  <c:v>124.93828684275488</c:v>
                </c:pt>
              </c:numCache>
            </c:numRef>
          </c:val>
          <c:extLst>
            <c:ext xmlns:c16="http://schemas.microsoft.com/office/drawing/2014/chart" uri="{C3380CC4-5D6E-409C-BE32-E72D297353CC}">
              <c16:uniqueId val="{00000002-0D49-453F-8C0B-BDEE42A52873}"/>
            </c:ext>
          </c:extLst>
        </c:ser>
        <c:ser>
          <c:idx val="1"/>
          <c:order val="2"/>
          <c:tx>
            <c:strRef>
              <c:f>Sheet1!$D$1</c:f>
              <c:strCache>
                <c:ptCount val="1"/>
                <c:pt idx="0">
                  <c:v>2016TPA</c:v>
                </c:pt>
              </c:strCache>
            </c:strRef>
          </c:tx>
          <c:spPr>
            <a:solidFill>
              <a:srgbClr val="FF4343"/>
            </a:solidFill>
            <a:ln>
              <a:solidFill>
                <a:schemeClr val="tx2"/>
              </a:solidFill>
            </a:ln>
          </c:spPr>
          <c:invertIfNegative val="0"/>
          <c:cat>
            <c:strRef>
              <c:f>Sheet1!$A$2:$A$9</c:f>
              <c:strCache>
                <c:ptCount val="8"/>
                <c:pt idx="0">
                  <c:v>Manner-Suomi</c:v>
                </c:pt>
                <c:pt idx="1">
                  <c:v>100 000 -            </c:v>
                </c:pt>
                <c:pt idx="2">
                  <c:v>50 001- 100 000</c:v>
                </c:pt>
                <c:pt idx="3">
                  <c:v>20 001 - 50 000</c:v>
                </c:pt>
                <c:pt idx="4">
                  <c:v>10 001 - 20 000</c:v>
                </c:pt>
                <c:pt idx="5">
                  <c:v>5 001 - 10 000</c:v>
                </c:pt>
                <c:pt idx="6">
                  <c:v>2 001 - 5 000</c:v>
                </c:pt>
                <c:pt idx="7">
                  <c:v>-2 000</c:v>
                </c:pt>
              </c:strCache>
            </c:strRef>
          </c:cat>
          <c:val>
            <c:numRef>
              <c:f>Sheet1!$D$2:$D$9</c:f>
              <c:numCache>
                <c:formatCode>0</c:formatCode>
                <c:ptCount val="8"/>
                <c:pt idx="0">
                  <c:v>117.3414716356229</c:v>
                </c:pt>
                <c:pt idx="1">
                  <c:v>117.59314822454753</c:v>
                </c:pt>
                <c:pt idx="2">
                  <c:v>113.85747090647259</c:v>
                </c:pt>
                <c:pt idx="3">
                  <c:v>115.89180856039216</c:v>
                </c:pt>
                <c:pt idx="4">
                  <c:v>118.73968817026895</c:v>
                </c:pt>
                <c:pt idx="5">
                  <c:v>122.54319273776342</c:v>
                </c:pt>
                <c:pt idx="6">
                  <c:v>121.66295140436915</c:v>
                </c:pt>
                <c:pt idx="7">
                  <c:v>88.162544169611309</c:v>
                </c:pt>
              </c:numCache>
            </c:numRef>
          </c:val>
          <c:extLst>
            <c:ext xmlns:c16="http://schemas.microsoft.com/office/drawing/2014/chart" uri="{C3380CC4-5D6E-409C-BE32-E72D297353CC}">
              <c16:uniqueId val="{00000000-47C8-4E0E-AB1A-C40BC73CC917}"/>
            </c:ext>
          </c:extLst>
        </c:ser>
        <c:dLbls>
          <c:showLegendKey val="0"/>
          <c:showVal val="0"/>
          <c:showCatName val="0"/>
          <c:showSerName val="0"/>
          <c:showPercent val="0"/>
          <c:showBubbleSize val="0"/>
        </c:dLbls>
        <c:gapWidth val="69"/>
        <c:overlap val="57"/>
        <c:axId val="146506880"/>
        <c:axId val="146508416"/>
      </c:barChart>
      <c:catAx>
        <c:axId val="146506880"/>
        <c:scaling>
          <c:orientation val="minMax"/>
        </c:scaling>
        <c:delete val="0"/>
        <c:axPos val="l"/>
        <c:numFmt formatCode="General" sourceLinked="1"/>
        <c:majorTickMark val="out"/>
        <c:minorTickMark val="none"/>
        <c:tickLblPos val="nextTo"/>
        <c:spPr>
          <a:ln w="3126">
            <a:solidFill>
              <a:schemeClr val="tx1"/>
            </a:solidFill>
            <a:prstDash val="solid"/>
          </a:ln>
        </c:spPr>
        <c:txPr>
          <a:bodyPr rot="0" vert="horz"/>
          <a:lstStyle/>
          <a:p>
            <a:pPr>
              <a:defRPr sz="1304" b="0" i="0" u="none" strike="noStrike" baseline="0">
                <a:solidFill>
                  <a:schemeClr val="tx1"/>
                </a:solidFill>
                <a:latin typeface="Verdana" panose="020B0604030504040204" pitchFamily="34" charset="0"/>
                <a:ea typeface="Times New Roman"/>
                <a:cs typeface="Times New Roman"/>
              </a:defRPr>
            </a:pPr>
            <a:endParaRPr lang="fi-FI"/>
          </a:p>
        </c:txPr>
        <c:crossAx val="146508416"/>
        <c:crosses val="autoZero"/>
        <c:auto val="1"/>
        <c:lblAlgn val="ctr"/>
        <c:lblOffset val="10"/>
        <c:tickLblSkip val="1"/>
        <c:tickMarkSkip val="1"/>
        <c:noMultiLvlLbl val="0"/>
      </c:catAx>
      <c:valAx>
        <c:axId val="146508416"/>
        <c:scaling>
          <c:orientation val="minMax"/>
          <c:max val="180"/>
          <c:min val="0"/>
        </c:scaling>
        <c:delete val="0"/>
        <c:axPos val="b"/>
        <c:majorGridlines>
          <c:spPr>
            <a:ln w="3126">
              <a:solidFill>
                <a:schemeClr val="tx1"/>
              </a:solidFill>
              <a:prstDash val="sysDash"/>
            </a:ln>
          </c:spPr>
        </c:majorGridlines>
        <c:numFmt formatCode="0" sourceLinked="1"/>
        <c:majorTickMark val="out"/>
        <c:minorTickMark val="in"/>
        <c:tickLblPos val="nextTo"/>
        <c:spPr>
          <a:ln w="3126">
            <a:solidFill>
              <a:schemeClr val="tx1"/>
            </a:solidFill>
            <a:prstDash val="solid"/>
          </a:ln>
        </c:spPr>
        <c:txPr>
          <a:bodyPr rot="0" vert="horz"/>
          <a:lstStyle/>
          <a:p>
            <a:pPr>
              <a:defRPr sz="1300" b="0" i="0" u="none" strike="noStrike" baseline="0">
                <a:solidFill>
                  <a:schemeClr val="tx1"/>
                </a:solidFill>
                <a:latin typeface="Verdana"/>
                <a:ea typeface="Verdana"/>
                <a:cs typeface="Verdana"/>
              </a:defRPr>
            </a:pPr>
            <a:endParaRPr lang="fi-FI"/>
          </a:p>
        </c:txPr>
        <c:crossAx val="146506880"/>
        <c:crosses val="autoZero"/>
        <c:crossBetween val="between"/>
        <c:majorUnit val="20"/>
        <c:minorUnit val="10"/>
      </c:valAx>
      <c:spPr>
        <a:noFill/>
        <a:ln w="12503">
          <a:solidFill>
            <a:schemeClr val="tx1"/>
          </a:solidFill>
          <a:prstDash val="solid"/>
        </a:ln>
      </c:spPr>
    </c:plotArea>
    <c:legend>
      <c:legendPos val="r"/>
      <c:layout>
        <c:manualLayout>
          <c:xMode val="edge"/>
          <c:yMode val="edge"/>
          <c:x val="0.79144272280385453"/>
          <c:y val="0.56138710225906885"/>
          <c:w val="0.12531147338703058"/>
          <c:h val="0.19353207432119468"/>
        </c:manualLayout>
      </c:layout>
      <c:overlay val="0"/>
      <c:spPr>
        <a:solidFill>
          <a:schemeClr val="bg1"/>
        </a:solidFill>
        <a:ln w="3126">
          <a:solidFill>
            <a:schemeClr val="tx1"/>
          </a:solidFill>
          <a:prstDash val="solid"/>
        </a:ln>
      </c:spPr>
      <c:txPr>
        <a:bodyPr/>
        <a:lstStyle/>
        <a:p>
          <a:pPr>
            <a:defRPr sz="1300" b="0" i="0" u="none" strike="noStrike" baseline="0">
              <a:solidFill>
                <a:schemeClr val="tx1"/>
              </a:solidFill>
              <a:latin typeface="Verdana"/>
              <a:ea typeface="Verdana"/>
              <a:cs typeface="Verdana"/>
            </a:defRPr>
          </a:pPr>
          <a:endParaRPr lang="fi-FI"/>
        </a:p>
      </c:txPr>
    </c:legend>
    <c:plotVisOnly val="1"/>
    <c:dispBlanksAs val="gap"/>
    <c:showDLblsOverMax val="0"/>
  </c:chart>
  <c:spPr>
    <a:noFill/>
    <a:ln>
      <a:noFill/>
    </a:ln>
  </c:spPr>
  <c:txPr>
    <a:bodyPr/>
    <a:lstStyle/>
    <a:p>
      <a:pPr>
        <a:defRPr sz="1772"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394343040656342E-2"/>
          <c:y val="2.3986122196611608E-2"/>
          <c:w val="0.92111581116183228"/>
          <c:h val="0.90652022202496252"/>
        </c:manualLayout>
      </c:layout>
      <c:lineChart>
        <c:grouping val="standard"/>
        <c:varyColors val="0"/>
        <c:ser>
          <c:idx val="0"/>
          <c:order val="0"/>
          <c:tx>
            <c:strRef>
              <c:f>Sheet1!$A$2</c:f>
              <c:strCache>
                <c:ptCount val="1"/>
                <c:pt idx="0">
                  <c:v>Alle 5000 as. kunnat</c:v>
                </c:pt>
              </c:strCache>
            </c:strRef>
          </c:tx>
          <c:spPr>
            <a:ln w="22225">
              <a:solidFill>
                <a:srgbClr val="00FF00"/>
              </a:solidFill>
              <a:prstDash val="solid"/>
            </a:ln>
          </c:spPr>
          <c:marker>
            <c:symbol val="circle"/>
            <c:size val="6"/>
            <c:spPr>
              <a:solidFill>
                <a:srgbClr val="FFFFFF"/>
              </a:solidFill>
              <a:ln>
                <a:solidFill>
                  <a:srgbClr val="00FF00"/>
                </a:solidFill>
                <a:prstDash val="solid"/>
              </a:ln>
            </c:spPr>
          </c:marker>
          <c:cat>
            <c:strRef>
              <c:f>Sheet1!$B$1:$R$1</c:f>
              <c:strCache>
                <c:ptCount val="1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strCache>
            </c:strRef>
          </c:cat>
          <c:val>
            <c:numRef>
              <c:f>Sheet1!$B$2:$R$2</c:f>
              <c:numCache>
                <c:formatCode>#,##0</c:formatCode>
                <c:ptCount val="17"/>
                <c:pt idx="0">
                  <c:v>-21.700227670859228</c:v>
                </c:pt>
                <c:pt idx="1">
                  <c:v>70.851286888628579</c:v>
                </c:pt>
                <c:pt idx="2">
                  <c:v>223.17646571455202</c:v>
                </c:pt>
                <c:pt idx="3">
                  <c:v>171.79785905721198</c:v>
                </c:pt>
                <c:pt idx="4">
                  <c:v>66.877127759010634</c:v>
                </c:pt>
                <c:pt idx="5">
                  <c:v>55.577098782483056</c:v>
                </c:pt>
                <c:pt idx="6">
                  <c:v>145.52595151996394</c:v>
                </c:pt>
                <c:pt idx="7">
                  <c:v>221.0360029589246</c:v>
                </c:pt>
                <c:pt idx="8">
                  <c:v>269.26069399317294</c:v>
                </c:pt>
                <c:pt idx="9">
                  <c:v>299.81194170192759</c:v>
                </c:pt>
                <c:pt idx="10">
                  <c:v>425.07060394601484</c:v>
                </c:pt>
                <c:pt idx="11">
                  <c:v>260.25637775580736</c:v>
                </c:pt>
                <c:pt idx="12" formatCode="0">
                  <c:v>138.35467803531915</c:v>
                </c:pt>
                <c:pt idx="13" formatCode="0">
                  <c:v>297.50907908443691</c:v>
                </c:pt>
                <c:pt idx="14" formatCode="0">
                  <c:v>420.79839273235501</c:v>
                </c:pt>
                <c:pt idx="15">
                  <c:v>427.95542149472578</c:v>
                </c:pt>
                <c:pt idx="16" formatCode="0">
                  <c:v>367.51116311277724</c:v>
                </c:pt>
              </c:numCache>
            </c:numRef>
          </c:val>
          <c:smooth val="0"/>
          <c:extLst>
            <c:ext xmlns:c16="http://schemas.microsoft.com/office/drawing/2014/chart" uri="{C3380CC4-5D6E-409C-BE32-E72D297353CC}">
              <c16:uniqueId val="{00000000-D9C3-414E-880D-B81CA5372D6B}"/>
            </c:ext>
          </c:extLst>
        </c:ser>
        <c:ser>
          <c:idx val="1"/>
          <c:order val="1"/>
          <c:tx>
            <c:strRef>
              <c:f>Sheet1!$A$3</c:f>
              <c:strCache>
                <c:ptCount val="1"/>
                <c:pt idx="0">
                  <c:v>5000-20000 as. kunnat</c:v>
                </c:pt>
              </c:strCache>
            </c:strRef>
          </c:tx>
          <c:spPr>
            <a:ln w="22225">
              <a:solidFill>
                <a:srgbClr val="FF0000"/>
              </a:solidFill>
              <a:prstDash val="solid"/>
            </a:ln>
          </c:spPr>
          <c:marker>
            <c:symbol val="circle"/>
            <c:size val="6"/>
            <c:spPr>
              <a:solidFill>
                <a:srgbClr val="FF0000"/>
              </a:solidFill>
              <a:ln>
                <a:solidFill>
                  <a:srgbClr val="FF0000"/>
                </a:solidFill>
                <a:prstDash val="solid"/>
              </a:ln>
            </c:spPr>
          </c:marker>
          <c:cat>
            <c:strRef>
              <c:f>Sheet1!$B$1:$R$1</c:f>
              <c:strCache>
                <c:ptCount val="1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strCache>
            </c:strRef>
          </c:cat>
          <c:val>
            <c:numRef>
              <c:f>Sheet1!$B$3:$R$3</c:f>
              <c:numCache>
                <c:formatCode>#,##0</c:formatCode>
                <c:ptCount val="17"/>
                <c:pt idx="0">
                  <c:v>69.498398904367633</c:v>
                </c:pt>
                <c:pt idx="1">
                  <c:v>183.72425477841901</c:v>
                </c:pt>
                <c:pt idx="2">
                  <c:v>345.42217576297071</c:v>
                </c:pt>
                <c:pt idx="3">
                  <c:v>174.59536182779698</c:v>
                </c:pt>
                <c:pt idx="4">
                  <c:v>92.255570267928661</c:v>
                </c:pt>
                <c:pt idx="5">
                  <c:v>90.307039520415756</c:v>
                </c:pt>
                <c:pt idx="6">
                  <c:v>178.2620594999326</c:v>
                </c:pt>
                <c:pt idx="7">
                  <c:v>227.23474946067057</c:v>
                </c:pt>
                <c:pt idx="8">
                  <c:v>247.94510710251942</c:v>
                </c:pt>
                <c:pt idx="9">
                  <c:v>297.32503311128414</c:v>
                </c:pt>
                <c:pt idx="10">
                  <c:v>384.11825212139843</c:v>
                </c:pt>
                <c:pt idx="11">
                  <c:v>258.27285874138687</c:v>
                </c:pt>
                <c:pt idx="12" formatCode="0">
                  <c:v>149.59577453137939</c:v>
                </c:pt>
                <c:pt idx="13" formatCode="0">
                  <c:v>295.20738227862239</c:v>
                </c:pt>
                <c:pt idx="14" formatCode="0">
                  <c:v>415.1105977990004</c:v>
                </c:pt>
                <c:pt idx="15">
                  <c:v>334.59157294023277</c:v>
                </c:pt>
                <c:pt idx="16" formatCode="0">
                  <c:v>379.75731819880463</c:v>
                </c:pt>
              </c:numCache>
            </c:numRef>
          </c:val>
          <c:smooth val="0"/>
          <c:extLst>
            <c:ext xmlns:c16="http://schemas.microsoft.com/office/drawing/2014/chart" uri="{C3380CC4-5D6E-409C-BE32-E72D297353CC}">
              <c16:uniqueId val="{00000001-D9C3-414E-880D-B81CA5372D6B}"/>
            </c:ext>
          </c:extLst>
        </c:ser>
        <c:ser>
          <c:idx val="4"/>
          <c:order val="2"/>
          <c:tx>
            <c:strRef>
              <c:f>Sheet1!$A$4</c:f>
              <c:strCache>
                <c:ptCount val="1"/>
                <c:pt idx="0">
                  <c:v>20001-100000 as. kunnat</c:v>
                </c:pt>
              </c:strCache>
            </c:strRef>
          </c:tx>
          <c:spPr>
            <a:ln w="22225">
              <a:solidFill>
                <a:srgbClr val="002060"/>
              </a:solidFill>
              <a:prstDash val="solid"/>
            </a:ln>
          </c:spPr>
          <c:marker>
            <c:symbol val="circle"/>
            <c:size val="6"/>
            <c:spPr>
              <a:solidFill>
                <a:schemeClr val="bg1"/>
              </a:solidFill>
              <a:ln>
                <a:solidFill>
                  <a:srgbClr val="002060"/>
                </a:solidFill>
                <a:prstDash val="solid"/>
              </a:ln>
            </c:spPr>
          </c:marker>
          <c:cat>
            <c:strRef>
              <c:f>Sheet1!$B$1:$R$1</c:f>
              <c:strCache>
                <c:ptCount val="1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strCache>
            </c:strRef>
          </c:cat>
          <c:val>
            <c:numRef>
              <c:f>Sheet1!$B$4:$R$4</c:f>
              <c:numCache>
                <c:formatCode>#,##0</c:formatCode>
                <c:ptCount val="17"/>
                <c:pt idx="0">
                  <c:v>180.66999232569157</c:v>
                </c:pt>
                <c:pt idx="1">
                  <c:v>262.44062950550529</c:v>
                </c:pt>
                <c:pt idx="2">
                  <c:v>425.01518051804601</c:v>
                </c:pt>
                <c:pt idx="3">
                  <c:v>187.99530894036056</c:v>
                </c:pt>
                <c:pt idx="4">
                  <c:v>143.23462931288299</c:v>
                </c:pt>
                <c:pt idx="5">
                  <c:v>151.98252575165887</c:v>
                </c:pt>
                <c:pt idx="6">
                  <c:v>236.44693537144701</c:v>
                </c:pt>
                <c:pt idx="7">
                  <c:v>276.15939683051761</c:v>
                </c:pt>
                <c:pt idx="8">
                  <c:v>279.09190287919688</c:v>
                </c:pt>
                <c:pt idx="9">
                  <c:v>281.92421485747985</c:v>
                </c:pt>
                <c:pt idx="10">
                  <c:v>409.54002971424507</c:v>
                </c:pt>
                <c:pt idx="11">
                  <c:v>287.50570500578254</c:v>
                </c:pt>
                <c:pt idx="12" formatCode="0">
                  <c:v>143.7962887290189</c:v>
                </c:pt>
                <c:pt idx="13" formatCode="0">
                  <c:v>318.88810101606231</c:v>
                </c:pt>
                <c:pt idx="14" formatCode="0">
                  <c:v>285.51431915981073</c:v>
                </c:pt>
                <c:pt idx="15">
                  <c:v>278.0334263918694</c:v>
                </c:pt>
                <c:pt idx="16" formatCode="0">
                  <c:v>381.25823397622901</c:v>
                </c:pt>
              </c:numCache>
            </c:numRef>
          </c:val>
          <c:smooth val="0"/>
          <c:extLst>
            <c:ext xmlns:c16="http://schemas.microsoft.com/office/drawing/2014/chart" uri="{C3380CC4-5D6E-409C-BE32-E72D297353CC}">
              <c16:uniqueId val="{00000002-D9C3-414E-880D-B81CA5372D6B}"/>
            </c:ext>
          </c:extLst>
        </c:ser>
        <c:ser>
          <c:idx val="2"/>
          <c:order val="3"/>
          <c:tx>
            <c:strRef>
              <c:f>Sheet1!$A$5</c:f>
              <c:strCache>
                <c:ptCount val="1"/>
                <c:pt idx="0">
                  <c:v>Yli 100000 as. kunnat</c:v>
                </c:pt>
              </c:strCache>
            </c:strRef>
          </c:tx>
          <c:spPr>
            <a:ln w="22225">
              <a:solidFill>
                <a:schemeClr val="accent1">
                  <a:lumMod val="50000"/>
                  <a:lumOff val="50000"/>
                </a:schemeClr>
              </a:solidFill>
              <a:prstDash val="solid"/>
            </a:ln>
          </c:spPr>
          <c:marker>
            <c:symbol val="square"/>
            <c:size val="5"/>
            <c:spPr>
              <a:solidFill>
                <a:srgbClr val="CCFFFF"/>
              </a:solidFill>
              <a:ln>
                <a:solidFill>
                  <a:schemeClr val="accent1">
                    <a:lumMod val="50000"/>
                    <a:lumOff val="50000"/>
                  </a:schemeClr>
                </a:solidFill>
                <a:prstDash val="solid"/>
              </a:ln>
            </c:spPr>
          </c:marker>
          <c:cat>
            <c:strRef>
              <c:f>Sheet1!$B$1:$R$1</c:f>
              <c:strCache>
                <c:ptCount val="1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strCache>
            </c:strRef>
          </c:cat>
          <c:val>
            <c:numRef>
              <c:f>Sheet1!$B$5:$R$5</c:f>
              <c:numCache>
                <c:formatCode>#,##0</c:formatCode>
                <c:ptCount val="17"/>
                <c:pt idx="0">
                  <c:v>604.18572918044583</c:v>
                </c:pt>
                <c:pt idx="1">
                  <c:v>547.07366036958877</c:v>
                </c:pt>
                <c:pt idx="2">
                  <c:v>392.53857064446532</c:v>
                </c:pt>
                <c:pt idx="3">
                  <c:v>344.80382843377242</c:v>
                </c:pt>
                <c:pt idx="4">
                  <c:v>381.82338901122046</c:v>
                </c:pt>
                <c:pt idx="5">
                  <c:v>382.35290979662471</c:v>
                </c:pt>
                <c:pt idx="6">
                  <c:v>543.7745300858295</c:v>
                </c:pt>
                <c:pt idx="7">
                  <c:v>611.73627028706244</c:v>
                </c:pt>
                <c:pt idx="8">
                  <c:v>528.29512577775313</c:v>
                </c:pt>
                <c:pt idx="9">
                  <c:v>420.06083678304458</c:v>
                </c:pt>
                <c:pt idx="10">
                  <c:v>562.50317726602611</c:v>
                </c:pt>
                <c:pt idx="11">
                  <c:v>566.48454751128952</c:v>
                </c:pt>
                <c:pt idx="12" formatCode="0">
                  <c:v>421.31039099536059</c:v>
                </c:pt>
                <c:pt idx="13" formatCode="0">
                  <c:v>499.96251747347191</c:v>
                </c:pt>
                <c:pt idx="14" formatCode="0">
                  <c:v>497.35321680000618</c:v>
                </c:pt>
                <c:pt idx="15">
                  <c:v>401.44920048565007</c:v>
                </c:pt>
                <c:pt idx="16" formatCode="0">
                  <c:v>533.26697057471506</c:v>
                </c:pt>
              </c:numCache>
            </c:numRef>
          </c:val>
          <c:smooth val="0"/>
          <c:extLst>
            <c:ext xmlns:c16="http://schemas.microsoft.com/office/drawing/2014/chart" uri="{C3380CC4-5D6E-409C-BE32-E72D297353CC}">
              <c16:uniqueId val="{00000003-D9C3-414E-880D-B81CA5372D6B}"/>
            </c:ext>
          </c:extLst>
        </c:ser>
        <c:dLbls>
          <c:showLegendKey val="0"/>
          <c:showVal val="0"/>
          <c:showCatName val="0"/>
          <c:showSerName val="0"/>
          <c:showPercent val="0"/>
          <c:showBubbleSize val="0"/>
        </c:dLbls>
        <c:marker val="1"/>
        <c:smooth val="0"/>
        <c:axId val="164199808"/>
        <c:axId val="164206080"/>
      </c:lineChart>
      <c:lineChart>
        <c:grouping val="standard"/>
        <c:varyColors val="0"/>
        <c:ser>
          <c:idx val="3"/>
          <c:order val="4"/>
          <c:tx>
            <c:strRef>
              <c:f>Sheet1!$A$6</c:f>
              <c:strCache>
                <c:ptCount val="1"/>
                <c:pt idx="0">
                  <c:v>Manner-Suomi</c:v>
                </c:pt>
              </c:strCache>
            </c:strRef>
          </c:tx>
          <c:spPr>
            <a:ln w="22225">
              <a:solidFill>
                <a:srgbClr val="000000"/>
              </a:solidFill>
              <a:prstDash val="solid"/>
            </a:ln>
          </c:spPr>
          <c:marker>
            <c:symbol val="circle"/>
            <c:size val="5"/>
            <c:spPr>
              <a:solidFill>
                <a:schemeClr val="tx2"/>
              </a:solidFill>
              <a:ln>
                <a:solidFill>
                  <a:schemeClr val="tx2"/>
                </a:solidFill>
              </a:ln>
            </c:spPr>
          </c:marker>
          <c:cat>
            <c:strRef>
              <c:f>Sheet1!$B$1:$R$1</c:f>
              <c:strCache>
                <c:ptCount val="1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strCache>
            </c:strRef>
          </c:cat>
          <c:val>
            <c:numRef>
              <c:f>Sheet1!$B$6:$R$6</c:f>
              <c:numCache>
                <c:formatCode>#,##0</c:formatCode>
                <c:ptCount val="17"/>
                <c:pt idx="0">
                  <c:v>287.03178144905678</c:v>
                </c:pt>
                <c:pt idx="1">
                  <c:v>329.84354677103977</c:v>
                </c:pt>
                <c:pt idx="2">
                  <c:v>379.61439665114426</c:v>
                </c:pt>
                <c:pt idx="3">
                  <c:v>239.52162221749398</c:v>
                </c:pt>
                <c:pt idx="4">
                  <c:v>210.92205668203624</c:v>
                </c:pt>
                <c:pt idx="5">
                  <c:v>213.19978105933774</c:v>
                </c:pt>
                <c:pt idx="6">
                  <c:v>327.06429217955241</c:v>
                </c:pt>
                <c:pt idx="7">
                  <c:v>382.19978984820034</c:v>
                </c:pt>
                <c:pt idx="8">
                  <c:v>361.77115899312645</c:v>
                </c:pt>
                <c:pt idx="9">
                  <c:v>337.2127205682221</c:v>
                </c:pt>
                <c:pt idx="10">
                  <c:v>461.03796162115651</c:v>
                </c:pt>
                <c:pt idx="11">
                  <c:v>382.37581736387693</c:v>
                </c:pt>
                <c:pt idx="12" formatCode="0">
                  <c:v>248.35013624053917</c:v>
                </c:pt>
                <c:pt idx="13" formatCode="0">
                  <c:v>380.35268664280113</c:v>
                </c:pt>
                <c:pt idx="14" formatCode="0">
                  <c:v>403.36060036337665</c:v>
                </c:pt>
                <c:pt idx="15">
                  <c:v>347.1220566748957</c:v>
                </c:pt>
                <c:pt idx="16" formatCode="0">
                  <c:v>438.87170874857077</c:v>
                </c:pt>
              </c:numCache>
            </c:numRef>
          </c:val>
          <c:smooth val="0"/>
          <c:extLst>
            <c:ext xmlns:c16="http://schemas.microsoft.com/office/drawing/2014/chart" uri="{C3380CC4-5D6E-409C-BE32-E72D297353CC}">
              <c16:uniqueId val="{00000004-D9C3-414E-880D-B81CA5372D6B}"/>
            </c:ext>
          </c:extLst>
        </c:ser>
        <c:dLbls>
          <c:showLegendKey val="0"/>
          <c:showVal val="0"/>
          <c:showCatName val="0"/>
          <c:showSerName val="0"/>
          <c:showPercent val="0"/>
          <c:showBubbleSize val="0"/>
        </c:dLbls>
        <c:marker val="1"/>
        <c:smooth val="0"/>
        <c:axId val="482735"/>
        <c:axId val="485231"/>
      </c:lineChart>
      <c:catAx>
        <c:axId val="164199808"/>
        <c:scaling>
          <c:orientation val="minMax"/>
        </c:scaling>
        <c:delete val="0"/>
        <c:axPos val="b"/>
        <c:majorGridlines>
          <c:spPr>
            <a:ln w="6350">
              <a:solidFill>
                <a:schemeClr val="tx1"/>
              </a:solidFill>
              <a:prstDash val="sysDot"/>
            </a:ln>
          </c:spPr>
        </c:majorGridlines>
        <c:numFmt formatCode="General" sourceLinked="1"/>
        <c:majorTickMark val="out"/>
        <c:minorTickMark val="none"/>
        <c:tickLblPos val="low"/>
        <c:spPr>
          <a:ln w="3227">
            <a:solidFill>
              <a:schemeClr val="tx1"/>
            </a:solidFill>
            <a:prstDash val="solid"/>
          </a:ln>
        </c:spPr>
        <c:txPr>
          <a:bodyPr rot="0" vert="horz"/>
          <a:lstStyle/>
          <a:p>
            <a:pPr>
              <a:defRPr sz="1290" b="0" i="0" u="none" strike="noStrike" baseline="0">
                <a:solidFill>
                  <a:schemeClr val="tx1"/>
                </a:solidFill>
                <a:latin typeface="Verdana"/>
                <a:ea typeface="Verdana"/>
                <a:cs typeface="Verdana"/>
              </a:defRPr>
            </a:pPr>
            <a:endParaRPr lang="fi-FI"/>
          </a:p>
        </c:txPr>
        <c:crossAx val="164206080"/>
        <c:crosses val="autoZero"/>
        <c:auto val="1"/>
        <c:lblAlgn val="ctr"/>
        <c:lblOffset val="100"/>
        <c:tickLblSkip val="1"/>
        <c:tickMarkSkip val="1"/>
        <c:noMultiLvlLbl val="0"/>
      </c:catAx>
      <c:valAx>
        <c:axId val="164206080"/>
        <c:scaling>
          <c:orientation val="minMax"/>
          <c:max val="800"/>
          <c:min val="-100"/>
        </c:scaling>
        <c:delete val="0"/>
        <c:axPos val="l"/>
        <c:majorGridlines>
          <c:spPr>
            <a:ln w="6350">
              <a:solidFill>
                <a:schemeClr val="tx1"/>
              </a:solidFill>
              <a:prstDash val="sysDot"/>
            </a:ln>
          </c:spPr>
        </c:majorGridlines>
        <c:numFmt formatCode="#,##0" sourceLinked="1"/>
        <c:majorTickMark val="out"/>
        <c:minorTickMark val="in"/>
        <c:tickLblPos val="nextTo"/>
        <c:spPr>
          <a:ln w="3227">
            <a:solidFill>
              <a:schemeClr val="tx1"/>
            </a:solidFill>
            <a:prstDash val="solid"/>
          </a:ln>
        </c:spPr>
        <c:txPr>
          <a:bodyPr rot="0" vert="horz"/>
          <a:lstStyle/>
          <a:p>
            <a:pPr>
              <a:defRPr sz="1300" b="0" i="0" u="none" strike="noStrike" baseline="0">
                <a:solidFill>
                  <a:schemeClr val="tx1"/>
                </a:solidFill>
                <a:latin typeface="Verdana"/>
                <a:ea typeface="Verdana"/>
                <a:cs typeface="Verdana"/>
              </a:defRPr>
            </a:pPr>
            <a:endParaRPr lang="fi-FI"/>
          </a:p>
        </c:txPr>
        <c:crossAx val="164199808"/>
        <c:crosses val="autoZero"/>
        <c:crossBetween val="between"/>
        <c:minorUnit val="50"/>
      </c:valAx>
      <c:valAx>
        <c:axId val="485231"/>
        <c:scaling>
          <c:orientation val="minMax"/>
          <c:max val="800"/>
          <c:min val="-100"/>
        </c:scaling>
        <c:delete val="0"/>
        <c:axPos val="r"/>
        <c:numFmt formatCode="#,##0" sourceLinked="1"/>
        <c:majorTickMark val="out"/>
        <c:minorTickMark val="none"/>
        <c:tickLblPos val="nextTo"/>
        <c:txPr>
          <a:bodyPr/>
          <a:lstStyle/>
          <a:p>
            <a:pPr>
              <a:defRPr sz="1300" b="0" i="0" baseline="0">
                <a:latin typeface="Verdana" panose="020B0604030504040204" pitchFamily="34" charset="0"/>
              </a:defRPr>
            </a:pPr>
            <a:endParaRPr lang="fi-FI"/>
          </a:p>
        </c:txPr>
        <c:crossAx val="482735"/>
        <c:crosses val="max"/>
        <c:crossBetween val="between"/>
        <c:minorUnit val="50"/>
      </c:valAx>
      <c:catAx>
        <c:axId val="482735"/>
        <c:scaling>
          <c:orientation val="minMax"/>
        </c:scaling>
        <c:delete val="1"/>
        <c:axPos val="b"/>
        <c:numFmt formatCode="General" sourceLinked="1"/>
        <c:majorTickMark val="out"/>
        <c:minorTickMark val="none"/>
        <c:tickLblPos val="nextTo"/>
        <c:crossAx val="485231"/>
        <c:crosses val="autoZero"/>
        <c:auto val="1"/>
        <c:lblAlgn val="ctr"/>
        <c:lblOffset val="100"/>
        <c:noMultiLvlLbl val="0"/>
      </c:catAx>
      <c:spPr>
        <a:noFill/>
        <a:ln w="12907">
          <a:solidFill>
            <a:schemeClr val="tx1"/>
          </a:solidFill>
          <a:prstDash val="solid"/>
        </a:ln>
      </c:spPr>
    </c:plotArea>
    <c:legend>
      <c:legendPos val="r"/>
      <c:layout>
        <c:manualLayout>
          <c:xMode val="edge"/>
          <c:yMode val="edge"/>
          <c:x val="0.3958726255641225"/>
          <c:y val="0.698944973192279"/>
          <c:w val="0.30236279635046331"/>
          <c:h val="0.21581038320845011"/>
        </c:manualLayout>
      </c:layout>
      <c:overlay val="0"/>
      <c:spPr>
        <a:solidFill>
          <a:srgbClr val="FFFFFF"/>
        </a:solidFill>
        <a:ln w="3227">
          <a:solidFill>
            <a:schemeClr val="tx1"/>
          </a:solidFill>
          <a:prstDash val="solid"/>
        </a:ln>
      </c:spPr>
      <c:txPr>
        <a:bodyPr/>
        <a:lstStyle/>
        <a:p>
          <a:pPr>
            <a:defRPr sz="1200" b="0" i="0" u="none" strike="noStrike" baseline="0">
              <a:solidFill>
                <a:schemeClr val="tx1"/>
              </a:solidFill>
              <a:latin typeface="Verdana"/>
              <a:ea typeface="Verdana"/>
              <a:cs typeface="Verdana"/>
            </a:defRPr>
          </a:pPr>
          <a:endParaRPr lang="fi-FI"/>
        </a:p>
      </c:txPr>
    </c:legend>
    <c:plotVisOnly val="1"/>
    <c:dispBlanksAs val="gap"/>
    <c:showDLblsOverMax val="0"/>
  </c:chart>
  <c:spPr>
    <a:noFill/>
    <a:ln>
      <a:noFill/>
    </a:ln>
  </c:spPr>
  <c:txPr>
    <a:bodyPr/>
    <a:lstStyle/>
    <a:p>
      <a:pPr>
        <a:defRPr sz="1829"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394343040656342E-2"/>
          <c:y val="2.3986122196611608E-2"/>
          <c:w val="0.91225573753717848"/>
          <c:h val="0.90652022202496252"/>
        </c:manualLayout>
      </c:layout>
      <c:lineChart>
        <c:grouping val="standard"/>
        <c:varyColors val="0"/>
        <c:ser>
          <c:idx val="0"/>
          <c:order val="0"/>
          <c:tx>
            <c:strRef>
              <c:f>Sheet1!$A$2</c:f>
              <c:strCache>
                <c:ptCount val="1"/>
                <c:pt idx="0">
                  <c:v>Alle 5000 as. kunnat</c:v>
                </c:pt>
              </c:strCache>
            </c:strRef>
          </c:tx>
          <c:spPr>
            <a:ln w="22225">
              <a:solidFill>
                <a:srgbClr val="00FF00"/>
              </a:solidFill>
              <a:prstDash val="solid"/>
            </a:ln>
          </c:spPr>
          <c:marker>
            <c:symbol val="circle"/>
            <c:size val="6"/>
            <c:spPr>
              <a:solidFill>
                <a:srgbClr val="FFFFFF"/>
              </a:solidFill>
              <a:ln>
                <a:solidFill>
                  <a:srgbClr val="00FF00"/>
                </a:solidFill>
                <a:prstDash val="solid"/>
              </a:ln>
            </c:spPr>
          </c:marker>
          <c:cat>
            <c:strRef>
              <c:f>Sheet1!$B$1:$R$1</c:f>
              <c:strCache>
                <c:ptCount val="1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strCache>
            </c:strRef>
          </c:cat>
          <c:val>
            <c:numRef>
              <c:f>Sheet1!$B$2:$R$2</c:f>
              <c:numCache>
                <c:formatCode>#,##0</c:formatCode>
                <c:ptCount val="17"/>
                <c:pt idx="0">
                  <c:v>317.77675119818946</c:v>
                </c:pt>
                <c:pt idx="1">
                  <c:v>341.08797164490534</c:v>
                </c:pt>
                <c:pt idx="2">
                  <c:v>311.07532338411511</c:v>
                </c:pt>
                <c:pt idx="3">
                  <c:v>375.6889624943185</c:v>
                </c:pt>
                <c:pt idx="4">
                  <c:v>385.22015476525866</c:v>
                </c:pt>
                <c:pt idx="5">
                  <c:v>365.85534283832311</c:v>
                </c:pt>
                <c:pt idx="6">
                  <c:v>353.25346324294742</c:v>
                </c:pt>
                <c:pt idx="7">
                  <c:v>365.53828311922678</c:v>
                </c:pt>
                <c:pt idx="8">
                  <c:v>405.41288374819874</c:v>
                </c:pt>
                <c:pt idx="9">
                  <c:v>413.45169943859065</c:v>
                </c:pt>
                <c:pt idx="10">
                  <c:v>464.81511942033671</c:v>
                </c:pt>
                <c:pt idx="11">
                  <c:v>484.75169214388927</c:v>
                </c:pt>
                <c:pt idx="12" formatCode="0">
                  <c:v>494.29716267824034</c:v>
                </c:pt>
                <c:pt idx="13" formatCode="0">
                  <c:v>567.89888979056241</c:v>
                </c:pt>
                <c:pt idx="14">
                  <c:v>557.83542976939202</c:v>
                </c:pt>
                <c:pt idx="15">
                  <c:v>606.86858431370229</c:v>
                </c:pt>
                <c:pt idx="16" formatCode="0">
                  <c:v>514.23446118579716</c:v>
                </c:pt>
              </c:numCache>
            </c:numRef>
          </c:val>
          <c:smooth val="0"/>
          <c:extLst>
            <c:ext xmlns:c16="http://schemas.microsoft.com/office/drawing/2014/chart" uri="{C3380CC4-5D6E-409C-BE32-E72D297353CC}">
              <c16:uniqueId val="{00000000-EE26-4C10-99BB-2F53BCECB277}"/>
            </c:ext>
          </c:extLst>
        </c:ser>
        <c:ser>
          <c:idx val="1"/>
          <c:order val="1"/>
          <c:tx>
            <c:strRef>
              <c:f>Sheet1!$A$3</c:f>
              <c:strCache>
                <c:ptCount val="1"/>
                <c:pt idx="0">
                  <c:v>5000-20000 as. kunnat</c:v>
                </c:pt>
              </c:strCache>
            </c:strRef>
          </c:tx>
          <c:spPr>
            <a:ln w="22225">
              <a:solidFill>
                <a:srgbClr val="FF0000"/>
              </a:solidFill>
              <a:prstDash val="solid"/>
            </a:ln>
          </c:spPr>
          <c:marker>
            <c:symbol val="circle"/>
            <c:size val="6"/>
            <c:spPr>
              <a:solidFill>
                <a:srgbClr val="FF0000"/>
              </a:solidFill>
              <a:ln>
                <a:solidFill>
                  <a:srgbClr val="FF0000"/>
                </a:solidFill>
                <a:prstDash val="solid"/>
              </a:ln>
            </c:spPr>
          </c:marker>
          <c:cat>
            <c:strRef>
              <c:f>Sheet1!$B$1:$R$1</c:f>
              <c:strCache>
                <c:ptCount val="1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strCache>
            </c:strRef>
          </c:cat>
          <c:val>
            <c:numRef>
              <c:f>Sheet1!$B$3:$R$3</c:f>
              <c:numCache>
                <c:formatCode>#,##0</c:formatCode>
                <c:ptCount val="17"/>
                <c:pt idx="0">
                  <c:v>303.03083932532604</c:v>
                </c:pt>
                <c:pt idx="1">
                  <c:v>313.96455360156659</c:v>
                </c:pt>
                <c:pt idx="2">
                  <c:v>302.85914952347508</c:v>
                </c:pt>
                <c:pt idx="3">
                  <c:v>347.49253516566534</c:v>
                </c:pt>
                <c:pt idx="4">
                  <c:v>381.36841416965001</c:v>
                </c:pt>
                <c:pt idx="5">
                  <c:v>359.14706067469734</c:v>
                </c:pt>
                <c:pt idx="6">
                  <c:v>392.1448324598561</c:v>
                </c:pt>
                <c:pt idx="7">
                  <c:v>420.59699933746521</c:v>
                </c:pt>
                <c:pt idx="8">
                  <c:v>473.85846537529949</c:v>
                </c:pt>
                <c:pt idx="9">
                  <c:v>439.54382005763529</c:v>
                </c:pt>
                <c:pt idx="10">
                  <c:v>445.13145393266143</c:v>
                </c:pt>
                <c:pt idx="11">
                  <c:v>472.76598459615622</c:v>
                </c:pt>
                <c:pt idx="12" formatCode="0">
                  <c:v>510.88431641218466</c:v>
                </c:pt>
                <c:pt idx="13" formatCode="0">
                  <c:v>535.87462542918081</c:v>
                </c:pt>
                <c:pt idx="14">
                  <c:v>527.1302567009061</c:v>
                </c:pt>
                <c:pt idx="15">
                  <c:v>488.05872667807358</c:v>
                </c:pt>
                <c:pt idx="16" formatCode="0">
                  <c:v>480.42057743254009</c:v>
                </c:pt>
              </c:numCache>
            </c:numRef>
          </c:val>
          <c:smooth val="0"/>
          <c:extLst>
            <c:ext xmlns:c16="http://schemas.microsoft.com/office/drawing/2014/chart" uri="{C3380CC4-5D6E-409C-BE32-E72D297353CC}">
              <c16:uniqueId val="{00000001-EE26-4C10-99BB-2F53BCECB277}"/>
            </c:ext>
          </c:extLst>
        </c:ser>
        <c:ser>
          <c:idx val="4"/>
          <c:order val="2"/>
          <c:tx>
            <c:strRef>
              <c:f>Sheet1!$A$4</c:f>
              <c:strCache>
                <c:ptCount val="1"/>
                <c:pt idx="0">
                  <c:v>20001-100000 as. kunnat</c:v>
                </c:pt>
              </c:strCache>
            </c:strRef>
          </c:tx>
          <c:spPr>
            <a:ln w="22225">
              <a:solidFill>
                <a:srgbClr val="002060"/>
              </a:solidFill>
              <a:prstDash val="solid"/>
            </a:ln>
          </c:spPr>
          <c:marker>
            <c:symbol val="circle"/>
            <c:size val="6"/>
            <c:spPr>
              <a:solidFill>
                <a:schemeClr val="bg1"/>
              </a:solidFill>
              <a:ln>
                <a:solidFill>
                  <a:srgbClr val="002060"/>
                </a:solidFill>
                <a:prstDash val="solid"/>
              </a:ln>
            </c:spPr>
          </c:marker>
          <c:cat>
            <c:strRef>
              <c:f>Sheet1!$B$1:$R$1</c:f>
              <c:strCache>
                <c:ptCount val="1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strCache>
            </c:strRef>
          </c:cat>
          <c:val>
            <c:numRef>
              <c:f>Sheet1!$B$4:$R$4</c:f>
              <c:numCache>
                <c:formatCode>#,##0</c:formatCode>
                <c:ptCount val="17"/>
                <c:pt idx="0">
                  <c:v>318.524399169746</c:v>
                </c:pt>
                <c:pt idx="1">
                  <c:v>348.15414022090056</c:v>
                </c:pt>
                <c:pt idx="2">
                  <c:v>366.80873703872913</c:v>
                </c:pt>
                <c:pt idx="3">
                  <c:v>410.88685092758971</c:v>
                </c:pt>
                <c:pt idx="4">
                  <c:v>431.23674644481082</c:v>
                </c:pt>
                <c:pt idx="5">
                  <c:v>425.93138325069128</c:v>
                </c:pt>
                <c:pt idx="6">
                  <c:v>445.54074724407172</c:v>
                </c:pt>
                <c:pt idx="7">
                  <c:v>466.49584835936594</c:v>
                </c:pt>
                <c:pt idx="8">
                  <c:v>507.10109916859847</c:v>
                </c:pt>
                <c:pt idx="9">
                  <c:v>452.7819940201955</c:v>
                </c:pt>
                <c:pt idx="10">
                  <c:v>434.09376000854064</c:v>
                </c:pt>
                <c:pt idx="11">
                  <c:v>492.16420225187102</c:v>
                </c:pt>
                <c:pt idx="12" formatCode="0">
                  <c:v>501.28995491784269</c:v>
                </c:pt>
                <c:pt idx="13" formatCode="0">
                  <c:v>462.39589435065824</c:v>
                </c:pt>
                <c:pt idx="14">
                  <c:v>433.76969537093521</c:v>
                </c:pt>
                <c:pt idx="15">
                  <c:v>441.50051947310271</c:v>
                </c:pt>
                <c:pt idx="16" formatCode="0">
                  <c:v>451.1960760399121</c:v>
                </c:pt>
              </c:numCache>
            </c:numRef>
          </c:val>
          <c:smooth val="0"/>
          <c:extLst>
            <c:ext xmlns:c16="http://schemas.microsoft.com/office/drawing/2014/chart" uri="{C3380CC4-5D6E-409C-BE32-E72D297353CC}">
              <c16:uniqueId val="{00000002-EE26-4C10-99BB-2F53BCECB277}"/>
            </c:ext>
          </c:extLst>
        </c:ser>
        <c:ser>
          <c:idx val="2"/>
          <c:order val="3"/>
          <c:tx>
            <c:strRef>
              <c:f>Sheet1!$A$5</c:f>
              <c:strCache>
                <c:ptCount val="1"/>
                <c:pt idx="0">
                  <c:v>Yli 100000 as. kunnat</c:v>
                </c:pt>
              </c:strCache>
            </c:strRef>
          </c:tx>
          <c:spPr>
            <a:ln w="22225">
              <a:solidFill>
                <a:schemeClr val="accent1">
                  <a:lumMod val="50000"/>
                  <a:lumOff val="50000"/>
                </a:schemeClr>
              </a:solidFill>
              <a:prstDash val="solid"/>
            </a:ln>
          </c:spPr>
          <c:marker>
            <c:symbol val="square"/>
            <c:size val="5"/>
            <c:spPr>
              <a:solidFill>
                <a:srgbClr val="CCFFFF"/>
              </a:solidFill>
              <a:ln>
                <a:solidFill>
                  <a:schemeClr val="accent1">
                    <a:lumMod val="50000"/>
                    <a:lumOff val="50000"/>
                  </a:schemeClr>
                </a:solidFill>
                <a:prstDash val="solid"/>
              </a:ln>
            </c:spPr>
          </c:marker>
          <c:cat>
            <c:strRef>
              <c:f>Sheet1!$B$1:$R$1</c:f>
              <c:strCache>
                <c:ptCount val="1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strCache>
            </c:strRef>
          </c:cat>
          <c:val>
            <c:numRef>
              <c:f>Sheet1!$B$5:$R$5</c:f>
              <c:numCache>
                <c:formatCode>#,##0</c:formatCode>
                <c:ptCount val="17"/>
                <c:pt idx="0">
                  <c:v>534.7472969973918</c:v>
                </c:pt>
                <c:pt idx="1">
                  <c:v>591.3048383416176</c:v>
                </c:pt>
                <c:pt idx="2">
                  <c:v>606.62833604147534</c:v>
                </c:pt>
                <c:pt idx="3">
                  <c:v>551.86390817119445</c:v>
                </c:pt>
                <c:pt idx="4">
                  <c:v>560.59604677329401</c:v>
                </c:pt>
                <c:pt idx="5">
                  <c:v>547.9263444726347</c:v>
                </c:pt>
                <c:pt idx="6">
                  <c:v>573.86353415244025</c:v>
                </c:pt>
                <c:pt idx="7">
                  <c:v>641.12364927835574</c:v>
                </c:pt>
                <c:pt idx="8">
                  <c:v>767.2045654839402</c:v>
                </c:pt>
                <c:pt idx="9">
                  <c:v>685.99994043664049</c:v>
                </c:pt>
                <c:pt idx="10">
                  <c:v>632.76193381119413</c:v>
                </c:pt>
                <c:pt idx="11">
                  <c:v>715.19659722620065</c:v>
                </c:pt>
                <c:pt idx="12" formatCode="0">
                  <c:v>689.03385821027734</c:v>
                </c:pt>
                <c:pt idx="13" formatCode="0">
                  <c:v>684.39320689227714</c:v>
                </c:pt>
                <c:pt idx="14">
                  <c:v>693.09851764651216</c:v>
                </c:pt>
                <c:pt idx="15">
                  <c:v>665.31668192694769</c:v>
                </c:pt>
                <c:pt idx="16" formatCode="0">
                  <c:v>667.70069104513789</c:v>
                </c:pt>
              </c:numCache>
            </c:numRef>
          </c:val>
          <c:smooth val="0"/>
          <c:extLst>
            <c:ext xmlns:c16="http://schemas.microsoft.com/office/drawing/2014/chart" uri="{C3380CC4-5D6E-409C-BE32-E72D297353CC}">
              <c16:uniqueId val="{00000003-EE26-4C10-99BB-2F53BCECB277}"/>
            </c:ext>
          </c:extLst>
        </c:ser>
        <c:dLbls>
          <c:showLegendKey val="0"/>
          <c:showVal val="0"/>
          <c:showCatName val="0"/>
          <c:showSerName val="0"/>
          <c:showPercent val="0"/>
          <c:showBubbleSize val="0"/>
        </c:dLbls>
        <c:marker val="1"/>
        <c:smooth val="0"/>
        <c:axId val="145917824"/>
        <c:axId val="145945728"/>
      </c:lineChart>
      <c:lineChart>
        <c:grouping val="standard"/>
        <c:varyColors val="0"/>
        <c:ser>
          <c:idx val="3"/>
          <c:order val="4"/>
          <c:tx>
            <c:strRef>
              <c:f>Sheet1!$A$6</c:f>
              <c:strCache>
                <c:ptCount val="1"/>
                <c:pt idx="0">
                  <c:v>Manner-Suomi</c:v>
                </c:pt>
              </c:strCache>
            </c:strRef>
          </c:tx>
          <c:spPr>
            <a:ln w="22225">
              <a:solidFill>
                <a:srgbClr val="000000"/>
              </a:solidFill>
              <a:prstDash val="solid"/>
            </a:ln>
          </c:spPr>
          <c:marker>
            <c:symbol val="circle"/>
            <c:size val="5"/>
            <c:spPr>
              <a:solidFill>
                <a:schemeClr val="tx2"/>
              </a:solidFill>
              <a:ln>
                <a:solidFill>
                  <a:schemeClr val="tx2"/>
                </a:solidFill>
              </a:ln>
            </c:spPr>
          </c:marker>
          <c:cat>
            <c:strRef>
              <c:f>Sheet1!$B$1:$R$1</c:f>
              <c:strCache>
                <c:ptCount val="1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strCache>
            </c:strRef>
          </c:cat>
          <c:val>
            <c:numRef>
              <c:f>Sheet1!$B$6:$R$6</c:f>
              <c:numCache>
                <c:formatCode>#,##0</c:formatCode>
                <c:ptCount val="17"/>
                <c:pt idx="0">
                  <c:v>390.56226358087321</c:v>
                </c:pt>
                <c:pt idx="1">
                  <c:v>425.40414509729555</c:v>
                </c:pt>
                <c:pt idx="2">
                  <c:v>432.72867882436384</c:v>
                </c:pt>
                <c:pt idx="3">
                  <c:v>443.59738397981278</c:v>
                </c:pt>
                <c:pt idx="4">
                  <c:v>462.37956761132887</c:v>
                </c:pt>
                <c:pt idx="5">
                  <c:v>449.71593940805695</c:v>
                </c:pt>
                <c:pt idx="6">
                  <c:v>472.73540427944056</c:v>
                </c:pt>
                <c:pt idx="7">
                  <c:v>511.86887377257375</c:v>
                </c:pt>
                <c:pt idx="8">
                  <c:v>586.92910812103287</c:v>
                </c:pt>
                <c:pt idx="9">
                  <c:v>532.38268998606793</c:v>
                </c:pt>
                <c:pt idx="10">
                  <c:v>511.76310748533501</c:v>
                </c:pt>
                <c:pt idx="11">
                  <c:v>569.86256803339268</c:v>
                </c:pt>
                <c:pt idx="12" formatCode="0">
                  <c:v>573.09000656333171</c:v>
                </c:pt>
                <c:pt idx="13" formatCode="0">
                  <c:v>569.21268822137847</c:v>
                </c:pt>
                <c:pt idx="14">
                  <c:v>560.85199685384657</c:v>
                </c:pt>
                <c:pt idx="15">
                  <c:v>547.78544700068244</c:v>
                </c:pt>
                <c:pt idx="16" formatCode="0">
                  <c:v>545.1960710157939</c:v>
                </c:pt>
              </c:numCache>
            </c:numRef>
          </c:val>
          <c:smooth val="0"/>
          <c:extLst>
            <c:ext xmlns:c16="http://schemas.microsoft.com/office/drawing/2014/chart" uri="{C3380CC4-5D6E-409C-BE32-E72D297353CC}">
              <c16:uniqueId val="{00000004-EE26-4C10-99BB-2F53BCECB277}"/>
            </c:ext>
          </c:extLst>
        </c:ser>
        <c:dLbls>
          <c:showLegendKey val="0"/>
          <c:showVal val="0"/>
          <c:showCatName val="0"/>
          <c:showSerName val="0"/>
          <c:showPercent val="0"/>
          <c:showBubbleSize val="0"/>
        </c:dLbls>
        <c:marker val="1"/>
        <c:smooth val="0"/>
        <c:axId val="1400818207"/>
        <c:axId val="1400815711"/>
      </c:lineChart>
      <c:catAx>
        <c:axId val="145917824"/>
        <c:scaling>
          <c:orientation val="minMax"/>
        </c:scaling>
        <c:delete val="0"/>
        <c:axPos val="b"/>
        <c:majorGridlines>
          <c:spPr>
            <a:ln w="6350">
              <a:solidFill>
                <a:schemeClr val="tx1"/>
              </a:solidFill>
              <a:prstDash val="sysDot"/>
            </a:ln>
          </c:spPr>
        </c:majorGridlines>
        <c:numFmt formatCode="General" sourceLinked="1"/>
        <c:majorTickMark val="out"/>
        <c:minorTickMark val="none"/>
        <c:tickLblPos val="low"/>
        <c:spPr>
          <a:ln w="3227">
            <a:solidFill>
              <a:schemeClr val="tx1"/>
            </a:solidFill>
            <a:prstDash val="solid"/>
          </a:ln>
        </c:spPr>
        <c:txPr>
          <a:bodyPr rot="0" vert="horz"/>
          <a:lstStyle/>
          <a:p>
            <a:pPr>
              <a:defRPr sz="1321" b="0" i="0" u="none" strike="noStrike" baseline="0">
                <a:solidFill>
                  <a:schemeClr val="tx1"/>
                </a:solidFill>
                <a:latin typeface="Verdana"/>
                <a:ea typeface="Verdana"/>
                <a:cs typeface="Verdana"/>
              </a:defRPr>
            </a:pPr>
            <a:endParaRPr lang="fi-FI"/>
          </a:p>
        </c:txPr>
        <c:crossAx val="145945728"/>
        <c:crosses val="autoZero"/>
        <c:auto val="1"/>
        <c:lblAlgn val="ctr"/>
        <c:lblOffset val="100"/>
        <c:tickLblSkip val="1"/>
        <c:tickMarkSkip val="1"/>
        <c:noMultiLvlLbl val="0"/>
      </c:catAx>
      <c:valAx>
        <c:axId val="145945728"/>
        <c:scaling>
          <c:orientation val="minMax"/>
          <c:max val="900"/>
          <c:min val="0"/>
        </c:scaling>
        <c:delete val="0"/>
        <c:axPos val="l"/>
        <c:majorGridlines>
          <c:spPr>
            <a:ln w="6350">
              <a:solidFill>
                <a:schemeClr val="tx1"/>
              </a:solidFill>
              <a:prstDash val="sysDot"/>
            </a:ln>
          </c:spPr>
        </c:majorGridlines>
        <c:numFmt formatCode="#,##0" sourceLinked="1"/>
        <c:majorTickMark val="out"/>
        <c:minorTickMark val="in"/>
        <c:tickLblPos val="nextTo"/>
        <c:spPr>
          <a:ln w="3227">
            <a:solidFill>
              <a:schemeClr val="tx1"/>
            </a:solidFill>
            <a:prstDash val="solid"/>
          </a:ln>
        </c:spPr>
        <c:txPr>
          <a:bodyPr rot="0" vert="horz"/>
          <a:lstStyle/>
          <a:p>
            <a:pPr>
              <a:defRPr sz="1300" b="0" i="0" u="none" strike="noStrike" baseline="0">
                <a:solidFill>
                  <a:schemeClr val="tx1"/>
                </a:solidFill>
                <a:latin typeface="Verdana"/>
                <a:ea typeface="Verdana"/>
                <a:cs typeface="Verdana"/>
              </a:defRPr>
            </a:pPr>
            <a:endParaRPr lang="fi-FI"/>
          </a:p>
        </c:txPr>
        <c:crossAx val="145917824"/>
        <c:crosses val="autoZero"/>
        <c:crossBetween val="between"/>
        <c:minorUnit val="50"/>
      </c:valAx>
      <c:valAx>
        <c:axId val="1400815711"/>
        <c:scaling>
          <c:orientation val="minMax"/>
          <c:max val="900"/>
        </c:scaling>
        <c:delete val="0"/>
        <c:axPos val="r"/>
        <c:numFmt formatCode="#,##0" sourceLinked="1"/>
        <c:majorTickMark val="out"/>
        <c:minorTickMark val="none"/>
        <c:tickLblPos val="nextTo"/>
        <c:txPr>
          <a:bodyPr/>
          <a:lstStyle/>
          <a:p>
            <a:pPr>
              <a:defRPr sz="1300" b="0" i="0" baseline="0">
                <a:latin typeface="Verdana" panose="020B0604030504040204" pitchFamily="34" charset="0"/>
              </a:defRPr>
            </a:pPr>
            <a:endParaRPr lang="fi-FI"/>
          </a:p>
        </c:txPr>
        <c:crossAx val="1400818207"/>
        <c:crosses val="max"/>
        <c:crossBetween val="between"/>
        <c:minorUnit val="50"/>
      </c:valAx>
      <c:catAx>
        <c:axId val="1400818207"/>
        <c:scaling>
          <c:orientation val="minMax"/>
        </c:scaling>
        <c:delete val="1"/>
        <c:axPos val="b"/>
        <c:numFmt formatCode="General" sourceLinked="1"/>
        <c:majorTickMark val="out"/>
        <c:minorTickMark val="none"/>
        <c:tickLblPos val="nextTo"/>
        <c:crossAx val="1400815711"/>
        <c:crosses val="autoZero"/>
        <c:auto val="1"/>
        <c:lblAlgn val="ctr"/>
        <c:lblOffset val="100"/>
        <c:noMultiLvlLbl val="0"/>
      </c:catAx>
      <c:spPr>
        <a:noFill/>
        <a:ln w="12907">
          <a:solidFill>
            <a:schemeClr val="tx1"/>
          </a:solidFill>
          <a:prstDash val="solid"/>
        </a:ln>
      </c:spPr>
    </c:plotArea>
    <c:legend>
      <c:legendPos val="r"/>
      <c:layout>
        <c:manualLayout>
          <c:xMode val="edge"/>
          <c:yMode val="edge"/>
          <c:x val="0.51233911941985044"/>
          <c:y val="0.62702379081753501"/>
          <c:w val="0.3405223545214599"/>
          <c:h val="0.25233558093967418"/>
        </c:manualLayout>
      </c:layout>
      <c:overlay val="0"/>
      <c:spPr>
        <a:solidFill>
          <a:srgbClr val="FFFFFF"/>
        </a:solidFill>
        <a:ln w="3227">
          <a:solidFill>
            <a:schemeClr val="tx1"/>
          </a:solidFill>
          <a:prstDash val="solid"/>
        </a:ln>
      </c:spPr>
      <c:txPr>
        <a:bodyPr/>
        <a:lstStyle/>
        <a:p>
          <a:pPr>
            <a:defRPr sz="1200" b="0" i="0" u="none" strike="noStrike" baseline="0">
              <a:solidFill>
                <a:schemeClr val="tx1"/>
              </a:solidFill>
              <a:latin typeface="Verdana"/>
              <a:ea typeface="Verdana"/>
              <a:cs typeface="Verdana"/>
            </a:defRPr>
          </a:pPr>
          <a:endParaRPr lang="fi-FI"/>
        </a:p>
      </c:txPr>
    </c:legend>
    <c:plotVisOnly val="1"/>
    <c:dispBlanksAs val="gap"/>
    <c:showDLblsOverMax val="0"/>
  </c:chart>
  <c:spPr>
    <a:noFill/>
    <a:ln>
      <a:noFill/>
    </a:ln>
  </c:spPr>
  <c:txPr>
    <a:bodyPr/>
    <a:lstStyle/>
    <a:p>
      <a:pPr>
        <a:defRPr sz="1829"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314903179447627"/>
          <c:y val="3.9198947692634404E-3"/>
          <c:w val="0.73782721050385602"/>
          <c:h val="0.91402853815105345"/>
        </c:manualLayout>
      </c:layout>
      <c:barChart>
        <c:barDir val="bar"/>
        <c:grouping val="clustered"/>
        <c:varyColors val="0"/>
        <c:ser>
          <c:idx val="1"/>
          <c:order val="0"/>
          <c:tx>
            <c:strRef>
              <c:f>Sheet1!$B$1</c:f>
              <c:strCache>
                <c:ptCount val="1"/>
                <c:pt idx="0">
                  <c:v>2015</c:v>
                </c:pt>
              </c:strCache>
            </c:strRef>
          </c:tx>
          <c:spPr>
            <a:solidFill>
              <a:srgbClr val="9EC9E3"/>
            </a:solidFill>
            <a:ln w="9525">
              <a:solidFill>
                <a:schemeClr val="tx2"/>
              </a:solidFill>
              <a:prstDash val="solid"/>
            </a:ln>
          </c:spPr>
          <c:invertIfNegative val="0"/>
          <c:dPt>
            <c:idx val="7"/>
            <c:invertIfNegative val="0"/>
            <c:bubble3D val="0"/>
            <c:extLst>
              <c:ext xmlns:c16="http://schemas.microsoft.com/office/drawing/2014/chart" uri="{C3380CC4-5D6E-409C-BE32-E72D297353CC}">
                <c16:uniqueId val="{00000001-C412-4FE7-8E58-CF04C338C505}"/>
              </c:ext>
            </c:extLst>
          </c:dPt>
          <c:dPt>
            <c:idx val="12"/>
            <c:invertIfNegative val="0"/>
            <c:bubble3D val="0"/>
            <c:spPr>
              <a:solidFill>
                <a:schemeClr val="tx1">
                  <a:lumMod val="50000"/>
                  <a:lumOff val="50000"/>
                </a:schemeClr>
              </a:solidFill>
              <a:ln w="9525">
                <a:solidFill>
                  <a:schemeClr val="tx2"/>
                </a:solidFill>
                <a:prstDash val="solid"/>
              </a:ln>
            </c:spPr>
            <c:extLst>
              <c:ext xmlns:c16="http://schemas.microsoft.com/office/drawing/2014/chart" uri="{C3380CC4-5D6E-409C-BE32-E72D297353CC}">
                <c16:uniqueId val="{00000003-11D4-4D66-BF81-258483C73206}"/>
              </c:ext>
            </c:extLst>
          </c:dPt>
          <c:cat>
            <c:strRef>
              <c:f>Sheet1!$A$2:$A$20</c:f>
              <c:strCache>
                <c:ptCount val="19"/>
                <c:pt idx="0">
                  <c:v>Keski-Pohjanmaa</c:v>
                </c:pt>
                <c:pt idx="1">
                  <c:v>Päijät-Häme</c:v>
                </c:pt>
                <c:pt idx="2">
                  <c:v>Kainuu</c:v>
                </c:pt>
                <c:pt idx="3">
                  <c:v>Kymenlaakso</c:v>
                </c:pt>
                <c:pt idx="4">
                  <c:v>Kanta-Häme</c:v>
                </c:pt>
                <c:pt idx="5">
                  <c:v>Pohjois-Savo</c:v>
                </c:pt>
                <c:pt idx="6">
                  <c:v>Pirkanmaa</c:v>
                </c:pt>
                <c:pt idx="7">
                  <c:v>Satakunta</c:v>
                </c:pt>
                <c:pt idx="8">
                  <c:v>Pohjanmaa</c:v>
                </c:pt>
                <c:pt idx="9">
                  <c:v>Pohjois-Pohjanmaa</c:v>
                </c:pt>
                <c:pt idx="10">
                  <c:v>Keski-Suomi</c:v>
                </c:pt>
                <c:pt idx="11">
                  <c:v>Varsinais-Suomi</c:v>
                </c:pt>
                <c:pt idx="12">
                  <c:v>MANNER-SUOMI</c:v>
                </c:pt>
                <c:pt idx="13">
                  <c:v>Pohjois-Karjala</c:v>
                </c:pt>
                <c:pt idx="14">
                  <c:v>Etelä-Karjala</c:v>
                </c:pt>
                <c:pt idx="15">
                  <c:v>Uusimaa</c:v>
                </c:pt>
                <c:pt idx="16">
                  <c:v>Etelä-Savo</c:v>
                </c:pt>
                <c:pt idx="17">
                  <c:v>Lappi</c:v>
                </c:pt>
                <c:pt idx="18">
                  <c:v>Etelä-Pohjanmaa</c:v>
                </c:pt>
              </c:strCache>
            </c:strRef>
          </c:cat>
          <c:val>
            <c:numRef>
              <c:f>Sheet1!$B$2:$B$20</c:f>
              <c:numCache>
                <c:formatCode>#,##0_ ;[Red]\-#,##0\ </c:formatCode>
                <c:ptCount val="19"/>
                <c:pt idx="0">
                  <c:v>78.816254416961129</c:v>
                </c:pt>
                <c:pt idx="1">
                  <c:v>83.259060557550583</c:v>
                </c:pt>
                <c:pt idx="2">
                  <c:v>86.363264303838918</c:v>
                </c:pt>
                <c:pt idx="3">
                  <c:v>75.11847463902258</c:v>
                </c:pt>
                <c:pt idx="4">
                  <c:v>118.95215918712955</c:v>
                </c:pt>
                <c:pt idx="5">
                  <c:v>93.159535583745438</c:v>
                </c:pt>
                <c:pt idx="6">
                  <c:v>81.655733884682704</c:v>
                </c:pt>
                <c:pt idx="7">
                  <c:v>74.76872990034542</c:v>
                </c:pt>
                <c:pt idx="8">
                  <c:v>66.108668783929659</c:v>
                </c:pt>
                <c:pt idx="9">
                  <c:v>116.88038384915401</c:v>
                </c:pt>
                <c:pt idx="10">
                  <c:v>97.054951345163133</c:v>
                </c:pt>
                <c:pt idx="11">
                  <c:v>100.96291503771819</c:v>
                </c:pt>
                <c:pt idx="12">
                  <c:v>91.007972963301512</c:v>
                </c:pt>
                <c:pt idx="13">
                  <c:v>135.41002340884376</c:v>
                </c:pt>
                <c:pt idx="14">
                  <c:v>116.37659937105408</c:v>
                </c:pt>
                <c:pt idx="15">
                  <c:v>87.850914612470419</c:v>
                </c:pt>
                <c:pt idx="16">
                  <c:v>86.275359805791567</c:v>
                </c:pt>
                <c:pt idx="17">
                  <c:v>63.77361242797754</c:v>
                </c:pt>
                <c:pt idx="18">
                  <c:v>89.763630514184058</c:v>
                </c:pt>
              </c:numCache>
            </c:numRef>
          </c:val>
          <c:extLst>
            <c:ext xmlns:c16="http://schemas.microsoft.com/office/drawing/2014/chart" uri="{C3380CC4-5D6E-409C-BE32-E72D297353CC}">
              <c16:uniqueId val="{00000002-C412-4FE7-8E58-CF04C338C505}"/>
            </c:ext>
          </c:extLst>
        </c:ser>
        <c:ser>
          <c:idx val="4"/>
          <c:order val="1"/>
          <c:tx>
            <c:strRef>
              <c:f>Sheet1!$C$1</c:f>
              <c:strCache>
                <c:ptCount val="1"/>
                <c:pt idx="0">
                  <c:v>2016*</c:v>
                </c:pt>
              </c:strCache>
            </c:strRef>
          </c:tx>
          <c:spPr>
            <a:solidFill>
              <a:srgbClr val="FF4343"/>
            </a:solidFill>
            <a:ln w="9525">
              <a:solidFill>
                <a:schemeClr val="tx2"/>
              </a:solidFill>
              <a:prstDash val="solid"/>
            </a:ln>
          </c:spPr>
          <c:invertIfNegative val="0"/>
          <c:dPt>
            <c:idx val="7"/>
            <c:invertIfNegative val="0"/>
            <c:bubble3D val="0"/>
            <c:extLst>
              <c:ext xmlns:c16="http://schemas.microsoft.com/office/drawing/2014/chart" uri="{C3380CC4-5D6E-409C-BE32-E72D297353CC}">
                <c16:uniqueId val="{00000004-C412-4FE7-8E58-CF04C338C505}"/>
              </c:ext>
            </c:extLst>
          </c:dPt>
          <c:dPt>
            <c:idx val="12"/>
            <c:invertIfNegative val="0"/>
            <c:bubble3D val="0"/>
            <c:spPr>
              <a:solidFill>
                <a:srgbClr val="FF0000"/>
              </a:solidFill>
              <a:ln w="9525">
                <a:solidFill>
                  <a:schemeClr val="tx2"/>
                </a:solidFill>
                <a:prstDash val="solid"/>
              </a:ln>
            </c:spPr>
            <c:extLst>
              <c:ext xmlns:c16="http://schemas.microsoft.com/office/drawing/2014/chart" uri="{C3380CC4-5D6E-409C-BE32-E72D297353CC}">
                <c16:uniqueId val="{00000002-11D4-4D66-BF81-258483C73206}"/>
              </c:ext>
            </c:extLst>
          </c:dPt>
          <c:cat>
            <c:strRef>
              <c:f>Sheet1!$A$2:$A$20</c:f>
              <c:strCache>
                <c:ptCount val="19"/>
                <c:pt idx="0">
                  <c:v>Keski-Pohjanmaa</c:v>
                </c:pt>
                <c:pt idx="1">
                  <c:v>Päijät-Häme</c:v>
                </c:pt>
                <c:pt idx="2">
                  <c:v>Kainuu</c:v>
                </c:pt>
                <c:pt idx="3">
                  <c:v>Kymenlaakso</c:v>
                </c:pt>
                <c:pt idx="4">
                  <c:v>Kanta-Häme</c:v>
                </c:pt>
                <c:pt idx="5">
                  <c:v>Pohjois-Savo</c:v>
                </c:pt>
                <c:pt idx="6">
                  <c:v>Pirkanmaa</c:v>
                </c:pt>
                <c:pt idx="7">
                  <c:v>Satakunta</c:v>
                </c:pt>
                <c:pt idx="8">
                  <c:v>Pohjanmaa</c:v>
                </c:pt>
                <c:pt idx="9">
                  <c:v>Pohjois-Pohjanmaa</c:v>
                </c:pt>
                <c:pt idx="10">
                  <c:v>Keski-Suomi</c:v>
                </c:pt>
                <c:pt idx="11">
                  <c:v>Varsinais-Suomi</c:v>
                </c:pt>
                <c:pt idx="12">
                  <c:v>MANNER-SUOMI</c:v>
                </c:pt>
                <c:pt idx="13">
                  <c:v>Pohjois-Karjala</c:v>
                </c:pt>
                <c:pt idx="14">
                  <c:v>Etelä-Karjala</c:v>
                </c:pt>
                <c:pt idx="15">
                  <c:v>Uusimaa</c:v>
                </c:pt>
                <c:pt idx="16">
                  <c:v>Etelä-Savo</c:v>
                </c:pt>
                <c:pt idx="17">
                  <c:v>Lappi</c:v>
                </c:pt>
                <c:pt idx="18">
                  <c:v>Etelä-Pohjanmaa</c:v>
                </c:pt>
              </c:strCache>
            </c:strRef>
          </c:cat>
          <c:val>
            <c:numRef>
              <c:f>Sheet1!$C$2:$C$20</c:f>
              <c:numCache>
                <c:formatCode>#,##0_ ;[Red]\-#,##0\ </c:formatCode>
                <c:ptCount val="19"/>
                <c:pt idx="0">
                  <c:v>41.037396619920891</c:v>
                </c:pt>
                <c:pt idx="1">
                  <c:v>84.494644028273697</c:v>
                </c:pt>
                <c:pt idx="2">
                  <c:v>85.396825396825392</c:v>
                </c:pt>
                <c:pt idx="3">
                  <c:v>88.176658905704315</c:v>
                </c:pt>
                <c:pt idx="4">
                  <c:v>90.033919864320538</c:v>
                </c:pt>
                <c:pt idx="5">
                  <c:v>91.281702393433122</c:v>
                </c:pt>
                <c:pt idx="6">
                  <c:v>95.44544081846476</c:v>
                </c:pt>
                <c:pt idx="7">
                  <c:v>103.12312632406433</c:v>
                </c:pt>
                <c:pt idx="8">
                  <c:v>105.85428716076277</c:v>
                </c:pt>
                <c:pt idx="9">
                  <c:v>106.83159926221862</c:v>
                </c:pt>
                <c:pt idx="10">
                  <c:v>109.72287689527849</c:v>
                </c:pt>
                <c:pt idx="11">
                  <c:v>111.67715271761513</c:v>
                </c:pt>
                <c:pt idx="12">
                  <c:v>117.3414716356229</c:v>
                </c:pt>
                <c:pt idx="13">
                  <c:v>130.03638536851173</c:v>
                </c:pt>
                <c:pt idx="14">
                  <c:v>130.40066952610104</c:v>
                </c:pt>
                <c:pt idx="15">
                  <c:v>134.56755924503409</c:v>
                </c:pt>
                <c:pt idx="16">
                  <c:v>139.11031169799733</c:v>
                </c:pt>
                <c:pt idx="17">
                  <c:v>146.63687829425419</c:v>
                </c:pt>
                <c:pt idx="18">
                  <c:v>153.99035522651633</c:v>
                </c:pt>
              </c:numCache>
            </c:numRef>
          </c:val>
          <c:extLst>
            <c:ext xmlns:c16="http://schemas.microsoft.com/office/drawing/2014/chart" uri="{C3380CC4-5D6E-409C-BE32-E72D297353CC}">
              <c16:uniqueId val="{00000005-C412-4FE7-8E58-CF04C338C505}"/>
            </c:ext>
          </c:extLst>
        </c:ser>
        <c:dLbls>
          <c:showLegendKey val="0"/>
          <c:showVal val="0"/>
          <c:showCatName val="0"/>
          <c:showSerName val="0"/>
          <c:showPercent val="0"/>
          <c:showBubbleSize val="0"/>
        </c:dLbls>
        <c:gapWidth val="60"/>
        <c:overlap val="39"/>
        <c:axId val="146327424"/>
        <c:axId val="146527360"/>
      </c:barChart>
      <c:catAx>
        <c:axId val="146327424"/>
        <c:scaling>
          <c:orientation val="minMax"/>
        </c:scaling>
        <c:delete val="0"/>
        <c:axPos val="l"/>
        <c:numFmt formatCode="General" sourceLinked="1"/>
        <c:majorTickMark val="out"/>
        <c:minorTickMark val="none"/>
        <c:tickLblPos val="low"/>
        <c:spPr>
          <a:ln w="3051">
            <a:solidFill>
              <a:schemeClr val="tx1"/>
            </a:solidFill>
            <a:prstDash val="solid"/>
          </a:ln>
        </c:spPr>
        <c:txPr>
          <a:bodyPr rot="0" vert="horz"/>
          <a:lstStyle/>
          <a:p>
            <a:pPr>
              <a:defRPr sz="1260" b="0" i="0" u="none" strike="noStrike" baseline="0">
                <a:solidFill>
                  <a:schemeClr val="accent1"/>
                </a:solidFill>
                <a:latin typeface="Verdana" pitchFamily="34" charset="0"/>
                <a:ea typeface="Times New Roman"/>
                <a:cs typeface="Times New Roman"/>
              </a:defRPr>
            </a:pPr>
            <a:endParaRPr lang="fi-FI"/>
          </a:p>
        </c:txPr>
        <c:crossAx val="146527360"/>
        <c:crosses val="autoZero"/>
        <c:auto val="1"/>
        <c:lblAlgn val="ctr"/>
        <c:lblOffset val="100"/>
        <c:tickLblSkip val="1"/>
        <c:tickMarkSkip val="1"/>
        <c:noMultiLvlLbl val="0"/>
      </c:catAx>
      <c:valAx>
        <c:axId val="146527360"/>
        <c:scaling>
          <c:orientation val="minMax"/>
          <c:max val="160"/>
          <c:min val="0"/>
        </c:scaling>
        <c:delete val="0"/>
        <c:axPos val="b"/>
        <c:majorGridlines>
          <c:spPr>
            <a:ln w="3051">
              <a:solidFill>
                <a:schemeClr val="tx1"/>
              </a:solidFill>
              <a:prstDash val="sysDash"/>
            </a:ln>
          </c:spPr>
        </c:majorGridlines>
        <c:numFmt formatCode="0" sourceLinked="0"/>
        <c:majorTickMark val="out"/>
        <c:minorTickMark val="in"/>
        <c:tickLblPos val="nextTo"/>
        <c:spPr>
          <a:ln w="3051">
            <a:solidFill>
              <a:schemeClr val="tx1"/>
            </a:solidFill>
            <a:prstDash val="solid"/>
          </a:ln>
        </c:spPr>
        <c:txPr>
          <a:bodyPr rot="0" vert="horz"/>
          <a:lstStyle/>
          <a:p>
            <a:pPr>
              <a:defRPr sz="1240" b="0" i="0" u="none" strike="noStrike" baseline="0">
                <a:solidFill>
                  <a:schemeClr val="tx1"/>
                </a:solidFill>
                <a:latin typeface="Verdana"/>
                <a:ea typeface="Verdana"/>
                <a:cs typeface="Verdana"/>
              </a:defRPr>
            </a:pPr>
            <a:endParaRPr lang="fi-FI"/>
          </a:p>
        </c:txPr>
        <c:crossAx val="146327424"/>
        <c:crosses val="autoZero"/>
        <c:crossBetween val="between"/>
        <c:majorUnit val="20"/>
        <c:minorUnit val="10"/>
      </c:valAx>
      <c:spPr>
        <a:noFill/>
        <a:ln w="12204">
          <a:solidFill>
            <a:schemeClr val="tx1"/>
          </a:solidFill>
          <a:prstDash val="solid"/>
        </a:ln>
      </c:spPr>
    </c:plotArea>
    <c:legend>
      <c:legendPos val="r"/>
      <c:layout>
        <c:manualLayout>
          <c:xMode val="edge"/>
          <c:yMode val="edge"/>
          <c:x val="0.83188041575460081"/>
          <c:y val="0.59169290176835332"/>
          <c:w val="0.1217846115115577"/>
          <c:h val="0.11427762062464171"/>
        </c:manualLayout>
      </c:layout>
      <c:overlay val="0"/>
      <c:spPr>
        <a:solidFill>
          <a:schemeClr val="bg1"/>
        </a:solidFill>
        <a:ln w="3051">
          <a:solidFill>
            <a:schemeClr val="tx1"/>
          </a:solidFill>
          <a:prstDash val="solid"/>
        </a:ln>
      </c:spPr>
      <c:txPr>
        <a:bodyPr/>
        <a:lstStyle/>
        <a:p>
          <a:pPr>
            <a:defRPr sz="1400" b="0" i="0" u="none" strike="noStrike" baseline="0">
              <a:solidFill>
                <a:schemeClr val="tx1"/>
              </a:solidFill>
              <a:latin typeface="Verdana"/>
              <a:ea typeface="Verdana"/>
              <a:cs typeface="Verdana"/>
            </a:defRPr>
          </a:pPr>
          <a:endParaRPr lang="fi-FI"/>
        </a:p>
      </c:txPr>
    </c:legend>
    <c:plotVisOnly val="1"/>
    <c:dispBlanksAs val="gap"/>
    <c:showDLblsOverMax val="0"/>
  </c:chart>
  <c:spPr>
    <a:noFill/>
    <a:ln>
      <a:noFill/>
    </a:ln>
  </c:spPr>
  <c:txPr>
    <a:bodyPr/>
    <a:lstStyle/>
    <a:p>
      <a:pPr>
        <a:defRPr sz="1730"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3015873015873E-2"/>
          <c:y val="3.3492822966507178E-2"/>
          <c:w val="0.88571428571428568"/>
          <c:h val="0.89600620184183333"/>
        </c:manualLayout>
      </c:layout>
      <c:barChart>
        <c:barDir val="col"/>
        <c:grouping val="stacked"/>
        <c:varyColors val="0"/>
        <c:ser>
          <c:idx val="0"/>
          <c:order val="0"/>
          <c:tx>
            <c:strRef>
              <c:f>Sheet1!$A$2</c:f>
              <c:strCache>
                <c:ptCount val="1"/>
                <c:pt idx="0">
                  <c:v>Muu lainakannan muutos</c:v>
                </c:pt>
              </c:strCache>
            </c:strRef>
          </c:tx>
          <c:spPr>
            <a:solidFill>
              <a:srgbClr val="FF8989"/>
            </a:solidFill>
            <a:ln w="9525">
              <a:solidFill>
                <a:schemeClr val="tx2"/>
              </a:solidFill>
              <a:prstDash val="solid"/>
            </a:ln>
          </c:spPr>
          <c:invertIfNegative val="0"/>
          <c:cat>
            <c:strRef>
              <c:f>Sheet1!$B$1:$R$1</c:f>
              <c:strCache>
                <c:ptCount val="1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strCache>
            </c:strRef>
          </c:cat>
          <c:val>
            <c:numRef>
              <c:f>Sheet1!$B$2:$R$2</c:f>
              <c:numCache>
                <c:formatCode>0.000</c:formatCode>
                <c:ptCount val="17"/>
                <c:pt idx="0">
                  <c:v>101.96685172720578</c:v>
                </c:pt>
                <c:pt idx="1">
                  <c:v>147.54169506688231</c:v>
                </c:pt>
                <c:pt idx="2">
                  <c:v>405.12400000000002</c:v>
                </c:pt>
                <c:pt idx="3">
                  <c:v>693.82500000000005</c:v>
                </c:pt>
                <c:pt idx="4">
                  <c:v>870.99</c:v>
                </c:pt>
                <c:pt idx="5">
                  <c:v>863.25400000000002</c:v>
                </c:pt>
                <c:pt idx="6">
                  <c:v>592.01699999999994</c:v>
                </c:pt>
                <c:pt idx="7">
                  <c:v>458.88400000000001</c:v>
                </c:pt>
                <c:pt idx="8">
                  <c:v>443.52300000000002</c:v>
                </c:pt>
                <c:pt idx="9">
                  <c:v>1140.771</c:v>
                </c:pt>
                <c:pt idx="10">
                  <c:v>675.51400000000001</c:v>
                </c:pt>
                <c:pt idx="11">
                  <c:v>437.53399999999999</c:v>
                </c:pt>
                <c:pt idx="12">
                  <c:v>1177.8150000000001</c:v>
                </c:pt>
                <c:pt idx="13">
                  <c:v>1560.5830000000001</c:v>
                </c:pt>
                <c:pt idx="14">
                  <c:v>883.40700000000004</c:v>
                </c:pt>
                <c:pt idx="15">
                  <c:v>819.27099999999996</c:v>
                </c:pt>
                <c:pt idx="16">
                  <c:v>526.24799999999993</c:v>
                </c:pt>
              </c:numCache>
            </c:numRef>
          </c:val>
          <c:extLst>
            <c:ext xmlns:c16="http://schemas.microsoft.com/office/drawing/2014/chart" uri="{C3380CC4-5D6E-409C-BE32-E72D297353CC}">
              <c16:uniqueId val="{00000000-B3DB-463E-BDF3-AB9998628A05}"/>
            </c:ext>
          </c:extLst>
        </c:ser>
        <c:ser>
          <c:idx val="2"/>
          <c:order val="1"/>
          <c:tx>
            <c:strRef>
              <c:f>Sheet1!$A$3</c:f>
              <c:strCache>
                <c:ptCount val="1"/>
                <c:pt idx="0">
                  <c:v>"Syömävelka" 1)</c:v>
                </c:pt>
              </c:strCache>
            </c:strRef>
          </c:tx>
          <c:spPr>
            <a:solidFill>
              <a:srgbClr val="9E0000"/>
            </a:solidFill>
            <a:ln w="9525">
              <a:solidFill>
                <a:schemeClr val="tx2"/>
              </a:solidFill>
            </a:ln>
          </c:spPr>
          <c:invertIfNegative val="0"/>
          <c:cat>
            <c:strRef>
              <c:f>Sheet1!$B$1:$R$1</c:f>
              <c:strCache>
                <c:ptCount val="1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strCache>
            </c:strRef>
          </c:cat>
          <c:val>
            <c:numRef>
              <c:f>Sheet1!$B$3:$R$3</c:f>
              <c:numCache>
                <c:formatCode>0.000</c:formatCode>
                <c:ptCount val="17"/>
                <c:pt idx="0">
                  <c:v>86.316000000000003</c:v>
                </c:pt>
                <c:pt idx="1">
                  <c:v>43.747999999999998</c:v>
                </c:pt>
                <c:pt idx="2">
                  <c:v>27.187999999999999</c:v>
                </c:pt>
                <c:pt idx="3">
                  <c:v>36</c:v>
                </c:pt>
                <c:pt idx="4">
                  <c:v>71.165000000000006</c:v>
                </c:pt>
                <c:pt idx="5">
                  <c:v>80.010999999999996</c:v>
                </c:pt>
                <c:pt idx="6">
                  <c:v>33.143000000000001</c:v>
                </c:pt>
                <c:pt idx="7">
                  <c:v>18.959</c:v>
                </c:pt>
                <c:pt idx="8">
                  <c:v>35.935000000000002</c:v>
                </c:pt>
                <c:pt idx="9">
                  <c:v>16.606000000000002</c:v>
                </c:pt>
                <c:pt idx="10">
                  <c:v>1.494</c:v>
                </c:pt>
                <c:pt idx="11">
                  <c:v>45.784999999999997</c:v>
                </c:pt>
                <c:pt idx="12">
                  <c:v>90.048000000000002</c:v>
                </c:pt>
                <c:pt idx="13">
                  <c:v>16.326000000000001</c:v>
                </c:pt>
                <c:pt idx="14">
                  <c:v>8.593</c:v>
                </c:pt>
                <c:pt idx="15">
                  <c:v>7.7290000000000001</c:v>
                </c:pt>
                <c:pt idx="16">
                  <c:v>8.6</c:v>
                </c:pt>
              </c:numCache>
            </c:numRef>
          </c:val>
          <c:extLst>
            <c:ext xmlns:c16="http://schemas.microsoft.com/office/drawing/2014/chart" uri="{C3380CC4-5D6E-409C-BE32-E72D297353CC}">
              <c16:uniqueId val="{00000001-B3DB-463E-BDF3-AB9998628A05}"/>
            </c:ext>
          </c:extLst>
        </c:ser>
        <c:dLbls>
          <c:showLegendKey val="0"/>
          <c:showVal val="0"/>
          <c:showCatName val="0"/>
          <c:showSerName val="0"/>
          <c:showPercent val="0"/>
          <c:showBubbleSize val="0"/>
        </c:dLbls>
        <c:gapWidth val="70"/>
        <c:overlap val="100"/>
        <c:axId val="154925696"/>
        <c:axId val="163382016"/>
      </c:barChart>
      <c:catAx>
        <c:axId val="154925696"/>
        <c:scaling>
          <c:orientation val="minMax"/>
        </c:scaling>
        <c:delete val="0"/>
        <c:axPos val="b"/>
        <c:numFmt formatCode="General" sourceLinked="1"/>
        <c:majorTickMark val="cross"/>
        <c:minorTickMark val="none"/>
        <c:tickLblPos val="nextTo"/>
        <c:spPr>
          <a:ln w="3927">
            <a:solidFill>
              <a:schemeClr val="tx1"/>
            </a:solidFill>
            <a:prstDash val="solid"/>
          </a:ln>
        </c:spPr>
        <c:txPr>
          <a:bodyPr rot="0" vert="horz"/>
          <a:lstStyle/>
          <a:p>
            <a:pPr>
              <a:defRPr sz="1300" b="0" i="0" u="none" strike="noStrike" baseline="0">
                <a:solidFill>
                  <a:schemeClr val="accent1"/>
                </a:solidFill>
                <a:latin typeface="Verdana"/>
                <a:ea typeface="Verdana"/>
                <a:cs typeface="Verdana"/>
              </a:defRPr>
            </a:pPr>
            <a:endParaRPr lang="fi-FI"/>
          </a:p>
        </c:txPr>
        <c:crossAx val="163382016"/>
        <c:crosses val="autoZero"/>
        <c:auto val="0"/>
        <c:lblAlgn val="ctr"/>
        <c:lblOffset val="100"/>
        <c:tickLblSkip val="1"/>
        <c:tickMarkSkip val="1"/>
        <c:noMultiLvlLbl val="0"/>
      </c:catAx>
      <c:valAx>
        <c:axId val="163382016"/>
        <c:scaling>
          <c:orientation val="minMax"/>
          <c:max val="1600"/>
          <c:min val="0"/>
        </c:scaling>
        <c:delete val="0"/>
        <c:axPos val="l"/>
        <c:majorGridlines>
          <c:spPr>
            <a:ln w="9525">
              <a:solidFill>
                <a:schemeClr val="tx1"/>
              </a:solidFill>
              <a:prstDash val="sysDot"/>
            </a:ln>
          </c:spPr>
        </c:majorGridlines>
        <c:numFmt formatCode="0" sourceLinked="0"/>
        <c:majorTickMark val="cross"/>
        <c:minorTickMark val="in"/>
        <c:tickLblPos val="nextTo"/>
        <c:spPr>
          <a:ln w="3927">
            <a:solidFill>
              <a:schemeClr val="tx1"/>
            </a:solidFill>
            <a:prstDash val="solid"/>
          </a:ln>
        </c:spPr>
        <c:txPr>
          <a:bodyPr rot="0" vert="horz"/>
          <a:lstStyle/>
          <a:p>
            <a:pPr>
              <a:defRPr sz="1320" b="0" i="0" u="none" strike="noStrike" baseline="0">
                <a:solidFill>
                  <a:schemeClr val="accent1"/>
                </a:solidFill>
                <a:latin typeface="Verdana"/>
                <a:ea typeface="Verdana"/>
                <a:cs typeface="Verdana"/>
              </a:defRPr>
            </a:pPr>
            <a:endParaRPr lang="fi-FI"/>
          </a:p>
        </c:txPr>
        <c:crossAx val="154925696"/>
        <c:crosses val="autoZero"/>
        <c:crossBetween val="between"/>
        <c:majorUnit val="200"/>
        <c:minorUnit val="100"/>
      </c:valAx>
      <c:spPr>
        <a:noFill/>
        <a:ln w="15707">
          <a:solidFill>
            <a:schemeClr val="tx1"/>
          </a:solidFill>
          <a:prstDash val="solid"/>
        </a:ln>
      </c:spPr>
    </c:plotArea>
    <c:legend>
      <c:legendPos val="r"/>
      <c:layout>
        <c:manualLayout>
          <c:xMode val="edge"/>
          <c:yMode val="edge"/>
          <c:x val="0.14939113723452155"/>
          <c:y val="9.3672842321002481E-2"/>
          <c:w val="0.36501584445700119"/>
          <c:h val="0.13891684955913106"/>
        </c:manualLayout>
      </c:layout>
      <c:overlay val="0"/>
      <c:spPr>
        <a:solidFill>
          <a:schemeClr val="bg1"/>
        </a:solidFill>
        <a:ln w="3927">
          <a:solidFill>
            <a:schemeClr val="tx1"/>
          </a:solidFill>
          <a:prstDash val="solid"/>
        </a:ln>
      </c:spPr>
      <c:txPr>
        <a:bodyPr/>
        <a:lstStyle/>
        <a:p>
          <a:pPr>
            <a:defRPr sz="1340" b="0" i="0" u="none" strike="noStrike" baseline="0">
              <a:solidFill>
                <a:schemeClr val="accent1"/>
              </a:solidFill>
              <a:latin typeface="Verdana"/>
              <a:ea typeface="Verdana"/>
              <a:cs typeface="Verdana"/>
            </a:defRPr>
          </a:pPr>
          <a:endParaRPr lang="fi-FI"/>
        </a:p>
      </c:txPr>
    </c:legend>
    <c:plotVisOnly val="1"/>
    <c:dispBlanksAs val="gap"/>
    <c:showDLblsOverMax val="0"/>
  </c:chart>
  <c:spPr>
    <a:noFill/>
    <a:ln>
      <a:noFill/>
    </a:ln>
  </c:spPr>
  <c:txPr>
    <a:bodyPr/>
    <a:lstStyle/>
    <a:p>
      <a:pPr>
        <a:defRPr sz="2226"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394343040656342E-2"/>
          <c:y val="2.3986122196611608E-2"/>
          <c:w val="0.88642312689894365"/>
          <c:h val="0.90652022202496252"/>
        </c:manualLayout>
      </c:layout>
      <c:lineChart>
        <c:grouping val="standard"/>
        <c:varyColors val="0"/>
        <c:ser>
          <c:idx val="0"/>
          <c:order val="0"/>
          <c:tx>
            <c:strRef>
              <c:f>Sheet1!$A$2</c:f>
              <c:strCache>
                <c:ptCount val="1"/>
                <c:pt idx="0">
                  <c:v>Alle 5000 as. kunnat</c:v>
                </c:pt>
              </c:strCache>
            </c:strRef>
          </c:tx>
          <c:spPr>
            <a:ln w="22225">
              <a:solidFill>
                <a:srgbClr val="00FF00"/>
              </a:solidFill>
              <a:prstDash val="solid"/>
            </a:ln>
          </c:spPr>
          <c:marker>
            <c:symbol val="circle"/>
            <c:size val="6"/>
            <c:spPr>
              <a:solidFill>
                <a:srgbClr val="FFFFFF"/>
              </a:solidFill>
              <a:ln>
                <a:solidFill>
                  <a:srgbClr val="00FF00"/>
                </a:solidFill>
                <a:prstDash val="solid"/>
              </a:ln>
            </c:spPr>
          </c:marker>
          <c:cat>
            <c:strRef>
              <c:f>Sheet1!$B$1:$R$1</c:f>
              <c:strCache>
                <c:ptCount val="1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strCache>
            </c:strRef>
          </c:cat>
          <c:val>
            <c:numRef>
              <c:f>Sheet1!$B$2:$R$2</c:f>
              <c:numCache>
                <c:formatCode>#,##0</c:formatCode>
                <c:ptCount val="17"/>
                <c:pt idx="0">
                  <c:v>696.53168218028168</c:v>
                </c:pt>
                <c:pt idx="1">
                  <c:v>827.65355896925871</c:v>
                </c:pt>
                <c:pt idx="2">
                  <c:v>903.52589662064895</c:v>
                </c:pt>
                <c:pt idx="3">
                  <c:v>954.55067890560099</c:v>
                </c:pt>
                <c:pt idx="4">
                  <c:v>1112.5484135112861</c:v>
                </c:pt>
                <c:pt idx="5">
                  <c:v>1283.840277925334</c:v>
                </c:pt>
                <c:pt idx="6">
                  <c:v>1383.5964074554956</c:v>
                </c:pt>
                <c:pt idx="7">
                  <c:v>1426.3452674819064</c:v>
                </c:pt>
                <c:pt idx="8">
                  <c:v>1469.6836868318824</c:v>
                </c:pt>
                <c:pt idx="9">
                  <c:v>1574.1502807046654</c:v>
                </c:pt>
                <c:pt idx="10">
                  <c:v>1623.280204967507</c:v>
                </c:pt>
                <c:pt idx="11">
                  <c:v>1717.0859352774328</c:v>
                </c:pt>
                <c:pt idx="12" formatCode="0">
                  <c:v>1929.6920610239192</c:v>
                </c:pt>
                <c:pt idx="13" formatCode="0">
                  <c:v>2195.109668433563</c:v>
                </c:pt>
                <c:pt idx="14">
                  <c:v>2340.7232704402518</c:v>
                </c:pt>
                <c:pt idx="15">
                  <c:v>2481.8457106765286</c:v>
                </c:pt>
                <c:pt idx="16" formatCode="0">
                  <c:v>2623.1643544497242</c:v>
                </c:pt>
              </c:numCache>
            </c:numRef>
          </c:val>
          <c:smooth val="0"/>
          <c:extLst>
            <c:ext xmlns:c16="http://schemas.microsoft.com/office/drawing/2014/chart" uri="{C3380CC4-5D6E-409C-BE32-E72D297353CC}">
              <c16:uniqueId val="{00000000-EB12-483D-B15A-76A2216AFC61}"/>
            </c:ext>
          </c:extLst>
        </c:ser>
        <c:ser>
          <c:idx val="1"/>
          <c:order val="1"/>
          <c:tx>
            <c:strRef>
              <c:f>Sheet1!$A$3</c:f>
              <c:strCache>
                <c:ptCount val="1"/>
                <c:pt idx="0">
                  <c:v>5000-20000 as. kunnat</c:v>
                </c:pt>
              </c:strCache>
            </c:strRef>
          </c:tx>
          <c:spPr>
            <a:ln w="22225">
              <a:solidFill>
                <a:srgbClr val="FF0000"/>
              </a:solidFill>
              <a:prstDash val="solid"/>
            </a:ln>
          </c:spPr>
          <c:marker>
            <c:symbol val="circle"/>
            <c:size val="6"/>
            <c:spPr>
              <a:solidFill>
                <a:srgbClr val="FF0000"/>
              </a:solidFill>
              <a:ln>
                <a:solidFill>
                  <a:srgbClr val="FF0000"/>
                </a:solidFill>
                <a:prstDash val="solid"/>
              </a:ln>
            </c:spPr>
          </c:marker>
          <c:cat>
            <c:strRef>
              <c:f>Sheet1!$B$1:$R$1</c:f>
              <c:strCache>
                <c:ptCount val="1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strCache>
            </c:strRef>
          </c:cat>
          <c:val>
            <c:numRef>
              <c:f>Sheet1!$B$3:$R$3</c:f>
              <c:numCache>
                <c:formatCode>#,##0</c:formatCode>
                <c:ptCount val="17"/>
                <c:pt idx="0">
                  <c:v>801.66868423697929</c:v>
                </c:pt>
                <c:pt idx="1">
                  <c:v>887.70216388154654</c:v>
                </c:pt>
                <c:pt idx="2">
                  <c:v>884.10930264844956</c:v>
                </c:pt>
                <c:pt idx="3">
                  <c:v>949.89321934675752</c:v>
                </c:pt>
                <c:pt idx="4">
                  <c:v>1100.8467788076439</c:v>
                </c:pt>
                <c:pt idx="5">
                  <c:v>1282.4775031408549</c:v>
                </c:pt>
                <c:pt idx="6">
                  <c:v>1435.1811835445883</c:v>
                </c:pt>
                <c:pt idx="7">
                  <c:v>1549.9242817372119</c:v>
                </c:pt>
                <c:pt idx="8">
                  <c:v>1670.0077038081622</c:v>
                </c:pt>
                <c:pt idx="9">
                  <c:v>1834.5024074620292</c:v>
                </c:pt>
                <c:pt idx="10">
                  <c:v>1877.814154212462</c:v>
                </c:pt>
                <c:pt idx="11">
                  <c:v>1959.7399538015561</c:v>
                </c:pt>
                <c:pt idx="12" formatCode="0">
                  <c:v>2196.5917457904611</c:v>
                </c:pt>
                <c:pt idx="13" formatCode="0">
                  <c:v>2416.6705673767601</c:v>
                </c:pt>
                <c:pt idx="14">
                  <c:v>2564.3885878855231</c:v>
                </c:pt>
                <c:pt idx="15">
                  <c:v>2674.6887719498659</c:v>
                </c:pt>
                <c:pt idx="16" formatCode="0">
                  <c:v>2771.9317081859126</c:v>
                </c:pt>
              </c:numCache>
            </c:numRef>
          </c:val>
          <c:smooth val="0"/>
          <c:extLst>
            <c:ext xmlns:c16="http://schemas.microsoft.com/office/drawing/2014/chart" uri="{C3380CC4-5D6E-409C-BE32-E72D297353CC}">
              <c16:uniqueId val="{00000001-EB12-483D-B15A-76A2216AFC61}"/>
            </c:ext>
          </c:extLst>
        </c:ser>
        <c:ser>
          <c:idx val="4"/>
          <c:order val="2"/>
          <c:tx>
            <c:strRef>
              <c:f>Sheet1!$A$4</c:f>
              <c:strCache>
                <c:ptCount val="1"/>
                <c:pt idx="0">
                  <c:v>20001-100000 as. kunnat</c:v>
                </c:pt>
              </c:strCache>
            </c:strRef>
          </c:tx>
          <c:spPr>
            <a:ln w="22225">
              <a:solidFill>
                <a:srgbClr val="002060"/>
              </a:solidFill>
              <a:prstDash val="solid"/>
            </a:ln>
          </c:spPr>
          <c:marker>
            <c:symbol val="circle"/>
            <c:size val="6"/>
            <c:spPr>
              <a:solidFill>
                <a:schemeClr val="bg1"/>
              </a:solidFill>
              <a:ln>
                <a:solidFill>
                  <a:srgbClr val="002060"/>
                </a:solidFill>
                <a:prstDash val="solid"/>
              </a:ln>
            </c:spPr>
          </c:marker>
          <c:cat>
            <c:strRef>
              <c:f>Sheet1!$B$1:$R$1</c:f>
              <c:strCache>
                <c:ptCount val="1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strCache>
            </c:strRef>
          </c:cat>
          <c:val>
            <c:numRef>
              <c:f>Sheet1!$B$4:$R$4</c:f>
              <c:numCache>
                <c:formatCode>#,##0</c:formatCode>
                <c:ptCount val="17"/>
                <c:pt idx="0">
                  <c:v>859.98396505421806</c:v>
                </c:pt>
                <c:pt idx="1">
                  <c:v>899.0581301852261</c:v>
                </c:pt>
                <c:pt idx="2">
                  <c:v>900.13879330784937</c:v>
                </c:pt>
                <c:pt idx="3">
                  <c:v>994.53746025294186</c:v>
                </c:pt>
                <c:pt idx="4">
                  <c:v>1195.3953526204664</c:v>
                </c:pt>
                <c:pt idx="5">
                  <c:v>1407.8586236635385</c:v>
                </c:pt>
                <c:pt idx="6">
                  <c:v>1572.9931788754418</c:v>
                </c:pt>
                <c:pt idx="7">
                  <c:v>1640.3362823273553</c:v>
                </c:pt>
                <c:pt idx="8">
                  <c:v>1807.8981744838304</c:v>
                </c:pt>
                <c:pt idx="9">
                  <c:v>1977.8058116015354</c:v>
                </c:pt>
                <c:pt idx="10">
                  <c:v>2026.6688685456033</c:v>
                </c:pt>
                <c:pt idx="11">
                  <c:v>2059.7208867462191</c:v>
                </c:pt>
                <c:pt idx="12" formatCode="0">
                  <c:v>2311.4953979091242</c:v>
                </c:pt>
                <c:pt idx="13" formatCode="0">
                  <c:v>2513.0564229497077</c:v>
                </c:pt>
                <c:pt idx="14">
                  <c:v>2627.5545589940589</c:v>
                </c:pt>
                <c:pt idx="15">
                  <c:v>2741.265603412488</c:v>
                </c:pt>
                <c:pt idx="16" formatCode="0">
                  <c:v>2892.3306314354122</c:v>
                </c:pt>
              </c:numCache>
            </c:numRef>
          </c:val>
          <c:smooth val="0"/>
          <c:extLst>
            <c:ext xmlns:c16="http://schemas.microsoft.com/office/drawing/2014/chart" uri="{C3380CC4-5D6E-409C-BE32-E72D297353CC}">
              <c16:uniqueId val="{00000002-EB12-483D-B15A-76A2216AFC61}"/>
            </c:ext>
          </c:extLst>
        </c:ser>
        <c:ser>
          <c:idx val="2"/>
          <c:order val="3"/>
          <c:tx>
            <c:strRef>
              <c:f>Sheet1!$A$5</c:f>
              <c:strCache>
                <c:ptCount val="1"/>
                <c:pt idx="0">
                  <c:v>Yli 100000 as. kunnat</c:v>
                </c:pt>
              </c:strCache>
            </c:strRef>
          </c:tx>
          <c:spPr>
            <a:ln w="22225">
              <a:solidFill>
                <a:schemeClr val="accent1">
                  <a:lumMod val="50000"/>
                  <a:lumOff val="50000"/>
                </a:schemeClr>
              </a:solidFill>
              <a:prstDash val="solid"/>
            </a:ln>
          </c:spPr>
          <c:marker>
            <c:symbol val="square"/>
            <c:size val="5"/>
            <c:spPr>
              <a:solidFill>
                <a:srgbClr val="CCFFFF"/>
              </a:solidFill>
              <a:ln>
                <a:solidFill>
                  <a:schemeClr val="accent1">
                    <a:lumMod val="50000"/>
                    <a:lumOff val="50000"/>
                  </a:schemeClr>
                </a:solidFill>
                <a:prstDash val="solid"/>
              </a:ln>
            </c:spPr>
          </c:marker>
          <c:cat>
            <c:strRef>
              <c:f>Sheet1!$B$1:$R$1</c:f>
              <c:strCache>
                <c:ptCount val="1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strCache>
            </c:strRef>
          </c:cat>
          <c:val>
            <c:numRef>
              <c:f>Sheet1!$B$5:$R$5</c:f>
              <c:numCache>
                <c:formatCode>#,##0</c:formatCode>
                <c:ptCount val="17"/>
                <c:pt idx="0">
                  <c:v>611.12675262251878</c:v>
                </c:pt>
                <c:pt idx="1">
                  <c:v>587.41124712371141</c:v>
                </c:pt>
                <c:pt idx="2">
                  <c:v>804.23122279404174</c:v>
                </c:pt>
                <c:pt idx="3">
                  <c:v>1044.9060669824605</c:v>
                </c:pt>
                <c:pt idx="4">
                  <c:v>1210.7329041160369</c:v>
                </c:pt>
                <c:pt idx="5">
                  <c:v>1345.8852298454467</c:v>
                </c:pt>
                <c:pt idx="6">
                  <c:v>1388.0158262373111</c:v>
                </c:pt>
                <c:pt idx="7">
                  <c:v>1476.6997892580371</c:v>
                </c:pt>
                <c:pt idx="8">
                  <c:v>1466.8746387450217</c:v>
                </c:pt>
                <c:pt idx="9">
                  <c:v>1759.8903418012576</c:v>
                </c:pt>
                <c:pt idx="10">
                  <c:v>2000.5546235575212</c:v>
                </c:pt>
                <c:pt idx="11">
                  <c:v>2122.4590508295369</c:v>
                </c:pt>
                <c:pt idx="12" formatCode="0">
                  <c:v>2315.9399922288239</c:v>
                </c:pt>
                <c:pt idx="13" formatCode="0">
                  <c:v>2702.865477907113</c:v>
                </c:pt>
                <c:pt idx="14">
                  <c:v>2894.2574291932247</c:v>
                </c:pt>
                <c:pt idx="15">
                  <c:v>3080.9086708055993</c:v>
                </c:pt>
                <c:pt idx="16" formatCode="0">
                  <c:v>3101.7471484407665</c:v>
                </c:pt>
              </c:numCache>
            </c:numRef>
          </c:val>
          <c:smooth val="0"/>
          <c:extLst>
            <c:ext xmlns:c16="http://schemas.microsoft.com/office/drawing/2014/chart" uri="{C3380CC4-5D6E-409C-BE32-E72D297353CC}">
              <c16:uniqueId val="{00000003-EB12-483D-B15A-76A2216AFC61}"/>
            </c:ext>
          </c:extLst>
        </c:ser>
        <c:dLbls>
          <c:showLegendKey val="0"/>
          <c:showVal val="0"/>
          <c:showCatName val="0"/>
          <c:showSerName val="0"/>
          <c:showPercent val="0"/>
          <c:showBubbleSize val="0"/>
        </c:dLbls>
        <c:marker val="1"/>
        <c:smooth val="0"/>
        <c:axId val="164413440"/>
        <c:axId val="164426880"/>
      </c:lineChart>
      <c:lineChart>
        <c:grouping val="standard"/>
        <c:varyColors val="0"/>
        <c:ser>
          <c:idx val="3"/>
          <c:order val="4"/>
          <c:tx>
            <c:strRef>
              <c:f>Sheet1!$A$6</c:f>
              <c:strCache>
                <c:ptCount val="1"/>
                <c:pt idx="0">
                  <c:v>Manner-Suomi</c:v>
                </c:pt>
              </c:strCache>
            </c:strRef>
          </c:tx>
          <c:spPr>
            <a:ln w="22225">
              <a:solidFill>
                <a:srgbClr val="000000"/>
              </a:solidFill>
              <a:prstDash val="solid"/>
            </a:ln>
          </c:spPr>
          <c:marker>
            <c:symbol val="circle"/>
            <c:size val="5"/>
            <c:spPr>
              <a:solidFill>
                <a:schemeClr val="tx2"/>
              </a:solidFill>
              <a:ln>
                <a:solidFill>
                  <a:schemeClr val="tx2"/>
                </a:solidFill>
              </a:ln>
            </c:spPr>
          </c:marker>
          <c:cat>
            <c:strRef>
              <c:f>Sheet1!$B$1:$R$1</c:f>
              <c:strCache>
                <c:ptCount val="1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strCache>
            </c:strRef>
          </c:cat>
          <c:val>
            <c:numRef>
              <c:f>Sheet1!$B$6:$R$6</c:f>
              <c:numCache>
                <c:formatCode>#,##0</c:formatCode>
                <c:ptCount val="17"/>
                <c:pt idx="0">
                  <c:v>746.26052572583649</c:v>
                </c:pt>
                <c:pt idx="1">
                  <c:v>780.8687469444618</c:v>
                </c:pt>
                <c:pt idx="2">
                  <c:v>862.53247563048762</c:v>
                </c:pt>
                <c:pt idx="3">
                  <c:v>999.02395066031113</c:v>
                </c:pt>
                <c:pt idx="4">
                  <c:v>1172.6322489036158</c:v>
                </c:pt>
                <c:pt idx="5">
                  <c:v>1347.375140901933</c:v>
                </c:pt>
                <c:pt idx="6">
                  <c:v>1460.8223340352972</c:v>
                </c:pt>
                <c:pt idx="7">
                  <c:v>1545.2130731031298</c:v>
                </c:pt>
                <c:pt idx="8">
                  <c:v>1628.7862403559409</c:v>
                </c:pt>
                <c:pt idx="9">
                  <c:v>1837.7265556071698</c:v>
                </c:pt>
                <c:pt idx="10">
                  <c:v>1955.957517753455</c:v>
                </c:pt>
                <c:pt idx="11">
                  <c:v>2037.566772437968</c:v>
                </c:pt>
                <c:pt idx="12" formatCode="0">
                  <c:v>2262.3296808012637</c:v>
                </c:pt>
                <c:pt idx="13" formatCode="0">
                  <c:v>2542.4762715477655</c:v>
                </c:pt>
                <c:pt idx="14">
                  <c:v>2696.5986672024169</c:v>
                </c:pt>
                <c:pt idx="15">
                  <c:v>2840.5019854992147</c:v>
                </c:pt>
                <c:pt idx="16" formatCode="0">
                  <c:v>2930.4102003627013</c:v>
                </c:pt>
              </c:numCache>
            </c:numRef>
          </c:val>
          <c:smooth val="0"/>
          <c:extLst>
            <c:ext xmlns:c16="http://schemas.microsoft.com/office/drawing/2014/chart" uri="{C3380CC4-5D6E-409C-BE32-E72D297353CC}">
              <c16:uniqueId val="{00000004-EB12-483D-B15A-76A2216AFC61}"/>
            </c:ext>
          </c:extLst>
        </c:ser>
        <c:dLbls>
          <c:showLegendKey val="0"/>
          <c:showVal val="0"/>
          <c:showCatName val="0"/>
          <c:showSerName val="0"/>
          <c:showPercent val="0"/>
          <c:showBubbleSize val="0"/>
        </c:dLbls>
        <c:marker val="1"/>
        <c:smooth val="0"/>
        <c:axId val="1400816959"/>
        <c:axId val="1400816127"/>
      </c:lineChart>
      <c:catAx>
        <c:axId val="164413440"/>
        <c:scaling>
          <c:orientation val="minMax"/>
        </c:scaling>
        <c:delete val="0"/>
        <c:axPos val="b"/>
        <c:majorGridlines>
          <c:spPr>
            <a:ln w="6350">
              <a:solidFill>
                <a:schemeClr val="tx1"/>
              </a:solidFill>
              <a:prstDash val="sysDot"/>
            </a:ln>
          </c:spPr>
        </c:majorGridlines>
        <c:numFmt formatCode="General" sourceLinked="1"/>
        <c:majorTickMark val="out"/>
        <c:minorTickMark val="none"/>
        <c:tickLblPos val="low"/>
        <c:spPr>
          <a:ln w="3227">
            <a:solidFill>
              <a:schemeClr val="tx1"/>
            </a:solidFill>
            <a:prstDash val="solid"/>
          </a:ln>
        </c:spPr>
        <c:txPr>
          <a:bodyPr rot="0" vert="horz"/>
          <a:lstStyle/>
          <a:p>
            <a:pPr>
              <a:defRPr sz="1300" b="0" i="0" u="none" strike="noStrike" baseline="0">
                <a:solidFill>
                  <a:schemeClr val="tx1"/>
                </a:solidFill>
                <a:latin typeface="Verdana"/>
                <a:ea typeface="Verdana"/>
                <a:cs typeface="Verdana"/>
              </a:defRPr>
            </a:pPr>
            <a:endParaRPr lang="fi-FI"/>
          </a:p>
        </c:txPr>
        <c:crossAx val="164426880"/>
        <c:crosses val="autoZero"/>
        <c:auto val="1"/>
        <c:lblAlgn val="ctr"/>
        <c:lblOffset val="100"/>
        <c:tickLblSkip val="1"/>
        <c:tickMarkSkip val="1"/>
        <c:noMultiLvlLbl val="0"/>
      </c:catAx>
      <c:valAx>
        <c:axId val="164426880"/>
        <c:scaling>
          <c:orientation val="minMax"/>
          <c:max val="3500"/>
          <c:min val="0"/>
        </c:scaling>
        <c:delete val="0"/>
        <c:axPos val="l"/>
        <c:majorGridlines>
          <c:spPr>
            <a:ln w="6350">
              <a:solidFill>
                <a:schemeClr val="tx1"/>
              </a:solidFill>
              <a:prstDash val="sysDot"/>
            </a:ln>
          </c:spPr>
        </c:majorGridlines>
        <c:numFmt formatCode="#,##0" sourceLinked="1"/>
        <c:majorTickMark val="out"/>
        <c:minorTickMark val="in"/>
        <c:tickLblPos val="nextTo"/>
        <c:spPr>
          <a:ln w="3227">
            <a:solidFill>
              <a:schemeClr val="tx1"/>
            </a:solidFill>
            <a:prstDash val="solid"/>
          </a:ln>
        </c:spPr>
        <c:txPr>
          <a:bodyPr rot="0" vert="horz"/>
          <a:lstStyle/>
          <a:p>
            <a:pPr>
              <a:defRPr sz="1350" b="0" i="0" u="none" strike="noStrike" baseline="0">
                <a:solidFill>
                  <a:schemeClr val="tx1"/>
                </a:solidFill>
                <a:latin typeface="Verdana"/>
                <a:ea typeface="Verdana"/>
                <a:cs typeface="Verdana"/>
              </a:defRPr>
            </a:pPr>
            <a:endParaRPr lang="fi-FI"/>
          </a:p>
        </c:txPr>
        <c:crossAx val="164413440"/>
        <c:crosses val="autoZero"/>
        <c:crossBetween val="between"/>
        <c:majorUnit val="500"/>
        <c:minorUnit val="100"/>
      </c:valAx>
      <c:valAx>
        <c:axId val="1400816127"/>
        <c:scaling>
          <c:orientation val="minMax"/>
          <c:max val="3500"/>
        </c:scaling>
        <c:delete val="0"/>
        <c:axPos val="r"/>
        <c:numFmt formatCode="#,##0" sourceLinked="1"/>
        <c:majorTickMark val="out"/>
        <c:minorTickMark val="none"/>
        <c:tickLblPos val="nextTo"/>
        <c:txPr>
          <a:bodyPr/>
          <a:lstStyle/>
          <a:p>
            <a:pPr>
              <a:defRPr sz="1350" b="0" i="0" baseline="0">
                <a:latin typeface="Verdana" panose="020B0604030504040204" pitchFamily="34" charset="0"/>
              </a:defRPr>
            </a:pPr>
            <a:endParaRPr lang="fi-FI"/>
          </a:p>
        </c:txPr>
        <c:crossAx val="1400816959"/>
        <c:crosses val="max"/>
        <c:crossBetween val="between"/>
      </c:valAx>
      <c:catAx>
        <c:axId val="1400816959"/>
        <c:scaling>
          <c:orientation val="minMax"/>
        </c:scaling>
        <c:delete val="1"/>
        <c:axPos val="b"/>
        <c:numFmt formatCode="General" sourceLinked="1"/>
        <c:majorTickMark val="out"/>
        <c:minorTickMark val="none"/>
        <c:tickLblPos val="nextTo"/>
        <c:crossAx val="1400816127"/>
        <c:crosses val="autoZero"/>
        <c:auto val="1"/>
        <c:lblAlgn val="ctr"/>
        <c:lblOffset val="100"/>
        <c:noMultiLvlLbl val="0"/>
      </c:catAx>
      <c:spPr>
        <a:noFill/>
        <a:ln w="12907">
          <a:solidFill>
            <a:schemeClr val="tx1"/>
          </a:solidFill>
          <a:prstDash val="solid"/>
        </a:ln>
      </c:spPr>
    </c:plotArea>
    <c:legend>
      <c:legendPos val="r"/>
      <c:layout>
        <c:manualLayout>
          <c:xMode val="edge"/>
          <c:yMode val="edge"/>
          <c:x val="0.15218730404719624"/>
          <c:y val="8.5311530330745719E-2"/>
          <c:w val="0.33012927942093062"/>
          <c:h val="0.24488577879981882"/>
        </c:manualLayout>
      </c:layout>
      <c:overlay val="0"/>
      <c:spPr>
        <a:solidFill>
          <a:srgbClr val="FFFFFF"/>
        </a:solidFill>
        <a:ln w="3227">
          <a:solidFill>
            <a:schemeClr val="tx1"/>
          </a:solidFill>
          <a:prstDash val="solid"/>
        </a:ln>
      </c:spPr>
      <c:txPr>
        <a:bodyPr/>
        <a:lstStyle/>
        <a:p>
          <a:pPr>
            <a:defRPr sz="1250" b="0" i="0" u="none" strike="noStrike" baseline="0">
              <a:solidFill>
                <a:schemeClr val="tx1"/>
              </a:solidFill>
              <a:latin typeface="Verdana"/>
              <a:ea typeface="Verdana"/>
              <a:cs typeface="Verdana"/>
            </a:defRPr>
          </a:pPr>
          <a:endParaRPr lang="fi-FI"/>
        </a:p>
      </c:txPr>
    </c:legend>
    <c:plotVisOnly val="1"/>
    <c:dispBlanksAs val="gap"/>
    <c:showDLblsOverMax val="0"/>
  </c:chart>
  <c:spPr>
    <a:noFill/>
    <a:ln>
      <a:noFill/>
    </a:ln>
  </c:spPr>
  <c:txPr>
    <a:bodyPr/>
    <a:lstStyle/>
    <a:p>
      <a:pPr>
        <a:defRPr sz="1829"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79549882719835"/>
          <c:y val="1.4693440099626306E-2"/>
          <c:w val="0.7395693608969226"/>
          <c:h val="0.9190790175545509"/>
        </c:manualLayout>
      </c:layout>
      <c:barChart>
        <c:barDir val="bar"/>
        <c:grouping val="clustered"/>
        <c:varyColors val="0"/>
        <c:ser>
          <c:idx val="1"/>
          <c:order val="0"/>
          <c:tx>
            <c:strRef>
              <c:f>Sheet1!$B$1</c:f>
              <c:strCache>
                <c:ptCount val="1"/>
                <c:pt idx="0">
                  <c:v>2015</c:v>
                </c:pt>
              </c:strCache>
            </c:strRef>
          </c:tx>
          <c:spPr>
            <a:solidFill>
              <a:srgbClr val="9EC9E3"/>
            </a:solidFill>
            <a:ln w="9525">
              <a:solidFill>
                <a:schemeClr val="tx1"/>
              </a:solidFill>
              <a:prstDash val="solid"/>
            </a:ln>
          </c:spPr>
          <c:invertIfNegative val="0"/>
          <c:dPt>
            <c:idx val="8"/>
            <c:invertIfNegative val="0"/>
            <c:bubble3D val="0"/>
            <c:spPr>
              <a:solidFill>
                <a:srgbClr val="A1ADC7"/>
              </a:solidFill>
              <a:ln w="9525">
                <a:solidFill>
                  <a:schemeClr val="tx1"/>
                </a:solidFill>
                <a:prstDash val="solid"/>
              </a:ln>
            </c:spPr>
            <c:extLst>
              <c:ext xmlns:c16="http://schemas.microsoft.com/office/drawing/2014/chart" uri="{C3380CC4-5D6E-409C-BE32-E72D297353CC}">
                <c16:uniqueId val="{00000004-754D-4EFD-BFAF-E96EA1824AAA}"/>
              </c:ext>
            </c:extLst>
          </c:dPt>
          <c:dPt>
            <c:idx val="9"/>
            <c:invertIfNegative val="0"/>
            <c:bubble3D val="0"/>
            <c:extLst>
              <c:ext xmlns:c16="http://schemas.microsoft.com/office/drawing/2014/chart" uri="{C3380CC4-5D6E-409C-BE32-E72D297353CC}">
                <c16:uniqueId val="{00000001-1C76-4FFB-BCF2-7BD008BDB139}"/>
              </c:ext>
            </c:extLst>
          </c:dPt>
          <c:cat>
            <c:strRef>
              <c:f>Sheet1!$A$2:$A$20</c:f>
              <c:strCache>
                <c:ptCount val="19"/>
                <c:pt idx="0">
                  <c:v>Keski-Pohjanmaa</c:v>
                </c:pt>
                <c:pt idx="1">
                  <c:v>Päijät-Häme</c:v>
                </c:pt>
                <c:pt idx="2">
                  <c:v>Kanta-Häme</c:v>
                </c:pt>
                <c:pt idx="3">
                  <c:v>Kymenlaakso</c:v>
                </c:pt>
                <c:pt idx="4">
                  <c:v>Pohjois-Pohjanmaa</c:v>
                </c:pt>
                <c:pt idx="5">
                  <c:v>Etelä-Pohjanmaa</c:v>
                </c:pt>
                <c:pt idx="6">
                  <c:v>Etelä-Savo</c:v>
                </c:pt>
                <c:pt idx="7">
                  <c:v>Pohjanmaa</c:v>
                </c:pt>
                <c:pt idx="8">
                  <c:v>MANNER-SUOMI</c:v>
                </c:pt>
                <c:pt idx="9">
                  <c:v>Keski-Suomi</c:v>
                </c:pt>
                <c:pt idx="10">
                  <c:v>Uusimaa</c:v>
                </c:pt>
                <c:pt idx="11">
                  <c:v>Pohjois-Savo</c:v>
                </c:pt>
                <c:pt idx="12">
                  <c:v>Varsinais-Suomi</c:v>
                </c:pt>
                <c:pt idx="13">
                  <c:v>Lappi</c:v>
                </c:pt>
                <c:pt idx="14">
                  <c:v>Etelä-Karjala</c:v>
                </c:pt>
                <c:pt idx="15">
                  <c:v>Kainuu</c:v>
                </c:pt>
                <c:pt idx="16">
                  <c:v>Pirkanmaa</c:v>
                </c:pt>
                <c:pt idx="17">
                  <c:v>Pohjois-Karjala</c:v>
                </c:pt>
                <c:pt idx="18">
                  <c:v>Satakunta</c:v>
                </c:pt>
              </c:strCache>
            </c:strRef>
          </c:cat>
          <c:val>
            <c:numRef>
              <c:f>Sheet1!$B$2:$B$20</c:f>
              <c:numCache>
                <c:formatCode>#,##0</c:formatCode>
                <c:ptCount val="19"/>
                <c:pt idx="0">
                  <c:v>4833.6423687565184</c:v>
                </c:pt>
                <c:pt idx="1">
                  <c:v>4651.6826625003096</c:v>
                </c:pt>
                <c:pt idx="2">
                  <c:v>2952.4698071089233</c:v>
                </c:pt>
                <c:pt idx="3">
                  <c:v>3433.2131984240687</c:v>
                </c:pt>
                <c:pt idx="4">
                  <c:v>3305.715832548884</c:v>
                </c:pt>
                <c:pt idx="5">
                  <c:v>3274.8486390495673</c:v>
                </c:pt>
                <c:pt idx="6">
                  <c:v>3063.8767838727922</c:v>
                </c:pt>
                <c:pt idx="7">
                  <c:v>2888.1268611121814</c:v>
                </c:pt>
                <c:pt idx="8">
                  <c:v>2840.5019854992147</c:v>
                </c:pt>
                <c:pt idx="9">
                  <c:v>3053.1655667561099</c:v>
                </c:pt>
                <c:pt idx="10">
                  <c:v>2824.2579436276005</c:v>
                </c:pt>
                <c:pt idx="11">
                  <c:v>2638.5227039161082</c:v>
                </c:pt>
                <c:pt idx="12">
                  <c:v>2599.5429274987719</c:v>
                </c:pt>
                <c:pt idx="13">
                  <c:v>2573.8479912417479</c:v>
                </c:pt>
                <c:pt idx="14">
                  <c:v>2571.8043536273876</c:v>
                </c:pt>
                <c:pt idx="15">
                  <c:v>2312.9812543146941</c:v>
                </c:pt>
                <c:pt idx="16">
                  <c:v>2201.0732759813009</c:v>
                </c:pt>
                <c:pt idx="17">
                  <c:v>1925.5439895602563</c:v>
                </c:pt>
                <c:pt idx="18">
                  <c:v>1875.2405172297797</c:v>
                </c:pt>
              </c:numCache>
            </c:numRef>
          </c:val>
          <c:extLst>
            <c:ext xmlns:c16="http://schemas.microsoft.com/office/drawing/2014/chart" uri="{C3380CC4-5D6E-409C-BE32-E72D297353CC}">
              <c16:uniqueId val="{00000002-1C76-4FFB-BCF2-7BD008BDB139}"/>
            </c:ext>
          </c:extLst>
        </c:ser>
        <c:ser>
          <c:idx val="4"/>
          <c:order val="1"/>
          <c:tx>
            <c:strRef>
              <c:f>Sheet1!$C$1</c:f>
              <c:strCache>
                <c:ptCount val="1"/>
                <c:pt idx="0">
                  <c:v>2016*</c:v>
                </c:pt>
              </c:strCache>
            </c:strRef>
          </c:tx>
          <c:spPr>
            <a:solidFill>
              <a:srgbClr val="FF4343"/>
            </a:solidFill>
            <a:ln w="9525">
              <a:solidFill>
                <a:schemeClr val="tx2"/>
              </a:solidFill>
              <a:prstDash val="solid"/>
            </a:ln>
          </c:spPr>
          <c:invertIfNegative val="0"/>
          <c:dPt>
            <c:idx val="8"/>
            <c:invertIfNegative val="0"/>
            <c:bubble3D val="0"/>
            <c:spPr>
              <a:solidFill>
                <a:srgbClr val="FF0000"/>
              </a:solidFill>
              <a:ln w="9525">
                <a:solidFill>
                  <a:schemeClr val="tx2"/>
                </a:solidFill>
                <a:prstDash val="solid"/>
              </a:ln>
            </c:spPr>
            <c:extLst>
              <c:ext xmlns:c16="http://schemas.microsoft.com/office/drawing/2014/chart" uri="{C3380CC4-5D6E-409C-BE32-E72D297353CC}">
                <c16:uniqueId val="{00000003-754D-4EFD-BFAF-E96EA1824AAA}"/>
              </c:ext>
            </c:extLst>
          </c:dPt>
          <c:dPt>
            <c:idx val="9"/>
            <c:invertIfNegative val="0"/>
            <c:bubble3D val="0"/>
            <c:extLst>
              <c:ext xmlns:c16="http://schemas.microsoft.com/office/drawing/2014/chart" uri="{C3380CC4-5D6E-409C-BE32-E72D297353CC}">
                <c16:uniqueId val="{00000004-1C76-4FFB-BCF2-7BD008BDB139}"/>
              </c:ext>
            </c:extLst>
          </c:dPt>
          <c:dPt>
            <c:idx val="10"/>
            <c:invertIfNegative val="0"/>
            <c:bubble3D val="0"/>
            <c:extLst>
              <c:ext xmlns:c16="http://schemas.microsoft.com/office/drawing/2014/chart" uri="{C3380CC4-5D6E-409C-BE32-E72D297353CC}">
                <c16:uniqueId val="{00000005-1C76-4FFB-BCF2-7BD008BDB139}"/>
              </c:ext>
            </c:extLst>
          </c:dPt>
          <c:cat>
            <c:strRef>
              <c:f>Sheet1!$A$2:$A$20</c:f>
              <c:strCache>
                <c:ptCount val="19"/>
                <c:pt idx="0">
                  <c:v>Keski-Pohjanmaa</c:v>
                </c:pt>
                <c:pt idx="1">
                  <c:v>Päijät-Häme</c:v>
                </c:pt>
                <c:pt idx="2">
                  <c:v>Kanta-Häme</c:v>
                </c:pt>
                <c:pt idx="3">
                  <c:v>Kymenlaakso</c:v>
                </c:pt>
                <c:pt idx="4">
                  <c:v>Pohjois-Pohjanmaa</c:v>
                </c:pt>
                <c:pt idx="5">
                  <c:v>Etelä-Pohjanmaa</c:v>
                </c:pt>
                <c:pt idx="6">
                  <c:v>Etelä-Savo</c:v>
                </c:pt>
                <c:pt idx="7">
                  <c:v>Pohjanmaa</c:v>
                </c:pt>
                <c:pt idx="8">
                  <c:v>MANNER-SUOMI</c:v>
                </c:pt>
                <c:pt idx="9">
                  <c:v>Keski-Suomi</c:v>
                </c:pt>
                <c:pt idx="10">
                  <c:v>Uusimaa</c:v>
                </c:pt>
                <c:pt idx="11">
                  <c:v>Pohjois-Savo</c:v>
                </c:pt>
                <c:pt idx="12">
                  <c:v>Varsinais-Suomi</c:v>
                </c:pt>
                <c:pt idx="13">
                  <c:v>Lappi</c:v>
                </c:pt>
                <c:pt idx="14">
                  <c:v>Etelä-Karjala</c:v>
                </c:pt>
                <c:pt idx="15">
                  <c:v>Kainuu</c:v>
                </c:pt>
                <c:pt idx="16">
                  <c:v>Pirkanmaa</c:v>
                </c:pt>
                <c:pt idx="17">
                  <c:v>Pohjois-Karjala</c:v>
                </c:pt>
                <c:pt idx="18">
                  <c:v>Satakunta</c:v>
                </c:pt>
              </c:strCache>
            </c:strRef>
          </c:cat>
          <c:val>
            <c:numRef>
              <c:f>Sheet1!$C$2:$C$20</c:f>
              <c:numCache>
                <c:formatCode>#,##0</c:formatCode>
                <c:ptCount val="19"/>
                <c:pt idx="0">
                  <c:v>4750.2571755603531</c:v>
                </c:pt>
                <c:pt idx="1">
                  <c:v>4720.1928609694633</c:v>
                </c:pt>
                <c:pt idx="2">
                  <c:v>3567.042159525015</c:v>
                </c:pt>
                <c:pt idx="3">
                  <c:v>3492.4029960015769</c:v>
                </c:pt>
                <c:pt idx="4">
                  <c:v>3440.331890858406</c:v>
                </c:pt>
                <c:pt idx="5">
                  <c:v>3432.5994954864805</c:v>
                </c:pt>
                <c:pt idx="6">
                  <c:v>3165.428932101418</c:v>
                </c:pt>
                <c:pt idx="7">
                  <c:v>3117.0368737254039</c:v>
                </c:pt>
                <c:pt idx="8">
                  <c:v>2930.4102003627013</c:v>
                </c:pt>
                <c:pt idx="9">
                  <c:v>2901.9396941975765</c:v>
                </c:pt>
                <c:pt idx="10">
                  <c:v>2816.7813977560759</c:v>
                </c:pt>
                <c:pt idx="11">
                  <c:v>2787.8155416234372</c:v>
                </c:pt>
                <c:pt idx="12">
                  <c:v>2696.1980585383294</c:v>
                </c:pt>
                <c:pt idx="13">
                  <c:v>2687.6196607046736</c:v>
                </c:pt>
                <c:pt idx="14">
                  <c:v>2583.7538537049249</c:v>
                </c:pt>
                <c:pt idx="15">
                  <c:v>2567.121272897446</c:v>
                </c:pt>
                <c:pt idx="16">
                  <c:v>2417.0385977038127</c:v>
                </c:pt>
                <c:pt idx="17">
                  <c:v>2083.6318880846188</c:v>
                </c:pt>
                <c:pt idx="18">
                  <c:v>1962.4229840438736</c:v>
                </c:pt>
              </c:numCache>
            </c:numRef>
          </c:val>
          <c:extLst>
            <c:ext xmlns:c16="http://schemas.microsoft.com/office/drawing/2014/chart" uri="{C3380CC4-5D6E-409C-BE32-E72D297353CC}">
              <c16:uniqueId val="{00000006-1C76-4FFB-BCF2-7BD008BDB139}"/>
            </c:ext>
          </c:extLst>
        </c:ser>
        <c:dLbls>
          <c:showLegendKey val="0"/>
          <c:showVal val="0"/>
          <c:showCatName val="0"/>
          <c:showSerName val="0"/>
          <c:showPercent val="0"/>
          <c:showBubbleSize val="0"/>
        </c:dLbls>
        <c:gapWidth val="48"/>
        <c:overlap val="44"/>
        <c:axId val="165728256"/>
        <c:axId val="165729792"/>
      </c:barChart>
      <c:catAx>
        <c:axId val="165728256"/>
        <c:scaling>
          <c:orientation val="minMax"/>
        </c:scaling>
        <c:delete val="0"/>
        <c:axPos val="l"/>
        <c:numFmt formatCode="General" sourceLinked="1"/>
        <c:majorTickMark val="out"/>
        <c:minorTickMark val="none"/>
        <c:tickLblPos val="nextTo"/>
        <c:spPr>
          <a:ln w="3051">
            <a:solidFill>
              <a:schemeClr val="tx1"/>
            </a:solidFill>
            <a:prstDash val="solid"/>
          </a:ln>
        </c:spPr>
        <c:txPr>
          <a:bodyPr rot="0" vert="horz"/>
          <a:lstStyle/>
          <a:p>
            <a:pPr>
              <a:defRPr sz="1250" baseline="0"/>
            </a:pPr>
            <a:endParaRPr lang="fi-FI"/>
          </a:p>
        </c:txPr>
        <c:crossAx val="165729792"/>
        <c:crosses val="autoZero"/>
        <c:auto val="1"/>
        <c:lblAlgn val="ctr"/>
        <c:lblOffset val="100"/>
        <c:tickLblSkip val="1"/>
        <c:tickMarkSkip val="1"/>
        <c:noMultiLvlLbl val="0"/>
      </c:catAx>
      <c:valAx>
        <c:axId val="165729792"/>
        <c:scaling>
          <c:orientation val="minMax"/>
          <c:max val="5500"/>
          <c:min val="0"/>
        </c:scaling>
        <c:delete val="0"/>
        <c:axPos val="b"/>
        <c:majorGridlines>
          <c:spPr>
            <a:ln w="12700">
              <a:solidFill>
                <a:schemeClr val="tx1"/>
              </a:solidFill>
              <a:prstDash val="sysDot"/>
            </a:ln>
          </c:spPr>
        </c:majorGridlines>
        <c:numFmt formatCode="0" sourceLinked="0"/>
        <c:majorTickMark val="out"/>
        <c:minorTickMark val="in"/>
        <c:tickLblPos val="nextTo"/>
        <c:spPr>
          <a:ln w="3051">
            <a:solidFill>
              <a:schemeClr val="tx1"/>
            </a:solidFill>
            <a:prstDash val="solid"/>
          </a:ln>
        </c:spPr>
        <c:txPr>
          <a:bodyPr rot="0" vert="horz"/>
          <a:lstStyle/>
          <a:p>
            <a:pPr>
              <a:defRPr sz="1250" baseline="0"/>
            </a:pPr>
            <a:endParaRPr lang="fi-FI"/>
          </a:p>
        </c:txPr>
        <c:crossAx val="165728256"/>
        <c:crosses val="autoZero"/>
        <c:crossBetween val="between"/>
        <c:majorUnit val="1000"/>
        <c:minorUnit val="500"/>
      </c:valAx>
      <c:spPr>
        <a:noFill/>
        <a:ln w="12204">
          <a:solidFill>
            <a:schemeClr val="tx1"/>
          </a:solidFill>
          <a:prstDash val="solid"/>
        </a:ln>
      </c:spPr>
    </c:plotArea>
    <c:legend>
      <c:legendPos val="r"/>
      <c:layout>
        <c:manualLayout>
          <c:xMode val="edge"/>
          <c:yMode val="edge"/>
          <c:x val="0.73205868235111571"/>
          <c:y val="0.25231422751690663"/>
          <c:w val="0.12235707774649922"/>
          <c:h val="0.12472160356347439"/>
        </c:manualLayout>
      </c:layout>
      <c:overlay val="0"/>
      <c:spPr>
        <a:solidFill>
          <a:schemeClr val="bg1"/>
        </a:solidFill>
        <a:ln w="3051">
          <a:solidFill>
            <a:schemeClr val="tx1"/>
          </a:solidFill>
          <a:prstDash val="solid"/>
        </a:ln>
      </c:spPr>
      <c:txPr>
        <a:bodyPr/>
        <a:lstStyle/>
        <a:p>
          <a:pPr>
            <a:defRPr sz="1330" baseline="0"/>
          </a:pPr>
          <a:endParaRPr lang="fi-FI"/>
        </a:p>
      </c:txPr>
    </c:legend>
    <c:plotVisOnly val="1"/>
    <c:dispBlanksAs val="gap"/>
    <c:showDLblsOverMax val="0"/>
  </c:chart>
  <c:spPr>
    <a:noFill/>
    <a:ln>
      <a:noFill/>
    </a:ln>
  </c:spPr>
  <c:txPr>
    <a:bodyPr/>
    <a:lstStyle/>
    <a:p>
      <a:pPr>
        <a:defRPr sz="1320" b="0" i="0" u="none" strike="noStrike" baseline="0">
          <a:solidFill>
            <a:schemeClr val="tx1"/>
          </a:solidFill>
          <a:latin typeface="Verdana" pitchFamily="34" charset="0"/>
          <a:ea typeface="Times New Roman"/>
          <a:cs typeface="Times New Roman"/>
        </a:defRPr>
      </a:pPr>
      <a:endParaRPr lang="fi-FI"/>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539657853810265E-2"/>
          <c:y val="3.3492822966507178E-2"/>
          <c:w val="0.85225505443234839"/>
          <c:h val="0.81696022722417061"/>
        </c:manualLayout>
      </c:layout>
      <c:barChart>
        <c:barDir val="col"/>
        <c:grouping val="clustered"/>
        <c:varyColors val="0"/>
        <c:ser>
          <c:idx val="1"/>
          <c:order val="0"/>
          <c:tx>
            <c:strRef>
              <c:f>Sheet1!$A$2</c:f>
              <c:strCache>
                <c:ptCount val="1"/>
                <c:pt idx="0">
                  <c:v>Vuosikate</c:v>
                </c:pt>
              </c:strCache>
            </c:strRef>
          </c:tx>
          <c:spPr>
            <a:solidFill>
              <a:schemeClr val="accent1">
                <a:lumMod val="50000"/>
                <a:lumOff val="50000"/>
              </a:schemeClr>
            </a:solidFill>
            <a:ln w="9525">
              <a:solidFill>
                <a:schemeClr val="tx1"/>
              </a:solidFill>
              <a:prstDash val="solid"/>
            </a:ln>
          </c:spPr>
          <c:invertIfNegative val="0"/>
          <c:dPt>
            <c:idx val="18"/>
            <c:invertIfNegative val="0"/>
            <c:bubble3D val="0"/>
            <c:extLst>
              <c:ext xmlns:c16="http://schemas.microsoft.com/office/drawing/2014/chart" uri="{C3380CC4-5D6E-409C-BE32-E72D297353CC}">
                <c16:uniqueId val="{00000000-452D-4AFE-BEE1-527A46547CE0}"/>
              </c:ext>
            </c:extLst>
          </c:dPt>
          <c:dPt>
            <c:idx val="19"/>
            <c:invertIfNegative val="0"/>
            <c:bubble3D val="0"/>
            <c:extLst>
              <c:ext xmlns:c16="http://schemas.microsoft.com/office/drawing/2014/chart" uri="{C3380CC4-5D6E-409C-BE32-E72D297353CC}">
                <c16:uniqueId val="{00000002-452D-4AFE-BEE1-527A46547CE0}"/>
              </c:ext>
            </c:extLst>
          </c:dPt>
          <c:dPt>
            <c:idx val="20"/>
            <c:invertIfNegative val="0"/>
            <c:bubble3D val="0"/>
            <c:spPr>
              <a:solidFill>
                <a:schemeClr val="tx1">
                  <a:lumMod val="25000"/>
                  <a:lumOff val="75000"/>
                </a:schemeClr>
              </a:solidFill>
              <a:ln w="9525">
                <a:solidFill>
                  <a:schemeClr val="tx1"/>
                </a:solidFill>
                <a:prstDash val="solid"/>
              </a:ln>
            </c:spPr>
            <c:extLst>
              <c:ext xmlns:c16="http://schemas.microsoft.com/office/drawing/2014/chart" uri="{C3380CC4-5D6E-409C-BE32-E72D297353CC}">
                <c16:uniqueId val="{00000003-452D-4AFE-BEE1-527A46547CE0}"/>
              </c:ext>
            </c:extLst>
          </c:dPt>
          <c:dPt>
            <c:idx val="21"/>
            <c:invertIfNegative val="0"/>
            <c:bubble3D val="0"/>
            <c:spPr>
              <a:solidFill>
                <a:schemeClr val="tx1">
                  <a:lumMod val="25000"/>
                  <a:lumOff val="75000"/>
                </a:schemeClr>
              </a:solidFill>
              <a:ln w="9525">
                <a:solidFill>
                  <a:schemeClr val="tx1"/>
                </a:solidFill>
                <a:prstDash val="solid"/>
              </a:ln>
            </c:spPr>
            <c:extLst>
              <c:ext xmlns:c16="http://schemas.microsoft.com/office/drawing/2014/chart" uri="{C3380CC4-5D6E-409C-BE32-E72D297353CC}">
                <c16:uniqueId val="{0000000E-D1E2-4514-B76B-2E1DC811EFE5}"/>
              </c:ext>
            </c:extLst>
          </c:dPt>
          <c:cat>
            <c:strRef>
              <c:f>Sheet1!$B$1:$W$1</c:f>
              <c:strCache>
                <c:ptCount val="22"/>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pt idx="19">
                  <c:v>16</c:v>
                </c:pt>
                <c:pt idx="20">
                  <c:v>17</c:v>
                </c:pt>
                <c:pt idx="21">
                  <c:v>18</c:v>
                </c:pt>
              </c:strCache>
            </c:strRef>
          </c:cat>
          <c:val>
            <c:numRef>
              <c:f>Sheet1!$B$2:$W$2</c:f>
              <c:numCache>
                <c:formatCode>0.000</c:formatCode>
                <c:ptCount val="22"/>
                <c:pt idx="0">
                  <c:v>1.2491317298296425</c:v>
                </c:pt>
                <c:pt idx="1">
                  <c:v>1.4924952865333609</c:v>
                </c:pt>
                <c:pt idx="2">
                  <c:v>1.5824944960501073</c:v>
                </c:pt>
                <c:pt idx="3">
                  <c:v>1.6980993082430587</c:v>
                </c:pt>
                <c:pt idx="4">
                  <c:v>1.9526890000000015</c:v>
                </c:pt>
                <c:pt idx="5">
                  <c:v>2.2625569999999993</c:v>
                </c:pt>
                <c:pt idx="6">
                  <c:v>1.5842380000000045</c:v>
                </c:pt>
                <c:pt idx="7">
                  <c:v>1.4398240000000051</c:v>
                </c:pt>
                <c:pt idx="8">
                  <c:v>1.4767779999999979</c:v>
                </c:pt>
                <c:pt idx="9">
                  <c:v>2.1043049999999996</c:v>
                </c:pt>
                <c:pt idx="10">
                  <c:v>2.3872130000000009</c:v>
                </c:pt>
                <c:pt idx="11">
                  <c:v>2.4007989999999992</c:v>
                </c:pt>
                <c:pt idx="12">
                  <c:v>2.3061440000000011</c:v>
                </c:pt>
                <c:pt idx="13">
                  <c:v>3.0254940000000001</c:v>
                </c:pt>
                <c:pt idx="14">
                  <c:v>2.548</c:v>
                </c:pt>
                <c:pt idx="15">
                  <c:v>1.7909999999999999</c:v>
                </c:pt>
                <c:pt idx="16">
                  <c:v>2.69</c:v>
                </c:pt>
                <c:pt idx="17">
                  <c:v>2.875</c:v>
                </c:pt>
                <c:pt idx="18">
                  <c:v>2.698</c:v>
                </c:pt>
                <c:pt idx="19">
                  <c:v>3.1469999999999998</c:v>
                </c:pt>
                <c:pt idx="20">
                  <c:v>2.44</c:v>
                </c:pt>
                <c:pt idx="21">
                  <c:v>2.77</c:v>
                </c:pt>
              </c:numCache>
            </c:numRef>
          </c:val>
          <c:extLst>
            <c:ext xmlns:c16="http://schemas.microsoft.com/office/drawing/2014/chart" uri="{C3380CC4-5D6E-409C-BE32-E72D297353CC}">
              <c16:uniqueId val="{00000004-452D-4AFE-BEE1-527A46547CE0}"/>
            </c:ext>
          </c:extLst>
        </c:ser>
        <c:dLbls>
          <c:showLegendKey val="0"/>
          <c:showVal val="0"/>
          <c:showCatName val="0"/>
          <c:showSerName val="0"/>
          <c:showPercent val="0"/>
          <c:showBubbleSize val="0"/>
        </c:dLbls>
        <c:gapWidth val="60"/>
        <c:axId val="166483456"/>
        <c:axId val="166484992"/>
      </c:barChart>
      <c:lineChart>
        <c:grouping val="standard"/>
        <c:varyColors val="0"/>
        <c:ser>
          <c:idx val="3"/>
          <c:order val="1"/>
          <c:tx>
            <c:strRef>
              <c:f>Sheet1!$A$3</c:f>
              <c:strCache>
                <c:ptCount val="1"/>
                <c:pt idx="0">
                  <c:v>Poistot</c:v>
                </c:pt>
              </c:strCache>
            </c:strRef>
          </c:tx>
          <c:spPr>
            <a:ln w="22225">
              <a:solidFill>
                <a:srgbClr val="000000"/>
              </a:solidFill>
              <a:prstDash val="solid"/>
            </a:ln>
          </c:spPr>
          <c:marker>
            <c:symbol val="circle"/>
            <c:size val="6"/>
            <c:spPr>
              <a:solidFill>
                <a:srgbClr val="000000"/>
              </a:solidFill>
              <a:ln>
                <a:solidFill>
                  <a:srgbClr val="000000"/>
                </a:solidFill>
                <a:prstDash val="solid"/>
              </a:ln>
            </c:spPr>
          </c:marker>
          <c:dPt>
            <c:idx val="18"/>
            <c:bubble3D val="0"/>
            <c:extLst>
              <c:ext xmlns:c16="http://schemas.microsoft.com/office/drawing/2014/chart" uri="{C3380CC4-5D6E-409C-BE32-E72D297353CC}">
                <c16:uniqueId val="{00000005-452D-4AFE-BEE1-527A46547CE0}"/>
              </c:ext>
            </c:extLst>
          </c:dPt>
          <c:dPt>
            <c:idx val="19"/>
            <c:bubble3D val="0"/>
            <c:extLst>
              <c:ext xmlns:c16="http://schemas.microsoft.com/office/drawing/2014/chart" uri="{C3380CC4-5D6E-409C-BE32-E72D297353CC}">
                <c16:uniqueId val="{00000007-452D-4AFE-BEE1-527A46547CE0}"/>
              </c:ext>
            </c:extLst>
          </c:dPt>
          <c:dPt>
            <c:idx val="20"/>
            <c:bubble3D val="0"/>
            <c:spPr>
              <a:ln w="22225">
                <a:solidFill>
                  <a:srgbClr val="000000"/>
                </a:solidFill>
                <a:prstDash val="sysDash"/>
              </a:ln>
            </c:spPr>
            <c:extLst>
              <c:ext xmlns:c16="http://schemas.microsoft.com/office/drawing/2014/chart" uri="{C3380CC4-5D6E-409C-BE32-E72D297353CC}">
                <c16:uniqueId val="{00000009-452D-4AFE-BEE1-527A46547CE0}"/>
              </c:ext>
            </c:extLst>
          </c:dPt>
          <c:dPt>
            <c:idx val="21"/>
            <c:bubble3D val="0"/>
            <c:spPr>
              <a:ln w="22225">
                <a:solidFill>
                  <a:srgbClr val="000000"/>
                </a:solidFill>
                <a:prstDash val="sysDash"/>
              </a:ln>
            </c:spPr>
            <c:extLst>
              <c:ext xmlns:c16="http://schemas.microsoft.com/office/drawing/2014/chart" uri="{C3380CC4-5D6E-409C-BE32-E72D297353CC}">
                <c16:uniqueId val="{0000000F-D1E2-4514-B76B-2E1DC811EFE5}"/>
              </c:ext>
            </c:extLst>
          </c:dPt>
          <c:cat>
            <c:strRef>
              <c:f>Sheet1!$B$1:$W$1</c:f>
              <c:strCache>
                <c:ptCount val="22"/>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pt idx="19">
                  <c:v>16</c:v>
                </c:pt>
                <c:pt idx="20">
                  <c:v>17</c:v>
                </c:pt>
                <c:pt idx="21">
                  <c:v>18</c:v>
                </c:pt>
              </c:strCache>
            </c:strRef>
          </c:cat>
          <c:val>
            <c:numRef>
              <c:f>Sheet1!$B$3:$W$3</c:f>
              <c:numCache>
                <c:formatCode>0.000</c:formatCode>
                <c:ptCount val="22"/>
                <c:pt idx="0">
                  <c:v>1.2159987083167247</c:v>
                </c:pt>
                <c:pt idx="1">
                  <c:v>1.2741917308724076</c:v>
                </c:pt>
                <c:pt idx="2">
                  <c:v>1.3597770164470975</c:v>
                </c:pt>
                <c:pt idx="3">
                  <c:v>1.4211001845021554</c:v>
                </c:pt>
                <c:pt idx="4">
                  <c:v>1.4500360000000001</c:v>
                </c:pt>
                <c:pt idx="5">
                  <c:v>1.5588390000000001</c:v>
                </c:pt>
                <c:pt idx="6">
                  <c:v>1.6107130000000003</c:v>
                </c:pt>
                <c:pt idx="7">
                  <c:v>1.6924940000000002</c:v>
                </c:pt>
                <c:pt idx="8">
                  <c:v>1.7568589999999999</c:v>
                </c:pt>
                <c:pt idx="9">
                  <c:v>1.7816869999999998</c:v>
                </c:pt>
                <c:pt idx="10">
                  <c:v>1.8389579999999999</c:v>
                </c:pt>
                <c:pt idx="11">
                  <c:v>1.9434</c:v>
                </c:pt>
                <c:pt idx="12">
                  <c:v>2.0361069999999999</c:v>
                </c:pt>
                <c:pt idx="13">
                  <c:v>2.1559379999999999</c:v>
                </c:pt>
                <c:pt idx="14">
                  <c:v>2.2290000000000001</c:v>
                </c:pt>
                <c:pt idx="15">
                  <c:v>2.4020000000000001</c:v>
                </c:pt>
                <c:pt idx="16">
                  <c:v>2.62</c:v>
                </c:pt>
                <c:pt idx="17">
                  <c:v>2.6389999999999998</c:v>
                </c:pt>
                <c:pt idx="18">
                  <c:v>2.665</c:v>
                </c:pt>
                <c:pt idx="19">
                  <c:v>2.6339999999999999</c:v>
                </c:pt>
                <c:pt idx="20">
                  <c:v>2.74</c:v>
                </c:pt>
                <c:pt idx="21">
                  <c:v>2.81</c:v>
                </c:pt>
              </c:numCache>
            </c:numRef>
          </c:val>
          <c:smooth val="0"/>
          <c:extLst>
            <c:ext xmlns:c16="http://schemas.microsoft.com/office/drawing/2014/chart" uri="{C3380CC4-5D6E-409C-BE32-E72D297353CC}">
              <c16:uniqueId val="{0000000A-452D-4AFE-BEE1-527A46547CE0}"/>
            </c:ext>
          </c:extLst>
        </c:ser>
        <c:ser>
          <c:idx val="0"/>
          <c:order val="2"/>
          <c:tx>
            <c:strRef>
              <c:f>Sheet1!$A$4</c:f>
              <c:strCache>
                <c:ptCount val="1"/>
                <c:pt idx="0">
                  <c:v>Investointien omahankintamenot  1)</c:v>
                </c:pt>
              </c:strCache>
            </c:strRef>
          </c:tx>
          <c:spPr>
            <a:ln w="22225">
              <a:solidFill>
                <a:srgbClr val="FF0000"/>
              </a:solidFill>
              <a:prstDash val="solid"/>
            </a:ln>
          </c:spPr>
          <c:marker>
            <c:symbol val="circle"/>
            <c:size val="6"/>
            <c:spPr>
              <a:solidFill>
                <a:srgbClr val="FFFFFF"/>
              </a:solidFill>
              <a:ln>
                <a:solidFill>
                  <a:srgbClr val="FF0000"/>
                </a:solidFill>
                <a:prstDash val="solid"/>
              </a:ln>
            </c:spPr>
          </c:marker>
          <c:dPt>
            <c:idx val="18"/>
            <c:bubble3D val="0"/>
            <c:extLst>
              <c:ext xmlns:c16="http://schemas.microsoft.com/office/drawing/2014/chart" uri="{C3380CC4-5D6E-409C-BE32-E72D297353CC}">
                <c16:uniqueId val="{0000000B-452D-4AFE-BEE1-527A46547CE0}"/>
              </c:ext>
            </c:extLst>
          </c:dPt>
          <c:dPt>
            <c:idx val="19"/>
            <c:bubble3D val="0"/>
            <c:extLst>
              <c:ext xmlns:c16="http://schemas.microsoft.com/office/drawing/2014/chart" uri="{C3380CC4-5D6E-409C-BE32-E72D297353CC}">
                <c16:uniqueId val="{0000000D-452D-4AFE-BEE1-527A46547CE0}"/>
              </c:ext>
            </c:extLst>
          </c:dPt>
          <c:dPt>
            <c:idx val="20"/>
            <c:bubble3D val="0"/>
            <c:spPr>
              <a:ln w="22225">
                <a:solidFill>
                  <a:srgbClr val="FF0000"/>
                </a:solidFill>
                <a:prstDash val="sysDash"/>
              </a:ln>
            </c:spPr>
            <c:extLst>
              <c:ext xmlns:c16="http://schemas.microsoft.com/office/drawing/2014/chart" uri="{C3380CC4-5D6E-409C-BE32-E72D297353CC}">
                <c16:uniqueId val="{0000000F-452D-4AFE-BEE1-527A46547CE0}"/>
              </c:ext>
            </c:extLst>
          </c:dPt>
          <c:dPt>
            <c:idx val="21"/>
            <c:bubble3D val="0"/>
            <c:spPr>
              <a:ln w="22225">
                <a:solidFill>
                  <a:srgbClr val="FF0000"/>
                </a:solidFill>
                <a:prstDash val="sysDash"/>
              </a:ln>
            </c:spPr>
            <c:extLst>
              <c:ext xmlns:c16="http://schemas.microsoft.com/office/drawing/2014/chart" uri="{C3380CC4-5D6E-409C-BE32-E72D297353CC}">
                <c16:uniqueId val="{00000010-D1E2-4514-B76B-2E1DC811EFE5}"/>
              </c:ext>
            </c:extLst>
          </c:dPt>
          <c:cat>
            <c:strRef>
              <c:f>Sheet1!$B$1:$W$1</c:f>
              <c:strCache>
                <c:ptCount val="22"/>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pt idx="19">
                  <c:v>16</c:v>
                </c:pt>
                <c:pt idx="20">
                  <c:v>17</c:v>
                </c:pt>
                <c:pt idx="21">
                  <c:v>18</c:v>
                </c:pt>
              </c:strCache>
            </c:strRef>
          </c:cat>
          <c:val>
            <c:numRef>
              <c:f>Sheet1!$B$4:$W$4</c:f>
              <c:numCache>
                <c:formatCode>0.000</c:formatCode>
                <c:ptCount val="22"/>
                <c:pt idx="0">
                  <c:v>2.0044637075682883</c:v>
                </c:pt>
                <c:pt idx="1">
                  <c:v>2.157837305091217</c:v>
                </c:pt>
                <c:pt idx="2">
                  <c:v>2.0216996617740803</c:v>
                </c:pt>
                <c:pt idx="3">
                  <c:v>2.6199244466196752</c:v>
                </c:pt>
                <c:pt idx="4">
                  <c:v>2.8289079999999998</c:v>
                </c:pt>
                <c:pt idx="5">
                  <c:v>2.8219240000000001</c:v>
                </c:pt>
                <c:pt idx="6">
                  <c:v>2.9992179999999999</c:v>
                </c:pt>
                <c:pt idx="7">
                  <c:v>3.0814160000000004</c:v>
                </c:pt>
                <c:pt idx="8">
                  <c:v>3.0171690000000009</c:v>
                </c:pt>
                <c:pt idx="9">
                  <c:v>3.3570220000000002</c:v>
                </c:pt>
                <c:pt idx="10">
                  <c:v>3.5572210000000002</c:v>
                </c:pt>
                <c:pt idx="11">
                  <c:v>3.9206779999999992</c:v>
                </c:pt>
                <c:pt idx="12">
                  <c:v>3.7531080000000001</c:v>
                </c:pt>
                <c:pt idx="13">
                  <c:v>5.425751</c:v>
                </c:pt>
                <c:pt idx="14">
                  <c:v>4.0679999999999996</c:v>
                </c:pt>
                <c:pt idx="15">
                  <c:v>4.3840000000000003</c:v>
                </c:pt>
                <c:pt idx="16">
                  <c:v>4.47</c:v>
                </c:pt>
                <c:pt idx="17">
                  <c:v>7.383</c:v>
                </c:pt>
                <c:pt idx="18">
                  <c:v>4.2080000000000002</c:v>
                </c:pt>
                <c:pt idx="19">
                  <c:v>4.0910000000000002</c:v>
                </c:pt>
                <c:pt idx="20">
                  <c:v>4.8899999999999997</c:v>
                </c:pt>
                <c:pt idx="21">
                  <c:v>4.99</c:v>
                </c:pt>
              </c:numCache>
            </c:numRef>
          </c:val>
          <c:smooth val="0"/>
          <c:extLst>
            <c:ext xmlns:c16="http://schemas.microsoft.com/office/drawing/2014/chart" uri="{C3380CC4-5D6E-409C-BE32-E72D297353CC}">
              <c16:uniqueId val="{00000010-452D-4AFE-BEE1-527A46547CE0}"/>
            </c:ext>
          </c:extLst>
        </c:ser>
        <c:ser>
          <c:idx val="2"/>
          <c:order val="3"/>
          <c:tx>
            <c:strRef>
              <c:f>Sheet1!$A$5</c:f>
              <c:strCache>
                <c:ptCount val="1"/>
                <c:pt idx="0">
                  <c:v>Poistonalaisten investointien omahankintamenot  2)</c:v>
                </c:pt>
              </c:strCache>
            </c:strRef>
          </c:tx>
          <c:spPr>
            <a:ln w="22225">
              <a:solidFill>
                <a:schemeClr val="accent5">
                  <a:lumMod val="75000"/>
                </a:schemeClr>
              </a:solidFill>
            </a:ln>
          </c:spPr>
          <c:marker>
            <c:symbol val="circle"/>
            <c:size val="5"/>
            <c:spPr>
              <a:solidFill>
                <a:schemeClr val="accent5">
                  <a:lumMod val="75000"/>
                </a:schemeClr>
              </a:solidFill>
              <a:ln>
                <a:solidFill>
                  <a:schemeClr val="accent5">
                    <a:lumMod val="75000"/>
                  </a:schemeClr>
                </a:solidFill>
              </a:ln>
            </c:spPr>
          </c:marker>
          <c:cat>
            <c:strRef>
              <c:f>Sheet1!$B$1:$W$1</c:f>
              <c:strCache>
                <c:ptCount val="22"/>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pt idx="19">
                  <c:v>16</c:v>
                </c:pt>
                <c:pt idx="20">
                  <c:v>17</c:v>
                </c:pt>
                <c:pt idx="21">
                  <c:v>18</c:v>
                </c:pt>
              </c:strCache>
            </c:strRef>
          </c:cat>
          <c:val>
            <c:numRef>
              <c:f>Sheet1!$B$5:$W$5</c:f>
              <c:numCache>
                <c:formatCode>0.000</c:formatCode>
                <c:ptCount val="22"/>
                <c:pt idx="0">
                  <c:v>1.7131726465883919</c:v>
                </c:pt>
                <c:pt idx="1">
                  <c:v>1.7475532861398015</c:v>
                </c:pt>
                <c:pt idx="2">
                  <c:v>1.7233346166072123</c:v>
                </c:pt>
                <c:pt idx="3">
                  <c:v>2.0671290791879215</c:v>
                </c:pt>
                <c:pt idx="4">
                  <c:v>2.3236919999999999</c:v>
                </c:pt>
                <c:pt idx="5">
                  <c:v>2.4492820000000002</c:v>
                </c:pt>
                <c:pt idx="6">
                  <c:v>2.587002</c:v>
                </c:pt>
                <c:pt idx="7">
                  <c:v>2.6805509999999999</c:v>
                </c:pt>
                <c:pt idx="8">
                  <c:v>2.665598000000001</c:v>
                </c:pt>
                <c:pt idx="9">
                  <c:v>2.8949720000000001</c:v>
                </c:pt>
                <c:pt idx="10">
                  <c:v>3.0222179999999996</c:v>
                </c:pt>
                <c:pt idx="11">
                  <c:v>3.4950359999999998</c:v>
                </c:pt>
                <c:pt idx="12">
                  <c:v>3.230556</c:v>
                </c:pt>
                <c:pt idx="13">
                  <c:v>4.1886929999999989</c:v>
                </c:pt>
                <c:pt idx="14">
                  <c:v>3.5338420000000004</c:v>
                </c:pt>
                <c:pt idx="15">
                  <c:v>3.8220000000000001</c:v>
                </c:pt>
                <c:pt idx="16">
                  <c:v>3.6946019999999997</c:v>
                </c:pt>
                <c:pt idx="17">
                  <c:v>3.5840000000000001</c:v>
                </c:pt>
                <c:pt idx="18">
                  <c:v>3.5649999999999999</c:v>
                </c:pt>
                <c:pt idx="19">
                  <c:v>3.6910000000000003</c:v>
                </c:pt>
              </c:numCache>
            </c:numRef>
          </c:val>
          <c:smooth val="0"/>
          <c:extLst>
            <c:ext xmlns:c16="http://schemas.microsoft.com/office/drawing/2014/chart" uri="{C3380CC4-5D6E-409C-BE32-E72D297353CC}">
              <c16:uniqueId val="{0000000E-8EF2-4C08-92F5-004123C69D41}"/>
            </c:ext>
          </c:extLst>
        </c:ser>
        <c:dLbls>
          <c:showLegendKey val="0"/>
          <c:showVal val="0"/>
          <c:showCatName val="0"/>
          <c:showSerName val="0"/>
          <c:showPercent val="0"/>
          <c:showBubbleSize val="0"/>
        </c:dLbls>
        <c:marker val="1"/>
        <c:smooth val="0"/>
        <c:axId val="166490880"/>
        <c:axId val="166492416"/>
      </c:lineChart>
      <c:catAx>
        <c:axId val="166483456"/>
        <c:scaling>
          <c:orientation val="minMax"/>
        </c:scaling>
        <c:delete val="0"/>
        <c:axPos val="b"/>
        <c:numFmt formatCode="General" sourceLinked="1"/>
        <c:majorTickMark val="cross"/>
        <c:minorTickMark val="none"/>
        <c:tickLblPos val="nextTo"/>
        <c:spPr>
          <a:ln w="4330">
            <a:solidFill>
              <a:schemeClr val="tx1"/>
            </a:solidFill>
            <a:prstDash val="solid"/>
          </a:ln>
        </c:spPr>
        <c:txPr>
          <a:bodyPr rot="0" vert="horz"/>
          <a:lstStyle/>
          <a:p>
            <a:pPr>
              <a:defRPr sz="1250" b="0" i="0" u="none" strike="noStrike" baseline="0">
                <a:solidFill>
                  <a:schemeClr val="accent1"/>
                </a:solidFill>
                <a:latin typeface="Verdana"/>
                <a:ea typeface="Verdana"/>
                <a:cs typeface="Verdana"/>
              </a:defRPr>
            </a:pPr>
            <a:endParaRPr lang="fi-FI"/>
          </a:p>
        </c:txPr>
        <c:crossAx val="166484992"/>
        <c:crosses val="autoZero"/>
        <c:auto val="0"/>
        <c:lblAlgn val="ctr"/>
        <c:lblOffset val="100"/>
        <c:tickLblSkip val="1"/>
        <c:tickMarkSkip val="1"/>
        <c:noMultiLvlLbl val="0"/>
      </c:catAx>
      <c:valAx>
        <c:axId val="166484992"/>
        <c:scaling>
          <c:orientation val="minMax"/>
          <c:max val="8"/>
          <c:min val="0"/>
        </c:scaling>
        <c:delete val="0"/>
        <c:axPos val="l"/>
        <c:majorGridlines>
          <c:spPr>
            <a:ln w="9525">
              <a:solidFill>
                <a:schemeClr val="tx1"/>
              </a:solidFill>
              <a:prstDash val="sysDot"/>
            </a:ln>
          </c:spPr>
        </c:majorGridlines>
        <c:numFmt formatCode="#,##0.0" sourceLinked="0"/>
        <c:majorTickMark val="cross"/>
        <c:minorTickMark val="in"/>
        <c:tickLblPos val="nextTo"/>
        <c:spPr>
          <a:ln w="4330">
            <a:solidFill>
              <a:schemeClr val="tx1"/>
            </a:solidFill>
            <a:prstDash val="solid"/>
          </a:ln>
        </c:spPr>
        <c:txPr>
          <a:bodyPr rot="0" vert="horz"/>
          <a:lstStyle/>
          <a:p>
            <a:pPr>
              <a:defRPr sz="1350" b="0" i="0" u="none" strike="noStrike" baseline="0">
                <a:solidFill>
                  <a:schemeClr val="accent1"/>
                </a:solidFill>
                <a:latin typeface="Verdana"/>
                <a:ea typeface="Verdana"/>
                <a:cs typeface="Verdana"/>
              </a:defRPr>
            </a:pPr>
            <a:endParaRPr lang="fi-FI"/>
          </a:p>
        </c:txPr>
        <c:crossAx val="166483456"/>
        <c:crosses val="autoZero"/>
        <c:crossBetween val="between"/>
        <c:majorUnit val="1"/>
        <c:minorUnit val="0.5"/>
      </c:valAx>
      <c:catAx>
        <c:axId val="166490880"/>
        <c:scaling>
          <c:orientation val="minMax"/>
        </c:scaling>
        <c:delete val="1"/>
        <c:axPos val="b"/>
        <c:numFmt formatCode="General" sourceLinked="1"/>
        <c:majorTickMark val="out"/>
        <c:minorTickMark val="none"/>
        <c:tickLblPos val="nextTo"/>
        <c:crossAx val="166492416"/>
        <c:crosses val="autoZero"/>
        <c:auto val="0"/>
        <c:lblAlgn val="ctr"/>
        <c:lblOffset val="100"/>
        <c:noMultiLvlLbl val="0"/>
      </c:catAx>
      <c:valAx>
        <c:axId val="166492416"/>
        <c:scaling>
          <c:orientation val="minMax"/>
          <c:max val="8"/>
          <c:min val="0"/>
        </c:scaling>
        <c:delete val="0"/>
        <c:axPos val="r"/>
        <c:numFmt formatCode="0.0" sourceLinked="0"/>
        <c:majorTickMark val="cross"/>
        <c:minorTickMark val="in"/>
        <c:tickLblPos val="nextTo"/>
        <c:spPr>
          <a:ln w="4330">
            <a:solidFill>
              <a:schemeClr val="tx1"/>
            </a:solidFill>
            <a:prstDash val="solid"/>
          </a:ln>
        </c:spPr>
        <c:txPr>
          <a:bodyPr rot="0" vert="horz"/>
          <a:lstStyle/>
          <a:p>
            <a:pPr>
              <a:defRPr sz="1350" b="0" i="0" u="none" strike="noStrike" baseline="0">
                <a:solidFill>
                  <a:schemeClr val="accent1"/>
                </a:solidFill>
                <a:latin typeface="Verdana"/>
                <a:ea typeface="Verdana"/>
                <a:cs typeface="Verdana"/>
              </a:defRPr>
            </a:pPr>
            <a:endParaRPr lang="fi-FI"/>
          </a:p>
        </c:txPr>
        <c:crossAx val="166490880"/>
        <c:crosses val="max"/>
        <c:crossBetween val="between"/>
        <c:majorUnit val="1"/>
        <c:minorUnit val="0.5"/>
      </c:valAx>
      <c:spPr>
        <a:noFill/>
        <a:ln w="17319">
          <a:solidFill>
            <a:schemeClr val="tx1"/>
          </a:solidFill>
          <a:prstDash val="solid"/>
        </a:ln>
      </c:spPr>
    </c:plotArea>
    <c:legend>
      <c:legendPos val="r"/>
      <c:layout>
        <c:manualLayout>
          <c:xMode val="edge"/>
          <c:yMode val="edge"/>
          <c:x val="9.2990110412180318E-2"/>
          <c:y val="5.434809031030876E-2"/>
          <c:w val="0.55512520010368571"/>
          <c:h val="0.20230460231721237"/>
        </c:manualLayout>
      </c:layout>
      <c:overlay val="0"/>
      <c:spPr>
        <a:solidFill>
          <a:schemeClr val="bg1"/>
        </a:solidFill>
        <a:ln w="9525">
          <a:solidFill>
            <a:schemeClr val="tx2"/>
          </a:solidFill>
        </a:ln>
      </c:spPr>
      <c:txPr>
        <a:bodyPr/>
        <a:lstStyle/>
        <a:p>
          <a:pPr>
            <a:defRPr sz="1250" b="0" i="0" u="none" strike="noStrike" baseline="0">
              <a:solidFill>
                <a:schemeClr val="accent1"/>
              </a:solidFill>
              <a:latin typeface="Verdana"/>
              <a:ea typeface="Verdana"/>
              <a:cs typeface="Verdana"/>
            </a:defRPr>
          </a:pPr>
          <a:endParaRPr lang="fi-FI"/>
        </a:p>
      </c:txPr>
    </c:legend>
    <c:plotVisOnly val="1"/>
    <c:dispBlanksAs val="gap"/>
    <c:showDLblsOverMax val="0"/>
  </c:chart>
  <c:spPr>
    <a:noFill/>
    <a:ln>
      <a:noFill/>
    </a:ln>
  </c:spPr>
  <c:txPr>
    <a:bodyPr/>
    <a:lstStyle/>
    <a:p>
      <a:pPr>
        <a:defRPr sz="2455"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26DFA15B-FE45-45FE-A5C1-2286D62DBEA0}" type="datetimeFigureOut">
              <a:rPr lang="fi-FI" smtClean="0"/>
              <a:t>21.3.2017</a:t>
            </a:fld>
            <a:endParaRPr lang="fi-FI"/>
          </a:p>
        </p:txBody>
      </p:sp>
      <p:sp>
        <p:nvSpPr>
          <p:cNvPr id="4" name="Dian kuvan paikkamerkki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1BAE36A8-0A76-4C63-8941-B39E4C045E49}" type="slidenum">
              <a:rPr lang="fi-FI" smtClean="0"/>
              <a:t>‹#›</a:t>
            </a:fld>
            <a:endParaRPr lang="fi-FI"/>
          </a:p>
        </p:txBody>
      </p:sp>
    </p:spTree>
    <p:extLst>
      <p:ext uri="{BB962C8B-B14F-4D97-AF65-F5344CB8AC3E}">
        <p14:creationId xmlns:p14="http://schemas.microsoft.com/office/powerpoint/2010/main" val="1384916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37" indent="-285745">
              <a:defRPr>
                <a:solidFill>
                  <a:schemeClr val="tx1"/>
                </a:solidFill>
                <a:latin typeface="Verdana" pitchFamily="34" charset="0"/>
              </a:defRPr>
            </a:lvl2pPr>
            <a:lvl3pPr marL="1142980" indent="-228596">
              <a:defRPr>
                <a:solidFill>
                  <a:schemeClr val="tx1"/>
                </a:solidFill>
                <a:latin typeface="Verdana" pitchFamily="34" charset="0"/>
              </a:defRPr>
            </a:lvl3pPr>
            <a:lvl4pPr marL="1600172" indent="-228596">
              <a:defRPr>
                <a:solidFill>
                  <a:schemeClr val="tx1"/>
                </a:solidFill>
                <a:latin typeface="Verdana" pitchFamily="34" charset="0"/>
              </a:defRPr>
            </a:lvl4pPr>
            <a:lvl5pPr marL="2057364" indent="-228596">
              <a:defRPr>
                <a:solidFill>
                  <a:schemeClr val="tx1"/>
                </a:solidFill>
                <a:latin typeface="Verdana" pitchFamily="34" charset="0"/>
              </a:defRPr>
            </a:lvl5pPr>
            <a:lvl6pPr marL="2514555" indent="-228596" fontAlgn="base">
              <a:spcBef>
                <a:spcPct val="0"/>
              </a:spcBef>
              <a:spcAft>
                <a:spcPct val="0"/>
              </a:spcAft>
              <a:defRPr>
                <a:solidFill>
                  <a:schemeClr val="tx1"/>
                </a:solidFill>
                <a:latin typeface="Verdana" pitchFamily="34" charset="0"/>
              </a:defRPr>
            </a:lvl6pPr>
            <a:lvl7pPr marL="2971748" indent="-228596" fontAlgn="base">
              <a:spcBef>
                <a:spcPct val="0"/>
              </a:spcBef>
              <a:spcAft>
                <a:spcPct val="0"/>
              </a:spcAft>
              <a:defRPr>
                <a:solidFill>
                  <a:schemeClr val="tx1"/>
                </a:solidFill>
                <a:latin typeface="Verdana" pitchFamily="34" charset="0"/>
              </a:defRPr>
            </a:lvl7pPr>
            <a:lvl8pPr marL="3428940" indent="-228596" fontAlgn="base">
              <a:spcBef>
                <a:spcPct val="0"/>
              </a:spcBef>
              <a:spcAft>
                <a:spcPct val="0"/>
              </a:spcAft>
              <a:defRPr>
                <a:solidFill>
                  <a:schemeClr val="tx1"/>
                </a:solidFill>
                <a:latin typeface="Verdana" pitchFamily="34" charset="0"/>
              </a:defRPr>
            </a:lvl8pPr>
            <a:lvl9pPr marL="3886131" indent="-22859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12FFFE75-ADFB-48FE-B4F9-7B31A6B5E335}" type="slidenum">
              <a:rPr lang="fi-FI" smtClean="0">
                <a:latin typeface="Arial" charset="0"/>
              </a:rPr>
              <a:pPr fontAlgn="base">
                <a:spcBef>
                  <a:spcPct val="0"/>
                </a:spcBef>
                <a:spcAft>
                  <a:spcPct val="0"/>
                </a:spcAft>
                <a:defRPr/>
              </a:pPr>
              <a:t>2</a:t>
            </a:fld>
            <a:endParaRPr lang="fi-FI">
              <a:latin typeface="Arial" charset="0"/>
            </a:endParaRPr>
          </a:p>
        </p:txBody>
      </p:sp>
      <p:sp>
        <p:nvSpPr>
          <p:cNvPr id="29699" name="Rectangle 2"/>
          <p:cNvSpPr>
            <a:spLocks noGrp="1" noRot="1" noChangeAspect="1" noChangeArrowheads="1" noTextEdit="1"/>
          </p:cNvSpPr>
          <p:nvPr>
            <p:ph type="sldImg"/>
          </p:nvPr>
        </p:nvSpPr>
        <p:spPr bwMode="auto">
          <a:xfrm>
            <a:off x="-241300" y="798513"/>
            <a:ext cx="7097713" cy="39925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a:p>
        </p:txBody>
      </p:sp>
    </p:spTree>
    <p:extLst>
      <p:ext uri="{BB962C8B-B14F-4D97-AF65-F5344CB8AC3E}">
        <p14:creationId xmlns:p14="http://schemas.microsoft.com/office/powerpoint/2010/main" val="2351922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37" indent="-285745">
              <a:defRPr>
                <a:solidFill>
                  <a:schemeClr val="tx1"/>
                </a:solidFill>
                <a:latin typeface="Verdana" pitchFamily="34" charset="0"/>
              </a:defRPr>
            </a:lvl2pPr>
            <a:lvl3pPr marL="1142980" indent="-228596">
              <a:defRPr>
                <a:solidFill>
                  <a:schemeClr val="tx1"/>
                </a:solidFill>
                <a:latin typeface="Verdana" pitchFamily="34" charset="0"/>
              </a:defRPr>
            </a:lvl3pPr>
            <a:lvl4pPr marL="1600172" indent="-228596">
              <a:defRPr>
                <a:solidFill>
                  <a:schemeClr val="tx1"/>
                </a:solidFill>
                <a:latin typeface="Verdana" pitchFamily="34" charset="0"/>
              </a:defRPr>
            </a:lvl4pPr>
            <a:lvl5pPr marL="2057364" indent="-228596">
              <a:defRPr>
                <a:solidFill>
                  <a:schemeClr val="tx1"/>
                </a:solidFill>
                <a:latin typeface="Verdana" pitchFamily="34" charset="0"/>
              </a:defRPr>
            </a:lvl5pPr>
            <a:lvl6pPr marL="2514555" indent="-228596" fontAlgn="base">
              <a:spcBef>
                <a:spcPct val="0"/>
              </a:spcBef>
              <a:spcAft>
                <a:spcPct val="0"/>
              </a:spcAft>
              <a:defRPr>
                <a:solidFill>
                  <a:schemeClr val="tx1"/>
                </a:solidFill>
                <a:latin typeface="Verdana" pitchFamily="34" charset="0"/>
              </a:defRPr>
            </a:lvl6pPr>
            <a:lvl7pPr marL="2971748" indent="-228596" fontAlgn="base">
              <a:spcBef>
                <a:spcPct val="0"/>
              </a:spcBef>
              <a:spcAft>
                <a:spcPct val="0"/>
              </a:spcAft>
              <a:defRPr>
                <a:solidFill>
                  <a:schemeClr val="tx1"/>
                </a:solidFill>
                <a:latin typeface="Verdana" pitchFamily="34" charset="0"/>
              </a:defRPr>
            </a:lvl7pPr>
            <a:lvl8pPr marL="3428940" indent="-228596" fontAlgn="base">
              <a:spcBef>
                <a:spcPct val="0"/>
              </a:spcBef>
              <a:spcAft>
                <a:spcPct val="0"/>
              </a:spcAft>
              <a:defRPr>
                <a:solidFill>
                  <a:schemeClr val="tx1"/>
                </a:solidFill>
                <a:latin typeface="Verdana" pitchFamily="34" charset="0"/>
              </a:defRPr>
            </a:lvl8pPr>
            <a:lvl9pPr marL="3886131" indent="-22859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48C078C2-0FBA-4EF2-8589-29F7CE82A5E2}" type="slidenum">
              <a:rPr lang="fi-FI" smtClean="0">
                <a:latin typeface="Arial" charset="0"/>
              </a:rPr>
              <a:pPr fontAlgn="base">
                <a:spcBef>
                  <a:spcPct val="0"/>
                </a:spcBef>
                <a:spcAft>
                  <a:spcPct val="0"/>
                </a:spcAft>
                <a:defRPr/>
              </a:pPr>
              <a:t>11</a:t>
            </a:fld>
            <a:endParaRPr lang="fi-FI">
              <a:latin typeface="Arial" charset="0"/>
            </a:endParaRPr>
          </a:p>
        </p:txBody>
      </p:sp>
      <p:sp>
        <p:nvSpPr>
          <p:cNvPr id="47107" name="Rectangle 2"/>
          <p:cNvSpPr>
            <a:spLocks noGrp="1" noRot="1" noChangeAspect="1" noChangeArrowheads="1" noTextEdit="1"/>
          </p:cNvSpPr>
          <p:nvPr>
            <p:ph type="sldImg"/>
          </p:nvPr>
        </p:nvSpPr>
        <p:spPr bwMode="auto">
          <a:xfrm>
            <a:off x="-241300" y="798513"/>
            <a:ext cx="7097713" cy="39925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a:p>
        </p:txBody>
      </p:sp>
    </p:spTree>
    <p:extLst>
      <p:ext uri="{BB962C8B-B14F-4D97-AF65-F5344CB8AC3E}">
        <p14:creationId xmlns:p14="http://schemas.microsoft.com/office/powerpoint/2010/main" val="1342788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41300" y="798513"/>
            <a:ext cx="7097713" cy="3992562"/>
          </a:xfrm>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a:defRPr/>
            </a:pPr>
            <a:fld id="{5E3D767E-1847-4D42-AA83-06DD21005617}" type="slidenum">
              <a:rPr lang="fi-FI" smtClean="0"/>
              <a:pPr>
                <a:defRPr/>
              </a:pPr>
              <a:t>12</a:t>
            </a:fld>
            <a:endParaRPr lang="fi-FI"/>
          </a:p>
        </p:txBody>
      </p:sp>
    </p:spTree>
    <p:extLst>
      <p:ext uri="{BB962C8B-B14F-4D97-AF65-F5344CB8AC3E}">
        <p14:creationId xmlns:p14="http://schemas.microsoft.com/office/powerpoint/2010/main" val="496968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37" indent="-285745">
              <a:defRPr>
                <a:solidFill>
                  <a:schemeClr val="tx1"/>
                </a:solidFill>
                <a:latin typeface="Verdana" pitchFamily="34" charset="0"/>
              </a:defRPr>
            </a:lvl2pPr>
            <a:lvl3pPr marL="1142980" indent="-228596">
              <a:defRPr>
                <a:solidFill>
                  <a:schemeClr val="tx1"/>
                </a:solidFill>
                <a:latin typeface="Verdana" pitchFamily="34" charset="0"/>
              </a:defRPr>
            </a:lvl3pPr>
            <a:lvl4pPr marL="1600172" indent="-228596">
              <a:defRPr>
                <a:solidFill>
                  <a:schemeClr val="tx1"/>
                </a:solidFill>
                <a:latin typeface="Verdana" pitchFamily="34" charset="0"/>
              </a:defRPr>
            </a:lvl4pPr>
            <a:lvl5pPr marL="2057364" indent="-228596">
              <a:defRPr>
                <a:solidFill>
                  <a:schemeClr val="tx1"/>
                </a:solidFill>
                <a:latin typeface="Verdana" pitchFamily="34" charset="0"/>
              </a:defRPr>
            </a:lvl5pPr>
            <a:lvl6pPr marL="2514555" indent="-228596" fontAlgn="base">
              <a:spcBef>
                <a:spcPct val="0"/>
              </a:spcBef>
              <a:spcAft>
                <a:spcPct val="0"/>
              </a:spcAft>
              <a:defRPr>
                <a:solidFill>
                  <a:schemeClr val="tx1"/>
                </a:solidFill>
                <a:latin typeface="Verdana" pitchFamily="34" charset="0"/>
              </a:defRPr>
            </a:lvl6pPr>
            <a:lvl7pPr marL="2971748" indent="-228596" fontAlgn="base">
              <a:spcBef>
                <a:spcPct val="0"/>
              </a:spcBef>
              <a:spcAft>
                <a:spcPct val="0"/>
              </a:spcAft>
              <a:defRPr>
                <a:solidFill>
                  <a:schemeClr val="tx1"/>
                </a:solidFill>
                <a:latin typeface="Verdana" pitchFamily="34" charset="0"/>
              </a:defRPr>
            </a:lvl7pPr>
            <a:lvl8pPr marL="3428940" indent="-228596" fontAlgn="base">
              <a:spcBef>
                <a:spcPct val="0"/>
              </a:spcBef>
              <a:spcAft>
                <a:spcPct val="0"/>
              </a:spcAft>
              <a:defRPr>
                <a:solidFill>
                  <a:schemeClr val="tx1"/>
                </a:solidFill>
                <a:latin typeface="Verdana" pitchFamily="34" charset="0"/>
              </a:defRPr>
            </a:lvl8pPr>
            <a:lvl9pPr marL="3886131" indent="-22859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37855DB6-E446-4127-9DA2-3D6784D67BA0}" type="slidenum">
              <a:rPr lang="fi-FI" smtClean="0">
                <a:latin typeface="Arial" charset="0"/>
              </a:rPr>
              <a:pPr fontAlgn="base">
                <a:spcBef>
                  <a:spcPct val="0"/>
                </a:spcBef>
                <a:spcAft>
                  <a:spcPct val="0"/>
                </a:spcAft>
                <a:defRPr/>
              </a:pPr>
              <a:t>13</a:t>
            </a:fld>
            <a:endParaRPr lang="fi-FI">
              <a:latin typeface="Arial" charset="0"/>
            </a:endParaRPr>
          </a:p>
        </p:txBody>
      </p:sp>
      <p:sp>
        <p:nvSpPr>
          <p:cNvPr id="31747" name="Rectangle 2"/>
          <p:cNvSpPr>
            <a:spLocks noGrp="1" noRot="1" noChangeAspect="1" noChangeArrowheads="1" noTextEdit="1"/>
          </p:cNvSpPr>
          <p:nvPr>
            <p:ph type="sldImg"/>
          </p:nvPr>
        </p:nvSpPr>
        <p:spPr bwMode="auto">
          <a:xfrm>
            <a:off x="-241300" y="798513"/>
            <a:ext cx="7097713" cy="39925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a:p>
        </p:txBody>
      </p:sp>
    </p:spTree>
    <p:extLst>
      <p:ext uri="{BB962C8B-B14F-4D97-AF65-F5344CB8AC3E}">
        <p14:creationId xmlns:p14="http://schemas.microsoft.com/office/powerpoint/2010/main" val="533139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37" indent="-285745">
              <a:defRPr>
                <a:solidFill>
                  <a:schemeClr val="tx1"/>
                </a:solidFill>
                <a:latin typeface="Verdana" pitchFamily="34" charset="0"/>
              </a:defRPr>
            </a:lvl2pPr>
            <a:lvl3pPr marL="1142980" indent="-228596">
              <a:defRPr>
                <a:solidFill>
                  <a:schemeClr val="tx1"/>
                </a:solidFill>
                <a:latin typeface="Verdana" pitchFamily="34" charset="0"/>
              </a:defRPr>
            </a:lvl3pPr>
            <a:lvl4pPr marL="1600172" indent="-228596">
              <a:defRPr>
                <a:solidFill>
                  <a:schemeClr val="tx1"/>
                </a:solidFill>
                <a:latin typeface="Verdana" pitchFamily="34" charset="0"/>
              </a:defRPr>
            </a:lvl4pPr>
            <a:lvl5pPr marL="2057364" indent="-228596">
              <a:defRPr>
                <a:solidFill>
                  <a:schemeClr val="tx1"/>
                </a:solidFill>
                <a:latin typeface="Verdana" pitchFamily="34" charset="0"/>
              </a:defRPr>
            </a:lvl5pPr>
            <a:lvl6pPr marL="2514555" indent="-228596" fontAlgn="base">
              <a:spcBef>
                <a:spcPct val="0"/>
              </a:spcBef>
              <a:spcAft>
                <a:spcPct val="0"/>
              </a:spcAft>
              <a:defRPr>
                <a:solidFill>
                  <a:schemeClr val="tx1"/>
                </a:solidFill>
                <a:latin typeface="Verdana" pitchFamily="34" charset="0"/>
              </a:defRPr>
            </a:lvl6pPr>
            <a:lvl7pPr marL="2971748" indent="-228596" fontAlgn="base">
              <a:spcBef>
                <a:spcPct val="0"/>
              </a:spcBef>
              <a:spcAft>
                <a:spcPct val="0"/>
              </a:spcAft>
              <a:defRPr>
                <a:solidFill>
                  <a:schemeClr val="tx1"/>
                </a:solidFill>
                <a:latin typeface="Verdana" pitchFamily="34" charset="0"/>
              </a:defRPr>
            </a:lvl7pPr>
            <a:lvl8pPr marL="3428940" indent="-228596" fontAlgn="base">
              <a:spcBef>
                <a:spcPct val="0"/>
              </a:spcBef>
              <a:spcAft>
                <a:spcPct val="0"/>
              </a:spcAft>
              <a:defRPr>
                <a:solidFill>
                  <a:schemeClr val="tx1"/>
                </a:solidFill>
                <a:latin typeface="Verdana" pitchFamily="34" charset="0"/>
              </a:defRPr>
            </a:lvl8pPr>
            <a:lvl9pPr marL="3886131" indent="-22859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48C078C2-0FBA-4EF2-8589-29F7CE82A5E2}" type="slidenum">
              <a:rPr lang="fi-FI" smtClean="0">
                <a:latin typeface="Arial" charset="0"/>
              </a:rPr>
              <a:pPr fontAlgn="base">
                <a:spcBef>
                  <a:spcPct val="0"/>
                </a:spcBef>
                <a:spcAft>
                  <a:spcPct val="0"/>
                </a:spcAft>
                <a:defRPr/>
              </a:pPr>
              <a:t>14</a:t>
            </a:fld>
            <a:endParaRPr lang="fi-FI">
              <a:latin typeface="Arial" charset="0"/>
            </a:endParaRPr>
          </a:p>
        </p:txBody>
      </p:sp>
      <p:sp>
        <p:nvSpPr>
          <p:cNvPr id="47107" name="Rectangle 2"/>
          <p:cNvSpPr>
            <a:spLocks noGrp="1" noRot="1" noChangeAspect="1" noChangeArrowheads="1" noTextEdit="1"/>
          </p:cNvSpPr>
          <p:nvPr>
            <p:ph type="sldImg"/>
          </p:nvPr>
        </p:nvSpPr>
        <p:spPr bwMode="auto">
          <a:xfrm>
            <a:off x="-241300" y="798513"/>
            <a:ext cx="7097713" cy="39925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a:p>
        </p:txBody>
      </p:sp>
    </p:spTree>
    <p:extLst>
      <p:ext uri="{BB962C8B-B14F-4D97-AF65-F5344CB8AC3E}">
        <p14:creationId xmlns:p14="http://schemas.microsoft.com/office/powerpoint/2010/main" val="709543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41300" y="798513"/>
            <a:ext cx="7097713" cy="3992562"/>
          </a:xfrm>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a:defRPr/>
            </a:pPr>
            <a:fld id="{5E3D767E-1847-4D42-AA83-06DD21005617}" type="slidenum">
              <a:rPr lang="fi-FI" smtClean="0"/>
              <a:pPr>
                <a:defRPr/>
              </a:pPr>
              <a:t>15</a:t>
            </a:fld>
            <a:endParaRPr lang="fi-FI"/>
          </a:p>
        </p:txBody>
      </p:sp>
    </p:spTree>
    <p:extLst>
      <p:ext uri="{BB962C8B-B14F-4D97-AF65-F5344CB8AC3E}">
        <p14:creationId xmlns:p14="http://schemas.microsoft.com/office/powerpoint/2010/main" val="4165542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41300" y="798513"/>
            <a:ext cx="7097713" cy="3992562"/>
          </a:xfrm>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a:defRPr/>
            </a:pPr>
            <a:fld id="{5E3D767E-1847-4D42-AA83-06DD21005617}" type="slidenum">
              <a:rPr lang="fi-FI" smtClean="0"/>
              <a:pPr>
                <a:defRPr/>
              </a:pPr>
              <a:t>16</a:t>
            </a:fld>
            <a:endParaRPr lang="fi-FI"/>
          </a:p>
        </p:txBody>
      </p:sp>
    </p:spTree>
    <p:extLst>
      <p:ext uri="{BB962C8B-B14F-4D97-AF65-F5344CB8AC3E}">
        <p14:creationId xmlns:p14="http://schemas.microsoft.com/office/powerpoint/2010/main" val="3479492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41300" y="798513"/>
            <a:ext cx="7097713" cy="3992562"/>
          </a:xfrm>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a:defRPr/>
            </a:pPr>
            <a:fld id="{5E3D767E-1847-4D42-AA83-06DD21005617}" type="slidenum">
              <a:rPr lang="fi-FI" smtClean="0"/>
              <a:pPr>
                <a:defRPr/>
              </a:pPr>
              <a:t>17</a:t>
            </a:fld>
            <a:endParaRPr lang="fi-FI"/>
          </a:p>
        </p:txBody>
      </p:sp>
    </p:spTree>
    <p:extLst>
      <p:ext uri="{BB962C8B-B14F-4D97-AF65-F5344CB8AC3E}">
        <p14:creationId xmlns:p14="http://schemas.microsoft.com/office/powerpoint/2010/main" val="3321965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41300" y="798513"/>
            <a:ext cx="7097713" cy="3992562"/>
          </a:xfrm>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a:defRPr/>
            </a:pPr>
            <a:fld id="{5E3D767E-1847-4D42-AA83-06DD21005617}" type="slidenum">
              <a:rPr lang="fi-FI" smtClean="0"/>
              <a:pPr>
                <a:defRPr/>
              </a:pPr>
              <a:t>18</a:t>
            </a:fld>
            <a:endParaRPr lang="fi-FI"/>
          </a:p>
        </p:txBody>
      </p:sp>
    </p:spTree>
    <p:extLst>
      <p:ext uri="{BB962C8B-B14F-4D97-AF65-F5344CB8AC3E}">
        <p14:creationId xmlns:p14="http://schemas.microsoft.com/office/powerpoint/2010/main" val="516989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41300" y="798513"/>
            <a:ext cx="7097713" cy="3992562"/>
          </a:xfrm>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a:defRPr/>
            </a:pPr>
            <a:fld id="{5E3D767E-1847-4D42-AA83-06DD21005617}" type="slidenum">
              <a:rPr lang="fi-FI" smtClean="0"/>
              <a:pPr>
                <a:defRPr/>
              </a:pPr>
              <a:t>19</a:t>
            </a:fld>
            <a:endParaRPr lang="fi-FI"/>
          </a:p>
        </p:txBody>
      </p:sp>
    </p:spTree>
    <p:extLst>
      <p:ext uri="{BB962C8B-B14F-4D97-AF65-F5344CB8AC3E}">
        <p14:creationId xmlns:p14="http://schemas.microsoft.com/office/powerpoint/2010/main" val="1414846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41300" y="798513"/>
            <a:ext cx="7097713" cy="3992562"/>
          </a:xfrm>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a:defRPr/>
            </a:pPr>
            <a:fld id="{5E3D767E-1847-4D42-AA83-06DD21005617}" type="slidenum">
              <a:rPr lang="fi-FI" smtClean="0"/>
              <a:pPr>
                <a:defRPr/>
              </a:pPr>
              <a:t>20</a:t>
            </a:fld>
            <a:endParaRPr lang="fi-FI"/>
          </a:p>
        </p:txBody>
      </p:sp>
    </p:spTree>
    <p:extLst>
      <p:ext uri="{BB962C8B-B14F-4D97-AF65-F5344CB8AC3E}">
        <p14:creationId xmlns:p14="http://schemas.microsoft.com/office/powerpoint/2010/main" val="15655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37" indent="-285745">
              <a:defRPr>
                <a:solidFill>
                  <a:schemeClr val="tx1"/>
                </a:solidFill>
                <a:latin typeface="Verdana" pitchFamily="34" charset="0"/>
              </a:defRPr>
            </a:lvl2pPr>
            <a:lvl3pPr marL="1142980" indent="-228596">
              <a:defRPr>
                <a:solidFill>
                  <a:schemeClr val="tx1"/>
                </a:solidFill>
                <a:latin typeface="Verdana" pitchFamily="34" charset="0"/>
              </a:defRPr>
            </a:lvl3pPr>
            <a:lvl4pPr marL="1600172" indent="-228596">
              <a:defRPr>
                <a:solidFill>
                  <a:schemeClr val="tx1"/>
                </a:solidFill>
                <a:latin typeface="Verdana" pitchFamily="34" charset="0"/>
              </a:defRPr>
            </a:lvl4pPr>
            <a:lvl5pPr marL="2057364" indent="-228596">
              <a:defRPr>
                <a:solidFill>
                  <a:schemeClr val="tx1"/>
                </a:solidFill>
                <a:latin typeface="Verdana" pitchFamily="34" charset="0"/>
              </a:defRPr>
            </a:lvl5pPr>
            <a:lvl6pPr marL="2514555" indent="-228596" fontAlgn="base">
              <a:spcBef>
                <a:spcPct val="0"/>
              </a:spcBef>
              <a:spcAft>
                <a:spcPct val="0"/>
              </a:spcAft>
              <a:defRPr>
                <a:solidFill>
                  <a:schemeClr val="tx1"/>
                </a:solidFill>
                <a:latin typeface="Verdana" pitchFamily="34" charset="0"/>
              </a:defRPr>
            </a:lvl6pPr>
            <a:lvl7pPr marL="2971748" indent="-228596" fontAlgn="base">
              <a:spcBef>
                <a:spcPct val="0"/>
              </a:spcBef>
              <a:spcAft>
                <a:spcPct val="0"/>
              </a:spcAft>
              <a:defRPr>
                <a:solidFill>
                  <a:schemeClr val="tx1"/>
                </a:solidFill>
                <a:latin typeface="Verdana" pitchFamily="34" charset="0"/>
              </a:defRPr>
            </a:lvl7pPr>
            <a:lvl8pPr marL="3428940" indent="-228596" fontAlgn="base">
              <a:spcBef>
                <a:spcPct val="0"/>
              </a:spcBef>
              <a:spcAft>
                <a:spcPct val="0"/>
              </a:spcAft>
              <a:defRPr>
                <a:solidFill>
                  <a:schemeClr val="tx1"/>
                </a:solidFill>
                <a:latin typeface="Verdana" pitchFamily="34" charset="0"/>
              </a:defRPr>
            </a:lvl8pPr>
            <a:lvl9pPr marL="3886131" indent="-22859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12FFFE75-ADFB-48FE-B4F9-7B31A6B5E335}" type="slidenum">
              <a:rPr lang="fi-FI" smtClean="0">
                <a:latin typeface="Arial" charset="0"/>
              </a:rPr>
              <a:pPr fontAlgn="base">
                <a:spcBef>
                  <a:spcPct val="0"/>
                </a:spcBef>
                <a:spcAft>
                  <a:spcPct val="0"/>
                </a:spcAft>
                <a:defRPr/>
              </a:pPr>
              <a:t>3</a:t>
            </a:fld>
            <a:endParaRPr lang="fi-FI">
              <a:latin typeface="Arial" charset="0"/>
            </a:endParaRPr>
          </a:p>
        </p:txBody>
      </p:sp>
      <p:sp>
        <p:nvSpPr>
          <p:cNvPr id="29699" name="Rectangle 2"/>
          <p:cNvSpPr>
            <a:spLocks noGrp="1" noRot="1" noChangeAspect="1" noChangeArrowheads="1" noTextEdit="1"/>
          </p:cNvSpPr>
          <p:nvPr>
            <p:ph type="sldImg"/>
          </p:nvPr>
        </p:nvSpPr>
        <p:spPr bwMode="auto">
          <a:xfrm>
            <a:off x="-241300" y="798513"/>
            <a:ext cx="7097713" cy="39925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a:p>
        </p:txBody>
      </p:sp>
    </p:spTree>
    <p:extLst>
      <p:ext uri="{BB962C8B-B14F-4D97-AF65-F5344CB8AC3E}">
        <p14:creationId xmlns:p14="http://schemas.microsoft.com/office/powerpoint/2010/main" val="19730415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37" indent="-285745">
              <a:defRPr>
                <a:solidFill>
                  <a:schemeClr val="tx1"/>
                </a:solidFill>
                <a:latin typeface="Verdana" pitchFamily="34" charset="0"/>
              </a:defRPr>
            </a:lvl2pPr>
            <a:lvl3pPr marL="1142980" indent="-228596">
              <a:defRPr>
                <a:solidFill>
                  <a:schemeClr val="tx1"/>
                </a:solidFill>
                <a:latin typeface="Verdana" pitchFamily="34" charset="0"/>
              </a:defRPr>
            </a:lvl3pPr>
            <a:lvl4pPr marL="1600172" indent="-228596">
              <a:defRPr>
                <a:solidFill>
                  <a:schemeClr val="tx1"/>
                </a:solidFill>
                <a:latin typeface="Verdana" pitchFamily="34" charset="0"/>
              </a:defRPr>
            </a:lvl4pPr>
            <a:lvl5pPr marL="2057364" indent="-228596">
              <a:defRPr>
                <a:solidFill>
                  <a:schemeClr val="tx1"/>
                </a:solidFill>
                <a:latin typeface="Verdana" pitchFamily="34" charset="0"/>
              </a:defRPr>
            </a:lvl5pPr>
            <a:lvl6pPr marL="2514555" indent="-228596" fontAlgn="base">
              <a:spcBef>
                <a:spcPct val="0"/>
              </a:spcBef>
              <a:spcAft>
                <a:spcPct val="0"/>
              </a:spcAft>
              <a:defRPr>
                <a:solidFill>
                  <a:schemeClr val="tx1"/>
                </a:solidFill>
                <a:latin typeface="Verdana" pitchFamily="34" charset="0"/>
              </a:defRPr>
            </a:lvl6pPr>
            <a:lvl7pPr marL="2971748" indent="-228596" fontAlgn="base">
              <a:spcBef>
                <a:spcPct val="0"/>
              </a:spcBef>
              <a:spcAft>
                <a:spcPct val="0"/>
              </a:spcAft>
              <a:defRPr>
                <a:solidFill>
                  <a:schemeClr val="tx1"/>
                </a:solidFill>
                <a:latin typeface="Verdana" pitchFamily="34" charset="0"/>
              </a:defRPr>
            </a:lvl7pPr>
            <a:lvl8pPr marL="3428940" indent="-228596" fontAlgn="base">
              <a:spcBef>
                <a:spcPct val="0"/>
              </a:spcBef>
              <a:spcAft>
                <a:spcPct val="0"/>
              </a:spcAft>
              <a:defRPr>
                <a:solidFill>
                  <a:schemeClr val="tx1"/>
                </a:solidFill>
                <a:latin typeface="Verdana" pitchFamily="34" charset="0"/>
              </a:defRPr>
            </a:lvl8pPr>
            <a:lvl9pPr marL="3886131" indent="-22859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8F1F28E6-F993-48EA-88AB-C4D8225D27EC}" type="slidenum">
              <a:rPr lang="fi-FI" smtClean="0">
                <a:latin typeface="Arial" charset="0"/>
              </a:rPr>
              <a:pPr fontAlgn="base">
                <a:spcBef>
                  <a:spcPct val="0"/>
                </a:spcBef>
                <a:spcAft>
                  <a:spcPct val="0"/>
                </a:spcAft>
                <a:defRPr/>
              </a:pPr>
              <a:t>21</a:t>
            </a:fld>
            <a:endParaRPr lang="fi-FI">
              <a:latin typeface="Arial" charset="0"/>
            </a:endParaRPr>
          </a:p>
        </p:txBody>
      </p:sp>
      <p:sp>
        <p:nvSpPr>
          <p:cNvPr id="38915" name="Rectangle 2"/>
          <p:cNvSpPr>
            <a:spLocks noGrp="1" noRot="1" noChangeAspect="1" noChangeArrowheads="1" noTextEdit="1"/>
          </p:cNvSpPr>
          <p:nvPr>
            <p:ph type="sldImg"/>
          </p:nvPr>
        </p:nvSpPr>
        <p:spPr bwMode="auto">
          <a:xfrm>
            <a:off x="-241300" y="798513"/>
            <a:ext cx="7097713" cy="39925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a:p>
        </p:txBody>
      </p:sp>
    </p:spTree>
    <p:extLst>
      <p:ext uri="{BB962C8B-B14F-4D97-AF65-F5344CB8AC3E}">
        <p14:creationId xmlns:p14="http://schemas.microsoft.com/office/powerpoint/2010/main" val="2800298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41300" y="798513"/>
            <a:ext cx="7097713" cy="3992562"/>
          </a:xfrm>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a:defRPr/>
            </a:pPr>
            <a:fld id="{5E3D767E-1847-4D42-AA83-06DD21005617}" type="slidenum">
              <a:rPr lang="fi-FI" smtClean="0"/>
              <a:pPr>
                <a:defRPr/>
              </a:pPr>
              <a:t>22</a:t>
            </a:fld>
            <a:endParaRPr lang="fi-FI"/>
          </a:p>
        </p:txBody>
      </p:sp>
    </p:spTree>
    <p:extLst>
      <p:ext uri="{BB962C8B-B14F-4D97-AF65-F5344CB8AC3E}">
        <p14:creationId xmlns:p14="http://schemas.microsoft.com/office/powerpoint/2010/main" val="2823347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37" indent="-285745">
              <a:defRPr>
                <a:solidFill>
                  <a:schemeClr val="tx1"/>
                </a:solidFill>
                <a:latin typeface="Verdana" pitchFamily="34" charset="0"/>
              </a:defRPr>
            </a:lvl2pPr>
            <a:lvl3pPr marL="1142980" indent="-228596">
              <a:defRPr>
                <a:solidFill>
                  <a:schemeClr val="tx1"/>
                </a:solidFill>
                <a:latin typeface="Verdana" pitchFamily="34" charset="0"/>
              </a:defRPr>
            </a:lvl3pPr>
            <a:lvl4pPr marL="1600172" indent="-228596">
              <a:defRPr>
                <a:solidFill>
                  <a:schemeClr val="tx1"/>
                </a:solidFill>
                <a:latin typeface="Verdana" pitchFamily="34" charset="0"/>
              </a:defRPr>
            </a:lvl4pPr>
            <a:lvl5pPr marL="2057364" indent="-228596">
              <a:defRPr>
                <a:solidFill>
                  <a:schemeClr val="tx1"/>
                </a:solidFill>
                <a:latin typeface="Verdana" pitchFamily="34" charset="0"/>
              </a:defRPr>
            </a:lvl5pPr>
            <a:lvl6pPr marL="2514555" indent="-228596" fontAlgn="base">
              <a:spcBef>
                <a:spcPct val="0"/>
              </a:spcBef>
              <a:spcAft>
                <a:spcPct val="0"/>
              </a:spcAft>
              <a:defRPr>
                <a:solidFill>
                  <a:schemeClr val="tx1"/>
                </a:solidFill>
                <a:latin typeface="Verdana" pitchFamily="34" charset="0"/>
              </a:defRPr>
            </a:lvl6pPr>
            <a:lvl7pPr marL="2971748" indent="-228596" fontAlgn="base">
              <a:spcBef>
                <a:spcPct val="0"/>
              </a:spcBef>
              <a:spcAft>
                <a:spcPct val="0"/>
              </a:spcAft>
              <a:defRPr>
                <a:solidFill>
                  <a:schemeClr val="tx1"/>
                </a:solidFill>
                <a:latin typeface="Verdana" pitchFamily="34" charset="0"/>
              </a:defRPr>
            </a:lvl7pPr>
            <a:lvl8pPr marL="3428940" indent="-228596" fontAlgn="base">
              <a:spcBef>
                <a:spcPct val="0"/>
              </a:spcBef>
              <a:spcAft>
                <a:spcPct val="0"/>
              </a:spcAft>
              <a:defRPr>
                <a:solidFill>
                  <a:schemeClr val="tx1"/>
                </a:solidFill>
                <a:latin typeface="Verdana" pitchFamily="34" charset="0"/>
              </a:defRPr>
            </a:lvl8pPr>
            <a:lvl9pPr marL="3886131" indent="-22859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12FFFE75-ADFB-48FE-B4F9-7B31A6B5E335}" type="slidenum">
              <a:rPr lang="fi-FI" smtClean="0">
                <a:latin typeface="Arial" charset="0"/>
              </a:rPr>
              <a:pPr fontAlgn="base">
                <a:spcBef>
                  <a:spcPct val="0"/>
                </a:spcBef>
                <a:spcAft>
                  <a:spcPct val="0"/>
                </a:spcAft>
                <a:defRPr/>
              </a:pPr>
              <a:t>4</a:t>
            </a:fld>
            <a:endParaRPr lang="fi-FI">
              <a:latin typeface="Arial" charset="0"/>
            </a:endParaRPr>
          </a:p>
        </p:txBody>
      </p:sp>
      <p:sp>
        <p:nvSpPr>
          <p:cNvPr id="29699" name="Rectangle 2"/>
          <p:cNvSpPr>
            <a:spLocks noGrp="1" noRot="1" noChangeAspect="1" noChangeArrowheads="1" noTextEdit="1"/>
          </p:cNvSpPr>
          <p:nvPr>
            <p:ph type="sldImg"/>
          </p:nvPr>
        </p:nvSpPr>
        <p:spPr bwMode="auto">
          <a:xfrm>
            <a:off x="-241300" y="798513"/>
            <a:ext cx="7097713" cy="39925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a:p>
        </p:txBody>
      </p:sp>
    </p:spTree>
    <p:extLst>
      <p:ext uri="{BB962C8B-B14F-4D97-AF65-F5344CB8AC3E}">
        <p14:creationId xmlns:p14="http://schemas.microsoft.com/office/powerpoint/2010/main" val="1553677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37" indent="-285745">
              <a:defRPr>
                <a:solidFill>
                  <a:schemeClr val="tx1"/>
                </a:solidFill>
                <a:latin typeface="Verdana" pitchFamily="34" charset="0"/>
              </a:defRPr>
            </a:lvl2pPr>
            <a:lvl3pPr marL="1142980" indent="-228596">
              <a:defRPr>
                <a:solidFill>
                  <a:schemeClr val="tx1"/>
                </a:solidFill>
                <a:latin typeface="Verdana" pitchFamily="34" charset="0"/>
              </a:defRPr>
            </a:lvl3pPr>
            <a:lvl4pPr marL="1600172" indent="-228596">
              <a:defRPr>
                <a:solidFill>
                  <a:schemeClr val="tx1"/>
                </a:solidFill>
                <a:latin typeface="Verdana" pitchFamily="34" charset="0"/>
              </a:defRPr>
            </a:lvl4pPr>
            <a:lvl5pPr marL="2057364" indent="-228596">
              <a:defRPr>
                <a:solidFill>
                  <a:schemeClr val="tx1"/>
                </a:solidFill>
                <a:latin typeface="Verdana" pitchFamily="34" charset="0"/>
              </a:defRPr>
            </a:lvl5pPr>
            <a:lvl6pPr marL="2514555" indent="-228596" defTabSz="457192" fontAlgn="base">
              <a:spcBef>
                <a:spcPct val="0"/>
              </a:spcBef>
              <a:spcAft>
                <a:spcPct val="0"/>
              </a:spcAft>
              <a:defRPr>
                <a:solidFill>
                  <a:schemeClr val="tx1"/>
                </a:solidFill>
                <a:latin typeface="Verdana" pitchFamily="34" charset="0"/>
              </a:defRPr>
            </a:lvl6pPr>
            <a:lvl7pPr marL="2971748" indent="-228596" defTabSz="457192" fontAlgn="base">
              <a:spcBef>
                <a:spcPct val="0"/>
              </a:spcBef>
              <a:spcAft>
                <a:spcPct val="0"/>
              </a:spcAft>
              <a:defRPr>
                <a:solidFill>
                  <a:schemeClr val="tx1"/>
                </a:solidFill>
                <a:latin typeface="Verdana" pitchFamily="34" charset="0"/>
              </a:defRPr>
            </a:lvl7pPr>
            <a:lvl8pPr marL="3428940" indent="-228596" defTabSz="457192" fontAlgn="base">
              <a:spcBef>
                <a:spcPct val="0"/>
              </a:spcBef>
              <a:spcAft>
                <a:spcPct val="0"/>
              </a:spcAft>
              <a:defRPr>
                <a:solidFill>
                  <a:schemeClr val="tx1"/>
                </a:solidFill>
                <a:latin typeface="Verdana" pitchFamily="34" charset="0"/>
              </a:defRPr>
            </a:lvl8pPr>
            <a:lvl9pPr marL="3886131" indent="-228596" defTabSz="457192"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129E859D-1039-4B24-AC42-9B228AFB444D}" type="slidenum">
              <a:rPr lang="fi-FI" smtClean="0">
                <a:latin typeface="Arial" charset="0"/>
              </a:rPr>
              <a:pPr fontAlgn="base">
                <a:spcBef>
                  <a:spcPct val="0"/>
                </a:spcBef>
                <a:spcAft>
                  <a:spcPct val="0"/>
                </a:spcAft>
                <a:defRPr/>
              </a:pPr>
              <a:t>5</a:t>
            </a:fld>
            <a:endParaRPr lang="fi-FI">
              <a:latin typeface="Arial" charset="0"/>
            </a:endParaRPr>
          </a:p>
        </p:txBody>
      </p:sp>
      <p:sp>
        <p:nvSpPr>
          <p:cNvPr id="47107" name="Rectangle 2"/>
          <p:cNvSpPr>
            <a:spLocks noGrp="1" noRot="1" noChangeAspect="1" noChangeArrowheads="1" noTextEdit="1"/>
          </p:cNvSpPr>
          <p:nvPr>
            <p:ph type="sldImg"/>
          </p:nvPr>
        </p:nvSpPr>
        <p:spPr bwMode="auto">
          <a:xfrm>
            <a:off x="-241300" y="798513"/>
            <a:ext cx="7097713" cy="39925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dirty="0"/>
          </a:p>
        </p:txBody>
      </p:sp>
    </p:spTree>
    <p:extLst>
      <p:ext uri="{BB962C8B-B14F-4D97-AF65-F5344CB8AC3E}">
        <p14:creationId xmlns:p14="http://schemas.microsoft.com/office/powerpoint/2010/main" val="3727781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37" indent="-285745">
              <a:defRPr>
                <a:solidFill>
                  <a:schemeClr val="tx1"/>
                </a:solidFill>
                <a:latin typeface="Verdana" pitchFamily="34" charset="0"/>
              </a:defRPr>
            </a:lvl2pPr>
            <a:lvl3pPr marL="1142980" indent="-228596">
              <a:defRPr>
                <a:solidFill>
                  <a:schemeClr val="tx1"/>
                </a:solidFill>
                <a:latin typeface="Verdana" pitchFamily="34" charset="0"/>
              </a:defRPr>
            </a:lvl3pPr>
            <a:lvl4pPr marL="1600172" indent="-228596">
              <a:defRPr>
                <a:solidFill>
                  <a:schemeClr val="tx1"/>
                </a:solidFill>
                <a:latin typeface="Verdana" pitchFamily="34" charset="0"/>
              </a:defRPr>
            </a:lvl4pPr>
            <a:lvl5pPr marL="2057364" indent="-228596">
              <a:defRPr>
                <a:solidFill>
                  <a:schemeClr val="tx1"/>
                </a:solidFill>
                <a:latin typeface="Verdana" pitchFamily="34" charset="0"/>
              </a:defRPr>
            </a:lvl5pPr>
            <a:lvl6pPr marL="2514555" indent="-228596" fontAlgn="base">
              <a:spcBef>
                <a:spcPct val="0"/>
              </a:spcBef>
              <a:spcAft>
                <a:spcPct val="0"/>
              </a:spcAft>
              <a:defRPr>
                <a:solidFill>
                  <a:schemeClr val="tx1"/>
                </a:solidFill>
                <a:latin typeface="Verdana" pitchFamily="34" charset="0"/>
              </a:defRPr>
            </a:lvl6pPr>
            <a:lvl7pPr marL="2971748" indent="-228596" fontAlgn="base">
              <a:spcBef>
                <a:spcPct val="0"/>
              </a:spcBef>
              <a:spcAft>
                <a:spcPct val="0"/>
              </a:spcAft>
              <a:defRPr>
                <a:solidFill>
                  <a:schemeClr val="tx1"/>
                </a:solidFill>
                <a:latin typeface="Verdana" pitchFamily="34" charset="0"/>
              </a:defRPr>
            </a:lvl7pPr>
            <a:lvl8pPr marL="3428940" indent="-228596" fontAlgn="base">
              <a:spcBef>
                <a:spcPct val="0"/>
              </a:spcBef>
              <a:spcAft>
                <a:spcPct val="0"/>
              </a:spcAft>
              <a:defRPr>
                <a:solidFill>
                  <a:schemeClr val="tx1"/>
                </a:solidFill>
                <a:latin typeface="Verdana" pitchFamily="34" charset="0"/>
              </a:defRPr>
            </a:lvl8pPr>
            <a:lvl9pPr marL="3886131" indent="-22859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12FFFE75-ADFB-48FE-B4F9-7B31A6B5E335}" type="slidenum">
              <a:rPr lang="fi-FI" smtClean="0">
                <a:latin typeface="Arial" charset="0"/>
              </a:rPr>
              <a:pPr fontAlgn="base">
                <a:spcBef>
                  <a:spcPct val="0"/>
                </a:spcBef>
                <a:spcAft>
                  <a:spcPct val="0"/>
                </a:spcAft>
                <a:defRPr/>
              </a:pPr>
              <a:t>6</a:t>
            </a:fld>
            <a:endParaRPr lang="fi-FI">
              <a:latin typeface="Arial" charset="0"/>
            </a:endParaRPr>
          </a:p>
        </p:txBody>
      </p:sp>
      <p:sp>
        <p:nvSpPr>
          <p:cNvPr id="29699" name="Rectangle 2"/>
          <p:cNvSpPr>
            <a:spLocks noGrp="1" noRot="1" noChangeAspect="1" noChangeArrowheads="1" noTextEdit="1"/>
          </p:cNvSpPr>
          <p:nvPr>
            <p:ph type="sldImg"/>
          </p:nvPr>
        </p:nvSpPr>
        <p:spPr bwMode="auto">
          <a:xfrm>
            <a:off x="-241300" y="798513"/>
            <a:ext cx="7097713" cy="39925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dirty="0"/>
          </a:p>
        </p:txBody>
      </p:sp>
    </p:spTree>
    <p:extLst>
      <p:ext uri="{BB962C8B-B14F-4D97-AF65-F5344CB8AC3E}">
        <p14:creationId xmlns:p14="http://schemas.microsoft.com/office/powerpoint/2010/main" val="1565254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37" indent="-285745">
              <a:defRPr>
                <a:solidFill>
                  <a:schemeClr val="tx1"/>
                </a:solidFill>
                <a:latin typeface="Verdana" pitchFamily="34" charset="0"/>
              </a:defRPr>
            </a:lvl2pPr>
            <a:lvl3pPr marL="1142980" indent="-228596">
              <a:defRPr>
                <a:solidFill>
                  <a:schemeClr val="tx1"/>
                </a:solidFill>
                <a:latin typeface="Verdana" pitchFamily="34" charset="0"/>
              </a:defRPr>
            </a:lvl3pPr>
            <a:lvl4pPr marL="1600172" indent="-228596">
              <a:defRPr>
                <a:solidFill>
                  <a:schemeClr val="tx1"/>
                </a:solidFill>
                <a:latin typeface="Verdana" pitchFamily="34" charset="0"/>
              </a:defRPr>
            </a:lvl4pPr>
            <a:lvl5pPr marL="2057364" indent="-228596">
              <a:defRPr>
                <a:solidFill>
                  <a:schemeClr val="tx1"/>
                </a:solidFill>
                <a:latin typeface="Verdana" pitchFamily="34" charset="0"/>
              </a:defRPr>
            </a:lvl5pPr>
            <a:lvl6pPr marL="2514555" indent="-228596" fontAlgn="base">
              <a:spcBef>
                <a:spcPct val="0"/>
              </a:spcBef>
              <a:spcAft>
                <a:spcPct val="0"/>
              </a:spcAft>
              <a:defRPr>
                <a:solidFill>
                  <a:schemeClr val="tx1"/>
                </a:solidFill>
                <a:latin typeface="Verdana" pitchFamily="34" charset="0"/>
              </a:defRPr>
            </a:lvl6pPr>
            <a:lvl7pPr marL="2971748" indent="-228596" fontAlgn="base">
              <a:spcBef>
                <a:spcPct val="0"/>
              </a:spcBef>
              <a:spcAft>
                <a:spcPct val="0"/>
              </a:spcAft>
              <a:defRPr>
                <a:solidFill>
                  <a:schemeClr val="tx1"/>
                </a:solidFill>
                <a:latin typeface="Verdana" pitchFamily="34" charset="0"/>
              </a:defRPr>
            </a:lvl7pPr>
            <a:lvl8pPr marL="3428940" indent="-228596" fontAlgn="base">
              <a:spcBef>
                <a:spcPct val="0"/>
              </a:spcBef>
              <a:spcAft>
                <a:spcPct val="0"/>
              </a:spcAft>
              <a:defRPr>
                <a:solidFill>
                  <a:schemeClr val="tx1"/>
                </a:solidFill>
                <a:latin typeface="Verdana" pitchFamily="34" charset="0"/>
              </a:defRPr>
            </a:lvl8pPr>
            <a:lvl9pPr marL="3886131" indent="-22859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796CAD98-5F12-4D04-ADC1-94744B37E0E5}" type="slidenum">
              <a:rPr lang="fi-FI" smtClean="0">
                <a:latin typeface="Arial" charset="0"/>
              </a:rPr>
              <a:pPr fontAlgn="base">
                <a:spcBef>
                  <a:spcPct val="0"/>
                </a:spcBef>
                <a:spcAft>
                  <a:spcPct val="0"/>
                </a:spcAft>
                <a:defRPr/>
              </a:pPr>
              <a:t>7</a:t>
            </a:fld>
            <a:endParaRPr lang="fi-FI">
              <a:latin typeface="Arial" charset="0"/>
            </a:endParaRPr>
          </a:p>
        </p:txBody>
      </p:sp>
      <p:sp>
        <p:nvSpPr>
          <p:cNvPr id="46083" name="Rectangle 2"/>
          <p:cNvSpPr>
            <a:spLocks noGrp="1" noRot="1" noChangeAspect="1" noChangeArrowheads="1" noTextEdit="1"/>
          </p:cNvSpPr>
          <p:nvPr>
            <p:ph type="sldImg"/>
          </p:nvPr>
        </p:nvSpPr>
        <p:spPr bwMode="auto">
          <a:xfrm>
            <a:off x="-241300" y="798513"/>
            <a:ext cx="7097713" cy="39925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a:p>
        </p:txBody>
      </p:sp>
    </p:spTree>
    <p:extLst>
      <p:ext uri="{BB962C8B-B14F-4D97-AF65-F5344CB8AC3E}">
        <p14:creationId xmlns:p14="http://schemas.microsoft.com/office/powerpoint/2010/main" val="2037101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37" indent="-285745">
              <a:defRPr>
                <a:solidFill>
                  <a:schemeClr val="tx1"/>
                </a:solidFill>
                <a:latin typeface="Verdana" pitchFamily="34" charset="0"/>
              </a:defRPr>
            </a:lvl2pPr>
            <a:lvl3pPr marL="1142980" indent="-228596">
              <a:defRPr>
                <a:solidFill>
                  <a:schemeClr val="tx1"/>
                </a:solidFill>
                <a:latin typeface="Verdana" pitchFamily="34" charset="0"/>
              </a:defRPr>
            </a:lvl3pPr>
            <a:lvl4pPr marL="1600172" indent="-228596">
              <a:defRPr>
                <a:solidFill>
                  <a:schemeClr val="tx1"/>
                </a:solidFill>
                <a:latin typeface="Verdana" pitchFamily="34" charset="0"/>
              </a:defRPr>
            </a:lvl4pPr>
            <a:lvl5pPr marL="2057364" indent="-228596">
              <a:defRPr>
                <a:solidFill>
                  <a:schemeClr val="tx1"/>
                </a:solidFill>
                <a:latin typeface="Verdana" pitchFamily="34" charset="0"/>
              </a:defRPr>
            </a:lvl5pPr>
            <a:lvl6pPr marL="2514555" indent="-228596" fontAlgn="base">
              <a:spcBef>
                <a:spcPct val="0"/>
              </a:spcBef>
              <a:spcAft>
                <a:spcPct val="0"/>
              </a:spcAft>
              <a:defRPr>
                <a:solidFill>
                  <a:schemeClr val="tx1"/>
                </a:solidFill>
                <a:latin typeface="Verdana" pitchFamily="34" charset="0"/>
              </a:defRPr>
            </a:lvl6pPr>
            <a:lvl7pPr marL="2971748" indent="-228596" fontAlgn="base">
              <a:spcBef>
                <a:spcPct val="0"/>
              </a:spcBef>
              <a:spcAft>
                <a:spcPct val="0"/>
              </a:spcAft>
              <a:defRPr>
                <a:solidFill>
                  <a:schemeClr val="tx1"/>
                </a:solidFill>
                <a:latin typeface="Verdana" pitchFamily="34" charset="0"/>
              </a:defRPr>
            </a:lvl7pPr>
            <a:lvl8pPr marL="3428940" indent="-228596" fontAlgn="base">
              <a:spcBef>
                <a:spcPct val="0"/>
              </a:spcBef>
              <a:spcAft>
                <a:spcPct val="0"/>
              </a:spcAft>
              <a:defRPr>
                <a:solidFill>
                  <a:schemeClr val="tx1"/>
                </a:solidFill>
                <a:latin typeface="Verdana" pitchFamily="34" charset="0"/>
              </a:defRPr>
            </a:lvl8pPr>
            <a:lvl9pPr marL="3886131" indent="-22859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796CAD98-5F12-4D04-ADC1-94744B37E0E5}" type="slidenum">
              <a:rPr lang="fi-FI" smtClean="0">
                <a:latin typeface="Arial" charset="0"/>
              </a:rPr>
              <a:pPr fontAlgn="base">
                <a:spcBef>
                  <a:spcPct val="0"/>
                </a:spcBef>
                <a:spcAft>
                  <a:spcPct val="0"/>
                </a:spcAft>
                <a:defRPr/>
              </a:pPr>
              <a:t>8</a:t>
            </a:fld>
            <a:endParaRPr lang="fi-FI">
              <a:latin typeface="Arial" charset="0"/>
            </a:endParaRPr>
          </a:p>
        </p:txBody>
      </p:sp>
      <p:sp>
        <p:nvSpPr>
          <p:cNvPr id="46083" name="Rectangle 2"/>
          <p:cNvSpPr>
            <a:spLocks noGrp="1" noRot="1" noChangeAspect="1" noChangeArrowheads="1" noTextEdit="1"/>
          </p:cNvSpPr>
          <p:nvPr>
            <p:ph type="sldImg"/>
          </p:nvPr>
        </p:nvSpPr>
        <p:spPr bwMode="auto">
          <a:xfrm>
            <a:off x="-241300" y="798513"/>
            <a:ext cx="7097713" cy="39925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a:p>
        </p:txBody>
      </p:sp>
    </p:spTree>
    <p:extLst>
      <p:ext uri="{BB962C8B-B14F-4D97-AF65-F5344CB8AC3E}">
        <p14:creationId xmlns:p14="http://schemas.microsoft.com/office/powerpoint/2010/main" val="3458903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37" indent="-285745">
              <a:defRPr>
                <a:solidFill>
                  <a:schemeClr val="tx1"/>
                </a:solidFill>
                <a:latin typeface="Verdana" pitchFamily="34" charset="0"/>
              </a:defRPr>
            </a:lvl2pPr>
            <a:lvl3pPr marL="1142980" indent="-228596">
              <a:defRPr>
                <a:solidFill>
                  <a:schemeClr val="tx1"/>
                </a:solidFill>
                <a:latin typeface="Verdana" pitchFamily="34" charset="0"/>
              </a:defRPr>
            </a:lvl3pPr>
            <a:lvl4pPr marL="1600172" indent="-228596">
              <a:defRPr>
                <a:solidFill>
                  <a:schemeClr val="tx1"/>
                </a:solidFill>
                <a:latin typeface="Verdana" pitchFamily="34" charset="0"/>
              </a:defRPr>
            </a:lvl4pPr>
            <a:lvl5pPr marL="2057364" indent="-228596">
              <a:defRPr>
                <a:solidFill>
                  <a:schemeClr val="tx1"/>
                </a:solidFill>
                <a:latin typeface="Verdana" pitchFamily="34" charset="0"/>
              </a:defRPr>
            </a:lvl5pPr>
            <a:lvl6pPr marL="2514555" indent="-228596" fontAlgn="base">
              <a:spcBef>
                <a:spcPct val="0"/>
              </a:spcBef>
              <a:spcAft>
                <a:spcPct val="0"/>
              </a:spcAft>
              <a:defRPr>
                <a:solidFill>
                  <a:schemeClr val="tx1"/>
                </a:solidFill>
                <a:latin typeface="Verdana" pitchFamily="34" charset="0"/>
              </a:defRPr>
            </a:lvl6pPr>
            <a:lvl7pPr marL="2971748" indent="-228596" fontAlgn="base">
              <a:spcBef>
                <a:spcPct val="0"/>
              </a:spcBef>
              <a:spcAft>
                <a:spcPct val="0"/>
              </a:spcAft>
              <a:defRPr>
                <a:solidFill>
                  <a:schemeClr val="tx1"/>
                </a:solidFill>
                <a:latin typeface="Verdana" pitchFamily="34" charset="0"/>
              </a:defRPr>
            </a:lvl7pPr>
            <a:lvl8pPr marL="3428940" indent="-228596" fontAlgn="base">
              <a:spcBef>
                <a:spcPct val="0"/>
              </a:spcBef>
              <a:spcAft>
                <a:spcPct val="0"/>
              </a:spcAft>
              <a:defRPr>
                <a:solidFill>
                  <a:schemeClr val="tx1"/>
                </a:solidFill>
                <a:latin typeface="Verdana" pitchFamily="34" charset="0"/>
              </a:defRPr>
            </a:lvl8pPr>
            <a:lvl9pPr marL="3886131" indent="-22859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37855DB6-E446-4127-9DA2-3D6784D67BA0}" type="slidenum">
              <a:rPr lang="fi-FI" smtClean="0">
                <a:latin typeface="Arial" charset="0"/>
              </a:rPr>
              <a:pPr fontAlgn="base">
                <a:spcBef>
                  <a:spcPct val="0"/>
                </a:spcBef>
                <a:spcAft>
                  <a:spcPct val="0"/>
                </a:spcAft>
                <a:defRPr/>
              </a:pPr>
              <a:t>9</a:t>
            </a:fld>
            <a:endParaRPr lang="fi-FI">
              <a:latin typeface="Arial" charset="0"/>
            </a:endParaRPr>
          </a:p>
        </p:txBody>
      </p:sp>
      <p:sp>
        <p:nvSpPr>
          <p:cNvPr id="31747" name="Rectangle 2"/>
          <p:cNvSpPr>
            <a:spLocks noGrp="1" noRot="1" noChangeAspect="1" noChangeArrowheads="1" noTextEdit="1"/>
          </p:cNvSpPr>
          <p:nvPr>
            <p:ph type="sldImg"/>
          </p:nvPr>
        </p:nvSpPr>
        <p:spPr bwMode="auto">
          <a:xfrm>
            <a:off x="-241300" y="798513"/>
            <a:ext cx="7097713" cy="39925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a:p>
        </p:txBody>
      </p:sp>
    </p:spTree>
    <p:extLst>
      <p:ext uri="{BB962C8B-B14F-4D97-AF65-F5344CB8AC3E}">
        <p14:creationId xmlns:p14="http://schemas.microsoft.com/office/powerpoint/2010/main" val="3561583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37" indent="-285745">
              <a:defRPr>
                <a:solidFill>
                  <a:schemeClr val="tx1"/>
                </a:solidFill>
                <a:latin typeface="Verdana" pitchFamily="34" charset="0"/>
              </a:defRPr>
            </a:lvl2pPr>
            <a:lvl3pPr marL="1142980" indent="-228596">
              <a:defRPr>
                <a:solidFill>
                  <a:schemeClr val="tx1"/>
                </a:solidFill>
                <a:latin typeface="Verdana" pitchFamily="34" charset="0"/>
              </a:defRPr>
            </a:lvl3pPr>
            <a:lvl4pPr marL="1600172" indent="-228596">
              <a:defRPr>
                <a:solidFill>
                  <a:schemeClr val="tx1"/>
                </a:solidFill>
                <a:latin typeface="Verdana" pitchFamily="34" charset="0"/>
              </a:defRPr>
            </a:lvl4pPr>
            <a:lvl5pPr marL="2057364" indent="-228596">
              <a:defRPr>
                <a:solidFill>
                  <a:schemeClr val="tx1"/>
                </a:solidFill>
                <a:latin typeface="Verdana" pitchFamily="34" charset="0"/>
              </a:defRPr>
            </a:lvl5pPr>
            <a:lvl6pPr marL="2514555" indent="-228596" fontAlgn="base">
              <a:spcBef>
                <a:spcPct val="0"/>
              </a:spcBef>
              <a:spcAft>
                <a:spcPct val="0"/>
              </a:spcAft>
              <a:defRPr>
                <a:solidFill>
                  <a:schemeClr val="tx1"/>
                </a:solidFill>
                <a:latin typeface="Verdana" pitchFamily="34" charset="0"/>
              </a:defRPr>
            </a:lvl6pPr>
            <a:lvl7pPr marL="2971748" indent="-228596" fontAlgn="base">
              <a:spcBef>
                <a:spcPct val="0"/>
              </a:spcBef>
              <a:spcAft>
                <a:spcPct val="0"/>
              </a:spcAft>
              <a:defRPr>
                <a:solidFill>
                  <a:schemeClr val="tx1"/>
                </a:solidFill>
                <a:latin typeface="Verdana" pitchFamily="34" charset="0"/>
              </a:defRPr>
            </a:lvl7pPr>
            <a:lvl8pPr marL="3428940" indent="-228596" fontAlgn="base">
              <a:spcBef>
                <a:spcPct val="0"/>
              </a:spcBef>
              <a:spcAft>
                <a:spcPct val="0"/>
              </a:spcAft>
              <a:defRPr>
                <a:solidFill>
                  <a:schemeClr val="tx1"/>
                </a:solidFill>
                <a:latin typeface="Verdana" pitchFamily="34" charset="0"/>
              </a:defRPr>
            </a:lvl8pPr>
            <a:lvl9pPr marL="3886131" indent="-22859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37855DB6-E446-4127-9DA2-3D6784D67BA0}" type="slidenum">
              <a:rPr lang="fi-FI" smtClean="0">
                <a:latin typeface="Arial" charset="0"/>
              </a:rPr>
              <a:pPr fontAlgn="base">
                <a:spcBef>
                  <a:spcPct val="0"/>
                </a:spcBef>
                <a:spcAft>
                  <a:spcPct val="0"/>
                </a:spcAft>
                <a:defRPr/>
              </a:pPr>
              <a:t>10</a:t>
            </a:fld>
            <a:endParaRPr lang="fi-FI">
              <a:latin typeface="Arial" charset="0"/>
            </a:endParaRPr>
          </a:p>
        </p:txBody>
      </p:sp>
      <p:sp>
        <p:nvSpPr>
          <p:cNvPr id="31747" name="Rectangle 2"/>
          <p:cNvSpPr>
            <a:spLocks noGrp="1" noRot="1" noChangeAspect="1" noChangeArrowheads="1" noTextEdit="1"/>
          </p:cNvSpPr>
          <p:nvPr>
            <p:ph type="sldImg"/>
          </p:nvPr>
        </p:nvSpPr>
        <p:spPr bwMode="auto">
          <a:xfrm>
            <a:off x="-241300" y="798513"/>
            <a:ext cx="7097713" cy="39925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a:p>
        </p:txBody>
      </p:sp>
    </p:spTree>
    <p:extLst>
      <p:ext uri="{BB962C8B-B14F-4D97-AF65-F5344CB8AC3E}">
        <p14:creationId xmlns:p14="http://schemas.microsoft.com/office/powerpoint/2010/main" val="18254578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bg>
      <p:bgPr>
        <a:solidFill>
          <a:schemeClr val="bg1"/>
        </a:solidFill>
        <a:effectLst/>
      </p:bgPr>
    </p:bg>
    <p:spTree>
      <p:nvGrpSpPr>
        <p:cNvPr id="1" name=""/>
        <p:cNvGrpSpPr/>
        <p:nvPr/>
      </p:nvGrpSpPr>
      <p:grpSpPr>
        <a:xfrm>
          <a:off x="0" y="0"/>
          <a:ext cx="0" cy="0"/>
          <a:chOff x="0" y="0"/>
          <a:chExt cx="0" cy="0"/>
        </a:xfrm>
      </p:grpSpPr>
      <p:pic>
        <p:nvPicPr>
          <p:cNvPr id="8" name="Picture 8" descr="ribbon_kansisivu.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88505" y="2021305"/>
            <a:ext cx="2955497" cy="3020596"/>
          </a:xfrm>
          <a:prstGeom prst="rect">
            <a:avLst/>
          </a:prstGeom>
        </p:spPr>
      </p:pic>
      <p:sp>
        <p:nvSpPr>
          <p:cNvPr id="9" name="Rectangle 9"/>
          <p:cNvSpPr/>
          <p:nvPr/>
        </p:nvSpPr>
        <p:spPr>
          <a:xfrm>
            <a:off x="0" y="5041901"/>
            <a:ext cx="9144000" cy="106354"/>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p>
        </p:txBody>
      </p:sp>
      <p:sp>
        <p:nvSpPr>
          <p:cNvPr id="2" name="Title 1"/>
          <p:cNvSpPr>
            <a:spLocks noGrp="1"/>
          </p:cNvSpPr>
          <p:nvPr>
            <p:ph type="ctrTitle"/>
          </p:nvPr>
        </p:nvSpPr>
        <p:spPr>
          <a:xfrm>
            <a:off x="680400" y="1368900"/>
            <a:ext cx="7297200" cy="1101600"/>
          </a:xfrm>
        </p:spPr>
        <p:txBody>
          <a:bodyPr rIns="90000"/>
          <a:lstStyle/>
          <a:p>
            <a:r>
              <a:rPr lang="fi-FI"/>
              <a:t>Muokkaa perustyyl. napsautt.</a:t>
            </a:r>
            <a:endParaRPr lang="fi-FI" dirty="0"/>
          </a:p>
        </p:txBody>
      </p:sp>
      <p:sp>
        <p:nvSpPr>
          <p:cNvPr id="3" name="Subtitle 2"/>
          <p:cNvSpPr>
            <a:spLocks noGrp="1"/>
          </p:cNvSpPr>
          <p:nvPr>
            <p:ph type="subTitle" idx="1"/>
          </p:nvPr>
        </p:nvSpPr>
        <p:spPr>
          <a:xfrm>
            <a:off x="680400" y="2475900"/>
            <a:ext cx="6102000" cy="1228500"/>
          </a:xfrm>
        </p:spPr>
        <p:txBody>
          <a:bodyPr>
            <a:normAutofit/>
          </a:bodyPr>
          <a:lstStyle>
            <a:lvl1pPr marL="0" indent="0" algn="l">
              <a:buNone/>
              <a:defRPr sz="2600">
                <a:solidFill>
                  <a:srgbClr val="00A6D6"/>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i-FI"/>
              <a:t>Muokkaa alaotsikon perustyyliä napsautt.</a:t>
            </a:r>
            <a:endParaRPr lang="fi-FI" dirty="0"/>
          </a:p>
        </p:txBody>
      </p:sp>
      <p:pic>
        <p:nvPicPr>
          <p:cNvPr id="11" name="Kuva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7125" y="261246"/>
            <a:ext cx="2514600" cy="781050"/>
          </a:xfrm>
          <a:prstGeom prst="rect">
            <a:avLst/>
          </a:prstGeom>
        </p:spPr>
      </p:pic>
    </p:spTree>
    <p:extLst>
      <p:ext uri="{BB962C8B-B14F-4D97-AF65-F5344CB8AC3E}">
        <p14:creationId xmlns:p14="http://schemas.microsoft.com/office/powerpoint/2010/main" val="3938378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Väliotsikkodia 8">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000" y="4543204"/>
            <a:ext cx="1789200" cy="555737"/>
          </a:xfrm>
          <a:prstGeom prst="rect">
            <a:avLst/>
          </a:prstGeom>
        </p:spPr>
      </p:pic>
      <p:sp>
        <p:nvSpPr>
          <p:cNvPr id="2" name="Title 1"/>
          <p:cNvSpPr>
            <a:spLocks noGrp="1"/>
          </p:cNvSpPr>
          <p:nvPr>
            <p:ph type="ctrTitle"/>
          </p:nvPr>
        </p:nvSpPr>
        <p:spPr>
          <a:xfrm>
            <a:off x="680400" y="3412800"/>
            <a:ext cx="7239600" cy="783000"/>
          </a:xfrm>
        </p:spPr>
        <p:txBody>
          <a:bodyPr rIns="90000" anchor="b" anchorCtr="0"/>
          <a:lstStyle/>
          <a:p>
            <a:r>
              <a:rPr lang="fi-FI"/>
              <a:t>Muokkaa perustyyl. napsautt.</a:t>
            </a:r>
            <a:endParaRPr lang="fi-FI" dirty="0"/>
          </a:p>
        </p:txBody>
      </p:sp>
      <p:sp>
        <p:nvSpPr>
          <p:cNvPr id="3" name="Subtitle 2"/>
          <p:cNvSpPr>
            <a:spLocks noGrp="1"/>
          </p:cNvSpPr>
          <p:nvPr>
            <p:ph type="subTitle" idx="1"/>
          </p:nvPr>
        </p:nvSpPr>
        <p:spPr>
          <a:xfrm>
            <a:off x="680400" y="4195800"/>
            <a:ext cx="7239600" cy="621000"/>
          </a:xfrm>
        </p:spPr>
        <p:txBody>
          <a:bodyPr anchor="t" anchorCtr="0">
            <a:normAutofit/>
          </a:bodyPr>
          <a:lstStyle>
            <a:lvl1pPr marL="0" indent="0" algn="l">
              <a:buNone/>
              <a:defRPr sz="2000">
                <a:solidFill>
                  <a:srgbClr val="00A6D6"/>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i-FI" noProof="0"/>
              <a:t>Muokkaa alaotsikon perustyyliä napsautt.</a:t>
            </a:r>
            <a:endParaRPr lang="fi-FI" noProof="0" dirty="0"/>
          </a:p>
        </p:txBody>
      </p:sp>
      <p:sp>
        <p:nvSpPr>
          <p:cNvPr id="14" name="Rectangle 9"/>
          <p:cNvSpPr/>
          <p:nvPr/>
        </p:nvSpPr>
        <p:spPr>
          <a:xfrm>
            <a:off x="0" y="5041901"/>
            <a:ext cx="9144000" cy="106354"/>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p>
        </p:txBody>
      </p:sp>
      <p:sp>
        <p:nvSpPr>
          <p:cNvPr id="16" name="Rectangle 5"/>
          <p:cNvSpPr/>
          <p:nvPr/>
        </p:nvSpPr>
        <p:spPr>
          <a:xfrm rot="10800000" flipV="1">
            <a:off x="0" y="3381210"/>
            <a:ext cx="9144000" cy="27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baseline="30000" dirty="0"/>
          </a:p>
        </p:txBody>
      </p:sp>
      <p:pic>
        <p:nvPicPr>
          <p:cNvPr id="10" name="Picture 8" descr="ribbon_kansisivu.jp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7473331" y="3484607"/>
            <a:ext cx="1670671" cy="1557297"/>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114"/>
            <a:ext cx="9144000" cy="3376096"/>
          </a:xfrm>
          <a:prstGeom prst="rect">
            <a:avLst/>
          </a:prstGeom>
        </p:spPr>
      </p:pic>
    </p:spTree>
    <p:extLst>
      <p:ext uri="{BB962C8B-B14F-4D97-AF65-F5344CB8AC3E}">
        <p14:creationId xmlns:p14="http://schemas.microsoft.com/office/powerpoint/2010/main" val="403257736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Väliotsikkodia 9">
    <p:spTree>
      <p:nvGrpSpPr>
        <p:cNvPr id="1" name=""/>
        <p:cNvGrpSpPr/>
        <p:nvPr/>
      </p:nvGrpSpPr>
      <p:grpSpPr>
        <a:xfrm>
          <a:off x="0" y="0"/>
          <a:ext cx="0" cy="0"/>
          <a:chOff x="0" y="0"/>
          <a:chExt cx="0" cy="0"/>
        </a:xfrm>
      </p:grpSpPr>
      <p:sp>
        <p:nvSpPr>
          <p:cNvPr id="2" name="Title 1"/>
          <p:cNvSpPr>
            <a:spLocks noGrp="1"/>
          </p:cNvSpPr>
          <p:nvPr>
            <p:ph type="ctrTitle"/>
          </p:nvPr>
        </p:nvSpPr>
        <p:spPr>
          <a:xfrm>
            <a:off x="680400" y="3304800"/>
            <a:ext cx="7779600" cy="1020600"/>
          </a:xfrm>
        </p:spPr>
        <p:txBody>
          <a:bodyPr anchor="t"/>
          <a:lstStyle/>
          <a:p>
            <a:r>
              <a:rPr lang="fi-FI"/>
              <a:t>Muokkaa perustyyl. napsautt.</a:t>
            </a:r>
            <a:endParaRPr lang="fi-FI" dirty="0"/>
          </a:p>
        </p:txBody>
      </p:sp>
      <p:sp>
        <p:nvSpPr>
          <p:cNvPr id="3" name="Subtitle 2"/>
          <p:cNvSpPr>
            <a:spLocks noGrp="1"/>
          </p:cNvSpPr>
          <p:nvPr>
            <p:ph type="subTitle" idx="1"/>
          </p:nvPr>
        </p:nvSpPr>
        <p:spPr>
          <a:xfrm>
            <a:off x="680400" y="2178900"/>
            <a:ext cx="7779600" cy="1125900"/>
          </a:xfrm>
        </p:spPr>
        <p:txBody>
          <a:bodyPr anchor="b" anchorCtr="0">
            <a:normAutofit/>
          </a:bodyPr>
          <a:lstStyle>
            <a:lvl1pPr marL="0" indent="0" algn="l">
              <a:buNone/>
              <a:defRPr sz="2000">
                <a:solidFill>
                  <a:srgbClr val="00A6D6"/>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i-FI"/>
              <a:t>Muokkaa alaotsikon perustyyliä napsautt.</a:t>
            </a:r>
            <a:endParaRPr lang="fi-FI" dirty="0"/>
          </a:p>
        </p:txBody>
      </p:sp>
      <p:sp>
        <p:nvSpPr>
          <p:cNvPr id="4" name="Päivämäärän paikkamerkki 3"/>
          <p:cNvSpPr>
            <a:spLocks noGrp="1"/>
          </p:cNvSpPr>
          <p:nvPr>
            <p:ph type="dt" sz="half" idx="10"/>
          </p:nvPr>
        </p:nvSpPr>
        <p:spPr/>
        <p:txBody>
          <a:bodyPr/>
          <a:lstStyle/>
          <a:p>
            <a:r>
              <a:rPr lang="fi-FI"/>
              <a:t>[pvm]</a:t>
            </a:r>
          </a:p>
        </p:txBody>
      </p:sp>
      <p:sp>
        <p:nvSpPr>
          <p:cNvPr id="5" name="Alatunnisteen paikkamerkki 4"/>
          <p:cNvSpPr>
            <a:spLocks noGrp="1"/>
          </p:cNvSpPr>
          <p:nvPr>
            <p:ph type="ftr" sz="quarter" idx="11"/>
          </p:nvPr>
        </p:nvSpPr>
        <p:spPr/>
        <p:txBody>
          <a:bodyPr/>
          <a:lstStyle/>
          <a:p>
            <a:r>
              <a:rPr lang="fi-FI"/>
              <a:t>Etunimi Sukunimi titteli | Tapahtuma</a:t>
            </a:r>
          </a:p>
        </p:txBody>
      </p:sp>
      <p:sp>
        <p:nvSpPr>
          <p:cNvPr id="6" name="Dian numeron paikkamerkki 5"/>
          <p:cNvSpPr>
            <a:spLocks noGrp="1"/>
          </p:cNvSpPr>
          <p:nvPr>
            <p:ph type="sldNum" sz="quarter" idx="12"/>
          </p:nvPr>
        </p:nvSpPr>
        <p:spPr/>
        <p:txBody>
          <a:bodyPr/>
          <a:lstStyle/>
          <a:p>
            <a:fld id="{529BDC67-9A7E-42C8-BC4E-FBA2E376B5B6}" type="slidenum">
              <a:rPr lang="fi-FI" smtClean="0"/>
              <a:t>‹#›</a:t>
            </a:fld>
            <a:endParaRPr lang="fi-FI"/>
          </a:p>
        </p:txBody>
      </p:sp>
    </p:spTree>
    <p:extLst>
      <p:ext uri="{BB962C8B-B14F-4D97-AF65-F5344CB8AC3E}">
        <p14:creationId xmlns:p14="http://schemas.microsoft.com/office/powerpoint/2010/main" val="266377307"/>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Otsikko ja sisältö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000" y="4543204"/>
            <a:ext cx="1789200" cy="555737"/>
          </a:xfrm>
          <a:prstGeom prst="rect">
            <a:avLst/>
          </a:prstGeom>
        </p:spPr>
      </p:pic>
      <p:pic>
        <p:nvPicPr>
          <p:cNvPr id="11" name="Picture 7" descr="ribbon_sisaltosivu-1.jpg"/>
          <p:cNvPicPr>
            <a:picLocks noChangeAspect="1"/>
          </p:cNvPicPr>
          <p:nvPr userDrawn="1"/>
        </p:nvPicPr>
        <p:blipFill>
          <a:blip r:embed="rId3"/>
          <a:stretch>
            <a:fillRect/>
          </a:stretch>
        </p:blipFill>
        <p:spPr>
          <a:xfrm>
            <a:off x="6571557" y="2758279"/>
            <a:ext cx="2572443" cy="2336799"/>
          </a:xfrm>
          <a:prstGeom prst="rect">
            <a:avLst/>
          </a:prstGeom>
        </p:spPr>
      </p:pic>
      <p:sp>
        <p:nvSpPr>
          <p:cNvPr id="2" name="Title 1"/>
          <p:cNvSpPr>
            <a:spLocks noGrp="1"/>
          </p:cNvSpPr>
          <p:nvPr>
            <p:ph type="title"/>
          </p:nvPr>
        </p:nvSpPr>
        <p:spPr/>
        <p:txBody>
          <a:bodyPr/>
          <a:lstStyle/>
          <a:p>
            <a:r>
              <a:rPr lang="fi-FI"/>
              <a:t>Muokkaa perustyyl. napsautt.</a:t>
            </a:r>
            <a:endParaRPr lang="fi-FI" dirty="0"/>
          </a:p>
        </p:txBody>
      </p:sp>
      <p:sp>
        <p:nvSpPr>
          <p:cNvPr id="3" name="Content Placeholder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p:cNvSpPr>
            <a:spLocks noGrp="1"/>
          </p:cNvSpPr>
          <p:nvPr>
            <p:ph type="dt" sz="half" idx="10"/>
          </p:nvPr>
        </p:nvSpPr>
        <p:spPr/>
        <p:txBody>
          <a:bodyPr/>
          <a:lstStyle/>
          <a:p>
            <a:r>
              <a:rPr lang="fi-FI"/>
              <a:t>[pvm]</a:t>
            </a:r>
          </a:p>
        </p:txBody>
      </p:sp>
      <p:sp>
        <p:nvSpPr>
          <p:cNvPr id="5" name="Footer Placeholder 4"/>
          <p:cNvSpPr>
            <a:spLocks noGrp="1"/>
          </p:cNvSpPr>
          <p:nvPr>
            <p:ph type="ftr" sz="quarter" idx="11"/>
          </p:nvPr>
        </p:nvSpPr>
        <p:spPr/>
        <p:txBody>
          <a:bodyPr/>
          <a:lstStyle/>
          <a:p>
            <a:r>
              <a:rPr lang="fi-FI"/>
              <a:t>Etunimi Sukunimi titteli | Tapahtuma</a:t>
            </a:r>
          </a:p>
        </p:txBody>
      </p:sp>
      <p:sp>
        <p:nvSpPr>
          <p:cNvPr id="6" name="Slide Number Placeholder 5"/>
          <p:cNvSpPr>
            <a:spLocks noGrp="1"/>
          </p:cNvSpPr>
          <p:nvPr>
            <p:ph type="sldNum" sz="quarter" idx="12"/>
          </p:nvPr>
        </p:nvSpPr>
        <p:spPr/>
        <p:txBody>
          <a:bodyPr/>
          <a:lstStyle/>
          <a:p>
            <a:fld id="{529BDC67-9A7E-42C8-BC4E-FBA2E376B5B6}" type="slidenum">
              <a:rPr lang="fi-FI" smtClean="0"/>
              <a:t>‹#›</a:t>
            </a:fld>
            <a:endParaRPr lang="fi-FI"/>
          </a:p>
        </p:txBody>
      </p:sp>
      <p:sp>
        <p:nvSpPr>
          <p:cNvPr id="8" name="Rectangle 6"/>
          <p:cNvSpPr/>
          <p:nvPr/>
        </p:nvSpPr>
        <p:spPr>
          <a:xfrm>
            <a:off x="0" y="5041901"/>
            <a:ext cx="9144000" cy="106354"/>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2191603314"/>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680400" y="205978"/>
            <a:ext cx="7779600" cy="857250"/>
          </a:xfrm>
        </p:spPr>
        <p:txBody>
          <a:bodyPr rIns="90000"/>
          <a:lstStyle/>
          <a:p>
            <a:r>
              <a:rPr lang="fi-FI"/>
              <a:t>Muokkaa perustyyl. napsautt.</a:t>
            </a:r>
            <a:endParaRPr lang="fi-FI" dirty="0"/>
          </a:p>
        </p:txBody>
      </p:sp>
      <p:sp>
        <p:nvSpPr>
          <p:cNvPr id="3" name="Content Placeholder 2"/>
          <p:cNvSpPr>
            <a:spLocks noGrp="1"/>
          </p:cNvSpPr>
          <p:nvPr>
            <p:ph sz="half" idx="1"/>
          </p:nvPr>
        </p:nvSpPr>
        <p:spPr>
          <a:xfrm>
            <a:off x="680400" y="1201500"/>
            <a:ext cx="3816000" cy="3393900"/>
          </a:xfrm>
        </p:spPr>
        <p:txBody>
          <a:bodyPr>
            <a:normAutofit/>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Content Placeholder 3"/>
          <p:cNvSpPr>
            <a:spLocks noGrp="1"/>
          </p:cNvSpPr>
          <p:nvPr>
            <p:ph sz="half" idx="2"/>
          </p:nvPr>
        </p:nvSpPr>
        <p:spPr>
          <a:xfrm>
            <a:off x="4647600" y="1201500"/>
            <a:ext cx="3816000" cy="3393900"/>
          </a:xfrm>
        </p:spPr>
        <p:txBody>
          <a:bodyPr>
            <a:normAutofit/>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Date Placeholder 4"/>
          <p:cNvSpPr>
            <a:spLocks noGrp="1"/>
          </p:cNvSpPr>
          <p:nvPr>
            <p:ph type="dt" sz="half" idx="10"/>
          </p:nvPr>
        </p:nvSpPr>
        <p:spPr/>
        <p:txBody>
          <a:bodyPr/>
          <a:lstStyle/>
          <a:p>
            <a:r>
              <a:rPr lang="fi-FI"/>
              <a:t>[pvm]</a:t>
            </a:r>
          </a:p>
        </p:txBody>
      </p:sp>
      <p:sp>
        <p:nvSpPr>
          <p:cNvPr id="6" name="Footer Placeholder 5"/>
          <p:cNvSpPr>
            <a:spLocks noGrp="1"/>
          </p:cNvSpPr>
          <p:nvPr>
            <p:ph type="ftr" sz="quarter" idx="11"/>
          </p:nvPr>
        </p:nvSpPr>
        <p:spPr/>
        <p:txBody>
          <a:bodyPr/>
          <a:lstStyle/>
          <a:p>
            <a:r>
              <a:rPr lang="fi-FI"/>
              <a:t>Etunimi Sukunimi titteli | Tapahtuma</a:t>
            </a:r>
          </a:p>
        </p:txBody>
      </p:sp>
      <p:sp>
        <p:nvSpPr>
          <p:cNvPr id="7" name="Slide Number Placeholder 6"/>
          <p:cNvSpPr>
            <a:spLocks noGrp="1"/>
          </p:cNvSpPr>
          <p:nvPr>
            <p:ph type="sldNum" sz="quarter" idx="12"/>
          </p:nvPr>
        </p:nvSpPr>
        <p:spPr/>
        <p:txBody>
          <a:bodyPr/>
          <a:lstStyle/>
          <a:p>
            <a:fld id="{529BDC67-9A7E-42C8-BC4E-FBA2E376B5B6}" type="slidenum">
              <a:rPr lang="fi-FI" smtClean="0"/>
              <a:t>‹#›</a:t>
            </a:fld>
            <a:endParaRPr lang="fi-FI"/>
          </a:p>
        </p:txBody>
      </p:sp>
    </p:spTree>
    <p:extLst>
      <p:ext uri="{BB962C8B-B14F-4D97-AF65-F5344CB8AC3E}">
        <p14:creationId xmlns:p14="http://schemas.microsoft.com/office/powerpoint/2010/main" val="1881887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tail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0400" y="205978"/>
            <a:ext cx="7779600" cy="857250"/>
          </a:xfrm>
        </p:spPr>
        <p:txBody>
          <a:bodyPr rIns="90000"/>
          <a:lstStyle/>
          <a:p>
            <a:r>
              <a:rPr lang="fi-FI" dirty="0"/>
              <a:t>Muokkaa </a:t>
            </a:r>
            <a:r>
              <a:rPr lang="fi-FI" dirty="0" err="1"/>
              <a:t>perustyyl</a:t>
            </a:r>
            <a:r>
              <a:rPr lang="fi-FI" dirty="0"/>
              <a:t>. </a:t>
            </a:r>
            <a:r>
              <a:rPr lang="fi-FI" dirty="0" err="1"/>
              <a:t>napsautt</a:t>
            </a:r>
            <a:r>
              <a:rPr lang="fi-FI" dirty="0"/>
              <a:t>.</a:t>
            </a:r>
          </a:p>
        </p:txBody>
      </p:sp>
      <p:sp>
        <p:nvSpPr>
          <p:cNvPr id="9" name="Tekstin paikkamerkki 8"/>
          <p:cNvSpPr>
            <a:spLocks noGrp="1"/>
          </p:cNvSpPr>
          <p:nvPr>
            <p:ph type="body" sz="quarter" idx="13" hasCustomPrompt="1"/>
          </p:nvPr>
        </p:nvSpPr>
        <p:spPr>
          <a:xfrm>
            <a:off x="680400" y="1150200"/>
            <a:ext cx="3816000" cy="480600"/>
          </a:xfrm>
        </p:spPr>
        <p:txBody>
          <a:bodyPr anchor="b" anchorCtr="0">
            <a:noAutofit/>
          </a:bodyPr>
          <a:lstStyle>
            <a:lvl1pPr marL="0" indent="0">
              <a:buNone/>
              <a:defRPr sz="2200" b="1"/>
            </a:lvl1pPr>
            <a:lvl2pPr marL="457189" indent="0">
              <a:buNone/>
              <a:defRPr/>
            </a:lvl2pPr>
            <a:lvl3pPr marL="914377" indent="0">
              <a:buNone/>
              <a:defRPr/>
            </a:lvl3pPr>
            <a:lvl4pPr marL="1371566" indent="0">
              <a:buNone/>
              <a:defRPr/>
            </a:lvl4pPr>
            <a:lvl5pPr marL="1828754" indent="0">
              <a:buNone/>
              <a:defRPr/>
            </a:lvl5pPr>
          </a:lstStyle>
          <a:p>
            <a:pPr lvl="0"/>
            <a:r>
              <a:rPr lang="fi-FI" dirty="0"/>
              <a:t>Muokkaa </a:t>
            </a:r>
            <a:r>
              <a:rPr lang="fi-FI" dirty="0" err="1"/>
              <a:t>napsautt</a:t>
            </a:r>
            <a:r>
              <a:rPr lang="fi-FI" dirty="0"/>
              <a:t>.</a:t>
            </a:r>
          </a:p>
        </p:txBody>
      </p:sp>
      <p:sp>
        <p:nvSpPr>
          <p:cNvPr id="3" name="Content Placeholder 2"/>
          <p:cNvSpPr>
            <a:spLocks noGrp="1"/>
          </p:cNvSpPr>
          <p:nvPr>
            <p:ph sz="half" idx="1"/>
          </p:nvPr>
        </p:nvSpPr>
        <p:spPr>
          <a:xfrm>
            <a:off x="680400" y="1630800"/>
            <a:ext cx="3816000" cy="2964600"/>
          </a:xfrm>
        </p:spPr>
        <p:txBody>
          <a:bodyPr>
            <a:normAutofit/>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1" name="Tekstin paikkamerkki 10"/>
          <p:cNvSpPr>
            <a:spLocks noGrp="1"/>
          </p:cNvSpPr>
          <p:nvPr>
            <p:ph type="body" sz="quarter" idx="14" hasCustomPrompt="1"/>
          </p:nvPr>
        </p:nvSpPr>
        <p:spPr>
          <a:xfrm>
            <a:off x="4643439" y="1150200"/>
            <a:ext cx="3816000" cy="480600"/>
          </a:xfrm>
        </p:spPr>
        <p:txBody>
          <a:bodyPr anchor="b" anchorCtr="0">
            <a:noAutofit/>
          </a:bodyPr>
          <a:lstStyle>
            <a:lvl1pPr marL="0" indent="0">
              <a:buNone/>
              <a:defRPr sz="2200" b="1"/>
            </a:lvl1pPr>
            <a:lvl2pPr marL="457189" indent="0">
              <a:buNone/>
              <a:defRPr/>
            </a:lvl2pPr>
            <a:lvl3pPr marL="914377" indent="0">
              <a:buNone/>
              <a:defRPr/>
            </a:lvl3pPr>
            <a:lvl4pPr marL="1371566" indent="0">
              <a:buNone/>
              <a:defRPr/>
            </a:lvl4pPr>
            <a:lvl5pPr marL="1828754" indent="0">
              <a:buNone/>
              <a:defRPr/>
            </a:lvl5pPr>
          </a:lstStyle>
          <a:p>
            <a:pPr lvl="0"/>
            <a:r>
              <a:rPr lang="fi-FI" dirty="0"/>
              <a:t>Muokkaa </a:t>
            </a:r>
            <a:r>
              <a:rPr lang="fi-FI" dirty="0" err="1"/>
              <a:t>napsautt</a:t>
            </a:r>
            <a:r>
              <a:rPr lang="fi-FI" dirty="0"/>
              <a:t>.</a:t>
            </a:r>
          </a:p>
        </p:txBody>
      </p:sp>
      <p:sp>
        <p:nvSpPr>
          <p:cNvPr id="4" name="Content Placeholder 3"/>
          <p:cNvSpPr>
            <a:spLocks noGrp="1"/>
          </p:cNvSpPr>
          <p:nvPr>
            <p:ph sz="half" idx="2"/>
          </p:nvPr>
        </p:nvSpPr>
        <p:spPr>
          <a:xfrm>
            <a:off x="4647600" y="1630800"/>
            <a:ext cx="3816000" cy="2964600"/>
          </a:xfrm>
        </p:spPr>
        <p:txBody>
          <a:bodyPr>
            <a:normAutofit/>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Date Placeholder 4"/>
          <p:cNvSpPr>
            <a:spLocks noGrp="1"/>
          </p:cNvSpPr>
          <p:nvPr>
            <p:ph type="dt" sz="half" idx="10"/>
          </p:nvPr>
        </p:nvSpPr>
        <p:spPr/>
        <p:txBody>
          <a:bodyPr/>
          <a:lstStyle/>
          <a:p>
            <a:r>
              <a:rPr lang="fi-FI"/>
              <a:t>[pvm]</a:t>
            </a:r>
          </a:p>
        </p:txBody>
      </p:sp>
      <p:sp>
        <p:nvSpPr>
          <p:cNvPr id="6" name="Footer Placeholder 5"/>
          <p:cNvSpPr>
            <a:spLocks noGrp="1"/>
          </p:cNvSpPr>
          <p:nvPr>
            <p:ph type="ftr" sz="quarter" idx="11"/>
          </p:nvPr>
        </p:nvSpPr>
        <p:spPr/>
        <p:txBody>
          <a:bodyPr/>
          <a:lstStyle/>
          <a:p>
            <a:r>
              <a:rPr lang="fi-FI"/>
              <a:t>Etunimi Sukunimi titteli | Tapahtuma</a:t>
            </a:r>
          </a:p>
        </p:txBody>
      </p:sp>
      <p:sp>
        <p:nvSpPr>
          <p:cNvPr id="7" name="Slide Number Placeholder 6"/>
          <p:cNvSpPr>
            <a:spLocks noGrp="1"/>
          </p:cNvSpPr>
          <p:nvPr>
            <p:ph type="sldNum" sz="quarter" idx="12"/>
          </p:nvPr>
        </p:nvSpPr>
        <p:spPr/>
        <p:txBody>
          <a:bodyPr/>
          <a:lstStyle/>
          <a:p>
            <a:fld id="{529BDC67-9A7E-42C8-BC4E-FBA2E376B5B6}" type="slidenum">
              <a:rPr lang="fi-FI" smtClean="0"/>
              <a:t>‹#›</a:t>
            </a:fld>
            <a:endParaRPr lang="fi-FI"/>
          </a:p>
        </p:txBody>
      </p:sp>
    </p:spTree>
    <p:extLst>
      <p:ext uri="{BB962C8B-B14F-4D97-AF65-F5344CB8AC3E}">
        <p14:creationId xmlns:p14="http://schemas.microsoft.com/office/powerpoint/2010/main" val="3074178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i-FI"/>
              <a:t>[pvm]</a:t>
            </a:r>
          </a:p>
        </p:txBody>
      </p:sp>
      <p:sp>
        <p:nvSpPr>
          <p:cNvPr id="3" name="Footer Placeholder 2"/>
          <p:cNvSpPr>
            <a:spLocks noGrp="1"/>
          </p:cNvSpPr>
          <p:nvPr>
            <p:ph type="ftr" sz="quarter" idx="11"/>
          </p:nvPr>
        </p:nvSpPr>
        <p:spPr/>
        <p:txBody>
          <a:bodyPr/>
          <a:lstStyle/>
          <a:p>
            <a:r>
              <a:rPr lang="fi-FI"/>
              <a:t>Etunimi Sukunimi titteli | Tapahtuma</a:t>
            </a:r>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p:txBody>
          <a:bodyPr/>
          <a:lstStyle/>
          <a:p>
            <a:r>
              <a:rPr lang="fi-FI"/>
              <a:t>Muokkaa perustyyl. napsautt.</a:t>
            </a:r>
            <a:endParaRPr lang="fi-FI" dirty="0"/>
          </a:p>
        </p:txBody>
      </p:sp>
    </p:spTree>
    <p:extLst>
      <p:ext uri="{BB962C8B-B14F-4D97-AF65-F5344CB8AC3E}">
        <p14:creationId xmlns:p14="http://schemas.microsoft.com/office/powerpoint/2010/main" val="3070565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i-FI"/>
              <a:t>[pvm]</a:t>
            </a:r>
          </a:p>
        </p:txBody>
      </p:sp>
      <p:sp>
        <p:nvSpPr>
          <p:cNvPr id="3" name="Footer Placeholder 2"/>
          <p:cNvSpPr>
            <a:spLocks noGrp="1"/>
          </p:cNvSpPr>
          <p:nvPr>
            <p:ph type="ftr" sz="quarter" idx="11"/>
          </p:nvPr>
        </p:nvSpPr>
        <p:spPr/>
        <p:txBody>
          <a:bodyPr/>
          <a:lstStyle/>
          <a:p>
            <a:r>
              <a:rPr lang="fi-FI"/>
              <a:t>Etunimi Sukunimi titteli | Tapahtuma</a:t>
            </a:r>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Tree>
    <p:extLst>
      <p:ext uri="{BB962C8B-B14F-4D97-AF65-F5344CB8AC3E}">
        <p14:creationId xmlns:p14="http://schemas.microsoft.com/office/powerpoint/2010/main" val="3175803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tsikollinen sisältö">
    <p:spTree>
      <p:nvGrpSpPr>
        <p:cNvPr id="1" name=""/>
        <p:cNvGrpSpPr/>
        <p:nvPr/>
      </p:nvGrpSpPr>
      <p:grpSpPr>
        <a:xfrm>
          <a:off x="0" y="0"/>
          <a:ext cx="0" cy="0"/>
          <a:chOff x="0" y="0"/>
          <a:chExt cx="0" cy="0"/>
        </a:xfrm>
      </p:grpSpPr>
      <p:sp>
        <p:nvSpPr>
          <p:cNvPr id="6" name="Tekstin paikkamerkki 5"/>
          <p:cNvSpPr>
            <a:spLocks noGrp="1"/>
          </p:cNvSpPr>
          <p:nvPr>
            <p:ph type="body" sz="quarter" idx="13"/>
          </p:nvPr>
        </p:nvSpPr>
        <p:spPr>
          <a:xfrm>
            <a:off x="680400" y="205200"/>
            <a:ext cx="2970000" cy="872100"/>
          </a:xfrm>
        </p:spPr>
        <p:txBody>
          <a:bodyPr tIns="0" rIns="90000" anchor="b" anchorCtr="0">
            <a:normAutofit/>
          </a:bodyPr>
          <a:lstStyle>
            <a:lvl1pPr marL="0" indent="0">
              <a:buNone/>
              <a:defRPr sz="2000" b="1"/>
            </a:lvl1pPr>
            <a:lvl2pPr marL="457189" indent="0">
              <a:buNone/>
              <a:defRPr sz="2000" b="1"/>
            </a:lvl2pPr>
            <a:lvl3pPr marL="914377" indent="0">
              <a:buNone/>
              <a:defRPr sz="2000" b="1"/>
            </a:lvl3pPr>
            <a:lvl4pPr marL="1371566" indent="0">
              <a:buNone/>
              <a:defRPr sz="2000" b="1"/>
            </a:lvl4pPr>
            <a:lvl5pPr marL="1828754" indent="0">
              <a:buNone/>
              <a:defRPr sz="2000" b="1"/>
            </a:lvl5pPr>
          </a:lstStyle>
          <a:p>
            <a:pPr lvl="0"/>
            <a:r>
              <a:rPr lang="fi-FI"/>
              <a:t>Muokkaa tekstin perustyylejä</a:t>
            </a:r>
          </a:p>
        </p:txBody>
      </p:sp>
      <p:sp>
        <p:nvSpPr>
          <p:cNvPr id="8" name="Tekstin paikkamerkki 7"/>
          <p:cNvSpPr>
            <a:spLocks noGrp="1"/>
          </p:cNvSpPr>
          <p:nvPr>
            <p:ph type="body" sz="quarter" idx="14"/>
          </p:nvPr>
        </p:nvSpPr>
        <p:spPr>
          <a:xfrm>
            <a:off x="680400" y="1077300"/>
            <a:ext cx="2970000" cy="3518100"/>
          </a:xfrm>
        </p:spPr>
        <p:txBody>
          <a:bodyPr>
            <a:normAutofit/>
          </a:bodyPr>
          <a:lstStyle>
            <a:lvl1pPr marL="0" indent="0">
              <a:buNone/>
              <a:defRPr sz="140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fi-FI"/>
              <a:t>Muokkaa tekstin perustyylejä</a:t>
            </a:r>
          </a:p>
        </p:txBody>
      </p:sp>
      <p:sp>
        <p:nvSpPr>
          <p:cNvPr id="10" name="Sisällön paikkamerkki 9"/>
          <p:cNvSpPr>
            <a:spLocks noGrp="1"/>
          </p:cNvSpPr>
          <p:nvPr>
            <p:ph sz="quarter" idx="15"/>
          </p:nvPr>
        </p:nvSpPr>
        <p:spPr>
          <a:xfrm>
            <a:off x="3747600" y="205199"/>
            <a:ext cx="4712400" cy="43902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Date Placeholder 1"/>
          <p:cNvSpPr>
            <a:spLocks noGrp="1"/>
          </p:cNvSpPr>
          <p:nvPr>
            <p:ph type="dt" sz="half" idx="10"/>
          </p:nvPr>
        </p:nvSpPr>
        <p:spPr/>
        <p:txBody>
          <a:bodyPr/>
          <a:lstStyle/>
          <a:p>
            <a:r>
              <a:rPr lang="fi-FI"/>
              <a:t>[pvm]</a:t>
            </a:r>
          </a:p>
        </p:txBody>
      </p:sp>
      <p:sp>
        <p:nvSpPr>
          <p:cNvPr id="3" name="Footer Placeholder 2"/>
          <p:cNvSpPr>
            <a:spLocks noGrp="1"/>
          </p:cNvSpPr>
          <p:nvPr>
            <p:ph type="ftr" sz="quarter" idx="11"/>
          </p:nvPr>
        </p:nvSpPr>
        <p:spPr/>
        <p:txBody>
          <a:bodyPr/>
          <a:lstStyle/>
          <a:p>
            <a:r>
              <a:rPr lang="fi-FI"/>
              <a:t>Etunimi Sukunimi titteli | Tapahtuma</a:t>
            </a:r>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Tree>
    <p:extLst>
      <p:ext uri="{BB962C8B-B14F-4D97-AF65-F5344CB8AC3E}">
        <p14:creationId xmlns:p14="http://schemas.microsoft.com/office/powerpoint/2010/main" val="223986017"/>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Otsikollinen kuva">
    <p:spTree>
      <p:nvGrpSpPr>
        <p:cNvPr id="1" name=""/>
        <p:cNvGrpSpPr/>
        <p:nvPr/>
      </p:nvGrpSpPr>
      <p:grpSpPr>
        <a:xfrm>
          <a:off x="0" y="0"/>
          <a:ext cx="0" cy="0"/>
          <a:chOff x="0" y="0"/>
          <a:chExt cx="0" cy="0"/>
        </a:xfrm>
      </p:grpSpPr>
      <p:sp>
        <p:nvSpPr>
          <p:cNvPr id="6" name="Kuvan paikkamerkki 5"/>
          <p:cNvSpPr>
            <a:spLocks noGrp="1"/>
          </p:cNvSpPr>
          <p:nvPr>
            <p:ph type="pic" sz="quarter" idx="13"/>
          </p:nvPr>
        </p:nvSpPr>
        <p:spPr>
          <a:xfrm>
            <a:off x="680400" y="421200"/>
            <a:ext cx="8188592" cy="3086100"/>
          </a:xfrm>
        </p:spPr>
        <p:txBody>
          <a:bodyPr/>
          <a:lstStyle/>
          <a:p>
            <a:r>
              <a:rPr lang="fi-FI"/>
              <a:t>Lisää kuva napsauttamalla kuvaketta</a:t>
            </a:r>
            <a:endParaRPr lang="fi-FI" dirty="0"/>
          </a:p>
        </p:txBody>
      </p:sp>
      <p:sp>
        <p:nvSpPr>
          <p:cNvPr id="8" name="Tekstin paikkamerkki 7"/>
          <p:cNvSpPr>
            <a:spLocks noGrp="1"/>
          </p:cNvSpPr>
          <p:nvPr>
            <p:ph type="body" sz="quarter" idx="14"/>
          </p:nvPr>
        </p:nvSpPr>
        <p:spPr>
          <a:xfrm>
            <a:off x="680402" y="3361971"/>
            <a:ext cx="8195468" cy="584391"/>
          </a:xfrm>
        </p:spPr>
        <p:txBody>
          <a:bodyPr tIns="0" rIns="90000" anchor="b" anchorCtr="0">
            <a:noAutofit/>
          </a:bodyPr>
          <a:lstStyle>
            <a:lvl1pPr marL="0" indent="0">
              <a:buNone/>
              <a:defRPr sz="2000" b="1"/>
            </a:lvl1pPr>
            <a:lvl2pPr marL="457189" indent="0">
              <a:buNone/>
              <a:defRPr/>
            </a:lvl2pPr>
            <a:lvl3pPr marL="914377" indent="0">
              <a:buNone/>
              <a:defRPr/>
            </a:lvl3pPr>
            <a:lvl4pPr marL="1371566" indent="0">
              <a:buNone/>
              <a:defRPr/>
            </a:lvl4pPr>
            <a:lvl5pPr marL="1828754" indent="0">
              <a:buNone/>
              <a:defRPr/>
            </a:lvl5pPr>
          </a:lstStyle>
          <a:p>
            <a:pPr lvl="0"/>
            <a:r>
              <a:rPr lang="fi-FI"/>
              <a:t>Muokkaa tekstin perustyylejä</a:t>
            </a:r>
          </a:p>
        </p:txBody>
      </p:sp>
      <p:sp>
        <p:nvSpPr>
          <p:cNvPr id="10" name="Tekstin paikkamerkki 9"/>
          <p:cNvSpPr>
            <a:spLocks noGrp="1"/>
          </p:cNvSpPr>
          <p:nvPr>
            <p:ph type="body" sz="quarter" idx="15"/>
          </p:nvPr>
        </p:nvSpPr>
        <p:spPr>
          <a:xfrm>
            <a:off x="687602" y="3987904"/>
            <a:ext cx="8195468" cy="567107"/>
          </a:xfrm>
        </p:spPr>
        <p:txBody>
          <a:bodyPr>
            <a:noAutofit/>
          </a:bodyPr>
          <a:lstStyle>
            <a:lvl1pPr marL="0" indent="0">
              <a:buNone/>
              <a:defRPr sz="1400">
                <a:solidFill>
                  <a:srgbClr val="00A6D6"/>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fi-FI"/>
              <a:t>Muokkaa tekstin perustyylejä</a:t>
            </a:r>
          </a:p>
        </p:txBody>
      </p:sp>
      <p:sp>
        <p:nvSpPr>
          <p:cNvPr id="2" name="Date Placeholder 1"/>
          <p:cNvSpPr>
            <a:spLocks noGrp="1"/>
          </p:cNvSpPr>
          <p:nvPr>
            <p:ph type="dt" sz="half" idx="10"/>
          </p:nvPr>
        </p:nvSpPr>
        <p:spPr/>
        <p:txBody>
          <a:bodyPr/>
          <a:lstStyle/>
          <a:p>
            <a:r>
              <a:rPr lang="fi-FI"/>
              <a:t>[pvm]</a:t>
            </a:r>
          </a:p>
        </p:txBody>
      </p:sp>
      <p:sp>
        <p:nvSpPr>
          <p:cNvPr id="3" name="Footer Placeholder 2"/>
          <p:cNvSpPr>
            <a:spLocks noGrp="1"/>
          </p:cNvSpPr>
          <p:nvPr>
            <p:ph type="ftr" sz="quarter" idx="11"/>
          </p:nvPr>
        </p:nvSpPr>
        <p:spPr/>
        <p:txBody>
          <a:bodyPr/>
          <a:lstStyle/>
          <a:p>
            <a:r>
              <a:rPr lang="fi-FI"/>
              <a:t>Etunimi Sukunimi titteli | Tapahtuma</a:t>
            </a:r>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Tree>
    <p:extLst>
      <p:ext uri="{BB962C8B-B14F-4D97-AF65-F5344CB8AC3E}">
        <p14:creationId xmlns:p14="http://schemas.microsoft.com/office/powerpoint/2010/main" val="2627336280"/>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fi-FI" dirty="0"/>
          </a:p>
        </p:txBody>
      </p:sp>
      <p:sp>
        <p:nvSpPr>
          <p:cNvPr id="3" name="Content Placeholder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p:cNvSpPr>
            <a:spLocks noGrp="1"/>
          </p:cNvSpPr>
          <p:nvPr>
            <p:ph type="dt" sz="half" idx="10"/>
          </p:nvPr>
        </p:nvSpPr>
        <p:spPr/>
        <p:txBody>
          <a:bodyPr/>
          <a:lstStyle/>
          <a:p>
            <a:r>
              <a:rPr lang="fi-FI"/>
              <a:t>[pvm]</a:t>
            </a:r>
          </a:p>
        </p:txBody>
      </p:sp>
      <p:sp>
        <p:nvSpPr>
          <p:cNvPr id="5" name="Footer Placeholder 4"/>
          <p:cNvSpPr>
            <a:spLocks noGrp="1"/>
          </p:cNvSpPr>
          <p:nvPr>
            <p:ph type="ftr" sz="quarter" idx="11"/>
          </p:nvPr>
        </p:nvSpPr>
        <p:spPr/>
        <p:txBody>
          <a:bodyPr/>
          <a:lstStyle/>
          <a:p>
            <a:r>
              <a:rPr lang="fi-FI"/>
              <a:t>Etunimi Sukunimi titteli | Tapahtuma</a:t>
            </a:r>
          </a:p>
        </p:txBody>
      </p:sp>
      <p:sp>
        <p:nvSpPr>
          <p:cNvPr id="6" name="Slide Number Placeholder 5"/>
          <p:cNvSpPr>
            <a:spLocks noGrp="1"/>
          </p:cNvSpPr>
          <p:nvPr>
            <p:ph type="sldNum" sz="quarter" idx="12"/>
          </p:nvPr>
        </p:nvSpPr>
        <p:spPr/>
        <p:txBody>
          <a:bodyPr/>
          <a:lstStyle/>
          <a:p>
            <a:fld id="{529BDC67-9A7E-42C8-BC4E-FBA2E376B5B6}" type="slidenum">
              <a:rPr lang="fi-FI" smtClean="0"/>
              <a:t>‹#›</a:t>
            </a:fld>
            <a:endParaRPr lang="fi-FI"/>
          </a:p>
        </p:txBody>
      </p:sp>
    </p:spTree>
    <p:extLst>
      <p:ext uri="{BB962C8B-B14F-4D97-AF65-F5344CB8AC3E}">
        <p14:creationId xmlns:p14="http://schemas.microsoft.com/office/powerpoint/2010/main" val="2306315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Väliotsikkodia">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000" y="4543204"/>
            <a:ext cx="1789200" cy="555737"/>
          </a:xfrm>
          <a:prstGeom prst="rect">
            <a:avLst/>
          </a:prstGeom>
        </p:spPr>
      </p:pic>
      <p:pic>
        <p:nvPicPr>
          <p:cNvPr id="10" name="Picture 8" descr="ribbon_kansisivu.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07149" y="2844371"/>
            <a:ext cx="2736851" cy="2197530"/>
          </a:xfrm>
          <a:prstGeom prst="rect">
            <a:avLst/>
          </a:prstGeom>
        </p:spPr>
      </p:pic>
      <p:sp>
        <p:nvSpPr>
          <p:cNvPr id="2" name="Title 1"/>
          <p:cNvSpPr>
            <a:spLocks noGrp="1"/>
          </p:cNvSpPr>
          <p:nvPr>
            <p:ph type="ctrTitle"/>
          </p:nvPr>
        </p:nvSpPr>
        <p:spPr>
          <a:xfrm>
            <a:off x="680400" y="1368900"/>
            <a:ext cx="7297200" cy="1101600"/>
          </a:xfrm>
        </p:spPr>
        <p:txBody>
          <a:bodyPr rIns="90000"/>
          <a:lstStyle/>
          <a:p>
            <a:r>
              <a:rPr lang="fi-FI" noProof="0"/>
              <a:t>Muokkaa perustyyl. napsautt.</a:t>
            </a:r>
            <a:endParaRPr lang="fi-FI" noProof="0" dirty="0"/>
          </a:p>
        </p:txBody>
      </p:sp>
      <p:sp>
        <p:nvSpPr>
          <p:cNvPr id="3" name="Subtitle 2"/>
          <p:cNvSpPr>
            <a:spLocks noGrp="1"/>
          </p:cNvSpPr>
          <p:nvPr>
            <p:ph type="subTitle" idx="1"/>
          </p:nvPr>
        </p:nvSpPr>
        <p:spPr>
          <a:xfrm>
            <a:off x="680400" y="2475900"/>
            <a:ext cx="6102000" cy="1228500"/>
          </a:xfrm>
        </p:spPr>
        <p:txBody>
          <a:bodyPr>
            <a:normAutofit/>
          </a:bodyPr>
          <a:lstStyle>
            <a:lvl1pPr marL="0" indent="0" algn="l">
              <a:buNone/>
              <a:defRPr sz="2600">
                <a:solidFill>
                  <a:srgbClr val="00A6D6"/>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i-FI" noProof="0"/>
              <a:t>Muokkaa alaotsikon perustyyliä napsautt.</a:t>
            </a:r>
            <a:endParaRPr lang="fi-FI" noProof="0" dirty="0"/>
          </a:p>
        </p:txBody>
      </p:sp>
      <p:sp>
        <p:nvSpPr>
          <p:cNvPr id="12" name="Rectangle 9"/>
          <p:cNvSpPr/>
          <p:nvPr/>
        </p:nvSpPr>
        <p:spPr>
          <a:xfrm>
            <a:off x="0" y="5041901"/>
            <a:ext cx="9144000" cy="106354"/>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noProof="0"/>
          </a:p>
        </p:txBody>
      </p:sp>
    </p:spTree>
    <p:extLst>
      <p:ext uri="{BB962C8B-B14F-4D97-AF65-F5344CB8AC3E}">
        <p14:creationId xmlns:p14="http://schemas.microsoft.com/office/powerpoint/2010/main" val="3957168766"/>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Väliotsikkodia 2">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000" y="4543204"/>
            <a:ext cx="1789200" cy="555737"/>
          </a:xfrm>
          <a:prstGeom prst="rect">
            <a:avLst/>
          </a:prstGeom>
        </p:spPr>
      </p:pic>
      <p:sp>
        <p:nvSpPr>
          <p:cNvPr id="2" name="Title 1"/>
          <p:cNvSpPr>
            <a:spLocks noGrp="1"/>
          </p:cNvSpPr>
          <p:nvPr>
            <p:ph type="ctrTitle"/>
          </p:nvPr>
        </p:nvSpPr>
        <p:spPr>
          <a:xfrm>
            <a:off x="680400" y="3412800"/>
            <a:ext cx="7239600" cy="783000"/>
          </a:xfrm>
        </p:spPr>
        <p:txBody>
          <a:bodyPr rIns="90000" anchor="b" anchorCtr="0"/>
          <a:lstStyle/>
          <a:p>
            <a:r>
              <a:rPr lang="fi-FI"/>
              <a:t>Muokkaa perustyyl. napsautt.</a:t>
            </a:r>
            <a:endParaRPr lang="fi-FI" dirty="0"/>
          </a:p>
        </p:txBody>
      </p:sp>
      <p:sp>
        <p:nvSpPr>
          <p:cNvPr id="3" name="Subtitle 2"/>
          <p:cNvSpPr>
            <a:spLocks noGrp="1"/>
          </p:cNvSpPr>
          <p:nvPr>
            <p:ph type="subTitle" idx="1"/>
          </p:nvPr>
        </p:nvSpPr>
        <p:spPr>
          <a:xfrm>
            <a:off x="680400" y="4195800"/>
            <a:ext cx="7239600" cy="621000"/>
          </a:xfrm>
        </p:spPr>
        <p:txBody>
          <a:bodyPr anchor="t" anchorCtr="0">
            <a:normAutofit/>
          </a:bodyPr>
          <a:lstStyle>
            <a:lvl1pPr marL="0" indent="0" algn="l">
              <a:buNone/>
              <a:defRPr sz="2000">
                <a:solidFill>
                  <a:srgbClr val="00A6D6"/>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i-FI" noProof="0"/>
              <a:t>Muokkaa alaotsikon perustyyliä napsautt.</a:t>
            </a:r>
            <a:endParaRPr lang="fi-FI" noProof="0" dirty="0"/>
          </a:p>
        </p:txBody>
      </p:sp>
      <p:sp>
        <p:nvSpPr>
          <p:cNvPr id="14" name="Rectangle 9"/>
          <p:cNvSpPr/>
          <p:nvPr/>
        </p:nvSpPr>
        <p:spPr>
          <a:xfrm>
            <a:off x="0" y="5041901"/>
            <a:ext cx="9144000" cy="106354"/>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p>
        </p:txBody>
      </p:sp>
      <p:sp>
        <p:nvSpPr>
          <p:cNvPr id="16" name="Rectangle 5"/>
          <p:cNvSpPr/>
          <p:nvPr/>
        </p:nvSpPr>
        <p:spPr>
          <a:xfrm rot="10800000" flipV="1">
            <a:off x="0" y="3381210"/>
            <a:ext cx="9144000" cy="27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baseline="30000" dirty="0"/>
          </a:p>
        </p:txBody>
      </p:sp>
      <p:pic>
        <p:nvPicPr>
          <p:cNvPr id="10" name="Picture 8" descr="ribbon_kansisivu.jp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7473331" y="3484607"/>
            <a:ext cx="1670671" cy="1557297"/>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4"/>
            <a:ext cx="9144000" cy="3381209"/>
          </a:xfrm>
          <a:prstGeom prst="rect">
            <a:avLst/>
          </a:prstGeom>
        </p:spPr>
      </p:pic>
    </p:spTree>
    <p:extLst>
      <p:ext uri="{BB962C8B-B14F-4D97-AF65-F5344CB8AC3E}">
        <p14:creationId xmlns:p14="http://schemas.microsoft.com/office/powerpoint/2010/main" val="39429260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Väliotsikkodia 3">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000" y="4543204"/>
            <a:ext cx="1789200" cy="555737"/>
          </a:xfrm>
          <a:prstGeom prst="rect">
            <a:avLst/>
          </a:prstGeom>
        </p:spPr>
      </p:pic>
      <p:sp>
        <p:nvSpPr>
          <p:cNvPr id="2" name="Title 1"/>
          <p:cNvSpPr>
            <a:spLocks noGrp="1"/>
          </p:cNvSpPr>
          <p:nvPr>
            <p:ph type="ctrTitle"/>
          </p:nvPr>
        </p:nvSpPr>
        <p:spPr>
          <a:xfrm>
            <a:off x="680400" y="3412800"/>
            <a:ext cx="7239600" cy="783000"/>
          </a:xfrm>
        </p:spPr>
        <p:txBody>
          <a:bodyPr rIns="90000" anchor="b" anchorCtr="0"/>
          <a:lstStyle/>
          <a:p>
            <a:r>
              <a:rPr lang="fi-FI"/>
              <a:t>Muokkaa perustyyl. napsautt.</a:t>
            </a:r>
            <a:endParaRPr lang="fi-FI" dirty="0"/>
          </a:p>
        </p:txBody>
      </p:sp>
      <p:sp>
        <p:nvSpPr>
          <p:cNvPr id="3" name="Subtitle 2"/>
          <p:cNvSpPr>
            <a:spLocks noGrp="1"/>
          </p:cNvSpPr>
          <p:nvPr>
            <p:ph type="subTitle" idx="1"/>
          </p:nvPr>
        </p:nvSpPr>
        <p:spPr>
          <a:xfrm>
            <a:off x="680400" y="4195800"/>
            <a:ext cx="7239600" cy="621000"/>
          </a:xfrm>
        </p:spPr>
        <p:txBody>
          <a:bodyPr anchor="t" anchorCtr="0">
            <a:normAutofit/>
          </a:bodyPr>
          <a:lstStyle>
            <a:lvl1pPr marL="0" indent="0" algn="l">
              <a:buNone/>
              <a:defRPr sz="2000">
                <a:solidFill>
                  <a:srgbClr val="00A6D6"/>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i-FI" noProof="0"/>
              <a:t>Muokkaa alaotsikon perustyyliä napsautt.</a:t>
            </a:r>
            <a:endParaRPr lang="fi-FI" noProof="0" dirty="0"/>
          </a:p>
        </p:txBody>
      </p:sp>
      <p:sp>
        <p:nvSpPr>
          <p:cNvPr id="14" name="Rectangle 9"/>
          <p:cNvSpPr/>
          <p:nvPr/>
        </p:nvSpPr>
        <p:spPr>
          <a:xfrm>
            <a:off x="0" y="5041901"/>
            <a:ext cx="9144000" cy="106354"/>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p>
        </p:txBody>
      </p:sp>
      <p:sp>
        <p:nvSpPr>
          <p:cNvPr id="16" name="Rectangle 5"/>
          <p:cNvSpPr/>
          <p:nvPr/>
        </p:nvSpPr>
        <p:spPr>
          <a:xfrm rot="10800000" flipV="1">
            <a:off x="0" y="3381210"/>
            <a:ext cx="9144000" cy="27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baseline="30000" dirty="0"/>
          </a:p>
        </p:txBody>
      </p:sp>
      <p:pic>
        <p:nvPicPr>
          <p:cNvPr id="10" name="Picture 8" descr="ribbon_kansisivu.jp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7473331" y="3484607"/>
            <a:ext cx="1670671" cy="1557297"/>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0"/>
            <a:ext cx="9144000" cy="3381210"/>
          </a:xfrm>
          <a:prstGeom prst="rect">
            <a:avLst/>
          </a:prstGeom>
        </p:spPr>
      </p:pic>
    </p:spTree>
    <p:extLst>
      <p:ext uri="{BB962C8B-B14F-4D97-AF65-F5344CB8AC3E}">
        <p14:creationId xmlns:p14="http://schemas.microsoft.com/office/powerpoint/2010/main" val="106954985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Väliotsikkodia 4">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000" y="4543204"/>
            <a:ext cx="1789200" cy="555737"/>
          </a:xfrm>
          <a:prstGeom prst="rect">
            <a:avLst/>
          </a:prstGeom>
        </p:spPr>
      </p:pic>
      <p:sp>
        <p:nvSpPr>
          <p:cNvPr id="2" name="Title 1"/>
          <p:cNvSpPr>
            <a:spLocks noGrp="1"/>
          </p:cNvSpPr>
          <p:nvPr>
            <p:ph type="ctrTitle"/>
          </p:nvPr>
        </p:nvSpPr>
        <p:spPr>
          <a:xfrm>
            <a:off x="680400" y="3412800"/>
            <a:ext cx="7239600" cy="783000"/>
          </a:xfrm>
        </p:spPr>
        <p:txBody>
          <a:bodyPr rIns="90000" anchor="b" anchorCtr="0"/>
          <a:lstStyle/>
          <a:p>
            <a:r>
              <a:rPr lang="fi-FI"/>
              <a:t>Muokkaa perustyyl. napsautt.</a:t>
            </a:r>
            <a:endParaRPr lang="fi-FI" dirty="0"/>
          </a:p>
        </p:txBody>
      </p:sp>
      <p:sp>
        <p:nvSpPr>
          <p:cNvPr id="3" name="Subtitle 2"/>
          <p:cNvSpPr>
            <a:spLocks noGrp="1"/>
          </p:cNvSpPr>
          <p:nvPr>
            <p:ph type="subTitle" idx="1"/>
          </p:nvPr>
        </p:nvSpPr>
        <p:spPr>
          <a:xfrm>
            <a:off x="680400" y="4195800"/>
            <a:ext cx="7239600" cy="621000"/>
          </a:xfrm>
        </p:spPr>
        <p:txBody>
          <a:bodyPr anchor="t" anchorCtr="0">
            <a:normAutofit/>
          </a:bodyPr>
          <a:lstStyle>
            <a:lvl1pPr marL="0" indent="0" algn="l">
              <a:buNone/>
              <a:defRPr sz="2000">
                <a:solidFill>
                  <a:srgbClr val="00A6D6"/>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i-FI" noProof="0"/>
              <a:t>Muokkaa alaotsikon perustyyliä napsautt.</a:t>
            </a:r>
            <a:endParaRPr lang="fi-FI" noProof="0" dirty="0"/>
          </a:p>
        </p:txBody>
      </p:sp>
      <p:sp>
        <p:nvSpPr>
          <p:cNvPr id="14" name="Rectangle 9"/>
          <p:cNvSpPr/>
          <p:nvPr/>
        </p:nvSpPr>
        <p:spPr>
          <a:xfrm>
            <a:off x="0" y="5041901"/>
            <a:ext cx="9144000" cy="106354"/>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p>
        </p:txBody>
      </p:sp>
      <p:sp>
        <p:nvSpPr>
          <p:cNvPr id="16" name="Rectangle 5"/>
          <p:cNvSpPr/>
          <p:nvPr/>
        </p:nvSpPr>
        <p:spPr>
          <a:xfrm rot="10800000" flipV="1">
            <a:off x="0" y="3381210"/>
            <a:ext cx="9144000" cy="27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baseline="30000" dirty="0"/>
          </a:p>
        </p:txBody>
      </p:sp>
      <p:pic>
        <p:nvPicPr>
          <p:cNvPr id="10" name="Picture 8" descr="ribbon_kansisivu.jp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7473331" y="3484607"/>
            <a:ext cx="1670671" cy="1557297"/>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8582"/>
            <a:ext cx="9144000" cy="3372628"/>
          </a:xfrm>
          <a:prstGeom prst="rect">
            <a:avLst/>
          </a:prstGeom>
        </p:spPr>
      </p:pic>
    </p:spTree>
    <p:extLst>
      <p:ext uri="{BB962C8B-B14F-4D97-AF65-F5344CB8AC3E}">
        <p14:creationId xmlns:p14="http://schemas.microsoft.com/office/powerpoint/2010/main" val="188358550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Väliotsikkodia 5">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000" y="4543204"/>
            <a:ext cx="1789200" cy="555737"/>
          </a:xfrm>
          <a:prstGeom prst="rect">
            <a:avLst/>
          </a:prstGeom>
        </p:spPr>
      </p:pic>
      <p:sp>
        <p:nvSpPr>
          <p:cNvPr id="2" name="Title 1"/>
          <p:cNvSpPr>
            <a:spLocks noGrp="1"/>
          </p:cNvSpPr>
          <p:nvPr>
            <p:ph type="ctrTitle"/>
          </p:nvPr>
        </p:nvSpPr>
        <p:spPr>
          <a:xfrm>
            <a:off x="680400" y="3412800"/>
            <a:ext cx="7239600" cy="783000"/>
          </a:xfrm>
        </p:spPr>
        <p:txBody>
          <a:bodyPr rIns="90000" anchor="b" anchorCtr="0"/>
          <a:lstStyle/>
          <a:p>
            <a:r>
              <a:rPr lang="fi-FI"/>
              <a:t>Muokkaa perustyyl. napsautt.</a:t>
            </a:r>
            <a:endParaRPr lang="fi-FI" dirty="0"/>
          </a:p>
        </p:txBody>
      </p:sp>
      <p:sp>
        <p:nvSpPr>
          <p:cNvPr id="3" name="Subtitle 2"/>
          <p:cNvSpPr>
            <a:spLocks noGrp="1"/>
          </p:cNvSpPr>
          <p:nvPr>
            <p:ph type="subTitle" idx="1"/>
          </p:nvPr>
        </p:nvSpPr>
        <p:spPr>
          <a:xfrm>
            <a:off x="680400" y="4195800"/>
            <a:ext cx="7246800" cy="621000"/>
          </a:xfrm>
        </p:spPr>
        <p:txBody>
          <a:bodyPr anchor="t" anchorCtr="0">
            <a:normAutofit/>
          </a:bodyPr>
          <a:lstStyle>
            <a:lvl1pPr marL="0" indent="0" algn="l">
              <a:buNone/>
              <a:defRPr sz="2000">
                <a:solidFill>
                  <a:srgbClr val="00A6D6"/>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i-FI" noProof="0"/>
              <a:t>Muokkaa alaotsikon perustyyliä napsautt.</a:t>
            </a:r>
            <a:endParaRPr lang="fi-FI" noProof="0" dirty="0"/>
          </a:p>
        </p:txBody>
      </p:sp>
      <p:sp>
        <p:nvSpPr>
          <p:cNvPr id="14" name="Rectangle 9"/>
          <p:cNvSpPr/>
          <p:nvPr/>
        </p:nvSpPr>
        <p:spPr>
          <a:xfrm>
            <a:off x="0" y="5041901"/>
            <a:ext cx="9144000" cy="106354"/>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p>
        </p:txBody>
      </p:sp>
      <p:sp>
        <p:nvSpPr>
          <p:cNvPr id="16" name="Rectangle 5"/>
          <p:cNvSpPr/>
          <p:nvPr/>
        </p:nvSpPr>
        <p:spPr>
          <a:xfrm rot="10800000" flipV="1">
            <a:off x="0" y="3381210"/>
            <a:ext cx="9144000" cy="27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baseline="30000" dirty="0"/>
          </a:p>
        </p:txBody>
      </p:sp>
      <p:pic>
        <p:nvPicPr>
          <p:cNvPr id="10" name="Picture 8" descr="ribbon_kansisivu.jp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7473331" y="3484607"/>
            <a:ext cx="1670671" cy="1557297"/>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8582"/>
            <a:ext cx="9144000" cy="3372628"/>
          </a:xfrm>
          <a:prstGeom prst="rect">
            <a:avLst/>
          </a:prstGeom>
        </p:spPr>
      </p:pic>
    </p:spTree>
    <p:extLst>
      <p:ext uri="{BB962C8B-B14F-4D97-AF65-F5344CB8AC3E}">
        <p14:creationId xmlns:p14="http://schemas.microsoft.com/office/powerpoint/2010/main" val="107560167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Väliotsikkodia 6">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000" y="4543204"/>
            <a:ext cx="1789200" cy="555737"/>
          </a:xfrm>
          <a:prstGeom prst="rect">
            <a:avLst/>
          </a:prstGeom>
        </p:spPr>
      </p:pic>
      <p:sp>
        <p:nvSpPr>
          <p:cNvPr id="2" name="Title 1"/>
          <p:cNvSpPr>
            <a:spLocks noGrp="1"/>
          </p:cNvSpPr>
          <p:nvPr>
            <p:ph type="ctrTitle"/>
          </p:nvPr>
        </p:nvSpPr>
        <p:spPr>
          <a:xfrm>
            <a:off x="680400" y="3412800"/>
            <a:ext cx="7239600" cy="783000"/>
          </a:xfrm>
        </p:spPr>
        <p:txBody>
          <a:bodyPr rIns="90000" anchor="b" anchorCtr="0"/>
          <a:lstStyle/>
          <a:p>
            <a:r>
              <a:rPr lang="fi-FI"/>
              <a:t>Muokkaa perustyyl. napsautt.</a:t>
            </a:r>
            <a:endParaRPr lang="fi-FI" dirty="0"/>
          </a:p>
        </p:txBody>
      </p:sp>
      <p:sp>
        <p:nvSpPr>
          <p:cNvPr id="3" name="Subtitle 2"/>
          <p:cNvSpPr>
            <a:spLocks noGrp="1"/>
          </p:cNvSpPr>
          <p:nvPr>
            <p:ph type="subTitle" idx="1"/>
          </p:nvPr>
        </p:nvSpPr>
        <p:spPr>
          <a:xfrm>
            <a:off x="680400" y="4195800"/>
            <a:ext cx="7246800" cy="621000"/>
          </a:xfrm>
        </p:spPr>
        <p:txBody>
          <a:bodyPr anchor="t" anchorCtr="0">
            <a:normAutofit/>
          </a:bodyPr>
          <a:lstStyle>
            <a:lvl1pPr marL="0" indent="0" algn="l">
              <a:buNone/>
              <a:defRPr sz="2000">
                <a:solidFill>
                  <a:srgbClr val="00A6D6"/>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i-FI" noProof="0"/>
              <a:t>Muokkaa alaotsikon perustyyliä napsautt.</a:t>
            </a:r>
            <a:endParaRPr lang="fi-FI" noProof="0" dirty="0"/>
          </a:p>
        </p:txBody>
      </p:sp>
      <p:sp>
        <p:nvSpPr>
          <p:cNvPr id="14" name="Rectangle 9"/>
          <p:cNvSpPr/>
          <p:nvPr/>
        </p:nvSpPr>
        <p:spPr>
          <a:xfrm>
            <a:off x="0" y="5041901"/>
            <a:ext cx="9144000" cy="106354"/>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p>
        </p:txBody>
      </p:sp>
      <p:sp>
        <p:nvSpPr>
          <p:cNvPr id="16" name="Rectangle 5"/>
          <p:cNvSpPr/>
          <p:nvPr/>
        </p:nvSpPr>
        <p:spPr>
          <a:xfrm rot="10800000" flipV="1">
            <a:off x="0" y="3381210"/>
            <a:ext cx="9144000" cy="27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baseline="30000" dirty="0"/>
          </a:p>
        </p:txBody>
      </p:sp>
      <p:pic>
        <p:nvPicPr>
          <p:cNvPr id="10" name="Picture 8" descr="ribbon_kansisivu.jp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7473331" y="3484607"/>
            <a:ext cx="1670671" cy="1557297"/>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3037"/>
            <a:ext cx="9144000" cy="3378177"/>
          </a:xfrm>
          <a:prstGeom prst="rect">
            <a:avLst/>
          </a:prstGeom>
        </p:spPr>
      </p:pic>
    </p:spTree>
    <p:extLst>
      <p:ext uri="{BB962C8B-B14F-4D97-AF65-F5344CB8AC3E}">
        <p14:creationId xmlns:p14="http://schemas.microsoft.com/office/powerpoint/2010/main" val="192555510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Väliotsikkodia 7">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000" y="4543204"/>
            <a:ext cx="1789200" cy="555737"/>
          </a:xfrm>
          <a:prstGeom prst="rect">
            <a:avLst/>
          </a:prstGeom>
        </p:spPr>
      </p:pic>
      <p:sp>
        <p:nvSpPr>
          <p:cNvPr id="2" name="Title 1"/>
          <p:cNvSpPr>
            <a:spLocks noGrp="1"/>
          </p:cNvSpPr>
          <p:nvPr>
            <p:ph type="ctrTitle"/>
          </p:nvPr>
        </p:nvSpPr>
        <p:spPr>
          <a:xfrm>
            <a:off x="680400" y="3412800"/>
            <a:ext cx="7239600" cy="783000"/>
          </a:xfrm>
        </p:spPr>
        <p:txBody>
          <a:bodyPr rIns="90000" anchor="b" anchorCtr="0"/>
          <a:lstStyle/>
          <a:p>
            <a:r>
              <a:rPr lang="fi-FI"/>
              <a:t>Muokkaa perustyyl. napsautt.</a:t>
            </a:r>
            <a:endParaRPr lang="fi-FI" dirty="0"/>
          </a:p>
        </p:txBody>
      </p:sp>
      <p:sp>
        <p:nvSpPr>
          <p:cNvPr id="3" name="Subtitle 2"/>
          <p:cNvSpPr>
            <a:spLocks noGrp="1"/>
          </p:cNvSpPr>
          <p:nvPr>
            <p:ph type="subTitle" idx="1"/>
          </p:nvPr>
        </p:nvSpPr>
        <p:spPr>
          <a:xfrm>
            <a:off x="680400" y="4195800"/>
            <a:ext cx="7239600" cy="621000"/>
          </a:xfrm>
        </p:spPr>
        <p:txBody>
          <a:bodyPr anchor="t" anchorCtr="0">
            <a:normAutofit/>
          </a:bodyPr>
          <a:lstStyle>
            <a:lvl1pPr marL="0" indent="0" algn="l">
              <a:buNone/>
              <a:defRPr sz="2000">
                <a:solidFill>
                  <a:srgbClr val="00A6D6"/>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i-FI" noProof="0"/>
              <a:t>Muokkaa alaotsikon perustyyliä napsautt.</a:t>
            </a:r>
            <a:endParaRPr lang="fi-FI" noProof="0" dirty="0"/>
          </a:p>
        </p:txBody>
      </p:sp>
      <p:sp>
        <p:nvSpPr>
          <p:cNvPr id="14" name="Rectangle 9"/>
          <p:cNvSpPr/>
          <p:nvPr/>
        </p:nvSpPr>
        <p:spPr>
          <a:xfrm>
            <a:off x="0" y="5041901"/>
            <a:ext cx="9144000" cy="106354"/>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p>
        </p:txBody>
      </p:sp>
      <p:sp>
        <p:nvSpPr>
          <p:cNvPr id="16" name="Rectangle 5"/>
          <p:cNvSpPr/>
          <p:nvPr/>
        </p:nvSpPr>
        <p:spPr>
          <a:xfrm rot="10800000" flipV="1">
            <a:off x="0" y="3381210"/>
            <a:ext cx="9144000" cy="27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baseline="30000" dirty="0"/>
          </a:p>
        </p:txBody>
      </p:sp>
      <p:pic>
        <p:nvPicPr>
          <p:cNvPr id="10" name="Picture 8" descr="ribbon_kansisivu.jp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7473331" y="3484607"/>
            <a:ext cx="1670671" cy="1557297"/>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8820"/>
            <a:ext cx="9144000" cy="3372390"/>
          </a:xfrm>
          <a:prstGeom prst="rect">
            <a:avLst/>
          </a:prstGeom>
        </p:spPr>
      </p:pic>
    </p:spTree>
    <p:extLst>
      <p:ext uri="{BB962C8B-B14F-4D97-AF65-F5344CB8AC3E}">
        <p14:creationId xmlns:p14="http://schemas.microsoft.com/office/powerpoint/2010/main" val="129173257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90000" y="4543204"/>
            <a:ext cx="1789200" cy="555737"/>
          </a:xfrm>
          <a:prstGeom prst="rect">
            <a:avLst/>
          </a:prstGeom>
        </p:spPr>
      </p:pic>
      <p:sp>
        <p:nvSpPr>
          <p:cNvPr id="2" name="Title Placeholder 1"/>
          <p:cNvSpPr>
            <a:spLocks noGrp="1"/>
          </p:cNvSpPr>
          <p:nvPr>
            <p:ph type="title"/>
          </p:nvPr>
        </p:nvSpPr>
        <p:spPr>
          <a:xfrm>
            <a:off x="680400" y="205978"/>
            <a:ext cx="7779600" cy="857250"/>
          </a:xfrm>
          <a:prstGeom prst="rect">
            <a:avLst/>
          </a:prstGeom>
        </p:spPr>
        <p:txBody>
          <a:bodyPr vert="horz" lIns="0" tIns="45720" rIns="0" bIns="45720" rtlCol="0" anchor="b" anchorCtr="0">
            <a:normAutofit/>
          </a:bodyPr>
          <a:lstStyle/>
          <a:p>
            <a:r>
              <a:rPr lang="fi-FI" noProof="0"/>
              <a:t>Muokkaa perustyyl. napsautt.</a:t>
            </a:r>
            <a:endParaRPr lang="fi-FI" noProof="0" dirty="0"/>
          </a:p>
        </p:txBody>
      </p:sp>
      <p:sp>
        <p:nvSpPr>
          <p:cNvPr id="3" name="Text Placeholder 2"/>
          <p:cNvSpPr>
            <a:spLocks noGrp="1"/>
          </p:cNvSpPr>
          <p:nvPr>
            <p:ph type="body" idx="1"/>
          </p:nvPr>
        </p:nvSpPr>
        <p:spPr>
          <a:xfrm>
            <a:off x="680400" y="1201500"/>
            <a:ext cx="7779600" cy="3393900"/>
          </a:xfrm>
          <a:prstGeom prst="rect">
            <a:avLst/>
          </a:prstGeom>
        </p:spPr>
        <p:txBody>
          <a:bodyPr vert="horz" lIns="0" tIns="45720" rIns="0" bIns="45720" rtlCol="0">
            <a:norm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2"/>
          </p:nvPr>
        </p:nvSpPr>
        <p:spPr>
          <a:xfrm>
            <a:off x="2754000" y="4838400"/>
            <a:ext cx="903600" cy="199800"/>
          </a:xfrm>
          <a:prstGeom prst="rect">
            <a:avLst/>
          </a:prstGeom>
        </p:spPr>
        <p:txBody>
          <a:bodyPr vert="horz" lIns="0" tIns="0" rIns="0" bIns="0" rtlCol="0" anchor="ctr" anchorCtr="0"/>
          <a:lstStyle>
            <a:lvl1pPr algn="ctr">
              <a:defRPr sz="1100">
                <a:solidFill>
                  <a:schemeClr val="tx1"/>
                </a:solidFill>
              </a:defRPr>
            </a:lvl1pPr>
          </a:lstStyle>
          <a:p>
            <a:r>
              <a:rPr lang="fi-FI"/>
              <a:t>[pvm]</a:t>
            </a:r>
          </a:p>
        </p:txBody>
      </p:sp>
      <p:sp>
        <p:nvSpPr>
          <p:cNvPr id="5" name="Footer Placeholder 4"/>
          <p:cNvSpPr>
            <a:spLocks noGrp="1"/>
          </p:cNvSpPr>
          <p:nvPr>
            <p:ph type="ftr" sz="quarter" idx="3"/>
          </p:nvPr>
        </p:nvSpPr>
        <p:spPr>
          <a:xfrm>
            <a:off x="3769200" y="4838400"/>
            <a:ext cx="3096000" cy="199800"/>
          </a:xfrm>
          <a:prstGeom prst="rect">
            <a:avLst/>
          </a:prstGeom>
        </p:spPr>
        <p:txBody>
          <a:bodyPr vert="horz" lIns="0" tIns="0" rIns="0" bIns="0" rtlCol="0" anchor="ctr" anchorCtr="0"/>
          <a:lstStyle>
            <a:lvl1pPr algn="l">
              <a:defRPr sz="1100">
                <a:solidFill>
                  <a:schemeClr val="tx1"/>
                </a:solidFill>
              </a:defRPr>
            </a:lvl1pPr>
          </a:lstStyle>
          <a:p>
            <a:r>
              <a:rPr lang="fi-FI"/>
              <a:t>Etunimi Sukunimi titteli | Tapahtuma</a:t>
            </a:r>
          </a:p>
        </p:txBody>
      </p:sp>
      <p:sp>
        <p:nvSpPr>
          <p:cNvPr id="6" name="Slide Number Placeholder 5"/>
          <p:cNvSpPr>
            <a:spLocks noGrp="1"/>
          </p:cNvSpPr>
          <p:nvPr>
            <p:ph type="sldNum" sz="quarter" idx="4"/>
          </p:nvPr>
        </p:nvSpPr>
        <p:spPr>
          <a:xfrm>
            <a:off x="2268000" y="4838400"/>
            <a:ext cx="392400" cy="199800"/>
          </a:xfrm>
          <a:prstGeom prst="rect">
            <a:avLst/>
          </a:prstGeom>
        </p:spPr>
        <p:txBody>
          <a:bodyPr vert="horz" lIns="0" tIns="0" rIns="0" bIns="0" rtlCol="0" anchor="ctr"/>
          <a:lstStyle>
            <a:lvl1pPr algn="ctr">
              <a:defRPr sz="1100">
                <a:solidFill>
                  <a:schemeClr val="tx1"/>
                </a:solidFill>
              </a:defRPr>
            </a:lvl1pPr>
          </a:lstStyle>
          <a:p>
            <a:fld id="{529BDC67-9A7E-42C8-BC4E-FBA2E376B5B6}" type="slidenum">
              <a:rPr lang="fi-FI" smtClean="0"/>
              <a:t>‹#›</a:t>
            </a:fld>
            <a:endParaRPr lang="fi-FI"/>
          </a:p>
        </p:txBody>
      </p:sp>
      <p:sp>
        <p:nvSpPr>
          <p:cNvPr id="8" name="Rectangle 6"/>
          <p:cNvSpPr/>
          <p:nvPr/>
        </p:nvSpPr>
        <p:spPr>
          <a:xfrm>
            <a:off x="0" y="5041901"/>
            <a:ext cx="9144000" cy="106354"/>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noProof="0"/>
          </a:p>
        </p:txBody>
      </p:sp>
    </p:spTree>
    <p:extLst>
      <p:ext uri="{BB962C8B-B14F-4D97-AF65-F5344CB8AC3E}">
        <p14:creationId xmlns:p14="http://schemas.microsoft.com/office/powerpoint/2010/main" val="2415351257"/>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 id="2147483802" r:id="rId18"/>
  </p:sldLayoutIdLst>
  <p:hf hdr="0"/>
  <p:txStyles>
    <p:titleStyle>
      <a:lvl1pPr algn="l" defTabSz="914377" rtl="0" eaLnBrk="1" latinLnBrk="0" hangingPunct="1">
        <a:spcBef>
          <a:spcPct val="0"/>
        </a:spcBef>
        <a:buNone/>
        <a:defRPr sz="3200" b="1" kern="1200">
          <a:solidFill>
            <a:srgbClr val="002E63"/>
          </a:solidFill>
          <a:latin typeface="+mj-lt"/>
          <a:ea typeface="+mj-ea"/>
          <a:cs typeface="+mj-cs"/>
        </a:defRPr>
      </a:lvl1pPr>
    </p:titleStyle>
    <p:bodyStyle>
      <a:lvl1pPr marL="342891" indent="-342891" algn="l" defTabSz="914377" rtl="0" eaLnBrk="1" latinLnBrk="0" hangingPunct="1">
        <a:spcBef>
          <a:spcPct val="20000"/>
        </a:spcBef>
        <a:buClr>
          <a:schemeClr val="accent1"/>
        </a:buClr>
        <a:buFont typeface="Arial" pitchFamily="34" charset="0"/>
        <a:buChar char="•"/>
        <a:defRPr sz="2400" kern="1200">
          <a:solidFill>
            <a:srgbClr val="002E63"/>
          </a:solidFill>
          <a:latin typeface="+mn-lt"/>
          <a:ea typeface="+mn-ea"/>
          <a:cs typeface="+mn-cs"/>
        </a:defRPr>
      </a:lvl1pPr>
      <a:lvl2pPr marL="742932" indent="-285744" algn="l" defTabSz="914377" rtl="0" eaLnBrk="1" latinLnBrk="0" hangingPunct="1">
        <a:spcBef>
          <a:spcPct val="20000"/>
        </a:spcBef>
        <a:buClr>
          <a:schemeClr val="accent1"/>
        </a:buClr>
        <a:buFont typeface="Verdana" pitchFamily="34" charset="0"/>
        <a:buChar char="»"/>
        <a:defRPr sz="2000" kern="1200">
          <a:solidFill>
            <a:srgbClr val="002E63"/>
          </a:solidFill>
          <a:latin typeface="+mn-lt"/>
          <a:ea typeface="+mn-ea"/>
          <a:cs typeface="+mn-cs"/>
        </a:defRPr>
      </a:lvl2pPr>
      <a:lvl3pPr marL="1144771" indent="-230394" algn="l" defTabSz="914377" rtl="0" eaLnBrk="1" latinLnBrk="0" hangingPunct="1">
        <a:spcBef>
          <a:spcPct val="20000"/>
        </a:spcBef>
        <a:buClr>
          <a:schemeClr val="accent1"/>
        </a:buClr>
        <a:buFont typeface="Arial" pitchFamily="34" charset="0"/>
        <a:buChar char="•"/>
        <a:defRPr sz="1600" kern="1200">
          <a:solidFill>
            <a:srgbClr val="002E63"/>
          </a:solidFill>
          <a:latin typeface="+mn-lt"/>
          <a:ea typeface="+mn-ea"/>
          <a:cs typeface="+mn-cs"/>
        </a:defRPr>
      </a:lvl3pPr>
      <a:lvl4pPr marL="1601960" indent="-230394" algn="l" defTabSz="914377" rtl="0" eaLnBrk="1" latinLnBrk="0" hangingPunct="1">
        <a:spcBef>
          <a:spcPct val="20000"/>
        </a:spcBef>
        <a:buClr>
          <a:schemeClr val="accent1"/>
        </a:buClr>
        <a:buFont typeface="Arial" pitchFamily="34" charset="0"/>
        <a:buChar char="–"/>
        <a:defRPr sz="1400" kern="1200">
          <a:solidFill>
            <a:srgbClr val="002E63"/>
          </a:solidFill>
          <a:latin typeface="+mn-lt"/>
          <a:ea typeface="+mn-ea"/>
          <a:cs typeface="+mn-cs"/>
        </a:defRPr>
      </a:lvl4pPr>
      <a:lvl5pPr marL="2059149" indent="-230394" algn="l" defTabSz="914377" rtl="0" eaLnBrk="1" latinLnBrk="0" hangingPunct="1">
        <a:spcBef>
          <a:spcPts val="24"/>
        </a:spcBef>
        <a:buClr>
          <a:schemeClr val="accent1"/>
        </a:buClr>
        <a:buFont typeface="Verdana" pitchFamily="34" charset="0"/>
        <a:buChar char="»"/>
        <a:defRPr sz="1400" kern="1200">
          <a:solidFill>
            <a:srgbClr val="002E63"/>
          </a:solidFill>
          <a:latin typeface="+mn-lt"/>
          <a:ea typeface="+mn-ea"/>
          <a:cs typeface="+mn-cs"/>
        </a:defRPr>
      </a:lvl5pPr>
      <a:lvl6pPr marL="2327216" indent="-230394" algn="l" defTabSz="914377"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6pPr>
      <a:lvl7pPr marL="2605023" indent="-230394" algn="l" defTabSz="914377"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7pPr>
      <a:lvl8pPr marL="2870128" indent="-230394" algn="l" defTabSz="914377"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8pPr>
      <a:lvl9pPr marL="3136822" indent="-230394" algn="l" defTabSz="914377"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9pPr>
    </p:bodyStyle>
    <p:otherStyle>
      <a:defPPr>
        <a:defRPr lang="fi-FI"/>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chart" Target="../charts/chart4.xml"/><Relationship Id="rId2" Type="http://schemas.openxmlformats.org/officeDocument/2006/relationships/slideLayout" Target="../slideLayouts/slideLayout16.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image" Target="../media/image15.emf"/><Relationship Id="rId4"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notesSlide" Target="../notesSlides/notesSlide10.xml"/><Relationship Id="rId7" Type="http://schemas.openxmlformats.org/officeDocument/2006/relationships/oleObject" Target="../embeddings/oleObject13.bin"/><Relationship Id="rId2" Type="http://schemas.openxmlformats.org/officeDocument/2006/relationships/slideLayout" Target="../slideLayouts/slideLayout16.xml"/><Relationship Id="rId1" Type="http://schemas.openxmlformats.org/officeDocument/2006/relationships/vmlDrawing" Target="../drawings/vmlDrawing7.vml"/><Relationship Id="rId6" Type="http://schemas.openxmlformats.org/officeDocument/2006/relationships/oleObject" Target="../embeddings/oleObject12.bin"/><Relationship Id="rId5" Type="http://schemas.openxmlformats.org/officeDocument/2006/relationships/image" Target="../media/image15.emf"/><Relationship Id="rId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chart" Target="../charts/chart7.xml"/><Relationship Id="rId2" Type="http://schemas.openxmlformats.org/officeDocument/2006/relationships/slideLayout" Target="../slideLayouts/slideLayout16.xml"/><Relationship Id="rId1" Type="http://schemas.openxmlformats.org/officeDocument/2006/relationships/vmlDrawing" Target="../drawings/vmlDrawing8.vml"/><Relationship Id="rId6" Type="http://schemas.openxmlformats.org/officeDocument/2006/relationships/oleObject" Target="../embeddings/oleObject15.bin"/><Relationship Id="rId5" Type="http://schemas.openxmlformats.org/officeDocument/2006/relationships/image" Target="../media/image15.emf"/><Relationship Id="rId4" Type="http://schemas.openxmlformats.org/officeDocument/2006/relationships/oleObject" Target="../embeddings/oleObject14.bin"/></Relationships>
</file>

<file path=ppt/slides/_rels/slide14.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notesSlide" Target="../notesSlides/notesSlide13.xml"/><Relationship Id="rId7" Type="http://schemas.openxmlformats.org/officeDocument/2006/relationships/oleObject" Target="../embeddings/oleObject18.bin"/><Relationship Id="rId2" Type="http://schemas.openxmlformats.org/officeDocument/2006/relationships/slideLayout" Target="../slideLayouts/slideLayout16.xml"/><Relationship Id="rId1" Type="http://schemas.openxmlformats.org/officeDocument/2006/relationships/vmlDrawing" Target="../drawings/vmlDrawing9.vml"/><Relationship Id="rId6" Type="http://schemas.openxmlformats.org/officeDocument/2006/relationships/oleObject" Target="../embeddings/oleObject17.bin"/><Relationship Id="rId5" Type="http://schemas.openxmlformats.org/officeDocument/2006/relationships/image" Target="../media/image15.emf"/><Relationship Id="rId4" Type="http://schemas.openxmlformats.org/officeDocument/2006/relationships/oleObject" Target="../embeddings/oleObject16.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6.emf"/><Relationship Id="rId4" Type="http://schemas.openxmlformats.org/officeDocument/2006/relationships/oleObject" Target="../embeddings/oleObject19.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7.emf"/><Relationship Id="rId4" Type="http://schemas.openxmlformats.org/officeDocument/2006/relationships/oleObject" Target="../embeddings/oleObject20.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chart" Target="../charts/chart9.xml"/><Relationship Id="rId2" Type="http://schemas.openxmlformats.org/officeDocument/2006/relationships/slideLayout" Target="../slideLayouts/slideLayout16.xml"/><Relationship Id="rId1" Type="http://schemas.openxmlformats.org/officeDocument/2006/relationships/vmlDrawing" Target="../drawings/vmlDrawing12.vml"/><Relationship Id="rId6" Type="http://schemas.openxmlformats.org/officeDocument/2006/relationships/oleObject" Target="../embeddings/oleObject22.bin"/><Relationship Id="rId5" Type="http://schemas.openxmlformats.org/officeDocument/2006/relationships/image" Target="../media/image15.emf"/><Relationship Id="rId4" Type="http://schemas.openxmlformats.org/officeDocument/2006/relationships/oleObject" Target="../embeddings/oleObject21.bin"/></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6.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6.xml"/><Relationship Id="rId1" Type="http://schemas.openxmlformats.org/officeDocument/2006/relationships/vmlDrawing" Target="../drawings/vmlDrawing2.vml"/><Relationship Id="rId5" Type="http://schemas.openxmlformats.org/officeDocument/2006/relationships/image" Target="../media/image14.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chart" Target="../charts/chart1.xml"/><Relationship Id="rId2" Type="http://schemas.openxmlformats.org/officeDocument/2006/relationships/slideLayout" Target="../slideLayouts/slideLayout16.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5.e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chart" Target="../charts/chart2.xml"/><Relationship Id="rId2" Type="http://schemas.openxmlformats.org/officeDocument/2006/relationships/slideLayout" Target="../slideLayouts/slideLayout16.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15.e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chart" Target="../charts/chart3.xml"/><Relationship Id="rId2" Type="http://schemas.openxmlformats.org/officeDocument/2006/relationships/slideLayout" Target="../slideLayouts/slideLayout16.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15.emf"/><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815332" y="1380298"/>
            <a:ext cx="7012979" cy="1187699"/>
          </a:xfrm>
          <a:prstGeom prst="rect">
            <a:avLst/>
          </a:prstGeom>
        </p:spPr>
        <p:txBody>
          <a:bodyPr anchor="b">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pPr>
              <a:defRPr/>
            </a:pPr>
            <a:r>
              <a:rPr lang="fi-FI" sz="2200" dirty="0" smtClean="0"/>
              <a:t>Kuntien ja kuntayhtymien vuoden 2016 tilinpäätösarviot sekä talousarviot ja </a:t>
            </a:r>
          </a:p>
          <a:p>
            <a:pPr>
              <a:defRPr/>
            </a:pPr>
            <a:r>
              <a:rPr lang="fi-FI" sz="2200" dirty="0" smtClean="0"/>
              <a:t>taloussuunnitelmat vuosille 2017-2018</a:t>
            </a:r>
            <a:endParaRPr lang="fi-FI" sz="2200" dirty="0"/>
          </a:p>
        </p:txBody>
      </p:sp>
      <p:sp>
        <p:nvSpPr>
          <p:cNvPr id="5" name="Rectangle 3"/>
          <p:cNvSpPr txBox="1">
            <a:spLocks noChangeArrowheads="1"/>
          </p:cNvSpPr>
          <p:nvPr/>
        </p:nvSpPr>
        <p:spPr bwMode="auto">
          <a:xfrm>
            <a:off x="892886" y="3053374"/>
            <a:ext cx="401778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ct val="20000"/>
              </a:spcBef>
              <a:buClr>
                <a:schemeClr val="accent2"/>
              </a:buClr>
              <a:buFont typeface="Wingdings" pitchFamily="2" charset="2"/>
              <a:buNone/>
            </a:pPr>
            <a:r>
              <a:rPr lang="fi-FI" sz="2000" dirty="0">
                <a:solidFill>
                  <a:schemeClr val="accent1"/>
                </a:solidFill>
              </a:rPr>
              <a:t>Toimitusjohtaja Jari Koskinen</a:t>
            </a:r>
          </a:p>
        </p:txBody>
      </p:sp>
      <p:sp>
        <p:nvSpPr>
          <p:cNvPr id="6" name="Rectangle 4"/>
          <p:cNvSpPr>
            <a:spLocks noChangeArrowheads="1"/>
          </p:cNvSpPr>
          <p:nvPr/>
        </p:nvSpPr>
        <p:spPr bwMode="auto">
          <a:xfrm>
            <a:off x="892886" y="2559978"/>
            <a:ext cx="4312373"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10000"/>
              </a:lnSpc>
              <a:spcBef>
                <a:spcPct val="20000"/>
              </a:spcBef>
              <a:buClr>
                <a:schemeClr val="accent1"/>
              </a:buClr>
            </a:pPr>
            <a:r>
              <a:rPr lang="fi-FI" sz="2000" dirty="0"/>
              <a:t>Tiedotustilaisuus 8.2.2017</a:t>
            </a:r>
          </a:p>
          <a:p>
            <a:pPr>
              <a:lnSpc>
                <a:spcPct val="110000"/>
              </a:lnSpc>
              <a:spcBef>
                <a:spcPct val="20000"/>
              </a:spcBef>
              <a:buClr>
                <a:schemeClr val="accent1"/>
              </a:buClr>
            </a:pPr>
            <a:endParaRPr lang="fi-FI" sz="2000" dirty="0"/>
          </a:p>
        </p:txBody>
      </p:sp>
    </p:spTree>
    <p:extLst>
      <p:ext uri="{BB962C8B-B14F-4D97-AF65-F5344CB8AC3E}">
        <p14:creationId xmlns:p14="http://schemas.microsoft.com/office/powerpoint/2010/main" val="755958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nvGraphicFramePr>
        <p:xfrm>
          <a:off x="1633539" y="1042989"/>
          <a:ext cx="6057900" cy="3058716"/>
        </p:xfrm>
        <a:graphic>
          <a:graphicData uri="http://schemas.openxmlformats.org/presentationml/2006/ole">
            <mc:AlternateContent xmlns:mc="http://schemas.openxmlformats.org/markup-compatibility/2006">
              <mc:Choice xmlns:v="urn:schemas-microsoft-com:vml" Requires="v">
                <p:oleObj spid="_x0000_s6238" name="Kaavio" r:id="rId4" imgW="10096677" imgH="5095777" progId="MSGraph.Chart.8">
                  <p:embed followColorScheme="full"/>
                </p:oleObj>
              </mc:Choice>
              <mc:Fallback>
                <p:oleObj name="Kaavio" r:id="rId4" imgW="10096677" imgH="5095777" progId="MSGraph.Chart.8">
                  <p:embed followColorScheme="full"/>
                  <p:pic>
                    <p:nvPicPr>
                      <p:cNvPr id="8194" name="Object 2"/>
                      <p:cNvPicPr>
                        <a:picLocks noChangeAspect="1" noChangeArrowheads="1"/>
                      </p:cNvPicPr>
                      <p:nvPr/>
                    </p:nvPicPr>
                    <p:blipFill>
                      <a:blip r:embed="rId5"/>
                      <a:srcRect/>
                      <a:stretch>
                        <a:fillRect/>
                      </a:stretch>
                    </p:blipFill>
                    <p:spPr bwMode="auto">
                      <a:xfrm>
                        <a:off x="1633539" y="1042989"/>
                        <a:ext cx="6057900" cy="30587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6" name="Object 4"/>
          <p:cNvGraphicFramePr>
            <a:graphicFrameLocks noChangeAspect="1"/>
          </p:cNvGraphicFramePr>
          <p:nvPr/>
        </p:nvGraphicFramePr>
        <p:xfrm>
          <a:off x="1633539" y="1042989"/>
          <a:ext cx="6057900" cy="3058716"/>
        </p:xfrm>
        <a:graphic>
          <a:graphicData uri="http://schemas.openxmlformats.org/presentationml/2006/ole">
            <mc:AlternateContent xmlns:mc="http://schemas.openxmlformats.org/markup-compatibility/2006">
              <mc:Choice xmlns:v="urn:schemas-microsoft-com:vml" Requires="v">
                <p:oleObj spid="_x0000_s6239" name="Kaavio" r:id="rId6" imgW="10096677" imgH="5095777" progId="MSGraph.Chart.8">
                  <p:embed followColorScheme="full"/>
                </p:oleObj>
              </mc:Choice>
              <mc:Fallback>
                <p:oleObj name="Kaavio" r:id="rId6" imgW="10096677" imgH="5095777" progId="MSGraph.Chart.8">
                  <p:embed followColorScheme="full"/>
                  <p:pic>
                    <p:nvPicPr>
                      <p:cNvPr id="8196" name="Object 4"/>
                      <p:cNvPicPr>
                        <a:picLocks noChangeAspect="1" noChangeArrowheads="1"/>
                      </p:cNvPicPr>
                      <p:nvPr/>
                    </p:nvPicPr>
                    <p:blipFill>
                      <a:blip r:embed="rId5"/>
                      <a:srcRect/>
                      <a:stretch>
                        <a:fillRect/>
                      </a:stretch>
                    </p:blipFill>
                    <p:spPr bwMode="auto">
                      <a:xfrm>
                        <a:off x="1633539" y="1042989"/>
                        <a:ext cx="6057900" cy="30587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7" name="Rectangle 5"/>
          <p:cNvSpPr>
            <a:spLocks noChangeArrowheads="1"/>
          </p:cNvSpPr>
          <p:nvPr/>
        </p:nvSpPr>
        <p:spPr bwMode="auto">
          <a:xfrm>
            <a:off x="1217209" y="87479"/>
            <a:ext cx="6803657" cy="531043"/>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wrap="none" lIns="0" tIns="0" rIns="0" bIns="0">
            <a:spAutoFit/>
          </a:bodyPr>
          <a:lstStyle/>
          <a:p>
            <a:pPr algn="ctr"/>
            <a:r>
              <a:rPr lang="fi-FI" sz="1951" dirty="0">
                <a:solidFill>
                  <a:schemeClr val="accent1"/>
                </a:solidFill>
              </a:rPr>
              <a:t>Kuntien poistonalaiset investoinnit</a:t>
            </a:r>
            <a:r>
              <a:rPr lang="fi-FI" sz="1951" baseline="30000" dirty="0">
                <a:solidFill>
                  <a:schemeClr val="accent1"/>
                </a:solidFill>
              </a:rPr>
              <a:t>1)</a:t>
            </a:r>
            <a:r>
              <a:rPr lang="fi-FI" sz="1951" dirty="0">
                <a:solidFill>
                  <a:schemeClr val="accent1"/>
                </a:solidFill>
              </a:rPr>
              <a:t> 2000-2016, €/as.</a:t>
            </a:r>
          </a:p>
          <a:p>
            <a:pPr algn="ctr"/>
            <a:r>
              <a:rPr lang="fi-FI" sz="1500" dirty="0">
                <a:solidFill>
                  <a:schemeClr val="accent1"/>
                </a:solidFill>
              </a:rPr>
              <a:t>Kuntakoon mukaan (pl. Ahvenanmaa)</a:t>
            </a:r>
          </a:p>
        </p:txBody>
      </p:sp>
      <p:graphicFrame>
        <p:nvGraphicFramePr>
          <p:cNvPr id="2" name="Object 6"/>
          <p:cNvGraphicFramePr>
            <a:graphicFrameLocks noChangeAspect="1"/>
          </p:cNvGraphicFramePr>
          <p:nvPr>
            <p:extLst>
              <p:ext uri="{D42A27DB-BD31-4B8C-83A1-F6EECF244321}">
                <p14:modId xmlns:p14="http://schemas.microsoft.com/office/powerpoint/2010/main" val="4242858111"/>
              </p:ext>
            </p:extLst>
          </p:nvPr>
        </p:nvGraphicFramePr>
        <p:xfrm>
          <a:off x="834574" y="627536"/>
          <a:ext cx="7707087" cy="3888433"/>
        </p:xfrm>
        <a:graphic>
          <a:graphicData uri="http://schemas.openxmlformats.org/drawingml/2006/chart">
            <c:chart xmlns:c="http://schemas.openxmlformats.org/drawingml/2006/chart" xmlns:r="http://schemas.openxmlformats.org/officeDocument/2006/relationships" r:id="rId7"/>
          </a:graphicData>
        </a:graphic>
      </p:graphicFrame>
      <p:sp>
        <p:nvSpPr>
          <p:cNvPr id="8199" name="Text Box 12"/>
          <p:cNvSpPr txBox="1">
            <a:spLocks noChangeArrowheads="1"/>
          </p:cNvSpPr>
          <p:nvPr/>
        </p:nvSpPr>
        <p:spPr bwMode="auto">
          <a:xfrm>
            <a:off x="1871661" y="4515971"/>
            <a:ext cx="5940699" cy="238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951" dirty="0"/>
              <a:t> 1) Bruttoinvestoinnit pl. maa- ja vesialueiden sekä osakkeiden ja osuuksien hankinta</a:t>
            </a:r>
            <a:r>
              <a:rPr lang="fi-FI" sz="900" dirty="0"/>
              <a:t>.</a:t>
            </a:r>
          </a:p>
        </p:txBody>
      </p:sp>
      <p:sp>
        <p:nvSpPr>
          <p:cNvPr id="8200" name="Alatunnisteen paikkamerkki 1"/>
          <p:cNvSpPr>
            <a:spLocks noGrp="1"/>
          </p:cNvSpPr>
          <p:nvPr>
            <p:ph type="ftr" sz="quarter" idx="4294967295"/>
          </p:nvPr>
        </p:nvSpPr>
        <p:spPr bwMode="auto">
          <a:xfrm>
            <a:off x="3486151" y="4841083"/>
            <a:ext cx="2171700" cy="27384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557199" indent="-214308">
              <a:defRPr>
                <a:solidFill>
                  <a:schemeClr val="tx1"/>
                </a:solidFill>
                <a:latin typeface="Verdana" pitchFamily="34" charset="0"/>
              </a:defRPr>
            </a:lvl2pPr>
            <a:lvl3pPr marL="857229" indent="-171446">
              <a:defRPr>
                <a:solidFill>
                  <a:schemeClr val="tx1"/>
                </a:solidFill>
                <a:latin typeface="Verdana" pitchFamily="34" charset="0"/>
              </a:defRPr>
            </a:lvl3pPr>
            <a:lvl4pPr marL="1200121" indent="-171446">
              <a:defRPr>
                <a:solidFill>
                  <a:schemeClr val="tx1"/>
                </a:solidFill>
                <a:latin typeface="Verdana" pitchFamily="34" charset="0"/>
              </a:defRPr>
            </a:lvl4pPr>
            <a:lvl5pPr marL="1543012" indent="-171446">
              <a:defRPr>
                <a:solidFill>
                  <a:schemeClr val="tx1"/>
                </a:solidFill>
                <a:latin typeface="Verdana" pitchFamily="34" charset="0"/>
              </a:defRPr>
            </a:lvl5pPr>
            <a:lvl6pPr marL="1885904" indent="-171446" fontAlgn="base">
              <a:spcBef>
                <a:spcPct val="0"/>
              </a:spcBef>
              <a:spcAft>
                <a:spcPct val="0"/>
              </a:spcAft>
              <a:defRPr>
                <a:solidFill>
                  <a:schemeClr val="tx1"/>
                </a:solidFill>
                <a:latin typeface="Verdana" pitchFamily="34" charset="0"/>
              </a:defRPr>
            </a:lvl6pPr>
            <a:lvl7pPr marL="2228795" indent="-171446" fontAlgn="base">
              <a:spcBef>
                <a:spcPct val="0"/>
              </a:spcBef>
              <a:spcAft>
                <a:spcPct val="0"/>
              </a:spcAft>
              <a:defRPr>
                <a:solidFill>
                  <a:schemeClr val="tx1"/>
                </a:solidFill>
                <a:latin typeface="Verdana" pitchFamily="34" charset="0"/>
              </a:defRPr>
            </a:lvl7pPr>
            <a:lvl8pPr marL="2571686" indent="-171446" fontAlgn="base">
              <a:spcBef>
                <a:spcPct val="0"/>
              </a:spcBef>
              <a:spcAft>
                <a:spcPct val="0"/>
              </a:spcAft>
              <a:defRPr>
                <a:solidFill>
                  <a:schemeClr val="tx1"/>
                </a:solidFill>
                <a:latin typeface="Verdana" pitchFamily="34" charset="0"/>
              </a:defRPr>
            </a:lvl8pPr>
            <a:lvl9pPr marL="2914578" indent="-17144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sz="900" dirty="0">
                <a:solidFill>
                  <a:schemeClr val="accent1"/>
                </a:solidFill>
              </a:rPr>
              <a:t>8.2.2017 Jari Koskinen</a:t>
            </a:r>
          </a:p>
        </p:txBody>
      </p:sp>
      <p:sp>
        <p:nvSpPr>
          <p:cNvPr id="10" name="Text Box 4"/>
          <p:cNvSpPr txBox="1">
            <a:spLocks noChangeArrowheads="1"/>
          </p:cNvSpPr>
          <p:nvPr/>
        </p:nvSpPr>
        <p:spPr bwMode="auto">
          <a:xfrm>
            <a:off x="6463117" y="4692748"/>
            <a:ext cx="24566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900" kern="0" dirty="0">
                <a:solidFill>
                  <a:srgbClr val="002E63"/>
                </a:solidFill>
              </a:rPr>
              <a:t>Lähde: Tilastokeskus, vuosi 2016     </a:t>
            </a:r>
          </a:p>
          <a:p>
            <a:pPr eaLnBrk="1" hangingPunct="1">
              <a:defRPr/>
            </a:pPr>
            <a:r>
              <a:rPr lang="fi-FI" sz="900" kern="0" dirty="0">
                <a:solidFill>
                  <a:srgbClr val="002E63"/>
                </a:solidFill>
              </a:rPr>
              <a:t>           tilinpäätösarvioiden mukaan</a:t>
            </a:r>
          </a:p>
        </p:txBody>
      </p:sp>
    </p:spTree>
    <p:extLst>
      <p:ext uri="{BB962C8B-B14F-4D97-AF65-F5344CB8AC3E}">
        <p14:creationId xmlns:p14="http://schemas.microsoft.com/office/powerpoint/2010/main" val="2959254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17"/>
          <p:cNvGraphicFramePr>
            <a:graphicFrameLocks noChangeAspect="1"/>
          </p:cNvGraphicFramePr>
          <p:nvPr/>
        </p:nvGraphicFramePr>
        <p:xfrm>
          <a:off x="1633539" y="1042989"/>
          <a:ext cx="6057900" cy="3058716"/>
        </p:xfrm>
        <a:graphic>
          <a:graphicData uri="http://schemas.openxmlformats.org/presentationml/2006/ole">
            <mc:AlternateContent xmlns:mc="http://schemas.openxmlformats.org/markup-compatibility/2006">
              <mc:Choice xmlns:v="urn:schemas-microsoft-com:vml" Requires="v">
                <p:oleObj spid="_x0000_s7308" name="Kaavio" r:id="rId4" imgW="10096677" imgH="5095777" progId="MSGraph.Chart.8">
                  <p:embed followColorScheme="full"/>
                </p:oleObj>
              </mc:Choice>
              <mc:Fallback>
                <p:oleObj name="Kaavio" r:id="rId4" imgW="10096677" imgH="5095777" progId="MSGraph.Chart.8">
                  <p:embed followColorScheme="full"/>
                  <p:pic>
                    <p:nvPicPr>
                      <p:cNvPr id="25602" name="Object 17"/>
                      <p:cNvPicPr>
                        <a:picLocks noChangeAspect="1" noChangeArrowheads="1"/>
                      </p:cNvPicPr>
                      <p:nvPr/>
                    </p:nvPicPr>
                    <p:blipFill>
                      <a:blip r:embed="rId5"/>
                      <a:srcRect/>
                      <a:stretch>
                        <a:fillRect/>
                      </a:stretch>
                    </p:blipFill>
                    <p:spPr bwMode="auto">
                      <a:xfrm>
                        <a:off x="1633539" y="1042989"/>
                        <a:ext cx="6057900" cy="30587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04" name="Rectangle 19"/>
          <p:cNvSpPr>
            <a:spLocks noChangeArrowheads="1"/>
          </p:cNvSpPr>
          <p:nvPr/>
        </p:nvSpPr>
        <p:spPr bwMode="white">
          <a:xfrm>
            <a:off x="7429500" y="4914902"/>
            <a:ext cx="539355"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endParaRPr lang="fi-FI" sz="1351">
              <a:solidFill>
                <a:schemeClr val="accent1"/>
              </a:solidFill>
            </a:endParaRPr>
          </a:p>
        </p:txBody>
      </p:sp>
      <p:graphicFrame>
        <p:nvGraphicFramePr>
          <p:cNvPr id="25605" name="Object 20"/>
          <p:cNvGraphicFramePr>
            <a:graphicFrameLocks noChangeAspect="1"/>
          </p:cNvGraphicFramePr>
          <p:nvPr/>
        </p:nvGraphicFramePr>
        <p:xfrm>
          <a:off x="1633539" y="1042989"/>
          <a:ext cx="6057900" cy="3058716"/>
        </p:xfrm>
        <a:graphic>
          <a:graphicData uri="http://schemas.openxmlformats.org/presentationml/2006/ole">
            <mc:AlternateContent xmlns:mc="http://schemas.openxmlformats.org/markup-compatibility/2006">
              <mc:Choice xmlns:v="urn:schemas-microsoft-com:vml" Requires="v">
                <p:oleObj spid="_x0000_s7309" name="Kaavio" r:id="rId6" imgW="10096677" imgH="5095777" progId="MSGraph.Chart.8">
                  <p:embed followColorScheme="full"/>
                </p:oleObj>
              </mc:Choice>
              <mc:Fallback>
                <p:oleObj name="Kaavio" r:id="rId6" imgW="10096677" imgH="5095777" progId="MSGraph.Chart.8">
                  <p:embed followColorScheme="full"/>
                  <p:pic>
                    <p:nvPicPr>
                      <p:cNvPr id="25605" name="Object 20"/>
                      <p:cNvPicPr>
                        <a:picLocks noChangeAspect="1" noChangeArrowheads="1"/>
                      </p:cNvPicPr>
                      <p:nvPr/>
                    </p:nvPicPr>
                    <p:blipFill>
                      <a:blip r:embed="rId5"/>
                      <a:srcRect/>
                      <a:stretch>
                        <a:fillRect/>
                      </a:stretch>
                    </p:blipFill>
                    <p:spPr bwMode="auto">
                      <a:xfrm>
                        <a:off x="1633539" y="1042989"/>
                        <a:ext cx="6057900" cy="30587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06" name="Object 21"/>
          <p:cNvGraphicFramePr>
            <a:graphicFrameLocks noChangeAspect="1"/>
          </p:cNvGraphicFramePr>
          <p:nvPr/>
        </p:nvGraphicFramePr>
        <p:xfrm>
          <a:off x="1652589" y="881064"/>
          <a:ext cx="6057900" cy="3058716"/>
        </p:xfrm>
        <a:graphic>
          <a:graphicData uri="http://schemas.openxmlformats.org/presentationml/2006/ole">
            <mc:AlternateContent xmlns:mc="http://schemas.openxmlformats.org/markup-compatibility/2006">
              <mc:Choice xmlns:v="urn:schemas-microsoft-com:vml" Requires="v">
                <p:oleObj spid="_x0000_s7310" name="Kaavio" r:id="rId7" imgW="10096677" imgH="5095777" progId="MSGraph.Chart.8">
                  <p:embed followColorScheme="full"/>
                </p:oleObj>
              </mc:Choice>
              <mc:Fallback>
                <p:oleObj name="Kaavio" r:id="rId7" imgW="10096677" imgH="5095777" progId="MSGraph.Chart.8">
                  <p:embed followColorScheme="full"/>
                  <p:pic>
                    <p:nvPicPr>
                      <p:cNvPr id="25606" name="Object 21"/>
                      <p:cNvPicPr>
                        <a:picLocks noChangeAspect="1" noChangeArrowheads="1"/>
                      </p:cNvPicPr>
                      <p:nvPr/>
                    </p:nvPicPr>
                    <p:blipFill>
                      <a:blip r:embed="rId5"/>
                      <a:srcRect/>
                      <a:stretch>
                        <a:fillRect/>
                      </a:stretch>
                    </p:blipFill>
                    <p:spPr bwMode="auto">
                      <a:xfrm>
                        <a:off x="1652589" y="881064"/>
                        <a:ext cx="6057900" cy="30587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ct 22"/>
          <p:cNvGraphicFramePr>
            <a:graphicFrameLocks noChangeAspect="1"/>
          </p:cNvGraphicFramePr>
          <p:nvPr>
            <p:extLst>
              <p:ext uri="{D42A27DB-BD31-4B8C-83A1-F6EECF244321}">
                <p14:modId xmlns:p14="http://schemas.microsoft.com/office/powerpoint/2010/main" val="3117816462"/>
              </p:ext>
            </p:extLst>
          </p:nvPr>
        </p:nvGraphicFramePr>
        <p:xfrm>
          <a:off x="718459" y="638629"/>
          <a:ext cx="7801429" cy="4093752"/>
        </p:xfrm>
        <a:graphic>
          <a:graphicData uri="http://schemas.openxmlformats.org/drawingml/2006/chart">
            <c:chart xmlns:c="http://schemas.openxmlformats.org/drawingml/2006/chart" xmlns:r="http://schemas.openxmlformats.org/officeDocument/2006/relationships" r:id="rId8"/>
          </a:graphicData>
        </a:graphic>
      </p:graphicFrame>
      <p:sp>
        <p:nvSpPr>
          <p:cNvPr id="25613" name="Rectangle 66"/>
          <p:cNvSpPr>
            <a:spLocks noChangeArrowheads="1"/>
          </p:cNvSpPr>
          <p:nvPr/>
        </p:nvSpPr>
        <p:spPr bwMode="auto">
          <a:xfrm>
            <a:off x="1724594" y="74931"/>
            <a:ext cx="5899499" cy="526298"/>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wrap="none" lIns="0" tIns="0" rIns="0" bIns="0">
            <a:spAutoFit/>
          </a:bodyPr>
          <a:lstStyle/>
          <a:p>
            <a:pPr algn="ctr">
              <a:lnSpc>
                <a:spcPct val="90000"/>
              </a:lnSpc>
            </a:pPr>
            <a:r>
              <a:rPr lang="fi-FI" sz="1900" dirty="0">
                <a:solidFill>
                  <a:schemeClr val="accent1"/>
                </a:solidFill>
              </a:rPr>
              <a:t>Kuntien vuosikate %:a poistoista maakunnittain</a:t>
            </a:r>
          </a:p>
          <a:p>
            <a:pPr algn="ctr">
              <a:lnSpc>
                <a:spcPct val="90000"/>
              </a:lnSpc>
            </a:pPr>
            <a:r>
              <a:rPr lang="fi-FI" sz="1900" dirty="0">
                <a:solidFill>
                  <a:schemeClr val="accent1"/>
                </a:solidFill>
              </a:rPr>
              <a:t>vuosina 2015-2016</a:t>
            </a:r>
          </a:p>
        </p:txBody>
      </p:sp>
      <p:sp>
        <p:nvSpPr>
          <p:cNvPr id="23587" name="Alatunnisteen paikkamerkki 1"/>
          <p:cNvSpPr>
            <a:spLocks noGrp="1"/>
          </p:cNvSpPr>
          <p:nvPr>
            <p:ph type="ftr" sz="quarter" idx="4294967295"/>
          </p:nvPr>
        </p:nvSpPr>
        <p:spPr bwMode="auto">
          <a:xfrm>
            <a:off x="3486151" y="4841083"/>
            <a:ext cx="2171700" cy="27384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557199" indent="-214308">
              <a:defRPr>
                <a:solidFill>
                  <a:schemeClr val="tx1"/>
                </a:solidFill>
                <a:latin typeface="Verdana" pitchFamily="34" charset="0"/>
              </a:defRPr>
            </a:lvl2pPr>
            <a:lvl3pPr marL="857229" indent="-171446">
              <a:defRPr>
                <a:solidFill>
                  <a:schemeClr val="tx1"/>
                </a:solidFill>
                <a:latin typeface="Verdana" pitchFamily="34" charset="0"/>
              </a:defRPr>
            </a:lvl3pPr>
            <a:lvl4pPr marL="1200121" indent="-171446">
              <a:defRPr>
                <a:solidFill>
                  <a:schemeClr val="tx1"/>
                </a:solidFill>
                <a:latin typeface="Verdana" pitchFamily="34" charset="0"/>
              </a:defRPr>
            </a:lvl4pPr>
            <a:lvl5pPr marL="1543012" indent="-171446">
              <a:defRPr>
                <a:solidFill>
                  <a:schemeClr val="tx1"/>
                </a:solidFill>
                <a:latin typeface="Verdana" pitchFamily="34" charset="0"/>
              </a:defRPr>
            </a:lvl5pPr>
            <a:lvl6pPr marL="1885904" indent="-171446" fontAlgn="base">
              <a:spcBef>
                <a:spcPct val="0"/>
              </a:spcBef>
              <a:spcAft>
                <a:spcPct val="0"/>
              </a:spcAft>
              <a:defRPr>
                <a:solidFill>
                  <a:schemeClr val="tx1"/>
                </a:solidFill>
                <a:latin typeface="Verdana" pitchFamily="34" charset="0"/>
              </a:defRPr>
            </a:lvl6pPr>
            <a:lvl7pPr marL="2228795" indent="-171446" fontAlgn="base">
              <a:spcBef>
                <a:spcPct val="0"/>
              </a:spcBef>
              <a:spcAft>
                <a:spcPct val="0"/>
              </a:spcAft>
              <a:defRPr>
                <a:solidFill>
                  <a:schemeClr val="tx1"/>
                </a:solidFill>
                <a:latin typeface="Verdana" pitchFamily="34" charset="0"/>
              </a:defRPr>
            </a:lvl7pPr>
            <a:lvl8pPr marL="2571686" indent="-171446" fontAlgn="base">
              <a:spcBef>
                <a:spcPct val="0"/>
              </a:spcBef>
              <a:spcAft>
                <a:spcPct val="0"/>
              </a:spcAft>
              <a:defRPr>
                <a:solidFill>
                  <a:schemeClr val="tx1"/>
                </a:solidFill>
                <a:latin typeface="Verdana" pitchFamily="34" charset="0"/>
              </a:defRPr>
            </a:lvl8pPr>
            <a:lvl9pPr marL="2914578" indent="-17144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sz="900" dirty="0">
                <a:solidFill>
                  <a:schemeClr val="accent1"/>
                </a:solidFill>
              </a:rPr>
              <a:t>8.2.2017 Jari Koskinen</a:t>
            </a:r>
          </a:p>
        </p:txBody>
      </p:sp>
      <p:cxnSp>
        <p:nvCxnSpPr>
          <p:cNvPr id="4" name="Suora yhdysviiva 3"/>
          <p:cNvCxnSpPr/>
          <p:nvPr/>
        </p:nvCxnSpPr>
        <p:spPr>
          <a:xfrm>
            <a:off x="6132976" y="614166"/>
            <a:ext cx="0" cy="378000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Text Box 4"/>
          <p:cNvSpPr txBox="1">
            <a:spLocks noChangeArrowheads="1"/>
          </p:cNvSpPr>
          <p:nvPr/>
        </p:nvSpPr>
        <p:spPr bwMode="auto">
          <a:xfrm>
            <a:off x="6671593" y="4732381"/>
            <a:ext cx="25945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900" kern="0" dirty="0">
                <a:solidFill>
                  <a:srgbClr val="002E63"/>
                </a:solidFill>
              </a:rPr>
              <a:t>Lähde: Tilastokeskus, vuosi 2015   </a:t>
            </a:r>
          </a:p>
          <a:p>
            <a:pPr eaLnBrk="1" hangingPunct="1">
              <a:defRPr/>
            </a:pPr>
            <a:r>
              <a:rPr lang="fi-FI" sz="900" kern="0" dirty="0">
                <a:solidFill>
                  <a:srgbClr val="002E63"/>
                </a:solidFill>
              </a:rPr>
              <a:t>           tilinpäätösarvioiden mukaan</a:t>
            </a:r>
          </a:p>
        </p:txBody>
      </p:sp>
    </p:spTree>
    <p:extLst>
      <p:ext uri="{BB962C8B-B14F-4D97-AF65-F5344CB8AC3E}">
        <p14:creationId xmlns:p14="http://schemas.microsoft.com/office/powerpoint/2010/main" val="2227270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439467" y="134077"/>
            <a:ext cx="6453188" cy="439452"/>
          </a:xfrm>
        </p:spPr>
        <p:txBody>
          <a:bodyPr>
            <a:noAutofit/>
          </a:bodyPr>
          <a:lstStyle/>
          <a:p>
            <a:pPr algn="ctr" eaLnBrk="1" hangingPunct="1"/>
            <a:r>
              <a:rPr lang="fi-FI" sz="1875" b="0" dirty="0">
                <a:solidFill>
                  <a:schemeClr val="accent1"/>
                </a:solidFill>
              </a:rPr>
              <a:t>Kuntien lainakannan muutos 2000-2016, milj. €</a:t>
            </a:r>
          </a:p>
        </p:txBody>
      </p:sp>
      <p:graphicFrame>
        <p:nvGraphicFramePr>
          <p:cNvPr id="2" name="Object 3"/>
          <p:cNvGraphicFramePr>
            <a:graphicFrameLocks noChangeAspect="1"/>
          </p:cNvGraphicFramePr>
          <p:nvPr>
            <p:extLst>
              <p:ext uri="{D42A27DB-BD31-4B8C-83A1-F6EECF244321}">
                <p14:modId xmlns:p14="http://schemas.microsoft.com/office/powerpoint/2010/main" val="2499630513"/>
              </p:ext>
            </p:extLst>
          </p:nvPr>
        </p:nvGraphicFramePr>
        <p:xfrm>
          <a:off x="805543" y="573528"/>
          <a:ext cx="7496628" cy="3762229"/>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ruutu 6"/>
          <p:cNvSpPr txBox="1"/>
          <p:nvPr/>
        </p:nvSpPr>
        <p:spPr>
          <a:xfrm>
            <a:off x="887965" y="4335760"/>
            <a:ext cx="7414209" cy="469487"/>
          </a:xfrm>
          <a:prstGeom prst="rect">
            <a:avLst/>
          </a:prstGeom>
          <a:noFill/>
        </p:spPr>
        <p:txBody>
          <a:bodyPr wrap="none" rtlCol="0">
            <a:spAutoFit/>
          </a:bodyPr>
          <a:lstStyle/>
          <a:p>
            <a:r>
              <a:rPr lang="fi-FI" sz="1351" dirty="0"/>
              <a:t> </a:t>
            </a:r>
            <a:r>
              <a:rPr lang="fi-FI" sz="1100" dirty="0"/>
              <a:t>1) Syömävelka on kuntien negatiivisten vuosikatteiden summa. Vuosina 2000-2016 syömävelkaa on</a:t>
            </a:r>
          </a:p>
          <a:p>
            <a:r>
              <a:rPr lang="fi-FI" sz="1100" dirty="0"/>
              <a:t>    otettu  noin 600 miljoonaa euroa, mikä on 5 % vuosien 2000-2016 lainakannan muutoksesta.</a:t>
            </a:r>
          </a:p>
        </p:txBody>
      </p:sp>
      <p:sp>
        <p:nvSpPr>
          <p:cNvPr id="3" name="Alatunnisteen paikkamerkki 2"/>
          <p:cNvSpPr>
            <a:spLocks noGrp="1"/>
          </p:cNvSpPr>
          <p:nvPr>
            <p:ph type="ftr" sz="quarter" idx="11"/>
          </p:nvPr>
        </p:nvSpPr>
        <p:spPr>
          <a:xfrm>
            <a:off x="3815916" y="4851251"/>
            <a:ext cx="1242139" cy="188472"/>
          </a:xfrm>
        </p:spPr>
        <p:txBody>
          <a:bodyPr/>
          <a:lstStyle/>
          <a:p>
            <a:pPr>
              <a:defRPr/>
            </a:pPr>
            <a:r>
              <a:rPr lang="en-US" sz="751"/>
              <a:t>8.2.2017 Jari Koskinen</a:t>
            </a:r>
            <a:endParaRPr lang="fi-FI" sz="751" dirty="0"/>
          </a:p>
        </p:txBody>
      </p:sp>
      <p:sp>
        <p:nvSpPr>
          <p:cNvPr id="8" name="Text Box 4"/>
          <p:cNvSpPr txBox="1">
            <a:spLocks noChangeArrowheads="1"/>
          </p:cNvSpPr>
          <p:nvPr/>
        </p:nvSpPr>
        <p:spPr bwMode="auto">
          <a:xfrm>
            <a:off x="6649359" y="4727270"/>
            <a:ext cx="23008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900" kern="0" dirty="0">
                <a:solidFill>
                  <a:srgbClr val="002E63"/>
                </a:solidFill>
              </a:rPr>
              <a:t>Lähde: Tilastokeskus, vuosi 2016   </a:t>
            </a:r>
          </a:p>
          <a:p>
            <a:pPr eaLnBrk="1" hangingPunct="1">
              <a:defRPr/>
            </a:pPr>
            <a:r>
              <a:rPr lang="fi-FI" sz="900" kern="0" dirty="0">
                <a:solidFill>
                  <a:srgbClr val="002E63"/>
                </a:solidFill>
              </a:rPr>
              <a:t>           tilinpäätösarvioiden mukaan</a:t>
            </a:r>
          </a:p>
        </p:txBody>
      </p:sp>
    </p:spTree>
    <p:extLst>
      <p:ext uri="{BB962C8B-B14F-4D97-AF65-F5344CB8AC3E}">
        <p14:creationId xmlns:p14="http://schemas.microsoft.com/office/powerpoint/2010/main" val="2208536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nvGraphicFramePr>
        <p:xfrm>
          <a:off x="1633539" y="1042989"/>
          <a:ext cx="6057900" cy="3058716"/>
        </p:xfrm>
        <a:graphic>
          <a:graphicData uri="http://schemas.openxmlformats.org/presentationml/2006/ole">
            <mc:AlternateContent xmlns:mc="http://schemas.openxmlformats.org/markup-compatibility/2006">
              <mc:Choice xmlns:v="urn:schemas-microsoft-com:vml" Requires="v">
                <p:oleObj spid="_x0000_s8286" name="Kaavio" r:id="rId4" imgW="10096677" imgH="5095777" progId="MSGraph.Chart.8">
                  <p:embed followColorScheme="full"/>
                </p:oleObj>
              </mc:Choice>
              <mc:Fallback>
                <p:oleObj name="Kaavio" r:id="rId4" imgW="10096677" imgH="5095777" progId="MSGraph.Chart.8">
                  <p:embed followColorScheme="full"/>
                  <p:pic>
                    <p:nvPicPr>
                      <p:cNvPr id="8194" name="Object 2"/>
                      <p:cNvPicPr>
                        <a:picLocks noChangeAspect="1" noChangeArrowheads="1"/>
                      </p:cNvPicPr>
                      <p:nvPr/>
                    </p:nvPicPr>
                    <p:blipFill>
                      <a:blip r:embed="rId5"/>
                      <a:srcRect/>
                      <a:stretch>
                        <a:fillRect/>
                      </a:stretch>
                    </p:blipFill>
                    <p:spPr bwMode="auto">
                      <a:xfrm>
                        <a:off x="1633539" y="1042989"/>
                        <a:ext cx="6057900" cy="30587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6" name="Object 4"/>
          <p:cNvGraphicFramePr>
            <a:graphicFrameLocks noChangeAspect="1"/>
          </p:cNvGraphicFramePr>
          <p:nvPr/>
        </p:nvGraphicFramePr>
        <p:xfrm>
          <a:off x="1633539" y="1042989"/>
          <a:ext cx="6057900" cy="3058716"/>
        </p:xfrm>
        <a:graphic>
          <a:graphicData uri="http://schemas.openxmlformats.org/presentationml/2006/ole">
            <mc:AlternateContent xmlns:mc="http://schemas.openxmlformats.org/markup-compatibility/2006">
              <mc:Choice xmlns:v="urn:schemas-microsoft-com:vml" Requires="v">
                <p:oleObj spid="_x0000_s8287" name="Kaavio" r:id="rId6" imgW="10096677" imgH="5095777" progId="MSGraph.Chart.8">
                  <p:embed followColorScheme="full"/>
                </p:oleObj>
              </mc:Choice>
              <mc:Fallback>
                <p:oleObj name="Kaavio" r:id="rId6" imgW="10096677" imgH="5095777" progId="MSGraph.Chart.8">
                  <p:embed followColorScheme="full"/>
                  <p:pic>
                    <p:nvPicPr>
                      <p:cNvPr id="8196" name="Object 4"/>
                      <p:cNvPicPr>
                        <a:picLocks noChangeAspect="1" noChangeArrowheads="1"/>
                      </p:cNvPicPr>
                      <p:nvPr/>
                    </p:nvPicPr>
                    <p:blipFill>
                      <a:blip r:embed="rId5"/>
                      <a:srcRect/>
                      <a:stretch>
                        <a:fillRect/>
                      </a:stretch>
                    </p:blipFill>
                    <p:spPr bwMode="auto">
                      <a:xfrm>
                        <a:off x="1633539" y="1042989"/>
                        <a:ext cx="6057900" cy="30587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7" name="Rectangle 5"/>
          <p:cNvSpPr>
            <a:spLocks noChangeArrowheads="1"/>
          </p:cNvSpPr>
          <p:nvPr/>
        </p:nvSpPr>
        <p:spPr bwMode="auto">
          <a:xfrm>
            <a:off x="1885758" y="87479"/>
            <a:ext cx="5466561" cy="531043"/>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wrap="none" lIns="0" tIns="0" rIns="0" bIns="0">
            <a:spAutoFit/>
          </a:bodyPr>
          <a:lstStyle/>
          <a:p>
            <a:pPr algn="ctr"/>
            <a:r>
              <a:rPr lang="fi-FI" sz="1951" dirty="0">
                <a:solidFill>
                  <a:schemeClr val="accent1"/>
                </a:solidFill>
              </a:rPr>
              <a:t>Kuntien lainakanta 31.12.2000-2016, €/as.</a:t>
            </a:r>
          </a:p>
          <a:p>
            <a:pPr algn="ctr"/>
            <a:r>
              <a:rPr lang="fi-FI" sz="1500" dirty="0">
                <a:solidFill>
                  <a:schemeClr val="accent1"/>
                </a:solidFill>
              </a:rPr>
              <a:t>Kuntakoon mukaan (pl. Ahvenanmaa)</a:t>
            </a:r>
          </a:p>
        </p:txBody>
      </p:sp>
      <p:graphicFrame>
        <p:nvGraphicFramePr>
          <p:cNvPr id="2" name="Object 6"/>
          <p:cNvGraphicFramePr>
            <a:graphicFrameLocks noChangeAspect="1"/>
          </p:cNvGraphicFramePr>
          <p:nvPr>
            <p:extLst>
              <p:ext uri="{D42A27DB-BD31-4B8C-83A1-F6EECF244321}">
                <p14:modId xmlns:p14="http://schemas.microsoft.com/office/powerpoint/2010/main" val="3720609919"/>
              </p:ext>
            </p:extLst>
          </p:nvPr>
        </p:nvGraphicFramePr>
        <p:xfrm>
          <a:off x="631371" y="627535"/>
          <a:ext cx="7910287" cy="3942439"/>
        </p:xfrm>
        <a:graphic>
          <a:graphicData uri="http://schemas.openxmlformats.org/drawingml/2006/chart">
            <c:chart xmlns:c="http://schemas.openxmlformats.org/drawingml/2006/chart" xmlns:r="http://schemas.openxmlformats.org/officeDocument/2006/relationships" r:id="rId7"/>
          </a:graphicData>
        </a:graphic>
      </p:graphicFrame>
      <p:sp>
        <p:nvSpPr>
          <p:cNvPr id="8200" name="Alatunnisteen paikkamerkki 1"/>
          <p:cNvSpPr>
            <a:spLocks noGrp="1"/>
          </p:cNvSpPr>
          <p:nvPr>
            <p:ph type="ftr" sz="quarter" idx="4294967295"/>
          </p:nvPr>
        </p:nvSpPr>
        <p:spPr bwMode="auto">
          <a:xfrm>
            <a:off x="3486151" y="4841083"/>
            <a:ext cx="2171700" cy="27384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557199" indent="-214308">
              <a:defRPr>
                <a:solidFill>
                  <a:schemeClr val="tx1"/>
                </a:solidFill>
                <a:latin typeface="Verdana" pitchFamily="34" charset="0"/>
              </a:defRPr>
            </a:lvl2pPr>
            <a:lvl3pPr marL="857229" indent="-171446">
              <a:defRPr>
                <a:solidFill>
                  <a:schemeClr val="tx1"/>
                </a:solidFill>
                <a:latin typeface="Verdana" pitchFamily="34" charset="0"/>
              </a:defRPr>
            </a:lvl3pPr>
            <a:lvl4pPr marL="1200121" indent="-171446">
              <a:defRPr>
                <a:solidFill>
                  <a:schemeClr val="tx1"/>
                </a:solidFill>
                <a:latin typeface="Verdana" pitchFamily="34" charset="0"/>
              </a:defRPr>
            </a:lvl4pPr>
            <a:lvl5pPr marL="1543012" indent="-171446">
              <a:defRPr>
                <a:solidFill>
                  <a:schemeClr val="tx1"/>
                </a:solidFill>
                <a:latin typeface="Verdana" pitchFamily="34" charset="0"/>
              </a:defRPr>
            </a:lvl5pPr>
            <a:lvl6pPr marL="1885904" indent="-171446" fontAlgn="base">
              <a:spcBef>
                <a:spcPct val="0"/>
              </a:spcBef>
              <a:spcAft>
                <a:spcPct val="0"/>
              </a:spcAft>
              <a:defRPr>
                <a:solidFill>
                  <a:schemeClr val="tx1"/>
                </a:solidFill>
                <a:latin typeface="Verdana" pitchFamily="34" charset="0"/>
              </a:defRPr>
            </a:lvl6pPr>
            <a:lvl7pPr marL="2228795" indent="-171446" fontAlgn="base">
              <a:spcBef>
                <a:spcPct val="0"/>
              </a:spcBef>
              <a:spcAft>
                <a:spcPct val="0"/>
              </a:spcAft>
              <a:defRPr>
                <a:solidFill>
                  <a:schemeClr val="tx1"/>
                </a:solidFill>
                <a:latin typeface="Verdana" pitchFamily="34" charset="0"/>
              </a:defRPr>
            </a:lvl7pPr>
            <a:lvl8pPr marL="2571686" indent="-171446" fontAlgn="base">
              <a:spcBef>
                <a:spcPct val="0"/>
              </a:spcBef>
              <a:spcAft>
                <a:spcPct val="0"/>
              </a:spcAft>
              <a:defRPr>
                <a:solidFill>
                  <a:schemeClr val="tx1"/>
                </a:solidFill>
                <a:latin typeface="Verdana" pitchFamily="34" charset="0"/>
              </a:defRPr>
            </a:lvl8pPr>
            <a:lvl9pPr marL="2914578" indent="-17144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sz="900" dirty="0">
                <a:solidFill>
                  <a:schemeClr val="accent1"/>
                </a:solidFill>
              </a:rPr>
              <a:t>8.2.2017 Jari Koskinen</a:t>
            </a:r>
          </a:p>
        </p:txBody>
      </p:sp>
      <p:sp>
        <p:nvSpPr>
          <p:cNvPr id="9" name="Text Box 4"/>
          <p:cNvSpPr txBox="1">
            <a:spLocks noChangeArrowheads="1"/>
          </p:cNvSpPr>
          <p:nvPr/>
        </p:nvSpPr>
        <p:spPr bwMode="auto">
          <a:xfrm>
            <a:off x="6868790" y="4745595"/>
            <a:ext cx="24348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900" kern="0" dirty="0">
                <a:solidFill>
                  <a:srgbClr val="002E63"/>
                </a:solidFill>
              </a:rPr>
              <a:t>Lähde: Tilastokeskus, vuosi 2016   </a:t>
            </a:r>
          </a:p>
          <a:p>
            <a:pPr eaLnBrk="1" hangingPunct="1">
              <a:defRPr/>
            </a:pPr>
            <a:r>
              <a:rPr lang="fi-FI" sz="900" kern="0" dirty="0">
                <a:solidFill>
                  <a:srgbClr val="002E63"/>
                </a:solidFill>
              </a:rPr>
              <a:t>           tilinpäätösarvioiden mukaan</a:t>
            </a:r>
          </a:p>
        </p:txBody>
      </p:sp>
    </p:spTree>
    <p:extLst>
      <p:ext uri="{BB962C8B-B14F-4D97-AF65-F5344CB8AC3E}">
        <p14:creationId xmlns:p14="http://schemas.microsoft.com/office/powerpoint/2010/main" val="2202682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17"/>
          <p:cNvGraphicFramePr>
            <a:graphicFrameLocks noChangeAspect="1"/>
          </p:cNvGraphicFramePr>
          <p:nvPr/>
        </p:nvGraphicFramePr>
        <p:xfrm>
          <a:off x="1633539" y="1042989"/>
          <a:ext cx="6057900" cy="3058716"/>
        </p:xfrm>
        <a:graphic>
          <a:graphicData uri="http://schemas.openxmlformats.org/presentationml/2006/ole">
            <mc:AlternateContent xmlns:mc="http://schemas.openxmlformats.org/markup-compatibility/2006">
              <mc:Choice xmlns:v="urn:schemas-microsoft-com:vml" Requires="v">
                <p:oleObj spid="_x0000_s9362" name="Kaavio" r:id="rId4" imgW="10096677" imgH="5095777" progId="MSGraph.Chart.8">
                  <p:embed followColorScheme="full"/>
                </p:oleObj>
              </mc:Choice>
              <mc:Fallback>
                <p:oleObj name="Kaavio" r:id="rId4" imgW="10096677" imgH="5095777" progId="MSGraph.Chart.8">
                  <p:embed followColorScheme="full"/>
                  <p:pic>
                    <p:nvPicPr>
                      <p:cNvPr id="25602" name="Object 17"/>
                      <p:cNvPicPr>
                        <a:picLocks noChangeAspect="1" noChangeArrowheads="1"/>
                      </p:cNvPicPr>
                      <p:nvPr/>
                    </p:nvPicPr>
                    <p:blipFill>
                      <a:blip r:embed="rId5"/>
                      <a:srcRect/>
                      <a:stretch>
                        <a:fillRect/>
                      </a:stretch>
                    </p:blipFill>
                    <p:spPr bwMode="auto">
                      <a:xfrm>
                        <a:off x="1633539" y="1042989"/>
                        <a:ext cx="6057900" cy="30587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04" name="Rectangle 19"/>
          <p:cNvSpPr>
            <a:spLocks noChangeArrowheads="1"/>
          </p:cNvSpPr>
          <p:nvPr/>
        </p:nvSpPr>
        <p:spPr bwMode="white">
          <a:xfrm>
            <a:off x="7429500" y="4914902"/>
            <a:ext cx="539355"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endParaRPr lang="fi-FI" sz="1351">
              <a:solidFill>
                <a:schemeClr val="accent1"/>
              </a:solidFill>
            </a:endParaRPr>
          </a:p>
        </p:txBody>
      </p:sp>
      <p:graphicFrame>
        <p:nvGraphicFramePr>
          <p:cNvPr id="25605" name="Object 20"/>
          <p:cNvGraphicFramePr>
            <a:graphicFrameLocks noChangeAspect="1"/>
          </p:cNvGraphicFramePr>
          <p:nvPr/>
        </p:nvGraphicFramePr>
        <p:xfrm>
          <a:off x="1633539" y="1042989"/>
          <a:ext cx="6057900" cy="3058716"/>
        </p:xfrm>
        <a:graphic>
          <a:graphicData uri="http://schemas.openxmlformats.org/presentationml/2006/ole">
            <mc:AlternateContent xmlns:mc="http://schemas.openxmlformats.org/markup-compatibility/2006">
              <mc:Choice xmlns:v="urn:schemas-microsoft-com:vml" Requires="v">
                <p:oleObj spid="_x0000_s9363" name="Kaavio" r:id="rId6" imgW="10096677" imgH="5095777" progId="MSGraph.Chart.8">
                  <p:embed followColorScheme="full"/>
                </p:oleObj>
              </mc:Choice>
              <mc:Fallback>
                <p:oleObj name="Kaavio" r:id="rId6" imgW="10096677" imgH="5095777" progId="MSGraph.Chart.8">
                  <p:embed followColorScheme="full"/>
                  <p:pic>
                    <p:nvPicPr>
                      <p:cNvPr id="25605" name="Object 20"/>
                      <p:cNvPicPr>
                        <a:picLocks noChangeAspect="1" noChangeArrowheads="1"/>
                      </p:cNvPicPr>
                      <p:nvPr/>
                    </p:nvPicPr>
                    <p:blipFill>
                      <a:blip r:embed="rId5"/>
                      <a:srcRect/>
                      <a:stretch>
                        <a:fillRect/>
                      </a:stretch>
                    </p:blipFill>
                    <p:spPr bwMode="auto">
                      <a:xfrm>
                        <a:off x="1633539" y="1042989"/>
                        <a:ext cx="6057900" cy="30587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06" name="Object 21"/>
          <p:cNvGraphicFramePr>
            <a:graphicFrameLocks noChangeAspect="1"/>
          </p:cNvGraphicFramePr>
          <p:nvPr/>
        </p:nvGraphicFramePr>
        <p:xfrm>
          <a:off x="1652589" y="881064"/>
          <a:ext cx="6057900" cy="3058716"/>
        </p:xfrm>
        <a:graphic>
          <a:graphicData uri="http://schemas.openxmlformats.org/presentationml/2006/ole">
            <mc:AlternateContent xmlns:mc="http://schemas.openxmlformats.org/markup-compatibility/2006">
              <mc:Choice xmlns:v="urn:schemas-microsoft-com:vml" Requires="v">
                <p:oleObj spid="_x0000_s9364" name="Kaavio" r:id="rId7" imgW="10096677" imgH="5095777" progId="MSGraph.Chart.8">
                  <p:embed followColorScheme="full"/>
                </p:oleObj>
              </mc:Choice>
              <mc:Fallback>
                <p:oleObj name="Kaavio" r:id="rId7" imgW="10096677" imgH="5095777" progId="MSGraph.Chart.8">
                  <p:embed followColorScheme="full"/>
                  <p:pic>
                    <p:nvPicPr>
                      <p:cNvPr id="25606" name="Object 21"/>
                      <p:cNvPicPr>
                        <a:picLocks noChangeAspect="1" noChangeArrowheads="1"/>
                      </p:cNvPicPr>
                      <p:nvPr/>
                    </p:nvPicPr>
                    <p:blipFill>
                      <a:blip r:embed="rId5"/>
                      <a:srcRect/>
                      <a:stretch>
                        <a:fillRect/>
                      </a:stretch>
                    </p:blipFill>
                    <p:spPr bwMode="auto">
                      <a:xfrm>
                        <a:off x="1652589" y="881064"/>
                        <a:ext cx="6057900" cy="30587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ct 22"/>
          <p:cNvGraphicFramePr>
            <a:graphicFrameLocks noChangeAspect="1"/>
          </p:cNvGraphicFramePr>
          <p:nvPr>
            <p:extLst>
              <p:ext uri="{D42A27DB-BD31-4B8C-83A1-F6EECF244321}">
                <p14:modId xmlns:p14="http://schemas.microsoft.com/office/powerpoint/2010/main" val="3175045758"/>
              </p:ext>
            </p:extLst>
          </p:nvPr>
        </p:nvGraphicFramePr>
        <p:xfrm>
          <a:off x="674915" y="667657"/>
          <a:ext cx="7808687" cy="4123300"/>
        </p:xfrm>
        <a:graphic>
          <a:graphicData uri="http://schemas.openxmlformats.org/drawingml/2006/chart">
            <c:chart xmlns:c="http://schemas.openxmlformats.org/drawingml/2006/chart" xmlns:r="http://schemas.openxmlformats.org/officeDocument/2006/relationships" r:id="rId8"/>
          </a:graphicData>
        </a:graphic>
      </p:graphicFrame>
      <p:sp>
        <p:nvSpPr>
          <p:cNvPr id="25613" name="Rectangle 66"/>
          <p:cNvSpPr>
            <a:spLocks noChangeArrowheads="1"/>
          </p:cNvSpPr>
          <p:nvPr/>
        </p:nvSpPr>
        <p:spPr bwMode="auto">
          <a:xfrm>
            <a:off x="2324525" y="74931"/>
            <a:ext cx="4954882" cy="526298"/>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wrap="none" lIns="0" tIns="0" rIns="0" bIns="0">
            <a:spAutoFit/>
          </a:bodyPr>
          <a:lstStyle/>
          <a:p>
            <a:pPr algn="ctr">
              <a:lnSpc>
                <a:spcPct val="90000"/>
              </a:lnSpc>
            </a:pPr>
            <a:r>
              <a:rPr lang="fi-FI" sz="1900" dirty="0">
                <a:solidFill>
                  <a:schemeClr val="accent1"/>
                </a:solidFill>
              </a:rPr>
              <a:t>Kuntien lainakanta maakunnittain</a:t>
            </a:r>
          </a:p>
          <a:p>
            <a:pPr algn="ctr">
              <a:lnSpc>
                <a:spcPct val="90000"/>
              </a:lnSpc>
            </a:pPr>
            <a:r>
              <a:rPr lang="fi-FI" sz="1900" dirty="0">
                <a:solidFill>
                  <a:schemeClr val="accent1"/>
                </a:solidFill>
              </a:rPr>
              <a:t>vuosien 2015 ja 2016 lopussa, €/asukas</a:t>
            </a:r>
          </a:p>
        </p:txBody>
      </p:sp>
      <p:sp>
        <p:nvSpPr>
          <p:cNvPr id="23587" name="Alatunnisteen paikkamerkki 1"/>
          <p:cNvSpPr>
            <a:spLocks noGrp="1"/>
          </p:cNvSpPr>
          <p:nvPr>
            <p:ph type="ftr" sz="quarter" idx="4294967295"/>
          </p:nvPr>
        </p:nvSpPr>
        <p:spPr bwMode="auto">
          <a:xfrm>
            <a:off x="3486151" y="4841083"/>
            <a:ext cx="2171700" cy="27384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557199" indent="-214308">
              <a:defRPr>
                <a:solidFill>
                  <a:schemeClr val="tx1"/>
                </a:solidFill>
                <a:latin typeface="Verdana" pitchFamily="34" charset="0"/>
              </a:defRPr>
            </a:lvl2pPr>
            <a:lvl3pPr marL="857229" indent="-171446">
              <a:defRPr>
                <a:solidFill>
                  <a:schemeClr val="tx1"/>
                </a:solidFill>
                <a:latin typeface="Verdana" pitchFamily="34" charset="0"/>
              </a:defRPr>
            </a:lvl3pPr>
            <a:lvl4pPr marL="1200121" indent="-171446">
              <a:defRPr>
                <a:solidFill>
                  <a:schemeClr val="tx1"/>
                </a:solidFill>
                <a:latin typeface="Verdana" pitchFamily="34" charset="0"/>
              </a:defRPr>
            </a:lvl4pPr>
            <a:lvl5pPr marL="1543012" indent="-171446">
              <a:defRPr>
                <a:solidFill>
                  <a:schemeClr val="tx1"/>
                </a:solidFill>
                <a:latin typeface="Verdana" pitchFamily="34" charset="0"/>
              </a:defRPr>
            </a:lvl5pPr>
            <a:lvl6pPr marL="1885904" indent="-171446" fontAlgn="base">
              <a:spcBef>
                <a:spcPct val="0"/>
              </a:spcBef>
              <a:spcAft>
                <a:spcPct val="0"/>
              </a:spcAft>
              <a:defRPr>
                <a:solidFill>
                  <a:schemeClr val="tx1"/>
                </a:solidFill>
                <a:latin typeface="Verdana" pitchFamily="34" charset="0"/>
              </a:defRPr>
            </a:lvl6pPr>
            <a:lvl7pPr marL="2228795" indent="-171446" fontAlgn="base">
              <a:spcBef>
                <a:spcPct val="0"/>
              </a:spcBef>
              <a:spcAft>
                <a:spcPct val="0"/>
              </a:spcAft>
              <a:defRPr>
                <a:solidFill>
                  <a:schemeClr val="tx1"/>
                </a:solidFill>
                <a:latin typeface="Verdana" pitchFamily="34" charset="0"/>
              </a:defRPr>
            </a:lvl7pPr>
            <a:lvl8pPr marL="2571686" indent="-171446" fontAlgn="base">
              <a:spcBef>
                <a:spcPct val="0"/>
              </a:spcBef>
              <a:spcAft>
                <a:spcPct val="0"/>
              </a:spcAft>
              <a:defRPr>
                <a:solidFill>
                  <a:schemeClr val="tx1"/>
                </a:solidFill>
                <a:latin typeface="Verdana" pitchFamily="34" charset="0"/>
              </a:defRPr>
            </a:lvl8pPr>
            <a:lvl9pPr marL="2914578" indent="-17144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sz="900" dirty="0">
                <a:solidFill>
                  <a:schemeClr val="accent1"/>
                </a:solidFill>
              </a:rPr>
              <a:t>8.2.2017 Jari Koskinen</a:t>
            </a:r>
          </a:p>
        </p:txBody>
      </p:sp>
      <p:sp>
        <p:nvSpPr>
          <p:cNvPr id="10" name="Text Box 4"/>
          <p:cNvSpPr txBox="1">
            <a:spLocks noChangeArrowheads="1"/>
          </p:cNvSpPr>
          <p:nvPr/>
        </p:nvSpPr>
        <p:spPr bwMode="auto">
          <a:xfrm>
            <a:off x="6715133" y="4730235"/>
            <a:ext cx="25074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900" kern="0" dirty="0">
                <a:solidFill>
                  <a:srgbClr val="002E63"/>
                </a:solidFill>
              </a:rPr>
              <a:t>Lähde: Tilastokeskus, vuosi 2016   </a:t>
            </a:r>
          </a:p>
          <a:p>
            <a:pPr eaLnBrk="1" hangingPunct="1">
              <a:defRPr/>
            </a:pPr>
            <a:r>
              <a:rPr lang="fi-FI" sz="900" kern="0" dirty="0">
                <a:solidFill>
                  <a:srgbClr val="002E63"/>
                </a:solidFill>
              </a:rPr>
              <a:t>            tilinpäätösarvioiden mukaan</a:t>
            </a:r>
          </a:p>
        </p:txBody>
      </p:sp>
    </p:spTree>
    <p:extLst>
      <p:ext uri="{BB962C8B-B14F-4D97-AF65-F5344CB8AC3E}">
        <p14:creationId xmlns:p14="http://schemas.microsoft.com/office/powerpoint/2010/main" val="406977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p:cNvSpPr>
            <a:spLocks noGrp="1"/>
          </p:cNvSpPr>
          <p:nvPr>
            <p:ph type="ftr" sz="quarter" idx="11"/>
          </p:nvPr>
        </p:nvSpPr>
        <p:spPr>
          <a:xfrm>
            <a:off x="3769203" y="4838404"/>
            <a:ext cx="1638259" cy="187511"/>
          </a:xfrm>
        </p:spPr>
        <p:txBody>
          <a:bodyPr/>
          <a:lstStyle/>
          <a:p>
            <a:pPr>
              <a:defRPr/>
            </a:pPr>
            <a:r>
              <a:rPr lang="fi-FI" sz="900" dirty="0"/>
              <a:t>8.2.2017 Jari Koskinen</a:t>
            </a:r>
          </a:p>
        </p:txBody>
      </p:sp>
      <p:sp>
        <p:nvSpPr>
          <p:cNvPr id="6" name="Otsikko 5"/>
          <p:cNvSpPr>
            <a:spLocks noGrp="1"/>
          </p:cNvSpPr>
          <p:nvPr>
            <p:ph type="title"/>
          </p:nvPr>
        </p:nvSpPr>
        <p:spPr>
          <a:xfrm>
            <a:off x="1591630" y="237551"/>
            <a:ext cx="5834063" cy="651719"/>
          </a:xfrm>
        </p:spPr>
        <p:txBody>
          <a:bodyPr>
            <a:noAutofit/>
          </a:bodyPr>
          <a:lstStyle/>
          <a:p>
            <a:pPr algn="ctr"/>
            <a:r>
              <a:rPr lang="fi-FI" sz="2000" dirty="0"/>
              <a:t>Kuntien ja kuntayhtymien talousarviot ja taloussuunnitelmat</a:t>
            </a:r>
          </a:p>
        </p:txBody>
      </p:sp>
      <p:sp>
        <p:nvSpPr>
          <p:cNvPr id="21" name="Rectangle 150"/>
          <p:cNvSpPr>
            <a:spLocks noChangeArrowheads="1"/>
          </p:cNvSpPr>
          <p:nvPr/>
        </p:nvSpPr>
        <p:spPr bwMode="auto">
          <a:xfrm>
            <a:off x="992734" y="1417143"/>
            <a:ext cx="7495324" cy="65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257168" indent="-257168">
              <a:buFont typeface="Arial" panose="020B0604020202020204" pitchFamily="34" charset="0"/>
              <a:buChar char="•"/>
            </a:pPr>
            <a:r>
              <a:rPr lang="fi-FI" sz="1425" dirty="0">
                <a:solidFill>
                  <a:schemeClr val="accent1"/>
                </a:solidFill>
              </a:rPr>
              <a:t>Tilastokeskus toteutti valtiovarainministeriön toimeksiannosta tiedustelun Manner-Suomen kuntien ja kuntayhtymien vuoden 2017 talousarvioista sekä vuoden 2018 taloussuunnitelmista.  </a:t>
            </a:r>
          </a:p>
        </p:txBody>
      </p:sp>
      <p:sp>
        <p:nvSpPr>
          <p:cNvPr id="24" name="Rectangle 150"/>
          <p:cNvSpPr>
            <a:spLocks noChangeArrowheads="1"/>
          </p:cNvSpPr>
          <p:nvPr/>
        </p:nvSpPr>
        <p:spPr bwMode="auto">
          <a:xfrm>
            <a:off x="994231" y="3344077"/>
            <a:ext cx="7743371"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257168" indent="-257168">
              <a:buFont typeface="Arial" panose="020B0604020202020204" pitchFamily="34" charset="0"/>
              <a:buChar char="•"/>
            </a:pPr>
            <a:r>
              <a:rPr lang="fi-FI" sz="1425" dirty="0">
                <a:solidFill>
                  <a:schemeClr val="accent1"/>
                </a:solidFill>
              </a:rPr>
              <a:t>Tiedusteluun vastasivat kaikki Manner-Suomen 295 kuntaa ja yhtä lukuun ottamatta  kaikki Manner-Suomen kuntayhtymät.   </a:t>
            </a:r>
          </a:p>
        </p:txBody>
      </p:sp>
      <p:sp>
        <p:nvSpPr>
          <p:cNvPr id="9" name="Rectangle 150"/>
          <p:cNvSpPr>
            <a:spLocks noChangeArrowheads="1"/>
          </p:cNvSpPr>
          <p:nvPr/>
        </p:nvSpPr>
        <p:spPr bwMode="auto">
          <a:xfrm>
            <a:off x="992734" y="2389096"/>
            <a:ext cx="7363933" cy="65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257168" indent="-257168">
              <a:buFont typeface="Arial" panose="020B0604020202020204" pitchFamily="34" charset="0"/>
              <a:buChar char="•"/>
            </a:pPr>
            <a:r>
              <a:rPr lang="fi-FI" sz="1425" dirty="0">
                <a:solidFill>
                  <a:schemeClr val="accent1"/>
                </a:solidFill>
              </a:rPr>
              <a:t>Tiedustelun perusteena oli kuntatalousohjelman asettamat paineet kuntatalousennusteille ja talouden seurannalle sekä maakuntauudistuksen siirtolaskelmissa tarvittavien tietojen kerääminen.</a:t>
            </a:r>
          </a:p>
        </p:txBody>
      </p:sp>
    </p:spTree>
    <p:extLst>
      <p:ext uri="{BB962C8B-B14F-4D97-AF65-F5344CB8AC3E}">
        <p14:creationId xmlns:p14="http://schemas.microsoft.com/office/powerpoint/2010/main" val="2836051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p:cNvSpPr>
            <a:spLocks noGrp="1"/>
          </p:cNvSpPr>
          <p:nvPr>
            <p:ph type="ftr" sz="quarter" idx="11"/>
          </p:nvPr>
        </p:nvSpPr>
        <p:spPr>
          <a:xfrm>
            <a:off x="3769203" y="4838404"/>
            <a:ext cx="1638259" cy="187511"/>
          </a:xfrm>
        </p:spPr>
        <p:txBody>
          <a:bodyPr/>
          <a:lstStyle/>
          <a:p>
            <a:pPr>
              <a:defRPr/>
            </a:pPr>
            <a:r>
              <a:rPr lang="fi-FI" sz="900" dirty="0"/>
              <a:t>8.2.2017 Jari Koskinen</a:t>
            </a:r>
          </a:p>
        </p:txBody>
      </p:sp>
      <p:sp>
        <p:nvSpPr>
          <p:cNvPr id="21" name="Rectangle 150"/>
          <p:cNvSpPr>
            <a:spLocks noChangeArrowheads="1"/>
          </p:cNvSpPr>
          <p:nvPr/>
        </p:nvSpPr>
        <p:spPr bwMode="auto">
          <a:xfrm>
            <a:off x="755671" y="821103"/>
            <a:ext cx="7607450"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257168" indent="-257168">
              <a:buFont typeface="Arial" panose="020B0604020202020204" pitchFamily="34" charset="0"/>
              <a:buChar char="•"/>
            </a:pPr>
            <a:r>
              <a:rPr lang="fi-FI" sz="1425" dirty="0" smtClean="0">
                <a:solidFill>
                  <a:schemeClr val="accent1"/>
                </a:solidFill>
              </a:rPr>
              <a:t>Perustoimeentulotuen laskutuksen ja maksatuksen siirto Kelalle supistaa toimintamenoja vuonna 2017 noin 700 milj. euroa. Siirto tehtiin kustannusneutraalisti, joten toimintatulot ja valtionosuudet yhteensä supistuvat saman verran.</a:t>
            </a:r>
            <a:endParaRPr lang="fi-FI" sz="1425" dirty="0">
              <a:solidFill>
                <a:schemeClr val="accent1"/>
              </a:solidFill>
            </a:endParaRPr>
          </a:p>
        </p:txBody>
      </p:sp>
      <p:sp>
        <p:nvSpPr>
          <p:cNvPr id="24" name="Rectangle 150"/>
          <p:cNvSpPr>
            <a:spLocks noChangeArrowheads="1"/>
          </p:cNvSpPr>
          <p:nvPr/>
        </p:nvSpPr>
        <p:spPr bwMode="auto">
          <a:xfrm>
            <a:off x="757168" y="4272025"/>
            <a:ext cx="8271685"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257168" indent="-257168">
              <a:buFont typeface="Arial" panose="020B0604020202020204" pitchFamily="34" charset="0"/>
              <a:buChar char="•"/>
            </a:pPr>
            <a:r>
              <a:rPr lang="fi-FI" sz="1425" dirty="0" err="1" smtClean="0">
                <a:solidFill>
                  <a:schemeClr val="accent1"/>
                </a:solidFill>
              </a:rPr>
              <a:t>Kiky</a:t>
            </a:r>
            <a:r>
              <a:rPr lang="fi-FI" sz="1425" dirty="0" smtClean="0">
                <a:solidFill>
                  <a:schemeClr val="accent1"/>
                </a:solidFill>
              </a:rPr>
              <a:t>-sopimuksen nettovaikutus, jos otetaan mukaan </a:t>
            </a:r>
            <a:r>
              <a:rPr lang="fi-FI" sz="1425" dirty="0" err="1" smtClean="0">
                <a:solidFill>
                  <a:schemeClr val="accent1"/>
                </a:solidFill>
              </a:rPr>
              <a:t>vos</a:t>
            </a:r>
            <a:r>
              <a:rPr lang="fi-FI" sz="1425" dirty="0" smtClean="0">
                <a:solidFill>
                  <a:schemeClr val="accent1"/>
                </a:solidFill>
              </a:rPr>
              <a:t>-indeksin muutos (-78 milj. €) on vuonna 2017 yhteensä </a:t>
            </a:r>
            <a:r>
              <a:rPr lang="fi-FI" sz="1425" b="1" dirty="0" smtClean="0">
                <a:solidFill>
                  <a:schemeClr val="accent1"/>
                </a:solidFill>
              </a:rPr>
              <a:t>-168 milj. euroa</a:t>
            </a:r>
            <a:r>
              <a:rPr lang="fi-FI" sz="1425" dirty="0" smtClean="0">
                <a:solidFill>
                  <a:schemeClr val="accent1"/>
                </a:solidFill>
              </a:rPr>
              <a:t>.</a:t>
            </a:r>
            <a:endParaRPr lang="fi-FI" sz="1425" dirty="0">
              <a:solidFill>
                <a:schemeClr val="accent1"/>
              </a:solidFill>
            </a:endParaRPr>
          </a:p>
        </p:txBody>
      </p:sp>
      <p:sp>
        <p:nvSpPr>
          <p:cNvPr id="9" name="Rectangle 150"/>
          <p:cNvSpPr>
            <a:spLocks noChangeArrowheads="1"/>
          </p:cNvSpPr>
          <p:nvPr/>
        </p:nvSpPr>
        <p:spPr bwMode="auto">
          <a:xfrm>
            <a:off x="755671" y="1779503"/>
            <a:ext cx="7474093" cy="109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257168" indent="-257168">
              <a:buFont typeface="Arial" panose="020B0604020202020204" pitchFamily="34" charset="0"/>
              <a:buChar char="•"/>
            </a:pPr>
            <a:r>
              <a:rPr lang="fi-FI" sz="1425" dirty="0" smtClean="0">
                <a:solidFill>
                  <a:schemeClr val="accent1"/>
                </a:solidFill>
              </a:rPr>
              <a:t>Valtiovarainministeriön laskelmien mukaan </a:t>
            </a:r>
            <a:r>
              <a:rPr lang="fi-FI" sz="1425" dirty="0" err="1" smtClean="0">
                <a:solidFill>
                  <a:schemeClr val="accent1"/>
                </a:solidFill>
              </a:rPr>
              <a:t>kiky</a:t>
            </a:r>
            <a:r>
              <a:rPr lang="fi-FI" sz="1425" dirty="0" smtClean="0">
                <a:solidFill>
                  <a:schemeClr val="accent1"/>
                </a:solidFill>
              </a:rPr>
              <a:t>-sopimus supistaa kuntasektorin toimintamenoja vuonna 2017 683 milj. euroa:</a:t>
            </a:r>
          </a:p>
          <a:p>
            <a:r>
              <a:rPr lang="fi-FI" sz="1425" dirty="0" smtClean="0">
                <a:solidFill>
                  <a:schemeClr val="accent1"/>
                </a:solidFill>
              </a:rPr>
              <a:t>            - Työnantajamaksujen alentaminen -281 milj. €</a:t>
            </a:r>
          </a:p>
          <a:p>
            <a:r>
              <a:rPr lang="fi-FI" sz="1425" dirty="0">
                <a:solidFill>
                  <a:schemeClr val="accent1"/>
                </a:solidFill>
              </a:rPr>
              <a:t> </a:t>
            </a:r>
            <a:r>
              <a:rPr lang="fi-FI" sz="1425" dirty="0" smtClean="0">
                <a:solidFill>
                  <a:schemeClr val="accent1"/>
                </a:solidFill>
              </a:rPr>
              <a:t>           - Lomarahojen leikkaus – 309 milj. euroa</a:t>
            </a:r>
          </a:p>
          <a:p>
            <a:r>
              <a:rPr lang="fi-FI" sz="1425" dirty="0">
                <a:solidFill>
                  <a:schemeClr val="accent1"/>
                </a:solidFill>
              </a:rPr>
              <a:t> </a:t>
            </a:r>
            <a:r>
              <a:rPr lang="fi-FI" sz="1425" dirty="0" smtClean="0">
                <a:solidFill>
                  <a:schemeClr val="accent1"/>
                </a:solidFill>
              </a:rPr>
              <a:t>           - Työajan pidennys -93 milj. euroa</a:t>
            </a:r>
            <a:endParaRPr lang="fi-FI" sz="1425" dirty="0">
              <a:solidFill>
                <a:schemeClr val="accent1"/>
              </a:solidFill>
            </a:endParaRPr>
          </a:p>
        </p:txBody>
      </p:sp>
      <p:sp>
        <p:nvSpPr>
          <p:cNvPr id="7" name="Text Box 20"/>
          <p:cNvSpPr txBox="1">
            <a:spLocks noChangeArrowheads="1"/>
          </p:cNvSpPr>
          <p:nvPr/>
        </p:nvSpPr>
        <p:spPr bwMode="auto">
          <a:xfrm>
            <a:off x="1331643" y="123419"/>
            <a:ext cx="6480813" cy="6627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lnSpc>
                <a:spcPct val="95000"/>
              </a:lnSpc>
            </a:pPr>
            <a:r>
              <a:rPr lang="fi-FI" sz="1951" b="1" dirty="0">
                <a:solidFill>
                  <a:schemeClr val="accent1"/>
                </a:solidFill>
              </a:rPr>
              <a:t>Vuoden </a:t>
            </a:r>
            <a:r>
              <a:rPr lang="fi-FI" sz="1951" b="1" dirty="0" smtClean="0">
                <a:solidFill>
                  <a:schemeClr val="accent1"/>
                </a:solidFill>
              </a:rPr>
              <a:t>2017 talousarvioiden tulkinnassa </a:t>
            </a:r>
            <a:r>
              <a:rPr lang="fi-FI" sz="1951" b="1" dirty="0">
                <a:solidFill>
                  <a:schemeClr val="accent1"/>
                </a:solidFill>
              </a:rPr>
              <a:t>huomioitavia seikkoja</a:t>
            </a:r>
          </a:p>
        </p:txBody>
      </p:sp>
      <p:sp>
        <p:nvSpPr>
          <p:cNvPr id="10" name="Rectangle 150"/>
          <p:cNvSpPr>
            <a:spLocks noChangeArrowheads="1"/>
          </p:cNvSpPr>
          <p:nvPr/>
        </p:nvSpPr>
        <p:spPr bwMode="auto">
          <a:xfrm>
            <a:off x="757168" y="3025738"/>
            <a:ext cx="7859208" cy="65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257168" indent="-257168">
              <a:buFont typeface="Arial" panose="020B0604020202020204" pitchFamily="34" charset="0"/>
              <a:buChar char="•"/>
            </a:pPr>
            <a:r>
              <a:rPr lang="fi-FI" sz="1425" dirty="0" err="1" smtClean="0">
                <a:solidFill>
                  <a:schemeClr val="accent1"/>
                </a:solidFill>
              </a:rPr>
              <a:t>Kiky</a:t>
            </a:r>
            <a:r>
              <a:rPr lang="fi-FI" sz="1425" dirty="0" smtClean="0">
                <a:solidFill>
                  <a:schemeClr val="accent1"/>
                </a:solidFill>
              </a:rPr>
              <a:t>-sopimuksen epäsuorat vaikutukset vähentävät kuntien verotuloja vuonna 2017  VM:n mukaan yhteensä 394 milj. euroa. Valtionosuudet vähenevät 379 milj. euroa.</a:t>
            </a:r>
            <a:endParaRPr lang="fi-FI" sz="1425" dirty="0">
              <a:solidFill>
                <a:schemeClr val="accent1"/>
              </a:solidFill>
            </a:endParaRPr>
          </a:p>
        </p:txBody>
      </p:sp>
      <p:sp>
        <p:nvSpPr>
          <p:cNvPr id="8" name="Rectangle 150"/>
          <p:cNvSpPr>
            <a:spLocks noChangeArrowheads="1"/>
          </p:cNvSpPr>
          <p:nvPr/>
        </p:nvSpPr>
        <p:spPr bwMode="auto">
          <a:xfrm>
            <a:off x="757168" y="3750479"/>
            <a:ext cx="7859208"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257168" indent="-257168">
              <a:buFont typeface="Arial" panose="020B0604020202020204" pitchFamily="34" charset="0"/>
              <a:buChar char="•"/>
            </a:pPr>
            <a:r>
              <a:rPr lang="fi-FI" sz="1425" dirty="0" err="1" smtClean="0">
                <a:solidFill>
                  <a:schemeClr val="accent1"/>
                </a:solidFill>
              </a:rPr>
              <a:t>Kiky</a:t>
            </a:r>
            <a:r>
              <a:rPr lang="fi-FI" sz="1425" dirty="0" smtClean="0">
                <a:solidFill>
                  <a:schemeClr val="accent1"/>
                </a:solidFill>
              </a:rPr>
              <a:t>-sopimuksen nettovaikutus kuntatalouden rahoitusasemaan vuonna 2017 on yhteensä </a:t>
            </a:r>
            <a:r>
              <a:rPr lang="fi-FI" sz="1425" b="1" dirty="0" smtClean="0">
                <a:solidFill>
                  <a:schemeClr val="accent1"/>
                </a:solidFill>
              </a:rPr>
              <a:t>-90 milj. euroa</a:t>
            </a:r>
            <a:r>
              <a:rPr lang="fi-FI" sz="1425" dirty="0" smtClean="0">
                <a:solidFill>
                  <a:schemeClr val="accent1"/>
                </a:solidFill>
              </a:rPr>
              <a:t>.</a:t>
            </a:r>
            <a:endParaRPr lang="fi-FI" sz="1425" dirty="0">
              <a:solidFill>
                <a:schemeClr val="accent1"/>
              </a:solidFill>
            </a:endParaRPr>
          </a:p>
        </p:txBody>
      </p:sp>
    </p:spTree>
    <p:extLst>
      <p:ext uri="{BB962C8B-B14F-4D97-AF65-F5344CB8AC3E}">
        <p14:creationId xmlns:p14="http://schemas.microsoft.com/office/powerpoint/2010/main" val="1509825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p:cNvSpPr>
            <a:spLocks noGrp="1"/>
          </p:cNvSpPr>
          <p:nvPr>
            <p:ph type="ftr" sz="quarter" idx="11"/>
          </p:nvPr>
        </p:nvSpPr>
        <p:spPr>
          <a:xfrm>
            <a:off x="3769203" y="4838404"/>
            <a:ext cx="1638259" cy="187511"/>
          </a:xfrm>
        </p:spPr>
        <p:txBody>
          <a:bodyPr/>
          <a:lstStyle/>
          <a:p>
            <a:pPr>
              <a:defRPr/>
            </a:pPr>
            <a:r>
              <a:rPr lang="fi-FI" sz="900" dirty="0"/>
              <a:t>8.2.2017 Jari Koskinen</a:t>
            </a:r>
          </a:p>
        </p:txBody>
      </p:sp>
      <p:sp>
        <p:nvSpPr>
          <p:cNvPr id="24" name="Rectangle 150"/>
          <p:cNvSpPr>
            <a:spLocks noChangeArrowheads="1"/>
          </p:cNvSpPr>
          <p:nvPr/>
        </p:nvSpPr>
        <p:spPr bwMode="auto">
          <a:xfrm>
            <a:off x="723304" y="3349627"/>
            <a:ext cx="7743371"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257168" indent="-257168">
              <a:buFont typeface="Arial" panose="020B0604020202020204" pitchFamily="34" charset="0"/>
              <a:buChar char="•"/>
            </a:pPr>
            <a:r>
              <a:rPr lang="fi-FI" sz="1425" dirty="0" err="1" smtClean="0">
                <a:solidFill>
                  <a:schemeClr val="accent1"/>
                </a:solidFill>
              </a:rPr>
              <a:t>Kiky</a:t>
            </a:r>
            <a:r>
              <a:rPr lang="fi-FI" sz="1425" dirty="0" smtClean="0">
                <a:solidFill>
                  <a:schemeClr val="accent1"/>
                </a:solidFill>
              </a:rPr>
              <a:t>-sopimuksen nettovaikutus kuntatalouden rahoitusasemaan vuonna 2018 vuoteen 2016 verrattuna on yhteensä </a:t>
            </a:r>
            <a:r>
              <a:rPr lang="fi-FI" sz="1425" b="1" dirty="0" smtClean="0">
                <a:solidFill>
                  <a:schemeClr val="accent1"/>
                </a:solidFill>
              </a:rPr>
              <a:t>-118 milj. euroa</a:t>
            </a:r>
            <a:r>
              <a:rPr lang="fi-FI" sz="1425" dirty="0" smtClean="0">
                <a:solidFill>
                  <a:schemeClr val="accent1"/>
                </a:solidFill>
              </a:rPr>
              <a:t>.</a:t>
            </a:r>
            <a:endParaRPr lang="fi-FI" sz="1425" dirty="0">
              <a:solidFill>
                <a:schemeClr val="accent1"/>
              </a:solidFill>
            </a:endParaRPr>
          </a:p>
        </p:txBody>
      </p:sp>
      <p:sp>
        <p:nvSpPr>
          <p:cNvPr id="9" name="Rectangle 150"/>
          <p:cNvSpPr>
            <a:spLocks noChangeArrowheads="1"/>
          </p:cNvSpPr>
          <p:nvPr/>
        </p:nvSpPr>
        <p:spPr bwMode="auto">
          <a:xfrm>
            <a:off x="721807" y="1203181"/>
            <a:ext cx="7605257" cy="109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257168" indent="-257168">
              <a:buFont typeface="Arial" panose="020B0604020202020204" pitchFamily="34" charset="0"/>
              <a:buChar char="•"/>
            </a:pPr>
            <a:r>
              <a:rPr lang="fi-FI" sz="1425" dirty="0" smtClean="0">
                <a:solidFill>
                  <a:schemeClr val="accent1"/>
                </a:solidFill>
              </a:rPr>
              <a:t>Valtiovarainministeriön laskelmien mukaan </a:t>
            </a:r>
            <a:r>
              <a:rPr lang="fi-FI" sz="1425" dirty="0" err="1" smtClean="0">
                <a:solidFill>
                  <a:schemeClr val="accent1"/>
                </a:solidFill>
              </a:rPr>
              <a:t>kiky</a:t>
            </a:r>
            <a:r>
              <a:rPr lang="fi-FI" sz="1425" dirty="0" smtClean="0">
                <a:solidFill>
                  <a:schemeClr val="accent1"/>
                </a:solidFill>
              </a:rPr>
              <a:t>-sopimus supistaa kuntasektorin toimintamenoja vuonna 2018 vuoteen 2016 verrattuna 913 milj. euroa:</a:t>
            </a:r>
          </a:p>
          <a:p>
            <a:r>
              <a:rPr lang="fi-FI" sz="1425" dirty="0" smtClean="0">
                <a:solidFill>
                  <a:schemeClr val="accent1"/>
                </a:solidFill>
              </a:rPr>
              <a:t>            - Työnantajamaksujen alentaminen -413 milj. €</a:t>
            </a:r>
          </a:p>
          <a:p>
            <a:r>
              <a:rPr lang="fi-FI" sz="1425" dirty="0">
                <a:solidFill>
                  <a:schemeClr val="accent1"/>
                </a:solidFill>
              </a:rPr>
              <a:t> </a:t>
            </a:r>
            <a:r>
              <a:rPr lang="fi-FI" sz="1425" dirty="0" smtClean="0">
                <a:solidFill>
                  <a:schemeClr val="accent1"/>
                </a:solidFill>
              </a:rPr>
              <a:t>           - Lomarahojen leikkaus – 312 milj. euroa</a:t>
            </a:r>
          </a:p>
          <a:p>
            <a:r>
              <a:rPr lang="fi-FI" sz="1425" dirty="0">
                <a:solidFill>
                  <a:schemeClr val="accent1"/>
                </a:solidFill>
              </a:rPr>
              <a:t> </a:t>
            </a:r>
            <a:r>
              <a:rPr lang="fi-FI" sz="1425" dirty="0" smtClean="0">
                <a:solidFill>
                  <a:schemeClr val="accent1"/>
                </a:solidFill>
              </a:rPr>
              <a:t>           - Työajan pidennys -188 milj. euroa</a:t>
            </a:r>
            <a:endParaRPr lang="fi-FI" sz="1425" dirty="0">
              <a:solidFill>
                <a:schemeClr val="accent1"/>
              </a:solidFill>
            </a:endParaRPr>
          </a:p>
        </p:txBody>
      </p:sp>
      <p:sp>
        <p:nvSpPr>
          <p:cNvPr id="7" name="Text Box 20"/>
          <p:cNvSpPr txBox="1">
            <a:spLocks noChangeArrowheads="1"/>
          </p:cNvSpPr>
          <p:nvPr/>
        </p:nvSpPr>
        <p:spPr bwMode="auto">
          <a:xfrm>
            <a:off x="1331643" y="123419"/>
            <a:ext cx="6480813" cy="6627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lnSpc>
                <a:spcPct val="95000"/>
              </a:lnSpc>
            </a:pPr>
            <a:r>
              <a:rPr lang="fi-FI" sz="1951" b="1" dirty="0">
                <a:solidFill>
                  <a:schemeClr val="accent1"/>
                </a:solidFill>
              </a:rPr>
              <a:t>Vuoden </a:t>
            </a:r>
            <a:r>
              <a:rPr lang="fi-FI" sz="1951" b="1" dirty="0" smtClean="0">
                <a:solidFill>
                  <a:schemeClr val="accent1"/>
                </a:solidFill>
              </a:rPr>
              <a:t>2018 taloussuunnitelmien tulkinnassa </a:t>
            </a:r>
            <a:r>
              <a:rPr lang="fi-FI" sz="1951" b="1" dirty="0">
                <a:solidFill>
                  <a:schemeClr val="accent1"/>
                </a:solidFill>
              </a:rPr>
              <a:t>huomioitavia seikkoja</a:t>
            </a:r>
          </a:p>
        </p:txBody>
      </p:sp>
      <p:sp>
        <p:nvSpPr>
          <p:cNvPr id="10" name="Rectangle 150"/>
          <p:cNvSpPr>
            <a:spLocks noChangeArrowheads="1"/>
          </p:cNvSpPr>
          <p:nvPr/>
        </p:nvSpPr>
        <p:spPr bwMode="auto">
          <a:xfrm>
            <a:off x="723304" y="2484019"/>
            <a:ext cx="7743371" cy="65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257168" indent="-257168">
              <a:buFont typeface="Arial" panose="020B0604020202020204" pitchFamily="34" charset="0"/>
              <a:buChar char="•"/>
            </a:pPr>
            <a:r>
              <a:rPr lang="fi-FI" sz="1425" dirty="0" err="1" smtClean="0">
                <a:solidFill>
                  <a:schemeClr val="accent1"/>
                </a:solidFill>
              </a:rPr>
              <a:t>Kiky</a:t>
            </a:r>
            <a:r>
              <a:rPr lang="fi-FI" sz="1425" dirty="0" smtClean="0">
                <a:solidFill>
                  <a:schemeClr val="accent1"/>
                </a:solidFill>
              </a:rPr>
              <a:t>-sopimuksen epäsuorat vaikutukset vähentävät kuntien verotuloja vuonna 2018 vuoteen 2016 verrattuna VM:n mukaan yhteensä 531 milj. euroa. Valtionosuudet vähenevät 500 milj. euroa.</a:t>
            </a:r>
            <a:endParaRPr lang="fi-FI" sz="1425" dirty="0">
              <a:solidFill>
                <a:schemeClr val="accent1"/>
              </a:solidFill>
            </a:endParaRPr>
          </a:p>
        </p:txBody>
      </p:sp>
      <p:sp>
        <p:nvSpPr>
          <p:cNvPr id="8" name="Rectangle 150"/>
          <p:cNvSpPr>
            <a:spLocks noChangeArrowheads="1"/>
          </p:cNvSpPr>
          <p:nvPr/>
        </p:nvSpPr>
        <p:spPr bwMode="auto">
          <a:xfrm>
            <a:off x="702983" y="3926585"/>
            <a:ext cx="8271685"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257168" indent="-257168">
              <a:buFont typeface="Arial" panose="020B0604020202020204" pitchFamily="34" charset="0"/>
              <a:buChar char="•"/>
            </a:pPr>
            <a:r>
              <a:rPr lang="fi-FI" sz="1425" dirty="0" err="1" smtClean="0">
                <a:solidFill>
                  <a:schemeClr val="accent1"/>
                </a:solidFill>
              </a:rPr>
              <a:t>Kiky</a:t>
            </a:r>
            <a:r>
              <a:rPr lang="fi-FI" sz="1425" dirty="0" smtClean="0">
                <a:solidFill>
                  <a:schemeClr val="accent1"/>
                </a:solidFill>
              </a:rPr>
              <a:t>-sopimuksen nettovaikutus, jos otetaan mukaan </a:t>
            </a:r>
            <a:r>
              <a:rPr lang="fi-FI" sz="1425" dirty="0" err="1" smtClean="0">
                <a:solidFill>
                  <a:schemeClr val="accent1"/>
                </a:solidFill>
              </a:rPr>
              <a:t>vos</a:t>
            </a:r>
            <a:r>
              <a:rPr lang="fi-FI" sz="1425" dirty="0" smtClean="0">
                <a:solidFill>
                  <a:schemeClr val="accent1"/>
                </a:solidFill>
              </a:rPr>
              <a:t>-indeksin muutos (-78 milj. €) on vuonna 2018 vuoteen 2016 verrattuna yhteensä </a:t>
            </a:r>
            <a:r>
              <a:rPr lang="fi-FI" sz="1425" b="1" dirty="0" smtClean="0">
                <a:solidFill>
                  <a:schemeClr val="accent1"/>
                </a:solidFill>
              </a:rPr>
              <a:t>-196 milj. euroa</a:t>
            </a:r>
            <a:r>
              <a:rPr lang="fi-FI" sz="1425" dirty="0" smtClean="0">
                <a:solidFill>
                  <a:schemeClr val="accent1"/>
                </a:solidFill>
              </a:rPr>
              <a:t>.</a:t>
            </a:r>
            <a:endParaRPr lang="fi-FI" sz="1425" dirty="0">
              <a:solidFill>
                <a:schemeClr val="accent1"/>
              </a:solidFill>
            </a:endParaRPr>
          </a:p>
        </p:txBody>
      </p:sp>
    </p:spTree>
    <p:extLst>
      <p:ext uri="{BB962C8B-B14F-4D97-AF65-F5344CB8AC3E}">
        <p14:creationId xmlns:p14="http://schemas.microsoft.com/office/powerpoint/2010/main" val="2531320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p:cNvSpPr>
            <a:spLocks noGrp="1"/>
          </p:cNvSpPr>
          <p:nvPr>
            <p:ph type="ftr" sz="quarter" idx="11"/>
          </p:nvPr>
        </p:nvSpPr>
        <p:spPr>
          <a:xfrm>
            <a:off x="3769203" y="4838402"/>
            <a:ext cx="1664573" cy="219291"/>
          </a:xfrm>
        </p:spPr>
        <p:txBody>
          <a:bodyPr/>
          <a:lstStyle/>
          <a:p>
            <a:pPr>
              <a:defRPr/>
            </a:pPr>
            <a:r>
              <a:rPr lang="fi-FI" sz="900" dirty="0"/>
              <a:t>8.2.2017 Jari Koskinen</a:t>
            </a:r>
          </a:p>
        </p:txBody>
      </p:sp>
      <p:sp>
        <p:nvSpPr>
          <p:cNvPr id="6" name="Otsikko 5"/>
          <p:cNvSpPr>
            <a:spLocks noGrp="1"/>
          </p:cNvSpPr>
          <p:nvPr>
            <p:ph type="title"/>
          </p:nvPr>
        </p:nvSpPr>
        <p:spPr>
          <a:xfrm>
            <a:off x="1848538" y="158462"/>
            <a:ext cx="5555753" cy="597713"/>
          </a:xfrm>
        </p:spPr>
        <p:txBody>
          <a:bodyPr>
            <a:noAutofit/>
          </a:bodyPr>
          <a:lstStyle/>
          <a:p>
            <a:pPr algn="ctr"/>
            <a:r>
              <a:rPr lang="fi-FI" sz="2000" b="0" dirty="0"/>
              <a:t>Kuntatalouden kehitys 2015-2018 </a:t>
            </a:r>
            <a:br>
              <a:rPr lang="fi-FI" sz="2000" b="0" dirty="0"/>
            </a:br>
            <a:r>
              <a:rPr lang="fi-FI" sz="2000" b="0" dirty="0"/>
              <a:t> Kunnat ja kuntayhtymät</a:t>
            </a:r>
          </a:p>
        </p:txBody>
      </p:sp>
      <p:sp>
        <p:nvSpPr>
          <p:cNvPr id="2" name="Tekstiruutu 1"/>
          <p:cNvSpPr txBox="1"/>
          <p:nvPr/>
        </p:nvSpPr>
        <p:spPr>
          <a:xfrm>
            <a:off x="5383869" y="1067237"/>
            <a:ext cx="671979" cy="553998"/>
          </a:xfrm>
          <a:prstGeom prst="rect">
            <a:avLst/>
          </a:prstGeom>
          <a:noFill/>
        </p:spPr>
        <p:txBody>
          <a:bodyPr wrap="none" rtlCol="0">
            <a:spAutoFit/>
          </a:bodyPr>
          <a:lstStyle/>
          <a:p>
            <a:pPr algn="ctr"/>
            <a:r>
              <a:rPr lang="fi-FI" sz="1500" dirty="0">
                <a:solidFill>
                  <a:schemeClr val="accent5">
                    <a:lumMod val="50000"/>
                  </a:schemeClr>
                </a:solidFill>
              </a:rPr>
              <a:t>2016</a:t>
            </a:r>
          </a:p>
          <a:p>
            <a:pPr algn="ctr"/>
            <a:r>
              <a:rPr lang="fi-FI" sz="1500" dirty="0">
                <a:solidFill>
                  <a:schemeClr val="accent5">
                    <a:lumMod val="50000"/>
                  </a:schemeClr>
                </a:solidFill>
              </a:rPr>
              <a:t>TPA</a:t>
            </a:r>
          </a:p>
        </p:txBody>
      </p:sp>
      <p:sp>
        <p:nvSpPr>
          <p:cNvPr id="10" name="Tekstiruutu 9"/>
          <p:cNvSpPr txBox="1"/>
          <p:nvPr/>
        </p:nvSpPr>
        <p:spPr>
          <a:xfrm>
            <a:off x="6125415" y="1067237"/>
            <a:ext cx="671979" cy="553998"/>
          </a:xfrm>
          <a:prstGeom prst="rect">
            <a:avLst/>
          </a:prstGeom>
          <a:noFill/>
        </p:spPr>
        <p:txBody>
          <a:bodyPr wrap="none" rtlCol="0">
            <a:spAutoFit/>
          </a:bodyPr>
          <a:lstStyle/>
          <a:p>
            <a:pPr algn="ctr"/>
            <a:r>
              <a:rPr lang="fi-FI" sz="1500" dirty="0">
                <a:solidFill>
                  <a:schemeClr val="accent5">
                    <a:lumMod val="50000"/>
                  </a:schemeClr>
                </a:solidFill>
              </a:rPr>
              <a:t>2017</a:t>
            </a:r>
          </a:p>
          <a:p>
            <a:pPr algn="ctr"/>
            <a:r>
              <a:rPr lang="fi-FI" sz="1500" dirty="0">
                <a:solidFill>
                  <a:schemeClr val="accent5">
                    <a:lumMod val="50000"/>
                  </a:schemeClr>
                </a:solidFill>
              </a:rPr>
              <a:t>TA</a:t>
            </a:r>
          </a:p>
        </p:txBody>
      </p:sp>
      <p:sp>
        <p:nvSpPr>
          <p:cNvPr id="11" name="Tekstiruutu 10"/>
          <p:cNvSpPr txBox="1"/>
          <p:nvPr/>
        </p:nvSpPr>
        <p:spPr>
          <a:xfrm>
            <a:off x="6913007" y="1067237"/>
            <a:ext cx="671979" cy="553998"/>
          </a:xfrm>
          <a:prstGeom prst="rect">
            <a:avLst/>
          </a:prstGeom>
          <a:noFill/>
        </p:spPr>
        <p:txBody>
          <a:bodyPr wrap="none" rtlCol="0">
            <a:spAutoFit/>
          </a:bodyPr>
          <a:lstStyle/>
          <a:p>
            <a:pPr algn="ctr"/>
            <a:r>
              <a:rPr lang="fi-FI" sz="1500" dirty="0">
                <a:solidFill>
                  <a:schemeClr val="accent5">
                    <a:lumMod val="50000"/>
                  </a:schemeClr>
                </a:solidFill>
              </a:rPr>
              <a:t>2018</a:t>
            </a:r>
          </a:p>
          <a:p>
            <a:pPr algn="ctr"/>
            <a:r>
              <a:rPr lang="fi-FI" sz="1500" dirty="0">
                <a:solidFill>
                  <a:schemeClr val="accent5">
                    <a:lumMod val="50000"/>
                  </a:schemeClr>
                </a:solidFill>
              </a:rPr>
              <a:t>TS</a:t>
            </a:r>
          </a:p>
        </p:txBody>
      </p:sp>
      <p:sp>
        <p:nvSpPr>
          <p:cNvPr id="13" name="Tekstiruutu 12"/>
          <p:cNvSpPr txBox="1"/>
          <p:nvPr/>
        </p:nvSpPr>
        <p:spPr>
          <a:xfrm>
            <a:off x="5496224" y="803773"/>
            <a:ext cx="1772408" cy="323165"/>
          </a:xfrm>
          <a:prstGeom prst="rect">
            <a:avLst/>
          </a:prstGeom>
          <a:noFill/>
        </p:spPr>
        <p:txBody>
          <a:bodyPr wrap="none" rtlCol="0">
            <a:spAutoFit/>
          </a:bodyPr>
          <a:lstStyle/>
          <a:p>
            <a:pPr algn="ctr"/>
            <a:r>
              <a:rPr lang="fi-FI" sz="1500" dirty="0">
                <a:solidFill>
                  <a:schemeClr val="accent5">
                    <a:lumMod val="50000"/>
                  </a:schemeClr>
                </a:solidFill>
              </a:rPr>
              <a:t>Vuosimuutos, %</a:t>
            </a:r>
          </a:p>
        </p:txBody>
      </p:sp>
      <p:sp>
        <p:nvSpPr>
          <p:cNvPr id="14" name="Tekstiruutu 13"/>
          <p:cNvSpPr txBox="1"/>
          <p:nvPr/>
        </p:nvSpPr>
        <p:spPr>
          <a:xfrm>
            <a:off x="4384317" y="803770"/>
            <a:ext cx="766557" cy="784830"/>
          </a:xfrm>
          <a:prstGeom prst="rect">
            <a:avLst/>
          </a:prstGeom>
          <a:noFill/>
        </p:spPr>
        <p:txBody>
          <a:bodyPr wrap="none" rtlCol="0">
            <a:spAutoFit/>
          </a:bodyPr>
          <a:lstStyle/>
          <a:p>
            <a:pPr algn="ctr"/>
            <a:r>
              <a:rPr lang="fi-FI" sz="1500" dirty="0"/>
              <a:t>2015</a:t>
            </a:r>
          </a:p>
          <a:p>
            <a:pPr algn="ctr"/>
            <a:r>
              <a:rPr lang="fi-FI" sz="1500" dirty="0"/>
              <a:t>TP</a:t>
            </a:r>
          </a:p>
          <a:p>
            <a:pPr algn="ctr"/>
            <a:r>
              <a:rPr lang="fi-FI" sz="1500" dirty="0"/>
              <a:t>mrd.€</a:t>
            </a:r>
          </a:p>
        </p:txBody>
      </p:sp>
      <p:cxnSp>
        <p:nvCxnSpPr>
          <p:cNvPr id="5" name="Suora yhdysviiva 4"/>
          <p:cNvCxnSpPr/>
          <p:nvPr/>
        </p:nvCxnSpPr>
        <p:spPr>
          <a:xfrm>
            <a:off x="5388859" y="1075106"/>
            <a:ext cx="2088000"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7" name="Tekstiruutu 6"/>
          <p:cNvSpPr txBox="1"/>
          <p:nvPr/>
        </p:nvSpPr>
        <p:spPr>
          <a:xfrm>
            <a:off x="5511466" y="3257565"/>
            <a:ext cx="498855" cy="323165"/>
          </a:xfrm>
          <a:prstGeom prst="rect">
            <a:avLst/>
          </a:prstGeom>
          <a:noFill/>
        </p:spPr>
        <p:txBody>
          <a:bodyPr wrap="none" rtlCol="0">
            <a:spAutoFit/>
          </a:bodyPr>
          <a:lstStyle/>
          <a:p>
            <a:pPr algn="r"/>
            <a:r>
              <a:rPr lang="fi-FI" sz="1500" dirty="0">
                <a:solidFill>
                  <a:schemeClr val="accent5">
                    <a:lumMod val="50000"/>
                  </a:schemeClr>
                </a:solidFill>
              </a:rPr>
              <a:t>7,0</a:t>
            </a:r>
          </a:p>
        </p:txBody>
      </p:sp>
      <p:sp>
        <p:nvSpPr>
          <p:cNvPr id="18" name="Tekstiruutu 17"/>
          <p:cNvSpPr txBox="1"/>
          <p:nvPr/>
        </p:nvSpPr>
        <p:spPr>
          <a:xfrm>
            <a:off x="1881474" y="3257565"/>
            <a:ext cx="2286460" cy="323165"/>
          </a:xfrm>
          <a:prstGeom prst="rect">
            <a:avLst/>
          </a:prstGeom>
          <a:noFill/>
        </p:spPr>
        <p:txBody>
          <a:bodyPr wrap="none" rtlCol="0">
            <a:spAutoFit/>
          </a:bodyPr>
          <a:lstStyle/>
          <a:p>
            <a:r>
              <a:rPr lang="fi-FI" sz="1500" dirty="0"/>
              <a:t>          Valtionosuudet</a:t>
            </a:r>
          </a:p>
        </p:txBody>
      </p:sp>
      <p:sp>
        <p:nvSpPr>
          <p:cNvPr id="19" name="Tekstiruutu 18"/>
          <p:cNvSpPr txBox="1"/>
          <p:nvPr/>
        </p:nvSpPr>
        <p:spPr>
          <a:xfrm>
            <a:off x="6133990" y="3257565"/>
            <a:ext cx="585417" cy="323165"/>
          </a:xfrm>
          <a:prstGeom prst="rect">
            <a:avLst/>
          </a:prstGeom>
          <a:noFill/>
        </p:spPr>
        <p:txBody>
          <a:bodyPr wrap="none" rtlCol="0">
            <a:spAutoFit/>
          </a:bodyPr>
          <a:lstStyle/>
          <a:p>
            <a:pPr algn="r"/>
            <a:r>
              <a:rPr lang="fi-FI" sz="1500" dirty="0">
                <a:solidFill>
                  <a:srgbClr val="FF0000"/>
                </a:solidFill>
              </a:rPr>
              <a:t>-3½</a:t>
            </a:r>
          </a:p>
        </p:txBody>
      </p:sp>
      <p:sp>
        <p:nvSpPr>
          <p:cNvPr id="25" name="Tekstiruutu 24"/>
          <p:cNvSpPr txBox="1"/>
          <p:nvPr/>
        </p:nvSpPr>
        <p:spPr>
          <a:xfrm>
            <a:off x="7088998" y="3257565"/>
            <a:ext cx="393056" cy="323165"/>
          </a:xfrm>
          <a:prstGeom prst="rect">
            <a:avLst/>
          </a:prstGeom>
          <a:noFill/>
        </p:spPr>
        <p:txBody>
          <a:bodyPr wrap="none" rtlCol="0">
            <a:spAutoFit/>
          </a:bodyPr>
          <a:lstStyle/>
          <a:p>
            <a:pPr algn="r"/>
            <a:r>
              <a:rPr lang="fi-FI" sz="1500" dirty="0">
                <a:solidFill>
                  <a:srgbClr val="FF0000"/>
                </a:solidFill>
              </a:rPr>
              <a:t>-0</a:t>
            </a:r>
          </a:p>
        </p:txBody>
      </p:sp>
      <p:sp>
        <p:nvSpPr>
          <p:cNvPr id="27" name="Tekstiruutu 26"/>
          <p:cNvSpPr txBox="1"/>
          <p:nvPr/>
        </p:nvSpPr>
        <p:spPr>
          <a:xfrm>
            <a:off x="4491379" y="3257565"/>
            <a:ext cx="620683" cy="323165"/>
          </a:xfrm>
          <a:prstGeom prst="rect">
            <a:avLst/>
          </a:prstGeom>
          <a:noFill/>
        </p:spPr>
        <p:txBody>
          <a:bodyPr wrap="none" rtlCol="0">
            <a:spAutoFit/>
          </a:bodyPr>
          <a:lstStyle/>
          <a:p>
            <a:pPr algn="r"/>
            <a:r>
              <a:rPr lang="fi-FI" sz="1500" dirty="0"/>
              <a:t>8,23</a:t>
            </a:r>
          </a:p>
        </p:txBody>
      </p:sp>
      <p:sp>
        <p:nvSpPr>
          <p:cNvPr id="34" name="Tekstiruutu 33"/>
          <p:cNvSpPr txBox="1"/>
          <p:nvPr/>
        </p:nvSpPr>
        <p:spPr>
          <a:xfrm>
            <a:off x="5492516" y="4200871"/>
            <a:ext cx="498855" cy="323165"/>
          </a:xfrm>
          <a:prstGeom prst="rect">
            <a:avLst/>
          </a:prstGeom>
          <a:noFill/>
        </p:spPr>
        <p:txBody>
          <a:bodyPr wrap="none" rtlCol="0">
            <a:spAutoFit/>
          </a:bodyPr>
          <a:lstStyle/>
          <a:p>
            <a:pPr algn="r"/>
            <a:r>
              <a:rPr lang="fi-FI" sz="1500" dirty="0">
                <a:solidFill>
                  <a:schemeClr val="accent5">
                    <a:lumMod val="50000"/>
                  </a:schemeClr>
                </a:solidFill>
              </a:rPr>
              <a:t>3,6</a:t>
            </a:r>
          </a:p>
        </p:txBody>
      </p:sp>
      <p:sp>
        <p:nvSpPr>
          <p:cNvPr id="35" name="Tekstiruutu 34"/>
          <p:cNvSpPr txBox="1"/>
          <p:nvPr/>
        </p:nvSpPr>
        <p:spPr>
          <a:xfrm>
            <a:off x="1881474" y="4200871"/>
            <a:ext cx="1239442" cy="323165"/>
          </a:xfrm>
          <a:prstGeom prst="rect">
            <a:avLst/>
          </a:prstGeom>
          <a:noFill/>
        </p:spPr>
        <p:txBody>
          <a:bodyPr wrap="none" rtlCol="0">
            <a:spAutoFit/>
          </a:bodyPr>
          <a:lstStyle/>
          <a:p>
            <a:r>
              <a:rPr lang="fi-FI" sz="1500" dirty="0"/>
              <a:t>Lainakanta</a:t>
            </a:r>
          </a:p>
        </p:txBody>
      </p:sp>
      <p:sp>
        <p:nvSpPr>
          <p:cNvPr id="36" name="Tekstiruutu 35"/>
          <p:cNvSpPr txBox="1"/>
          <p:nvPr/>
        </p:nvSpPr>
        <p:spPr>
          <a:xfrm>
            <a:off x="6253009" y="4200871"/>
            <a:ext cx="498855" cy="323165"/>
          </a:xfrm>
          <a:prstGeom prst="rect">
            <a:avLst/>
          </a:prstGeom>
          <a:noFill/>
        </p:spPr>
        <p:txBody>
          <a:bodyPr wrap="none" rtlCol="0">
            <a:spAutoFit/>
          </a:bodyPr>
          <a:lstStyle/>
          <a:p>
            <a:pPr algn="r"/>
            <a:r>
              <a:rPr lang="fi-FI" sz="1500" dirty="0">
                <a:solidFill>
                  <a:schemeClr val="accent5">
                    <a:lumMod val="50000"/>
                  </a:schemeClr>
                </a:solidFill>
              </a:rPr>
              <a:t>7½</a:t>
            </a:r>
          </a:p>
        </p:txBody>
      </p:sp>
      <p:sp>
        <p:nvSpPr>
          <p:cNvPr id="37" name="Tekstiruutu 36"/>
          <p:cNvSpPr txBox="1"/>
          <p:nvPr/>
        </p:nvSpPr>
        <p:spPr>
          <a:xfrm>
            <a:off x="7208021" y="4200871"/>
            <a:ext cx="306494" cy="323165"/>
          </a:xfrm>
          <a:prstGeom prst="rect">
            <a:avLst/>
          </a:prstGeom>
          <a:noFill/>
        </p:spPr>
        <p:txBody>
          <a:bodyPr wrap="none" rtlCol="0">
            <a:spAutoFit/>
          </a:bodyPr>
          <a:lstStyle/>
          <a:p>
            <a:pPr algn="r"/>
            <a:r>
              <a:rPr lang="fi-FI" sz="1500" dirty="0">
                <a:solidFill>
                  <a:schemeClr val="accent5">
                    <a:lumMod val="50000"/>
                  </a:schemeClr>
                </a:solidFill>
              </a:rPr>
              <a:t>9</a:t>
            </a:r>
          </a:p>
        </p:txBody>
      </p:sp>
      <p:sp>
        <p:nvSpPr>
          <p:cNvPr id="39" name="Tekstiruutu 38"/>
          <p:cNvSpPr txBox="1"/>
          <p:nvPr/>
        </p:nvSpPr>
        <p:spPr>
          <a:xfrm>
            <a:off x="4369551" y="4200871"/>
            <a:ext cx="742511" cy="323165"/>
          </a:xfrm>
          <a:prstGeom prst="rect">
            <a:avLst/>
          </a:prstGeom>
          <a:noFill/>
        </p:spPr>
        <p:txBody>
          <a:bodyPr wrap="none" rtlCol="0">
            <a:spAutoFit/>
          </a:bodyPr>
          <a:lstStyle/>
          <a:p>
            <a:pPr algn="r"/>
            <a:r>
              <a:rPr lang="fi-FI" sz="1500" dirty="0"/>
              <a:t>16,53</a:t>
            </a:r>
          </a:p>
        </p:txBody>
      </p:sp>
      <p:sp>
        <p:nvSpPr>
          <p:cNvPr id="40" name="Tekstiruutu 39"/>
          <p:cNvSpPr txBox="1"/>
          <p:nvPr/>
        </p:nvSpPr>
        <p:spPr>
          <a:xfrm>
            <a:off x="5492516" y="2987535"/>
            <a:ext cx="498855" cy="323165"/>
          </a:xfrm>
          <a:prstGeom prst="rect">
            <a:avLst/>
          </a:prstGeom>
          <a:noFill/>
        </p:spPr>
        <p:txBody>
          <a:bodyPr wrap="none" rtlCol="0">
            <a:spAutoFit/>
          </a:bodyPr>
          <a:lstStyle/>
          <a:p>
            <a:pPr algn="r"/>
            <a:r>
              <a:rPr lang="fi-FI" sz="1500" dirty="0">
                <a:solidFill>
                  <a:schemeClr val="accent5">
                    <a:lumMod val="50000"/>
                  </a:schemeClr>
                </a:solidFill>
              </a:rPr>
              <a:t>1,4</a:t>
            </a:r>
          </a:p>
        </p:txBody>
      </p:sp>
      <p:sp>
        <p:nvSpPr>
          <p:cNvPr id="41" name="Tekstiruutu 40"/>
          <p:cNvSpPr txBox="1"/>
          <p:nvPr/>
        </p:nvSpPr>
        <p:spPr>
          <a:xfrm>
            <a:off x="1881474" y="2987535"/>
            <a:ext cx="1747851" cy="323165"/>
          </a:xfrm>
          <a:prstGeom prst="rect">
            <a:avLst/>
          </a:prstGeom>
          <a:noFill/>
        </p:spPr>
        <p:txBody>
          <a:bodyPr wrap="none" rtlCol="0">
            <a:spAutoFit/>
          </a:bodyPr>
          <a:lstStyle/>
          <a:p>
            <a:r>
              <a:rPr lang="fi-FI" sz="1500" dirty="0"/>
              <a:t>  siitä: Verotulot</a:t>
            </a:r>
          </a:p>
        </p:txBody>
      </p:sp>
      <p:sp>
        <p:nvSpPr>
          <p:cNvPr id="42" name="Tekstiruutu 41"/>
          <p:cNvSpPr txBox="1"/>
          <p:nvPr/>
        </p:nvSpPr>
        <p:spPr>
          <a:xfrm>
            <a:off x="6119666" y="2987535"/>
            <a:ext cx="585417" cy="323165"/>
          </a:xfrm>
          <a:prstGeom prst="rect">
            <a:avLst/>
          </a:prstGeom>
          <a:noFill/>
        </p:spPr>
        <p:txBody>
          <a:bodyPr wrap="none" rtlCol="0">
            <a:spAutoFit/>
          </a:bodyPr>
          <a:lstStyle/>
          <a:p>
            <a:pPr algn="r"/>
            <a:r>
              <a:rPr lang="fi-FI" sz="1500" dirty="0">
                <a:solidFill>
                  <a:srgbClr val="FF0000"/>
                </a:solidFill>
              </a:rPr>
              <a:t>-1½</a:t>
            </a:r>
          </a:p>
        </p:txBody>
      </p:sp>
      <p:sp>
        <p:nvSpPr>
          <p:cNvPr id="43" name="Tekstiruutu 42"/>
          <p:cNvSpPr txBox="1"/>
          <p:nvPr/>
        </p:nvSpPr>
        <p:spPr>
          <a:xfrm>
            <a:off x="6968876" y="2987535"/>
            <a:ext cx="498855" cy="323165"/>
          </a:xfrm>
          <a:prstGeom prst="rect">
            <a:avLst/>
          </a:prstGeom>
          <a:noFill/>
        </p:spPr>
        <p:txBody>
          <a:bodyPr wrap="none" rtlCol="0">
            <a:spAutoFit/>
          </a:bodyPr>
          <a:lstStyle/>
          <a:p>
            <a:pPr algn="r"/>
            <a:r>
              <a:rPr lang="fi-FI" sz="1500" dirty="0">
                <a:solidFill>
                  <a:schemeClr val="accent5">
                    <a:lumMod val="50000"/>
                  </a:schemeClr>
                </a:solidFill>
              </a:rPr>
              <a:t>2½</a:t>
            </a:r>
          </a:p>
        </p:txBody>
      </p:sp>
      <p:sp>
        <p:nvSpPr>
          <p:cNvPr id="45" name="Tekstiruutu 44"/>
          <p:cNvSpPr txBox="1"/>
          <p:nvPr/>
        </p:nvSpPr>
        <p:spPr>
          <a:xfrm>
            <a:off x="4369551" y="2987535"/>
            <a:ext cx="742511" cy="323165"/>
          </a:xfrm>
          <a:prstGeom prst="rect">
            <a:avLst/>
          </a:prstGeom>
          <a:noFill/>
        </p:spPr>
        <p:txBody>
          <a:bodyPr wrap="none" rtlCol="0">
            <a:spAutoFit/>
          </a:bodyPr>
          <a:lstStyle/>
          <a:p>
            <a:pPr algn="r"/>
            <a:r>
              <a:rPr lang="fi-FI" sz="1500" dirty="0"/>
              <a:t>21,77</a:t>
            </a:r>
          </a:p>
        </p:txBody>
      </p:sp>
      <p:sp>
        <p:nvSpPr>
          <p:cNvPr id="46" name="Tekstiruutu 45"/>
          <p:cNvSpPr txBox="1"/>
          <p:nvPr/>
        </p:nvSpPr>
        <p:spPr>
          <a:xfrm>
            <a:off x="5511465" y="1723627"/>
            <a:ext cx="498855" cy="323165"/>
          </a:xfrm>
          <a:prstGeom prst="rect">
            <a:avLst/>
          </a:prstGeom>
          <a:noFill/>
        </p:spPr>
        <p:txBody>
          <a:bodyPr wrap="none" rtlCol="0">
            <a:spAutoFit/>
          </a:bodyPr>
          <a:lstStyle/>
          <a:p>
            <a:pPr algn="r"/>
            <a:r>
              <a:rPr lang="fi-FI" sz="1500" dirty="0">
                <a:solidFill>
                  <a:schemeClr val="accent5">
                    <a:lumMod val="50000"/>
                  </a:schemeClr>
                </a:solidFill>
              </a:rPr>
              <a:t>0,3</a:t>
            </a:r>
          </a:p>
        </p:txBody>
      </p:sp>
      <p:sp>
        <p:nvSpPr>
          <p:cNvPr id="47" name="Tekstiruutu 46"/>
          <p:cNvSpPr txBox="1"/>
          <p:nvPr/>
        </p:nvSpPr>
        <p:spPr>
          <a:xfrm>
            <a:off x="1881475" y="1723627"/>
            <a:ext cx="1448025" cy="323165"/>
          </a:xfrm>
          <a:prstGeom prst="rect">
            <a:avLst/>
          </a:prstGeom>
          <a:noFill/>
        </p:spPr>
        <p:txBody>
          <a:bodyPr wrap="none" rtlCol="0">
            <a:spAutoFit/>
          </a:bodyPr>
          <a:lstStyle/>
          <a:p>
            <a:r>
              <a:rPr lang="fi-FI" sz="1500" dirty="0"/>
              <a:t>Toimintatulot</a:t>
            </a:r>
          </a:p>
        </p:txBody>
      </p:sp>
      <p:sp>
        <p:nvSpPr>
          <p:cNvPr id="48" name="Tekstiruutu 47"/>
          <p:cNvSpPr txBox="1"/>
          <p:nvPr/>
        </p:nvSpPr>
        <p:spPr>
          <a:xfrm>
            <a:off x="6412910" y="1723627"/>
            <a:ext cx="306494" cy="323165"/>
          </a:xfrm>
          <a:prstGeom prst="rect">
            <a:avLst/>
          </a:prstGeom>
          <a:noFill/>
        </p:spPr>
        <p:txBody>
          <a:bodyPr wrap="none" rtlCol="0">
            <a:spAutoFit/>
          </a:bodyPr>
          <a:lstStyle/>
          <a:p>
            <a:pPr algn="r"/>
            <a:r>
              <a:rPr lang="fi-FI" sz="1500" dirty="0">
                <a:solidFill>
                  <a:schemeClr val="accent5">
                    <a:lumMod val="50000"/>
                  </a:schemeClr>
                </a:solidFill>
              </a:rPr>
              <a:t>1</a:t>
            </a:r>
          </a:p>
        </p:txBody>
      </p:sp>
      <p:sp>
        <p:nvSpPr>
          <p:cNvPr id="49" name="Tekstiruutu 48"/>
          <p:cNvSpPr txBox="1"/>
          <p:nvPr/>
        </p:nvSpPr>
        <p:spPr>
          <a:xfrm>
            <a:off x="7161237" y="1723627"/>
            <a:ext cx="306494" cy="323165"/>
          </a:xfrm>
          <a:prstGeom prst="rect">
            <a:avLst/>
          </a:prstGeom>
          <a:noFill/>
        </p:spPr>
        <p:txBody>
          <a:bodyPr wrap="none" rtlCol="0">
            <a:spAutoFit/>
          </a:bodyPr>
          <a:lstStyle/>
          <a:p>
            <a:pPr algn="r"/>
            <a:r>
              <a:rPr lang="fi-FI" sz="1500" dirty="0">
                <a:solidFill>
                  <a:schemeClr val="accent5">
                    <a:lumMod val="50000"/>
                  </a:schemeClr>
                </a:solidFill>
              </a:rPr>
              <a:t>2</a:t>
            </a:r>
          </a:p>
        </p:txBody>
      </p:sp>
      <p:sp>
        <p:nvSpPr>
          <p:cNvPr id="51" name="Tekstiruutu 50"/>
          <p:cNvSpPr txBox="1"/>
          <p:nvPr/>
        </p:nvSpPr>
        <p:spPr>
          <a:xfrm>
            <a:off x="4491379" y="1723627"/>
            <a:ext cx="620683" cy="323165"/>
          </a:xfrm>
          <a:prstGeom prst="rect">
            <a:avLst/>
          </a:prstGeom>
          <a:noFill/>
        </p:spPr>
        <p:txBody>
          <a:bodyPr wrap="none" rtlCol="0">
            <a:spAutoFit/>
          </a:bodyPr>
          <a:lstStyle/>
          <a:p>
            <a:pPr algn="r"/>
            <a:r>
              <a:rPr lang="fi-FI" sz="1500" dirty="0"/>
              <a:t>9,19</a:t>
            </a:r>
          </a:p>
        </p:txBody>
      </p:sp>
      <p:sp>
        <p:nvSpPr>
          <p:cNvPr id="52" name="Tekstiruutu 51"/>
          <p:cNvSpPr txBox="1"/>
          <p:nvPr/>
        </p:nvSpPr>
        <p:spPr>
          <a:xfrm>
            <a:off x="5492516" y="2346432"/>
            <a:ext cx="498855" cy="323165"/>
          </a:xfrm>
          <a:prstGeom prst="rect">
            <a:avLst/>
          </a:prstGeom>
          <a:noFill/>
        </p:spPr>
        <p:txBody>
          <a:bodyPr wrap="none" rtlCol="0">
            <a:spAutoFit/>
          </a:bodyPr>
          <a:lstStyle/>
          <a:p>
            <a:pPr algn="r"/>
            <a:r>
              <a:rPr lang="fi-FI" sz="1500" dirty="0">
                <a:solidFill>
                  <a:schemeClr val="accent5">
                    <a:lumMod val="50000"/>
                  </a:schemeClr>
                </a:solidFill>
              </a:rPr>
              <a:t>1,6</a:t>
            </a:r>
          </a:p>
        </p:txBody>
      </p:sp>
      <p:sp>
        <p:nvSpPr>
          <p:cNvPr id="53" name="Tekstiruutu 52"/>
          <p:cNvSpPr txBox="1"/>
          <p:nvPr/>
        </p:nvSpPr>
        <p:spPr>
          <a:xfrm>
            <a:off x="1881472" y="2346432"/>
            <a:ext cx="1423980" cy="323165"/>
          </a:xfrm>
          <a:prstGeom prst="rect">
            <a:avLst/>
          </a:prstGeom>
          <a:noFill/>
        </p:spPr>
        <p:txBody>
          <a:bodyPr wrap="none" rtlCol="0">
            <a:spAutoFit/>
          </a:bodyPr>
          <a:lstStyle/>
          <a:p>
            <a:r>
              <a:rPr lang="fi-FI" sz="1500" dirty="0"/>
              <a:t>Toimintakate</a:t>
            </a:r>
          </a:p>
        </p:txBody>
      </p:sp>
      <p:sp>
        <p:nvSpPr>
          <p:cNvPr id="54" name="Tekstiruutu 53"/>
          <p:cNvSpPr txBox="1"/>
          <p:nvPr/>
        </p:nvSpPr>
        <p:spPr>
          <a:xfrm>
            <a:off x="6398588" y="2346432"/>
            <a:ext cx="306494" cy="323165"/>
          </a:xfrm>
          <a:prstGeom prst="rect">
            <a:avLst/>
          </a:prstGeom>
          <a:noFill/>
        </p:spPr>
        <p:txBody>
          <a:bodyPr wrap="none" rtlCol="0">
            <a:spAutoFit/>
          </a:bodyPr>
          <a:lstStyle/>
          <a:p>
            <a:pPr algn="r"/>
            <a:r>
              <a:rPr lang="fi-FI" sz="1500" dirty="0">
                <a:solidFill>
                  <a:schemeClr val="accent5">
                    <a:lumMod val="50000"/>
                  </a:schemeClr>
                </a:solidFill>
              </a:rPr>
              <a:t>0</a:t>
            </a:r>
          </a:p>
        </p:txBody>
      </p:sp>
      <p:sp>
        <p:nvSpPr>
          <p:cNvPr id="55" name="Tekstiruutu 54"/>
          <p:cNvSpPr txBox="1"/>
          <p:nvPr/>
        </p:nvSpPr>
        <p:spPr>
          <a:xfrm>
            <a:off x="7090706" y="2346432"/>
            <a:ext cx="377026" cy="323165"/>
          </a:xfrm>
          <a:prstGeom prst="rect">
            <a:avLst/>
          </a:prstGeom>
          <a:noFill/>
        </p:spPr>
        <p:txBody>
          <a:bodyPr wrap="none" rtlCol="0">
            <a:spAutoFit/>
          </a:bodyPr>
          <a:lstStyle/>
          <a:p>
            <a:pPr algn="r"/>
            <a:r>
              <a:rPr lang="fi-FI" sz="1500" dirty="0">
                <a:solidFill>
                  <a:schemeClr val="accent5">
                    <a:lumMod val="50000"/>
                  </a:schemeClr>
                </a:solidFill>
              </a:rPr>
              <a:t>½</a:t>
            </a:r>
          </a:p>
        </p:txBody>
      </p:sp>
      <p:sp>
        <p:nvSpPr>
          <p:cNvPr id="57" name="Tekstiruutu 56"/>
          <p:cNvSpPr txBox="1"/>
          <p:nvPr/>
        </p:nvSpPr>
        <p:spPr>
          <a:xfrm>
            <a:off x="4282991" y="2346432"/>
            <a:ext cx="829073" cy="323165"/>
          </a:xfrm>
          <a:prstGeom prst="rect">
            <a:avLst/>
          </a:prstGeom>
          <a:noFill/>
        </p:spPr>
        <p:txBody>
          <a:bodyPr wrap="none" rtlCol="0">
            <a:spAutoFit/>
          </a:bodyPr>
          <a:lstStyle/>
          <a:p>
            <a:pPr algn="r"/>
            <a:r>
              <a:rPr lang="fi-FI" sz="1500" dirty="0"/>
              <a:t>-27,56</a:t>
            </a:r>
          </a:p>
        </p:txBody>
      </p:sp>
      <p:sp>
        <p:nvSpPr>
          <p:cNvPr id="70" name="Tekstiruutu 69"/>
          <p:cNvSpPr txBox="1"/>
          <p:nvPr/>
        </p:nvSpPr>
        <p:spPr>
          <a:xfrm>
            <a:off x="5492516" y="2688477"/>
            <a:ext cx="498855" cy="323165"/>
          </a:xfrm>
          <a:prstGeom prst="rect">
            <a:avLst/>
          </a:prstGeom>
          <a:noFill/>
        </p:spPr>
        <p:txBody>
          <a:bodyPr wrap="none" rtlCol="0">
            <a:spAutoFit/>
          </a:bodyPr>
          <a:lstStyle/>
          <a:p>
            <a:pPr algn="r"/>
            <a:r>
              <a:rPr lang="fi-FI" sz="1500" dirty="0">
                <a:solidFill>
                  <a:schemeClr val="accent5">
                    <a:lumMod val="50000"/>
                  </a:schemeClr>
                </a:solidFill>
              </a:rPr>
              <a:t>1,9</a:t>
            </a:r>
          </a:p>
        </p:txBody>
      </p:sp>
      <p:sp>
        <p:nvSpPr>
          <p:cNvPr id="71" name="Tekstiruutu 70"/>
          <p:cNvSpPr txBox="1"/>
          <p:nvPr/>
        </p:nvSpPr>
        <p:spPr>
          <a:xfrm>
            <a:off x="1881475" y="2688477"/>
            <a:ext cx="2347181" cy="323165"/>
          </a:xfrm>
          <a:prstGeom prst="rect">
            <a:avLst/>
          </a:prstGeom>
          <a:noFill/>
        </p:spPr>
        <p:txBody>
          <a:bodyPr wrap="none" rtlCol="0">
            <a:spAutoFit/>
          </a:bodyPr>
          <a:lstStyle/>
          <a:p>
            <a:r>
              <a:rPr lang="fi-FI" sz="1500" dirty="0"/>
              <a:t>Verorahoitus yhteensä</a:t>
            </a:r>
          </a:p>
        </p:txBody>
      </p:sp>
      <p:sp>
        <p:nvSpPr>
          <p:cNvPr id="72" name="Tekstiruutu 71"/>
          <p:cNvSpPr txBox="1"/>
          <p:nvPr/>
        </p:nvSpPr>
        <p:spPr>
          <a:xfrm>
            <a:off x="6312027" y="2688477"/>
            <a:ext cx="393056" cy="323165"/>
          </a:xfrm>
          <a:prstGeom prst="rect">
            <a:avLst/>
          </a:prstGeom>
          <a:noFill/>
        </p:spPr>
        <p:txBody>
          <a:bodyPr wrap="none" rtlCol="0">
            <a:spAutoFit/>
          </a:bodyPr>
          <a:lstStyle/>
          <a:p>
            <a:pPr algn="r"/>
            <a:r>
              <a:rPr lang="fi-FI" sz="1500" dirty="0">
                <a:solidFill>
                  <a:srgbClr val="FF0000"/>
                </a:solidFill>
              </a:rPr>
              <a:t>-2</a:t>
            </a:r>
          </a:p>
        </p:txBody>
      </p:sp>
      <p:sp>
        <p:nvSpPr>
          <p:cNvPr id="73" name="Tekstiruutu 72"/>
          <p:cNvSpPr txBox="1"/>
          <p:nvPr/>
        </p:nvSpPr>
        <p:spPr>
          <a:xfrm>
            <a:off x="6968877" y="2688477"/>
            <a:ext cx="498855" cy="323165"/>
          </a:xfrm>
          <a:prstGeom prst="rect">
            <a:avLst/>
          </a:prstGeom>
          <a:noFill/>
        </p:spPr>
        <p:txBody>
          <a:bodyPr wrap="none" rtlCol="0">
            <a:spAutoFit/>
          </a:bodyPr>
          <a:lstStyle/>
          <a:p>
            <a:pPr algn="r"/>
            <a:r>
              <a:rPr lang="fi-FI" sz="1500" dirty="0">
                <a:solidFill>
                  <a:schemeClr val="accent5">
                    <a:lumMod val="50000"/>
                  </a:schemeClr>
                </a:solidFill>
              </a:rPr>
              <a:t>1½</a:t>
            </a:r>
          </a:p>
        </p:txBody>
      </p:sp>
      <p:sp>
        <p:nvSpPr>
          <p:cNvPr id="75" name="Tekstiruutu 74"/>
          <p:cNvSpPr txBox="1"/>
          <p:nvPr/>
        </p:nvSpPr>
        <p:spPr>
          <a:xfrm>
            <a:off x="4369551" y="2688477"/>
            <a:ext cx="742511" cy="323165"/>
          </a:xfrm>
          <a:prstGeom prst="rect">
            <a:avLst/>
          </a:prstGeom>
          <a:noFill/>
        </p:spPr>
        <p:txBody>
          <a:bodyPr wrap="none" rtlCol="0">
            <a:spAutoFit/>
          </a:bodyPr>
          <a:lstStyle/>
          <a:p>
            <a:pPr algn="r"/>
            <a:r>
              <a:rPr lang="fi-FI" sz="1500" dirty="0"/>
              <a:t>30,00</a:t>
            </a:r>
          </a:p>
        </p:txBody>
      </p:sp>
      <p:sp>
        <p:nvSpPr>
          <p:cNvPr id="82" name="Tekstiruutu 81"/>
          <p:cNvSpPr txBox="1"/>
          <p:nvPr/>
        </p:nvSpPr>
        <p:spPr>
          <a:xfrm>
            <a:off x="5370685" y="3597015"/>
            <a:ext cx="620683" cy="323165"/>
          </a:xfrm>
          <a:prstGeom prst="rect">
            <a:avLst/>
          </a:prstGeom>
          <a:noFill/>
        </p:spPr>
        <p:txBody>
          <a:bodyPr wrap="none" rtlCol="0">
            <a:spAutoFit/>
          </a:bodyPr>
          <a:lstStyle/>
          <a:p>
            <a:pPr algn="r"/>
            <a:r>
              <a:rPr lang="fi-FI" sz="1500" dirty="0">
                <a:solidFill>
                  <a:schemeClr val="accent5">
                    <a:lumMod val="50000"/>
                  </a:schemeClr>
                </a:solidFill>
              </a:rPr>
              <a:t>16,7</a:t>
            </a:r>
          </a:p>
        </p:txBody>
      </p:sp>
      <p:sp>
        <p:nvSpPr>
          <p:cNvPr id="83" name="Tekstiruutu 82"/>
          <p:cNvSpPr txBox="1"/>
          <p:nvPr/>
        </p:nvSpPr>
        <p:spPr>
          <a:xfrm>
            <a:off x="1881474" y="3597015"/>
            <a:ext cx="1121589" cy="323165"/>
          </a:xfrm>
          <a:prstGeom prst="rect">
            <a:avLst/>
          </a:prstGeom>
          <a:noFill/>
        </p:spPr>
        <p:txBody>
          <a:bodyPr wrap="none" rtlCol="0">
            <a:spAutoFit/>
          </a:bodyPr>
          <a:lstStyle/>
          <a:p>
            <a:r>
              <a:rPr lang="fi-FI" sz="1500" dirty="0"/>
              <a:t>Vuosikate</a:t>
            </a:r>
          </a:p>
        </p:txBody>
      </p:sp>
      <p:sp>
        <p:nvSpPr>
          <p:cNvPr id="84" name="Tekstiruutu 83"/>
          <p:cNvSpPr txBox="1"/>
          <p:nvPr/>
        </p:nvSpPr>
        <p:spPr>
          <a:xfrm>
            <a:off x="6236982" y="3597015"/>
            <a:ext cx="514885" cy="323165"/>
          </a:xfrm>
          <a:prstGeom prst="rect">
            <a:avLst/>
          </a:prstGeom>
          <a:noFill/>
        </p:spPr>
        <p:txBody>
          <a:bodyPr wrap="none" rtlCol="0">
            <a:spAutoFit/>
          </a:bodyPr>
          <a:lstStyle/>
          <a:p>
            <a:pPr algn="r"/>
            <a:r>
              <a:rPr lang="fi-FI" sz="1500" dirty="0">
                <a:solidFill>
                  <a:srgbClr val="FF0000"/>
                </a:solidFill>
              </a:rPr>
              <a:t>-22</a:t>
            </a:r>
          </a:p>
        </p:txBody>
      </p:sp>
      <p:sp>
        <p:nvSpPr>
          <p:cNvPr id="85" name="Tekstiruutu 84"/>
          <p:cNvSpPr txBox="1"/>
          <p:nvPr/>
        </p:nvSpPr>
        <p:spPr>
          <a:xfrm>
            <a:off x="7086193" y="3597015"/>
            <a:ext cx="428322" cy="323165"/>
          </a:xfrm>
          <a:prstGeom prst="rect">
            <a:avLst/>
          </a:prstGeom>
          <a:noFill/>
        </p:spPr>
        <p:txBody>
          <a:bodyPr wrap="none" rtlCol="0">
            <a:spAutoFit/>
          </a:bodyPr>
          <a:lstStyle/>
          <a:p>
            <a:pPr algn="r"/>
            <a:r>
              <a:rPr lang="fi-FI" sz="1500" dirty="0">
                <a:solidFill>
                  <a:schemeClr val="accent5">
                    <a:lumMod val="50000"/>
                  </a:schemeClr>
                </a:solidFill>
              </a:rPr>
              <a:t>14</a:t>
            </a:r>
          </a:p>
        </p:txBody>
      </p:sp>
      <p:sp>
        <p:nvSpPr>
          <p:cNvPr id="87" name="Tekstiruutu 86"/>
          <p:cNvSpPr txBox="1"/>
          <p:nvPr/>
        </p:nvSpPr>
        <p:spPr>
          <a:xfrm>
            <a:off x="4491379" y="3597015"/>
            <a:ext cx="620683" cy="323165"/>
          </a:xfrm>
          <a:prstGeom prst="rect">
            <a:avLst/>
          </a:prstGeom>
          <a:noFill/>
        </p:spPr>
        <p:txBody>
          <a:bodyPr wrap="none" rtlCol="0">
            <a:spAutoFit/>
          </a:bodyPr>
          <a:lstStyle/>
          <a:p>
            <a:pPr algn="r"/>
            <a:r>
              <a:rPr lang="fi-FI" sz="1500" dirty="0"/>
              <a:t>2,70</a:t>
            </a:r>
          </a:p>
        </p:txBody>
      </p:sp>
      <p:sp>
        <p:nvSpPr>
          <p:cNvPr id="88" name="Tekstiruutu 87"/>
          <p:cNvSpPr txBox="1"/>
          <p:nvPr/>
        </p:nvSpPr>
        <p:spPr>
          <a:xfrm>
            <a:off x="5492516" y="2015427"/>
            <a:ext cx="498855" cy="323165"/>
          </a:xfrm>
          <a:prstGeom prst="rect">
            <a:avLst/>
          </a:prstGeom>
          <a:noFill/>
        </p:spPr>
        <p:txBody>
          <a:bodyPr wrap="none" rtlCol="0">
            <a:spAutoFit/>
          </a:bodyPr>
          <a:lstStyle/>
          <a:p>
            <a:pPr algn="r"/>
            <a:r>
              <a:rPr lang="fi-FI" sz="1500" dirty="0">
                <a:solidFill>
                  <a:schemeClr val="accent5">
                    <a:lumMod val="50000"/>
                  </a:schemeClr>
                </a:solidFill>
              </a:rPr>
              <a:t>1,3</a:t>
            </a:r>
          </a:p>
        </p:txBody>
      </p:sp>
      <p:sp>
        <p:nvSpPr>
          <p:cNvPr id="89" name="Tekstiruutu 88"/>
          <p:cNvSpPr txBox="1"/>
          <p:nvPr/>
        </p:nvSpPr>
        <p:spPr>
          <a:xfrm>
            <a:off x="1881475" y="2015427"/>
            <a:ext cx="1621149" cy="323165"/>
          </a:xfrm>
          <a:prstGeom prst="rect">
            <a:avLst/>
          </a:prstGeom>
          <a:noFill/>
        </p:spPr>
        <p:txBody>
          <a:bodyPr wrap="none" rtlCol="0">
            <a:spAutoFit/>
          </a:bodyPr>
          <a:lstStyle/>
          <a:p>
            <a:r>
              <a:rPr lang="fi-FI" sz="1500" dirty="0"/>
              <a:t>Toimintamenot</a:t>
            </a:r>
          </a:p>
        </p:txBody>
      </p:sp>
      <p:sp>
        <p:nvSpPr>
          <p:cNvPr id="90" name="Tekstiruutu 89"/>
          <p:cNvSpPr txBox="1"/>
          <p:nvPr/>
        </p:nvSpPr>
        <p:spPr>
          <a:xfrm>
            <a:off x="6328055" y="2015427"/>
            <a:ext cx="377026" cy="323165"/>
          </a:xfrm>
          <a:prstGeom prst="rect">
            <a:avLst/>
          </a:prstGeom>
          <a:noFill/>
        </p:spPr>
        <p:txBody>
          <a:bodyPr wrap="none" rtlCol="0">
            <a:spAutoFit/>
          </a:bodyPr>
          <a:lstStyle/>
          <a:p>
            <a:pPr algn="r"/>
            <a:r>
              <a:rPr lang="fi-FI" sz="1500" dirty="0">
                <a:solidFill>
                  <a:schemeClr val="accent5">
                    <a:lumMod val="50000"/>
                  </a:schemeClr>
                </a:solidFill>
              </a:rPr>
              <a:t>½</a:t>
            </a:r>
          </a:p>
        </p:txBody>
      </p:sp>
      <p:sp>
        <p:nvSpPr>
          <p:cNvPr id="91" name="Tekstiruutu 90"/>
          <p:cNvSpPr txBox="1"/>
          <p:nvPr/>
        </p:nvSpPr>
        <p:spPr>
          <a:xfrm>
            <a:off x="7161236" y="2015427"/>
            <a:ext cx="306494" cy="323165"/>
          </a:xfrm>
          <a:prstGeom prst="rect">
            <a:avLst/>
          </a:prstGeom>
          <a:noFill/>
        </p:spPr>
        <p:txBody>
          <a:bodyPr wrap="none" rtlCol="0">
            <a:spAutoFit/>
          </a:bodyPr>
          <a:lstStyle/>
          <a:p>
            <a:pPr algn="r"/>
            <a:r>
              <a:rPr lang="fi-FI" sz="1500" dirty="0">
                <a:solidFill>
                  <a:schemeClr val="accent5">
                    <a:lumMod val="50000"/>
                  </a:schemeClr>
                </a:solidFill>
              </a:rPr>
              <a:t>1</a:t>
            </a:r>
          </a:p>
        </p:txBody>
      </p:sp>
      <p:sp>
        <p:nvSpPr>
          <p:cNvPr id="93" name="Tekstiruutu 92"/>
          <p:cNvSpPr txBox="1"/>
          <p:nvPr/>
        </p:nvSpPr>
        <p:spPr>
          <a:xfrm>
            <a:off x="4369551" y="2015427"/>
            <a:ext cx="742511" cy="323165"/>
          </a:xfrm>
          <a:prstGeom prst="rect">
            <a:avLst/>
          </a:prstGeom>
          <a:noFill/>
        </p:spPr>
        <p:txBody>
          <a:bodyPr wrap="none" rtlCol="0">
            <a:spAutoFit/>
          </a:bodyPr>
          <a:lstStyle/>
          <a:p>
            <a:pPr algn="r"/>
            <a:r>
              <a:rPr lang="fi-FI" sz="1500" dirty="0"/>
              <a:t>36,75</a:t>
            </a:r>
          </a:p>
        </p:txBody>
      </p:sp>
      <p:sp>
        <p:nvSpPr>
          <p:cNvPr id="66" name="Text Box 4"/>
          <p:cNvSpPr txBox="1">
            <a:spLocks noChangeArrowheads="1"/>
          </p:cNvSpPr>
          <p:nvPr/>
        </p:nvSpPr>
        <p:spPr bwMode="auto">
          <a:xfrm>
            <a:off x="6913007" y="4838404"/>
            <a:ext cx="1889059" cy="219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825" dirty="0"/>
              <a:t>Lähde: Tilastokeskus/Kuntaliitto     </a:t>
            </a:r>
          </a:p>
        </p:txBody>
      </p:sp>
      <p:sp>
        <p:nvSpPr>
          <p:cNvPr id="56" name="Tekstiruutu 55"/>
          <p:cNvSpPr txBox="1"/>
          <p:nvPr/>
        </p:nvSpPr>
        <p:spPr>
          <a:xfrm>
            <a:off x="5405954" y="3901812"/>
            <a:ext cx="585417" cy="323165"/>
          </a:xfrm>
          <a:prstGeom prst="rect">
            <a:avLst/>
          </a:prstGeom>
          <a:noFill/>
        </p:spPr>
        <p:txBody>
          <a:bodyPr wrap="none" rtlCol="0">
            <a:spAutoFit/>
          </a:bodyPr>
          <a:lstStyle/>
          <a:p>
            <a:pPr algn="r"/>
            <a:r>
              <a:rPr lang="fi-FI" sz="1500" dirty="0">
                <a:solidFill>
                  <a:srgbClr val="FF0000"/>
                </a:solidFill>
              </a:rPr>
              <a:t>-4,3</a:t>
            </a:r>
          </a:p>
        </p:txBody>
      </p:sp>
      <p:sp>
        <p:nvSpPr>
          <p:cNvPr id="58" name="Tekstiruutu 57"/>
          <p:cNvSpPr txBox="1"/>
          <p:nvPr/>
        </p:nvSpPr>
        <p:spPr>
          <a:xfrm>
            <a:off x="1881474" y="3901812"/>
            <a:ext cx="1904367" cy="323165"/>
          </a:xfrm>
          <a:prstGeom prst="rect">
            <a:avLst/>
          </a:prstGeom>
          <a:noFill/>
        </p:spPr>
        <p:txBody>
          <a:bodyPr wrap="none" rtlCol="0">
            <a:spAutoFit/>
          </a:bodyPr>
          <a:lstStyle/>
          <a:p>
            <a:r>
              <a:rPr lang="fi-FI" sz="1500" dirty="0"/>
              <a:t>Bruttoinvestoinnit</a:t>
            </a:r>
          </a:p>
        </p:txBody>
      </p:sp>
      <p:sp>
        <p:nvSpPr>
          <p:cNvPr id="59" name="Tekstiruutu 58"/>
          <p:cNvSpPr txBox="1"/>
          <p:nvPr/>
        </p:nvSpPr>
        <p:spPr>
          <a:xfrm>
            <a:off x="6323545" y="3901812"/>
            <a:ext cx="428322" cy="323165"/>
          </a:xfrm>
          <a:prstGeom prst="rect">
            <a:avLst/>
          </a:prstGeom>
          <a:noFill/>
        </p:spPr>
        <p:txBody>
          <a:bodyPr wrap="none" rtlCol="0">
            <a:spAutoFit/>
          </a:bodyPr>
          <a:lstStyle/>
          <a:p>
            <a:pPr algn="r"/>
            <a:r>
              <a:rPr lang="fi-FI" sz="1500" dirty="0">
                <a:solidFill>
                  <a:schemeClr val="accent5">
                    <a:lumMod val="50000"/>
                  </a:schemeClr>
                </a:solidFill>
              </a:rPr>
              <a:t>20</a:t>
            </a:r>
          </a:p>
        </p:txBody>
      </p:sp>
      <p:sp>
        <p:nvSpPr>
          <p:cNvPr id="60" name="Tekstiruutu 59"/>
          <p:cNvSpPr txBox="1"/>
          <p:nvPr/>
        </p:nvSpPr>
        <p:spPr>
          <a:xfrm>
            <a:off x="7015660" y="3901812"/>
            <a:ext cx="498855" cy="323165"/>
          </a:xfrm>
          <a:prstGeom prst="rect">
            <a:avLst/>
          </a:prstGeom>
          <a:noFill/>
        </p:spPr>
        <p:txBody>
          <a:bodyPr wrap="none" rtlCol="0">
            <a:spAutoFit/>
          </a:bodyPr>
          <a:lstStyle/>
          <a:p>
            <a:pPr algn="r"/>
            <a:r>
              <a:rPr lang="fi-FI" sz="1500" dirty="0">
                <a:solidFill>
                  <a:schemeClr val="accent5">
                    <a:lumMod val="50000"/>
                  </a:schemeClr>
                </a:solidFill>
              </a:rPr>
              <a:t>1½</a:t>
            </a:r>
          </a:p>
        </p:txBody>
      </p:sp>
      <p:sp>
        <p:nvSpPr>
          <p:cNvPr id="61" name="Tekstiruutu 60"/>
          <p:cNvSpPr txBox="1"/>
          <p:nvPr/>
        </p:nvSpPr>
        <p:spPr>
          <a:xfrm>
            <a:off x="4491379" y="3901812"/>
            <a:ext cx="620683" cy="323165"/>
          </a:xfrm>
          <a:prstGeom prst="rect">
            <a:avLst/>
          </a:prstGeom>
          <a:noFill/>
        </p:spPr>
        <p:txBody>
          <a:bodyPr wrap="none" rtlCol="0">
            <a:spAutoFit/>
          </a:bodyPr>
          <a:lstStyle/>
          <a:p>
            <a:pPr algn="r"/>
            <a:r>
              <a:rPr lang="fi-FI" sz="1500" dirty="0"/>
              <a:t>4,42</a:t>
            </a:r>
          </a:p>
        </p:txBody>
      </p:sp>
    </p:spTree>
    <p:extLst>
      <p:ext uri="{BB962C8B-B14F-4D97-AF65-F5344CB8AC3E}">
        <p14:creationId xmlns:p14="http://schemas.microsoft.com/office/powerpoint/2010/main" val="1254588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1346667" y="173617"/>
            <a:ext cx="6765235" cy="681151"/>
          </a:xfrm>
        </p:spPr>
        <p:txBody>
          <a:bodyPr rtlCol="0">
            <a:noAutofit/>
          </a:bodyPr>
          <a:lstStyle/>
          <a:p>
            <a:pPr>
              <a:defRPr/>
            </a:pPr>
            <a:r>
              <a:rPr lang="fi-FI" sz="2000" dirty="0"/>
              <a:t>Kuntien ja kuntayhtymien tuloslaskelma </a:t>
            </a:r>
            <a:br>
              <a:rPr lang="fi-FI" sz="2000" dirty="0"/>
            </a:br>
            <a:r>
              <a:rPr lang="fi-FI" sz="2000" dirty="0"/>
              <a:t>vuosina 2015-2018, mrd. € </a:t>
            </a:r>
          </a:p>
        </p:txBody>
      </p:sp>
      <p:sp>
        <p:nvSpPr>
          <p:cNvPr id="26718" name="Alatunnisteen paikkamerkki 1"/>
          <p:cNvSpPr>
            <a:spLocks noGrp="1"/>
          </p:cNvSpPr>
          <p:nvPr>
            <p:ph type="ftr" sz="quarter" idx="11"/>
          </p:nvPr>
        </p:nvSpPr>
        <p:spPr bwMode="auto">
          <a:xfrm>
            <a:off x="3653902" y="4857195"/>
            <a:ext cx="1702097" cy="19883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557199" indent="-214308">
              <a:defRPr>
                <a:solidFill>
                  <a:schemeClr val="tx1"/>
                </a:solidFill>
                <a:latin typeface="Verdana" pitchFamily="34" charset="0"/>
              </a:defRPr>
            </a:lvl2pPr>
            <a:lvl3pPr marL="857229" indent="-171446">
              <a:defRPr>
                <a:solidFill>
                  <a:schemeClr val="tx1"/>
                </a:solidFill>
                <a:latin typeface="Verdana" pitchFamily="34" charset="0"/>
              </a:defRPr>
            </a:lvl3pPr>
            <a:lvl4pPr marL="1200121" indent="-171446">
              <a:defRPr>
                <a:solidFill>
                  <a:schemeClr val="tx1"/>
                </a:solidFill>
                <a:latin typeface="Verdana" pitchFamily="34" charset="0"/>
              </a:defRPr>
            </a:lvl4pPr>
            <a:lvl5pPr marL="1543012" indent="-171446">
              <a:defRPr>
                <a:solidFill>
                  <a:schemeClr val="tx1"/>
                </a:solidFill>
                <a:latin typeface="Verdana" pitchFamily="34" charset="0"/>
              </a:defRPr>
            </a:lvl5pPr>
            <a:lvl6pPr marL="1885904" indent="-171446" fontAlgn="base">
              <a:spcBef>
                <a:spcPct val="0"/>
              </a:spcBef>
              <a:spcAft>
                <a:spcPct val="0"/>
              </a:spcAft>
              <a:defRPr>
                <a:solidFill>
                  <a:schemeClr val="tx1"/>
                </a:solidFill>
                <a:latin typeface="Verdana" pitchFamily="34" charset="0"/>
              </a:defRPr>
            </a:lvl6pPr>
            <a:lvl7pPr marL="2228795" indent="-171446" fontAlgn="base">
              <a:spcBef>
                <a:spcPct val="0"/>
              </a:spcBef>
              <a:spcAft>
                <a:spcPct val="0"/>
              </a:spcAft>
              <a:defRPr>
                <a:solidFill>
                  <a:schemeClr val="tx1"/>
                </a:solidFill>
                <a:latin typeface="Verdana" pitchFamily="34" charset="0"/>
              </a:defRPr>
            </a:lvl7pPr>
            <a:lvl8pPr marL="2571686" indent="-171446" fontAlgn="base">
              <a:spcBef>
                <a:spcPct val="0"/>
              </a:spcBef>
              <a:spcAft>
                <a:spcPct val="0"/>
              </a:spcAft>
              <a:defRPr>
                <a:solidFill>
                  <a:schemeClr val="tx1"/>
                </a:solidFill>
                <a:latin typeface="Verdana" pitchFamily="34" charset="0"/>
              </a:defRPr>
            </a:lvl8pPr>
            <a:lvl9pPr marL="2914578" indent="-17144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sz="751">
                <a:solidFill>
                  <a:schemeClr val="accent1"/>
                </a:solidFill>
              </a:rPr>
              <a:t>8.2.2017 Jari Koskinen</a:t>
            </a:r>
            <a:endParaRPr lang="fi-FI" sz="751" dirty="0">
              <a:solidFill>
                <a:schemeClr val="accent1"/>
              </a:solidFill>
            </a:endParaRPr>
          </a:p>
        </p:txBody>
      </p:sp>
      <p:sp>
        <p:nvSpPr>
          <p:cNvPr id="50" name="Text Box 4"/>
          <p:cNvSpPr txBox="1">
            <a:spLocks noChangeArrowheads="1"/>
          </p:cNvSpPr>
          <p:nvPr/>
        </p:nvSpPr>
        <p:spPr bwMode="auto">
          <a:xfrm>
            <a:off x="6838121" y="4825195"/>
            <a:ext cx="222380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900" dirty="0"/>
              <a:t>Lähde: Tilastokeskus/Kuntaliitto</a:t>
            </a:r>
          </a:p>
        </p:txBody>
      </p:sp>
      <p:graphicFrame>
        <p:nvGraphicFramePr>
          <p:cNvPr id="3" name="Objekti 2"/>
          <p:cNvGraphicFramePr>
            <a:graphicFrameLocks noChangeAspect="1"/>
          </p:cNvGraphicFramePr>
          <p:nvPr>
            <p:extLst>
              <p:ext uri="{D42A27DB-BD31-4B8C-83A1-F6EECF244321}">
                <p14:modId xmlns:p14="http://schemas.microsoft.com/office/powerpoint/2010/main" val="2124326265"/>
              </p:ext>
            </p:extLst>
          </p:nvPr>
        </p:nvGraphicFramePr>
        <p:xfrm>
          <a:off x="1027043" y="979334"/>
          <a:ext cx="7084859" cy="3307744"/>
        </p:xfrm>
        <a:graphic>
          <a:graphicData uri="http://schemas.openxmlformats.org/presentationml/2006/ole">
            <mc:AlternateContent xmlns:mc="http://schemas.openxmlformats.org/markup-compatibility/2006">
              <mc:Choice xmlns:v="urn:schemas-microsoft-com:vml" Requires="v">
                <p:oleObj spid="_x0000_s12315" name="Worksheet" r:id="rId4" imgW="7719237" imgH="3467092" progId="Excel.Sheet.12">
                  <p:embed/>
                </p:oleObj>
              </mc:Choice>
              <mc:Fallback>
                <p:oleObj name="Worksheet" r:id="rId4" imgW="7719237" imgH="3467092" progId="Excel.Sheet.12">
                  <p:embed/>
                  <p:pic>
                    <p:nvPicPr>
                      <p:cNvPr id="0" name=""/>
                      <p:cNvPicPr/>
                      <p:nvPr/>
                    </p:nvPicPr>
                    <p:blipFill>
                      <a:blip r:embed="rId5"/>
                      <a:stretch>
                        <a:fillRect/>
                      </a:stretch>
                    </p:blipFill>
                    <p:spPr>
                      <a:xfrm>
                        <a:off x="1027043" y="979334"/>
                        <a:ext cx="7084859" cy="3307744"/>
                      </a:xfrm>
                      <a:prstGeom prst="rect">
                        <a:avLst/>
                      </a:prstGeom>
                    </p:spPr>
                  </p:pic>
                </p:oleObj>
              </mc:Fallback>
            </mc:AlternateContent>
          </a:graphicData>
        </a:graphic>
      </p:graphicFrame>
    </p:spTree>
    <p:extLst>
      <p:ext uri="{BB962C8B-B14F-4D97-AF65-F5344CB8AC3E}">
        <p14:creationId xmlns:p14="http://schemas.microsoft.com/office/powerpoint/2010/main" val="1709685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ext Box 20"/>
          <p:cNvSpPr txBox="1">
            <a:spLocks noChangeArrowheads="1"/>
          </p:cNvSpPr>
          <p:nvPr/>
        </p:nvSpPr>
        <p:spPr bwMode="auto">
          <a:xfrm>
            <a:off x="1331643" y="239484"/>
            <a:ext cx="6480813" cy="3775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lnSpc>
                <a:spcPct val="95000"/>
              </a:lnSpc>
            </a:pPr>
            <a:r>
              <a:rPr lang="fi-FI" sz="1951" b="1" dirty="0" smtClean="0">
                <a:solidFill>
                  <a:schemeClr val="accent1"/>
                </a:solidFill>
              </a:rPr>
              <a:t>Yhteenveto vuoden 2016 tilinpäätösarvioista</a:t>
            </a:r>
            <a:endParaRPr lang="fi-FI" sz="1951" b="1" dirty="0">
              <a:solidFill>
                <a:schemeClr val="accent1"/>
              </a:solidFill>
            </a:endParaRPr>
          </a:p>
        </p:txBody>
      </p:sp>
      <p:sp>
        <p:nvSpPr>
          <p:cNvPr id="7239" name="Alatunnisteen paikkamerkki 1"/>
          <p:cNvSpPr>
            <a:spLocks noGrp="1"/>
          </p:cNvSpPr>
          <p:nvPr>
            <p:ph type="ftr" sz="quarter" idx="4294967295"/>
          </p:nvPr>
        </p:nvSpPr>
        <p:spPr bwMode="auto">
          <a:xfrm>
            <a:off x="3383869" y="4840005"/>
            <a:ext cx="2171700" cy="16691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557199" indent="-214308">
              <a:defRPr>
                <a:solidFill>
                  <a:schemeClr val="tx1"/>
                </a:solidFill>
                <a:latin typeface="Verdana" pitchFamily="34" charset="0"/>
              </a:defRPr>
            </a:lvl2pPr>
            <a:lvl3pPr marL="857229" indent="-171446">
              <a:defRPr>
                <a:solidFill>
                  <a:schemeClr val="tx1"/>
                </a:solidFill>
                <a:latin typeface="Verdana" pitchFamily="34" charset="0"/>
              </a:defRPr>
            </a:lvl3pPr>
            <a:lvl4pPr marL="1200121" indent="-171446">
              <a:defRPr>
                <a:solidFill>
                  <a:schemeClr val="tx1"/>
                </a:solidFill>
                <a:latin typeface="Verdana" pitchFamily="34" charset="0"/>
              </a:defRPr>
            </a:lvl4pPr>
            <a:lvl5pPr marL="1543012" indent="-171446">
              <a:defRPr>
                <a:solidFill>
                  <a:schemeClr val="tx1"/>
                </a:solidFill>
                <a:latin typeface="Verdana" pitchFamily="34" charset="0"/>
              </a:defRPr>
            </a:lvl5pPr>
            <a:lvl6pPr marL="1885904" indent="-171446" fontAlgn="base">
              <a:spcBef>
                <a:spcPct val="0"/>
              </a:spcBef>
              <a:spcAft>
                <a:spcPct val="0"/>
              </a:spcAft>
              <a:defRPr>
                <a:solidFill>
                  <a:schemeClr val="tx1"/>
                </a:solidFill>
                <a:latin typeface="Verdana" pitchFamily="34" charset="0"/>
              </a:defRPr>
            </a:lvl6pPr>
            <a:lvl7pPr marL="2228795" indent="-171446" fontAlgn="base">
              <a:spcBef>
                <a:spcPct val="0"/>
              </a:spcBef>
              <a:spcAft>
                <a:spcPct val="0"/>
              </a:spcAft>
              <a:defRPr>
                <a:solidFill>
                  <a:schemeClr val="tx1"/>
                </a:solidFill>
                <a:latin typeface="Verdana" pitchFamily="34" charset="0"/>
              </a:defRPr>
            </a:lvl7pPr>
            <a:lvl8pPr marL="2571686" indent="-171446" fontAlgn="base">
              <a:spcBef>
                <a:spcPct val="0"/>
              </a:spcBef>
              <a:spcAft>
                <a:spcPct val="0"/>
              </a:spcAft>
              <a:defRPr>
                <a:solidFill>
                  <a:schemeClr val="tx1"/>
                </a:solidFill>
                <a:latin typeface="Verdana" pitchFamily="34" charset="0"/>
              </a:defRPr>
            </a:lvl8pPr>
            <a:lvl9pPr marL="2914578" indent="-17144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sz="900" dirty="0">
                <a:solidFill>
                  <a:schemeClr val="accent1"/>
                </a:solidFill>
              </a:rPr>
              <a:t>8.2.2017 Jari Koskinen</a:t>
            </a:r>
          </a:p>
        </p:txBody>
      </p:sp>
      <p:sp>
        <p:nvSpPr>
          <p:cNvPr id="10" name="Tekstiruutu 9"/>
          <p:cNvSpPr txBox="1"/>
          <p:nvPr/>
        </p:nvSpPr>
        <p:spPr>
          <a:xfrm>
            <a:off x="790020" y="961182"/>
            <a:ext cx="7273854" cy="323165"/>
          </a:xfrm>
          <a:prstGeom prst="rect">
            <a:avLst/>
          </a:prstGeom>
          <a:noFill/>
        </p:spPr>
        <p:txBody>
          <a:bodyPr wrap="square" rtlCol="0">
            <a:spAutoFit/>
          </a:bodyPr>
          <a:lstStyle/>
          <a:p>
            <a:pPr marL="285750" indent="-285750">
              <a:buFont typeface="Arial" panose="020B0604020202020204" pitchFamily="34" charset="0"/>
              <a:buChar char="•"/>
            </a:pPr>
            <a:r>
              <a:rPr lang="fi-FI" sz="1500" b="1" dirty="0" smtClean="0">
                <a:solidFill>
                  <a:schemeClr val="accent1"/>
                </a:solidFill>
              </a:rPr>
              <a:t>Kuntien vuoden 2016 tilinpäätösarviot odotetun kaltaisia</a:t>
            </a:r>
            <a:endParaRPr lang="fi-FI" sz="1500" b="1" dirty="0">
              <a:solidFill>
                <a:schemeClr val="accent1"/>
              </a:solidFill>
            </a:endParaRPr>
          </a:p>
        </p:txBody>
      </p:sp>
      <p:sp>
        <p:nvSpPr>
          <p:cNvPr id="15" name="Tekstiruutu 14"/>
          <p:cNvSpPr txBox="1"/>
          <p:nvPr/>
        </p:nvSpPr>
        <p:spPr>
          <a:xfrm>
            <a:off x="782782" y="1544464"/>
            <a:ext cx="7650744" cy="286232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fi-FI" sz="1500" b="1" dirty="0">
                <a:solidFill>
                  <a:schemeClr val="accent1"/>
                </a:solidFill>
              </a:rPr>
              <a:t>Toimintakulut kasvoivat maltillisesti, reilun  </a:t>
            </a:r>
            <a:r>
              <a:rPr lang="fi-FI" sz="1500" b="1" dirty="0" smtClean="0">
                <a:solidFill>
                  <a:schemeClr val="accent1"/>
                </a:solidFill>
              </a:rPr>
              <a:t>prosentin</a:t>
            </a:r>
          </a:p>
          <a:p>
            <a:pPr marL="285750" indent="-285750">
              <a:lnSpc>
                <a:spcPct val="150000"/>
              </a:lnSpc>
              <a:buFont typeface="Arial" panose="020B0604020202020204" pitchFamily="34" charset="0"/>
              <a:buChar char="•"/>
            </a:pPr>
            <a:r>
              <a:rPr lang="fi-FI" sz="1500" b="1" dirty="0">
                <a:solidFill>
                  <a:schemeClr val="accent1"/>
                </a:solidFill>
              </a:rPr>
              <a:t>Toimintatuotot edellisen vuoden tasolla</a:t>
            </a:r>
            <a:endParaRPr lang="fi-FI" sz="1500" b="1" dirty="0" smtClean="0">
              <a:solidFill>
                <a:schemeClr val="accent1"/>
              </a:solidFill>
            </a:endParaRPr>
          </a:p>
          <a:p>
            <a:pPr marL="285750" indent="-285750">
              <a:lnSpc>
                <a:spcPct val="150000"/>
              </a:lnSpc>
              <a:buFont typeface="Arial" panose="020B0604020202020204" pitchFamily="34" charset="0"/>
              <a:buChar char="•"/>
            </a:pPr>
            <a:r>
              <a:rPr lang="fi-FI" sz="1500" b="1" dirty="0" smtClean="0">
                <a:solidFill>
                  <a:schemeClr val="accent1"/>
                </a:solidFill>
              </a:rPr>
              <a:t>Verorahoitus (verotulot + valtionosuudet) odotusten mukaisia</a:t>
            </a:r>
          </a:p>
          <a:p>
            <a:pPr marL="285750" indent="-285750">
              <a:lnSpc>
                <a:spcPct val="150000"/>
              </a:lnSpc>
              <a:buFont typeface="Arial" panose="020B0604020202020204" pitchFamily="34" charset="0"/>
              <a:buChar char="•"/>
            </a:pPr>
            <a:r>
              <a:rPr lang="fi-FI" sz="1500" b="1" dirty="0" smtClean="0">
                <a:solidFill>
                  <a:schemeClr val="accent1"/>
                </a:solidFill>
              </a:rPr>
              <a:t>Vuosikate parani koko maan tasolla, mutta kuntakohtaiset erot edelleen suuria</a:t>
            </a:r>
          </a:p>
          <a:p>
            <a:pPr marL="285750" indent="-285750">
              <a:lnSpc>
                <a:spcPct val="150000"/>
              </a:lnSpc>
              <a:buFont typeface="Arial" panose="020B0604020202020204" pitchFamily="34" charset="0"/>
              <a:buChar char="•"/>
            </a:pPr>
            <a:r>
              <a:rPr lang="fi-FI" sz="1500" b="1" dirty="0" smtClean="0">
                <a:solidFill>
                  <a:schemeClr val="accent1"/>
                </a:solidFill>
              </a:rPr>
              <a:t>Tilikauden tulos negatiivinen 111 kunnassa</a:t>
            </a:r>
          </a:p>
          <a:p>
            <a:pPr marL="285750" indent="-285750">
              <a:lnSpc>
                <a:spcPct val="150000"/>
              </a:lnSpc>
              <a:buFont typeface="Arial" panose="020B0604020202020204" pitchFamily="34" charset="0"/>
              <a:buChar char="•"/>
            </a:pPr>
            <a:r>
              <a:rPr lang="fi-FI" sz="1500" b="1" dirty="0" smtClean="0">
                <a:solidFill>
                  <a:schemeClr val="accent1"/>
                </a:solidFill>
              </a:rPr>
              <a:t>Investointimenot maltilliset</a:t>
            </a:r>
          </a:p>
          <a:p>
            <a:pPr marL="285750" indent="-285750">
              <a:lnSpc>
                <a:spcPct val="150000"/>
              </a:lnSpc>
              <a:buFont typeface="Arial" panose="020B0604020202020204" pitchFamily="34" charset="0"/>
              <a:buChar char="•"/>
            </a:pPr>
            <a:r>
              <a:rPr lang="fi-FI" sz="1500" b="1" dirty="0" smtClean="0">
                <a:solidFill>
                  <a:schemeClr val="accent1"/>
                </a:solidFill>
              </a:rPr>
              <a:t>Lainakannan kasvu hidastunut</a:t>
            </a:r>
            <a:endParaRPr lang="fi-FI" sz="1500" b="1" dirty="0">
              <a:solidFill>
                <a:schemeClr val="accent1"/>
              </a:solidFill>
            </a:endParaRPr>
          </a:p>
        </p:txBody>
      </p:sp>
      <p:sp>
        <p:nvSpPr>
          <p:cNvPr id="2" name="Suorakulmio 1"/>
          <p:cNvSpPr/>
          <p:nvPr/>
        </p:nvSpPr>
        <p:spPr>
          <a:xfrm>
            <a:off x="782781" y="1260436"/>
            <a:ext cx="7547290" cy="307777"/>
          </a:xfrm>
          <a:prstGeom prst="rect">
            <a:avLst/>
          </a:prstGeom>
        </p:spPr>
        <p:txBody>
          <a:bodyPr wrap="square">
            <a:spAutoFit/>
          </a:bodyPr>
          <a:lstStyle/>
          <a:p>
            <a:pPr marL="742950" lvl="1" indent="-285750">
              <a:buFont typeface="Arial" panose="020B0604020202020204" pitchFamily="34" charset="0"/>
              <a:buChar char="•"/>
            </a:pPr>
            <a:r>
              <a:rPr lang="fi-FI" sz="1400" i="1" dirty="0" smtClean="0">
                <a:solidFill>
                  <a:srgbClr val="0070C0"/>
                </a:solidFill>
              </a:rPr>
              <a:t>Tiedot vastaavat viime syksyn VM:n Kuntatalousohjelman kehitysarviota</a:t>
            </a:r>
            <a:endParaRPr lang="fi-FI" sz="1400" i="1" dirty="0">
              <a:solidFill>
                <a:srgbClr val="0070C0"/>
              </a:solidFill>
            </a:endParaRPr>
          </a:p>
        </p:txBody>
      </p:sp>
    </p:spTree>
    <p:extLst>
      <p:ext uri="{BB962C8B-B14F-4D97-AF65-F5344CB8AC3E}">
        <p14:creationId xmlns:p14="http://schemas.microsoft.com/office/powerpoint/2010/main" val="12650167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538289" y="21152"/>
            <a:ext cx="5824539" cy="709613"/>
          </a:xfrm>
        </p:spPr>
        <p:txBody>
          <a:bodyPr>
            <a:normAutofit/>
          </a:bodyPr>
          <a:lstStyle/>
          <a:p>
            <a:r>
              <a:rPr lang="fi-FI" sz="1800" dirty="0"/>
              <a:t>Kuntien ja kuntayhtymien rahoituslaskelma</a:t>
            </a:r>
            <a:br>
              <a:rPr lang="fi-FI" sz="1800" dirty="0"/>
            </a:br>
            <a:r>
              <a:rPr lang="fi-FI" sz="1800" dirty="0"/>
              <a:t>vuosina 2015-2018, mrd. €</a:t>
            </a:r>
          </a:p>
        </p:txBody>
      </p:sp>
      <p:sp>
        <p:nvSpPr>
          <p:cNvPr id="2" name="Alatunnisteen paikkamerkki 1"/>
          <p:cNvSpPr>
            <a:spLocks noGrp="1"/>
          </p:cNvSpPr>
          <p:nvPr>
            <p:ph type="ftr" sz="quarter" idx="11"/>
          </p:nvPr>
        </p:nvSpPr>
        <p:spPr>
          <a:xfrm>
            <a:off x="3707909" y="4857195"/>
            <a:ext cx="2321719" cy="198835"/>
          </a:xfrm>
        </p:spPr>
        <p:txBody>
          <a:bodyPr/>
          <a:lstStyle/>
          <a:p>
            <a:pPr>
              <a:defRPr/>
            </a:pPr>
            <a:r>
              <a:rPr lang="fi-FI" sz="675"/>
              <a:t>8.2.2017 Jari Koskinen</a:t>
            </a:r>
            <a:endParaRPr lang="fi-FI" sz="675" dirty="0"/>
          </a:p>
        </p:txBody>
      </p:sp>
      <p:sp>
        <p:nvSpPr>
          <p:cNvPr id="73" name="Text Box 4"/>
          <p:cNvSpPr txBox="1">
            <a:spLocks noChangeArrowheads="1"/>
          </p:cNvSpPr>
          <p:nvPr/>
        </p:nvSpPr>
        <p:spPr bwMode="auto">
          <a:xfrm>
            <a:off x="6897761" y="4825195"/>
            <a:ext cx="2164167"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900" dirty="0"/>
              <a:t>Lähde: Tilastokeskus/Kuntaliitto</a:t>
            </a:r>
          </a:p>
        </p:txBody>
      </p:sp>
      <p:graphicFrame>
        <p:nvGraphicFramePr>
          <p:cNvPr id="3" name="Objekti 2"/>
          <p:cNvGraphicFramePr>
            <a:graphicFrameLocks noChangeAspect="1"/>
          </p:cNvGraphicFramePr>
          <p:nvPr>
            <p:extLst>
              <p:ext uri="{D42A27DB-BD31-4B8C-83A1-F6EECF244321}">
                <p14:modId xmlns:p14="http://schemas.microsoft.com/office/powerpoint/2010/main" val="3298358606"/>
              </p:ext>
            </p:extLst>
          </p:nvPr>
        </p:nvGraphicFramePr>
        <p:xfrm>
          <a:off x="1272209" y="730763"/>
          <a:ext cx="6765235" cy="4095239"/>
        </p:xfrm>
        <a:graphic>
          <a:graphicData uri="http://schemas.openxmlformats.org/presentationml/2006/ole">
            <mc:AlternateContent xmlns:mc="http://schemas.openxmlformats.org/markup-compatibility/2006">
              <mc:Choice xmlns:v="urn:schemas-microsoft-com:vml" Requires="v">
                <p:oleObj spid="_x0000_s13339" name="Worksheet" r:id="rId4" imgW="8900302" imgH="5402541" progId="Excel.Sheet.12">
                  <p:embed/>
                </p:oleObj>
              </mc:Choice>
              <mc:Fallback>
                <p:oleObj name="Worksheet" r:id="rId4" imgW="8900302" imgH="5402541" progId="Excel.Sheet.12">
                  <p:embed/>
                  <p:pic>
                    <p:nvPicPr>
                      <p:cNvPr id="0" name=""/>
                      <p:cNvPicPr/>
                      <p:nvPr/>
                    </p:nvPicPr>
                    <p:blipFill>
                      <a:blip r:embed="rId5"/>
                      <a:stretch>
                        <a:fillRect/>
                      </a:stretch>
                    </p:blipFill>
                    <p:spPr>
                      <a:xfrm>
                        <a:off x="1272209" y="730763"/>
                        <a:ext cx="6765235" cy="4095239"/>
                      </a:xfrm>
                      <a:prstGeom prst="rect">
                        <a:avLst/>
                      </a:prstGeom>
                    </p:spPr>
                  </p:pic>
                </p:oleObj>
              </mc:Fallback>
            </mc:AlternateContent>
          </a:graphicData>
        </a:graphic>
      </p:graphicFrame>
    </p:spTree>
    <p:extLst>
      <p:ext uri="{BB962C8B-B14F-4D97-AF65-F5344CB8AC3E}">
        <p14:creationId xmlns:p14="http://schemas.microsoft.com/office/powerpoint/2010/main" val="183150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nvGraphicFramePr>
        <p:xfrm>
          <a:off x="1633539" y="1042989"/>
          <a:ext cx="6057900" cy="3058716"/>
        </p:xfrm>
        <a:graphic>
          <a:graphicData uri="http://schemas.openxmlformats.org/presentationml/2006/ole">
            <mc:AlternateContent xmlns:mc="http://schemas.openxmlformats.org/markup-compatibility/2006">
              <mc:Choice xmlns:v="urn:schemas-microsoft-com:vml" Requires="v">
                <p:oleObj spid="_x0000_s10340" name="Kaavio" r:id="rId4" imgW="10096677" imgH="5095777" progId="MSGraph.Chart.8">
                  <p:embed followColorScheme="full"/>
                </p:oleObj>
              </mc:Choice>
              <mc:Fallback>
                <p:oleObj name="Kaavio" r:id="rId4" imgW="10096677" imgH="5095777" progId="MSGraph.Chart.8">
                  <p:embed followColorScheme="full"/>
                  <p:pic>
                    <p:nvPicPr>
                      <p:cNvPr id="15362" name="Object 2"/>
                      <p:cNvPicPr>
                        <a:picLocks noChangeAspect="1" noChangeArrowheads="1"/>
                      </p:cNvPicPr>
                      <p:nvPr/>
                    </p:nvPicPr>
                    <p:blipFill>
                      <a:blip r:embed="rId5"/>
                      <a:srcRect/>
                      <a:stretch>
                        <a:fillRect/>
                      </a:stretch>
                    </p:blipFill>
                    <p:spPr bwMode="auto">
                      <a:xfrm>
                        <a:off x="1633539" y="1042989"/>
                        <a:ext cx="6057900" cy="30587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4" name="Object 4"/>
          <p:cNvGraphicFramePr>
            <a:graphicFrameLocks noChangeAspect="1"/>
          </p:cNvGraphicFramePr>
          <p:nvPr/>
        </p:nvGraphicFramePr>
        <p:xfrm>
          <a:off x="1633539" y="1042989"/>
          <a:ext cx="6057900" cy="3058716"/>
        </p:xfrm>
        <a:graphic>
          <a:graphicData uri="http://schemas.openxmlformats.org/presentationml/2006/ole">
            <mc:AlternateContent xmlns:mc="http://schemas.openxmlformats.org/markup-compatibility/2006">
              <mc:Choice xmlns:v="urn:schemas-microsoft-com:vml" Requires="v">
                <p:oleObj spid="_x0000_s10341" name="Kaavio" r:id="rId6" imgW="10096677" imgH="5095777" progId="MSGraph.Chart.8">
                  <p:embed followColorScheme="full"/>
                </p:oleObj>
              </mc:Choice>
              <mc:Fallback>
                <p:oleObj name="Kaavio" r:id="rId6" imgW="10096677" imgH="5095777" progId="MSGraph.Chart.8">
                  <p:embed followColorScheme="full"/>
                  <p:pic>
                    <p:nvPicPr>
                      <p:cNvPr id="15364" name="Object 4"/>
                      <p:cNvPicPr>
                        <a:picLocks noChangeAspect="1" noChangeArrowheads="1"/>
                      </p:cNvPicPr>
                      <p:nvPr/>
                    </p:nvPicPr>
                    <p:blipFill>
                      <a:blip r:embed="rId5"/>
                      <a:srcRect/>
                      <a:stretch>
                        <a:fillRect/>
                      </a:stretch>
                    </p:blipFill>
                    <p:spPr bwMode="auto">
                      <a:xfrm>
                        <a:off x="1633539" y="1042989"/>
                        <a:ext cx="6057900" cy="30587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5" name="Rectangle 6"/>
          <p:cNvSpPr>
            <a:spLocks noChangeArrowheads="1"/>
          </p:cNvSpPr>
          <p:nvPr/>
        </p:nvSpPr>
        <p:spPr bwMode="auto">
          <a:xfrm>
            <a:off x="1331123" y="114304"/>
            <a:ext cx="6561535" cy="555537"/>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lIns="0" tIns="0" rIns="0" bIns="0">
            <a:spAutoFit/>
          </a:bodyPr>
          <a:lstStyle/>
          <a:p>
            <a:pPr algn="ctr">
              <a:lnSpc>
                <a:spcPct val="95000"/>
              </a:lnSpc>
            </a:pPr>
            <a:r>
              <a:rPr lang="fi-FI" sz="1900" dirty="0">
                <a:solidFill>
                  <a:schemeClr val="accent1"/>
                </a:solidFill>
              </a:rPr>
              <a:t>Kuntien ja kuntayhtymien vuosikate, poistot sekä investoinnit 1997-2018, mrd. €</a:t>
            </a:r>
          </a:p>
        </p:txBody>
      </p:sp>
      <p:graphicFrame>
        <p:nvGraphicFramePr>
          <p:cNvPr id="3" name="Object 7"/>
          <p:cNvGraphicFramePr>
            <a:graphicFrameLocks noChangeAspect="1"/>
          </p:cNvGraphicFramePr>
          <p:nvPr>
            <p:extLst>
              <p:ext uri="{D42A27DB-BD31-4B8C-83A1-F6EECF244321}">
                <p14:modId xmlns:p14="http://schemas.microsoft.com/office/powerpoint/2010/main" val="2180042555"/>
              </p:ext>
            </p:extLst>
          </p:nvPr>
        </p:nvGraphicFramePr>
        <p:xfrm>
          <a:off x="565746" y="566740"/>
          <a:ext cx="8190129" cy="3949228"/>
        </p:xfrm>
        <a:graphic>
          <a:graphicData uri="http://schemas.openxmlformats.org/drawingml/2006/chart">
            <c:chart xmlns:c="http://schemas.openxmlformats.org/drawingml/2006/chart" xmlns:r="http://schemas.openxmlformats.org/officeDocument/2006/relationships" r:id="rId7"/>
          </a:graphicData>
        </a:graphic>
      </p:graphicFrame>
      <p:sp>
        <p:nvSpPr>
          <p:cNvPr id="15368" name="Alatunnisteen paikkamerkki 1"/>
          <p:cNvSpPr>
            <a:spLocks noGrp="1"/>
          </p:cNvSpPr>
          <p:nvPr>
            <p:ph type="ftr" sz="quarter" idx="4294967295"/>
          </p:nvPr>
        </p:nvSpPr>
        <p:spPr bwMode="auto">
          <a:xfrm>
            <a:off x="3437875" y="4841086"/>
            <a:ext cx="2171700" cy="21494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557199" indent="-214308">
              <a:defRPr>
                <a:solidFill>
                  <a:schemeClr val="tx1"/>
                </a:solidFill>
                <a:latin typeface="Verdana" pitchFamily="34" charset="0"/>
              </a:defRPr>
            </a:lvl2pPr>
            <a:lvl3pPr marL="857229" indent="-171446">
              <a:defRPr>
                <a:solidFill>
                  <a:schemeClr val="tx1"/>
                </a:solidFill>
                <a:latin typeface="Verdana" pitchFamily="34" charset="0"/>
              </a:defRPr>
            </a:lvl3pPr>
            <a:lvl4pPr marL="1200121" indent="-171446">
              <a:defRPr>
                <a:solidFill>
                  <a:schemeClr val="tx1"/>
                </a:solidFill>
                <a:latin typeface="Verdana" pitchFamily="34" charset="0"/>
              </a:defRPr>
            </a:lvl4pPr>
            <a:lvl5pPr marL="1543012" indent="-171446">
              <a:defRPr>
                <a:solidFill>
                  <a:schemeClr val="tx1"/>
                </a:solidFill>
                <a:latin typeface="Verdana" pitchFamily="34" charset="0"/>
              </a:defRPr>
            </a:lvl5pPr>
            <a:lvl6pPr marL="1885904" indent="-171446" fontAlgn="base">
              <a:spcBef>
                <a:spcPct val="0"/>
              </a:spcBef>
              <a:spcAft>
                <a:spcPct val="0"/>
              </a:spcAft>
              <a:defRPr>
                <a:solidFill>
                  <a:schemeClr val="tx1"/>
                </a:solidFill>
                <a:latin typeface="Verdana" pitchFamily="34" charset="0"/>
              </a:defRPr>
            </a:lvl6pPr>
            <a:lvl7pPr marL="2228795" indent="-171446" fontAlgn="base">
              <a:spcBef>
                <a:spcPct val="0"/>
              </a:spcBef>
              <a:spcAft>
                <a:spcPct val="0"/>
              </a:spcAft>
              <a:defRPr>
                <a:solidFill>
                  <a:schemeClr val="tx1"/>
                </a:solidFill>
                <a:latin typeface="Verdana" pitchFamily="34" charset="0"/>
              </a:defRPr>
            </a:lvl7pPr>
            <a:lvl8pPr marL="2571686" indent="-171446" fontAlgn="base">
              <a:spcBef>
                <a:spcPct val="0"/>
              </a:spcBef>
              <a:spcAft>
                <a:spcPct val="0"/>
              </a:spcAft>
              <a:defRPr>
                <a:solidFill>
                  <a:schemeClr val="tx1"/>
                </a:solidFill>
                <a:latin typeface="Verdana" pitchFamily="34" charset="0"/>
              </a:defRPr>
            </a:lvl8pPr>
            <a:lvl9pPr marL="2914578" indent="-17144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sz="851" dirty="0">
                <a:solidFill>
                  <a:schemeClr val="accent1"/>
                </a:solidFill>
              </a:rPr>
              <a:t>8.2.2017 Jari Koskinen</a:t>
            </a:r>
          </a:p>
        </p:txBody>
      </p:sp>
      <p:sp>
        <p:nvSpPr>
          <p:cNvPr id="11" name="Text Box 10"/>
          <p:cNvSpPr txBox="1">
            <a:spLocks noChangeArrowheads="1"/>
          </p:cNvSpPr>
          <p:nvPr/>
        </p:nvSpPr>
        <p:spPr bwMode="auto">
          <a:xfrm>
            <a:off x="605790" y="4293699"/>
            <a:ext cx="8150084" cy="485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825" dirty="0"/>
              <a:t> </a:t>
            </a:r>
            <a:r>
              <a:rPr lang="fi-FI" sz="851" dirty="0"/>
              <a:t>1) Investointimenot – Rahoitusosuudet investointeihin. 2) Investointimenot ilman maa- ja vesialueiden sekä osakkeiden ja osuuksien hankintaa</a:t>
            </a:r>
          </a:p>
          <a:p>
            <a:pPr eaLnBrk="1" hangingPunct="1"/>
            <a:r>
              <a:rPr lang="fi-FI" sz="851" dirty="0"/>
              <a:t>     Vuoden 2010 luvuissa on mukana Helsingin seudun </a:t>
            </a:r>
            <a:r>
              <a:rPr lang="fi-FI" sz="851" dirty="0" err="1"/>
              <a:t>ympäristöpalvelut-kuntayhtymän</a:t>
            </a:r>
            <a:r>
              <a:rPr lang="fi-FI" sz="851" dirty="0"/>
              <a:t> perustamiseen liittyviä eriä.</a:t>
            </a:r>
          </a:p>
          <a:p>
            <a:pPr eaLnBrk="1" hangingPunct="1"/>
            <a:r>
              <a:rPr lang="fi-FI" sz="851" dirty="0"/>
              <a:t>     Vuoden 2014 luvussa on mukana arviolta 3,1 mrd. euroa  liikelaitosten yhtiöittämisiin liittyviä osakkeiden ja osuuksien hankintaa.</a:t>
            </a:r>
          </a:p>
        </p:txBody>
      </p:sp>
      <p:sp>
        <p:nvSpPr>
          <p:cNvPr id="9" name="Tekstiruutu 8"/>
          <p:cNvSpPr txBox="1"/>
          <p:nvPr/>
        </p:nvSpPr>
        <p:spPr>
          <a:xfrm>
            <a:off x="7803084" y="4141916"/>
            <a:ext cx="367408" cy="261610"/>
          </a:xfrm>
          <a:prstGeom prst="rect">
            <a:avLst/>
          </a:prstGeom>
          <a:noFill/>
        </p:spPr>
        <p:txBody>
          <a:bodyPr wrap="none" rtlCol="0">
            <a:spAutoFit/>
          </a:bodyPr>
          <a:lstStyle/>
          <a:p>
            <a:r>
              <a:rPr lang="fi-FI" sz="1100" dirty="0">
                <a:solidFill>
                  <a:schemeClr val="accent1"/>
                </a:solidFill>
              </a:rPr>
              <a:t>TS</a:t>
            </a:r>
          </a:p>
        </p:txBody>
      </p:sp>
      <p:sp>
        <p:nvSpPr>
          <p:cNvPr id="10" name="Tekstiruutu 9"/>
          <p:cNvSpPr txBox="1"/>
          <p:nvPr/>
        </p:nvSpPr>
        <p:spPr>
          <a:xfrm>
            <a:off x="7127331" y="4141916"/>
            <a:ext cx="452368" cy="261610"/>
          </a:xfrm>
          <a:prstGeom prst="rect">
            <a:avLst/>
          </a:prstGeom>
          <a:noFill/>
        </p:spPr>
        <p:txBody>
          <a:bodyPr wrap="none" rtlCol="0">
            <a:spAutoFit/>
          </a:bodyPr>
          <a:lstStyle/>
          <a:p>
            <a:r>
              <a:rPr lang="fi-FI" sz="1100" dirty="0">
                <a:solidFill>
                  <a:schemeClr val="accent1"/>
                </a:solidFill>
              </a:rPr>
              <a:t>TPA</a:t>
            </a:r>
          </a:p>
        </p:txBody>
      </p:sp>
      <p:sp>
        <p:nvSpPr>
          <p:cNvPr id="12" name="Text Box 4"/>
          <p:cNvSpPr txBox="1">
            <a:spLocks noChangeArrowheads="1"/>
          </p:cNvSpPr>
          <p:nvPr/>
        </p:nvSpPr>
        <p:spPr bwMode="auto">
          <a:xfrm>
            <a:off x="6986282" y="4825196"/>
            <a:ext cx="207564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900" dirty="0"/>
              <a:t>Lähde: Tilastokeskus/Kuntaliitto</a:t>
            </a:r>
          </a:p>
        </p:txBody>
      </p:sp>
      <p:sp>
        <p:nvSpPr>
          <p:cNvPr id="13" name="Tekstiruutu 12"/>
          <p:cNvSpPr txBox="1"/>
          <p:nvPr/>
        </p:nvSpPr>
        <p:spPr>
          <a:xfrm>
            <a:off x="7469259" y="4141916"/>
            <a:ext cx="367408" cy="261610"/>
          </a:xfrm>
          <a:prstGeom prst="rect">
            <a:avLst/>
          </a:prstGeom>
          <a:noFill/>
        </p:spPr>
        <p:txBody>
          <a:bodyPr wrap="none" rtlCol="0">
            <a:spAutoFit/>
          </a:bodyPr>
          <a:lstStyle/>
          <a:p>
            <a:r>
              <a:rPr lang="fi-FI" sz="1100" dirty="0">
                <a:solidFill>
                  <a:schemeClr val="accent1"/>
                </a:solidFill>
              </a:rPr>
              <a:t>TA</a:t>
            </a:r>
          </a:p>
        </p:txBody>
      </p:sp>
    </p:spTree>
    <p:extLst>
      <p:ext uri="{BB962C8B-B14F-4D97-AF65-F5344CB8AC3E}">
        <p14:creationId xmlns:p14="http://schemas.microsoft.com/office/powerpoint/2010/main" val="3776027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ChangeAspect="1"/>
          </p:cNvGraphicFramePr>
          <p:nvPr>
            <p:extLst>
              <p:ext uri="{D42A27DB-BD31-4B8C-83A1-F6EECF244321}">
                <p14:modId xmlns:p14="http://schemas.microsoft.com/office/powerpoint/2010/main" val="2259246155"/>
              </p:ext>
            </p:extLst>
          </p:nvPr>
        </p:nvGraphicFramePr>
        <p:xfrm>
          <a:off x="558802" y="569915"/>
          <a:ext cx="8265887" cy="3351987"/>
        </p:xfrm>
        <a:graphic>
          <a:graphicData uri="http://schemas.openxmlformats.org/drawingml/2006/chart">
            <c:chart xmlns:c="http://schemas.openxmlformats.org/drawingml/2006/chart" xmlns:r="http://schemas.openxmlformats.org/officeDocument/2006/relationships" r:id="rId3"/>
          </a:graphicData>
        </a:graphic>
      </p:graphicFrame>
      <p:sp>
        <p:nvSpPr>
          <p:cNvPr id="5" name="Alatunnisteen paikkamerkki 4"/>
          <p:cNvSpPr>
            <a:spLocks noGrp="1"/>
          </p:cNvSpPr>
          <p:nvPr>
            <p:ph type="ftr" sz="quarter" idx="11"/>
          </p:nvPr>
        </p:nvSpPr>
        <p:spPr>
          <a:xfrm>
            <a:off x="3970739" y="4838703"/>
            <a:ext cx="1573373" cy="198835"/>
          </a:xfrm>
        </p:spPr>
        <p:txBody>
          <a:bodyPr/>
          <a:lstStyle/>
          <a:p>
            <a:pPr>
              <a:defRPr/>
            </a:pPr>
            <a:r>
              <a:rPr lang="en-US" sz="900" dirty="0"/>
              <a:t>8.2.2017 Jari Koskinen</a:t>
            </a:r>
            <a:endParaRPr lang="fi-FI" sz="900" dirty="0"/>
          </a:p>
        </p:txBody>
      </p:sp>
      <p:sp>
        <p:nvSpPr>
          <p:cNvPr id="7" name="Rectangle 6"/>
          <p:cNvSpPr>
            <a:spLocks noChangeArrowheads="1"/>
          </p:cNvSpPr>
          <p:nvPr/>
        </p:nvSpPr>
        <p:spPr bwMode="auto">
          <a:xfrm>
            <a:off x="839930" y="112863"/>
            <a:ext cx="7627257" cy="555537"/>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wrap="square" lIns="0" tIns="0" rIns="0" bIns="0">
            <a:spAutoFit/>
          </a:bodyPr>
          <a:lstStyle/>
          <a:p>
            <a:pPr algn="ctr">
              <a:lnSpc>
                <a:spcPct val="95000"/>
              </a:lnSpc>
            </a:pPr>
            <a:r>
              <a:rPr lang="fi-FI" sz="1900" dirty="0">
                <a:solidFill>
                  <a:schemeClr val="accent1"/>
                </a:solidFill>
              </a:rPr>
              <a:t>Kuntien ja kuntayhtymien toiminnan ja investointien rahavirta</a:t>
            </a:r>
          </a:p>
          <a:p>
            <a:pPr algn="ctr">
              <a:lnSpc>
                <a:spcPct val="95000"/>
              </a:lnSpc>
            </a:pPr>
            <a:r>
              <a:rPr lang="fi-FI" sz="1900" dirty="0">
                <a:solidFill>
                  <a:schemeClr val="accent1"/>
                </a:solidFill>
              </a:rPr>
              <a:t> sekä lainakannan muutos 1997-2018, mrd. €</a:t>
            </a:r>
          </a:p>
        </p:txBody>
      </p:sp>
      <p:sp>
        <p:nvSpPr>
          <p:cNvPr id="8" name="Suorakulmio 7"/>
          <p:cNvSpPr/>
          <p:nvPr/>
        </p:nvSpPr>
        <p:spPr>
          <a:xfrm>
            <a:off x="1248859" y="4191778"/>
            <a:ext cx="6533631" cy="677621"/>
          </a:xfrm>
          <a:prstGeom prst="rect">
            <a:avLst/>
          </a:prstGeom>
        </p:spPr>
        <p:txBody>
          <a:bodyPr wrap="square">
            <a:spAutoFit/>
          </a:bodyPr>
          <a:lstStyle/>
          <a:p>
            <a:pPr eaLnBrk="1" hangingPunct="1"/>
            <a:r>
              <a:rPr lang="fi-FI" sz="951" dirty="0"/>
              <a:t>Toiminnan ja investointien rahavirta on rahoituslaskelman välitulos, jonka negatiivinen (alijäämäinen) määrä ilmaisee, että menoja joudutaan kattamaan joko kassavaroja vähentämällä tai ottamalla lisää lainaa. Positiivinen (ylijäämäinen) määrä ilmaisee, kuinka paljon rahavirrasta jää nettoantolainaukseen, lainojen lyhennyksiin ja kassan vahvistamiseen.</a:t>
            </a:r>
          </a:p>
        </p:txBody>
      </p:sp>
      <p:sp>
        <p:nvSpPr>
          <p:cNvPr id="10" name="Suorakulmio 9"/>
          <p:cNvSpPr/>
          <p:nvPr/>
        </p:nvSpPr>
        <p:spPr>
          <a:xfrm>
            <a:off x="1221142" y="3842920"/>
            <a:ext cx="6345324" cy="384977"/>
          </a:xfrm>
          <a:prstGeom prst="rect">
            <a:avLst/>
          </a:prstGeom>
        </p:spPr>
        <p:txBody>
          <a:bodyPr wrap="square">
            <a:spAutoFit/>
          </a:bodyPr>
          <a:lstStyle/>
          <a:p>
            <a:pPr eaLnBrk="1" hangingPunct="1"/>
            <a:r>
              <a:rPr lang="fi-FI" sz="951" dirty="0"/>
              <a:t> 1) </a:t>
            </a:r>
            <a:r>
              <a:rPr lang="fi-FI" sz="951" b="1" dirty="0"/>
              <a:t>Toiminnan ja investointien rahavirta </a:t>
            </a:r>
            <a:r>
              <a:rPr lang="fi-FI" sz="951" dirty="0"/>
              <a:t>= </a:t>
            </a:r>
            <a:r>
              <a:rPr lang="fi-FI" sz="951" b="1" dirty="0"/>
              <a:t>Tulorahoitus, netto + Investoinnit, netto  </a:t>
            </a:r>
          </a:p>
          <a:p>
            <a:pPr eaLnBrk="1" hangingPunct="1"/>
            <a:r>
              <a:rPr lang="fi-FI" sz="951" b="1" dirty="0"/>
              <a:t>      </a:t>
            </a:r>
            <a:r>
              <a:rPr lang="fi-FI" sz="951" dirty="0"/>
              <a:t>Tulorahoitus, netto = Vuosikate + Satunnaiset erät, netto + tulorahoituksen korjauserät</a:t>
            </a:r>
          </a:p>
        </p:txBody>
      </p:sp>
      <p:sp>
        <p:nvSpPr>
          <p:cNvPr id="9" name="Tekstiruutu 8"/>
          <p:cNvSpPr txBox="1"/>
          <p:nvPr/>
        </p:nvSpPr>
        <p:spPr>
          <a:xfrm>
            <a:off x="7970000" y="3731638"/>
            <a:ext cx="367408" cy="261610"/>
          </a:xfrm>
          <a:prstGeom prst="rect">
            <a:avLst/>
          </a:prstGeom>
          <a:noFill/>
        </p:spPr>
        <p:txBody>
          <a:bodyPr wrap="none" rtlCol="0">
            <a:spAutoFit/>
          </a:bodyPr>
          <a:lstStyle/>
          <a:p>
            <a:r>
              <a:rPr lang="fi-FI" sz="1100" dirty="0">
                <a:solidFill>
                  <a:schemeClr val="accent1"/>
                </a:solidFill>
              </a:rPr>
              <a:t>TS</a:t>
            </a:r>
          </a:p>
        </p:txBody>
      </p:sp>
      <p:sp>
        <p:nvSpPr>
          <p:cNvPr id="11" name="Tekstiruutu 10"/>
          <p:cNvSpPr txBox="1"/>
          <p:nvPr/>
        </p:nvSpPr>
        <p:spPr>
          <a:xfrm>
            <a:off x="7272475" y="3731638"/>
            <a:ext cx="452368" cy="261610"/>
          </a:xfrm>
          <a:prstGeom prst="rect">
            <a:avLst/>
          </a:prstGeom>
          <a:noFill/>
        </p:spPr>
        <p:txBody>
          <a:bodyPr wrap="none" rtlCol="0">
            <a:spAutoFit/>
          </a:bodyPr>
          <a:lstStyle/>
          <a:p>
            <a:r>
              <a:rPr lang="fi-FI" sz="1100" dirty="0">
                <a:solidFill>
                  <a:schemeClr val="accent1"/>
                </a:solidFill>
              </a:rPr>
              <a:t>TPA</a:t>
            </a:r>
          </a:p>
        </p:txBody>
      </p:sp>
      <p:sp>
        <p:nvSpPr>
          <p:cNvPr id="13" name="Text Box 4"/>
          <p:cNvSpPr txBox="1">
            <a:spLocks noChangeArrowheads="1"/>
          </p:cNvSpPr>
          <p:nvPr/>
        </p:nvSpPr>
        <p:spPr bwMode="auto">
          <a:xfrm>
            <a:off x="6986282" y="4825196"/>
            <a:ext cx="207564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900" dirty="0"/>
              <a:t>Lähde: Tilastokeskus/Kuntaliitto</a:t>
            </a:r>
          </a:p>
        </p:txBody>
      </p:sp>
      <p:sp>
        <p:nvSpPr>
          <p:cNvPr id="14" name="Tekstiruutu 13"/>
          <p:cNvSpPr txBox="1"/>
          <p:nvPr/>
        </p:nvSpPr>
        <p:spPr>
          <a:xfrm>
            <a:off x="7628919" y="3731638"/>
            <a:ext cx="367408" cy="261610"/>
          </a:xfrm>
          <a:prstGeom prst="rect">
            <a:avLst/>
          </a:prstGeom>
          <a:noFill/>
        </p:spPr>
        <p:txBody>
          <a:bodyPr wrap="none" rtlCol="0">
            <a:spAutoFit/>
          </a:bodyPr>
          <a:lstStyle/>
          <a:p>
            <a:r>
              <a:rPr lang="fi-FI" sz="1100" dirty="0">
                <a:solidFill>
                  <a:schemeClr val="accent1"/>
                </a:solidFill>
              </a:rPr>
              <a:t>TA</a:t>
            </a:r>
          </a:p>
        </p:txBody>
      </p:sp>
    </p:spTree>
    <p:extLst>
      <p:ext uri="{BB962C8B-B14F-4D97-AF65-F5344CB8AC3E}">
        <p14:creationId xmlns:p14="http://schemas.microsoft.com/office/powerpoint/2010/main" val="2712496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439467" y="141690"/>
            <a:ext cx="6453188" cy="601265"/>
          </a:xfrm>
        </p:spPr>
        <p:txBody>
          <a:bodyPr>
            <a:noAutofit/>
          </a:bodyPr>
          <a:lstStyle/>
          <a:p>
            <a:pPr algn="ctr" eaLnBrk="1" hangingPunct="1"/>
            <a:r>
              <a:rPr lang="fi-FI" sz="1900" b="0" dirty="0">
                <a:solidFill>
                  <a:schemeClr val="accent1"/>
                </a:solidFill>
              </a:rPr>
              <a:t>Kuntien ja kuntayhtymien lainakanta sekä rahavarat</a:t>
            </a:r>
            <a:r>
              <a:rPr lang="fi-FI" sz="1900" dirty="0">
                <a:solidFill>
                  <a:schemeClr val="accent1"/>
                </a:solidFill>
              </a:rPr>
              <a:t/>
            </a:r>
            <a:br>
              <a:rPr lang="fi-FI" sz="1900" dirty="0">
                <a:solidFill>
                  <a:schemeClr val="accent1"/>
                </a:solidFill>
              </a:rPr>
            </a:br>
            <a:r>
              <a:rPr lang="fi-FI" sz="1900" b="0" dirty="0">
                <a:solidFill>
                  <a:schemeClr val="accent1"/>
                </a:solidFill>
              </a:rPr>
              <a:t>1997-2018, mrd. €</a:t>
            </a:r>
          </a:p>
        </p:txBody>
      </p:sp>
      <p:graphicFrame>
        <p:nvGraphicFramePr>
          <p:cNvPr id="2" name="Object 3"/>
          <p:cNvGraphicFramePr>
            <a:graphicFrameLocks noChangeAspect="1"/>
          </p:cNvGraphicFramePr>
          <p:nvPr>
            <p:extLst>
              <p:ext uri="{D42A27DB-BD31-4B8C-83A1-F6EECF244321}">
                <p14:modId xmlns:p14="http://schemas.microsoft.com/office/powerpoint/2010/main" val="799413327"/>
              </p:ext>
            </p:extLst>
          </p:nvPr>
        </p:nvGraphicFramePr>
        <p:xfrm>
          <a:off x="718459" y="719141"/>
          <a:ext cx="7830456" cy="3910919"/>
        </p:xfrm>
        <a:graphic>
          <a:graphicData uri="http://schemas.openxmlformats.org/drawingml/2006/chart">
            <c:chart xmlns:c="http://schemas.openxmlformats.org/drawingml/2006/chart" xmlns:r="http://schemas.openxmlformats.org/officeDocument/2006/relationships" r:id="rId2"/>
          </a:graphicData>
        </a:graphic>
      </p:graphicFrame>
      <p:sp>
        <p:nvSpPr>
          <p:cNvPr id="23556" name="Text Box 4"/>
          <p:cNvSpPr txBox="1">
            <a:spLocks noChangeArrowheads="1"/>
          </p:cNvSpPr>
          <p:nvPr/>
        </p:nvSpPr>
        <p:spPr bwMode="auto">
          <a:xfrm>
            <a:off x="6894185" y="4808007"/>
            <a:ext cx="204990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900" dirty="0"/>
              <a:t>Lähde: Tilastokeskus/Kuntaliitto           </a:t>
            </a:r>
          </a:p>
        </p:txBody>
      </p:sp>
      <p:sp>
        <p:nvSpPr>
          <p:cNvPr id="24581" name="Alatunnisteen paikkamerkki 1"/>
          <p:cNvSpPr>
            <a:spLocks noGrp="1"/>
          </p:cNvSpPr>
          <p:nvPr>
            <p:ph type="ftr" sz="quarter" idx="11"/>
          </p:nvPr>
        </p:nvSpPr>
        <p:spPr bwMode="auto">
          <a:xfrm>
            <a:off x="3738990" y="4840006"/>
            <a:ext cx="1789397" cy="19883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557199" indent="-214308">
              <a:defRPr>
                <a:solidFill>
                  <a:schemeClr val="tx1"/>
                </a:solidFill>
                <a:latin typeface="Verdana" pitchFamily="34" charset="0"/>
              </a:defRPr>
            </a:lvl2pPr>
            <a:lvl3pPr marL="857229" indent="-171446">
              <a:defRPr>
                <a:solidFill>
                  <a:schemeClr val="tx1"/>
                </a:solidFill>
                <a:latin typeface="Verdana" pitchFamily="34" charset="0"/>
              </a:defRPr>
            </a:lvl3pPr>
            <a:lvl4pPr marL="1200121" indent="-171446">
              <a:defRPr>
                <a:solidFill>
                  <a:schemeClr val="tx1"/>
                </a:solidFill>
                <a:latin typeface="Verdana" pitchFamily="34" charset="0"/>
              </a:defRPr>
            </a:lvl4pPr>
            <a:lvl5pPr marL="1543012" indent="-171446">
              <a:defRPr>
                <a:solidFill>
                  <a:schemeClr val="tx1"/>
                </a:solidFill>
                <a:latin typeface="Verdana" pitchFamily="34" charset="0"/>
              </a:defRPr>
            </a:lvl5pPr>
            <a:lvl6pPr marL="1885904" indent="-171446" fontAlgn="base">
              <a:spcBef>
                <a:spcPct val="0"/>
              </a:spcBef>
              <a:spcAft>
                <a:spcPct val="0"/>
              </a:spcAft>
              <a:defRPr>
                <a:solidFill>
                  <a:schemeClr val="tx1"/>
                </a:solidFill>
                <a:latin typeface="Verdana" pitchFamily="34" charset="0"/>
              </a:defRPr>
            </a:lvl6pPr>
            <a:lvl7pPr marL="2228795" indent="-171446" fontAlgn="base">
              <a:spcBef>
                <a:spcPct val="0"/>
              </a:spcBef>
              <a:spcAft>
                <a:spcPct val="0"/>
              </a:spcAft>
              <a:defRPr>
                <a:solidFill>
                  <a:schemeClr val="tx1"/>
                </a:solidFill>
                <a:latin typeface="Verdana" pitchFamily="34" charset="0"/>
              </a:defRPr>
            </a:lvl7pPr>
            <a:lvl8pPr marL="2571686" indent="-171446" fontAlgn="base">
              <a:spcBef>
                <a:spcPct val="0"/>
              </a:spcBef>
              <a:spcAft>
                <a:spcPct val="0"/>
              </a:spcAft>
              <a:defRPr>
                <a:solidFill>
                  <a:schemeClr val="tx1"/>
                </a:solidFill>
                <a:latin typeface="Verdana" pitchFamily="34" charset="0"/>
              </a:defRPr>
            </a:lvl8pPr>
            <a:lvl9pPr marL="2914578" indent="-17144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sz="900" dirty="0">
                <a:solidFill>
                  <a:schemeClr val="accent1"/>
                </a:solidFill>
              </a:rPr>
              <a:t>8.2.2017 Jari Koskinen</a:t>
            </a:r>
          </a:p>
        </p:txBody>
      </p:sp>
      <p:sp>
        <p:nvSpPr>
          <p:cNvPr id="3" name="Tekstiruutu 2"/>
          <p:cNvSpPr txBox="1"/>
          <p:nvPr/>
        </p:nvSpPr>
        <p:spPr>
          <a:xfrm>
            <a:off x="7799035" y="4473269"/>
            <a:ext cx="367408" cy="261610"/>
          </a:xfrm>
          <a:prstGeom prst="rect">
            <a:avLst/>
          </a:prstGeom>
          <a:noFill/>
        </p:spPr>
        <p:txBody>
          <a:bodyPr wrap="none" rtlCol="0">
            <a:spAutoFit/>
          </a:bodyPr>
          <a:lstStyle/>
          <a:p>
            <a:r>
              <a:rPr lang="fi-FI" sz="1100" dirty="0">
                <a:solidFill>
                  <a:schemeClr val="accent1"/>
                </a:solidFill>
              </a:rPr>
              <a:t>TS</a:t>
            </a:r>
          </a:p>
        </p:txBody>
      </p:sp>
      <p:sp>
        <p:nvSpPr>
          <p:cNvPr id="7" name="Tekstiruutu 6"/>
          <p:cNvSpPr txBox="1"/>
          <p:nvPr/>
        </p:nvSpPr>
        <p:spPr>
          <a:xfrm>
            <a:off x="7130532" y="4473269"/>
            <a:ext cx="452368" cy="261610"/>
          </a:xfrm>
          <a:prstGeom prst="rect">
            <a:avLst/>
          </a:prstGeom>
          <a:noFill/>
        </p:spPr>
        <p:txBody>
          <a:bodyPr wrap="none" rtlCol="0">
            <a:spAutoFit/>
          </a:bodyPr>
          <a:lstStyle/>
          <a:p>
            <a:r>
              <a:rPr lang="fi-FI" sz="1100" dirty="0">
                <a:solidFill>
                  <a:schemeClr val="accent1"/>
                </a:solidFill>
              </a:rPr>
              <a:t>TPA</a:t>
            </a:r>
          </a:p>
        </p:txBody>
      </p:sp>
      <p:sp>
        <p:nvSpPr>
          <p:cNvPr id="8" name="Tekstiruutu 7"/>
          <p:cNvSpPr txBox="1"/>
          <p:nvPr/>
        </p:nvSpPr>
        <p:spPr>
          <a:xfrm>
            <a:off x="7472463" y="4473269"/>
            <a:ext cx="367408" cy="261610"/>
          </a:xfrm>
          <a:prstGeom prst="rect">
            <a:avLst/>
          </a:prstGeom>
          <a:noFill/>
        </p:spPr>
        <p:txBody>
          <a:bodyPr wrap="none" rtlCol="0">
            <a:spAutoFit/>
          </a:bodyPr>
          <a:lstStyle/>
          <a:p>
            <a:r>
              <a:rPr lang="fi-FI" sz="1100" dirty="0">
                <a:solidFill>
                  <a:schemeClr val="accent1"/>
                </a:solidFill>
              </a:rPr>
              <a:t>TA</a:t>
            </a:r>
          </a:p>
        </p:txBody>
      </p:sp>
    </p:spTree>
    <p:extLst>
      <p:ext uri="{BB962C8B-B14F-4D97-AF65-F5344CB8AC3E}">
        <p14:creationId xmlns:p14="http://schemas.microsoft.com/office/powerpoint/2010/main" val="2999367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ext Box 20"/>
          <p:cNvSpPr txBox="1">
            <a:spLocks noChangeArrowheads="1"/>
          </p:cNvSpPr>
          <p:nvPr/>
        </p:nvSpPr>
        <p:spPr bwMode="auto">
          <a:xfrm>
            <a:off x="1331643" y="42137"/>
            <a:ext cx="6480813" cy="6627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lnSpc>
                <a:spcPct val="95000"/>
              </a:lnSpc>
            </a:pPr>
            <a:r>
              <a:rPr lang="fi-FI" sz="1951" b="1" dirty="0">
                <a:solidFill>
                  <a:schemeClr val="accent1"/>
                </a:solidFill>
              </a:rPr>
              <a:t>Vuoden 2016 tilinpäätösarvioiden tulkinnassa huomioitavia seikkoja</a:t>
            </a:r>
          </a:p>
        </p:txBody>
      </p:sp>
      <p:sp>
        <p:nvSpPr>
          <p:cNvPr id="7239" name="Alatunnisteen paikkamerkki 1"/>
          <p:cNvSpPr>
            <a:spLocks noGrp="1"/>
          </p:cNvSpPr>
          <p:nvPr>
            <p:ph type="ftr" sz="quarter" idx="4294967295"/>
          </p:nvPr>
        </p:nvSpPr>
        <p:spPr bwMode="auto">
          <a:xfrm>
            <a:off x="3383869" y="4840005"/>
            <a:ext cx="2171700" cy="16691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557199" indent="-214308">
              <a:defRPr>
                <a:solidFill>
                  <a:schemeClr val="tx1"/>
                </a:solidFill>
                <a:latin typeface="Verdana" pitchFamily="34" charset="0"/>
              </a:defRPr>
            </a:lvl2pPr>
            <a:lvl3pPr marL="857229" indent="-171446">
              <a:defRPr>
                <a:solidFill>
                  <a:schemeClr val="tx1"/>
                </a:solidFill>
                <a:latin typeface="Verdana" pitchFamily="34" charset="0"/>
              </a:defRPr>
            </a:lvl3pPr>
            <a:lvl4pPr marL="1200121" indent="-171446">
              <a:defRPr>
                <a:solidFill>
                  <a:schemeClr val="tx1"/>
                </a:solidFill>
                <a:latin typeface="Verdana" pitchFamily="34" charset="0"/>
              </a:defRPr>
            </a:lvl4pPr>
            <a:lvl5pPr marL="1543012" indent="-171446">
              <a:defRPr>
                <a:solidFill>
                  <a:schemeClr val="tx1"/>
                </a:solidFill>
                <a:latin typeface="Verdana" pitchFamily="34" charset="0"/>
              </a:defRPr>
            </a:lvl5pPr>
            <a:lvl6pPr marL="1885904" indent="-171446" fontAlgn="base">
              <a:spcBef>
                <a:spcPct val="0"/>
              </a:spcBef>
              <a:spcAft>
                <a:spcPct val="0"/>
              </a:spcAft>
              <a:defRPr>
                <a:solidFill>
                  <a:schemeClr val="tx1"/>
                </a:solidFill>
                <a:latin typeface="Verdana" pitchFamily="34" charset="0"/>
              </a:defRPr>
            </a:lvl6pPr>
            <a:lvl7pPr marL="2228795" indent="-171446" fontAlgn="base">
              <a:spcBef>
                <a:spcPct val="0"/>
              </a:spcBef>
              <a:spcAft>
                <a:spcPct val="0"/>
              </a:spcAft>
              <a:defRPr>
                <a:solidFill>
                  <a:schemeClr val="tx1"/>
                </a:solidFill>
                <a:latin typeface="Verdana" pitchFamily="34" charset="0"/>
              </a:defRPr>
            </a:lvl7pPr>
            <a:lvl8pPr marL="2571686" indent="-171446" fontAlgn="base">
              <a:spcBef>
                <a:spcPct val="0"/>
              </a:spcBef>
              <a:spcAft>
                <a:spcPct val="0"/>
              </a:spcAft>
              <a:defRPr>
                <a:solidFill>
                  <a:schemeClr val="tx1"/>
                </a:solidFill>
                <a:latin typeface="Verdana" pitchFamily="34" charset="0"/>
              </a:defRPr>
            </a:lvl8pPr>
            <a:lvl9pPr marL="2914578" indent="-17144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sz="900" dirty="0">
                <a:solidFill>
                  <a:schemeClr val="accent1"/>
                </a:solidFill>
              </a:rPr>
              <a:t>8.2.2017 Jari Koskinen</a:t>
            </a:r>
          </a:p>
        </p:txBody>
      </p:sp>
      <p:sp>
        <p:nvSpPr>
          <p:cNvPr id="13" name="Tekstiruutu 12"/>
          <p:cNvSpPr txBox="1"/>
          <p:nvPr/>
        </p:nvSpPr>
        <p:spPr>
          <a:xfrm>
            <a:off x="552179" y="3065577"/>
            <a:ext cx="4475905" cy="323165"/>
          </a:xfrm>
          <a:prstGeom prst="rect">
            <a:avLst/>
          </a:prstGeom>
          <a:noFill/>
        </p:spPr>
        <p:txBody>
          <a:bodyPr wrap="none" rtlCol="0">
            <a:spAutoFit/>
          </a:bodyPr>
          <a:lstStyle/>
          <a:p>
            <a:r>
              <a:rPr lang="fi-FI" sz="1500" b="1" dirty="0"/>
              <a:t>Toimintatuotot edellisen vuoden </a:t>
            </a:r>
            <a:r>
              <a:rPr lang="fi-FI" sz="1500" b="1" dirty="0" smtClean="0"/>
              <a:t>tasolla</a:t>
            </a:r>
            <a:endParaRPr lang="fi-FI" sz="1500" b="1" dirty="0"/>
          </a:p>
        </p:txBody>
      </p:sp>
      <p:sp>
        <p:nvSpPr>
          <p:cNvPr id="14" name="Rectangle 150"/>
          <p:cNvSpPr>
            <a:spLocks noChangeArrowheads="1"/>
          </p:cNvSpPr>
          <p:nvPr/>
        </p:nvSpPr>
        <p:spPr bwMode="auto">
          <a:xfrm>
            <a:off x="587707" y="3481935"/>
            <a:ext cx="7729946" cy="109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257168" indent="-257168">
              <a:buFont typeface="Arial" panose="020B0604020202020204" pitchFamily="34" charset="0"/>
              <a:buChar char="•"/>
            </a:pPr>
            <a:r>
              <a:rPr lang="fi-FI" sz="1425" i="1" dirty="0">
                <a:solidFill>
                  <a:srgbClr val="0070C0"/>
                </a:solidFill>
              </a:rPr>
              <a:t>Toimintatuottoja kasvattivat </a:t>
            </a:r>
            <a:r>
              <a:rPr lang="fi-FI" sz="1425" i="1" dirty="0" smtClean="0">
                <a:solidFill>
                  <a:srgbClr val="0070C0"/>
                </a:solidFill>
              </a:rPr>
              <a:t>mm. </a:t>
            </a:r>
            <a:r>
              <a:rPr lang="fi-FI" sz="1425" i="1" dirty="0" err="1" smtClean="0">
                <a:solidFill>
                  <a:srgbClr val="0070C0"/>
                </a:solidFill>
              </a:rPr>
              <a:t>sosiaali</a:t>
            </a:r>
            <a:r>
              <a:rPr lang="fi-FI" sz="1425" i="1" dirty="0" smtClean="0">
                <a:solidFill>
                  <a:srgbClr val="0070C0"/>
                </a:solidFill>
              </a:rPr>
              <a:t>- </a:t>
            </a:r>
            <a:r>
              <a:rPr lang="fi-FI" sz="1425" i="1" dirty="0">
                <a:solidFill>
                  <a:srgbClr val="0070C0"/>
                </a:solidFill>
              </a:rPr>
              <a:t>ja </a:t>
            </a:r>
            <a:r>
              <a:rPr lang="fi-FI" sz="1425" i="1" dirty="0" smtClean="0">
                <a:solidFill>
                  <a:srgbClr val="0070C0"/>
                </a:solidFill>
              </a:rPr>
              <a:t>terveydenhuollon maksujen korotukset (vaikutus VM:n mukaan 150 </a:t>
            </a:r>
            <a:r>
              <a:rPr lang="fi-FI" sz="1425" i="1" dirty="0">
                <a:solidFill>
                  <a:srgbClr val="0070C0"/>
                </a:solidFill>
              </a:rPr>
              <a:t>milj. </a:t>
            </a:r>
            <a:r>
              <a:rPr lang="fi-FI" sz="1425" i="1" dirty="0" smtClean="0">
                <a:solidFill>
                  <a:srgbClr val="0070C0"/>
                </a:solidFill>
              </a:rPr>
              <a:t>€, Kuntaliiton arvio 90 </a:t>
            </a:r>
            <a:r>
              <a:rPr lang="fi-FI" sz="1425" i="1" dirty="0" err="1" smtClean="0">
                <a:solidFill>
                  <a:srgbClr val="0070C0"/>
                </a:solidFill>
              </a:rPr>
              <a:t>milj</a:t>
            </a:r>
            <a:r>
              <a:rPr lang="fi-FI" sz="1425" i="1" dirty="0" smtClean="0">
                <a:solidFill>
                  <a:srgbClr val="0070C0"/>
                </a:solidFill>
              </a:rPr>
              <a:t> €)</a:t>
            </a:r>
            <a:endParaRPr lang="fi-FI" sz="1425" b="1" i="1" dirty="0">
              <a:solidFill>
                <a:srgbClr val="0070C0"/>
              </a:solidFill>
            </a:endParaRPr>
          </a:p>
          <a:p>
            <a:pPr marL="257168" indent="-257168">
              <a:buFont typeface="Arial" panose="020B0604020202020204" pitchFamily="34" charset="0"/>
              <a:buChar char="•"/>
            </a:pPr>
            <a:r>
              <a:rPr lang="fi-FI" sz="1425" i="1" dirty="0" smtClean="0">
                <a:solidFill>
                  <a:srgbClr val="0070C0"/>
                </a:solidFill>
              </a:rPr>
              <a:t>Toimintatuottojen </a:t>
            </a:r>
            <a:r>
              <a:rPr lang="fi-FI" sz="1425" i="1" dirty="0">
                <a:solidFill>
                  <a:srgbClr val="0070C0"/>
                </a:solidFill>
              </a:rPr>
              <a:t>kasvua </a:t>
            </a:r>
            <a:r>
              <a:rPr lang="fi-FI" sz="1425" i="1" dirty="0" smtClean="0">
                <a:solidFill>
                  <a:srgbClr val="0070C0"/>
                </a:solidFill>
              </a:rPr>
              <a:t>hidastivat mm. valtionavustusten pieneneminen kuntien palvelujen järjestämiseen (palkkatukikokeilu, ryhmäkoon pienentäminen, perusopetuksen laadun parantaminen)</a:t>
            </a:r>
            <a:endParaRPr lang="fi-FI" sz="1425" b="1" i="1" dirty="0">
              <a:solidFill>
                <a:srgbClr val="0070C0"/>
              </a:solidFill>
            </a:endParaRPr>
          </a:p>
        </p:txBody>
      </p:sp>
      <p:sp>
        <p:nvSpPr>
          <p:cNvPr id="15" name="Tekstiruutu 14"/>
          <p:cNvSpPr txBox="1"/>
          <p:nvPr/>
        </p:nvSpPr>
        <p:spPr>
          <a:xfrm>
            <a:off x="573965" y="895224"/>
            <a:ext cx="6042039" cy="323165"/>
          </a:xfrm>
          <a:prstGeom prst="rect">
            <a:avLst/>
          </a:prstGeom>
          <a:noFill/>
        </p:spPr>
        <p:txBody>
          <a:bodyPr wrap="none" rtlCol="0">
            <a:spAutoFit/>
          </a:bodyPr>
          <a:lstStyle/>
          <a:p>
            <a:r>
              <a:rPr lang="fi-FI" sz="1500" b="1" dirty="0"/>
              <a:t>Toimintakulut kasvoivat maltillisesti, reilun  prosentin</a:t>
            </a:r>
          </a:p>
        </p:txBody>
      </p:sp>
      <p:sp>
        <p:nvSpPr>
          <p:cNvPr id="16" name="Rectangle 150"/>
          <p:cNvSpPr>
            <a:spLocks noChangeArrowheads="1"/>
          </p:cNvSpPr>
          <p:nvPr/>
        </p:nvSpPr>
        <p:spPr bwMode="auto">
          <a:xfrm>
            <a:off x="585068" y="1222915"/>
            <a:ext cx="7567389" cy="175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257168" indent="-257168">
              <a:buFont typeface="Arial" panose="020B0604020202020204" pitchFamily="34" charset="0"/>
              <a:buChar char="•"/>
            </a:pPr>
            <a:r>
              <a:rPr lang="fi-FI" sz="1425" i="1" dirty="0">
                <a:solidFill>
                  <a:srgbClr val="0070C0"/>
                </a:solidFill>
              </a:rPr>
              <a:t>Palkkasopimusten vaikutus hyvin maltillinen, keskimäärin </a:t>
            </a:r>
            <a:r>
              <a:rPr lang="fi-FI" sz="1425" i="1" dirty="0" smtClean="0">
                <a:solidFill>
                  <a:srgbClr val="0070C0"/>
                </a:solidFill>
              </a:rPr>
              <a:t>0,6 %</a:t>
            </a:r>
          </a:p>
          <a:p>
            <a:pPr marL="257168" indent="-257168">
              <a:buFont typeface="Arial" panose="020B0604020202020204" pitchFamily="34" charset="0"/>
              <a:buChar char="•"/>
            </a:pPr>
            <a:r>
              <a:rPr lang="fi-FI" sz="1425" i="1" dirty="0" smtClean="0">
                <a:solidFill>
                  <a:srgbClr val="0070C0"/>
                </a:solidFill>
              </a:rPr>
              <a:t>Kunnat jatkoivat edelleen henkilöstökulujen sopeutusta, mikä hidasti toimintakulujen kasvua KT:n kyselyn mukaan noin 357 milj. euroa</a:t>
            </a:r>
            <a:endParaRPr lang="fi-FI" sz="1425" b="1" i="1" dirty="0" smtClean="0">
              <a:solidFill>
                <a:srgbClr val="0070C0"/>
              </a:solidFill>
            </a:endParaRPr>
          </a:p>
          <a:p>
            <a:pPr marL="257168" indent="-257168">
              <a:lnSpc>
                <a:spcPts val="1710"/>
              </a:lnSpc>
              <a:buFont typeface="Arial" panose="020B0604020202020204" pitchFamily="34" charset="0"/>
              <a:buChar char="•"/>
            </a:pPr>
            <a:r>
              <a:rPr lang="fi-FI" sz="1425" i="1" dirty="0" smtClean="0">
                <a:solidFill>
                  <a:srgbClr val="0070C0"/>
                </a:solidFill>
              </a:rPr>
              <a:t>Toimintakulujen kasvua hidasti myös </a:t>
            </a:r>
            <a:r>
              <a:rPr lang="fi-FI" sz="1425" i="1" dirty="0" err="1" smtClean="0">
                <a:solidFill>
                  <a:srgbClr val="0070C0"/>
                </a:solidFill>
              </a:rPr>
              <a:t>kiky</a:t>
            </a:r>
            <a:r>
              <a:rPr lang="fi-FI" sz="1425" i="1" dirty="0" smtClean="0">
                <a:solidFill>
                  <a:srgbClr val="0070C0"/>
                </a:solidFill>
              </a:rPr>
              <a:t>-sopimuksen lomarahaleikkauksesta johtuva vuoden 2017 lomapalkkavelan pieneneminen, noin 150 milj. euroa</a:t>
            </a:r>
          </a:p>
          <a:p>
            <a:pPr marL="257168" indent="-257168">
              <a:buFont typeface="Arial" panose="020B0604020202020204" pitchFamily="34" charset="0"/>
              <a:buChar char="•"/>
            </a:pPr>
            <a:r>
              <a:rPr lang="fi-FI" sz="1425" i="1" dirty="0" smtClean="0">
                <a:solidFill>
                  <a:srgbClr val="0070C0"/>
                </a:solidFill>
              </a:rPr>
              <a:t>Matala inflaatio (+0,4 %) vaimensi ostojen kasvua</a:t>
            </a:r>
          </a:p>
          <a:p>
            <a:pPr marL="257168" indent="-257168">
              <a:buFont typeface="Arial" panose="020B0604020202020204" pitchFamily="34" charset="0"/>
              <a:buChar char="•"/>
            </a:pPr>
            <a:r>
              <a:rPr lang="fi-FI" sz="1425" i="1" dirty="0" smtClean="0">
                <a:solidFill>
                  <a:srgbClr val="0070C0"/>
                </a:solidFill>
              </a:rPr>
              <a:t>Toimintakuluja kuitenkin kasvatti mm. ikärakenteen tuomat paineet, lisääntynyt maahanmuutto, korkealla tasolla pysynyt pitkäaikaistyöttömyys </a:t>
            </a:r>
            <a:endParaRPr lang="fi-FI" sz="1425" b="1" i="1" dirty="0">
              <a:solidFill>
                <a:srgbClr val="0070C0"/>
              </a:solidFill>
            </a:endParaRPr>
          </a:p>
        </p:txBody>
      </p:sp>
    </p:spTree>
    <p:extLst>
      <p:ext uri="{BB962C8B-B14F-4D97-AF65-F5344CB8AC3E}">
        <p14:creationId xmlns:p14="http://schemas.microsoft.com/office/powerpoint/2010/main" val="3312472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ext Box 20"/>
          <p:cNvSpPr txBox="1">
            <a:spLocks noChangeArrowheads="1"/>
          </p:cNvSpPr>
          <p:nvPr/>
        </p:nvSpPr>
        <p:spPr bwMode="auto">
          <a:xfrm>
            <a:off x="1331643" y="42137"/>
            <a:ext cx="6480813" cy="6627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lnSpc>
                <a:spcPct val="95000"/>
              </a:lnSpc>
            </a:pPr>
            <a:r>
              <a:rPr lang="fi-FI" sz="1951" b="1" dirty="0">
                <a:solidFill>
                  <a:schemeClr val="accent1"/>
                </a:solidFill>
              </a:rPr>
              <a:t>Vuoden 2016 tilinpäätösarvioiden tulkinnassa huomioitavia seikkoja</a:t>
            </a:r>
          </a:p>
        </p:txBody>
      </p:sp>
      <p:sp>
        <p:nvSpPr>
          <p:cNvPr id="7239" name="Alatunnisteen paikkamerkki 1"/>
          <p:cNvSpPr>
            <a:spLocks noGrp="1"/>
          </p:cNvSpPr>
          <p:nvPr>
            <p:ph type="ftr" sz="quarter" idx="4294967295"/>
          </p:nvPr>
        </p:nvSpPr>
        <p:spPr bwMode="auto">
          <a:xfrm>
            <a:off x="3383869" y="4840005"/>
            <a:ext cx="2171700" cy="16691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557199" indent="-214308">
              <a:defRPr>
                <a:solidFill>
                  <a:schemeClr val="tx1"/>
                </a:solidFill>
                <a:latin typeface="Verdana" pitchFamily="34" charset="0"/>
              </a:defRPr>
            </a:lvl2pPr>
            <a:lvl3pPr marL="857229" indent="-171446">
              <a:defRPr>
                <a:solidFill>
                  <a:schemeClr val="tx1"/>
                </a:solidFill>
                <a:latin typeface="Verdana" pitchFamily="34" charset="0"/>
              </a:defRPr>
            </a:lvl3pPr>
            <a:lvl4pPr marL="1200121" indent="-171446">
              <a:defRPr>
                <a:solidFill>
                  <a:schemeClr val="tx1"/>
                </a:solidFill>
                <a:latin typeface="Verdana" pitchFamily="34" charset="0"/>
              </a:defRPr>
            </a:lvl4pPr>
            <a:lvl5pPr marL="1543012" indent="-171446">
              <a:defRPr>
                <a:solidFill>
                  <a:schemeClr val="tx1"/>
                </a:solidFill>
                <a:latin typeface="Verdana" pitchFamily="34" charset="0"/>
              </a:defRPr>
            </a:lvl5pPr>
            <a:lvl6pPr marL="1885904" indent="-171446" fontAlgn="base">
              <a:spcBef>
                <a:spcPct val="0"/>
              </a:spcBef>
              <a:spcAft>
                <a:spcPct val="0"/>
              </a:spcAft>
              <a:defRPr>
                <a:solidFill>
                  <a:schemeClr val="tx1"/>
                </a:solidFill>
                <a:latin typeface="Verdana" pitchFamily="34" charset="0"/>
              </a:defRPr>
            </a:lvl6pPr>
            <a:lvl7pPr marL="2228795" indent="-171446" fontAlgn="base">
              <a:spcBef>
                <a:spcPct val="0"/>
              </a:spcBef>
              <a:spcAft>
                <a:spcPct val="0"/>
              </a:spcAft>
              <a:defRPr>
                <a:solidFill>
                  <a:schemeClr val="tx1"/>
                </a:solidFill>
                <a:latin typeface="Verdana" pitchFamily="34" charset="0"/>
              </a:defRPr>
            </a:lvl7pPr>
            <a:lvl8pPr marL="2571686" indent="-171446" fontAlgn="base">
              <a:spcBef>
                <a:spcPct val="0"/>
              </a:spcBef>
              <a:spcAft>
                <a:spcPct val="0"/>
              </a:spcAft>
              <a:defRPr>
                <a:solidFill>
                  <a:schemeClr val="tx1"/>
                </a:solidFill>
                <a:latin typeface="Verdana" pitchFamily="34" charset="0"/>
              </a:defRPr>
            </a:lvl8pPr>
            <a:lvl9pPr marL="2914578" indent="-17144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sz="900" dirty="0">
                <a:solidFill>
                  <a:schemeClr val="accent1"/>
                </a:solidFill>
              </a:rPr>
              <a:t>8.2.2017 Jari Koskinen</a:t>
            </a:r>
          </a:p>
        </p:txBody>
      </p:sp>
      <p:sp>
        <p:nvSpPr>
          <p:cNvPr id="21" name="Rectangle 150"/>
          <p:cNvSpPr>
            <a:spLocks noChangeArrowheads="1"/>
          </p:cNvSpPr>
          <p:nvPr/>
        </p:nvSpPr>
        <p:spPr bwMode="auto">
          <a:xfrm>
            <a:off x="462649" y="992847"/>
            <a:ext cx="8512019" cy="174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257168" indent="-257168">
              <a:buFont typeface="Arial" panose="020B0604020202020204" pitchFamily="34" charset="0"/>
              <a:buChar char="•"/>
            </a:pPr>
            <a:r>
              <a:rPr lang="fi-FI" sz="1425" i="1" dirty="0">
                <a:solidFill>
                  <a:srgbClr val="0070C0"/>
                </a:solidFill>
              </a:rPr>
              <a:t>Kunnallisverotulot kasvoivat 2,0 %, sillä ansiotulojen kehitys vaimeaa   </a:t>
            </a:r>
          </a:p>
          <a:p>
            <a:pPr marL="714357" lvl="1" indent="-257168">
              <a:buFont typeface="Arial" panose="020B0604020202020204" pitchFamily="34" charset="0"/>
              <a:buChar char="•"/>
            </a:pPr>
            <a:r>
              <a:rPr lang="fi-FI" sz="1425" i="1" dirty="0">
                <a:solidFill>
                  <a:srgbClr val="0070C0"/>
                </a:solidFill>
              </a:rPr>
              <a:t>Tuloveroprosenttiaan vuodelle 2016 korotti vain 45 kuntaa</a:t>
            </a:r>
          </a:p>
          <a:p>
            <a:pPr marL="714357" lvl="1" indent="-257168">
              <a:buFont typeface="Arial" panose="020B0604020202020204" pitchFamily="34" charset="0"/>
              <a:buChar char="•"/>
            </a:pPr>
            <a:r>
              <a:rPr lang="fi-FI" sz="1425" i="1" dirty="0">
                <a:solidFill>
                  <a:srgbClr val="0070C0"/>
                </a:solidFill>
              </a:rPr>
              <a:t>Veroperustemuutokset laskivat kunnallisveroja noin 260 milj. euroa. </a:t>
            </a:r>
          </a:p>
          <a:p>
            <a:pPr marL="257168" indent="-257168">
              <a:buFont typeface="Arial" panose="020B0604020202020204" pitchFamily="34" charset="0"/>
              <a:buChar char="•"/>
            </a:pPr>
            <a:r>
              <a:rPr lang="fi-FI" sz="1425" i="1" dirty="0">
                <a:solidFill>
                  <a:srgbClr val="0070C0"/>
                </a:solidFill>
              </a:rPr>
              <a:t>Kuntien yhteisöverotulot </a:t>
            </a:r>
            <a:r>
              <a:rPr lang="fi-FI" sz="1425" b="1" i="1" dirty="0">
                <a:solidFill>
                  <a:srgbClr val="0070C0"/>
                </a:solidFill>
              </a:rPr>
              <a:t>laskivat</a:t>
            </a:r>
            <a:r>
              <a:rPr lang="fi-FI" sz="1425" i="1" dirty="0">
                <a:solidFill>
                  <a:srgbClr val="0070C0"/>
                </a:solidFill>
              </a:rPr>
              <a:t> 6,3 </a:t>
            </a:r>
            <a:r>
              <a:rPr lang="fi-FI" sz="1425" i="1" dirty="0" smtClean="0">
                <a:solidFill>
                  <a:srgbClr val="0070C0"/>
                </a:solidFill>
              </a:rPr>
              <a:t>% (noin 100 milj. €), </a:t>
            </a:r>
            <a:r>
              <a:rPr lang="fi-FI" sz="1425" i="1" dirty="0">
                <a:solidFill>
                  <a:srgbClr val="0070C0"/>
                </a:solidFill>
              </a:rPr>
              <a:t>vaikka koko maan kertymä kasvoi 5,8 %  </a:t>
            </a:r>
          </a:p>
          <a:p>
            <a:pPr marL="600060" lvl="1" indent="-257168">
              <a:buFont typeface="Arial" panose="020B0604020202020204" pitchFamily="34" charset="0"/>
              <a:buChar char="•"/>
            </a:pPr>
            <a:r>
              <a:rPr lang="fi-FI" sz="1400" i="1" kern="0" dirty="0">
                <a:solidFill>
                  <a:srgbClr val="0070C0"/>
                </a:solidFill>
              </a:rPr>
              <a:t>Kuntien yhteisöverotulot laskivat </a:t>
            </a:r>
            <a:r>
              <a:rPr lang="fi-FI" sz="1400" i="1" kern="0" dirty="0" smtClean="0">
                <a:solidFill>
                  <a:srgbClr val="0070C0"/>
                </a:solidFill>
              </a:rPr>
              <a:t>koska </a:t>
            </a:r>
            <a:r>
              <a:rPr lang="fi-FI" sz="1400" i="1" kern="0" dirty="0">
                <a:solidFill>
                  <a:srgbClr val="0070C0"/>
                </a:solidFill>
              </a:rPr>
              <a:t>kuntien yhteisövero-osuuden viiden %-yksikön määräaikainen korotus päättyi viime vuonna </a:t>
            </a:r>
            <a:r>
              <a:rPr lang="fi-FI" sz="1400" i="1" kern="0" dirty="0" smtClean="0">
                <a:solidFill>
                  <a:srgbClr val="0070C0"/>
                </a:solidFill>
              </a:rPr>
              <a:t>(vaikutus -258 </a:t>
            </a:r>
            <a:r>
              <a:rPr lang="fi-FI" sz="1400" i="1" kern="0" dirty="0">
                <a:solidFill>
                  <a:srgbClr val="0070C0"/>
                </a:solidFill>
              </a:rPr>
              <a:t>milj. €), </a:t>
            </a:r>
            <a:endParaRPr lang="fi-FI" sz="1400" i="1" dirty="0">
              <a:solidFill>
                <a:srgbClr val="0070C0"/>
              </a:solidFill>
            </a:endParaRPr>
          </a:p>
          <a:p>
            <a:pPr marL="257168" indent="-257168">
              <a:buFont typeface="Arial" panose="020B0604020202020204" pitchFamily="34" charset="0"/>
              <a:buChar char="•"/>
            </a:pPr>
            <a:r>
              <a:rPr lang="fi-FI" sz="1425" i="1" dirty="0">
                <a:solidFill>
                  <a:srgbClr val="0070C0"/>
                </a:solidFill>
              </a:rPr>
              <a:t>Kiinteistöverot kasvoivat 4,1 % </a:t>
            </a:r>
          </a:p>
        </p:txBody>
      </p:sp>
      <p:sp>
        <p:nvSpPr>
          <p:cNvPr id="10" name="Tekstiruutu 9"/>
          <p:cNvSpPr txBox="1"/>
          <p:nvPr/>
        </p:nvSpPr>
        <p:spPr>
          <a:xfrm>
            <a:off x="408641" y="659353"/>
            <a:ext cx="6798656" cy="323165"/>
          </a:xfrm>
          <a:prstGeom prst="rect">
            <a:avLst/>
          </a:prstGeom>
          <a:noFill/>
        </p:spPr>
        <p:txBody>
          <a:bodyPr wrap="none" rtlCol="0">
            <a:spAutoFit/>
          </a:bodyPr>
          <a:lstStyle/>
          <a:p>
            <a:r>
              <a:rPr lang="fi-FI" sz="1500" b="1" dirty="0"/>
              <a:t>Yhteenlasketut verotulot kasvoivat 1,4 </a:t>
            </a:r>
            <a:r>
              <a:rPr lang="fi-FI" sz="1500" b="1" dirty="0" smtClean="0"/>
              <a:t>%, eli 300 milj. euroa</a:t>
            </a:r>
            <a:endParaRPr lang="fi-FI" sz="1500" b="1" dirty="0"/>
          </a:p>
        </p:txBody>
      </p:sp>
      <p:sp>
        <p:nvSpPr>
          <p:cNvPr id="11" name="Rectangle 150"/>
          <p:cNvSpPr>
            <a:spLocks noChangeArrowheads="1"/>
          </p:cNvSpPr>
          <p:nvPr/>
        </p:nvSpPr>
        <p:spPr bwMode="auto">
          <a:xfrm>
            <a:off x="509744" y="3150354"/>
            <a:ext cx="8464925"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257168" indent="-257168">
              <a:buFont typeface="Arial" panose="020B0604020202020204" pitchFamily="34" charset="0"/>
              <a:buChar char="•"/>
            </a:pPr>
            <a:r>
              <a:rPr lang="fi-FI" sz="1575" i="1" dirty="0">
                <a:solidFill>
                  <a:srgbClr val="0070C0"/>
                </a:solidFill>
              </a:rPr>
              <a:t>K</a:t>
            </a:r>
            <a:r>
              <a:rPr lang="fi-FI" sz="1425" i="1" dirty="0">
                <a:solidFill>
                  <a:srgbClr val="0070C0"/>
                </a:solidFill>
              </a:rPr>
              <a:t>ustannustenjaon tarkistus lisäsi valtionosuuksia 270 milj. euroa </a:t>
            </a:r>
          </a:p>
          <a:p>
            <a:pPr marL="257168" indent="-257168">
              <a:buFont typeface="Arial" panose="020B0604020202020204" pitchFamily="34" charset="0"/>
              <a:buChar char="•"/>
            </a:pPr>
            <a:r>
              <a:rPr lang="fi-FI" sz="1425" i="1" dirty="0">
                <a:solidFill>
                  <a:srgbClr val="0070C0"/>
                </a:solidFill>
              </a:rPr>
              <a:t>Veroperustemuutosten vaikutus kompensoitiin lisäämällä valtionosuuksia 260 milj. € </a:t>
            </a:r>
          </a:p>
          <a:p>
            <a:pPr marL="257168" indent="-257168">
              <a:buFont typeface="Arial" panose="020B0604020202020204" pitchFamily="34" charset="0"/>
              <a:buChar char="•"/>
            </a:pPr>
            <a:r>
              <a:rPr lang="fi-FI" sz="1425" i="1" dirty="0">
                <a:solidFill>
                  <a:srgbClr val="0070C0"/>
                </a:solidFill>
              </a:rPr>
              <a:t>Valtionosuusleikkaukset (40 milj. €) sekä indeksijäädytys (40 milj. €) pienensivät valtionosuuksia 80 milj. euroa    </a:t>
            </a:r>
          </a:p>
        </p:txBody>
      </p:sp>
      <p:sp>
        <p:nvSpPr>
          <p:cNvPr id="13" name="Tekstiruutu 12"/>
          <p:cNvSpPr txBox="1"/>
          <p:nvPr/>
        </p:nvSpPr>
        <p:spPr>
          <a:xfrm>
            <a:off x="424951" y="4076599"/>
            <a:ext cx="8357235" cy="553998"/>
          </a:xfrm>
          <a:prstGeom prst="rect">
            <a:avLst/>
          </a:prstGeom>
          <a:noFill/>
        </p:spPr>
        <p:txBody>
          <a:bodyPr wrap="square" rtlCol="0">
            <a:spAutoFit/>
          </a:bodyPr>
          <a:lstStyle/>
          <a:p>
            <a:r>
              <a:rPr lang="fi-FI" sz="1500" b="1" dirty="0" smtClean="0"/>
              <a:t>Yhteenlaskettu verorahoituksen muutos </a:t>
            </a:r>
            <a:r>
              <a:rPr lang="fi-FI" sz="1500" b="1" dirty="0"/>
              <a:t>riitti hyvin </a:t>
            </a:r>
            <a:r>
              <a:rPr lang="fi-FI" sz="1500" b="1" dirty="0" smtClean="0"/>
              <a:t>kattamaan</a:t>
            </a:r>
          </a:p>
          <a:p>
            <a:r>
              <a:rPr lang="fi-FI" sz="1500" b="1" dirty="0" smtClean="0"/>
              <a:t> toimintakatteen muutoksen, joten vuosikate vahvistui 450 milj. euroa</a:t>
            </a:r>
            <a:endParaRPr lang="fi-FI" sz="1500" b="1" dirty="0"/>
          </a:p>
        </p:txBody>
      </p:sp>
      <p:sp>
        <p:nvSpPr>
          <p:cNvPr id="14" name="Tekstiruutu 13"/>
          <p:cNvSpPr txBox="1"/>
          <p:nvPr/>
        </p:nvSpPr>
        <p:spPr>
          <a:xfrm>
            <a:off x="424951" y="2862646"/>
            <a:ext cx="6101350" cy="323165"/>
          </a:xfrm>
          <a:prstGeom prst="rect">
            <a:avLst/>
          </a:prstGeom>
          <a:noFill/>
        </p:spPr>
        <p:txBody>
          <a:bodyPr wrap="none" rtlCol="0">
            <a:spAutoFit/>
          </a:bodyPr>
          <a:lstStyle/>
          <a:p>
            <a:r>
              <a:rPr lang="fi-FI" sz="1500" b="1" dirty="0"/>
              <a:t>Valtionosuudet kasvoivat </a:t>
            </a:r>
            <a:r>
              <a:rPr lang="fi-FI" sz="1500" b="1" dirty="0" smtClean="0"/>
              <a:t>7 % eli lähes 600 milj. euroa</a:t>
            </a:r>
            <a:endParaRPr lang="fi-FI" sz="1500" b="1" dirty="0"/>
          </a:p>
        </p:txBody>
      </p:sp>
    </p:spTree>
    <p:extLst>
      <p:ext uri="{BB962C8B-B14F-4D97-AF65-F5344CB8AC3E}">
        <p14:creationId xmlns:p14="http://schemas.microsoft.com/office/powerpoint/2010/main" val="3748944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3" name="Text Box 22"/>
          <p:cNvSpPr txBox="1">
            <a:spLocks noChangeArrowheads="1"/>
          </p:cNvSpPr>
          <p:nvPr/>
        </p:nvSpPr>
        <p:spPr bwMode="auto">
          <a:xfrm>
            <a:off x="1709741" y="33339"/>
            <a:ext cx="6291263" cy="541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defTabSz="457200" eaLnBrk="0" fontAlgn="base" hangingPunct="0">
              <a:spcBef>
                <a:spcPct val="0"/>
              </a:spcBef>
              <a:spcAft>
                <a:spcPct val="0"/>
              </a:spcAft>
              <a:defRPr>
                <a:solidFill>
                  <a:schemeClr val="tx1"/>
                </a:solidFill>
                <a:latin typeface="Verdana" pitchFamily="34" charset="0"/>
                <a:cs typeface="Arial" charset="0"/>
              </a:defRPr>
            </a:lvl6pPr>
            <a:lvl7pPr marL="2971800" indent="-228600" defTabSz="457200" eaLnBrk="0" fontAlgn="base" hangingPunct="0">
              <a:spcBef>
                <a:spcPct val="0"/>
              </a:spcBef>
              <a:spcAft>
                <a:spcPct val="0"/>
              </a:spcAft>
              <a:defRPr>
                <a:solidFill>
                  <a:schemeClr val="tx1"/>
                </a:solidFill>
                <a:latin typeface="Verdana" pitchFamily="34" charset="0"/>
                <a:cs typeface="Arial" charset="0"/>
              </a:defRPr>
            </a:lvl7pPr>
            <a:lvl8pPr marL="3429000" indent="-228600" defTabSz="457200" eaLnBrk="0" fontAlgn="base" hangingPunct="0">
              <a:spcBef>
                <a:spcPct val="0"/>
              </a:spcBef>
              <a:spcAft>
                <a:spcPct val="0"/>
              </a:spcAft>
              <a:defRPr>
                <a:solidFill>
                  <a:schemeClr val="tx1"/>
                </a:solidFill>
                <a:latin typeface="Verdana" pitchFamily="34" charset="0"/>
                <a:cs typeface="Arial" charset="0"/>
              </a:defRPr>
            </a:lvl8pPr>
            <a:lvl9pPr marL="3886200" indent="-228600" defTabSz="457200" eaLnBrk="0" fontAlgn="base" hangingPunct="0">
              <a:spcBef>
                <a:spcPct val="0"/>
              </a:spcBef>
              <a:spcAft>
                <a:spcPct val="0"/>
              </a:spcAft>
              <a:defRPr>
                <a:solidFill>
                  <a:schemeClr val="tx1"/>
                </a:solidFill>
                <a:latin typeface="Verdana" pitchFamily="34" charset="0"/>
                <a:cs typeface="Arial" charset="0"/>
              </a:defRPr>
            </a:lvl9pPr>
          </a:lstStyle>
          <a:p>
            <a:pPr eaLnBrk="1" hangingPunct="1">
              <a:lnSpc>
                <a:spcPct val="95000"/>
              </a:lnSpc>
            </a:pPr>
            <a:r>
              <a:rPr lang="fi-FI" sz="1875" dirty="0"/>
              <a:t>Tietoja kuntien taloudesta vuosilta 2010-2016</a:t>
            </a:r>
          </a:p>
          <a:p>
            <a:pPr eaLnBrk="1" hangingPunct="1">
              <a:lnSpc>
                <a:spcPct val="95000"/>
              </a:lnSpc>
            </a:pPr>
            <a:r>
              <a:rPr lang="fi-FI" sz="1200" dirty="0"/>
              <a:t> </a:t>
            </a:r>
            <a:r>
              <a:rPr lang="fi-FI" sz="1200" b="1" dirty="0"/>
              <a:t>Pl. Ahvenanmaa</a:t>
            </a:r>
            <a:r>
              <a:rPr lang="fi-FI" sz="1200" dirty="0"/>
              <a:t>. Sisältää liikelaitokset.</a:t>
            </a:r>
          </a:p>
        </p:txBody>
      </p:sp>
      <p:sp>
        <p:nvSpPr>
          <p:cNvPr id="25679" name="Alatunnisteen paikkamerkki 1"/>
          <p:cNvSpPr>
            <a:spLocks noGrp="1"/>
          </p:cNvSpPr>
          <p:nvPr>
            <p:ph type="ftr" sz="quarter" idx="4294967295"/>
          </p:nvPr>
        </p:nvSpPr>
        <p:spPr bwMode="auto">
          <a:xfrm>
            <a:off x="3732613" y="4856004"/>
            <a:ext cx="2353827" cy="200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557199" indent="-214308" eaLnBrk="0" hangingPunct="0">
              <a:defRPr>
                <a:solidFill>
                  <a:schemeClr val="tx1"/>
                </a:solidFill>
                <a:latin typeface="Verdana" pitchFamily="34" charset="0"/>
                <a:cs typeface="Arial" charset="0"/>
              </a:defRPr>
            </a:lvl2pPr>
            <a:lvl3pPr marL="857229" indent="-171446" eaLnBrk="0" hangingPunct="0">
              <a:defRPr>
                <a:solidFill>
                  <a:schemeClr val="tx1"/>
                </a:solidFill>
                <a:latin typeface="Verdana" pitchFamily="34" charset="0"/>
                <a:cs typeface="Arial" charset="0"/>
              </a:defRPr>
            </a:lvl3pPr>
            <a:lvl4pPr marL="1200121" indent="-171446" eaLnBrk="0" hangingPunct="0">
              <a:defRPr>
                <a:solidFill>
                  <a:schemeClr val="tx1"/>
                </a:solidFill>
                <a:latin typeface="Verdana" pitchFamily="34" charset="0"/>
                <a:cs typeface="Arial" charset="0"/>
              </a:defRPr>
            </a:lvl4pPr>
            <a:lvl5pPr marL="1543012" indent="-171446" eaLnBrk="0" hangingPunct="0">
              <a:defRPr>
                <a:solidFill>
                  <a:schemeClr val="tx1"/>
                </a:solidFill>
                <a:latin typeface="Verdana" pitchFamily="34" charset="0"/>
                <a:cs typeface="Arial" charset="0"/>
              </a:defRPr>
            </a:lvl5pPr>
            <a:lvl6pPr marL="1885904" indent="-171446" defTabSz="342891" eaLnBrk="0" fontAlgn="base" hangingPunct="0">
              <a:spcBef>
                <a:spcPct val="0"/>
              </a:spcBef>
              <a:spcAft>
                <a:spcPct val="0"/>
              </a:spcAft>
              <a:defRPr>
                <a:solidFill>
                  <a:schemeClr val="tx1"/>
                </a:solidFill>
                <a:latin typeface="Verdana" pitchFamily="34" charset="0"/>
                <a:cs typeface="Arial" charset="0"/>
              </a:defRPr>
            </a:lvl6pPr>
            <a:lvl7pPr marL="2228795" indent="-171446" defTabSz="342891" eaLnBrk="0" fontAlgn="base" hangingPunct="0">
              <a:spcBef>
                <a:spcPct val="0"/>
              </a:spcBef>
              <a:spcAft>
                <a:spcPct val="0"/>
              </a:spcAft>
              <a:defRPr>
                <a:solidFill>
                  <a:schemeClr val="tx1"/>
                </a:solidFill>
                <a:latin typeface="Verdana" pitchFamily="34" charset="0"/>
                <a:cs typeface="Arial" charset="0"/>
              </a:defRPr>
            </a:lvl7pPr>
            <a:lvl8pPr marL="2571686" indent="-171446" defTabSz="342891" eaLnBrk="0" fontAlgn="base" hangingPunct="0">
              <a:spcBef>
                <a:spcPct val="0"/>
              </a:spcBef>
              <a:spcAft>
                <a:spcPct val="0"/>
              </a:spcAft>
              <a:defRPr>
                <a:solidFill>
                  <a:schemeClr val="tx1"/>
                </a:solidFill>
                <a:latin typeface="Verdana" pitchFamily="34" charset="0"/>
                <a:cs typeface="Arial" charset="0"/>
              </a:defRPr>
            </a:lvl8pPr>
            <a:lvl9pPr marL="2914578" indent="-171446" defTabSz="342891"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800" dirty="0">
                <a:solidFill>
                  <a:schemeClr val="accent1"/>
                </a:solidFill>
              </a:rPr>
              <a:t>8.2.2017 Jari Koskinen</a:t>
            </a:r>
          </a:p>
        </p:txBody>
      </p:sp>
      <p:sp>
        <p:nvSpPr>
          <p:cNvPr id="25713" name="Tekstiruutu 165"/>
          <p:cNvSpPr txBox="1">
            <a:spLocks noChangeArrowheads="1"/>
          </p:cNvSpPr>
          <p:nvPr/>
        </p:nvSpPr>
        <p:spPr bwMode="auto">
          <a:xfrm>
            <a:off x="1211251" y="4223724"/>
            <a:ext cx="65222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defTabSz="457200" eaLnBrk="0" fontAlgn="base" hangingPunct="0">
              <a:spcBef>
                <a:spcPct val="0"/>
              </a:spcBef>
              <a:spcAft>
                <a:spcPct val="0"/>
              </a:spcAft>
              <a:defRPr>
                <a:solidFill>
                  <a:schemeClr val="tx1"/>
                </a:solidFill>
                <a:latin typeface="Verdana" pitchFamily="34" charset="0"/>
                <a:cs typeface="Arial" charset="0"/>
              </a:defRPr>
            </a:lvl6pPr>
            <a:lvl7pPr marL="2971800" indent="-228600" defTabSz="457200" eaLnBrk="0" fontAlgn="base" hangingPunct="0">
              <a:spcBef>
                <a:spcPct val="0"/>
              </a:spcBef>
              <a:spcAft>
                <a:spcPct val="0"/>
              </a:spcAft>
              <a:defRPr>
                <a:solidFill>
                  <a:schemeClr val="tx1"/>
                </a:solidFill>
                <a:latin typeface="Verdana" pitchFamily="34" charset="0"/>
                <a:cs typeface="Arial" charset="0"/>
              </a:defRPr>
            </a:lvl7pPr>
            <a:lvl8pPr marL="3429000" indent="-228600" defTabSz="457200" eaLnBrk="0" fontAlgn="base" hangingPunct="0">
              <a:spcBef>
                <a:spcPct val="0"/>
              </a:spcBef>
              <a:spcAft>
                <a:spcPct val="0"/>
              </a:spcAft>
              <a:defRPr>
                <a:solidFill>
                  <a:schemeClr val="tx1"/>
                </a:solidFill>
                <a:latin typeface="Verdana" pitchFamily="34" charset="0"/>
                <a:cs typeface="Arial" charset="0"/>
              </a:defRPr>
            </a:lvl8pPr>
            <a:lvl9pPr marL="3886200" indent="-228600" defTabSz="4572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900" dirty="0"/>
              <a:t> 1) %:a </a:t>
            </a:r>
            <a:r>
              <a:rPr lang="fi-FI" sz="900" b="1" dirty="0"/>
              <a:t>poistonalaisten investointien </a:t>
            </a:r>
            <a:r>
              <a:rPr lang="fi-FI" sz="900" dirty="0"/>
              <a:t>omahankintamenoista = Investointimenot – Maa- ja vesialueiden  </a:t>
            </a:r>
          </a:p>
          <a:p>
            <a:pPr eaLnBrk="1" hangingPunct="1"/>
            <a:r>
              <a:rPr lang="fi-FI" sz="900" dirty="0"/>
              <a:t>     hankinta – Osakkeiden ja osuuksien hankinta - Rahoitusosuudet investointeihin.</a:t>
            </a:r>
          </a:p>
        </p:txBody>
      </p:sp>
      <p:sp>
        <p:nvSpPr>
          <p:cNvPr id="141" name="Text Box 28"/>
          <p:cNvSpPr txBox="1">
            <a:spLocks noChangeArrowheads="1"/>
          </p:cNvSpPr>
          <p:nvPr/>
        </p:nvSpPr>
        <p:spPr bwMode="auto">
          <a:xfrm>
            <a:off x="6862239" y="4732425"/>
            <a:ext cx="233002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900" dirty="0"/>
              <a:t>Lähde: Tilastokeskus, vuosi 2016</a:t>
            </a:r>
          </a:p>
          <a:p>
            <a:pPr eaLnBrk="1" hangingPunct="1"/>
            <a:r>
              <a:rPr lang="fi-FI" sz="900" dirty="0"/>
              <a:t>           tilinpäätösarvioiden mukaan</a:t>
            </a:r>
            <a:r>
              <a:rPr lang="fi-FI" sz="825" dirty="0"/>
              <a:t>.</a:t>
            </a:r>
          </a:p>
        </p:txBody>
      </p:sp>
      <p:sp>
        <p:nvSpPr>
          <p:cNvPr id="199" name="Tekstiruutu 2"/>
          <p:cNvSpPr txBox="1">
            <a:spLocks noChangeArrowheads="1"/>
          </p:cNvSpPr>
          <p:nvPr/>
        </p:nvSpPr>
        <p:spPr bwMode="auto">
          <a:xfrm>
            <a:off x="1197129" y="4507121"/>
            <a:ext cx="61560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defTabSz="457200" eaLnBrk="0" fontAlgn="base" hangingPunct="0">
              <a:spcBef>
                <a:spcPct val="0"/>
              </a:spcBef>
              <a:spcAft>
                <a:spcPct val="0"/>
              </a:spcAft>
              <a:defRPr>
                <a:solidFill>
                  <a:schemeClr val="tx1"/>
                </a:solidFill>
                <a:latin typeface="Verdana" pitchFamily="34" charset="0"/>
                <a:cs typeface="Arial" charset="0"/>
              </a:defRPr>
            </a:lvl6pPr>
            <a:lvl7pPr marL="2971800" indent="-228600" defTabSz="457200" eaLnBrk="0" fontAlgn="base" hangingPunct="0">
              <a:spcBef>
                <a:spcPct val="0"/>
              </a:spcBef>
              <a:spcAft>
                <a:spcPct val="0"/>
              </a:spcAft>
              <a:defRPr>
                <a:solidFill>
                  <a:schemeClr val="tx1"/>
                </a:solidFill>
                <a:latin typeface="Verdana" pitchFamily="34" charset="0"/>
                <a:cs typeface="Arial" charset="0"/>
              </a:defRPr>
            </a:lvl7pPr>
            <a:lvl8pPr marL="3429000" indent="-228600" defTabSz="457200" eaLnBrk="0" fontAlgn="base" hangingPunct="0">
              <a:spcBef>
                <a:spcPct val="0"/>
              </a:spcBef>
              <a:spcAft>
                <a:spcPct val="0"/>
              </a:spcAft>
              <a:defRPr>
                <a:solidFill>
                  <a:schemeClr val="tx1"/>
                </a:solidFill>
                <a:latin typeface="Verdana" pitchFamily="34" charset="0"/>
                <a:cs typeface="Arial" charset="0"/>
              </a:defRPr>
            </a:lvl8pPr>
            <a:lvl9pPr marL="3886200" indent="-228600" defTabSz="4572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900" dirty="0"/>
              <a:t> 2) Vuosi 2010 sisältää </a:t>
            </a:r>
            <a:r>
              <a:rPr lang="fi-FI" sz="900" dirty="0" err="1"/>
              <a:t>HSY:n</a:t>
            </a:r>
            <a:r>
              <a:rPr lang="fi-FI" sz="900" dirty="0"/>
              <a:t> perustamisesta johtuvia satunnaisia tuloja noin 0,95 mrd. €.</a:t>
            </a:r>
          </a:p>
          <a:p>
            <a:pPr eaLnBrk="1" hangingPunct="1"/>
            <a:r>
              <a:rPr lang="fi-FI" sz="900" dirty="0"/>
              <a:t>      Vuosi 2014 sisältää liikelaitosten yhtiöittämisistä johtuvia satunnaisia tuloja noin 1,7 mrd. €</a:t>
            </a:r>
          </a:p>
        </p:txBody>
      </p:sp>
      <p:graphicFrame>
        <p:nvGraphicFramePr>
          <p:cNvPr id="3" name="Objekti 2"/>
          <p:cNvGraphicFramePr>
            <a:graphicFrameLocks noChangeAspect="1"/>
          </p:cNvGraphicFramePr>
          <p:nvPr>
            <p:extLst>
              <p:ext uri="{D42A27DB-BD31-4B8C-83A1-F6EECF244321}">
                <p14:modId xmlns:p14="http://schemas.microsoft.com/office/powerpoint/2010/main" val="241118371"/>
              </p:ext>
            </p:extLst>
          </p:nvPr>
        </p:nvGraphicFramePr>
        <p:xfrm>
          <a:off x="927654" y="575221"/>
          <a:ext cx="7434471" cy="3668957"/>
        </p:xfrm>
        <a:graphic>
          <a:graphicData uri="http://schemas.openxmlformats.org/presentationml/2006/ole">
            <mc:AlternateContent xmlns:mc="http://schemas.openxmlformats.org/markup-compatibility/2006">
              <mc:Choice xmlns:v="urn:schemas-microsoft-com:vml" Requires="v">
                <p:oleObj spid="_x0000_s1070" name="Worksheet" r:id="rId4" imgW="10515600" imgH="5471192" progId="Excel.Sheet.12">
                  <p:embed/>
                </p:oleObj>
              </mc:Choice>
              <mc:Fallback>
                <p:oleObj name="Worksheet" r:id="rId4" imgW="10515600" imgH="5471192" progId="Excel.Sheet.12">
                  <p:embed/>
                  <p:pic>
                    <p:nvPicPr>
                      <p:cNvPr id="0" name=""/>
                      <p:cNvPicPr/>
                      <p:nvPr/>
                    </p:nvPicPr>
                    <p:blipFill>
                      <a:blip r:embed="rId5"/>
                      <a:stretch>
                        <a:fillRect/>
                      </a:stretch>
                    </p:blipFill>
                    <p:spPr>
                      <a:xfrm>
                        <a:off x="927654" y="575221"/>
                        <a:ext cx="7434471" cy="3668957"/>
                      </a:xfrm>
                      <a:prstGeom prst="rect">
                        <a:avLst/>
                      </a:prstGeom>
                    </p:spPr>
                  </p:pic>
                </p:oleObj>
              </mc:Fallback>
            </mc:AlternateContent>
          </a:graphicData>
        </a:graphic>
      </p:graphicFrame>
    </p:spTree>
    <p:extLst>
      <p:ext uri="{BB962C8B-B14F-4D97-AF65-F5344CB8AC3E}">
        <p14:creationId xmlns:p14="http://schemas.microsoft.com/office/powerpoint/2010/main" val="16484133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ext Box 20"/>
          <p:cNvSpPr txBox="1">
            <a:spLocks noChangeArrowheads="1"/>
          </p:cNvSpPr>
          <p:nvPr/>
        </p:nvSpPr>
        <p:spPr bwMode="auto">
          <a:xfrm>
            <a:off x="1277544" y="-20537"/>
            <a:ext cx="6669881" cy="5967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lnSpc>
                <a:spcPct val="95000"/>
              </a:lnSpc>
            </a:pPr>
            <a:r>
              <a:rPr lang="fi-FI" sz="1725" dirty="0"/>
              <a:t>Kuntien ja kuntayhtymien  tilinpäätösten keskeisiä eriä vuosilta 2015 ja 2016 (ml. liikelaitokset)</a:t>
            </a:r>
          </a:p>
        </p:txBody>
      </p:sp>
      <p:sp>
        <p:nvSpPr>
          <p:cNvPr id="7239" name="Alatunnisteen paikkamerkki 1"/>
          <p:cNvSpPr>
            <a:spLocks noGrp="1"/>
          </p:cNvSpPr>
          <p:nvPr>
            <p:ph type="ftr" sz="quarter" idx="4294967295"/>
          </p:nvPr>
        </p:nvSpPr>
        <p:spPr bwMode="auto">
          <a:xfrm>
            <a:off x="3596159" y="4831131"/>
            <a:ext cx="2171700" cy="27384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557199" indent="-214308">
              <a:defRPr>
                <a:solidFill>
                  <a:schemeClr val="tx1"/>
                </a:solidFill>
                <a:latin typeface="Verdana" pitchFamily="34" charset="0"/>
              </a:defRPr>
            </a:lvl2pPr>
            <a:lvl3pPr marL="857229" indent="-171446">
              <a:defRPr>
                <a:solidFill>
                  <a:schemeClr val="tx1"/>
                </a:solidFill>
                <a:latin typeface="Verdana" pitchFamily="34" charset="0"/>
              </a:defRPr>
            </a:lvl3pPr>
            <a:lvl4pPr marL="1200121" indent="-171446">
              <a:defRPr>
                <a:solidFill>
                  <a:schemeClr val="tx1"/>
                </a:solidFill>
                <a:latin typeface="Verdana" pitchFamily="34" charset="0"/>
              </a:defRPr>
            </a:lvl4pPr>
            <a:lvl5pPr marL="1543012" indent="-171446">
              <a:defRPr>
                <a:solidFill>
                  <a:schemeClr val="tx1"/>
                </a:solidFill>
                <a:latin typeface="Verdana" pitchFamily="34" charset="0"/>
              </a:defRPr>
            </a:lvl5pPr>
            <a:lvl6pPr marL="1885904" indent="-171446" fontAlgn="base">
              <a:spcBef>
                <a:spcPct val="0"/>
              </a:spcBef>
              <a:spcAft>
                <a:spcPct val="0"/>
              </a:spcAft>
              <a:defRPr>
                <a:solidFill>
                  <a:schemeClr val="tx1"/>
                </a:solidFill>
                <a:latin typeface="Verdana" pitchFamily="34" charset="0"/>
              </a:defRPr>
            </a:lvl6pPr>
            <a:lvl7pPr marL="2228795" indent="-171446" fontAlgn="base">
              <a:spcBef>
                <a:spcPct val="0"/>
              </a:spcBef>
              <a:spcAft>
                <a:spcPct val="0"/>
              </a:spcAft>
              <a:defRPr>
                <a:solidFill>
                  <a:schemeClr val="tx1"/>
                </a:solidFill>
                <a:latin typeface="Verdana" pitchFamily="34" charset="0"/>
              </a:defRPr>
            </a:lvl7pPr>
            <a:lvl8pPr marL="2571686" indent="-171446" fontAlgn="base">
              <a:spcBef>
                <a:spcPct val="0"/>
              </a:spcBef>
              <a:spcAft>
                <a:spcPct val="0"/>
              </a:spcAft>
              <a:defRPr>
                <a:solidFill>
                  <a:schemeClr val="tx1"/>
                </a:solidFill>
                <a:latin typeface="Verdana" pitchFamily="34" charset="0"/>
              </a:defRPr>
            </a:lvl8pPr>
            <a:lvl9pPr marL="2914578" indent="-17144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sz="800" dirty="0">
                <a:solidFill>
                  <a:schemeClr val="accent1"/>
                </a:solidFill>
              </a:rPr>
              <a:t>8.2.2017 Jari Koskinen</a:t>
            </a:r>
          </a:p>
        </p:txBody>
      </p:sp>
      <p:sp>
        <p:nvSpPr>
          <p:cNvPr id="99" name="Text Box 28"/>
          <p:cNvSpPr txBox="1">
            <a:spLocks noChangeArrowheads="1"/>
          </p:cNvSpPr>
          <p:nvPr/>
        </p:nvSpPr>
        <p:spPr bwMode="auto">
          <a:xfrm>
            <a:off x="5098758" y="4723974"/>
            <a:ext cx="4045245" cy="35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sz="851" dirty="0">
                <a:solidFill>
                  <a:schemeClr val="accent1"/>
                </a:solidFill>
              </a:rPr>
              <a:t>Lähde: Tilastokeskus. Vuoden 2016  lukuihin on lisätty Kuntaliiton </a:t>
            </a:r>
          </a:p>
          <a:p>
            <a:pPr eaLnBrk="1" hangingPunct="1"/>
            <a:r>
              <a:rPr lang="fi-FI" sz="851" dirty="0">
                <a:solidFill>
                  <a:schemeClr val="accent1"/>
                </a:solidFill>
              </a:rPr>
              <a:t>arvioimat Ahvenanmaan kuntien ja kuntayhtymien tiedot.</a:t>
            </a:r>
          </a:p>
        </p:txBody>
      </p:sp>
      <p:sp>
        <p:nvSpPr>
          <p:cNvPr id="80" name="Tekstiruutu 79"/>
          <p:cNvSpPr txBox="1"/>
          <p:nvPr/>
        </p:nvSpPr>
        <p:spPr>
          <a:xfrm>
            <a:off x="1143886" y="4564995"/>
            <a:ext cx="7076247" cy="230832"/>
          </a:xfrm>
          <a:prstGeom prst="rect">
            <a:avLst/>
          </a:prstGeom>
          <a:noFill/>
        </p:spPr>
        <p:txBody>
          <a:bodyPr wrap="square" rtlCol="0">
            <a:spAutoFit/>
          </a:bodyPr>
          <a:lstStyle/>
          <a:p>
            <a:r>
              <a:rPr lang="fi-FI" sz="825" dirty="0"/>
              <a:t> </a:t>
            </a:r>
            <a:r>
              <a:rPr lang="fi-FI" sz="900" dirty="0"/>
              <a:t>1) Poistonalaiset investoinnit = Investointimenot ilman maa- ja vesialueiden sekä osakkeiden ja osuuksien hankintaa</a:t>
            </a:r>
          </a:p>
        </p:txBody>
      </p:sp>
      <p:graphicFrame>
        <p:nvGraphicFramePr>
          <p:cNvPr id="2" name="Objekti 1"/>
          <p:cNvGraphicFramePr>
            <a:graphicFrameLocks noChangeAspect="1"/>
          </p:cNvGraphicFramePr>
          <p:nvPr>
            <p:extLst>
              <p:ext uri="{D42A27DB-BD31-4B8C-83A1-F6EECF244321}">
                <p14:modId xmlns:p14="http://schemas.microsoft.com/office/powerpoint/2010/main" val="1154512837"/>
              </p:ext>
            </p:extLst>
          </p:nvPr>
        </p:nvGraphicFramePr>
        <p:xfrm>
          <a:off x="1277541" y="535033"/>
          <a:ext cx="6342459" cy="4032191"/>
        </p:xfrm>
        <a:graphic>
          <a:graphicData uri="http://schemas.openxmlformats.org/presentationml/2006/ole">
            <mc:AlternateContent xmlns:mc="http://schemas.openxmlformats.org/markup-compatibility/2006">
              <mc:Choice xmlns:v="urn:schemas-microsoft-com:vml" Requires="v">
                <p:oleObj spid="_x0000_s2094" name="Worksheet" r:id="rId4" imgW="8603015" imgH="5562442" progId="Excel.Sheet.12">
                  <p:embed/>
                </p:oleObj>
              </mc:Choice>
              <mc:Fallback>
                <p:oleObj name="Worksheet" r:id="rId4" imgW="8603015" imgH="5562442" progId="Excel.Sheet.12">
                  <p:embed/>
                  <p:pic>
                    <p:nvPicPr>
                      <p:cNvPr id="0" name=""/>
                      <p:cNvPicPr/>
                      <p:nvPr/>
                    </p:nvPicPr>
                    <p:blipFill>
                      <a:blip r:embed="rId5"/>
                      <a:stretch>
                        <a:fillRect/>
                      </a:stretch>
                    </p:blipFill>
                    <p:spPr>
                      <a:xfrm>
                        <a:off x="1277541" y="535033"/>
                        <a:ext cx="6342459" cy="4032191"/>
                      </a:xfrm>
                      <a:prstGeom prst="rect">
                        <a:avLst/>
                      </a:prstGeom>
                    </p:spPr>
                  </p:pic>
                </p:oleObj>
              </mc:Fallback>
            </mc:AlternateContent>
          </a:graphicData>
        </a:graphic>
      </p:graphicFrame>
    </p:spTree>
    <p:extLst>
      <p:ext uri="{BB962C8B-B14F-4D97-AF65-F5344CB8AC3E}">
        <p14:creationId xmlns:p14="http://schemas.microsoft.com/office/powerpoint/2010/main" val="2787370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2"/>
          <p:cNvGraphicFramePr>
            <a:graphicFrameLocks noChangeAspect="1"/>
          </p:cNvGraphicFramePr>
          <p:nvPr/>
        </p:nvGraphicFramePr>
        <p:xfrm>
          <a:off x="1633539" y="912020"/>
          <a:ext cx="6057900" cy="3058716"/>
        </p:xfrm>
        <a:graphic>
          <a:graphicData uri="http://schemas.openxmlformats.org/presentationml/2006/ole">
            <mc:AlternateContent xmlns:mc="http://schemas.openxmlformats.org/markup-compatibility/2006">
              <mc:Choice xmlns:v="urn:schemas-microsoft-com:vml" Requires="v">
                <p:oleObj spid="_x0000_s14388" name="Kaavio" r:id="rId4" imgW="10096677" imgH="5095777" progId="MSGraph.Chart.8">
                  <p:embed followColorScheme="full"/>
                </p:oleObj>
              </mc:Choice>
              <mc:Fallback>
                <p:oleObj name="Kaavio" r:id="rId4" imgW="10096677" imgH="5095777" progId="MSGraph.Chart.8">
                  <p:embed followColorScheme="full"/>
                  <p:pic>
                    <p:nvPicPr>
                      <p:cNvPr id="24578" name="Object 2"/>
                      <p:cNvPicPr>
                        <a:picLocks noChangeAspect="1" noChangeArrowheads="1"/>
                      </p:cNvPicPr>
                      <p:nvPr/>
                    </p:nvPicPr>
                    <p:blipFill>
                      <a:blip r:embed="rId5"/>
                      <a:srcRect/>
                      <a:stretch>
                        <a:fillRect/>
                      </a:stretch>
                    </p:blipFill>
                    <p:spPr bwMode="auto">
                      <a:xfrm>
                        <a:off x="1633539" y="912020"/>
                        <a:ext cx="6057900" cy="30587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80" name="Object 6"/>
          <p:cNvGraphicFramePr>
            <a:graphicFrameLocks noChangeAspect="1"/>
          </p:cNvGraphicFramePr>
          <p:nvPr/>
        </p:nvGraphicFramePr>
        <p:xfrm>
          <a:off x="1633539" y="912020"/>
          <a:ext cx="6057900" cy="3058716"/>
        </p:xfrm>
        <a:graphic>
          <a:graphicData uri="http://schemas.openxmlformats.org/presentationml/2006/ole">
            <mc:AlternateContent xmlns:mc="http://schemas.openxmlformats.org/markup-compatibility/2006">
              <mc:Choice xmlns:v="urn:schemas-microsoft-com:vml" Requires="v">
                <p:oleObj spid="_x0000_s14389" name="Kaavio" r:id="rId6" imgW="10096677" imgH="5095777" progId="MSGraph.Chart.8">
                  <p:embed followColorScheme="full"/>
                </p:oleObj>
              </mc:Choice>
              <mc:Fallback>
                <p:oleObj name="Kaavio" r:id="rId6" imgW="10096677" imgH="5095777" progId="MSGraph.Chart.8">
                  <p:embed followColorScheme="full"/>
                  <p:pic>
                    <p:nvPicPr>
                      <p:cNvPr id="24580" name="Object 6"/>
                      <p:cNvPicPr>
                        <a:picLocks noChangeAspect="1" noChangeArrowheads="1"/>
                      </p:cNvPicPr>
                      <p:nvPr/>
                    </p:nvPicPr>
                    <p:blipFill>
                      <a:blip r:embed="rId5"/>
                      <a:srcRect/>
                      <a:stretch>
                        <a:fillRect/>
                      </a:stretch>
                    </p:blipFill>
                    <p:spPr bwMode="auto">
                      <a:xfrm>
                        <a:off x="1633539" y="912020"/>
                        <a:ext cx="6057900" cy="30587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ct 8"/>
          <p:cNvGraphicFramePr>
            <a:graphicFrameLocks noChangeAspect="1"/>
          </p:cNvGraphicFramePr>
          <p:nvPr>
            <p:extLst>
              <p:ext uri="{D42A27DB-BD31-4B8C-83A1-F6EECF244321}">
                <p14:modId xmlns:p14="http://schemas.microsoft.com/office/powerpoint/2010/main" val="3498351773"/>
              </p:ext>
            </p:extLst>
          </p:nvPr>
        </p:nvGraphicFramePr>
        <p:xfrm>
          <a:off x="791581" y="912020"/>
          <a:ext cx="7716316" cy="3667239"/>
        </p:xfrm>
        <a:graphic>
          <a:graphicData uri="http://schemas.openxmlformats.org/drawingml/2006/chart">
            <c:chart xmlns:c="http://schemas.openxmlformats.org/drawingml/2006/chart" xmlns:r="http://schemas.openxmlformats.org/officeDocument/2006/relationships" r:id="rId7"/>
          </a:graphicData>
        </a:graphic>
      </p:graphicFrame>
      <p:sp>
        <p:nvSpPr>
          <p:cNvPr id="24590" name="Rectangle 18"/>
          <p:cNvSpPr>
            <a:spLocks noChangeArrowheads="1"/>
          </p:cNvSpPr>
          <p:nvPr/>
        </p:nvSpPr>
        <p:spPr bwMode="auto">
          <a:xfrm>
            <a:off x="2293259" y="86919"/>
            <a:ext cx="5827487" cy="747897"/>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wrap="square" lIns="0" tIns="0" rIns="0" bIns="0">
            <a:spAutoFit/>
          </a:bodyPr>
          <a:lstStyle/>
          <a:p>
            <a:pPr algn="ctr">
              <a:lnSpc>
                <a:spcPct val="90000"/>
              </a:lnSpc>
            </a:pPr>
            <a:r>
              <a:rPr lang="fi-FI" dirty="0">
                <a:solidFill>
                  <a:schemeClr val="accent1"/>
                </a:solidFill>
              </a:rPr>
              <a:t>Kuntien toimintakatteen ja verorahoituksen</a:t>
            </a:r>
          </a:p>
          <a:p>
            <a:pPr algn="ctr">
              <a:lnSpc>
                <a:spcPct val="90000"/>
              </a:lnSpc>
            </a:pPr>
            <a:r>
              <a:rPr lang="fi-FI" dirty="0">
                <a:solidFill>
                  <a:schemeClr val="accent1"/>
                </a:solidFill>
              </a:rPr>
              <a:t> muutos Manner-Suomen kunnissa </a:t>
            </a:r>
          </a:p>
          <a:p>
            <a:pPr algn="ctr">
              <a:lnSpc>
                <a:spcPct val="90000"/>
              </a:lnSpc>
            </a:pPr>
            <a:r>
              <a:rPr lang="fi-FI" dirty="0">
                <a:solidFill>
                  <a:schemeClr val="accent1"/>
                </a:solidFill>
              </a:rPr>
              <a:t>2015-2016 kuntakoon mukaan, %</a:t>
            </a:r>
          </a:p>
        </p:txBody>
      </p:sp>
      <p:sp>
        <p:nvSpPr>
          <p:cNvPr id="24591" name="Text Box 27"/>
          <p:cNvSpPr txBox="1">
            <a:spLocks noChangeArrowheads="1"/>
          </p:cNvSpPr>
          <p:nvPr/>
        </p:nvSpPr>
        <p:spPr bwMode="auto">
          <a:xfrm>
            <a:off x="966510" y="489577"/>
            <a:ext cx="1690912" cy="570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lnSpc>
                <a:spcPct val="90000"/>
              </a:lnSpc>
            </a:pPr>
            <a:r>
              <a:rPr lang="fi-FI" sz="1200" dirty="0"/>
              <a:t>Kunnan asukasluku</a:t>
            </a:r>
          </a:p>
          <a:p>
            <a:pPr algn="ctr" eaLnBrk="1" hangingPunct="1">
              <a:lnSpc>
                <a:spcPct val="90000"/>
              </a:lnSpc>
            </a:pPr>
            <a:r>
              <a:rPr lang="fi-FI" sz="1200" dirty="0"/>
              <a:t>31.12.2016</a:t>
            </a:r>
          </a:p>
          <a:p>
            <a:pPr algn="ctr" eaLnBrk="1" hangingPunct="1">
              <a:lnSpc>
                <a:spcPct val="90000"/>
              </a:lnSpc>
            </a:pPr>
            <a:r>
              <a:rPr lang="fi-FI" sz="1051" dirty="0"/>
              <a:t>(ennakkotieto)</a:t>
            </a:r>
          </a:p>
        </p:txBody>
      </p:sp>
      <p:sp>
        <p:nvSpPr>
          <p:cNvPr id="22545" name="Alatunnisteen paikkamerkki 1"/>
          <p:cNvSpPr>
            <a:spLocks noGrp="1"/>
          </p:cNvSpPr>
          <p:nvPr>
            <p:ph type="ftr" sz="quarter" idx="4294967295"/>
          </p:nvPr>
        </p:nvSpPr>
        <p:spPr bwMode="auto">
          <a:xfrm>
            <a:off x="3486151" y="4841083"/>
            <a:ext cx="2171700" cy="27384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557199" indent="-214308">
              <a:defRPr>
                <a:solidFill>
                  <a:schemeClr val="tx1"/>
                </a:solidFill>
                <a:latin typeface="Verdana" pitchFamily="34" charset="0"/>
              </a:defRPr>
            </a:lvl2pPr>
            <a:lvl3pPr marL="857229" indent="-171446">
              <a:defRPr>
                <a:solidFill>
                  <a:schemeClr val="tx1"/>
                </a:solidFill>
                <a:latin typeface="Verdana" pitchFamily="34" charset="0"/>
              </a:defRPr>
            </a:lvl3pPr>
            <a:lvl4pPr marL="1200121" indent="-171446">
              <a:defRPr>
                <a:solidFill>
                  <a:schemeClr val="tx1"/>
                </a:solidFill>
                <a:latin typeface="Verdana" pitchFamily="34" charset="0"/>
              </a:defRPr>
            </a:lvl4pPr>
            <a:lvl5pPr marL="1543012" indent="-171446">
              <a:defRPr>
                <a:solidFill>
                  <a:schemeClr val="tx1"/>
                </a:solidFill>
                <a:latin typeface="Verdana" pitchFamily="34" charset="0"/>
              </a:defRPr>
            </a:lvl5pPr>
            <a:lvl6pPr marL="1885904" indent="-171446" fontAlgn="base">
              <a:spcBef>
                <a:spcPct val="0"/>
              </a:spcBef>
              <a:spcAft>
                <a:spcPct val="0"/>
              </a:spcAft>
              <a:defRPr>
                <a:solidFill>
                  <a:schemeClr val="tx1"/>
                </a:solidFill>
                <a:latin typeface="Verdana" pitchFamily="34" charset="0"/>
              </a:defRPr>
            </a:lvl6pPr>
            <a:lvl7pPr marL="2228795" indent="-171446" fontAlgn="base">
              <a:spcBef>
                <a:spcPct val="0"/>
              </a:spcBef>
              <a:spcAft>
                <a:spcPct val="0"/>
              </a:spcAft>
              <a:defRPr>
                <a:solidFill>
                  <a:schemeClr val="tx1"/>
                </a:solidFill>
                <a:latin typeface="Verdana" pitchFamily="34" charset="0"/>
              </a:defRPr>
            </a:lvl7pPr>
            <a:lvl8pPr marL="2571686" indent="-171446" fontAlgn="base">
              <a:spcBef>
                <a:spcPct val="0"/>
              </a:spcBef>
              <a:spcAft>
                <a:spcPct val="0"/>
              </a:spcAft>
              <a:defRPr>
                <a:solidFill>
                  <a:schemeClr val="tx1"/>
                </a:solidFill>
                <a:latin typeface="Verdana" pitchFamily="34" charset="0"/>
              </a:defRPr>
            </a:lvl8pPr>
            <a:lvl9pPr marL="2914578" indent="-17144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sz="800" dirty="0">
                <a:solidFill>
                  <a:schemeClr val="accent1"/>
                </a:solidFill>
              </a:rPr>
              <a:t>8.2.2017 Jari Koskinen</a:t>
            </a:r>
          </a:p>
        </p:txBody>
      </p:sp>
      <p:sp>
        <p:nvSpPr>
          <p:cNvPr id="19" name="Text Box 4"/>
          <p:cNvSpPr txBox="1">
            <a:spLocks noChangeArrowheads="1"/>
          </p:cNvSpPr>
          <p:nvPr/>
        </p:nvSpPr>
        <p:spPr bwMode="auto">
          <a:xfrm>
            <a:off x="7227501" y="4762503"/>
            <a:ext cx="1916499" cy="334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788" kern="0" dirty="0">
                <a:solidFill>
                  <a:srgbClr val="002E63"/>
                </a:solidFill>
              </a:rPr>
              <a:t>Lähde: Tilastokeskus, vuosi 2016   tilinpäätösarvioiden mukaan</a:t>
            </a:r>
          </a:p>
        </p:txBody>
      </p:sp>
      <p:sp>
        <p:nvSpPr>
          <p:cNvPr id="18" name="Tekstiruutu 17"/>
          <p:cNvSpPr txBox="1"/>
          <p:nvPr/>
        </p:nvSpPr>
        <p:spPr>
          <a:xfrm>
            <a:off x="1475486" y="4516942"/>
            <a:ext cx="6974986" cy="300210"/>
          </a:xfrm>
          <a:prstGeom prst="rect">
            <a:avLst/>
          </a:prstGeom>
          <a:noFill/>
        </p:spPr>
        <p:txBody>
          <a:bodyPr wrap="none" rtlCol="0">
            <a:spAutoFit/>
          </a:bodyPr>
          <a:lstStyle/>
          <a:p>
            <a:r>
              <a:rPr lang="fi-FI" sz="1351" dirty="0"/>
              <a:t> </a:t>
            </a:r>
            <a:r>
              <a:rPr lang="fi-FI" sz="1000" dirty="0"/>
              <a:t>1) Toimintakate on toimintatuottojen ja toimintakulujen erotus, mikä jää katettavaksi verorahoituksella</a:t>
            </a:r>
          </a:p>
        </p:txBody>
      </p:sp>
    </p:spTree>
    <p:extLst>
      <p:ext uri="{BB962C8B-B14F-4D97-AF65-F5344CB8AC3E}">
        <p14:creationId xmlns:p14="http://schemas.microsoft.com/office/powerpoint/2010/main" val="5984322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2"/>
          <p:cNvGraphicFramePr>
            <a:graphicFrameLocks noChangeAspect="1"/>
          </p:cNvGraphicFramePr>
          <p:nvPr/>
        </p:nvGraphicFramePr>
        <p:xfrm>
          <a:off x="1633539" y="912020"/>
          <a:ext cx="6057900" cy="3058716"/>
        </p:xfrm>
        <a:graphic>
          <a:graphicData uri="http://schemas.openxmlformats.org/presentationml/2006/ole">
            <mc:AlternateContent xmlns:mc="http://schemas.openxmlformats.org/markup-compatibility/2006">
              <mc:Choice xmlns:v="urn:schemas-microsoft-com:vml" Requires="v">
                <p:oleObj spid="_x0000_s4196" name="Kaavio" r:id="rId4" imgW="10096677" imgH="5095777" progId="MSGraph.Chart.8">
                  <p:embed followColorScheme="full"/>
                </p:oleObj>
              </mc:Choice>
              <mc:Fallback>
                <p:oleObj name="Kaavio" r:id="rId4" imgW="10096677" imgH="5095777" progId="MSGraph.Chart.8">
                  <p:embed followColorScheme="full"/>
                  <p:pic>
                    <p:nvPicPr>
                      <p:cNvPr id="24578" name="Object 2"/>
                      <p:cNvPicPr>
                        <a:picLocks noChangeAspect="1" noChangeArrowheads="1"/>
                      </p:cNvPicPr>
                      <p:nvPr/>
                    </p:nvPicPr>
                    <p:blipFill>
                      <a:blip r:embed="rId5"/>
                      <a:srcRect/>
                      <a:stretch>
                        <a:fillRect/>
                      </a:stretch>
                    </p:blipFill>
                    <p:spPr bwMode="auto">
                      <a:xfrm>
                        <a:off x="1633539" y="912020"/>
                        <a:ext cx="6057900" cy="30587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80" name="Object 6"/>
          <p:cNvGraphicFramePr>
            <a:graphicFrameLocks noChangeAspect="1"/>
          </p:cNvGraphicFramePr>
          <p:nvPr/>
        </p:nvGraphicFramePr>
        <p:xfrm>
          <a:off x="1633539" y="912020"/>
          <a:ext cx="6057900" cy="3058716"/>
        </p:xfrm>
        <a:graphic>
          <a:graphicData uri="http://schemas.openxmlformats.org/presentationml/2006/ole">
            <mc:AlternateContent xmlns:mc="http://schemas.openxmlformats.org/markup-compatibility/2006">
              <mc:Choice xmlns:v="urn:schemas-microsoft-com:vml" Requires="v">
                <p:oleObj spid="_x0000_s4197" name="Kaavio" r:id="rId6" imgW="10096677" imgH="5095777" progId="MSGraph.Chart.8">
                  <p:embed followColorScheme="full"/>
                </p:oleObj>
              </mc:Choice>
              <mc:Fallback>
                <p:oleObj name="Kaavio" r:id="rId6" imgW="10096677" imgH="5095777" progId="MSGraph.Chart.8">
                  <p:embed followColorScheme="full"/>
                  <p:pic>
                    <p:nvPicPr>
                      <p:cNvPr id="24580" name="Object 6"/>
                      <p:cNvPicPr>
                        <a:picLocks noChangeAspect="1" noChangeArrowheads="1"/>
                      </p:cNvPicPr>
                      <p:nvPr/>
                    </p:nvPicPr>
                    <p:blipFill>
                      <a:blip r:embed="rId5"/>
                      <a:srcRect/>
                      <a:stretch>
                        <a:fillRect/>
                      </a:stretch>
                    </p:blipFill>
                    <p:spPr bwMode="auto">
                      <a:xfrm>
                        <a:off x="1633539" y="912020"/>
                        <a:ext cx="6057900" cy="30587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ct 8"/>
          <p:cNvGraphicFramePr>
            <a:graphicFrameLocks noChangeAspect="1"/>
          </p:cNvGraphicFramePr>
          <p:nvPr>
            <p:extLst>
              <p:ext uri="{D42A27DB-BD31-4B8C-83A1-F6EECF244321}">
                <p14:modId xmlns:p14="http://schemas.microsoft.com/office/powerpoint/2010/main" val="1750331922"/>
              </p:ext>
            </p:extLst>
          </p:nvPr>
        </p:nvGraphicFramePr>
        <p:xfrm>
          <a:off x="820059" y="989411"/>
          <a:ext cx="7844972" cy="3604360"/>
        </p:xfrm>
        <a:graphic>
          <a:graphicData uri="http://schemas.openxmlformats.org/drawingml/2006/chart">
            <c:chart xmlns:c="http://schemas.openxmlformats.org/drawingml/2006/chart" xmlns:r="http://schemas.openxmlformats.org/officeDocument/2006/relationships" r:id="rId7"/>
          </a:graphicData>
        </a:graphic>
      </p:graphicFrame>
      <p:sp>
        <p:nvSpPr>
          <p:cNvPr id="24590" name="Rectangle 18"/>
          <p:cNvSpPr>
            <a:spLocks noChangeArrowheads="1"/>
          </p:cNvSpPr>
          <p:nvPr/>
        </p:nvSpPr>
        <p:spPr bwMode="auto">
          <a:xfrm>
            <a:off x="1764333" y="115599"/>
            <a:ext cx="6488635" cy="526298"/>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wrap="none" lIns="0" tIns="0" rIns="0" bIns="0">
            <a:spAutoFit/>
          </a:bodyPr>
          <a:lstStyle/>
          <a:p>
            <a:pPr algn="ctr">
              <a:lnSpc>
                <a:spcPct val="90000"/>
              </a:lnSpc>
            </a:pPr>
            <a:r>
              <a:rPr lang="fi-FI" sz="1900" dirty="0">
                <a:solidFill>
                  <a:schemeClr val="accent1"/>
                </a:solidFill>
              </a:rPr>
              <a:t>Kuntien vuosikate %:a poistoista kuntakoon mukaan</a:t>
            </a:r>
          </a:p>
          <a:p>
            <a:pPr algn="ctr">
              <a:lnSpc>
                <a:spcPct val="90000"/>
              </a:lnSpc>
            </a:pPr>
            <a:r>
              <a:rPr lang="fi-FI" sz="1900" dirty="0">
                <a:solidFill>
                  <a:schemeClr val="accent1"/>
                </a:solidFill>
              </a:rPr>
              <a:t>Manner-Suomen kunnissa 2014-2016</a:t>
            </a:r>
          </a:p>
        </p:txBody>
      </p:sp>
      <p:sp>
        <p:nvSpPr>
          <p:cNvPr id="24591" name="Text Box 27"/>
          <p:cNvSpPr txBox="1">
            <a:spLocks noChangeArrowheads="1"/>
          </p:cNvSpPr>
          <p:nvPr/>
        </p:nvSpPr>
        <p:spPr bwMode="auto">
          <a:xfrm>
            <a:off x="995538" y="576663"/>
            <a:ext cx="1690912" cy="563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lnSpc>
                <a:spcPct val="90000"/>
              </a:lnSpc>
            </a:pPr>
            <a:r>
              <a:rPr lang="fi-FI" sz="1200" dirty="0"/>
              <a:t>Kunnan asukasluku</a:t>
            </a:r>
          </a:p>
          <a:p>
            <a:pPr algn="ctr" eaLnBrk="1" hangingPunct="1">
              <a:lnSpc>
                <a:spcPct val="90000"/>
              </a:lnSpc>
            </a:pPr>
            <a:r>
              <a:rPr lang="fi-FI" sz="1200" dirty="0"/>
              <a:t>31.12.2016</a:t>
            </a:r>
          </a:p>
          <a:p>
            <a:pPr algn="ctr" eaLnBrk="1" hangingPunct="1">
              <a:lnSpc>
                <a:spcPct val="90000"/>
              </a:lnSpc>
            </a:pPr>
            <a:r>
              <a:rPr lang="fi-FI" sz="1000" dirty="0"/>
              <a:t>(ennakkotieto)</a:t>
            </a:r>
          </a:p>
        </p:txBody>
      </p:sp>
      <p:sp>
        <p:nvSpPr>
          <p:cNvPr id="22545" name="Alatunnisteen paikkamerkki 1"/>
          <p:cNvSpPr>
            <a:spLocks noGrp="1"/>
          </p:cNvSpPr>
          <p:nvPr>
            <p:ph type="ftr" sz="quarter" idx="4294967295"/>
          </p:nvPr>
        </p:nvSpPr>
        <p:spPr bwMode="auto">
          <a:xfrm>
            <a:off x="3486151" y="4841083"/>
            <a:ext cx="2171700" cy="27384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557199" indent="-214308">
              <a:defRPr>
                <a:solidFill>
                  <a:schemeClr val="tx1"/>
                </a:solidFill>
                <a:latin typeface="Verdana" pitchFamily="34" charset="0"/>
              </a:defRPr>
            </a:lvl2pPr>
            <a:lvl3pPr marL="857229" indent="-171446">
              <a:defRPr>
                <a:solidFill>
                  <a:schemeClr val="tx1"/>
                </a:solidFill>
                <a:latin typeface="Verdana" pitchFamily="34" charset="0"/>
              </a:defRPr>
            </a:lvl3pPr>
            <a:lvl4pPr marL="1200121" indent="-171446">
              <a:defRPr>
                <a:solidFill>
                  <a:schemeClr val="tx1"/>
                </a:solidFill>
                <a:latin typeface="Verdana" pitchFamily="34" charset="0"/>
              </a:defRPr>
            </a:lvl4pPr>
            <a:lvl5pPr marL="1543012" indent="-171446">
              <a:defRPr>
                <a:solidFill>
                  <a:schemeClr val="tx1"/>
                </a:solidFill>
                <a:latin typeface="Verdana" pitchFamily="34" charset="0"/>
              </a:defRPr>
            </a:lvl5pPr>
            <a:lvl6pPr marL="1885904" indent="-171446" fontAlgn="base">
              <a:spcBef>
                <a:spcPct val="0"/>
              </a:spcBef>
              <a:spcAft>
                <a:spcPct val="0"/>
              </a:spcAft>
              <a:defRPr>
                <a:solidFill>
                  <a:schemeClr val="tx1"/>
                </a:solidFill>
                <a:latin typeface="Verdana" pitchFamily="34" charset="0"/>
              </a:defRPr>
            </a:lvl6pPr>
            <a:lvl7pPr marL="2228795" indent="-171446" fontAlgn="base">
              <a:spcBef>
                <a:spcPct val="0"/>
              </a:spcBef>
              <a:spcAft>
                <a:spcPct val="0"/>
              </a:spcAft>
              <a:defRPr>
                <a:solidFill>
                  <a:schemeClr val="tx1"/>
                </a:solidFill>
                <a:latin typeface="Verdana" pitchFamily="34" charset="0"/>
              </a:defRPr>
            </a:lvl7pPr>
            <a:lvl8pPr marL="2571686" indent="-171446" fontAlgn="base">
              <a:spcBef>
                <a:spcPct val="0"/>
              </a:spcBef>
              <a:spcAft>
                <a:spcPct val="0"/>
              </a:spcAft>
              <a:defRPr>
                <a:solidFill>
                  <a:schemeClr val="tx1"/>
                </a:solidFill>
                <a:latin typeface="Verdana" pitchFamily="34" charset="0"/>
              </a:defRPr>
            </a:lvl8pPr>
            <a:lvl9pPr marL="2914578" indent="-17144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sz="900" dirty="0">
                <a:solidFill>
                  <a:schemeClr val="accent1"/>
                </a:solidFill>
              </a:rPr>
              <a:t>8.2.2017 Jari Koskinen</a:t>
            </a:r>
          </a:p>
        </p:txBody>
      </p:sp>
      <p:cxnSp>
        <p:nvCxnSpPr>
          <p:cNvPr id="4" name="Suora yhdysviiva 3"/>
          <p:cNvCxnSpPr/>
          <p:nvPr/>
        </p:nvCxnSpPr>
        <p:spPr>
          <a:xfrm>
            <a:off x="5742349" y="1059582"/>
            <a:ext cx="0" cy="327600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Box 4"/>
          <p:cNvSpPr txBox="1">
            <a:spLocks noChangeArrowheads="1"/>
          </p:cNvSpPr>
          <p:nvPr/>
        </p:nvSpPr>
        <p:spPr bwMode="auto">
          <a:xfrm>
            <a:off x="6749144" y="4731080"/>
            <a:ext cx="24207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900" kern="0" dirty="0">
                <a:solidFill>
                  <a:srgbClr val="002E63"/>
                </a:solidFill>
              </a:rPr>
              <a:t>Lähde: Tilastokeskus, vuosi 2016      </a:t>
            </a:r>
          </a:p>
          <a:p>
            <a:pPr eaLnBrk="1" hangingPunct="1">
              <a:defRPr/>
            </a:pPr>
            <a:r>
              <a:rPr lang="fi-FI" sz="900" kern="0" dirty="0">
                <a:solidFill>
                  <a:srgbClr val="002E63"/>
                </a:solidFill>
              </a:rPr>
              <a:t>           tilinpäätösarvioiden mukaan</a:t>
            </a:r>
          </a:p>
        </p:txBody>
      </p:sp>
    </p:spTree>
    <p:extLst>
      <p:ext uri="{BB962C8B-B14F-4D97-AF65-F5344CB8AC3E}">
        <p14:creationId xmlns:p14="http://schemas.microsoft.com/office/powerpoint/2010/main" val="1028487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nvGraphicFramePr>
        <p:xfrm>
          <a:off x="1633539" y="1042989"/>
          <a:ext cx="6057900" cy="3058716"/>
        </p:xfrm>
        <a:graphic>
          <a:graphicData uri="http://schemas.openxmlformats.org/presentationml/2006/ole">
            <mc:AlternateContent xmlns:mc="http://schemas.openxmlformats.org/markup-compatibility/2006">
              <mc:Choice xmlns:v="urn:schemas-microsoft-com:vml" Requires="v">
                <p:oleObj spid="_x0000_s5214" name="Kaavio" r:id="rId4" imgW="10096677" imgH="5095777" progId="MSGraph.Chart.8">
                  <p:embed followColorScheme="full"/>
                </p:oleObj>
              </mc:Choice>
              <mc:Fallback>
                <p:oleObj name="Kaavio" r:id="rId4" imgW="10096677" imgH="5095777" progId="MSGraph.Chart.8">
                  <p:embed followColorScheme="full"/>
                  <p:pic>
                    <p:nvPicPr>
                      <p:cNvPr id="8194" name="Object 2"/>
                      <p:cNvPicPr>
                        <a:picLocks noChangeAspect="1" noChangeArrowheads="1"/>
                      </p:cNvPicPr>
                      <p:nvPr/>
                    </p:nvPicPr>
                    <p:blipFill>
                      <a:blip r:embed="rId5"/>
                      <a:srcRect/>
                      <a:stretch>
                        <a:fillRect/>
                      </a:stretch>
                    </p:blipFill>
                    <p:spPr bwMode="auto">
                      <a:xfrm>
                        <a:off x="1633539" y="1042989"/>
                        <a:ext cx="6057900" cy="30587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6" name="Object 4"/>
          <p:cNvGraphicFramePr>
            <a:graphicFrameLocks noChangeAspect="1"/>
          </p:cNvGraphicFramePr>
          <p:nvPr/>
        </p:nvGraphicFramePr>
        <p:xfrm>
          <a:off x="1633539" y="1042989"/>
          <a:ext cx="6057900" cy="3058716"/>
        </p:xfrm>
        <a:graphic>
          <a:graphicData uri="http://schemas.openxmlformats.org/presentationml/2006/ole">
            <mc:AlternateContent xmlns:mc="http://schemas.openxmlformats.org/markup-compatibility/2006">
              <mc:Choice xmlns:v="urn:schemas-microsoft-com:vml" Requires="v">
                <p:oleObj spid="_x0000_s5215" name="Kaavio" r:id="rId6" imgW="10096677" imgH="5095777" progId="MSGraph.Chart.8">
                  <p:embed followColorScheme="full"/>
                </p:oleObj>
              </mc:Choice>
              <mc:Fallback>
                <p:oleObj name="Kaavio" r:id="rId6" imgW="10096677" imgH="5095777" progId="MSGraph.Chart.8">
                  <p:embed followColorScheme="full"/>
                  <p:pic>
                    <p:nvPicPr>
                      <p:cNvPr id="8196" name="Object 4"/>
                      <p:cNvPicPr>
                        <a:picLocks noChangeAspect="1" noChangeArrowheads="1"/>
                      </p:cNvPicPr>
                      <p:nvPr/>
                    </p:nvPicPr>
                    <p:blipFill>
                      <a:blip r:embed="rId5"/>
                      <a:srcRect/>
                      <a:stretch>
                        <a:fillRect/>
                      </a:stretch>
                    </p:blipFill>
                    <p:spPr bwMode="auto">
                      <a:xfrm>
                        <a:off x="1633539" y="1042989"/>
                        <a:ext cx="6057900" cy="30587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7" name="Rectangle 5"/>
          <p:cNvSpPr>
            <a:spLocks noChangeArrowheads="1"/>
          </p:cNvSpPr>
          <p:nvPr/>
        </p:nvSpPr>
        <p:spPr bwMode="auto">
          <a:xfrm>
            <a:off x="2171087" y="87479"/>
            <a:ext cx="4895892" cy="531043"/>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wrap="none" lIns="0" tIns="0" rIns="0" bIns="0">
            <a:spAutoFit/>
          </a:bodyPr>
          <a:lstStyle/>
          <a:p>
            <a:pPr algn="ctr"/>
            <a:r>
              <a:rPr lang="fi-FI" sz="1951" dirty="0">
                <a:solidFill>
                  <a:schemeClr val="accent1"/>
                </a:solidFill>
              </a:rPr>
              <a:t>Kuntien vuosikatteet 2000-2016, €/as.</a:t>
            </a:r>
          </a:p>
          <a:p>
            <a:pPr algn="ctr"/>
            <a:r>
              <a:rPr lang="fi-FI" sz="1500" dirty="0">
                <a:solidFill>
                  <a:schemeClr val="accent1"/>
                </a:solidFill>
              </a:rPr>
              <a:t>Kuntakoon mukaan (pl. Ahvenanmaa)</a:t>
            </a:r>
          </a:p>
        </p:txBody>
      </p:sp>
      <p:graphicFrame>
        <p:nvGraphicFramePr>
          <p:cNvPr id="2" name="Object 6"/>
          <p:cNvGraphicFramePr>
            <a:graphicFrameLocks noChangeAspect="1"/>
          </p:cNvGraphicFramePr>
          <p:nvPr>
            <p:extLst>
              <p:ext uri="{D42A27DB-BD31-4B8C-83A1-F6EECF244321}">
                <p14:modId xmlns:p14="http://schemas.microsoft.com/office/powerpoint/2010/main" val="46305888"/>
              </p:ext>
            </p:extLst>
          </p:nvPr>
        </p:nvGraphicFramePr>
        <p:xfrm>
          <a:off x="547778" y="710569"/>
          <a:ext cx="8142513" cy="3888432"/>
        </p:xfrm>
        <a:graphic>
          <a:graphicData uri="http://schemas.openxmlformats.org/drawingml/2006/chart">
            <c:chart xmlns:c="http://schemas.openxmlformats.org/drawingml/2006/chart" xmlns:r="http://schemas.openxmlformats.org/officeDocument/2006/relationships" r:id="rId7"/>
          </a:graphicData>
        </a:graphic>
      </p:graphicFrame>
      <p:sp>
        <p:nvSpPr>
          <p:cNvPr id="8200" name="Alatunnisteen paikkamerkki 1"/>
          <p:cNvSpPr>
            <a:spLocks noGrp="1"/>
          </p:cNvSpPr>
          <p:nvPr>
            <p:ph type="ftr" sz="quarter" idx="4294967295"/>
          </p:nvPr>
        </p:nvSpPr>
        <p:spPr bwMode="auto">
          <a:xfrm>
            <a:off x="3707907" y="4794499"/>
            <a:ext cx="1364839" cy="27384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557199" indent="-214308">
              <a:defRPr>
                <a:solidFill>
                  <a:schemeClr val="tx1"/>
                </a:solidFill>
                <a:latin typeface="Verdana" pitchFamily="34" charset="0"/>
              </a:defRPr>
            </a:lvl2pPr>
            <a:lvl3pPr marL="857229" indent="-171446">
              <a:defRPr>
                <a:solidFill>
                  <a:schemeClr val="tx1"/>
                </a:solidFill>
                <a:latin typeface="Verdana" pitchFamily="34" charset="0"/>
              </a:defRPr>
            </a:lvl3pPr>
            <a:lvl4pPr marL="1200121" indent="-171446">
              <a:defRPr>
                <a:solidFill>
                  <a:schemeClr val="tx1"/>
                </a:solidFill>
                <a:latin typeface="Verdana" pitchFamily="34" charset="0"/>
              </a:defRPr>
            </a:lvl4pPr>
            <a:lvl5pPr marL="1543012" indent="-171446">
              <a:defRPr>
                <a:solidFill>
                  <a:schemeClr val="tx1"/>
                </a:solidFill>
                <a:latin typeface="Verdana" pitchFamily="34" charset="0"/>
              </a:defRPr>
            </a:lvl5pPr>
            <a:lvl6pPr marL="1885904" indent="-171446" fontAlgn="base">
              <a:spcBef>
                <a:spcPct val="0"/>
              </a:spcBef>
              <a:spcAft>
                <a:spcPct val="0"/>
              </a:spcAft>
              <a:defRPr>
                <a:solidFill>
                  <a:schemeClr val="tx1"/>
                </a:solidFill>
                <a:latin typeface="Verdana" pitchFamily="34" charset="0"/>
              </a:defRPr>
            </a:lvl6pPr>
            <a:lvl7pPr marL="2228795" indent="-171446" fontAlgn="base">
              <a:spcBef>
                <a:spcPct val="0"/>
              </a:spcBef>
              <a:spcAft>
                <a:spcPct val="0"/>
              </a:spcAft>
              <a:defRPr>
                <a:solidFill>
                  <a:schemeClr val="tx1"/>
                </a:solidFill>
                <a:latin typeface="Verdana" pitchFamily="34" charset="0"/>
              </a:defRPr>
            </a:lvl7pPr>
            <a:lvl8pPr marL="2571686" indent="-171446" fontAlgn="base">
              <a:spcBef>
                <a:spcPct val="0"/>
              </a:spcBef>
              <a:spcAft>
                <a:spcPct val="0"/>
              </a:spcAft>
              <a:defRPr>
                <a:solidFill>
                  <a:schemeClr val="tx1"/>
                </a:solidFill>
                <a:latin typeface="Verdana" pitchFamily="34" charset="0"/>
              </a:defRPr>
            </a:lvl8pPr>
            <a:lvl9pPr marL="2914578" indent="-17144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sz="900" dirty="0">
                <a:solidFill>
                  <a:schemeClr val="accent1"/>
                </a:solidFill>
              </a:rPr>
              <a:t>8.2.2017 Jari Koskinen</a:t>
            </a:r>
          </a:p>
        </p:txBody>
      </p:sp>
      <p:sp>
        <p:nvSpPr>
          <p:cNvPr id="9" name="Text Box 4"/>
          <p:cNvSpPr txBox="1">
            <a:spLocks noChangeArrowheads="1"/>
          </p:cNvSpPr>
          <p:nvPr/>
        </p:nvSpPr>
        <p:spPr bwMode="auto">
          <a:xfrm>
            <a:off x="6897815" y="4676548"/>
            <a:ext cx="238407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900" kern="0" dirty="0">
                <a:solidFill>
                  <a:srgbClr val="002E63"/>
                </a:solidFill>
              </a:rPr>
              <a:t>Lähde: Tilastokeskus, vuosi 2016   </a:t>
            </a:r>
          </a:p>
          <a:p>
            <a:pPr eaLnBrk="1" hangingPunct="1">
              <a:defRPr/>
            </a:pPr>
            <a:r>
              <a:rPr lang="fi-FI" sz="900" kern="0" dirty="0">
                <a:solidFill>
                  <a:srgbClr val="002E63"/>
                </a:solidFill>
              </a:rPr>
              <a:t>           tilinpäätösarvioiden mukaan</a:t>
            </a:r>
          </a:p>
        </p:txBody>
      </p:sp>
    </p:spTree>
    <p:extLst>
      <p:ext uri="{BB962C8B-B14F-4D97-AF65-F5344CB8AC3E}">
        <p14:creationId xmlns:p14="http://schemas.microsoft.com/office/powerpoint/2010/main" val="2760243588"/>
      </p:ext>
    </p:extLst>
  </p:cSld>
  <p:clrMapOvr>
    <a:masterClrMapping/>
  </p:clrMapOvr>
</p:sld>
</file>

<file path=ppt/theme/theme1.xml><?xml version="1.0" encoding="utf-8"?>
<a:theme xmlns:a="http://schemas.openxmlformats.org/drawingml/2006/main" name="Kuntaliitto suomen- ja ruotsinkielinen">
  <a:themeElements>
    <a:clrScheme name="Kuntaliitto">
      <a:dk1>
        <a:srgbClr val="002E63"/>
      </a:dk1>
      <a:lt1>
        <a:sysClr val="window" lastClr="FFFFFF"/>
      </a:lt1>
      <a:dk2>
        <a:srgbClr val="000000"/>
      </a:dk2>
      <a:lt2>
        <a:srgbClr val="EEECE1"/>
      </a:lt2>
      <a:accent1>
        <a:srgbClr val="002E63"/>
      </a:accent1>
      <a:accent2>
        <a:srgbClr val="00A6D6"/>
      </a:accent2>
      <a:accent3>
        <a:srgbClr val="6B8F00"/>
      </a:accent3>
      <a:accent4>
        <a:srgbClr val="B5BA05"/>
      </a:accent4>
      <a:accent5>
        <a:srgbClr val="F25900"/>
      </a:accent5>
      <a:accent6>
        <a:srgbClr val="E0AD12"/>
      </a:accent6>
      <a:hlink>
        <a:srgbClr val="0000FF"/>
      </a:hlink>
      <a:folHlink>
        <a:srgbClr val="800080"/>
      </a:folHlink>
    </a:clrScheme>
    <a:fontScheme name="Kuntaliitto">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accent1">
                <a:tint val="100000"/>
                <a:shade val="100000"/>
                <a:satMod val="130000"/>
              </a:schemeClr>
            </a:gs>
            <a:gs pos="100000">
              <a:schemeClr val="accent1">
                <a:tint val="50000"/>
                <a:shade val="100000"/>
                <a:satMod val="350000"/>
              </a:schemeClr>
            </a:gs>
          </a:gsLst>
          <a:lin ang="16200000" scaled="0"/>
        </a:gradFill>
        <a:ln w="9525"/>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PMS 295">
      <a:srgbClr val="002E63"/>
    </a:custClr>
    <a:custClr name="PMS Process Cyan">
      <a:srgbClr val="00A6D6"/>
    </a:custClr>
    <a:custClr name="PMS 1655">
      <a:srgbClr val="F25900"/>
    </a:custClr>
    <a:custClr name="PMS 124">
      <a:srgbClr val="E0AD12"/>
    </a:custClr>
    <a:custClr name="PMS 603">
      <a:srgbClr val="EBE657"/>
    </a:custClr>
    <a:custClr name="PMS 2583">
      <a:srgbClr val="9E4DAB"/>
    </a:custClr>
    <a:custClr name="PMS 200">
      <a:srgbClr val="BA122B"/>
    </a:custClr>
    <a:custClr name="PMS 377">
      <a:srgbClr val="6B8F00"/>
    </a:custClr>
    <a:custClr name="PMS 390">
      <a:srgbClr val="B5BA05"/>
    </a:custClr>
    <a:custClr name="PMS 1525">
      <a:srgbClr val="BA5700"/>
    </a:custClr>
    <a:custClr name="PMS 729">
      <a:srgbClr val="C48F5E"/>
    </a:custClr>
    <a:custClr name="PMS Warm Gray 6">
      <a:srgbClr val="ADA194"/>
    </a:custClr>
    <a:custClr name="PMS 651">
      <a:srgbClr val="A1ADC7"/>
    </a:custClr>
    <a:custClr name="PMS 2905">
      <a:srgbClr val="9EC9E3"/>
    </a:custClr>
    <a:custClr name="PMS 660">
      <a:srgbClr val="426BBA"/>
    </a:custClr>
  </a:custClr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Kuntaliitto suomen- ja ruotsinkielinen</Template>
  <TotalTime>1594</TotalTime>
  <Words>1393</Words>
  <Application>Microsoft Office PowerPoint</Application>
  <PresentationFormat>Näytössä katseltava esitys (16:9)</PresentationFormat>
  <Paragraphs>238</Paragraphs>
  <Slides>23</Slides>
  <Notes>21</Notes>
  <HiddenSlides>0</HiddenSlides>
  <MMClips>0</MMClips>
  <ScaleCrop>false</ScaleCrop>
  <HeadingPairs>
    <vt:vector size="8" baseType="variant">
      <vt:variant>
        <vt:lpstr>Käytetyt fontit</vt:lpstr>
      </vt:variant>
      <vt:variant>
        <vt:i4>4</vt:i4>
      </vt:variant>
      <vt:variant>
        <vt:lpstr>Teema</vt:lpstr>
      </vt:variant>
      <vt:variant>
        <vt:i4>1</vt:i4>
      </vt:variant>
      <vt:variant>
        <vt:lpstr>Upotetut OLE-palvelimet</vt:lpstr>
      </vt:variant>
      <vt:variant>
        <vt:i4>2</vt:i4>
      </vt:variant>
      <vt:variant>
        <vt:lpstr>Dian otsikot</vt:lpstr>
      </vt:variant>
      <vt:variant>
        <vt:i4>23</vt:i4>
      </vt:variant>
    </vt:vector>
  </HeadingPairs>
  <TitlesOfParts>
    <vt:vector size="30" baseType="lpstr">
      <vt:lpstr>Arial</vt:lpstr>
      <vt:lpstr>Calibri</vt:lpstr>
      <vt:lpstr>Verdana</vt:lpstr>
      <vt:lpstr>Wingdings</vt:lpstr>
      <vt:lpstr>Kuntaliitto suomen- ja ruotsinkielinen</vt:lpstr>
      <vt:lpstr>Worksheet</vt:lpstr>
      <vt:lpstr>Kaavio</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Kuntien lainakannan muutos 2000-2016, milj. €</vt:lpstr>
      <vt:lpstr>PowerPoint-esitys</vt:lpstr>
      <vt:lpstr>PowerPoint-esitys</vt:lpstr>
      <vt:lpstr>Kuntien ja kuntayhtymien talousarviot ja taloussuunnitelmat</vt:lpstr>
      <vt:lpstr>PowerPoint-esitys</vt:lpstr>
      <vt:lpstr>PowerPoint-esitys</vt:lpstr>
      <vt:lpstr>Kuntatalouden kehitys 2015-2018   Kunnat ja kuntayhtymät</vt:lpstr>
      <vt:lpstr>Kuntien ja kuntayhtymien tuloslaskelma  vuosina 2015-2018, mrd. € </vt:lpstr>
      <vt:lpstr>Kuntien ja kuntayhtymien rahoituslaskelma vuosina 2015-2018, mrd. €</vt:lpstr>
      <vt:lpstr>PowerPoint-esitys</vt:lpstr>
      <vt:lpstr>PowerPoint-esitys</vt:lpstr>
      <vt:lpstr>Kuntien ja kuntayhtymien lainakanta sekä rahavarat 1997-2018, mrd. €</vt:lpstr>
    </vt:vector>
  </TitlesOfParts>
  <Company>KL-FCG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Pukki Heikki</dc:creator>
  <cp:lastModifiedBy>Valkeinen Tuija</cp:lastModifiedBy>
  <cp:revision>94</cp:revision>
  <cp:lastPrinted>2017-02-06T09:01:54Z</cp:lastPrinted>
  <dcterms:created xsi:type="dcterms:W3CDTF">2017-01-26T08:51:20Z</dcterms:created>
  <dcterms:modified xsi:type="dcterms:W3CDTF">2017-03-21T08:32:30Z</dcterms:modified>
</cp:coreProperties>
</file>