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6"/>
    <p:sldMasterId id="2147483651" r:id="rId7"/>
    <p:sldMasterId id="2147483652" r:id="rId8"/>
    <p:sldMasterId id="2147483719" r:id="rId9"/>
    <p:sldMasterId id="2147483821" r:id="rId10"/>
    <p:sldMasterId id="2147484034" r:id="rId11"/>
    <p:sldMasterId id="2147486932" r:id="rId12"/>
  </p:sldMasterIdLst>
  <p:notesMasterIdLst>
    <p:notesMasterId r:id="rId24"/>
  </p:notesMasterIdLst>
  <p:handoutMasterIdLst>
    <p:handoutMasterId r:id="rId25"/>
  </p:handoutMasterIdLst>
  <p:sldIdLst>
    <p:sldId id="354" r:id="rId13"/>
    <p:sldId id="412" r:id="rId14"/>
    <p:sldId id="355" r:id="rId15"/>
    <p:sldId id="390" r:id="rId16"/>
    <p:sldId id="414" r:id="rId17"/>
    <p:sldId id="413" r:id="rId18"/>
    <p:sldId id="410" r:id="rId19"/>
    <p:sldId id="411" r:id="rId20"/>
    <p:sldId id="373" r:id="rId21"/>
    <p:sldId id="404" r:id="rId22"/>
    <p:sldId id="392" r:id="rId23"/>
  </p:sldIdLst>
  <p:sldSz cx="9144000" cy="6858000" type="screen4x3"/>
  <p:notesSz cx="6735763" cy="9866313"/>
  <p:defaultTextStyle>
    <a:defPPr>
      <a:defRPr lang="fi-FI"/>
    </a:defPPr>
    <a:lvl1pPr algn="ctr" rtl="0" fontAlgn="base">
      <a:spcBef>
        <a:spcPct val="0"/>
      </a:spcBef>
      <a:spcAft>
        <a:spcPct val="0"/>
      </a:spcAft>
      <a:defRPr sz="1000" kern="1200">
        <a:solidFill>
          <a:srgbClr val="003882"/>
        </a:solidFill>
        <a:latin typeface="Verdan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000" kern="1200">
        <a:solidFill>
          <a:srgbClr val="003882"/>
        </a:solidFill>
        <a:latin typeface="Verdan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000" kern="1200">
        <a:solidFill>
          <a:srgbClr val="003882"/>
        </a:solidFill>
        <a:latin typeface="Verdan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000" kern="1200">
        <a:solidFill>
          <a:srgbClr val="003882"/>
        </a:solidFill>
        <a:latin typeface="Verdan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000" kern="1200">
        <a:solidFill>
          <a:srgbClr val="003882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003882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003882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003882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003882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82"/>
    <a:srgbClr val="FF0066"/>
    <a:srgbClr val="6B8F00"/>
    <a:srgbClr val="85CA3A"/>
    <a:srgbClr val="BAE18F"/>
    <a:srgbClr val="0000FF"/>
    <a:srgbClr val="0081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59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2.xml"/><Relationship Id="rId12" Type="http://schemas.openxmlformats.org/officeDocument/2006/relationships/slideMaster" Target="slideMasters/slideMaster7.xml"/><Relationship Id="rId17" Type="http://schemas.openxmlformats.org/officeDocument/2006/relationships/slide" Target="slides/slide5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Master" Target="slideMasters/slideMaster6.xml"/><Relationship Id="rId24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5.xml"/><Relationship Id="rId19" Type="http://schemas.openxmlformats.org/officeDocument/2006/relationships/slide" Target="slides/slide7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4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841269841269843E-2"/>
          <c:y val="3.1100478468899521E-2"/>
          <c:w val="0.9082366737817279"/>
          <c:h val="0.9066985645933014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BKT:n määrän muutos</c:v>
                </c:pt>
              </c:strCache>
            </c:strRef>
          </c:tx>
          <c:spPr>
            <a:solidFill>
              <a:schemeClr val="accent1">
                <a:lumMod val="50000"/>
                <a:lumOff val="50000"/>
              </a:schemeClr>
            </a:solidFill>
            <a:ln w="15264">
              <a:solidFill>
                <a:schemeClr val="tx1"/>
              </a:solidFill>
              <a:prstDash val="solid"/>
            </a:ln>
          </c:spPr>
          <c:invertIfNegative val="0"/>
          <c:dPt>
            <c:idx val="2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646-4942-8B22-ADB5FF82D257}"/>
              </c:ext>
            </c:extLst>
          </c:dPt>
          <c:dPt>
            <c:idx val="2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646-4942-8B22-ADB5FF82D257}"/>
              </c:ext>
            </c:extLst>
          </c:dPt>
          <c:dPt>
            <c:idx val="28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526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A646-4942-8B22-ADB5FF82D257}"/>
              </c:ext>
            </c:extLst>
          </c:dPt>
          <c:dPt>
            <c:idx val="2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A646-4942-8B22-ADB5FF82D257}"/>
              </c:ext>
            </c:extLst>
          </c:dPt>
          <c:dPt>
            <c:idx val="3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A646-4942-8B22-ADB5FF82D257}"/>
              </c:ext>
            </c:extLst>
          </c:dPt>
          <c:dPt>
            <c:idx val="31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1526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A646-4942-8B22-ADB5FF82D257}"/>
              </c:ext>
            </c:extLst>
          </c:dPt>
          <c:dPt>
            <c:idx val="32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1526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A646-4942-8B22-ADB5FF82D257}"/>
              </c:ext>
            </c:extLst>
          </c:dPt>
          <c:dPt>
            <c:idx val="33"/>
            <c:invertIfNegative val="0"/>
            <c:bubble3D val="0"/>
            <c:spPr>
              <a:solidFill>
                <a:schemeClr val="tx1">
                  <a:lumMod val="25000"/>
                  <a:lumOff val="75000"/>
                </a:schemeClr>
              </a:solidFill>
              <a:ln w="1526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A646-4942-8B22-ADB5FF82D257}"/>
              </c:ext>
            </c:extLst>
          </c:dPt>
          <c:dPt>
            <c:idx val="34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1526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A646-4942-8B22-ADB5FF82D257}"/>
              </c:ext>
            </c:extLst>
          </c:dPt>
          <c:dPt>
            <c:idx val="35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1526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A646-4942-8B22-ADB5FF82D257}"/>
              </c:ext>
            </c:extLst>
          </c:dPt>
          <c:cat>
            <c:strRef>
              <c:f>Sheet1!$B$1:$AK$1</c:f>
              <c:strCache>
                <c:ptCount val="36"/>
                <c:pt idx="0">
                  <c:v>85</c:v>
                </c:pt>
                <c:pt idx="2">
                  <c:v>87</c:v>
                </c:pt>
                <c:pt idx="4">
                  <c:v>89</c:v>
                </c:pt>
                <c:pt idx="6">
                  <c:v>91</c:v>
                </c:pt>
                <c:pt idx="8">
                  <c:v>93</c:v>
                </c:pt>
                <c:pt idx="10">
                  <c:v>95</c:v>
                </c:pt>
                <c:pt idx="12">
                  <c:v>97</c:v>
                </c:pt>
                <c:pt idx="14">
                  <c:v>99</c:v>
                </c:pt>
                <c:pt idx="16">
                  <c:v>01</c:v>
                </c:pt>
                <c:pt idx="18">
                  <c:v>03</c:v>
                </c:pt>
                <c:pt idx="20">
                  <c:v>05</c:v>
                </c:pt>
                <c:pt idx="22">
                  <c:v>07</c:v>
                </c:pt>
                <c:pt idx="24">
                  <c:v>09</c:v>
                </c:pt>
                <c:pt idx="26">
                  <c:v>11</c:v>
                </c:pt>
                <c:pt idx="28">
                  <c:v>13</c:v>
                </c:pt>
                <c:pt idx="30">
                  <c:v>15</c:v>
                </c:pt>
                <c:pt idx="32">
                  <c:v>17</c:v>
                </c:pt>
                <c:pt idx="34">
                  <c:v>19</c:v>
                </c:pt>
                <c:pt idx="35">
                  <c:v>20</c:v>
                </c:pt>
              </c:strCache>
            </c:strRef>
          </c:cat>
          <c:val>
            <c:numRef>
              <c:f>Sheet1!$B$2:$AK$2</c:f>
              <c:numCache>
                <c:formatCode>General</c:formatCode>
                <c:ptCount val="36"/>
                <c:pt idx="0">
                  <c:v>3.5</c:v>
                </c:pt>
                <c:pt idx="1">
                  <c:v>2.7</c:v>
                </c:pt>
                <c:pt idx="2">
                  <c:v>3.6</c:v>
                </c:pt>
                <c:pt idx="3">
                  <c:v>5.2</c:v>
                </c:pt>
                <c:pt idx="4">
                  <c:v>5.0999999999999996</c:v>
                </c:pt>
                <c:pt idx="5">
                  <c:v>0.7</c:v>
                </c:pt>
                <c:pt idx="6">
                  <c:v>-5.9</c:v>
                </c:pt>
                <c:pt idx="7">
                  <c:v>-3.3</c:v>
                </c:pt>
                <c:pt idx="8">
                  <c:v>-0.7</c:v>
                </c:pt>
                <c:pt idx="9">
                  <c:v>3.9</c:v>
                </c:pt>
                <c:pt idx="10">
                  <c:v>4.2</c:v>
                </c:pt>
                <c:pt idx="11">
                  <c:v>3.7</c:v>
                </c:pt>
                <c:pt idx="12">
                  <c:v>6.3</c:v>
                </c:pt>
                <c:pt idx="13">
                  <c:v>5.4</c:v>
                </c:pt>
                <c:pt idx="14">
                  <c:v>4.4000000000000004</c:v>
                </c:pt>
                <c:pt idx="15">
                  <c:v>5.6</c:v>
                </c:pt>
                <c:pt idx="16">
                  <c:v>2.6</c:v>
                </c:pt>
                <c:pt idx="17">
                  <c:v>1.7</c:v>
                </c:pt>
                <c:pt idx="18">
                  <c:v>2</c:v>
                </c:pt>
                <c:pt idx="19">
                  <c:v>3.9</c:v>
                </c:pt>
                <c:pt idx="20">
                  <c:v>2.8</c:v>
                </c:pt>
                <c:pt idx="21">
                  <c:v>4.0999999999999996</c:v>
                </c:pt>
                <c:pt idx="22">
                  <c:v>5.2</c:v>
                </c:pt>
                <c:pt idx="23">
                  <c:v>0.7</c:v>
                </c:pt>
                <c:pt idx="24">
                  <c:v>-8.3000000000000007</c:v>
                </c:pt>
                <c:pt idx="25">
                  <c:v>3</c:v>
                </c:pt>
                <c:pt idx="26">
                  <c:v>2.6</c:v>
                </c:pt>
                <c:pt idx="27" formatCode="0.0">
                  <c:v>-1.4</c:v>
                </c:pt>
                <c:pt idx="28">
                  <c:v>-0.8</c:v>
                </c:pt>
                <c:pt idx="29">
                  <c:v>-0.7</c:v>
                </c:pt>
                <c:pt idx="30">
                  <c:v>0.5</c:v>
                </c:pt>
                <c:pt idx="31">
                  <c:v>0.9</c:v>
                </c:pt>
                <c:pt idx="32">
                  <c:v>1.2</c:v>
                </c:pt>
                <c:pt idx="33">
                  <c:v>1.2</c:v>
                </c:pt>
                <c:pt idx="34">
                  <c:v>1.1000000000000001</c:v>
                </c:pt>
                <c:pt idx="35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A646-4942-8B22-ADB5FF82D2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70366848"/>
        <c:axId val="170368384"/>
      </c:barChart>
      <c:lineChart>
        <c:grouping val="standard"/>
        <c:varyColors val="0"/>
        <c:ser>
          <c:idx val="0"/>
          <c:order val="1"/>
          <c:tx>
            <c:strRef>
              <c:f>Sheet1!$A$3</c:f>
              <c:strCache>
                <c:ptCount val="1"/>
                <c:pt idx="0">
                  <c:v>Työllisten määrän muutos</c:v>
                </c:pt>
              </c:strCache>
            </c:strRef>
          </c:tx>
          <c:spPr>
            <a:ln w="31750">
              <a:solidFill>
                <a:srgbClr val="FF0000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FF0066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Pt>
            <c:idx val="26"/>
            <c:bubble3D val="0"/>
            <c:extLst>
              <c:ext xmlns:c16="http://schemas.microsoft.com/office/drawing/2014/chart" uri="{C3380CC4-5D6E-409C-BE32-E72D297353CC}">
                <c16:uniqueId val="{00000011-A646-4942-8B22-ADB5FF82D257}"/>
              </c:ext>
            </c:extLst>
          </c:dPt>
          <c:dPt>
            <c:idx val="27"/>
            <c:bubble3D val="0"/>
            <c:extLst>
              <c:ext xmlns:c16="http://schemas.microsoft.com/office/drawing/2014/chart" uri="{C3380CC4-5D6E-409C-BE32-E72D297353CC}">
                <c16:uniqueId val="{00000012-A646-4942-8B22-ADB5FF82D257}"/>
              </c:ext>
            </c:extLst>
          </c:dPt>
          <c:dPt>
            <c:idx val="28"/>
            <c:bubble3D val="0"/>
            <c:extLst>
              <c:ext xmlns:c16="http://schemas.microsoft.com/office/drawing/2014/chart" uri="{C3380CC4-5D6E-409C-BE32-E72D297353CC}">
                <c16:uniqueId val="{00000013-A646-4942-8B22-ADB5FF82D257}"/>
              </c:ext>
            </c:extLst>
          </c:dPt>
          <c:dPt>
            <c:idx val="29"/>
            <c:bubble3D val="0"/>
            <c:extLst>
              <c:ext xmlns:c16="http://schemas.microsoft.com/office/drawing/2014/chart" uri="{C3380CC4-5D6E-409C-BE32-E72D297353CC}">
                <c16:uniqueId val="{00000014-A646-4942-8B22-ADB5FF82D257}"/>
              </c:ext>
            </c:extLst>
          </c:dPt>
          <c:dPt>
            <c:idx val="30"/>
            <c:bubble3D val="0"/>
            <c:extLst>
              <c:ext xmlns:c16="http://schemas.microsoft.com/office/drawing/2014/chart" uri="{C3380CC4-5D6E-409C-BE32-E72D297353CC}">
                <c16:uniqueId val="{00000015-A646-4942-8B22-ADB5FF82D257}"/>
              </c:ext>
            </c:extLst>
          </c:dPt>
          <c:dPt>
            <c:idx val="31"/>
            <c:bubble3D val="0"/>
            <c:spPr>
              <a:ln w="31750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7-A646-4942-8B22-ADB5FF82D257}"/>
              </c:ext>
            </c:extLst>
          </c:dPt>
          <c:dPt>
            <c:idx val="32"/>
            <c:bubble3D val="0"/>
            <c:spPr>
              <a:ln w="31750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9-A646-4942-8B22-ADB5FF82D257}"/>
              </c:ext>
            </c:extLst>
          </c:dPt>
          <c:dPt>
            <c:idx val="33"/>
            <c:bubble3D val="0"/>
            <c:spPr>
              <a:ln w="31750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B-A646-4942-8B22-ADB5FF82D257}"/>
              </c:ext>
            </c:extLst>
          </c:dPt>
          <c:dPt>
            <c:idx val="34"/>
            <c:bubble3D val="0"/>
            <c:spPr>
              <a:ln w="31750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D-A646-4942-8B22-ADB5FF82D257}"/>
              </c:ext>
            </c:extLst>
          </c:dPt>
          <c:dPt>
            <c:idx val="35"/>
            <c:bubble3D val="0"/>
            <c:spPr>
              <a:ln w="31750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F-A646-4942-8B22-ADB5FF82D257}"/>
              </c:ext>
            </c:extLst>
          </c:dPt>
          <c:cat>
            <c:strRef>
              <c:f>Sheet1!$B$1:$AK$1</c:f>
              <c:strCache>
                <c:ptCount val="36"/>
                <c:pt idx="0">
                  <c:v>85</c:v>
                </c:pt>
                <c:pt idx="2">
                  <c:v>87</c:v>
                </c:pt>
                <c:pt idx="4">
                  <c:v>89</c:v>
                </c:pt>
                <c:pt idx="6">
                  <c:v>91</c:v>
                </c:pt>
                <c:pt idx="8">
                  <c:v>93</c:v>
                </c:pt>
                <c:pt idx="10">
                  <c:v>95</c:v>
                </c:pt>
                <c:pt idx="12">
                  <c:v>97</c:v>
                </c:pt>
                <c:pt idx="14">
                  <c:v>99</c:v>
                </c:pt>
                <c:pt idx="16">
                  <c:v>01</c:v>
                </c:pt>
                <c:pt idx="18">
                  <c:v>03</c:v>
                </c:pt>
                <c:pt idx="20">
                  <c:v>05</c:v>
                </c:pt>
                <c:pt idx="22">
                  <c:v>07</c:v>
                </c:pt>
                <c:pt idx="24">
                  <c:v>09</c:v>
                </c:pt>
                <c:pt idx="26">
                  <c:v>11</c:v>
                </c:pt>
                <c:pt idx="28">
                  <c:v>13</c:v>
                </c:pt>
                <c:pt idx="30">
                  <c:v>15</c:v>
                </c:pt>
                <c:pt idx="32">
                  <c:v>17</c:v>
                </c:pt>
                <c:pt idx="34">
                  <c:v>19</c:v>
                </c:pt>
                <c:pt idx="35">
                  <c:v>20</c:v>
                </c:pt>
              </c:strCache>
            </c:strRef>
          </c:cat>
          <c:val>
            <c:numRef>
              <c:f>Sheet1!$B$3:$AK$3</c:f>
              <c:numCache>
                <c:formatCode>#,##0.0</c:formatCode>
                <c:ptCount val="36"/>
                <c:pt idx="0">
                  <c:v>0.99461251554082053</c:v>
                </c:pt>
                <c:pt idx="1">
                  <c:v>-0.24620434961017645</c:v>
                </c:pt>
                <c:pt idx="2">
                  <c:v>-0.32908268202385849</c:v>
                </c:pt>
                <c:pt idx="3">
                  <c:v>0.33016921172100699</c:v>
                </c:pt>
                <c:pt idx="4">
                  <c:v>3.1262854792266559</c:v>
                </c:pt>
                <c:pt idx="5">
                  <c:v>-0.11966493817311527</c:v>
                </c:pt>
                <c:pt idx="6">
                  <c:v>-5.1517571884984026</c:v>
                </c:pt>
                <c:pt idx="7">
                  <c:v>-7.1157894736842104</c:v>
                </c:pt>
                <c:pt idx="8">
                  <c:v>-6.1196736174070718</c:v>
                </c:pt>
                <c:pt idx="9">
                  <c:v>-0.82085948816996623</c:v>
                </c:pt>
                <c:pt idx="10">
                  <c:v>2.1908471275559882</c:v>
                </c:pt>
                <c:pt idx="11">
                  <c:v>1.3339685564554549</c:v>
                </c:pt>
                <c:pt idx="12">
                  <c:v>1.9746121297602257</c:v>
                </c:pt>
                <c:pt idx="13">
                  <c:v>2.4435223605348089</c:v>
                </c:pt>
                <c:pt idx="14">
                  <c:v>3.3303330333033303</c:v>
                </c:pt>
                <c:pt idx="15">
                  <c:v>1.6986062717770034</c:v>
                </c:pt>
                <c:pt idx="16">
                  <c:v>1.3704496788008564</c:v>
                </c:pt>
                <c:pt idx="17">
                  <c:v>0.21123785382340515</c:v>
                </c:pt>
                <c:pt idx="18">
                  <c:v>-0.2951096121416526</c:v>
                </c:pt>
                <c:pt idx="19">
                  <c:v>0</c:v>
                </c:pt>
                <c:pt idx="20">
                  <c:v>1.522198731501057</c:v>
                </c:pt>
                <c:pt idx="21">
                  <c:v>1.749271137026239</c:v>
                </c:pt>
                <c:pt idx="22">
                  <c:v>2.005730659025788</c:v>
                </c:pt>
                <c:pt idx="23">
                  <c:v>1.565008025682183</c:v>
                </c:pt>
                <c:pt idx="24">
                  <c:v>-2.9237455551165548</c:v>
                </c:pt>
                <c:pt idx="25">
                  <c:v>-0.40700040700040702</c:v>
                </c:pt>
                <c:pt idx="26">
                  <c:v>1.103391908459338</c:v>
                </c:pt>
                <c:pt idx="27">
                  <c:v>0.36378334680679064</c:v>
                </c:pt>
                <c:pt idx="28">
                  <c:v>-1.0471204188481675</c:v>
                </c:pt>
                <c:pt idx="29">
                  <c:v>-0.40700040700040702</c:v>
                </c:pt>
                <c:pt idx="30" formatCode="General">
                  <c:v>-0.4</c:v>
                </c:pt>
                <c:pt idx="31" formatCode="General">
                  <c:v>0.3</c:v>
                </c:pt>
                <c:pt idx="32" formatCode="General">
                  <c:v>0.4</c:v>
                </c:pt>
                <c:pt idx="33" formatCode="General">
                  <c:v>0.4</c:v>
                </c:pt>
                <c:pt idx="34" formatCode="General">
                  <c:v>0.3</c:v>
                </c:pt>
                <c:pt idx="35" formatCode="General">
                  <c:v>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0-A646-4942-8B22-ADB5FF82D2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6377120"/>
        <c:axId val="596367552"/>
      </c:lineChart>
      <c:catAx>
        <c:axId val="170366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81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333399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7036838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0368384"/>
        <c:scaling>
          <c:orientation val="minMax"/>
          <c:max val="8"/>
          <c:min val="-10"/>
        </c:scaling>
        <c:delete val="0"/>
        <c:axPos val="l"/>
        <c:majorGridlines>
          <c:spPr>
            <a:ln w="3177">
              <a:solidFill>
                <a:schemeClr val="tx1"/>
              </a:solidFill>
              <a:prstDash val="sysDot"/>
            </a:ln>
          </c:spPr>
        </c:majorGridlines>
        <c:numFmt formatCode="0" sourceLinked="0"/>
        <c:majorTickMark val="out"/>
        <c:minorTickMark val="in"/>
        <c:tickLblPos val="nextTo"/>
        <c:spPr>
          <a:ln w="381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00" b="0" i="0" u="none" strike="noStrike" baseline="0">
                <a:solidFill>
                  <a:srgbClr val="003366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70366848"/>
        <c:crosses val="autoZero"/>
        <c:crossBetween val="between"/>
        <c:majorUnit val="2"/>
        <c:minorUnit val="1"/>
      </c:valAx>
      <c:valAx>
        <c:axId val="596367552"/>
        <c:scaling>
          <c:orientation val="minMax"/>
          <c:max val="8"/>
          <c:min val="-10"/>
        </c:scaling>
        <c:delete val="0"/>
        <c:axPos val="r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500" b="0" i="0" baseline="0">
                <a:latin typeface="Verdana" panose="020B0604030504040204" pitchFamily="34" charset="0"/>
              </a:defRPr>
            </a:pPr>
            <a:endParaRPr lang="fi-FI"/>
          </a:p>
        </c:txPr>
        <c:crossAx val="596377120"/>
        <c:crosses val="max"/>
        <c:crossBetween val="between"/>
        <c:minorUnit val="1"/>
      </c:valAx>
      <c:catAx>
        <c:axId val="5963771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96367552"/>
        <c:auto val="0"/>
        <c:lblAlgn val="ctr"/>
        <c:lblOffset val="100"/>
        <c:noMultiLvlLbl val="0"/>
      </c:catAx>
      <c:spPr>
        <a:noFill/>
        <a:ln w="15264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32322673130495211"/>
          <c:y val="0.72274370459212856"/>
          <c:w val="0.31269843777888967"/>
          <c:h val="0.11483252093488316"/>
        </c:manualLayout>
      </c:layout>
      <c:overlay val="0"/>
      <c:spPr>
        <a:solidFill>
          <a:schemeClr val="bg1"/>
        </a:solidFill>
        <a:ln w="3816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Verdana"/>
              <a:ea typeface="Verdana"/>
              <a:cs typeface="Verdana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62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348416289592757E-2"/>
          <c:y val="5.4631828978622329E-2"/>
          <c:w val="0.87782805429864252"/>
          <c:h val="0.8574821852731591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Mrd. €</c:v>
                </c:pt>
              </c:strCache>
            </c:strRef>
          </c:tx>
          <c:spPr>
            <a:solidFill>
              <a:schemeClr val="accent1">
                <a:lumMod val="50000"/>
                <a:lumOff val="50000"/>
              </a:schemeClr>
            </a:solidFill>
            <a:ln w="16006">
              <a:solidFill>
                <a:schemeClr val="tx1"/>
              </a:solidFill>
              <a:prstDash val="solid"/>
            </a:ln>
          </c:spPr>
          <c:invertIfNegative val="0"/>
          <c:dPt>
            <c:idx val="2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EBB-4394-B868-CB63C1A0E154}"/>
              </c:ext>
            </c:extLst>
          </c:dPt>
          <c:dPt>
            <c:idx val="2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EBB-4394-B868-CB63C1A0E154}"/>
              </c:ext>
            </c:extLst>
          </c:dPt>
          <c:dPt>
            <c:idx val="2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9EBB-4394-B868-CB63C1A0E154}"/>
              </c:ext>
            </c:extLst>
          </c:dPt>
          <c:dPt>
            <c:idx val="2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EBB-4394-B868-CB63C1A0E154}"/>
              </c:ext>
            </c:extLst>
          </c:dPt>
          <c:dPt>
            <c:idx val="3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9EBB-4394-B868-CB63C1A0E154}"/>
              </c:ext>
            </c:extLst>
          </c:dPt>
          <c:dPt>
            <c:idx val="31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1600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9EBB-4394-B868-CB63C1A0E154}"/>
              </c:ext>
            </c:extLst>
          </c:dPt>
          <c:dPt>
            <c:idx val="32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1600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9EBB-4394-B868-CB63C1A0E154}"/>
              </c:ext>
            </c:extLst>
          </c:dPt>
          <c:dPt>
            <c:idx val="33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1600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9EBB-4394-B868-CB63C1A0E154}"/>
              </c:ext>
            </c:extLst>
          </c:dPt>
          <c:dPt>
            <c:idx val="34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1600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C-9EBB-4394-B868-CB63C1A0E154}"/>
              </c:ext>
            </c:extLst>
          </c:dPt>
          <c:dPt>
            <c:idx val="35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1600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E-9EBB-4394-B868-CB63C1A0E154}"/>
              </c:ext>
            </c:extLst>
          </c:dPt>
          <c:cat>
            <c:strRef>
              <c:f>Sheet1!$B$1:$AK$1</c:f>
              <c:strCache>
                <c:ptCount val="36"/>
                <c:pt idx="0">
                  <c:v>85</c:v>
                </c:pt>
                <c:pt idx="2">
                  <c:v>87</c:v>
                </c:pt>
                <c:pt idx="4">
                  <c:v>89</c:v>
                </c:pt>
                <c:pt idx="6">
                  <c:v>91</c:v>
                </c:pt>
                <c:pt idx="8">
                  <c:v>93</c:v>
                </c:pt>
                <c:pt idx="10">
                  <c:v>95</c:v>
                </c:pt>
                <c:pt idx="12">
                  <c:v>97</c:v>
                </c:pt>
                <c:pt idx="14">
                  <c:v>99</c:v>
                </c:pt>
                <c:pt idx="16">
                  <c:v>01</c:v>
                </c:pt>
                <c:pt idx="18">
                  <c:v>03</c:v>
                </c:pt>
                <c:pt idx="20">
                  <c:v>05</c:v>
                </c:pt>
                <c:pt idx="22">
                  <c:v>07</c:v>
                </c:pt>
                <c:pt idx="24">
                  <c:v>09</c:v>
                </c:pt>
                <c:pt idx="26">
                  <c:v>11</c:v>
                </c:pt>
                <c:pt idx="28">
                  <c:v>13</c:v>
                </c:pt>
                <c:pt idx="30">
                  <c:v>15</c:v>
                </c:pt>
                <c:pt idx="32">
                  <c:v>17</c:v>
                </c:pt>
                <c:pt idx="34">
                  <c:v>19</c:v>
                </c:pt>
                <c:pt idx="35">
                  <c:v>20</c:v>
                </c:pt>
              </c:strCache>
            </c:strRef>
          </c:cat>
          <c:val>
            <c:numRef>
              <c:f>Sheet1!$B$2:$AK$2</c:f>
              <c:numCache>
                <c:formatCode>General</c:formatCode>
                <c:ptCount val="36"/>
                <c:pt idx="0">
                  <c:v>1.99</c:v>
                </c:pt>
                <c:pt idx="1">
                  <c:v>2.25</c:v>
                </c:pt>
                <c:pt idx="2">
                  <c:v>2.64</c:v>
                </c:pt>
                <c:pt idx="3">
                  <c:v>2.94</c:v>
                </c:pt>
                <c:pt idx="4">
                  <c:v>3.16</c:v>
                </c:pt>
                <c:pt idx="5">
                  <c:v>3.52</c:v>
                </c:pt>
                <c:pt idx="6">
                  <c:v>4.3899999999999997</c:v>
                </c:pt>
                <c:pt idx="7">
                  <c:v>5.23</c:v>
                </c:pt>
                <c:pt idx="8">
                  <c:v>5.47</c:v>
                </c:pt>
                <c:pt idx="9">
                  <c:v>4.99</c:v>
                </c:pt>
                <c:pt idx="10">
                  <c:v>4.5199999999999996</c:v>
                </c:pt>
                <c:pt idx="11">
                  <c:v>3.97</c:v>
                </c:pt>
                <c:pt idx="12">
                  <c:v>4.0999999999999996</c:v>
                </c:pt>
                <c:pt idx="13">
                  <c:v>4.09</c:v>
                </c:pt>
                <c:pt idx="14">
                  <c:v>3.87</c:v>
                </c:pt>
                <c:pt idx="15">
                  <c:v>4.05</c:v>
                </c:pt>
                <c:pt idx="16">
                  <c:v>4.22</c:v>
                </c:pt>
                <c:pt idx="17">
                  <c:v>4.83</c:v>
                </c:pt>
                <c:pt idx="18">
                  <c:v>5.61</c:v>
                </c:pt>
                <c:pt idx="19">
                  <c:v>6.62</c:v>
                </c:pt>
                <c:pt idx="20">
                  <c:v>7.7050000000000001</c:v>
                </c:pt>
                <c:pt idx="21">
                  <c:v>8.41</c:v>
                </c:pt>
                <c:pt idx="22">
                  <c:v>9.01</c:v>
                </c:pt>
                <c:pt idx="23">
                  <c:v>9.5960000000000001</c:v>
                </c:pt>
                <c:pt idx="24" formatCode="0.00">
                  <c:v>10.882999999999999</c:v>
                </c:pt>
                <c:pt idx="25" formatCode="0.00">
                  <c:v>11.672000000000001</c:v>
                </c:pt>
                <c:pt idx="26" formatCode="0.00">
                  <c:v>12.3</c:v>
                </c:pt>
                <c:pt idx="27" formatCode="0.00">
                  <c:v>13.81</c:v>
                </c:pt>
                <c:pt idx="28" formatCode="0.00">
                  <c:v>15.55</c:v>
                </c:pt>
                <c:pt idx="29" formatCode="0.00">
                  <c:v>16.53</c:v>
                </c:pt>
                <c:pt idx="30" formatCode="0.00">
                  <c:v>17.02</c:v>
                </c:pt>
                <c:pt idx="31" formatCode="0.00">
                  <c:v>18.100000000000001</c:v>
                </c:pt>
                <c:pt idx="32" formatCode="0.00">
                  <c:v>19.12</c:v>
                </c:pt>
                <c:pt idx="33">
                  <c:v>20.260000000000002</c:v>
                </c:pt>
                <c:pt idx="34" formatCode="0.00">
                  <c:v>21.85</c:v>
                </c:pt>
                <c:pt idx="35" formatCode="0.00">
                  <c:v>23.6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9EBB-4394-B868-CB63C1A0E1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74043904"/>
        <c:axId val="174008960"/>
      </c:barChart>
      <c:lineChart>
        <c:grouping val="standard"/>
        <c:varyColors val="0"/>
        <c:ser>
          <c:idx val="0"/>
          <c:order val="1"/>
          <c:tx>
            <c:strRef>
              <c:f>Sheet1!$A$3</c:f>
              <c:strCache>
                <c:ptCount val="1"/>
                <c:pt idx="0">
                  <c:v>%:a BKT:sta</c:v>
                </c:pt>
              </c:strCache>
            </c:strRef>
          </c:tx>
          <c:spPr>
            <a:ln w="22180">
              <a:solidFill>
                <a:srgbClr val="FF0000"/>
              </a:solidFill>
              <a:prstDash val="solid"/>
            </a:ln>
          </c:spPr>
          <c:marker>
            <c:symbol val="circle"/>
            <c:size val="5"/>
            <c:spPr>
              <a:solidFill>
                <a:schemeClr val="bg1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Pt>
            <c:idx val="26"/>
            <c:bubble3D val="0"/>
            <c:extLst>
              <c:ext xmlns:c16="http://schemas.microsoft.com/office/drawing/2014/chart" uri="{C3380CC4-5D6E-409C-BE32-E72D297353CC}">
                <c16:uniqueId val="{00000010-9EBB-4394-B868-CB63C1A0E154}"/>
              </c:ext>
            </c:extLst>
          </c:dPt>
          <c:dPt>
            <c:idx val="27"/>
            <c:bubble3D val="0"/>
            <c:extLst>
              <c:ext xmlns:c16="http://schemas.microsoft.com/office/drawing/2014/chart" uri="{C3380CC4-5D6E-409C-BE32-E72D297353CC}">
                <c16:uniqueId val="{00000011-9EBB-4394-B868-CB63C1A0E154}"/>
              </c:ext>
            </c:extLst>
          </c:dPt>
          <c:dPt>
            <c:idx val="28"/>
            <c:bubble3D val="0"/>
            <c:extLst>
              <c:ext xmlns:c16="http://schemas.microsoft.com/office/drawing/2014/chart" uri="{C3380CC4-5D6E-409C-BE32-E72D297353CC}">
                <c16:uniqueId val="{00000012-9EBB-4394-B868-CB63C1A0E154}"/>
              </c:ext>
            </c:extLst>
          </c:dPt>
          <c:dPt>
            <c:idx val="29"/>
            <c:bubble3D val="0"/>
            <c:extLst>
              <c:ext xmlns:c16="http://schemas.microsoft.com/office/drawing/2014/chart" uri="{C3380CC4-5D6E-409C-BE32-E72D297353CC}">
                <c16:uniqueId val="{00000013-9EBB-4394-B868-CB63C1A0E154}"/>
              </c:ext>
            </c:extLst>
          </c:dPt>
          <c:dPt>
            <c:idx val="30"/>
            <c:bubble3D val="0"/>
            <c:spPr>
              <a:ln w="22180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5-9EBB-4394-B868-CB63C1A0E154}"/>
              </c:ext>
            </c:extLst>
          </c:dPt>
          <c:dPt>
            <c:idx val="31"/>
            <c:bubble3D val="0"/>
            <c:extLst>
              <c:ext xmlns:c16="http://schemas.microsoft.com/office/drawing/2014/chart" uri="{C3380CC4-5D6E-409C-BE32-E72D297353CC}">
                <c16:uniqueId val="{00000016-9EBB-4394-B868-CB63C1A0E154}"/>
              </c:ext>
            </c:extLst>
          </c:dPt>
          <c:dPt>
            <c:idx val="32"/>
            <c:bubble3D val="0"/>
            <c:spPr>
              <a:ln w="22180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8-9EBB-4394-B868-CB63C1A0E154}"/>
              </c:ext>
            </c:extLst>
          </c:dPt>
          <c:dPt>
            <c:idx val="33"/>
            <c:bubble3D val="0"/>
            <c:spPr>
              <a:ln w="22180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A-9EBB-4394-B868-CB63C1A0E154}"/>
              </c:ext>
            </c:extLst>
          </c:dPt>
          <c:dPt>
            <c:idx val="34"/>
            <c:bubble3D val="0"/>
            <c:spPr>
              <a:ln w="22180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C-9EBB-4394-B868-CB63C1A0E154}"/>
              </c:ext>
            </c:extLst>
          </c:dPt>
          <c:dPt>
            <c:idx val="35"/>
            <c:bubble3D val="0"/>
            <c:spPr>
              <a:ln w="22180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E-9EBB-4394-B868-CB63C1A0E154}"/>
              </c:ext>
            </c:extLst>
          </c:dPt>
          <c:cat>
            <c:strRef>
              <c:f>Sheet1!$B$1:$AK$1</c:f>
              <c:strCache>
                <c:ptCount val="36"/>
                <c:pt idx="0">
                  <c:v>85</c:v>
                </c:pt>
                <c:pt idx="2">
                  <c:v>87</c:v>
                </c:pt>
                <c:pt idx="4">
                  <c:v>89</c:v>
                </c:pt>
                <c:pt idx="6">
                  <c:v>91</c:v>
                </c:pt>
                <c:pt idx="8">
                  <c:v>93</c:v>
                </c:pt>
                <c:pt idx="10">
                  <c:v>95</c:v>
                </c:pt>
                <c:pt idx="12">
                  <c:v>97</c:v>
                </c:pt>
                <c:pt idx="14">
                  <c:v>99</c:v>
                </c:pt>
                <c:pt idx="16">
                  <c:v>01</c:v>
                </c:pt>
                <c:pt idx="18">
                  <c:v>03</c:v>
                </c:pt>
                <c:pt idx="20">
                  <c:v>05</c:v>
                </c:pt>
                <c:pt idx="22">
                  <c:v>07</c:v>
                </c:pt>
                <c:pt idx="24">
                  <c:v>09</c:v>
                </c:pt>
                <c:pt idx="26">
                  <c:v>11</c:v>
                </c:pt>
                <c:pt idx="28">
                  <c:v>13</c:v>
                </c:pt>
                <c:pt idx="30">
                  <c:v>15</c:v>
                </c:pt>
                <c:pt idx="32">
                  <c:v>17</c:v>
                </c:pt>
                <c:pt idx="34">
                  <c:v>19</c:v>
                </c:pt>
                <c:pt idx="35">
                  <c:v>20</c:v>
                </c:pt>
              </c:strCache>
            </c:strRef>
          </c:cat>
          <c:val>
            <c:numRef>
              <c:f>Sheet1!$B$3:$AK$3</c:f>
              <c:numCache>
                <c:formatCode>0.00</c:formatCode>
                <c:ptCount val="36"/>
                <c:pt idx="0">
                  <c:v>3.4142575276657805</c:v>
                </c:pt>
                <c:pt idx="1">
                  <c:v>3.5862288810965888</c:v>
                </c:pt>
                <c:pt idx="2">
                  <c:v>3.896621452081888</c:v>
                </c:pt>
                <c:pt idx="3">
                  <c:v>3.830419261536858</c:v>
                </c:pt>
                <c:pt idx="4">
                  <c:v>3.6774546427864863</c:v>
                </c:pt>
                <c:pt idx="5">
                  <c:v>3.8677068454016039</c:v>
                </c:pt>
                <c:pt idx="6">
                  <c:v>5.0481819645362336</c:v>
                </c:pt>
                <c:pt idx="7">
                  <c:v>6.1636732192523453</c:v>
                </c:pt>
                <c:pt idx="8">
                  <c:v>6.3791575313709936</c:v>
                </c:pt>
                <c:pt idx="9">
                  <c:v>5.4975321699277275</c:v>
                </c:pt>
                <c:pt idx="10">
                  <c:v>4.5862250903039889</c:v>
                </c:pt>
                <c:pt idx="11">
                  <c:v>3.8898687046835194</c:v>
                </c:pt>
                <c:pt idx="12">
                  <c:v>3.7024327692391044</c:v>
                </c:pt>
                <c:pt idx="13">
                  <c:v>3.3975179013473773</c:v>
                </c:pt>
                <c:pt idx="14">
                  <c:v>3.0490927570259134</c:v>
                </c:pt>
                <c:pt idx="15">
                  <c:v>2.9722371037934554</c:v>
                </c:pt>
                <c:pt idx="16">
                  <c:v>2.9216890408967231</c:v>
                </c:pt>
                <c:pt idx="17">
                  <c:v>3.2571532615365943</c:v>
                </c:pt>
                <c:pt idx="18">
                  <c:v>3.7012845634661442</c:v>
                </c:pt>
                <c:pt idx="19">
                  <c:v>4.1772623156672575</c:v>
                </c:pt>
                <c:pt idx="20">
                  <c:v>4.6871102946096714</c:v>
                </c:pt>
                <c:pt idx="21">
                  <c:v>4.8721424681659657</c:v>
                </c:pt>
                <c:pt idx="22">
                  <c:v>4.8289242378767741</c:v>
                </c:pt>
                <c:pt idx="23">
                  <c:v>4.9537713397793617</c:v>
                </c:pt>
                <c:pt idx="24">
                  <c:v>6.0117439747222816</c:v>
                </c:pt>
                <c:pt idx="25">
                  <c:v>6.238375200427579</c:v>
                </c:pt>
                <c:pt idx="26">
                  <c:v>6.2478094570501197</c:v>
                </c:pt>
                <c:pt idx="27">
                  <c:v>6.9121540794722538</c:v>
                </c:pt>
                <c:pt idx="28">
                  <c:v>7.6714356191415893</c:v>
                </c:pt>
                <c:pt idx="29">
                  <c:v>8.0516317584023369</c:v>
                </c:pt>
                <c:pt idx="30">
                  <c:v>8.2142857142857153</c:v>
                </c:pt>
                <c:pt idx="31">
                  <c:v>8.5944919278252616</c:v>
                </c:pt>
                <c:pt idx="32">
                  <c:v>8.8765088207985148</c:v>
                </c:pt>
                <c:pt idx="33">
                  <c:v>9.1632745364088652</c:v>
                </c:pt>
                <c:pt idx="34">
                  <c:v>9.6001757469244282</c:v>
                </c:pt>
                <c:pt idx="35">
                  <c:v>10.064309230165636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F-9EBB-4394-B868-CB63C1A0E1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4027136"/>
        <c:axId val="174044672"/>
      </c:lineChart>
      <c:catAx>
        <c:axId val="174043904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400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7400896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4008960"/>
        <c:scaling>
          <c:orientation val="minMax"/>
          <c:max val="26"/>
          <c:min val="0"/>
        </c:scaling>
        <c:delete val="0"/>
        <c:axPos val="l"/>
        <c:majorGridlines>
          <c:spPr>
            <a:ln w="3173">
              <a:solidFill>
                <a:schemeClr val="tx1"/>
              </a:solidFill>
              <a:prstDash val="sysDot"/>
            </a:ln>
          </c:spPr>
        </c:majorGridlines>
        <c:numFmt formatCode="0" sourceLinked="0"/>
        <c:majorTickMark val="cross"/>
        <c:minorTickMark val="none"/>
        <c:tickLblPos val="nextTo"/>
        <c:spPr>
          <a:ln w="400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90" b="0" i="0" u="none" strike="noStrike" baseline="0">
                <a:solidFill>
                  <a:schemeClr val="accent1">
                    <a:lumMod val="75000"/>
                    <a:lumOff val="25000"/>
                  </a:schemeClr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74043904"/>
        <c:crosses val="autoZero"/>
        <c:crossBetween val="between"/>
        <c:majorUnit val="2"/>
        <c:minorUnit val="0.5"/>
      </c:valAx>
      <c:catAx>
        <c:axId val="1740271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4044672"/>
        <c:crosses val="autoZero"/>
        <c:auto val="0"/>
        <c:lblAlgn val="ctr"/>
        <c:lblOffset val="100"/>
        <c:noMultiLvlLbl val="0"/>
      </c:catAx>
      <c:valAx>
        <c:axId val="174044672"/>
        <c:scaling>
          <c:orientation val="minMax"/>
          <c:max val="26"/>
          <c:min val="0"/>
        </c:scaling>
        <c:delete val="0"/>
        <c:axPos val="r"/>
        <c:numFmt formatCode="0" sourceLinked="0"/>
        <c:majorTickMark val="out"/>
        <c:minorTickMark val="none"/>
        <c:tickLblPos val="nextTo"/>
        <c:spPr>
          <a:ln w="400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59" b="0" i="1" u="none" strike="noStrike" baseline="0">
                <a:solidFill>
                  <a:srgbClr val="FF0000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74027136"/>
        <c:crosses val="max"/>
        <c:crossBetween val="between"/>
        <c:majorUnit val="2"/>
        <c:minorUnit val="0.5"/>
      </c:valAx>
      <c:spPr>
        <a:noFill/>
        <a:ln w="16006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5137017164889788"/>
          <c:y val="0.14535010106872182"/>
          <c:w val="0.22473606821246792"/>
          <c:h val="0.11090015433464076"/>
        </c:manualLayout>
      </c:layout>
      <c:overlay val="0"/>
      <c:spPr>
        <a:solidFill>
          <a:schemeClr val="bg1"/>
        </a:solidFill>
        <a:ln w="4001">
          <a:solidFill>
            <a:schemeClr val="tx1"/>
          </a:solidFill>
          <a:prstDash val="solid"/>
        </a:ln>
      </c:spPr>
      <c:txPr>
        <a:bodyPr/>
        <a:lstStyle/>
        <a:p>
          <a:pPr>
            <a:defRPr sz="1450" b="0" i="0" u="none" strike="noStrike" baseline="0">
              <a:solidFill>
                <a:schemeClr val="tx1"/>
              </a:solidFill>
              <a:latin typeface="Verdana"/>
              <a:ea typeface="Verdana"/>
              <a:cs typeface="Verdana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267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139611383753626E-2"/>
          <c:y val="4.6568627450980393E-2"/>
          <c:w val="0.84564479564920603"/>
          <c:h val="0.8700980392156862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Mrd. €</c:v>
                </c:pt>
              </c:strCache>
            </c:strRef>
          </c:tx>
          <c:spPr>
            <a:solidFill>
              <a:schemeClr val="accent1">
                <a:lumMod val="50000"/>
                <a:lumOff val="50000"/>
              </a:schemeClr>
            </a:solidFill>
            <a:ln w="15698">
              <a:solidFill>
                <a:schemeClr val="tx1"/>
              </a:solidFill>
              <a:prstDash val="solid"/>
            </a:ln>
          </c:spPr>
          <c:invertIfNegative val="0"/>
          <c:dPt>
            <c:idx val="2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D9B-488A-855C-219F8A0CDB2B}"/>
              </c:ext>
            </c:extLst>
          </c:dPt>
          <c:dPt>
            <c:idx val="2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D9B-488A-855C-219F8A0CDB2B}"/>
              </c:ext>
            </c:extLst>
          </c:dPt>
          <c:dPt>
            <c:idx val="2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D9B-488A-855C-219F8A0CDB2B}"/>
              </c:ext>
            </c:extLst>
          </c:dPt>
          <c:dPt>
            <c:idx val="2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7D9B-488A-855C-219F8A0CDB2B}"/>
              </c:ext>
            </c:extLst>
          </c:dPt>
          <c:dPt>
            <c:idx val="3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7D9B-488A-855C-219F8A0CDB2B}"/>
              </c:ext>
            </c:extLst>
          </c:dPt>
          <c:dPt>
            <c:idx val="31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1569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7D9B-488A-855C-219F8A0CDB2B}"/>
              </c:ext>
            </c:extLst>
          </c:dPt>
          <c:dPt>
            <c:idx val="32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1569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7D9B-488A-855C-219F8A0CDB2B}"/>
              </c:ext>
            </c:extLst>
          </c:dPt>
          <c:dPt>
            <c:idx val="33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1569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7D9B-488A-855C-219F8A0CDB2B}"/>
              </c:ext>
            </c:extLst>
          </c:dPt>
          <c:dPt>
            <c:idx val="34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1569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C-7D9B-488A-855C-219F8A0CDB2B}"/>
              </c:ext>
            </c:extLst>
          </c:dPt>
          <c:dPt>
            <c:idx val="35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1569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E-7D9B-488A-855C-219F8A0CDB2B}"/>
              </c:ext>
            </c:extLst>
          </c:dPt>
          <c:cat>
            <c:strRef>
              <c:f>Sheet1!$B$1:$AK$1</c:f>
              <c:strCache>
                <c:ptCount val="36"/>
                <c:pt idx="0">
                  <c:v>85</c:v>
                </c:pt>
                <c:pt idx="2">
                  <c:v>87</c:v>
                </c:pt>
                <c:pt idx="4">
                  <c:v>89</c:v>
                </c:pt>
                <c:pt idx="6">
                  <c:v>91</c:v>
                </c:pt>
                <c:pt idx="8">
                  <c:v>93</c:v>
                </c:pt>
                <c:pt idx="10">
                  <c:v>95</c:v>
                </c:pt>
                <c:pt idx="12">
                  <c:v>97</c:v>
                </c:pt>
                <c:pt idx="14">
                  <c:v>99</c:v>
                </c:pt>
                <c:pt idx="16">
                  <c:v>01</c:v>
                </c:pt>
                <c:pt idx="18">
                  <c:v>03</c:v>
                </c:pt>
                <c:pt idx="20">
                  <c:v>05</c:v>
                </c:pt>
                <c:pt idx="22">
                  <c:v>07</c:v>
                </c:pt>
                <c:pt idx="24">
                  <c:v>09</c:v>
                </c:pt>
                <c:pt idx="26">
                  <c:v>11</c:v>
                </c:pt>
                <c:pt idx="28">
                  <c:v>13</c:v>
                </c:pt>
                <c:pt idx="30">
                  <c:v>15</c:v>
                </c:pt>
                <c:pt idx="32">
                  <c:v>17</c:v>
                </c:pt>
                <c:pt idx="34">
                  <c:v>19</c:v>
                </c:pt>
                <c:pt idx="35">
                  <c:v>20</c:v>
                </c:pt>
              </c:strCache>
            </c:strRef>
          </c:cat>
          <c:val>
            <c:numRef>
              <c:f>Sheet1!$B$2:$AK$2</c:f>
              <c:numCache>
                <c:formatCode>General</c:formatCode>
                <c:ptCount val="36"/>
                <c:pt idx="0">
                  <c:v>9.1880000000000006</c:v>
                </c:pt>
                <c:pt idx="1">
                  <c:v>10.273</c:v>
                </c:pt>
                <c:pt idx="2">
                  <c:v>11.919</c:v>
                </c:pt>
                <c:pt idx="3">
                  <c:v>12.657</c:v>
                </c:pt>
                <c:pt idx="4">
                  <c:v>12.224</c:v>
                </c:pt>
                <c:pt idx="5">
                  <c:v>12.547000000000001</c:v>
                </c:pt>
                <c:pt idx="6">
                  <c:v>18.995999999999999</c:v>
                </c:pt>
                <c:pt idx="7">
                  <c:v>33.25</c:v>
                </c:pt>
                <c:pt idx="8">
                  <c:v>46.404000000000003</c:v>
                </c:pt>
                <c:pt idx="9">
                  <c:v>50.95</c:v>
                </c:pt>
                <c:pt idx="10">
                  <c:v>54.350999999999999</c:v>
                </c:pt>
                <c:pt idx="11">
                  <c:v>56.457999999999998</c:v>
                </c:pt>
                <c:pt idx="12">
                  <c:v>57.857999999999997</c:v>
                </c:pt>
                <c:pt idx="13">
                  <c:v>56.414000000000001</c:v>
                </c:pt>
                <c:pt idx="14">
                  <c:v>55.911999999999999</c:v>
                </c:pt>
                <c:pt idx="15">
                  <c:v>57.926000000000002</c:v>
                </c:pt>
                <c:pt idx="16">
                  <c:v>59.186999999999998</c:v>
                </c:pt>
                <c:pt idx="17">
                  <c:v>59.661000000000001</c:v>
                </c:pt>
                <c:pt idx="18">
                  <c:v>64.87</c:v>
                </c:pt>
                <c:pt idx="19">
                  <c:v>67.697000000000003</c:v>
                </c:pt>
                <c:pt idx="20">
                  <c:v>65.759</c:v>
                </c:pt>
                <c:pt idx="21">
                  <c:v>65.894000000000005</c:v>
                </c:pt>
                <c:pt idx="22">
                  <c:v>63.424999999999997</c:v>
                </c:pt>
                <c:pt idx="23">
                  <c:v>63.253999999999998</c:v>
                </c:pt>
                <c:pt idx="24">
                  <c:v>75.481999999999999</c:v>
                </c:pt>
                <c:pt idx="25">
                  <c:v>88.16</c:v>
                </c:pt>
                <c:pt idx="26" formatCode="0.0">
                  <c:v>95.49</c:v>
                </c:pt>
                <c:pt idx="27" formatCode="0.0">
                  <c:v>105.7</c:v>
                </c:pt>
                <c:pt idx="28" formatCode="0.0">
                  <c:v>112.7</c:v>
                </c:pt>
                <c:pt idx="29" formatCode="0.0">
                  <c:v>121.74290000000001</c:v>
                </c:pt>
                <c:pt idx="30" formatCode="0.0">
                  <c:v>130.7432</c:v>
                </c:pt>
                <c:pt idx="31" formatCode="0.0">
                  <c:v>136.88999999999999</c:v>
                </c:pt>
                <c:pt idx="32" formatCode="0.0">
                  <c:v>143.67179999999999</c:v>
                </c:pt>
                <c:pt idx="33" formatCode="0.0">
                  <c:v>149.0214</c:v>
                </c:pt>
                <c:pt idx="34" formatCode="0.0">
                  <c:v>153.40240000000003</c:v>
                </c:pt>
                <c:pt idx="35" formatCode="0.0">
                  <c:v>157.57862399999999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7D9B-488A-855C-219F8A0CDB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74656512"/>
        <c:axId val="174719744"/>
      </c:barChart>
      <c:lineChart>
        <c:grouping val="standard"/>
        <c:varyColors val="0"/>
        <c:ser>
          <c:idx val="0"/>
          <c:order val="1"/>
          <c:tx>
            <c:strRef>
              <c:f>Sheet1!$A$3</c:f>
              <c:strCache>
                <c:ptCount val="1"/>
                <c:pt idx="0">
                  <c:v>%:a BKT:sta</c:v>
                </c:pt>
              </c:strCache>
            </c:strRef>
          </c:tx>
          <c:spPr>
            <a:ln w="22211">
              <a:solidFill>
                <a:srgbClr val="FF0000"/>
              </a:solidFill>
              <a:prstDash val="solid"/>
            </a:ln>
          </c:spPr>
          <c:marker>
            <c:symbol val="circle"/>
            <c:size val="5"/>
            <c:spPr>
              <a:solidFill>
                <a:schemeClr val="bg1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Pt>
            <c:idx val="26"/>
            <c:bubble3D val="0"/>
            <c:extLst>
              <c:ext xmlns:c16="http://schemas.microsoft.com/office/drawing/2014/chart" uri="{C3380CC4-5D6E-409C-BE32-E72D297353CC}">
                <c16:uniqueId val="{00000010-7D9B-488A-855C-219F8A0CDB2B}"/>
              </c:ext>
            </c:extLst>
          </c:dPt>
          <c:dPt>
            <c:idx val="27"/>
            <c:bubble3D val="0"/>
            <c:extLst>
              <c:ext xmlns:c16="http://schemas.microsoft.com/office/drawing/2014/chart" uri="{C3380CC4-5D6E-409C-BE32-E72D297353CC}">
                <c16:uniqueId val="{00000011-7D9B-488A-855C-219F8A0CDB2B}"/>
              </c:ext>
            </c:extLst>
          </c:dPt>
          <c:dPt>
            <c:idx val="28"/>
            <c:bubble3D val="0"/>
            <c:extLst>
              <c:ext xmlns:c16="http://schemas.microsoft.com/office/drawing/2014/chart" uri="{C3380CC4-5D6E-409C-BE32-E72D297353CC}">
                <c16:uniqueId val="{00000012-7D9B-488A-855C-219F8A0CDB2B}"/>
              </c:ext>
            </c:extLst>
          </c:dPt>
          <c:dPt>
            <c:idx val="29"/>
            <c:bubble3D val="0"/>
            <c:extLst>
              <c:ext xmlns:c16="http://schemas.microsoft.com/office/drawing/2014/chart" uri="{C3380CC4-5D6E-409C-BE32-E72D297353CC}">
                <c16:uniqueId val="{00000013-7D9B-488A-855C-219F8A0CDB2B}"/>
              </c:ext>
            </c:extLst>
          </c:dPt>
          <c:dPt>
            <c:idx val="30"/>
            <c:bubble3D val="0"/>
            <c:extLst>
              <c:ext xmlns:c16="http://schemas.microsoft.com/office/drawing/2014/chart" uri="{C3380CC4-5D6E-409C-BE32-E72D297353CC}">
                <c16:uniqueId val="{00000014-7D9B-488A-855C-219F8A0CDB2B}"/>
              </c:ext>
            </c:extLst>
          </c:dPt>
          <c:dPt>
            <c:idx val="31"/>
            <c:bubble3D val="0"/>
            <c:spPr>
              <a:ln w="22211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6-7D9B-488A-855C-219F8A0CDB2B}"/>
              </c:ext>
            </c:extLst>
          </c:dPt>
          <c:dPt>
            <c:idx val="32"/>
            <c:bubble3D val="0"/>
            <c:spPr>
              <a:ln w="22211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8-7D9B-488A-855C-219F8A0CDB2B}"/>
              </c:ext>
            </c:extLst>
          </c:dPt>
          <c:dPt>
            <c:idx val="33"/>
            <c:bubble3D val="0"/>
            <c:spPr>
              <a:ln w="22211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A-7D9B-488A-855C-219F8A0CDB2B}"/>
              </c:ext>
            </c:extLst>
          </c:dPt>
          <c:dPt>
            <c:idx val="34"/>
            <c:bubble3D val="0"/>
            <c:spPr>
              <a:ln w="22211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C-7D9B-488A-855C-219F8A0CDB2B}"/>
              </c:ext>
            </c:extLst>
          </c:dPt>
          <c:dPt>
            <c:idx val="35"/>
            <c:bubble3D val="0"/>
            <c:spPr>
              <a:ln w="22211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E-7D9B-488A-855C-219F8A0CDB2B}"/>
              </c:ext>
            </c:extLst>
          </c:dPt>
          <c:cat>
            <c:strRef>
              <c:f>Sheet1!$B$1:$AK$1</c:f>
              <c:strCache>
                <c:ptCount val="36"/>
                <c:pt idx="0">
                  <c:v>85</c:v>
                </c:pt>
                <c:pt idx="2">
                  <c:v>87</c:v>
                </c:pt>
                <c:pt idx="4">
                  <c:v>89</c:v>
                </c:pt>
                <c:pt idx="6">
                  <c:v>91</c:v>
                </c:pt>
                <c:pt idx="8">
                  <c:v>93</c:v>
                </c:pt>
                <c:pt idx="10">
                  <c:v>95</c:v>
                </c:pt>
                <c:pt idx="12">
                  <c:v>97</c:v>
                </c:pt>
                <c:pt idx="14">
                  <c:v>99</c:v>
                </c:pt>
                <c:pt idx="16">
                  <c:v>01</c:v>
                </c:pt>
                <c:pt idx="18">
                  <c:v>03</c:v>
                </c:pt>
                <c:pt idx="20">
                  <c:v>05</c:v>
                </c:pt>
                <c:pt idx="22">
                  <c:v>07</c:v>
                </c:pt>
                <c:pt idx="24">
                  <c:v>09</c:v>
                </c:pt>
                <c:pt idx="26">
                  <c:v>11</c:v>
                </c:pt>
                <c:pt idx="28">
                  <c:v>13</c:v>
                </c:pt>
                <c:pt idx="30">
                  <c:v>15</c:v>
                </c:pt>
                <c:pt idx="32">
                  <c:v>17</c:v>
                </c:pt>
                <c:pt idx="34">
                  <c:v>19</c:v>
                </c:pt>
                <c:pt idx="35">
                  <c:v>20</c:v>
                </c:pt>
              </c:strCache>
            </c:strRef>
          </c:cat>
          <c:val>
            <c:numRef>
              <c:f>Sheet1!$B$3:$AK$3</c:f>
              <c:numCache>
                <c:formatCode>General</c:formatCode>
                <c:ptCount val="36"/>
                <c:pt idx="0">
                  <c:v>15.8</c:v>
                </c:pt>
                <c:pt idx="1">
                  <c:v>16.399999999999999</c:v>
                </c:pt>
                <c:pt idx="2">
                  <c:v>17.600000000000001</c:v>
                </c:pt>
                <c:pt idx="3">
                  <c:v>16.5</c:v>
                </c:pt>
                <c:pt idx="4">
                  <c:v>14.2</c:v>
                </c:pt>
                <c:pt idx="5">
                  <c:v>13.8</c:v>
                </c:pt>
                <c:pt idx="6">
                  <c:v>21.8</c:v>
                </c:pt>
                <c:pt idx="7">
                  <c:v>39.200000000000003</c:v>
                </c:pt>
                <c:pt idx="8">
                  <c:v>54.1</c:v>
                </c:pt>
                <c:pt idx="9">
                  <c:v>56.1</c:v>
                </c:pt>
                <c:pt idx="10">
                  <c:v>55.1</c:v>
                </c:pt>
                <c:pt idx="11">
                  <c:v>55.3</c:v>
                </c:pt>
                <c:pt idx="12">
                  <c:v>52.2</c:v>
                </c:pt>
                <c:pt idx="13">
                  <c:v>46.9</c:v>
                </c:pt>
                <c:pt idx="14">
                  <c:v>44.1</c:v>
                </c:pt>
                <c:pt idx="15">
                  <c:v>42.5</c:v>
                </c:pt>
                <c:pt idx="16">
                  <c:v>41</c:v>
                </c:pt>
                <c:pt idx="17">
                  <c:v>40.200000000000003</c:v>
                </c:pt>
                <c:pt idx="18">
                  <c:v>42.8</c:v>
                </c:pt>
                <c:pt idx="19">
                  <c:v>42.7</c:v>
                </c:pt>
                <c:pt idx="20">
                  <c:v>40</c:v>
                </c:pt>
                <c:pt idx="21">
                  <c:v>38.200000000000003</c:v>
                </c:pt>
                <c:pt idx="22">
                  <c:v>34</c:v>
                </c:pt>
                <c:pt idx="23">
                  <c:v>32.700000000000003</c:v>
                </c:pt>
                <c:pt idx="24">
                  <c:v>41.7</c:v>
                </c:pt>
                <c:pt idx="25">
                  <c:v>47.1</c:v>
                </c:pt>
                <c:pt idx="26" formatCode="0.0">
                  <c:v>48.5</c:v>
                </c:pt>
                <c:pt idx="27">
                  <c:v>52.9</c:v>
                </c:pt>
                <c:pt idx="28">
                  <c:v>55.6</c:v>
                </c:pt>
                <c:pt idx="29">
                  <c:v>59.3</c:v>
                </c:pt>
                <c:pt idx="30" formatCode="0.0">
                  <c:v>63.1</c:v>
                </c:pt>
                <c:pt idx="31" formatCode="0.0">
                  <c:v>65</c:v>
                </c:pt>
                <c:pt idx="32" formatCode="0.0">
                  <c:v>66.7</c:v>
                </c:pt>
                <c:pt idx="33" formatCode="0.0">
                  <c:v>67.400000000000006</c:v>
                </c:pt>
                <c:pt idx="34" formatCode="0.0">
                  <c:v>67.400000000000006</c:v>
                </c:pt>
                <c:pt idx="35">
                  <c:v>67.2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F-7D9B-488A-855C-219F8A0CDB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4764800"/>
        <c:axId val="174766336"/>
      </c:lineChart>
      <c:catAx>
        <c:axId val="174656512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92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7471974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4719744"/>
        <c:scaling>
          <c:orientation val="minMax"/>
          <c:max val="160"/>
          <c:min val="0"/>
        </c:scaling>
        <c:delete val="0"/>
        <c:axPos val="l"/>
        <c:majorGridlines>
          <c:spPr>
            <a:ln w="1270">
              <a:solidFill>
                <a:schemeClr val="tx1"/>
              </a:solidFill>
              <a:prstDash val="sysDot"/>
            </a:ln>
          </c:spPr>
        </c:majorGridlines>
        <c:numFmt formatCode="0" sourceLinked="0"/>
        <c:majorTickMark val="cross"/>
        <c:minorTickMark val="none"/>
        <c:tickLblPos val="nextTo"/>
        <c:spPr>
          <a:ln w="392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85" b="0" i="0" u="none" strike="noStrike" baseline="0">
                <a:solidFill>
                  <a:schemeClr val="accent1">
                    <a:lumMod val="75000"/>
                    <a:lumOff val="25000"/>
                  </a:schemeClr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74656512"/>
        <c:crosses val="autoZero"/>
        <c:crossBetween val="between"/>
        <c:majorUnit val="10"/>
        <c:minorUnit val="5"/>
      </c:valAx>
      <c:catAx>
        <c:axId val="1747648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4766336"/>
        <c:crosses val="autoZero"/>
        <c:auto val="0"/>
        <c:lblAlgn val="ctr"/>
        <c:lblOffset val="100"/>
        <c:noMultiLvlLbl val="0"/>
      </c:catAx>
      <c:valAx>
        <c:axId val="174766336"/>
        <c:scaling>
          <c:orientation val="minMax"/>
          <c:max val="160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ln w="392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85" b="0" i="1" u="none" strike="noStrike" baseline="0">
                <a:solidFill>
                  <a:srgbClr val="FF0000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74764800"/>
        <c:crosses val="max"/>
        <c:crossBetween val="between"/>
        <c:majorUnit val="10"/>
        <c:minorUnit val="5"/>
      </c:valAx>
      <c:spPr>
        <a:noFill/>
        <a:ln w="15698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4421547573932939"/>
          <c:y val="0.11519607386354813"/>
          <c:w val="0.20472351116538243"/>
          <c:h val="0.12990189835737989"/>
        </c:manualLayout>
      </c:layout>
      <c:overlay val="0"/>
      <c:spPr>
        <a:solidFill>
          <a:schemeClr val="bg1"/>
        </a:solidFill>
        <a:ln w="3925">
          <a:solidFill>
            <a:schemeClr val="tx1"/>
          </a:solidFill>
          <a:prstDash val="solid"/>
        </a:ln>
      </c:spPr>
      <c:txPr>
        <a:bodyPr/>
        <a:lstStyle/>
        <a:p>
          <a:pPr>
            <a:defRPr sz="1380" b="0" i="0" u="none" strike="noStrike" baseline="0">
              <a:solidFill>
                <a:schemeClr val="tx1"/>
              </a:solidFill>
              <a:latin typeface="Verdana"/>
              <a:ea typeface="Verdana"/>
              <a:cs typeface="Verdana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63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841269841269843E-2"/>
          <c:y val="3.1100478468899521E-2"/>
          <c:w val="0.9082366737817279"/>
          <c:h val="0.9066985645933014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BKT:n määrän muutos</c:v>
                </c:pt>
              </c:strCache>
            </c:strRef>
          </c:tx>
          <c:spPr>
            <a:solidFill>
              <a:schemeClr val="accent1">
                <a:lumMod val="50000"/>
                <a:lumOff val="50000"/>
              </a:schemeClr>
            </a:solidFill>
            <a:ln w="15264">
              <a:solidFill>
                <a:schemeClr val="tx1"/>
              </a:solidFill>
              <a:prstDash val="solid"/>
            </a:ln>
          </c:spPr>
          <c:invertIfNegative val="0"/>
          <c:dPt>
            <c:idx val="2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46E-4496-9699-15BCA35C3ACC}"/>
              </c:ext>
            </c:extLst>
          </c:dPt>
          <c:dPt>
            <c:idx val="2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46E-4496-9699-15BCA35C3ACC}"/>
              </c:ext>
            </c:extLst>
          </c:dPt>
          <c:dPt>
            <c:idx val="28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526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246E-4496-9699-15BCA35C3ACC}"/>
              </c:ext>
            </c:extLst>
          </c:dPt>
          <c:dPt>
            <c:idx val="2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46E-4496-9699-15BCA35C3ACC}"/>
              </c:ext>
            </c:extLst>
          </c:dPt>
          <c:dPt>
            <c:idx val="3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46E-4496-9699-15BCA35C3ACC}"/>
              </c:ext>
            </c:extLst>
          </c:dPt>
          <c:dPt>
            <c:idx val="31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1526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246E-4496-9699-15BCA35C3ACC}"/>
              </c:ext>
            </c:extLst>
          </c:dPt>
          <c:dPt>
            <c:idx val="32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1526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246E-4496-9699-15BCA35C3ACC}"/>
              </c:ext>
            </c:extLst>
          </c:dPt>
          <c:dPt>
            <c:idx val="33"/>
            <c:invertIfNegative val="0"/>
            <c:bubble3D val="0"/>
            <c:spPr>
              <a:solidFill>
                <a:schemeClr val="tx1">
                  <a:lumMod val="25000"/>
                  <a:lumOff val="75000"/>
                </a:schemeClr>
              </a:solidFill>
              <a:ln w="1526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246E-4496-9699-15BCA35C3ACC}"/>
              </c:ext>
            </c:extLst>
          </c:dPt>
          <c:dPt>
            <c:idx val="34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1526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246E-4496-9699-15BCA35C3ACC}"/>
              </c:ext>
            </c:extLst>
          </c:dPt>
          <c:dPt>
            <c:idx val="35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1526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246E-4496-9699-15BCA35C3ACC}"/>
              </c:ext>
            </c:extLst>
          </c:dPt>
          <c:cat>
            <c:strRef>
              <c:f>Sheet1!$B$1:$AK$1</c:f>
              <c:strCache>
                <c:ptCount val="36"/>
                <c:pt idx="0">
                  <c:v>85</c:v>
                </c:pt>
                <c:pt idx="2">
                  <c:v>87</c:v>
                </c:pt>
                <c:pt idx="4">
                  <c:v>89</c:v>
                </c:pt>
                <c:pt idx="6">
                  <c:v>91</c:v>
                </c:pt>
                <c:pt idx="8">
                  <c:v>93</c:v>
                </c:pt>
                <c:pt idx="10">
                  <c:v>95</c:v>
                </c:pt>
                <c:pt idx="12">
                  <c:v>97</c:v>
                </c:pt>
                <c:pt idx="14">
                  <c:v>99</c:v>
                </c:pt>
                <c:pt idx="16">
                  <c:v>01</c:v>
                </c:pt>
                <c:pt idx="18">
                  <c:v>03</c:v>
                </c:pt>
                <c:pt idx="20">
                  <c:v>05</c:v>
                </c:pt>
                <c:pt idx="22">
                  <c:v>07</c:v>
                </c:pt>
                <c:pt idx="24">
                  <c:v>09</c:v>
                </c:pt>
                <c:pt idx="26">
                  <c:v>11</c:v>
                </c:pt>
                <c:pt idx="28">
                  <c:v>13</c:v>
                </c:pt>
                <c:pt idx="30">
                  <c:v>15</c:v>
                </c:pt>
                <c:pt idx="32">
                  <c:v>17</c:v>
                </c:pt>
                <c:pt idx="34">
                  <c:v>19</c:v>
                </c:pt>
                <c:pt idx="35">
                  <c:v>20</c:v>
                </c:pt>
              </c:strCache>
            </c:strRef>
          </c:cat>
          <c:val>
            <c:numRef>
              <c:f>Sheet1!$B$2:$AK$2</c:f>
              <c:numCache>
                <c:formatCode>General</c:formatCode>
                <c:ptCount val="36"/>
                <c:pt idx="0">
                  <c:v>3.5</c:v>
                </c:pt>
                <c:pt idx="1">
                  <c:v>2.7</c:v>
                </c:pt>
                <c:pt idx="2">
                  <c:v>3.6</c:v>
                </c:pt>
                <c:pt idx="3">
                  <c:v>5.2</c:v>
                </c:pt>
                <c:pt idx="4">
                  <c:v>5.0999999999999996</c:v>
                </c:pt>
                <c:pt idx="5">
                  <c:v>0.7</c:v>
                </c:pt>
                <c:pt idx="6">
                  <c:v>-5.9</c:v>
                </c:pt>
                <c:pt idx="7">
                  <c:v>-3.3</c:v>
                </c:pt>
                <c:pt idx="8">
                  <c:v>-0.7</c:v>
                </c:pt>
                <c:pt idx="9">
                  <c:v>3.9</c:v>
                </c:pt>
                <c:pt idx="10">
                  <c:v>4.2</c:v>
                </c:pt>
                <c:pt idx="11">
                  <c:v>3.7</c:v>
                </c:pt>
                <c:pt idx="12">
                  <c:v>6.3</c:v>
                </c:pt>
                <c:pt idx="13">
                  <c:v>5.4</c:v>
                </c:pt>
                <c:pt idx="14">
                  <c:v>4.4000000000000004</c:v>
                </c:pt>
                <c:pt idx="15">
                  <c:v>5.6</c:v>
                </c:pt>
                <c:pt idx="16">
                  <c:v>2.6</c:v>
                </c:pt>
                <c:pt idx="17">
                  <c:v>1.7</c:v>
                </c:pt>
                <c:pt idx="18">
                  <c:v>2</c:v>
                </c:pt>
                <c:pt idx="19">
                  <c:v>3.9</c:v>
                </c:pt>
                <c:pt idx="20">
                  <c:v>2.8</c:v>
                </c:pt>
                <c:pt idx="21">
                  <c:v>4.0999999999999996</c:v>
                </c:pt>
                <c:pt idx="22">
                  <c:v>5.2</c:v>
                </c:pt>
                <c:pt idx="23">
                  <c:v>0.7</c:v>
                </c:pt>
                <c:pt idx="24">
                  <c:v>-8.3000000000000007</c:v>
                </c:pt>
                <c:pt idx="25">
                  <c:v>3</c:v>
                </c:pt>
                <c:pt idx="26">
                  <c:v>2.6</c:v>
                </c:pt>
                <c:pt idx="27" formatCode="0.0">
                  <c:v>-1.4</c:v>
                </c:pt>
                <c:pt idx="28">
                  <c:v>-0.8</c:v>
                </c:pt>
                <c:pt idx="29">
                  <c:v>-0.7</c:v>
                </c:pt>
                <c:pt idx="30">
                  <c:v>0.5</c:v>
                </c:pt>
                <c:pt idx="31">
                  <c:v>0.9</c:v>
                </c:pt>
                <c:pt idx="32">
                  <c:v>1.2</c:v>
                </c:pt>
                <c:pt idx="33">
                  <c:v>1.2</c:v>
                </c:pt>
                <c:pt idx="34">
                  <c:v>1.1000000000000001</c:v>
                </c:pt>
                <c:pt idx="35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46E-4496-9699-15BCA35C3A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2637568"/>
        <c:axId val="62770176"/>
      </c:barChart>
      <c:lineChart>
        <c:grouping val="standard"/>
        <c:varyColors val="0"/>
        <c:ser>
          <c:idx val="0"/>
          <c:order val="1"/>
          <c:tx>
            <c:strRef>
              <c:f>Sheet1!$A$3</c:f>
              <c:strCache>
                <c:ptCount val="1"/>
                <c:pt idx="0">
                  <c:v>Työttömyysaste</c:v>
                </c:pt>
              </c:strCache>
            </c:strRef>
          </c:tx>
          <c:spPr>
            <a:ln w="31750">
              <a:solidFill>
                <a:srgbClr val="FF0000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FF0066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Pt>
            <c:idx val="26"/>
            <c:bubble3D val="0"/>
            <c:extLst>
              <c:ext xmlns:c16="http://schemas.microsoft.com/office/drawing/2014/chart" uri="{C3380CC4-5D6E-409C-BE32-E72D297353CC}">
                <c16:uniqueId val="{00000011-246E-4496-9699-15BCA35C3ACC}"/>
              </c:ext>
            </c:extLst>
          </c:dPt>
          <c:dPt>
            <c:idx val="27"/>
            <c:bubble3D val="0"/>
            <c:extLst>
              <c:ext xmlns:c16="http://schemas.microsoft.com/office/drawing/2014/chart" uri="{C3380CC4-5D6E-409C-BE32-E72D297353CC}">
                <c16:uniqueId val="{00000012-246E-4496-9699-15BCA35C3ACC}"/>
              </c:ext>
            </c:extLst>
          </c:dPt>
          <c:dPt>
            <c:idx val="28"/>
            <c:bubble3D val="0"/>
            <c:extLst>
              <c:ext xmlns:c16="http://schemas.microsoft.com/office/drawing/2014/chart" uri="{C3380CC4-5D6E-409C-BE32-E72D297353CC}">
                <c16:uniqueId val="{00000013-246E-4496-9699-15BCA35C3ACC}"/>
              </c:ext>
            </c:extLst>
          </c:dPt>
          <c:dPt>
            <c:idx val="29"/>
            <c:bubble3D val="0"/>
            <c:extLst>
              <c:ext xmlns:c16="http://schemas.microsoft.com/office/drawing/2014/chart" uri="{C3380CC4-5D6E-409C-BE32-E72D297353CC}">
                <c16:uniqueId val="{00000014-246E-4496-9699-15BCA35C3ACC}"/>
              </c:ext>
            </c:extLst>
          </c:dPt>
          <c:dPt>
            <c:idx val="30"/>
            <c:bubble3D val="0"/>
            <c:extLst>
              <c:ext xmlns:c16="http://schemas.microsoft.com/office/drawing/2014/chart" uri="{C3380CC4-5D6E-409C-BE32-E72D297353CC}">
                <c16:uniqueId val="{00000015-246E-4496-9699-15BCA35C3ACC}"/>
              </c:ext>
            </c:extLst>
          </c:dPt>
          <c:dPt>
            <c:idx val="31"/>
            <c:bubble3D val="0"/>
            <c:spPr>
              <a:ln w="31750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7-246E-4496-9699-15BCA35C3ACC}"/>
              </c:ext>
            </c:extLst>
          </c:dPt>
          <c:dPt>
            <c:idx val="32"/>
            <c:bubble3D val="0"/>
            <c:spPr>
              <a:ln w="31750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9-246E-4496-9699-15BCA35C3ACC}"/>
              </c:ext>
            </c:extLst>
          </c:dPt>
          <c:dPt>
            <c:idx val="33"/>
            <c:bubble3D val="0"/>
            <c:spPr>
              <a:ln w="31750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B-246E-4496-9699-15BCA35C3ACC}"/>
              </c:ext>
            </c:extLst>
          </c:dPt>
          <c:dPt>
            <c:idx val="34"/>
            <c:bubble3D val="0"/>
            <c:spPr>
              <a:ln w="31750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D-246E-4496-9699-15BCA35C3ACC}"/>
              </c:ext>
            </c:extLst>
          </c:dPt>
          <c:dPt>
            <c:idx val="35"/>
            <c:bubble3D val="0"/>
            <c:spPr>
              <a:ln w="31750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F-246E-4496-9699-15BCA35C3ACC}"/>
              </c:ext>
            </c:extLst>
          </c:dPt>
          <c:cat>
            <c:strRef>
              <c:f>Sheet1!$B$1:$AK$1</c:f>
              <c:strCache>
                <c:ptCount val="36"/>
                <c:pt idx="0">
                  <c:v>85</c:v>
                </c:pt>
                <c:pt idx="2">
                  <c:v>87</c:v>
                </c:pt>
                <c:pt idx="4">
                  <c:v>89</c:v>
                </c:pt>
                <c:pt idx="6">
                  <c:v>91</c:v>
                </c:pt>
                <c:pt idx="8">
                  <c:v>93</c:v>
                </c:pt>
                <c:pt idx="10">
                  <c:v>95</c:v>
                </c:pt>
                <c:pt idx="12">
                  <c:v>97</c:v>
                </c:pt>
                <c:pt idx="14">
                  <c:v>99</c:v>
                </c:pt>
                <c:pt idx="16">
                  <c:v>01</c:v>
                </c:pt>
                <c:pt idx="18">
                  <c:v>03</c:v>
                </c:pt>
                <c:pt idx="20">
                  <c:v>05</c:v>
                </c:pt>
                <c:pt idx="22">
                  <c:v>07</c:v>
                </c:pt>
                <c:pt idx="24">
                  <c:v>09</c:v>
                </c:pt>
                <c:pt idx="26">
                  <c:v>11</c:v>
                </c:pt>
                <c:pt idx="28">
                  <c:v>13</c:v>
                </c:pt>
                <c:pt idx="30">
                  <c:v>15</c:v>
                </c:pt>
                <c:pt idx="32">
                  <c:v>17</c:v>
                </c:pt>
                <c:pt idx="34">
                  <c:v>19</c:v>
                </c:pt>
                <c:pt idx="35">
                  <c:v>20</c:v>
                </c:pt>
              </c:strCache>
            </c:strRef>
          </c:cat>
          <c:val>
            <c:numRef>
              <c:f>Sheet1!$B$3:$AK$3</c:f>
              <c:numCache>
                <c:formatCode>General</c:formatCode>
                <c:ptCount val="36"/>
                <c:pt idx="0">
                  <c:v>5</c:v>
                </c:pt>
                <c:pt idx="1">
                  <c:v>5.4</c:v>
                </c:pt>
                <c:pt idx="2">
                  <c:v>5.0999999999999996</c:v>
                </c:pt>
                <c:pt idx="3">
                  <c:v>4.5</c:v>
                </c:pt>
                <c:pt idx="4">
                  <c:v>3.1</c:v>
                </c:pt>
                <c:pt idx="5">
                  <c:v>3.2</c:v>
                </c:pt>
                <c:pt idx="6">
                  <c:v>6.6</c:v>
                </c:pt>
                <c:pt idx="7">
                  <c:v>11.7</c:v>
                </c:pt>
                <c:pt idx="8">
                  <c:v>16.3</c:v>
                </c:pt>
                <c:pt idx="9">
                  <c:v>16.600000000000001</c:v>
                </c:pt>
                <c:pt idx="10">
                  <c:v>15.4</c:v>
                </c:pt>
                <c:pt idx="11">
                  <c:v>14.6</c:v>
                </c:pt>
                <c:pt idx="12">
                  <c:v>12.7</c:v>
                </c:pt>
                <c:pt idx="13">
                  <c:v>11.4</c:v>
                </c:pt>
                <c:pt idx="14">
                  <c:v>10.199999999999999</c:v>
                </c:pt>
                <c:pt idx="15">
                  <c:v>9.8000000000000007</c:v>
                </c:pt>
                <c:pt idx="16">
                  <c:v>9.1</c:v>
                </c:pt>
                <c:pt idx="17">
                  <c:v>9.1</c:v>
                </c:pt>
                <c:pt idx="18">
                  <c:v>9</c:v>
                </c:pt>
                <c:pt idx="19">
                  <c:v>8.8000000000000007</c:v>
                </c:pt>
                <c:pt idx="20">
                  <c:v>8.4</c:v>
                </c:pt>
                <c:pt idx="21">
                  <c:v>7.7</c:v>
                </c:pt>
                <c:pt idx="22">
                  <c:v>6.9</c:v>
                </c:pt>
                <c:pt idx="23">
                  <c:v>6.4</c:v>
                </c:pt>
                <c:pt idx="24">
                  <c:v>8.1999999999999993</c:v>
                </c:pt>
                <c:pt idx="25">
                  <c:v>8.4</c:v>
                </c:pt>
                <c:pt idx="26">
                  <c:v>7.8</c:v>
                </c:pt>
                <c:pt idx="27">
                  <c:v>7.7</c:v>
                </c:pt>
                <c:pt idx="28">
                  <c:v>8.1999999999999993</c:v>
                </c:pt>
                <c:pt idx="29">
                  <c:v>8.6999999999999993</c:v>
                </c:pt>
                <c:pt idx="30">
                  <c:v>9.4</c:v>
                </c:pt>
                <c:pt idx="31">
                  <c:v>9.3000000000000007</c:v>
                </c:pt>
                <c:pt idx="32">
                  <c:v>9</c:v>
                </c:pt>
                <c:pt idx="33">
                  <c:v>8.6999999999999993</c:v>
                </c:pt>
                <c:pt idx="34">
                  <c:v>8.4</c:v>
                </c:pt>
                <c:pt idx="35">
                  <c:v>8.1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0-246E-4496-9699-15BCA35C3A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8805056"/>
        <c:axId val="596372544"/>
      </c:lineChart>
      <c:catAx>
        <c:axId val="62637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81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333399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6277017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62770176"/>
        <c:scaling>
          <c:orientation val="minMax"/>
          <c:max val="18"/>
          <c:min val="-10"/>
        </c:scaling>
        <c:delete val="0"/>
        <c:axPos val="l"/>
        <c:majorGridlines>
          <c:spPr>
            <a:ln w="3177">
              <a:solidFill>
                <a:schemeClr val="tx1"/>
              </a:solidFill>
              <a:prstDash val="sysDot"/>
            </a:ln>
          </c:spPr>
        </c:majorGridlines>
        <c:numFmt formatCode="0" sourceLinked="0"/>
        <c:majorTickMark val="out"/>
        <c:minorTickMark val="in"/>
        <c:tickLblPos val="nextTo"/>
        <c:spPr>
          <a:ln w="381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00" b="0" i="0" u="none" strike="noStrike" baseline="0">
                <a:solidFill>
                  <a:srgbClr val="003366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62637568"/>
        <c:crosses val="autoZero"/>
        <c:crossBetween val="between"/>
      </c:valAx>
      <c:valAx>
        <c:axId val="596372544"/>
        <c:scaling>
          <c:orientation val="minMax"/>
          <c:max val="18"/>
          <c:min val="-10"/>
        </c:scaling>
        <c:delete val="0"/>
        <c:axPos val="r"/>
        <c:numFmt formatCode="General" sourceLinked="1"/>
        <c:majorTickMark val="out"/>
        <c:minorTickMark val="in"/>
        <c:tickLblPos val="nextTo"/>
        <c:spPr>
          <a:ln/>
        </c:spPr>
        <c:txPr>
          <a:bodyPr/>
          <a:lstStyle/>
          <a:p>
            <a:pPr>
              <a:defRPr sz="1500" b="0" i="0" baseline="0">
                <a:latin typeface="Verdana" panose="020B0604030504040204" pitchFamily="34" charset="0"/>
              </a:defRPr>
            </a:pPr>
            <a:endParaRPr lang="fi-FI"/>
          </a:p>
        </c:txPr>
        <c:crossAx val="478805056"/>
        <c:crosses val="max"/>
        <c:crossBetween val="between"/>
        <c:majorUnit val="5"/>
      </c:valAx>
      <c:catAx>
        <c:axId val="4788050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96372544"/>
        <c:auto val="0"/>
        <c:lblAlgn val="ctr"/>
        <c:lblOffset val="100"/>
        <c:noMultiLvlLbl val="0"/>
      </c:catAx>
      <c:spPr>
        <a:noFill/>
        <a:ln w="15264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31393873146583573"/>
          <c:y val="0.72009557455768414"/>
          <c:w val="0.31269843777888967"/>
          <c:h val="0.11483252093488316"/>
        </c:manualLayout>
      </c:layout>
      <c:overlay val="0"/>
      <c:spPr>
        <a:solidFill>
          <a:schemeClr val="bg1"/>
        </a:solidFill>
        <a:ln w="3816">
          <a:solidFill>
            <a:schemeClr val="tx1"/>
          </a:solidFill>
          <a:prstDash val="solid"/>
        </a:ln>
      </c:spPr>
      <c:txPr>
        <a:bodyPr/>
        <a:lstStyle/>
        <a:p>
          <a:pPr>
            <a:defRPr sz="1450" b="0" i="0" u="none" strike="noStrike" baseline="0">
              <a:solidFill>
                <a:srgbClr val="000000"/>
              </a:solidFill>
              <a:latin typeface="Verdana"/>
              <a:ea typeface="Verdana"/>
              <a:cs typeface="Verdana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62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917680105181268E-2"/>
          <c:y val="3.1100478468899521E-2"/>
          <c:w val="0.92248607972467567"/>
          <c:h val="0.9066985645933014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BKT:n määrän muutos</c:v>
                </c:pt>
              </c:strCache>
            </c:strRef>
          </c:tx>
          <c:spPr>
            <a:solidFill>
              <a:schemeClr val="accent1">
                <a:lumMod val="50000"/>
                <a:lumOff val="50000"/>
              </a:schemeClr>
            </a:solidFill>
            <a:ln w="15264">
              <a:solidFill>
                <a:schemeClr val="tx1"/>
              </a:solidFill>
              <a:prstDash val="solid"/>
            </a:ln>
          </c:spPr>
          <c:invertIfNegative val="0"/>
          <c:dPt>
            <c:idx val="2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6DA-4139-9845-8C5BA54B0D1B}"/>
              </c:ext>
            </c:extLst>
          </c:dPt>
          <c:dPt>
            <c:idx val="2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6DA-4139-9845-8C5BA54B0D1B}"/>
              </c:ext>
            </c:extLst>
          </c:dPt>
          <c:dPt>
            <c:idx val="28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526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A6DA-4139-9845-8C5BA54B0D1B}"/>
              </c:ext>
            </c:extLst>
          </c:dPt>
          <c:dPt>
            <c:idx val="2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A6DA-4139-9845-8C5BA54B0D1B}"/>
              </c:ext>
            </c:extLst>
          </c:dPt>
          <c:dPt>
            <c:idx val="3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A6DA-4139-9845-8C5BA54B0D1B}"/>
              </c:ext>
            </c:extLst>
          </c:dPt>
          <c:dPt>
            <c:idx val="31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1526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A6DA-4139-9845-8C5BA54B0D1B}"/>
              </c:ext>
            </c:extLst>
          </c:dPt>
          <c:dPt>
            <c:idx val="32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1526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A6DA-4139-9845-8C5BA54B0D1B}"/>
              </c:ext>
            </c:extLst>
          </c:dPt>
          <c:dPt>
            <c:idx val="33"/>
            <c:invertIfNegative val="0"/>
            <c:bubble3D val="0"/>
            <c:spPr>
              <a:solidFill>
                <a:schemeClr val="tx1">
                  <a:lumMod val="25000"/>
                  <a:lumOff val="75000"/>
                </a:schemeClr>
              </a:solidFill>
              <a:ln w="1526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A6DA-4139-9845-8C5BA54B0D1B}"/>
              </c:ext>
            </c:extLst>
          </c:dPt>
          <c:dPt>
            <c:idx val="34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1526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A6DA-4139-9845-8C5BA54B0D1B}"/>
              </c:ext>
            </c:extLst>
          </c:dPt>
          <c:dPt>
            <c:idx val="35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1526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A6DA-4139-9845-8C5BA54B0D1B}"/>
              </c:ext>
            </c:extLst>
          </c:dPt>
          <c:cat>
            <c:strRef>
              <c:f>Sheet1!$B$1:$AK$1</c:f>
              <c:strCache>
                <c:ptCount val="36"/>
                <c:pt idx="0">
                  <c:v>85</c:v>
                </c:pt>
                <c:pt idx="2">
                  <c:v>87</c:v>
                </c:pt>
                <c:pt idx="4">
                  <c:v>89</c:v>
                </c:pt>
                <c:pt idx="6">
                  <c:v>91</c:v>
                </c:pt>
                <c:pt idx="8">
                  <c:v>93</c:v>
                </c:pt>
                <c:pt idx="10">
                  <c:v>95</c:v>
                </c:pt>
                <c:pt idx="12">
                  <c:v>97</c:v>
                </c:pt>
                <c:pt idx="14">
                  <c:v>99</c:v>
                </c:pt>
                <c:pt idx="16">
                  <c:v>01</c:v>
                </c:pt>
                <c:pt idx="18">
                  <c:v>03</c:v>
                </c:pt>
                <c:pt idx="20">
                  <c:v>05</c:v>
                </c:pt>
                <c:pt idx="22">
                  <c:v>07</c:v>
                </c:pt>
                <c:pt idx="24">
                  <c:v>09</c:v>
                </c:pt>
                <c:pt idx="26">
                  <c:v>11</c:v>
                </c:pt>
                <c:pt idx="28">
                  <c:v>13</c:v>
                </c:pt>
                <c:pt idx="30">
                  <c:v>15</c:v>
                </c:pt>
                <c:pt idx="32">
                  <c:v>17</c:v>
                </c:pt>
                <c:pt idx="34">
                  <c:v>19</c:v>
                </c:pt>
                <c:pt idx="35">
                  <c:v>20</c:v>
                </c:pt>
              </c:strCache>
            </c:strRef>
          </c:cat>
          <c:val>
            <c:numRef>
              <c:f>Sheet1!$B$2:$AK$2</c:f>
              <c:numCache>
                <c:formatCode>General</c:formatCode>
                <c:ptCount val="36"/>
                <c:pt idx="0">
                  <c:v>3.5</c:v>
                </c:pt>
                <c:pt idx="1">
                  <c:v>2.7</c:v>
                </c:pt>
                <c:pt idx="2">
                  <c:v>3.6</c:v>
                </c:pt>
                <c:pt idx="3">
                  <c:v>5.2</c:v>
                </c:pt>
                <c:pt idx="4">
                  <c:v>5.0999999999999996</c:v>
                </c:pt>
                <c:pt idx="5">
                  <c:v>0.7</c:v>
                </c:pt>
                <c:pt idx="6">
                  <c:v>-5.9</c:v>
                </c:pt>
                <c:pt idx="7">
                  <c:v>-3.3</c:v>
                </c:pt>
                <c:pt idx="8">
                  <c:v>-0.7</c:v>
                </c:pt>
                <c:pt idx="9">
                  <c:v>3.9</c:v>
                </c:pt>
                <c:pt idx="10">
                  <c:v>4.2</c:v>
                </c:pt>
                <c:pt idx="11">
                  <c:v>3.7</c:v>
                </c:pt>
                <c:pt idx="12">
                  <c:v>6.3</c:v>
                </c:pt>
                <c:pt idx="13">
                  <c:v>5.4</c:v>
                </c:pt>
                <c:pt idx="14">
                  <c:v>4.4000000000000004</c:v>
                </c:pt>
                <c:pt idx="15">
                  <c:v>5.6</c:v>
                </c:pt>
                <c:pt idx="16">
                  <c:v>2.6</c:v>
                </c:pt>
                <c:pt idx="17">
                  <c:v>1.7</c:v>
                </c:pt>
                <c:pt idx="18">
                  <c:v>2</c:v>
                </c:pt>
                <c:pt idx="19">
                  <c:v>3.9</c:v>
                </c:pt>
                <c:pt idx="20">
                  <c:v>2.8</c:v>
                </c:pt>
                <c:pt idx="21">
                  <c:v>4.0999999999999996</c:v>
                </c:pt>
                <c:pt idx="22">
                  <c:v>5.2</c:v>
                </c:pt>
                <c:pt idx="23">
                  <c:v>0.7</c:v>
                </c:pt>
                <c:pt idx="24">
                  <c:v>-8.3000000000000007</c:v>
                </c:pt>
                <c:pt idx="25">
                  <c:v>3</c:v>
                </c:pt>
                <c:pt idx="26">
                  <c:v>2.6</c:v>
                </c:pt>
                <c:pt idx="27" formatCode="0.0">
                  <c:v>-1.4</c:v>
                </c:pt>
                <c:pt idx="28">
                  <c:v>-0.8</c:v>
                </c:pt>
                <c:pt idx="29">
                  <c:v>-0.7</c:v>
                </c:pt>
                <c:pt idx="30">
                  <c:v>0.5</c:v>
                </c:pt>
                <c:pt idx="31">
                  <c:v>0.9</c:v>
                </c:pt>
                <c:pt idx="32">
                  <c:v>1.2</c:v>
                </c:pt>
                <c:pt idx="33">
                  <c:v>1.2</c:v>
                </c:pt>
                <c:pt idx="34">
                  <c:v>1.1000000000000001</c:v>
                </c:pt>
                <c:pt idx="35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A6DA-4139-9845-8C5BA54B0D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2476672"/>
        <c:axId val="42478208"/>
      </c:barChart>
      <c:lineChart>
        <c:grouping val="standard"/>
        <c:varyColors val="0"/>
        <c:ser>
          <c:idx val="0"/>
          <c:order val="1"/>
          <c:tx>
            <c:strRef>
              <c:f>Sheet1!$A$3</c:f>
              <c:strCache>
                <c:ptCount val="1"/>
                <c:pt idx="0">
                  <c:v>Ansiotasoindeksi</c:v>
                </c:pt>
              </c:strCache>
            </c:strRef>
          </c:tx>
          <c:spPr>
            <a:ln w="31750">
              <a:solidFill>
                <a:srgbClr val="FF0000"/>
              </a:solidFill>
              <a:prstDash val="solid"/>
            </a:ln>
          </c:spPr>
          <c:marker>
            <c:symbol val="circle"/>
            <c:size val="4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Pt>
            <c:idx val="26"/>
            <c:bubble3D val="0"/>
            <c:extLst>
              <c:ext xmlns:c16="http://schemas.microsoft.com/office/drawing/2014/chart" uri="{C3380CC4-5D6E-409C-BE32-E72D297353CC}">
                <c16:uniqueId val="{00000011-A6DA-4139-9845-8C5BA54B0D1B}"/>
              </c:ext>
            </c:extLst>
          </c:dPt>
          <c:dPt>
            <c:idx val="27"/>
            <c:bubble3D val="0"/>
            <c:extLst>
              <c:ext xmlns:c16="http://schemas.microsoft.com/office/drawing/2014/chart" uri="{C3380CC4-5D6E-409C-BE32-E72D297353CC}">
                <c16:uniqueId val="{00000012-A6DA-4139-9845-8C5BA54B0D1B}"/>
              </c:ext>
            </c:extLst>
          </c:dPt>
          <c:dPt>
            <c:idx val="28"/>
            <c:bubble3D val="0"/>
            <c:extLst>
              <c:ext xmlns:c16="http://schemas.microsoft.com/office/drawing/2014/chart" uri="{C3380CC4-5D6E-409C-BE32-E72D297353CC}">
                <c16:uniqueId val="{00000013-A6DA-4139-9845-8C5BA54B0D1B}"/>
              </c:ext>
            </c:extLst>
          </c:dPt>
          <c:dPt>
            <c:idx val="29"/>
            <c:bubble3D val="0"/>
            <c:extLst>
              <c:ext xmlns:c16="http://schemas.microsoft.com/office/drawing/2014/chart" uri="{C3380CC4-5D6E-409C-BE32-E72D297353CC}">
                <c16:uniqueId val="{00000014-A6DA-4139-9845-8C5BA54B0D1B}"/>
              </c:ext>
            </c:extLst>
          </c:dPt>
          <c:dPt>
            <c:idx val="30"/>
            <c:bubble3D val="0"/>
            <c:extLst>
              <c:ext xmlns:c16="http://schemas.microsoft.com/office/drawing/2014/chart" uri="{C3380CC4-5D6E-409C-BE32-E72D297353CC}">
                <c16:uniqueId val="{00000015-A6DA-4139-9845-8C5BA54B0D1B}"/>
              </c:ext>
            </c:extLst>
          </c:dPt>
          <c:dPt>
            <c:idx val="31"/>
            <c:bubble3D val="0"/>
            <c:spPr>
              <a:ln w="31750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7-A6DA-4139-9845-8C5BA54B0D1B}"/>
              </c:ext>
            </c:extLst>
          </c:dPt>
          <c:dPt>
            <c:idx val="32"/>
            <c:bubble3D val="0"/>
            <c:spPr>
              <a:ln w="31750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9-A6DA-4139-9845-8C5BA54B0D1B}"/>
              </c:ext>
            </c:extLst>
          </c:dPt>
          <c:dPt>
            <c:idx val="33"/>
            <c:bubble3D val="0"/>
            <c:spPr>
              <a:ln w="31750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B-A6DA-4139-9845-8C5BA54B0D1B}"/>
              </c:ext>
            </c:extLst>
          </c:dPt>
          <c:dPt>
            <c:idx val="34"/>
            <c:bubble3D val="0"/>
            <c:spPr>
              <a:ln w="31750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D-A6DA-4139-9845-8C5BA54B0D1B}"/>
              </c:ext>
            </c:extLst>
          </c:dPt>
          <c:dPt>
            <c:idx val="35"/>
            <c:bubble3D val="0"/>
            <c:spPr>
              <a:ln w="31750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F-A6DA-4139-9845-8C5BA54B0D1B}"/>
              </c:ext>
            </c:extLst>
          </c:dPt>
          <c:cat>
            <c:strRef>
              <c:f>Sheet1!$B$1:$AK$1</c:f>
              <c:strCache>
                <c:ptCount val="36"/>
                <c:pt idx="0">
                  <c:v>85</c:v>
                </c:pt>
                <c:pt idx="2">
                  <c:v>87</c:v>
                </c:pt>
                <c:pt idx="4">
                  <c:v>89</c:v>
                </c:pt>
                <c:pt idx="6">
                  <c:v>91</c:v>
                </c:pt>
                <c:pt idx="8">
                  <c:v>93</c:v>
                </c:pt>
                <c:pt idx="10">
                  <c:v>95</c:v>
                </c:pt>
                <c:pt idx="12">
                  <c:v>97</c:v>
                </c:pt>
                <c:pt idx="14">
                  <c:v>99</c:v>
                </c:pt>
                <c:pt idx="16">
                  <c:v>01</c:v>
                </c:pt>
                <c:pt idx="18">
                  <c:v>03</c:v>
                </c:pt>
                <c:pt idx="20">
                  <c:v>05</c:v>
                </c:pt>
                <c:pt idx="22">
                  <c:v>07</c:v>
                </c:pt>
                <c:pt idx="24">
                  <c:v>09</c:v>
                </c:pt>
                <c:pt idx="26">
                  <c:v>11</c:v>
                </c:pt>
                <c:pt idx="28">
                  <c:v>13</c:v>
                </c:pt>
                <c:pt idx="30">
                  <c:v>15</c:v>
                </c:pt>
                <c:pt idx="32">
                  <c:v>17</c:v>
                </c:pt>
                <c:pt idx="34">
                  <c:v>19</c:v>
                </c:pt>
                <c:pt idx="35">
                  <c:v>20</c:v>
                </c:pt>
              </c:strCache>
            </c:strRef>
          </c:cat>
          <c:val>
            <c:numRef>
              <c:f>Sheet1!$B$3:$AK$3</c:f>
              <c:numCache>
                <c:formatCode>General</c:formatCode>
                <c:ptCount val="36"/>
                <c:pt idx="0">
                  <c:v>8.4</c:v>
                </c:pt>
                <c:pt idx="1">
                  <c:v>7</c:v>
                </c:pt>
                <c:pt idx="2">
                  <c:v>7</c:v>
                </c:pt>
                <c:pt idx="3">
                  <c:v>9</c:v>
                </c:pt>
                <c:pt idx="4">
                  <c:v>8.9</c:v>
                </c:pt>
                <c:pt idx="5">
                  <c:v>9.1999999999999993</c:v>
                </c:pt>
                <c:pt idx="6">
                  <c:v>6.4</c:v>
                </c:pt>
                <c:pt idx="7">
                  <c:v>1.9</c:v>
                </c:pt>
                <c:pt idx="8">
                  <c:v>0.7</c:v>
                </c:pt>
                <c:pt idx="9">
                  <c:v>2</c:v>
                </c:pt>
                <c:pt idx="10">
                  <c:v>4.7</c:v>
                </c:pt>
                <c:pt idx="11">
                  <c:v>3.9</c:v>
                </c:pt>
                <c:pt idx="12">
                  <c:v>2.1</c:v>
                </c:pt>
                <c:pt idx="13">
                  <c:v>3.5</c:v>
                </c:pt>
                <c:pt idx="14">
                  <c:v>2.8</c:v>
                </c:pt>
                <c:pt idx="15">
                  <c:v>4</c:v>
                </c:pt>
                <c:pt idx="16">
                  <c:v>4.5</c:v>
                </c:pt>
                <c:pt idx="17">
                  <c:v>3.5</c:v>
                </c:pt>
                <c:pt idx="18">
                  <c:v>4</c:v>
                </c:pt>
                <c:pt idx="19">
                  <c:v>3.8</c:v>
                </c:pt>
                <c:pt idx="20">
                  <c:v>3.9</c:v>
                </c:pt>
                <c:pt idx="21">
                  <c:v>2.9</c:v>
                </c:pt>
                <c:pt idx="22">
                  <c:v>3.4</c:v>
                </c:pt>
                <c:pt idx="23">
                  <c:v>5.5</c:v>
                </c:pt>
                <c:pt idx="24">
                  <c:v>4</c:v>
                </c:pt>
                <c:pt idx="25">
                  <c:v>2.6</c:v>
                </c:pt>
                <c:pt idx="26">
                  <c:v>2.7</c:v>
                </c:pt>
                <c:pt idx="27">
                  <c:v>3.2</c:v>
                </c:pt>
                <c:pt idx="28">
                  <c:v>2.1</c:v>
                </c:pt>
                <c:pt idx="29">
                  <c:v>1.4</c:v>
                </c:pt>
                <c:pt idx="30">
                  <c:v>1.2</c:v>
                </c:pt>
                <c:pt idx="31">
                  <c:v>1.2</c:v>
                </c:pt>
                <c:pt idx="32">
                  <c:v>1</c:v>
                </c:pt>
                <c:pt idx="33" formatCode="0.0">
                  <c:v>1.2</c:v>
                </c:pt>
                <c:pt idx="34">
                  <c:v>1.6</c:v>
                </c:pt>
                <c:pt idx="35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0-A6DA-4139-9845-8C5BA54B0D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6786560"/>
        <c:axId val="596785728"/>
      </c:lineChart>
      <c:catAx>
        <c:axId val="42476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81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333399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4247820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42478208"/>
        <c:scaling>
          <c:orientation val="minMax"/>
          <c:max val="10"/>
          <c:min val="-10"/>
        </c:scaling>
        <c:delete val="0"/>
        <c:axPos val="l"/>
        <c:majorGridlines>
          <c:spPr>
            <a:ln w="3177">
              <a:solidFill>
                <a:schemeClr val="tx1"/>
              </a:solidFill>
              <a:prstDash val="sysDot"/>
            </a:ln>
          </c:spPr>
        </c:majorGridlines>
        <c:numFmt formatCode="0" sourceLinked="0"/>
        <c:majorTickMark val="out"/>
        <c:minorTickMark val="in"/>
        <c:tickLblPos val="nextTo"/>
        <c:spPr>
          <a:ln w="381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00" b="0" i="0" u="none" strike="noStrike" baseline="0">
                <a:solidFill>
                  <a:srgbClr val="003366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42476672"/>
        <c:crosses val="autoZero"/>
        <c:crossBetween val="between"/>
        <c:majorUnit val="2"/>
        <c:minorUnit val="1"/>
      </c:valAx>
      <c:valAx>
        <c:axId val="596785728"/>
        <c:scaling>
          <c:orientation val="minMax"/>
          <c:max val="10"/>
          <c:min val="-10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 b="0" i="0" baseline="0">
                <a:latin typeface="Verdana" panose="020B0604030504040204" pitchFamily="34" charset="0"/>
              </a:defRPr>
            </a:pPr>
            <a:endParaRPr lang="fi-FI"/>
          </a:p>
        </c:txPr>
        <c:crossAx val="596786560"/>
        <c:crosses val="max"/>
        <c:crossBetween val="between"/>
        <c:majorUnit val="2"/>
        <c:minorUnit val="1"/>
      </c:valAx>
      <c:catAx>
        <c:axId val="5967865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96785728"/>
        <c:auto val="0"/>
        <c:lblAlgn val="ctr"/>
        <c:lblOffset val="100"/>
        <c:noMultiLvlLbl val="0"/>
      </c:catAx>
      <c:spPr>
        <a:noFill/>
        <a:ln w="15264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304032962498681"/>
          <c:y val="0.67789105426226959"/>
          <c:w val="0.33174600666555482"/>
          <c:h val="0.13764258634337379"/>
        </c:manualLayout>
      </c:layout>
      <c:overlay val="0"/>
      <c:spPr>
        <a:solidFill>
          <a:schemeClr val="bg1"/>
        </a:solidFill>
        <a:ln w="3816">
          <a:solidFill>
            <a:schemeClr val="tx1"/>
          </a:solidFill>
          <a:prstDash val="solid"/>
        </a:ln>
      </c:spPr>
      <c:txPr>
        <a:bodyPr/>
        <a:lstStyle/>
        <a:p>
          <a:pPr>
            <a:defRPr sz="1450" b="0" i="0" u="none" strike="noStrike" baseline="0">
              <a:solidFill>
                <a:srgbClr val="000000"/>
              </a:solidFill>
              <a:latin typeface="Verdana"/>
              <a:ea typeface="Verdana"/>
              <a:cs typeface="Verdana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62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837216202505693E-2"/>
          <c:y val="3.1100478468899521E-2"/>
          <c:w val="0.93114232943518627"/>
          <c:h val="0.9066985645933014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BKT:n määrän muutos</c:v>
                </c:pt>
              </c:strCache>
            </c:strRef>
          </c:tx>
          <c:spPr>
            <a:solidFill>
              <a:schemeClr val="accent1">
                <a:lumMod val="50000"/>
                <a:lumOff val="50000"/>
              </a:schemeClr>
            </a:solidFill>
            <a:ln w="15264">
              <a:solidFill>
                <a:schemeClr val="tx1"/>
              </a:solidFill>
              <a:prstDash val="solid"/>
            </a:ln>
          </c:spPr>
          <c:invertIfNegative val="0"/>
          <c:dPt>
            <c:idx val="2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257-4788-B3FD-BE310B76E0A0}"/>
              </c:ext>
            </c:extLst>
          </c:dPt>
          <c:dPt>
            <c:idx val="2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257-4788-B3FD-BE310B76E0A0}"/>
              </c:ext>
            </c:extLst>
          </c:dPt>
          <c:dPt>
            <c:idx val="28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526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C257-4788-B3FD-BE310B76E0A0}"/>
              </c:ext>
            </c:extLst>
          </c:dPt>
          <c:dPt>
            <c:idx val="2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C257-4788-B3FD-BE310B76E0A0}"/>
              </c:ext>
            </c:extLst>
          </c:dPt>
          <c:dPt>
            <c:idx val="3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C257-4788-B3FD-BE310B76E0A0}"/>
              </c:ext>
            </c:extLst>
          </c:dPt>
          <c:dPt>
            <c:idx val="31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1526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C257-4788-B3FD-BE310B76E0A0}"/>
              </c:ext>
            </c:extLst>
          </c:dPt>
          <c:dPt>
            <c:idx val="32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1526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C257-4788-B3FD-BE310B76E0A0}"/>
              </c:ext>
            </c:extLst>
          </c:dPt>
          <c:dPt>
            <c:idx val="33"/>
            <c:invertIfNegative val="0"/>
            <c:bubble3D val="0"/>
            <c:spPr>
              <a:solidFill>
                <a:schemeClr val="tx1">
                  <a:lumMod val="25000"/>
                  <a:lumOff val="75000"/>
                </a:schemeClr>
              </a:solidFill>
              <a:ln w="1526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C257-4788-B3FD-BE310B76E0A0}"/>
              </c:ext>
            </c:extLst>
          </c:dPt>
          <c:dPt>
            <c:idx val="34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1526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C257-4788-B3FD-BE310B76E0A0}"/>
              </c:ext>
            </c:extLst>
          </c:dPt>
          <c:dPt>
            <c:idx val="35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1526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C257-4788-B3FD-BE310B76E0A0}"/>
              </c:ext>
            </c:extLst>
          </c:dPt>
          <c:cat>
            <c:strRef>
              <c:f>Sheet1!$B$1:$AK$1</c:f>
              <c:strCache>
                <c:ptCount val="36"/>
                <c:pt idx="0">
                  <c:v>85</c:v>
                </c:pt>
                <c:pt idx="2">
                  <c:v>87</c:v>
                </c:pt>
                <c:pt idx="4">
                  <c:v>89</c:v>
                </c:pt>
                <c:pt idx="6">
                  <c:v>91</c:v>
                </c:pt>
                <c:pt idx="8">
                  <c:v>93</c:v>
                </c:pt>
                <c:pt idx="10">
                  <c:v>95</c:v>
                </c:pt>
                <c:pt idx="12">
                  <c:v>97</c:v>
                </c:pt>
                <c:pt idx="14">
                  <c:v>99</c:v>
                </c:pt>
                <c:pt idx="16">
                  <c:v>01</c:v>
                </c:pt>
                <c:pt idx="18">
                  <c:v>03</c:v>
                </c:pt>
                <c:pt idx="20">
                  <c:v>05</c:v>
                </c:pt>
                <c:pt idx="22">
                  <c:v>07</c:v>
                </c:pt>
                <c:pt idx="24">
                  <c:v>09</c:v>
                </c:pt>
                <c:pt idx="26">
                  <c:v>11</c:v>
                </c:pt>
                <c:pt idx="28">
                  <c:v>13</c:v>
                </c:pt>
                <c:pt idx="30">
                  <c:v>15</c:v>
                </c:pt>
                <c:pt idx="32">
                  <c:v>17</c:v>
                </c:pt>
                <c:pt idx="34">
                  <c:v>19</c:v>
                </c:pt>
                <c:pt idx="35">
                  <c:v>20</c:v>
                </c:pt>
              </c:strCache>
            </c:strRef>
          </c:cat>
          <c:val>
            <c:numRef>
              <c:f>Sheet1!$B$2:$AK$2</c:f>
              <c:numCache>
                <c:formatCode>General</c:formatCode>
                <c:ptCount val="36"/>
                <c:pt idx="0">
                  <c:v>3.5</c:v>
                </c:pt>
                <c:pt idx="1">
                  <c:v>2.7</c:v>
                </c:pt>
                <c:pt idx="2">
                  <c:v>3.6</c:v>
                </c:pt>
                <c:pt idx="3">
                  <c:v>5.2</c:v>
                </c:pt>
                <c:pt idx="4">
                  <c:v>5.0999999999999996</c:v>
                </c:pt>
                <c:pt idx="5">
                  <c:v>0.7</c:v>
                </c:pt>
                <c:pt idx="6">
                  <c:v>-5.9</c:v>
                </c:pt>
                <c:pt idx="7">
                  <c:v>-3.3</c:v>
                </c:pt>
                <c:pt idx="8">
                  <c:v>-0.7</c:v>
                </c:pt>
                <c:pt idx="9">
                  <c:v>3.9</c:v>
                </c:pt>
                <c:pt idx="10">
                  <c:v>4.2</c:v>
                </c:pt>
                <c:pt idx="11">
                  <c:v>3.7</c:v>
                </c:pt>
                <c:pt idx="12">
                  <c:v>6.3</c:v>
                </c:pt>
                <c:pt idx="13">
                  <c:v>5.4</c:v>
                </c:pt>
                <c:pt idx="14">
                  <c:v>4.4000000000000004</c:v>
                </c:pt>
                <c:pt idx="15">
                  <c:v>5.6</c:v>
                </c:pt>
                <c:pt idx="16">
                  <c:v>2.6</c:v>
                </c:pt>
                <c:pt idx="17">
                  <c:v>1.7</c:v>
                </c:pt>
                <c:pt idx="18">
                  <c:v>2</c:v>
                </c:pt>
                <c:pt idx="19">
                  <c:v>3.9</c:v>
                </c:pt>
                <c:pt idx="20">
                  <c:v>2.8</c:v>
                </c:pt>
                <c:pt idx="21">
                  <c:v>4.0999999999999996</c:v>
                </c:pt>
                <c:pt idx="22">
                  <c:v>5.2</c:v>
                </c:pt>
                <c:pt idx="23">
                  <c:v>0.7</c:v>
                </c:pt>
                <c:pt idx="24">
                  <c:v>-8.3000000000000007</c:v>
                </c:pt>
                <c:pt idx="25">
                  <c:v>3</c:v>
                </c:pt>
                <c:pt idx="26">
                  <c:v>2.6</c:v>
                </c:pt>
                <c:pt idx="27" formatCode="0.0">
                  <c:v>-1.4</c:v>
                </c:pt>
                <c:pt idx="28">
                  <c:v>-0.8</c:v>
                </c:pt>
                <c:pt idx="29">
                  <c:v>-0.7</c:v>
                </c:pt>
                <c:pt idx="30">
                  <c:v>0.5</c:v>
                </c:pt>
                <c:pt idx="31">
                  <c:v>0.9</c:v>
                </c:pt>
                <c:pt idx="32">
                  <c:v>1.2</c:v>
                </c:pt>
                <c:pt idx="33">
                  <c:v>1.2</c:v>
                </c:pt>
                <c:pt idx="34">
                  <c:v>1.1000000000000001</c:v>
                </c:pt>
                <c:pt idx="35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257-4788-B3FD-BE310B76E0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2887040"/>
        <c:axId val="42888576"/>
      </c:barChart>
      <c:lineChart>
        <c:grouping val="standard"/>
        <c:varyColors val="0"/>
        <c:ser>
          <c:idx val="3"/>
          <c:order val="1"/>
          <c:tx>
            <c:strRef>
              <c:f>Sheet1!$A$3</c:f>
              <c:strCache>
                <c:ptCount val="1"/>
                <c:pt idx="0">
                  <c:v>Kuluttajahintaindeksi</c:v>
                </c:pt>
              </c:strCache>
            </c:strRef>
          </c:tx>
          <c:spPr>
            <a:ln w="31750">
              <a:solidFill>
                <a:srgbClr val="FF0066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FF0066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Pt>
            <c:idx val="26"/>
            <c:bubble3D val="0"/>
            <c:extLst>
              <c:ext xmlns:c16="http://schemas.microsoft.com/office/drawing/2014/chart" uri="{C3380CC4-5D6E-409C-BE32-E72D297353CC}">
                <c16:uniqueId val="{00000011-C257-4788-B3FD-BE310B76E0A0}"/>
              </c:ext>
            </c:extLst>
          </c:dPt>
          <c:dPt>
            <c:idx val="27"/>
            <c:bubble3D val="0"/>
            <c:extLst>
              <c:ext xmlns:c16="http://schemas.microsoft.com/office/drawing/2014/chart" uri="{C3380CC4-5D6E-409C-BE32-E72D297353CC}">
                <c16:uniqueId val="{00000012-C257-4788-B3FD-BE310B76E0A0}"/>
              </c:ext>
            </c:extLst>
          </c:dPt>
          <c:dPt>
            <c:idx val="28"/>
            <c:bubble3D val="0"/>
            <c:extLst>
              <c:ext xmlns:c16="http://schemas.microsoft.com/office/drawing/2014/chart" uri="{C3380CC4-5D6E-409C-BE32-E72D297353CC}">
                <c16:uniqueId val="{00000013-C257-4788-B3FD-BE310B76E0A0}"/>
              </c:ext>
            </c:extLst>
          </c:dPt>
          <c:dPt>
            <c:idx val="29"/>
            <c:bubble3D val="0"/>
            <c:extLst>
              <c:ext xmlns:c16="http://schemas.microsoft.com/office/drawing/2014/chart" uri="{C3380CC4-5D6E-409C-BE32-E72D297353CC}">
                <c16:uniqueId val="{00000014-C257-4788-B3FD-BE310B76E0A0}"/>
              </c:ext>
            </c:extLst>
          </c:dPt>
          <c:dPt>
            <c:idx val="30"/>
            <c:bubble3D val="0"/>
            <c:extLst>
              <c:ext xmlns:c16="http://schemas.microsoft.com/office/drawing/2014/chart" uri="{C3380CC4-5D6E-409C-BE32-E72D297353CC}">
                <c16:uniqueId val="{00000015-C257-4788-B3FD-BE310B76E0A0}"/>
              </c:ext>
            </c:extLst>
          </c:dPt>
          <c:dPt>
            <c:idx val="31"/>
            <c:bubble3D val="0"/>
            <c:spPr>
              <a:ln w="31750">
                <a:solidFill>
                  <a:srgbClr val="FF0066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7-C257-4788-B3FD-BE310B76E0A0}"/>
              </c:ext>
            </c:extLst>
          </c:dPt>
          <c:dPt>
            <c:idx val="32"/>
            <c:bubble3D val="0"/>
            <c:spPr>
              <a:ln w="31750">
                <a:solidFill>
                  <a:srgbClr val="FF0066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9-C257-4788-B3FD-BE310B76E0A0}"/>
              </c:ext>
            </c:extLst>
          </c:dPt>
          <c:dPt>
            <c:idx val="33"/>
            <c:bubble3D val="0"/>
            <c:spPr>
              <a:ln w="31750">
                <a:solidFill>
                  <a:srgbClr val="FF0066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B-C257-4788-B3FD-BE310B76E0A0}"/>
              </c:ext>
            </c:extLst>
          </c:dPt>
          <c:dPt>
            <c:idx val="34"/>
            <c:bubble3D val="0"/>
            <c:spPr>
              <a:ln w="31750">
                <a:solidFill>
                  <a:srgbClr val="FF0066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D-C257-4788-B3FD-BE310B76E0A0}"/>
              </c:ext>
            </c:extLst>
          </c:dPt>
          <c:dPt>
            <c:idx val="35"/>
            <c:bubble3D val="0"/>
            <c:spPr>
              <a:ln w="31750">
                <a:solidFill>
                  <a:srgbClr val="FF0066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F-C257-4788-B3FD-BE310B76E0A0}"/>
              </c:ext>
            </c:extLst>
          </c:dPt>
          <c:cat>
            <c:strRef>
              <c:f>Sheet1!$B$1:$AK$1</c:f>
              <c:strCache>
                <c:ptCount val="36"/>
                <c:pt idx="0">
                  <c:v>85</c:v>
                </c:pt>
                <c:pt idx="2">
                  <c:v>87</c:v>
                </c:pt>
                <c:pt idx="4">
                  <c:v>89</c:v>
                </c:pt>
                <c:pt idx="6">
                  <c:v>91</c:v>
                </c:pt>
                <c:pt idx="8">
                  <c:v>93</c:v>
                </c:pt>
                <c:pt idx="10">
                  <c:v>95</c:v>
                </c:pt>
                <c:pt idx="12">
                  <c:v>97</c:v>
                </c:pt>
                <c:pt idx="14">
                  <c:v>99</c:v>
                </c:pt>
                <c:pt idx="16">
                  <c:v>01</c:v>
                </c:pt>
                <c:pt idx="18">
                  <c:v>03</c:v>
                </c:pt>
                <c:pt idx="20">
                  <c:v>05</c:v>
                </c:pt>
                <c:pt idx="22">
                  <c:v>07</c:v>
                </c:pt>
                <c:pt idx="24">
                  <c:v>09</c:v>
                </c:pt>
                <c:pt idx="26">
                  <c:v>11</c:v>
                </c:pt>
                <c:pt idx="28">
                  <c:v>13</c:v>
                </c:pt>
                <c:pt idx="30">
                  <c:v>15</c:v>
                </c:pt>
                <c:pt idx="32">
                  <c:v>17</c:v>
                </c:pt>
                <c:pt idx="34">
                  <c:v>19</c:v>
                </c:pt>
                <c:pt idx="35">
                  <c:v>20</c:v>
                </c:pt>
              </c:strCache>
            </c:strRef>
          </c:cat>
          <c:val>
            <c:numRef>
              <c:f>Sheet1!$B$3:$AK$3</c:f>
              <c:numCache>
                <c:formatCode>General</c:formatCode>
                <c:ptCount val="36"/>
                <c:pt idx="0">
                  <c:v>5.9</c:v>
                </c:pt>
                <c:pt idx="1">
                  <c:v>3.6</c:v>
                </c:pt>
                <c:pt idx="2">
                  <c:v>3.7</c:v>
                </c:pt>
                <c:pt idx="3">
                  <c:v>5.0999999999999996</c:v>
                </c:pt>
                <c:pt idx="4">
                  <c:v>6.6</c:v>
                </c:pt>
                <c:pt idx="5">
                  <c:v>6.1</c:v>
                </c:pt>
                <c:pt idx="6">
                  <c:v>4.0999999999999996</c:v>
                </c:pt>
                <c:pt idx="7">
                  <c:v>2.6</c:v>
                </c:pt>
                <c:pt idx="8">
                  <c:v>2.2000000000000002</c:v>
                </c:pt>
                <c:pt idx="9">
                  <c:v>1.1000000000000001</c:v>
                </c:pt>
                <c:pt idx="10">
                  <c:v>1</c:v>
                </c:pt>
                <c:pt idx="11">
                  <c:v>0.6</c:v>
                </c:pt>
                <c:pt idx="12">
                  <c:v>1.2</c:v>
                </c:pt>
                <c:pt idx="13">
                  <c:v>1.4</c:v>
                </c:pt>
                <c:pt idx="14">
                  <c:v>1.2</c:v>
                </c:pt>
                <c:pt idx="15">
                  <c:v>3.4</c:v>
                </c:pt>
                <c:pt idx="16">
                  <c:v>2.6</c:v>
                </c:pt>
                <c:pt idx="17">
                  <c:v>1.6</c:v>
                </c:pt>
                <c:pt idx="18">
                  <c:v>0.9</c:v>
                </c:pt>
                <c:pt idx="19">
                  <c:v>0.2</c:v>
                </c:pt>
                <c:pt idx="20">
                  <c:v>0.9</c:v>
                </c:pt>
                <c:pt idx="21">
                  <c:v>1.6</c:v>
                </c:pt>
                <c:pt idx="22">
                  <c:v>2.5</c:v>
                </c:pt>
                <c:pt idx="23">
                  <c:v>4.0999999999999996</c:v>
                </c:pt>
                <c:pt idx="24">
                  <c:v>0</c:v>
                </c:pt>
                <c:pt idx="25">
                  <c:v>1.2</c:v>
                </c:pt>
                <c:pt idx="26">
                  <c:v>3.4</c:v>
                </c:pt>
                <c:pt idx="27">
                  <c:v>2.8</c:v>
                </c:pt>
                <c:pt idx="28">
                  <c:v>1.5</c:v>
                </c:pt>
                <c:pt idx="29">
                  <c:v>1</c:v>
                </c:pt>
                <c:pt idx="30">
                  <c:v>-0.2</c:v>
                </c:pt>
                <c:pt idx="31">
                  <c:v>0.3</c:v>
                </c:pt>
                <c:pt idx="32">
                  <c:v>1.3</c:v>
                </c:pt>
                <c:pt idx="33">
                  <c:v>1.5</c:v>
                </c:pt>
                <c:pt idx="34">
                  <c:v>1.7</c:v>
                </c:pt>
                <c:pt idx="35">
                  <c:v>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0-C257-4788-B3FD-BE310B76E0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7170416"/>
        <c:axId val="717189552"/>
      </c:lineChart>
      <c:catAx>
        <c:axId val="42887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81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333399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4288857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42888576"/>
        <c:scaling>
          <c:orientation val="minMax"/>
          <c:max val="8"/>
          <c:min val="-10"/>
        </c:scaling>
        <c:delete val="0"/>
        <c:axPos val="l"/>
        <c:majorGridlines>
          <c:spPr>
            <a:ln w="3177">
              <a:solidFill>
                <a:schemeClr val="tx1"/>
              </a:solidFill>
              <a:prstDash val="sysDot"/>
            </a:ln>
          </c:spPr>
        </c:majorGridlines>
        <c:numFmt formatCode="0" sourceLinked="0"/>
        <c:majorTickMark val="out"/>
        <c:minorTickMark val="in"/>
        <c:tickLblPos val="nextTo"/>
        <c:spPr>
          <a:ln w="381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00" b="0" i="0" u="none" strike="noStrike" baseline="0">
                <a:solidFill>
                  <a:srgbClr val="003366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42887040"/>
        <c:crosses val="autoZero"/>
        <c:crossBetween val="between"/>
        <c:majorUnit val="2"/>
        <c:minorUnit val="1"/>
      </c:valAx>
      <c:valAx>
        <c:axId val="717189552"/>
        <c:scaling>
          <c:orientation val="minMax"/>
          <c:max val="8"/>
          <c:min val="-10"/>
        </c:scaling>
        <c:delete val="0"/>
        <c:axPos val="r"/>
        <c:numFmt formatCode="General" sourceLinked="1"/>
        <c:majorTickMark val="out"/>
        <c:minorTickMark val="in"/>
        <c:tickLblPos val="nextTo"/>
        <c:spPr>
          <a:ln/>
        </c:spPr>
        <c:txPr>
          <a:bodyPr/>
          <a:lstStyle/>
          <a:p>
            <a:pPr>
              <a:defRPr sz="1500" b="0" i="0" baseline="0">
                <a:latin typeface="Verdana" panose="020B0604030504040204" pitchFamily="34" charset="0"/>
              </a:defRPr>
            </a:pPr>
            <a:endParaRPr lang="fi-FI"/>
          </a:p>
        </c:txPr>
        <c:crossAx val="717170416"/>
        <c:crosses val="max"/>
        <c:crossBetween val="between"/>
        <c:minorUnit val="1"/>
      </c:valAx>
      <c:catAx>
        <c:axId val="7171704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17189552"/>
        <c:auto val="0"/>
        <c:lblAlgn val="ctr"/>
        <c:lblOffset val="100"/>
        <c:noMultiLvlLbl val="0"/>
      </c:catAx>
      <c:spPr>
        <a:noFill/>
        <a:ln w="15264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27617476063073831"/>
          <c:y val="0.6672985341244918"/>
          <c:w val="0.33174600666555482"/>
          <c:h val="0.13764258634337379"/>
        </c:manualLayout>
      </c:layout>
      <c:overlay val="0"/>
      <c:spPr>
        <a:solidFill>
          <a:schemeClr val="bg1"/>
        </a:solidFill>
        <a:ln w="3816">
          <a:solidFill>
            <a:schemeClr val="tx1"/>
          </a:solidFill>
          <a:prstDash val="solid"/>
        </a:ln>
      </c:spPr>
      <c:txPr>
        <a:bodyPr/>
        <a:lstStyle/>
        <a:p>
          <a:pPr>
            <a:defRPr sz="1300" b="0" i="0" u="none" strike="noStrike" baseline="0">
              <a:solidFill>
                <a:srgbClr val="000000"/>
              </a:solidFill>
              <a:latin typeface="Verdana"/>
              <a:ea typeface="Verdana"/>
              <a:cs typeface="Verdana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62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Kuntien verot</c:v>
                </c:pt>
              </c:strCache>
            </c:strRef>
          </c:tx>
          <c:spPr>
            <a:solidFill>
              <a:srgbClr val="85CA3A"/>
            </a:solidFill>
            <a:ln w="12700">
              <a:solidFill>
                <a:schemeClr val="tx2"/>
              </a:solidFill>
              <a:prstDash val="solid"/>
            </a:ln>
          </c:spPr>
          <c:dPt>
            <c:idx val="26"/>
            <c:bubble3D val="0"/>
            <c:extLst>
              <c:ext xmlns:c16="http://schemas.microsoft.com/office/drawing/2014/chart" uri="{C3380CC4-5D6E-409C-BE32-E72D297353CC}">
                <c16:uniqueId val="{00000000-A6A3-421E-A3EF-1239FE84FB02}"/>
              </c:ext>
            </c:extLst>
          </c:dPt>
          <c:dPt>
            <c:idx val="27"/>
            <c:bubble3D val="0"/>
            <c:extLst>
              <c:ext xmlns:c16="http://schemas.microsoft.com/office/drawing/2014/chart" uri="{C3380CC4-5D6E-409C-BE32-E72D297353CC}">
                <c16:uniqueId val="{00000001-A6A3-421E-A3EF-1239FE84FB02}"/>
              </c:ext>
            </c:extLst>
          </c:dPt>
          <c:dPt>
            <c:idx val="28"/>
            <c:bubble3D val="0"/>
            <c:extLst>
              <c:ext xmlns:c16="http://schemas.microsoft.com/office/drawing/2014/chart" uri="{C3380CC4-5D6E-409C-BE32-E72D297353CC}">
                <c16:uniqueId val="{00000002-A6A3-421E-A3EF-1239FE84FB02}"/>
              </c:ext>
            </c:extLst>
          </c:dPt>
          <c:dPt>
            <c:idx val="29"/>
            <c:bubble3D val="0"/>
            <c:extLst>
              <c:ext xmlns:c16="http://schemas.microsoft.com/office/drawing/2014/chart" uri="{C3380CC4-5D6E-409C-BE32-E72D297353CC}">
                <c16:uniqueId val="{00000003-A6A3-421E-A3EF-1239FE84FB02}"/>
              </c:ext>
            </c:extLst>
          </c:dPt>
          <c:dPt>
            <c:idx val="30"/>
            <c:bubble3D val="0"/>
            <c:extLst>
              <c:ext xmlns:c16="http://schemas.microsoft.com/office/drawing/2014/chart" uri="{C3380CC4-5D6E-409C-BE32-E72D297353CC}">
                <c16:uniqueId val="{00000004-A6A3-421E-A3EF-1239FE84FB02}"/>
              </c:ext>
            </c:extLst>
          </c:dPt>
          <c:dPt>
            <c:idx val="31"/>
            <c:bubble3D val="0"/>
            <c:extLst>
              <c:ext xmlns:c16="http://schemas.microsoft.com/office/drawing/2014/chart" uri="{C3380CC4-5D6E-409C-BE32-E72D297353CC}">
                <c16:uniqueId val="{00000005-A6A3-421E-A3EF-1239FE84FB02}"/>
              </c:ext>
            </c:extLst>
          </c:dPt>
          <c:dPt>
            <c:idx val="32"/>
            <c:bubble3D val="0"/>
            <c:extLst>
              <c:ext xmlns:c16="http://schemas.microsoft.com/office/drawing/2014/chart" uri="{C3380CC4-5D6E-409C-BE32-E72D297353CC}">
                <c16:uniqueId val="{00000006-A6A3-421E-A3EF-1239FE84FB02}"/>
              </c:ext>
            </c:extLst>
          </c:dPt>
          <c:cat>
            <c:strRef>
              <c:f>Sheet1!$B$1:$AU$1</c:f>
              <c:strCache>
                <c:ptCount val="46"/>
                <c:pt idx="0">
                  <c:v>75</c:v>
                </c:pt>
                <c:pt idx="5">
                  <c:v>80</c:v>
                </c:pt>
                <c:pt idx="10">
                  <c:v>85</c:v>
                </c:pt>
                <c:pt idx="15">
                  <c:v>90</c:v>
                </c:pt>
                <c:pt idx="20">
                  <c:v>95</c:v>
                </c:pt>
                <c:pt idx="25">
                  <c:v>00</c:v>
                </c:pt>
                <c:pt idx="30">
                  <c:v>05</c:v>
                </c:pt>
                <c:pt idx="35">
                  <c:v>10</c:v>
                </c:pt>
                <c:pt idx="40">
                  <c:v>15*</c:v>
                </c:pt>
                <c:pt idx="45">
                  <c:v>20**</c:v>
                </c:pt>
              </c:strCache>
            </c:strRef>
          </c:cat>
          <c:val>
            <c:numRef>
              <c:f>Sheet1!$B$2:$AU$2</c:f>
              <c:numCache>
                <c:formatCode>General</c:formatCode>
                <c:ptCount val="46"/>
                <c:pt idx="0">
                  <c:v>8.5</c:v>
                </c:pt>
                <c:pt idx="1">
                  <c:v>9</c:v>
                </c:pt>
                <c:pt idx="2">
                  <c:v>9.3000000000000007</c:v>
                </c:pt>
                <c:pt idx="3">
                  <c:v>8.5</c:v>
                </c:pt>
                <c:pt idx="4">
                  <c:v>8.1999999999999993</c:v>
                </c:pt>
                <c:pt idx="5">
                  <c:v>7.7</c:v>
                </c:pt>
                <c:pt idx="6">
                  <c:v>8.3000000000000007</c:v>
                </c:pt>
                <c:pt idx="7">
                  <c:v>8.4</c:v>
                </c:pt>
                <c:pt idx="8">
                  <c:v>8.3000000000000007</c:v>
                </c:pt>
                <c:pt idx="9">
                  <c:v>8.5</c:v>
                </c:pt>
                <c:pt idx="10">
                  <c:v>8.8000000000000007</c:v>
                </c:pt>
                <c:pt idx="11">
                  <c:v>8.9</c:v>
                </c:pt>
                <c:pt idx="12">
                  <c:v>8.6</c:v>
                </c:pt>
                <c:pt idx="13">
                  <c:v>8.8000000000000007</c:v>
                </c:pt>
                <c:pt idx="14">
                  <c:v>8.6</c:v>
                </c:pt>
                <c:pt idx="15">
                  <c:v>9.1999999999999993</c:v>
                </c:pt>
                <c:pt idx="16">
                  <c:v>9.3000000000000007</c:v>
                </c:pt>
                <c:pt idx="17">
                  <c:v>9.3000000000000007</c:v>
                </c:pt>
                <c:pt idx="18">
                  <c:v>9.1999999999999993</c:v>
                </c:pt>
                <c:pt idx="19">
                  <c:v>9.9</c:v>
                </c:pt>
                <c:pt idx="20">
                  <c:v>9.9</c:v>
                </c:pt>
                <c:pt idx="21">
                  <c:v>10.4</c:v>
                </c:pt>
                <c:pt idx="22">
                  <c:v>9.8000000000000007</c:v>
                </c:pt>
                <c:pt idx="23">
                  <c:v>9.8000000000000007</c:v>
                </c:pt>
                <c:pt idx="24">
                  <c:v>9.6</c:v>
                </c:pt>
                <c:pt idx="25">
                  <c:v>9.9</c:v>
                </c:pt>
                <c:pt idx="26">
                  <c:v>9.6</c:v>
                </c:pt>
                <c:pt idx="27">
                  <c:v>9.3000000000000007</c:v>
                </c:pt>
                <c:pt idx="28">
                  <c:v>8.9</c:v>
                </c:pt>
                <c:pt idx="29">
                  <c:v>8.6999999999999993</c:v>
                </c:pt>
                <c:pt idx="30">
                  <c:v>8.6999999999999993</c:v>
                </c:pt>
                <c:pt idx="31">
                  <c:v>8.9</c:v>
                </c:pt>
                <c:pt idx="32">
                  <c:v>8.8000000000000007</c:v>
                </c:pt>
                <c:pt idx="33">
                  <c:v>9</c:v>
                </c:pt>
                <c:pt idx="34">
                  <c:v>9.6999999999999993</c:v>
                </c:pt>
                <c:pt idx="35">
                  <c:v>9.9</c:v>
                </c:pt>
                <c:pt idx="36" formatCode="0.0">
                  <c:v>9.6999999999999993</c:v>
                </c:pt>
                <c:pt idx="37" formatCode="0.0">
                  <c:v>9.6895286621653405</c:v>
                </c:pt>
                <c:pt idx="38" formatCode="0.0">
                  <c:v>10.222794375144888</c:v>
                </c:pt>
                <c:pt idx="39" formatCode="0.0">
                  <c:v>10.31981986372808</c:v>
                </c:pt>
                <c:pt idx="40" formatCode="0.0">
                  <c:v>10.568477946144194</c:v>
                </c:pt>
                <c:pt idx="41" formatCode="0.0">
                  <c:v>10.304533544249217</c:v>
                </c:pt>
                <c:pt idx="42" formatCode="0.0">
                  <c:v>10.260837937257742</c:v>
                </c:pt>
                <c:pt idx="43" formatCode="0.0">
                  <c:v>10.267545272151649</c:v>
                </c:pt>
                <c:pt idx="44" formatCode="0.0">
                  <c:v>10.283179247985762</c:v>
                </c:pt>
                <c:pt idx="45" formatCode="0.0">
                  <c:v>10.234875213242791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6A3-421E-A3EF-1239FE84FB02}"/>
            </c:ext>
          </c:extLst>
        </c:ser>
        <c:ser>
          <c:idx val="3"/>
          <c:order val="1"/>
          <c:tx>
            <c:strRef>
              <c:f>Sheet1!$A$3</c:f>
              <c:strCache>
                <c:ptCount val="1"/>
                <c:pt idx="0">
                  <c:v>valtionosuudet</c:v>
                </c:pt>
              </c:strCache>
            </c:strRef>
          </c:tx>
          <c:spPr>
            <a:solidFill>
              <a:srgbClr val="BAE18F"/>
            </a:solidFill>
            <a:ln w="12700">
              <a:solidFill>
                <a:schemeClr val="tx2"/>
              </a:solidFill>
              <a:prstDash val="solid"/>
            </a:ln>
          </c:spPr>
          <c:dPt>
            <c:idx val="26"/>
            <c:bubble3D val="0"/>
            <c:extLst>
              <c:ext xmlns:c16="http://schemas.microsoft.com/office/drawing/2014/chart" uri="{C3380CC4-5D6E-409C-BE32-E72D297353CC}">
                <c16:uniqueId val="{00000008-A6A3-421E-A3EF-1239FE84FB02}"/>
              </c:ext>
            </c:extLst>
          </c:dPt>
          <c:dPt>
            <c:idx val="27"/>
            <c:bubble3D val="0"/>
            <c:extLst>
              <c:ext xmlns:c16="http://schemas.microsoft.com/office/drawing/2014/chart" uri="{C3380CC4-5D6E-409C-BE32-E72D297353CC}">
                <c16:uniqueId val="{00000009-A6A3-421E-A3EF-1239FE84FB02}"/>
              </c:ext>
            </c:extLst>
          </c:dPt>
          <c:dPt>
            <c:idx val="28"/>
            <c:bubble3D val="0"/>
            <c:spPr>
              <a:solidFill>
                <a:srgbClr val="BAE18F"/>
              </a:solidFill>
              <a:ln w="12700">
                <a:solidFill>
                  <a:schemeClr val="tx2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0B-A6A3-421E-A3EF-1239FE84FB02}"/>
              </c:ext>
            </c:extLst>
          </c:dPt>
          <c:dPt>
            <c:idx val="29"/>
            <c:bubble3D val="0"/>
            <c:spPr>
              <a:solidFill>
                <a:srgbClr val="BAE18F"/>
              </a:solidFill>
              <a:ln w="12700">
                <a:solidFill>
                  <a:schemeClr val="tx2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D-A6A3-421E-A3EF-1239FE84FB02}"/>
              </c:ext>
            </c:extLst>
          </c:dPt>
          <c:dPt>
            <c:idx val="30"/>
            <c:bubble3D val="0"/>
            <c:spPr>
              <a:solidFill>
                <a:srgbClr val="BAE18F"/>
              </a:solidFill>
              <a:ln w="12700">
                <a:solidFill>
                  <a:schemeClr val="tx2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F-A6A3-421E-A3EF-1239FE84FB02}"/>
              </c:ext>
            </c:extLst>
          </c:dPt>
          <c:dPt>
            <c:idx val="31"/>
            <c:bubble3D val="0"/>
            <c:spPr>
              <a:solidFill>
                <a:srgbClr val="BAE18F"/>
              </a:solidFill>
              <a:ln w="12700">
                <a:solidFill>
                  <a:schemeClr val="tx2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1-A6A3-421E-A3EF-1239FE84FB02}"/>
              </c:ext>
            </c:extLst>
          </c:dPt>
          <c:dPt>
            <c:idx val="32"/>
            <c:bubble3D val="0"/>
            <c:spPr>
              <a:solidFill>
                <a:srgbClr val="BAE18F"/>
              </a:solidFill>
              <a:ln w="12700">
                <a:solidFill>
                  <a:schemeClr val="tx2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3-A6A3-421E-A3EF-1239FE84FB02}"/>
              </c:ext>
            </c:extLst>
          </c:dPt>
          <c:cat>
            <c:strRef>
              <c:f>Sheet1!$B$1:$AU$1</c:f>
              <c:strCache>
                <c:ptCount val="46"/>
                <c:pt idx="0">
                  <c:v>75</c:v>
                </c:pt>
                <c:pt idx="5">
                  <c:v>80</c:v>
                </c:pt>
                <c:pt idx="10">
                  <c:v>85</c:v>
                </c:pt>
                <c:pt idx="15">
                  <c:v>90</c:v>
                </c:pt>
                <c:pt idx="20">
                  <c:v>95</c:v>
                </c:pt>
                <c:pt idx="25">
                  <c:v>00</c:v>
                </c:pt>
                <c:pt idx="30">
                  <c:v>05</c:v>
                </c:pt>
                <c:pt idx="35">
                  <c:v>10</c:v>
                </c:pt>
                <c:pt idx="40">
                  <c:v>15*</c:v>
                </c:pt>
                <c:pt idx="45">
                  <c:v>20**</c:v>
                </c:pt>
              </c:strCache>
            </c:strRef>
          </c:cat>
          <c:val>
            <c:numRef>
              <c:f>Sheet1!$B$3:$AU$3</c:f>
              <c:numCache>
                <c:formatCode>0.0</c:formatCode>
                <c:ptCount val="46"/>
                <c:pt idx="0">
                  <c:v>4.8419081194227163</c:v>
                </c:pt>
                <c:pt idx="1">
                  <c:v>5.3359204462769831</c:v>
                </c:pt>
                <c:pt idx="2">
                  <c:v>5.6304415079330008</c:v>
                </c:pt>
                <c:pt idx="3">
                  <c:v>5.7011769399561141</c:v>
                </c:pt>
                <c:pt idx="4">
                  <c:v>5.6449948400412797</c:v>
                </c:pt>
                <c:pt idx="5">
                  <c:v>5.6795914731904285</c:v>
                </c:pt>
                <c:pt idx="6">
                  <c:v>5.8749409355804065</c:v>
                </c:pt>
                <c:pt idx="7">
                  <c:v>5.9419579276692112</c:v>
                </c:pt>
                <c:pt idx="8">
                  <c:v>6.0577526679221592</c:v>
                </c:pt>
                <c:pt idx="9">
                  <c:v>6.2077086993906319</c:v>
                </c:pt>
                <c:pt idx="10">
                  <c:v>6.487089302564983</c:v>
                </c:pt>
                <c:pt idx="11">
                  <c:v>6.6464775262990123</c:v>
                </c:pt>
                <c:pt idx="12">
                  <c:v>6.8176115481690305</c:v>
                </c:pt>
                <c:pt idx="13">
                  <c:v>6.6784792974958958</c:v>
                </c:pt>
                <c:pt idx="14">
                  <c:v>6.6741146760697783</c:v>
                </c:pt>
                <c:pt idx="15">
                  <c:v>7.1200966926711349</c:v>
                </c:pt>
                <c:pt idx="16">
                  <c:v>8.1380373036498703</c:v>
                </c:pt>
                <c:pt idx="17">
                  <c:v>8.4193654834299725</c:v>
                </c:pt>
                <c:pt idx="18">
                  <c:v>8.3955310911041643</c:v>
                </c:pt>
                <c:pt idx="19">
                  <c:v>7.6095099594570765</c:v>
                </c:pt>
                <c:pt idx="20">
                  <c:v>7.088355858598157</c:v>
                </c:pt>
                <c:pt idx="21">
                  <c:v>5.7701352145796587</c:v>
                </c:pt>
                <c:pt idx="22">
                  <c:v>4.5585074680778055</c:v>
                </c:pt>
                <c:pt idx="23">
                  <c:v>4.0820056154574607</c:v>
                </c:pt>
                <c:pt idx="24">
                  <c:v>3.8834568990647877</c:v>
                </c:pt>
                <c:pt idx="25">
                  <c:v>3.7274054938683845</c:v>
                </c:pt>
                <c:pt idx="26">
                  <c:v>3.7829641989240983</c:v>
                </c:pt>
                <c:pt idx="27">
                  <c:v>4.6011504562037642</c:v>
                </c:pt>
                <c:pt idx="28">
                  <c:v>4.867750001649414</c:v>
                </c:pt>
                <c:pt idx="29">
                  <c:v>5.0139767915848985</c:v>
                </c:pt>
                <c:pt idx="30">
                  <c:v>5.1232761714734139</c:v>
                </c:pt>
                <c:pt idx="31">
                  <c:v>5.3448735328536499</c:v>
                </c:pt>
                <c:pt idx="32">
                  <c:v>5.1960511083479828</c:v>
                </c:pt>
                <c:pt idx="33">
                  <c:v>5.4916860684215152</c:v>
                </c:pt>
                <c:pt idx="34">
                  <c:v>6.1752536886355225</c:v>
                </c:pt>
                <c:pt idx="35">
                  <c:v>6.3249599144842339</c:v>
                </c:pt>
                <c:pt idx="36">
                  <c:v>6.3102875516206209</c:v>
                </c:pt>
                <c:pt idx="37">
                  <c:v>6.7519883078986753</c:v>
                </c:pt>
                <c:pt idx="38">
                  <c:v>6.8510380136428877</c:v>
                </c:pt>
                <c:pt idx="39">
                  <c:v>6.7424382731092027</c:v>
                </c:pt>
                <c:pt idx="40">
                  <c:v>6.6089180581025007</c:v>
                </c:pt>
                <c:pt idx="41">
                  <c:v>6.7773986644533588</c:v>
                </c:pt>
                <c:pt idx="42">
                  <c:v>6.4336504352705202</c:v>
                </c:pt>
                <c:pt idx="43">
                  <c:v>6.3417359621213114</c:v>
                </c:pt>
                <c:pt idx="44">
                  <c:v>6.1523294646068667</c:v>
                </c:pt>
                <c:pt idx="45">
                  <c:v>6.0556345011686519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A6A3-421E-A3EF-1239FE84FB02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Muut 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cat>
            <c:strRef>
              <c:f>Sheet1!$B$1:$AU$1</c:f>
              <c:strCache>
                <c:ptCount val="46"/>
                <c:pt idx="0">
                  <c:v>75</c:v>
                </c:pt>
                <c:pt idx="5">
                  <c:v>80</c:v>
                </c:pt>
                <c:pt idx="10">
                  <c:v>85</c:v>
                </c:pt>
                <c:pt idx="15">
                  <c:v>90</c:v>
                </c:pt>
                <c:pt idx="20">
                  <c:v>95</c:v>
                </c:pt>
                <c:pt idx="25">
                  <c:v>00</c:v>
                </c:pt>
                <c:pt idx="30">
                  <c:v>05</c:v>
                </c:pt>
                <c:pt idx="35">
                  <c:v>10</c:v>
                </c:pt>
                <c:pt idx="40">
                  <c:v>15*</c:v>
                </c:pt>
                <c:pt idx="45">
                  <c:v>20**</c:v>
                </c:pt>
              </c:strCache>
            </c:strRef>
          </c:cat>
          <c:val>
            <c:numRef>
              <c:f>Sheet1!$B$4:$AU$4</c:f>
              <c:numCache>
                <c:formatCode>0.0</c:formatCode>
                <c:ptCount val="46"/>
                <c:pt idx="0">
                  <c:v>15.558091880577283</c:v>
                </c:pt>
                <c:pt idx="1">
                  <c:v>17.464079553723014</c:v>
                </c:pt>
                <c:pt idx="2">
                  <c:v>16.569558492066999</c:v>
                </c:pt>
                <c:pt idx="3">
                  <c:v>14.99882306004389</c:v>
                </c:pt>
                <c:pt idx="4">
                  <c:v>13.555005159958721</c:v>
                </c:pt>
                <c:pt idx="5">
                  <c:v>13.720408526809571</c:v>
                </c:pt>
                <c:pt idx="6">
                  <c:v>14.625059064419592</c:v>
                </c:pt>
                <c:pt idx="7">
                  <c:v>14.158042072330788</c:v>
                </c:pt>
                <c:pt idx="8">
                  <c:v>14.242247332077842</c:v>
                </c:pt>
                <c:pt idx="9">
                  <c:v>15.092291300609368</c:v>
                </c:pt>
                <c:pt idx="10">
                  <c:v>15.212910697435017</c:v>
                </c:pt>
                <c:pt idx="11">
                  <c:v>16.053522473700987</c:v>
                </c:pt>
                <c:pt idx="12">
                  <c:v>14.582388451830974</c:v>
                </c:pt>
                <c:pt idx="13">
                  <c:v>17.021520702504102</c:v>
                </c:pt>
                <c:pt idx="14">
                  <c:v>16.62588532393022</c:v>
                </c:pt>
                <c:pt idx="15">
                  <c:v>15.579903307328866</c:v>
                </c:pt>
                <c:pt idx="16">
                  <c:v>14.661962696350123</c:v>
                </c:pt>
                <c:pt idx="17">
                  <c:v>13.180634516570027</c:v>
                </c:pt>
                <c:pt idx="18">
                  <c:v>12.104468908895836</c:v>
                </c:pt>
                <c:pt idx="19">
                  <c:v>13.590490040542923</c:v>
                </c:pt>
                <c:pt idx="20">
                  <c:v>13.811644141401844</c:v>
                </c:pt>
                <c:pt idx="21">
                  <c:v>16.329864785420341</c:v>
                </c:pt>
                <c:pt idx="22">
                  <c:v>18.241492531922194</c:v>
                </c:pt>
                <c:pt idx="23">
                  <c:v>18.717994384542532</c:v>
                </c:pt>
                <c:pt idx="24">
                  <c:v>18.616543100935203</c:v>
                </c:pt>
                <c:pt idx="25">
                  <c:v>20.67259450613161</c:v>
                </c:pt>
                <c:pt idx="26">
                  <c:v>18.217035801075902</c:v>
                </c:pt>
                <c:pt idx="27">
                  <c:v>17.898849543796231</c:v>
                </c:pt>
                <c:pt idx="28">
                  <c:v>17.332249998350584</c:v>
                </c:pt>
                <c:pt idx="29">
                  <c:v>16.8860232084151</c:v>
                </c:pt>
                <c:pt idx="30">
                  <c:v>16.776723828526588</c:v>
                </c:pt>
                <c:pt idx="31">
                  <c:v>16.255126467146354</c:v>
                </c:pt>
                <c:pt idx="32">
                  <c:v>16.103948891652017</c:v>
                </c:pt>
                <c:pt idx="33">
                  <c:v>15.208313931578488</c:v>
                </c:pt>
                <c:pt idx="34">
                  <c:v>12.824746311364478</c:v>
                </c:pt>
                <c:pt idx="35">
                  <c:v>12.475040085515763</c:v>
                </c:pt>
                <c:pt idx="36">
                  <c:v>13.889712448379377</c:v>
                </c:pt>
                <c:pt idx="37">
                  <c:v>13.658483029935983</c:v>
                </c:pt>
                <c:pt idx="38">
                  <c:v>13.926167611212227</c:v>
                </c:pt>
                <c:pt idx="39">
                  <c:v>14.025223594362904</c:v>
                </c:pt>
                <c:pt idx="40">
                  <c:v>14.292973651191973</c:v>
                </c:pt>
                <c:pt idx="41">
                  <c:v>14.221895476137142</c:v>
                </c:pt>
                <c:pt idx="42">
                  <c:v>14.519638441131475</c:v>
                </c:pt>
                <c:pt idx="43">
                  <c:v>14.41882192144587</c:v>
                </c:pt>
                <c:pt idx="44">
                  <c:v>14.556708990809996</c:v>
                </c:pt>
                <c:pt idx="45">
                  <c:v>14.587960328869531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A6A3-421E-A3EF-1239FE84FB02}"/>
            </c:ext>
          </c:extLst>
        </c:ser>
        <c:ser>
          <c:idx val="0"/>
          <c:order val="3"/>
          <c:tx>
            <c:strRef>
              <c:f>Sheet1!$A$5</c:f>
              <c:strCache>
                <c:ptCount val="1"/>
                <c:pt idx="0">
                  <c:v>Sosiaaliturvamaksut</c:v>
                </c:pt>
              </c:strCache>
            </c:strRef>
          </c:tx>
          <c:spPr>
            <a:solidFill>
              <a:schemeClr val="accent1">
                <a:lumMod val="25000"/>
                <a:lumOff val="75000"/>
              </a:schemeClr>
            </a:solidFill>
            <a:ln w="12700">
              <a:solidFill>
                <a:schemeClr val="tx2"/>
              </a:solidFill>
            </a:ln>
          </c:spPr>
          <c:cat>
            <c:strRef>
              <c:f>Sheet1!$B$1:$AU$1</c:f>
              <c:strCache>
                <c:ptCount val="46"/>
                <c:pt idx="0">
                  <c:v>75</c:v>
                </c:pt>
                <c:pt idx="5">
                  <c:v>80</c:v>
                </c:pt>
                <c:pt idx="10">
                  <c:v>85</c:v>
                </c:pt>
                <c:pt idx="15">
                  <c:v>90</c:v>
                </c:pt>
                <c:pt idx="20">
                  <c:v>95</c:v>
                </c:pt>
                <c:pt idx="25">
                  <c:v>00</c:v>
                </c:pt>
                <c:pt idx="30">
                  <c:v>05</c:v>
                </c:pt>
                <c:pt idx="35">
                  <c:v>10</c:v>
                </c:pt>
                <c:pt idx="40">
                  <c:v>15*</c:v>
                </c:pt>
                <c:pt idx="45">
                  <c:v>20**</c:v>
                </c:pt>
              </c:strCache>
            </c:strRef>
          </c:cat>
          <c:val>
            <c:numRef>
              <c:f>Sheet1!$B$5:$AU$5</c:f>
              <c:numCache>
                <c:formatCode>0.0</c:formatCode>
                <c:ptCount val="46"/>
                <c:pt idx="0">
                  <c:v>7.4</c:v>
                </c:pt>
                <c:pt idx="1">
                  <c:v>8</c:v>
                </c:pt>
                <c:pt idx="2">
                  <c:v>8.5</c:v>
                </c:pt>
                <c:pt idx="3">
                  <c:v>7.4</c:v>
                </c:pt>
                <c:pt idx="4">
                  <c:v>7.8</c:v>
                </c:pt>
                <c:pt idx="5">
                  <c:v>8.1999999999999993</c:v>
                </c:pt>
                <c:pt idx="6">
                  <c:v>8.5</c:v>
                </c:pt>
                <c:pt idx="7">
                  <c:v>7.9</c:v>
                </c:pt>
                <c:pt idx="8">
                  <c:v>7.5</c:v>
                </c:pt>
                <c:pt idx="9">
                  <c:v>7.8</c:v>
                </c:pt>
                <c:pt idx="10">
                  <c:v>8.6</c:v>
                </c:pt>
                <c:pt idx="11">
                  <c:v>8.6999999999999993</c:v>
                </c:pt>
                <c:pt idx="12">
                  <c:v>8.6999999999999993</c:v>
                </c:pt>
                <c:pt idx="13">
                  <c:v>9.5</c:v>
                </c:pt>
                <c:pt idx="14">
                  <c:v>9.6</c:v>
                </c:pt>
                <c:pt idx="15">
                  <c:v>11</c:v>
                </c:pt>
                <c:pt idx="16">
                  <c:v>12.3</c:v>
                </c:pt>
                <c:pt idx="17">
                  <c:v>13.1</c:v>
                </c:pt>
                <c:pt idx="18">
                  <c:v>13.8</c:v>
                </c:pt>
                <c:pt idx="19">
                  <c:v>14.4</c:v>
                </c:pt>
                <c:pt idx="20">
                  <c:v>13.7</c:v>
                </c:pt>
                <c:pt idx="21">
                  <c:v>13.2</c:v>
                </c:pt>
                <c:pt idx="22">
                  <c:v>12.4</c:v>
                </c:pt>
                <c:pt idx="23">
                  <c:v>12.2</c:v>
                </c:pt>
                <c:pt idx="24">
                  <c:v>12.2</c:v>
                </c:pt>
                <c:pt idx="25">
                  <c:v>11.5</c:v>
                </c:pt>
                <c:pt idx="26">
                  <c:v>11.6</c:v>
                </c:pt>
                <c:pt idx="27">
                  <c:v>11.5</c:v>
                </c:pt>
                <c:pt idx="28">
                  <c:v>11.3</c:v>
                </c:pt>
                <c:pt idx="29">
                  <c:v>11.2</c:v>
                </c:pt>
                <c:pt idx="30">
                  <c:v>11.5</c:v>
                </c:pt>
                <c:pt idx="31">
                  <c:v>11.7</c:v>
                </c:pt>
                <c:pt idx="32">
                  <c:v>11.4</c:v>
                </c:pt>
                <c:pt idx="33">
                  <c:v>11.5</c:v>
                </c:pt>
                <c:pt idx="34">
                  <c:v>12.2</c:v>
                </c:pt>
                <c:pt idx="35">
                  <c:v>12.1</c:v>
                </c:pt>
                <c:pt idx="36">
                  <c:v>12.1</c:v>
                </c:pt>
                <c:pt idx="37">
                  <c:v>12.7</c:v>
                </c:pt>
                <c:pt idx="38">
                  <c:v>12.7</c:v>
                </c:pt>
                <c:pt idx="39">
                  <c:v>12.812518268799813</c:v>
                </c:pt>
                <c:pt idx="40">
                  <c:v>13.029630344561335</c:v>
                </c:pt>
                <c:pt idx="41">
                  <c:v>13.296172315160282</c:v>
                </c:pt>
                <c:pt idx="42">
                  <c:v>13.185873186340263</c:v>
                </c:pt>
                <c:pt idx="43">
                  <c:v>13.071896844281172</c:v>
                </c:pt>
                <c:pt idx="44">
                  <c:v>13.007782296597375</c:v>
                </c:pt>
                <c:pt idx="45">
                  <c:v>12.921529956719024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A6A3-421E-A3EF-1239FE84FB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325120"/>
        <c:axId val="44339200"/>
      </c:areaChart>
      <c:catAx>
        <c:axId val="44325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81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333399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44339200"/>
        <c:crosses val="autoZero"/>
        <c:auto val="0"/>
        <c:lblAlgn val="ctr"/>
        <c:lblOffset val="100"/>
        <c:noMultiLvlLbl val="0"/>
      </c:catAx>
      <c:valAx>
        <c:axId val="44339200"/>
        <c:scaling>
          <c:orientation val="minMax"/>
          <c:max val="50"/>
          <c:min val="0"/>
        </c:scaling>
        <c:delete val="0"/>
        <c:axPos val="l"/>
        <c:majorGridlines>
          <c:spPr>
            <a:ln w="3177">
              <a:solidFill>
                <a:schemeClr val="tx1"/>
              </a:solidFill>
              <a:prstDash val="sysDash"/>
            </a:ln>
          </c:spPr>
        </c:majorGridlines>
        <c:numFmt formatCode="0" sourceLinked="0"/>
        <c:majorTickMark val="out"/>
        <c:minorTickMark val="in"/>
        <c:tickLblPos val="nextTo"/>
        <c:spPr>
          <a:ln w="381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3366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44325120"/>
        <c:crosses val="autoZero"/>
        <c:crossBetween val="midCat"/>
        <c:majorUnit val="5"/>
        <c:minorUnit val="1"/>
      </c:valAx>
      <c:spPr>
        <a:ln w="15264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62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965630640172037E-2"/>
          <c:y val="2.5920438386163227E-2"/>
          <c:w val="0.89040593620632935"/>
          <c:h val="0.88637189014987239"/>
        </c:manualLayout>
      </c:layout>
      <c:areaChart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Paikallishallinto</c:v>
                </c:pt>
              </c:strCache>
            </c:strRef>
          </c:tx>
          <c:spPr>
            <a:solidFill>
              <a:srgbClr val="BAE18F"/>
            </a:solidFill>
            <a:ln w="19050">
              <a:solidFill>
                <a:schemeClr val="tx1"/>
              </a:solidFill>
              <a:prstDash val="solid"/>
            </a:ln>
          </c:spPr>
          <c:dPt>
            <c:idx val="26"/>
            <c:bubble3D val="0"/>
            <c:extLst>
              <c:ext xmlns:c16="http://schemas.microsoft.com/office/drawing/2014/chart" uri="{C3380CC4-5D6E-409C-BE32-E72D297353CC}">
                <c16:uniqueId val="{00000000-F68C-4370-BC00-482C360AC624}"/>
              </c:ext>
            </c:extLst>
          </c:dPt>
          <c:dPt>
            <c:idx val="27"/>
            <c:bubble3D val="0"/>
            <c:extLst>
              <c:ext xmlns:c16="http://schemas.microsoft.com/office/drawing/2014/chart" uri="{C3380CC4-5D6E-409C-BE32-E72D297353CC}">
                <c16:uniqueId val="{00000001-F68C-4370-BC00-482C360AC624}"/>
              </c:ext>
            </c:extLst>
          </c:dPt>
          <c:dPt>
            <c:idx val="28"/>
            <c:bubble3D val="0"/>
            <c:extLst>
              <c:ext xmlns:c16="http://schemas.microsoft.com/office/drawing/2014/chart" uri="{C3380CC4-5D6E-409C-BE32-E72D297353CC}">
                <c16:uniqueId val="{00000002-F68C-4370-BC00-482C360AC624}"/>
              </c:ext>
            </c:extLst>
          </c:dPt>
          <c:dPt>
            <c:idx val="29"/>
            <c:bubble3D val="0"/>
            <c:extLst>
              <c:ext xmlns:c16="http://schemas.microsoft.com/office/drawing/2014/chart" uri="{C3380CC4-5D6E-409C-BE32-E72D297353CC}">
                <c16:uniqueId val="{00000003-F68C-4370-BC00-482C360AC624}"/>
              </c:ext>
            </c:extLst>
          </c:dPt>
          <c:dPt>
            <c:idx val="30"/>
            <c:bubble3D val="0"/>
            <c:extLst>
              <c:ext xmlns:c16="http://schemas.microsoft.com/office/drawing/2014/chart" uri="{C3380CC4-5D6E-409C-BE32-E72D297353CC}">
                <c16:uniqueId val="{00000004-F68C-4370-BC00-482C360AC624}"/>
              </c:ext>
            </c:extLst>
          </c:dPt>
          <c:dPt>
            <c:idx val="31"/>
            <c:bubble3D val="0"/>
            <c:extLst>
              <c:ext xmlns:c16="http://schemas.microsoft.com/office/drawing/2014/chart" uri="{C3380CC4-5D6E-409C-BE32-E72D297353CC}">
                <c16:uniqueId val="{00000005-F68C-4370-BC00-482C360AC624}"/>
              </c:ext>
            </c:extLst>
          </c:dPt>
          <c:dPt>
            <c:idx val="32"/>
            <c:bubble3D val="0"/>
            <c:extLst>
              <c:ext xmlns:c16="http://schemas.microsoft.com/office/drawing/2014/chart" uri="{C3380CC4-5D6E-409C-BE32-E72D297353CC}">
                <c16:uniqueId val="{00000006-F68C-4370-BC00-482C360AC624}"/>
              </c:ext>
            </c:extLst>
          </c:dPt>
          <c:cat>
            <c:strRef>
              <c:f>Sheet1!$B$1:$AU$1</c:f>
              <c:strCache>
                <c:ptCount val="46"/>
                <c:pt idx="0">
                  <c:v>75</c:v>
                </c:pt>
                <c:pt idx="5">
                  <c:v>80</c:v>
                </c:pt>
                <c:pt idx="10">
                  <c:v>85</c:v>
                </c:pt>
                <c:pt idx="15">
                  <c:v>90</c:v>
                </c:pt>
                <c:pt idx="20">
                  <c:v>95</c:v>
                </c:pt>
                <c:pt idx="25">
                  <c:v>00</c:v>
                </c:pt>
                <c:pt idx="30">
                  <c:v>05</c:v>
                </c:pt>
                <c:pt idx="35">
                  <c:v>10</c:v>
                </c:pt>
                <c:pt idx="40">
                  <c:v>15*</c:v>
                </c:pt>
                <c:pt idx="45">
                  <c:v>20**</c:v>
                </c:pt>
              </c:strCache>
            </c:strRef>
          </c:cat>
          <c:val>
            <c:numRef>
              <c:f>Sheet1!$B$2:$AU$2</c:f>
              <c:numCache>
                <c:formatCode>General</c:formatCode>
                <c:ptCount val="46"/>
                <c:pt idx="0">
                  <c:v>15.3</c:v>
                </c:pt>
                <c:pt idx="1">
                  <c:v>16.399999999999999</c:v>
                </c:pt>
                <c:pt idx="2">
                  <c:v>17.100000000000001</c:v>
                </c:pt>
                <c:pt idx="3">
                  <c:v>16.899999999999999</c:v>
                </c:pt>
                <c:pt idx="4">
                  <c:v>16.600000000000001</c:v>
                </c:pt>
                <c:pt idx="5">
                  <c:v>16.7</c:v>
                </c:pt>
                <c:pt idx="6">
                  <c:v>17.399999999999999</c:v>
                </c:pt>
                <c:pt idx="7">
                  <c:v>17.7</c:v>
                </c:pt>
                <c:pt idx="8">
                  <c:v>18</c:v>
                </c:pt>
                <c:pt idx="9">
                  <c:v>18.3</c:v>
                </c:pt>
                <c:pt idx="10">
                  <c:v>19.3</c:v>
                </c:pt>
                <c:pt idx="11">
                  <c:v>19.7</c:v>
                </c:pt>
                <c:pt idx="12">
                  <c:v>20.100000000000001</c:v>
                </c:pt>
                <c:pt idx="13">
                  <c:v>18.5</c:v>
                </c:pt>
                <c:pt idx="14">
                  <c:v>18.3</c:v>
                </c:pt>
                <c:pt idx="15">
                  <c:v>19.8</c:v>
                </c:pt>
                <c:pt idx="16">
                  <c:v>22.2</c:v>
                </c:pt>
                <c:pt idx="17">
                  <c:v>22.7</c:v>
                </c:pt>
                <c:pt idx="18">
                  <c:v>21.7</c:v>
                </c:pt>
                <c:pt idx="19">
                  <c:v>20.7</c:v>
                </c:pt>
                <c:pt idx="20">
                  <c:v>20</c:v>
                </c:pt>
                <c:pt idx="21">
                  <c:v>19.899999999999999</c:v>
                </c:pt>
                <c:pt idx="22">
                  <c:v>19.3</c:v>
                </c:pt>
                <c:pt idx="23">
                  <c:v>18.100000000000001</c:v>
                </c:pt>
                <c:pt idx="24">
                  <c:v>17.600000000000001</c:v>
                </c:pt>
                <c:pt idx="25">
                  <c:v>17.399999999999999</c:v>
                </c:pt>
                <c:pt idx="26">
                  <c:v>17.600000000000001</c:v>
                </c:pt>
                <c:pt idx="27">
                  <c:v>18.3</c:v>
                </c:pt>
                <c:pt idx="28">
                  <c:v>18.8</c:v>
                </c:pt>
                <c:pt idx="29">
                  <c:v>18.899999999999999</c:v>
                </c:pt>
                <c:pt idx="30">
                  <c:v>19.2</c:v>
                </c:pt>
                <c:pt idx="31">
                  <c:v>19.2</c:v>
                </c:pt>
                <c:pt idx="32" formatCode="0.0">
                  <c:v>18.899999999999999</c:v>
                </c:pt>
                <c:pt idx="33" formatCode="0.0">
                  <c:v>20</c:v>
                </c:pt>
                <c:pt idx="34" formatCode="0.0">
                  <c:v>22.3</c:v>
                </c:pt>
                <c:pt idx="35" formatCode="0.0">
                  <c:v>22.4</c:v>
                </c:pt>
                <c:pt idx="36" formatCode="0.0">
                  <c:v>22.6</c:v>
                </c:pt>
                <c:pt idx="37" formatCode="0.0">
                  <c:v>23.4</c:v>
                </c:pt>
                <c:pt idx="38" formatCode="0.0">
                  <c:v>23.8</c:v>
                </c:pt>
                <c:pt idx="39" formatCode="0.0">
                  <c:v>23.8</c:v>
                </c:pt>
                <c:pt idx="40" formatCode="0.0">
                  <c:v>23.8</c:v>
                </c:pt>
                <c:pt idx="41" formatCode="0.0">
                  <c:v>23.752404063862564</c:v>
                </c:pt>
                <c:pt idx="42" formatCode="0.0">
                  <c:v>23.314752017439595</c:v>
                </c:pt>
                <c:pt idx="43" formatCode="0.0">
                  <c:v>23.312826372355886</c:v>
                </c:pt>
                <c:pt idx="44" formatCode="0.0">
                  <c:v>23.2589908569438</c:v>
                </c:pt>
                <c:pt idx="45" formatCode="0.0">
                  <c:v>23.255015897591566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68C-4370-BC00-482C360AC624}"/>
            </c:ext>
          </c:extLst>
        </c:ser>
        <c:ser>
          <c:idx val="3"/>
          <c:order val="1"/>
          <c:tx>
            <c:strRef>
              <c:f>Sheet1!$A$3</c:f>
              <c:strCache>
                <c:ptCount val="1"/>
                <c:pt idx="0">
                  <c:v>Muut julkisyhteisöt</c:v>
                </c:pt>
              </c:strCache>
            </c:strRef>
          </c:tx>
          <c:spPr>
            <a:solidFill>
              <a:schemeClr val="accent1">
                <a:lumMod val="25000"/>
                <a:lumOff val="75000"/>
              </a:schemeClr>
            </a:solidFill>
            <a:ln w="19050">
              <a:solidFill>
                <a:schemeClr val="tx1"/>
              </a:solidFill>
              <a:prstDash val="solid"/>
            </a:ln>
          </c:spPr>
          <c:dPt>
            <c:idx val="26"/>
            <c:bubble3D val="0"/>
            <c:extLst>
              <c:ext xmlns:c16="http://schemas.microsoft.com/office/drawing/2014/chart" uri="{C3380CC4-5D6E-409C-BE32-E72D297353CC}">
                <c16:uniqueId val="{00000008-F68C-4370-BC00-482C360AC624}"/>
              </c:ext>
            </c:extLst>
          </c:dPt>
          <c:dPt>
            <c:idx val="27"/>
            <c:bubble3D val="0"/>
            <c:extLst>
              <c:ext xmlns:c16="http://schemas.microsoft.com/office/drawing/2014/chart" uri="{C3380CC4-5D6E-409C-BE32-E72D297353CC}">
                <c16:uniqueId val="{00000009-F68C-4370-BC00-482C360AC624}"/>
              </c:ext>
            </c:extLst>
          </c:dPt>
          <c:dPt>
            <c:idx val="28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19050">
                <a:solidFill>
                  <a:schemeClr val="tx1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0B-F68C-4370-BC00-482C360AC624}"/>
              </c:ext>
            </c:extLst>
          </c:dPt>
          <c:dPt>
            <c:idx val="29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19050">
                <a:solidFill>
                  <a:schemeClr val="tx1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D-F68C-4370-BC00-482C360AC624}"/>
              </c:ext>
            </c:extLst>
          </c:dPt>
          <c:dPt>
            <c:idx val="3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19050">
                <a:solidFill>
                  <a:schemeClr val="tx1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F-F68C-4370-BC00-482C360AC624}"/>
              </c:ext>
            </c:extLst>
          </c:dPt>
          <c:dPt>
            <c:idx val="31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19050">
                <a:solidFill>
                  <a:schemeClr val="tx1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1-F68C-4370-BC00-482C360AC624}"/>
              </c:ext>
            </c:extLst>
          </c:dPt>
          <c:dPt>
            <c:idx val="32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19050">
                <a:solidFill>
                  <a:schemeClr val="tx1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3-F68C-4370-BC00-482C360AC624}"/>
              </c:ext>
            </c:extLst>
          </c:dPt>
          <c:cat>
            <c:strRef>
              <c:f>Sheet1!$B$1:$AU$1</c:f>
              <c:strCache>
                <c:ptCount val="46"/>
                <c:pt idx="0">
                  <c:v>75</c:v>
                </c:pt>
                <c:pt idx="5">
                  <c:v>80</c:v>
                </c:pt>
                <c:pt idx="10">
                  <c:v>85</c:v>
                </c:pt>
                <c:pt idx="15">
                  <c:v>90</c:v>
                </c:pt>
                <c:pt idx="20">
                  <c:v>95</c:v>
                </c:pt>
                <c:pt idx="25">
                  <c:v>00</c:v>
                </c:pt>
                <c:pt idx="30">
                  <c:v>05</c:v>
                </c:pt>
                <c:pt idx="35">
                  <c:v>10</c:v>
                </c:pt>
                <c:pt idx="40">
                  <c:v>15*</c:v>
                </c:pt>
                <c:pt idx="45">
                  <c:v>20**</c:v>
                </c:pt>
              </c:strCache>
            </c:strRef>
          </c:cat>
          <c:val>
            <c:numRef>
              <c:f>Sheet1!$B$3:$AU$3</c:f>
              <c:numCache>
                <c:formatCode>0.00</c:formatCode>
                <c:ptCount val="46"/>
                <c:pt idx="0">
                  <c:v>23.214927999999997</c:v>
                </c:pt>
                <c:pt idx="1">
                  <c:v>23.376862000000003</c:v>
                </c:pt>
                <c:pt idx="2">
                  <c:v>24.505161999999999</c:v>
                </c:pt>
                <c:pt idx="3">
                  <c:v>24.312846999999998</c:v>
                </c:pt>
                <c:pt idx="4">
                  <c:v>23.654558000000002</c:v>
                </c:pt>
                <c:pt idx="5">
                  <c:v>23.300594</c:v>
                </c:pt>
                <c:pt idx="6">
                  <c:v>23.582832000000003</c:v>
                </c:pt>
                <c:pt idx="7">
                  <c:v>24.988707000000002</c:v>
                </c:pt>
                <c:pt idx="8">
                  <c:v>26.333542999999999</c:v>
                </c:pt>
                <c:pt idx="9">
                  <c:v>26.032498</c:v>
                </c:pt>
                <c:pt idx="10">
                  <c:v>26.92287</c:v>
                </c:pt>
                <c:pt idx="11">
                  <c:v>27.201497999999997</c:v>
                </c:pt>
                <c:pt idx="12">
                  <c:v>27.602616999999995</c:v>
                </c:pt>
                <c:pt idx="13">
                  <c:v>27.819409999999998</c:v>
                </c:pt>
                <c:pt idx="14">
                  <c:v>26.081990000000001</c:v>
                </c:pt>
                <c:pt idx="15">
                  <c:v>28.051883999999998</c:v>
                </c:pt>
                <c:pt idx="16">
                  <c:v>34.443130999999994</c:v>
                </c:pt>
                <c:pt idx="17">
                  <c:v>39.035728000000006</c:v>
                </c:pt>
                <c:pt idx="18">
                  <c:v>42.418114000000003</c:v>
                </c:pt>
                <c:pt idx="19">
                  <c:v>41.845169999999996</c:v>
                </c:pt>
                <c:pt idx="20">
                  <c:v>41.052599999999998</c:v>
                </c:pt>
                <c:pt idx="21">
                  <c:v>39.612051999999998</c:v>
                </c:pt>
                <c:pt idx="22">
                  <c:v>36.792759000000004</c:v>
                </c:pt>
                <c:pt idx="23">
                  <c:v>34.264972</c:v>
                </c:pt>
                <c:pt idx="24">
                  <c:v>33.359242999999999</c:v>
                </c:pt>
                <c:pt idx="25">
                  <c:v>30.614471999999999</c:v>
                </c:pt>
                <c:pt idx="26">
                  <c:v>29.738285999999995</c:v>
                </c:pt>
                <c:pt idx="27">
                  <c:v>30.224839999999997</c:v>
                </c:pt>
                <c:pt idx="28">
                  <c:v>30.583448999999998</c:v>
                </c:pt>
                <c:pt idx="29">
                  <c:v>30.407470000000004</c:v>
                </c:pt>
                <c:pt idx="30">
                  <c:v>30.077011000000002</c:v>
                </c:pt>
                <c:pt idx="31">
                  <c:v>29.143124000000004</c:v>
                </c:pt>
                <c:pt idx="32">
                  <c:v>27.899297000000004</c:v>
                </c:pt>
                <c:pt idx="33">
                  <c:v>28.263134000000001</c:v>
                </c:pt>
                <c:pt idx="34">
                  <c:v>32.461392000000004</c:v>
                </c:pt>
                <c:pt idx="35">
                  <c:v>32.365901000000001</c:v>
                </c:pt>
                <c:pt idx="36">
                  <c:v>31.755434000000001</c:v>
                </c:pt>
                <c:pt idx="37">
                  <c:v>32.742608000000004</c:v>
                </c:pt>
                <c:pt idx="38">
                  <c:v>33.799999999999997</c:v>
                </c:pt>
                <c:pt idx="39" formatCode="0.0">
                  <c:v>34.299999999999997</c:v>
                </c:pt>
                <c:pt idx="40" formatCode="0.0">
                  <c:v>34.5</c:v>
                </c:pt>
                <c:pt idx="41" formatCode="0.0">
                  <c:v>34.447595936137439</c:v>
                </c:pt>
                <c:pt idx="42" formatCode="0.0">
                  <c:v>34.285247982560406</c:v>
                </c:pt>
                <c:pt idx="43" formatCode="0.0">
                  <c:v>33.687173627644114</c:v>
                </c:pt>
                <c:pt idx="44" formatCode="0.0">
                  <c:v>33.441009143056206</c:v>
                </c:pt>
                <c:pt idx="45" formatCode="0.0">
                  <c:v>33.144984102408429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F68C-4370-BC00-482C360AC6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329600"/>
        <c:axId val="44335488"/>
      </c:areaChart>
      <c:catAx>
        <c:axId val="44329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81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333399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44335488"/>
        <c:crosses val="autoZero"/>
        <c:auto val="0"/>
        <c:lblAlgn val="ctr"/>
        <c:lblOffset val="100"/>
        <c:noMultiLvlLbl val="0"/>
      </c:catAx>
      <c:valAx>
        <c:axId val="44335488"/>
        <c:scaling>
          <c:orientation val="minMax"/>
          <c:max val="70"/>
          <c:min val="0"/>
        </c:scaling>
        <c:delete val="0"/>
        <c:axPos val="l"/>
        <c:majorGridlines>
          <c:spPr>
            <a:ln w="3177">
              <a:solidFill>
                <a:schemeClr val="tx1"/>
              </a:solidFill>
              <a:prstDash val="sysDash"/>
            </a:ln>
          </c:spPr>
        </c:majorGridlines>
        <c:numFmt formatCode="0" sourceLinked="0"/>
        <c:majorTickMark val="out"/>
        <c:minorTickMark val="out"/>
        <c:tickLblPos val="nextTo"/>
        <c:spPr>
          <a:ln w="381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3366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44329600"/>
        <c:crosses val="autoZero"/>
        <c:crossBetween val="midCat"/>
        <c:majorUnit val="10"/>
        <c:minorUnit val="5"/>
      </c:valAx>
      <c:spPr>
        <a:noFill/>
        <a:ln w="15264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62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186343598942024E-2"/>
          <c:y val="3.4343434343434343E-2"/>
          <c:w val="0.94617420119782314"/>
          <c:h val="0.8609306632107923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Valtio</c:v>
                </c:pt>
              </c:strCache>
            </c:strRef>
          </c:tx>
          <c:spPr>
            <a:solidFill>
              <a:srgbClr val="6C91DA"/>
            </a:solidFill>
            <a:ln w="12665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Sheet1!$B$1:$K$1</c:f>
              <c:numCache>
                <c:formatCode>General</c:formatCode>
                <c:ptCount val="10"/>
              </c:numCache>
            </c:numRef>
          </c:cat>
          <c:val>
            <c:numRef>
              <c:f>Sheet1!$B$2:$K$2</c:f>
              <c:numCache>
                <c:formatCode>General</c:formatCode>
                <c:ptCount val="10"/>
                <c:pt idx="0">
                  <c:v>2.7559999999999998</c:v>
                </c:pt>
                <c:pt idx="1">
                  <c:v>2.8079999999999998</c:v>
                </c:pt>
                <c:pt idx="2">
                  <c:v>1.7949999999999999</c:v>
                </c:pt>
                <c:pt idx="3">
                  <c:v>3.25</c:v>
                </c:pt>
                <c:pt idx="4">
                  <c:v>0.248</c:v>
                </c:pt>
                <c:pt idx="5">
                  <c:v>7.0000000000000007E-2</c:v>
                </c:pt>
                <c:pt idx="6">
                  <c:v>0.159</c:v>
                </c:pt>
                <c:pt idx="7">
                  <c:v>0.54800000000000004</c:v>
                </c:pt>
                <c:pt idx="8">
                  <c:v>1.746</c:v>
                </c:pt>
                <c:pt idx="9">
                  <c:v>0.40600000000000003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B9-4D8C-AE2A-2B6D61DB632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Sosiaaliturvarahastot</c:v>
                </c:pt>
              </c:strCache>
            </c:strRef>
          </c:tx>
          <c:spPr>
            <a:solidFill>
              <a:srgbClr val="FFAFD7"/>
            </a:solidFill>
            <a:ln w="12665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Sheet1!$B$1:$K$1</c:f>
              <c:numCache>
                <c:formatCode>General</c:formatCode>
                <c:ptCount val="10"/>
              </c:numCache>
            </c:numRef>
          </c:cat>
          <c:val>
            <c:numRef>
              <c:f>Sheet1!$B$3:$K$3</c:f>
              <c:numCache>
                <c:formatCode>General</c:formatCode>
                <c:ptCount val="10"/>
                <c:pt idx="0">
                  <c:v>0.02</c:v>
                </c:pt>
                <c:pt idx="1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2.1789999999999998</c:v>
                </c:pt>
                <c:pt idx="7">
                  <c:v>0</c:v>
                </c:pt>
                <c:pt idx="8">
                  <c:v>5.2999999999999999E-2</c:v>
                </c:pt>
                <c:pt idx="9">
                  <c:v>1.329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B9-4D8C-AE2A-2B6D61DB6324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Paikallishallinto</c:v>
                </c:pt>
              </c:strCache>
            </c:strRef>
          </c:tx>
          <c:spPr>
            <a:solidFill>
              <a:srgbClr val="CCFFCC"/>
            </a:solidFill>
            <a:ln w="12665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Sheet1!$B$1:$K$1</c:f>
              <c:numCache>
                <c:formatCode>General</c:formatCode>
                <c:ptCount val="10"/>
              </c:numCache>
            </c:numRef>
          </c:cat>
          <c:val>
            <c:numRef>
              <c:f>Sheet1!$B$4:$K$4</c:f>
              <c:numCache>
                <c:formatCode>General</c:formatCode>
                <c:ptCount val="10"/>
                <c:pt idx="0">
                  <c:v>2.8969999999999998</c:v>
                </c:pt>
                <c:pt idx="1">
                  <c:v>0</c:v>
                </c:pt>
                <c:pt idx="2">
                  <c:v>0.47299999999999998</c:v>
                </c:pt>
                <c:pt idx="3">
                  <c:v>1.337</c:v>
                </c:pt>
                <c:pt idx="4">
                  <c:v>6.2E-2</c:v>
                </c:pt>
                <c:pt idx="5">
                  <c:v>0.184</c:v>
                </c:pt>
                <c:pt idx="6">
                  <c:v>10.717000000000001</c:v>
                </c:pt>
                <c:pt idx="7">
                  <c:v>1.34</c:v>
                </c:pt>
                <c:pt idx="8">
                  <c:v>7.8090000000000002</c:v>
                </c:pt>
                <c:pt idx="9">
                  <c:v>8.5950000000000006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0B9-4D8C-AE2A-2B6D61DB63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overlap val="100"/>
        <c:axId val="171149568"/>
        <c:axId val="171155456"/>
      </c:barChart>
      <c:catAx>
        <c:axId val="171149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6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45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fi-FI"/>
          </a:p>
        </c:txPr>
        <c:crossAx val="171155456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71155456"/>
        <c:scaling>
          <c:orientation val="minMax"/>
          <c:max val="14"/>
          <c:min val="0"/>
        </c:scaling>
        <c:delete val="0"/>
        <c:axPos val="l"/>
        <c:majorGridlines>
          <c:spPr>
            <a:ln w="6347">
              <a:solidFill>
                <a:schemeClr val="tx1"/>
              </a:solidFill>
              <a:prstDash val="sysDot"/>
            </a:ln>
          </c:spPr>
        </c:majorGridlines>
        <c:numFmt formatCode="General" sourceLinked="1"/>
        <c:majorTickMark val="out"/>
        <c:minorTickMark val="in"/>
        <c:tickLblPos val="nextTo"/>
        <c:spPr>
          <a:ln w="316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49" b="0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71149568"/>
        <c:crosses val="autoZero"/>
        <c:crossBetween val="between"/>
        <c:majorUnit val="1"/>
        <c:minorUnit val="0.5"/>
      </c:valAx>
      <c:spPr>
        <a:noFill/>
        <a:ln w="12665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2009234956741519"/>
          <c:y val="7.070697448263201E-2"/>
          <c:w val="0.30168984282370109"/>
          <c:h val="0.16161608343380518"/>
        </c:manualLayout>
      </c:layout>
      <c:overlay val="0"/>
      <c:spPr>
        <a:solidFill>
          <a:srgbClr val="FFFFFF"/>
        </a:solidFill>
        <a:ln w="3166">
          <a:solidFill>
            <a:schemeClr val="tx1"/>
          </a:solidFill>
          <a:prstDash val="solid"/>
        </a:ln>
      </c:spPr>
      <c:txPr>
        <a:bodyPr/>
        <a:lstStyle/>
        <a:p>
          <a:pPr>
            <a:defRPr sz="1450" b="0" i="0" u="none" strike="noStrike" baseline="0">
              <a:solidFill>
                <a:schemeClr val="tx1"/>
              </a:solidFill>
              <a:latin typeface="Verdana"/>
              <a:ea typeface="Verdana"/>
              <a:cs typeface="Verdana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5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73015873015873E-2"/>
          <c:y val="2.4002423831316049E-2"/>
          <c:w val="0.9322802835165841"/>
          <c:h val="0.90879787003280343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Terveydenhuolto</c:v>
                </c:pt>
              </c:strCache>
            </c:strRef>
          </c:tx>
          <c:spPr>
            <a:solidFill>
              <a:srgbClr val="0070C0"/>
            </a:solidFill>
            <a:ln w="12700">
              <a:solidFill>
                <a:schemeClr val="tx2"/>
              </a:solidFill>
              <a:prstDash val="solid"/>
            </a:ln>
          </c:spPr>
          <c:invertIfNegative val="0"/>
          <c:cat>
            <c:strRef>
              <c:f>Sheet1!$B$1:$AO$1</c:f>
              <c:strCache>
                <c:ptCount val="40"/>
                <c:pt idx="0">
                  <c:v>75</c:v>
                </c:pt>
                <c:pt idx="1">
                  <c:v>76</c:v>
                </c:pt>
                <c:pt idx="2">
                  <c:v>77</c:v>
                </c:pt>
                <c:pt idx="3">
                  <c:v>78</c:v>
                </c:pt>
                <c:pt idx="4">
                  <c:v>79</c:v>
                </c:pt>
                <c:pt idx="5">
                  <c:v>80</c:v>
                </c:pt>
                <c:pt idx="6">
                  <c:v>81</c:v>
                </c:pt>
                <c:pt idx="7">
                  <c:v>82</c:v>
                </c:pt>
                <c:pt idx="8">
                  <c:v>83</c:v>
                </c:pt>
                <c:pt idx="9">
                  <c:v>84</c:v>
                </c:pt>
                <c:pt idx="10">
                  <c:v>85</c:v>
                </c:pt>
                <c:pt idx="11">
                  <c:v>86</c:v>
                </c:pt>
                <c:pt idx="12">
                  <c:v>87</c:v>
                </c:pt>
                <c:pt idx="13">
                  <c:v>88</c:v>
                </c:pt>
                <c:pt idx="14">
                  <c:v>89</c:v>
                </c:pt>
                <c:pt idx="15">
                  <c:v>90</c:v>
                </c:pt>
                <c:pt idx="16">
                  <c:v>91</c:v>
                </c:pt>
                <c:pt idx="17">
                  <c:v>92</c:v>
                </c:pt>
                <c:pt idx="18">
                  <c:v>93</c:v>
                </c:pt>
                <c:pt idx="19">
                  <c:v>94</c:v>
                </c:pt>
                <c:pt idx="20">
                  <c:v>95</c:v>
                </c:pt>
                <c:pt idx="21">
                  <c:v>96</c:v>
                </c:pt>
                <c:pt idx="22">
                  <c:v>97</c:v>
                </c:pt>
                <c:pt idx="23">
                  <c:v>98</c:v>
                </c:pt>
                <c:pt idx="24">
                  <c:v>99</c:v>
                </c:pt>
                <c:pt idx="25">
                  <c:v>00</c:v>
                </c:pt>
                <c:pt idx="26">
                  <c:v>01</c:v>
                </c:pt>
                <c:pt idx="27">
                  <c:v>02</c:v>
                </c:pt>
                <c:pt idx="28">
                  <c:v>03</c:v>
                </c:pt>
                <c:pt idx="29">
                  <c:v>04</c:v>
                </c:pt>
                <c:pt idx="30">
                  <c:v>05</c:v>
                </c:pt>
                <c:pt idx="31">
                  <c:v>06</c:v>
                </c:pt>
                <c:pt idx="32">
                  <c:v>07</c:v>
                </c:pt>
                <c:pt idx="33">
                  <c:v>08</c:v>
                </c:pt>
                <c:pt idx="34">
                  <c:v>09</c:v>
                </c:pt>
                <c:pt idx="35">
                  <c:v>10</c:v>
                </c:pt>
                <c:pt idx="36">
                  <c:v>11</c:v>
                </c:pt>
                <c:pt idx="37">
                  <c:v>12</c:v>
                </c:pt>
                <c:pt idx="38">
                  <c:v>13</c:v>
                </c:pt>
                <c:pt idx="39">
                  <c:v>14</c:v>
                </c:pt>
              </c:strCache>
            </c:strRef>
          </c:cat>
          <c:val>
            <c:numRef>
              <c:f>Sheet1!$B$2:$AO$2</c:f>
              <c:numCache>
                <c:formatCode>0.00</c:formatCode>
                <c:ptCount val="40"/>
                <c:pt idx="0">
                  <c:v>3.5008618768728961</c:v>
                </c:pt>
                <c:pt idx="1">
                  <c:v>3.7621661978396115</c:v>
                </c:pt>
                <c:pt idx="2">
                  <c:v>3.9328294423056551</c:v>
                </c:pt>
                <c:pt idx="3">
                  <c:v>4.0415530168487184</c:v>
                </c:pt>
                <c:pt idx="4">
                  <c:v>4.2408872736661722</c:v>
                </c:pt>
                <c:pt idx="5">
                  <c:v>4.3549222842562205</c:v>
                </c:pt>
                <c:pt idx="6">
                  <c:v>4.5308019283233616</c:v>
                </c:pt>
                <c:pt idx="7">
                  <c:v>4.7691050542895512</c:v>
                </c:pt>
                <c:pt idx="8">
                  <c:v>4.9714574199274191</c:v>
                </c:pt>
                <c:pt idx="9">
                  <c:v>5.4934557741437979</c:v>
                </c:pt>
                <c:pt idx="10">
                  <c:v>5.9123543145189279</c:v>
                </c:pt>
                <c:pt idx="11">
                  <c:v>6.2991911324988754</c:v>
                </c:pt>
                <c:pt idx="12">
                  <c:v>6.5816620577610649</c:v>
                </c:pt>
                <c:pt idx="13">
                  <c:v>6.6263186135029688</c:v>
                </c:pt>
                <c:pt idx="14">
                  <c:v>6.9173558257339662</c:v>
                </c:pt>
                <c:pt idx="15">
                  <c:v>6.8945879225218381</c:v>
                </c:pt>
                <c:pt idx="16">
                  <c:v>7.1754592645998576</c:v>
                </c:pt>
                <c:pt idx="17">
                  <c:v>6.9806937477922997</c:v>
                </c:pt>
                <c:pt idx="18">
                  <c:v>6.9124366295264625</c:v>
                </c:pt>
                <c:pt idx="19">
                  <c:v>6.4963209031816636</c:v>
                </c:pt>
                <c:pt idx="20">
                  <c:v>6.8033870646766168</c:v>
                </c:pt>
                <c:pt idx="21">
                  <c:v>7.03317302052786</c:v>
                </c:pt>
                <c:pt idx="22">
                  <c:v>7.094551835157759</c:v>
                </c:pt>
                <c:pt idx="23">
                  <c:v>7.1598497652582163</c:v>
                </c:pt>
                <c:pt idx="24">
                  <c:v>7.2702814906067141</c:v>
                </c:pt>
                <c:pt idx="25">
                  <c:v>7.5080279678667061</c:v>
                </c:pt>
                <c:pt idx="26">
                  <c:v>7.7533527713625876</c:v>
                </c:pt>
                <c:pt idx="27">
                  <c:v>8.6293438874230439</c:v>
                </c:pt>
                <c:pt idx="28">
                  <c:v>8.8847175833570837</c:v>
                </c:pt>
                <c:pt idx="29">
                  <c:v>9.0412479293208179</c:v>
                </c:pt>
                <c:pt idx="30">
                  <c:v>9.3311401120896722</c:v>
                </c:pt>
                <c:pt idx="31">
                  <c:v>9.4663327324233837</c:v>
                </c:pt>
                <c:pt idx="32">
                  <c:v>9.4519692384023823</c:v>
                </c:pt>
                <c:pt idx="33">
                  <c:v>9.6732048079189248</c:v>
                </c:pt>
                <c:pt idx="34">
                  <c:v>9.8326699507389161</c:v>
                </c:pt>
                <c:pt idx="35">
                  <c:v>9.9052170916609228</c:v>
                </c:pt>
                <c:pt idx="36">
                  <c:v>10.199209860093271</c:v>
                </c:pt>
                <c:pt idx="37">
                  <c:v>10.521782805429865</c:v>
                </c:pt>
                <c:pt idx="38">
                  <c:v>10.698388287714829</c:v>
                </c:pt>
                <c:pt idx="39">
                  <c:v>10.717000000000001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6A-43B1-B23C-54F0B2B830CB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Sosiaaliturva</c:v>
                </c:pt>
              </c:strCache>
            </c:strRef>
          </c:tx>
          <c:spPr>
            <a:solidFill>
              <a:schemeClr val="tx1">
                <a:lumMod val="25000"/>
                <a:lumOff val="75000"/>
              </a:schemeClr>
            </a:solidFill>
            <a:ln w="12700">
              <a:solidFill>
                <a:schemeClr val="tx2"/>
              </a:solidFill>
              <a:prstDash val="solid"/>
            </a:ln>
          </c:spPr>
          <c:invertIfNegative val="0"/>
          <c:cat>
            <c:strRef>
              <c:f>Sheet1!$B$1:$AO$1</c:f>
              <c:strCache>
                <c:ptCount val="40"/>
                <c:pt idx="0">
                  <c:v>75</c:v>
                </c:pt>
                <c:pt idx="1">
                  <c:v>76</c:v>
                </c:pt>
                <c:pt idx="2">
                  <c:v>77</c:v>
                </c:pt>
                <c:pt idx="3">
                  <c:v>78</c:v>
                </c:pt>
                <c:pt idx="4">
                  <c:v>79</c:v>
                </c:pt>
                <c:pt idx="5">
                  <c:v>80</c:v>
                </c:pt>
                <c:pt idx="6">
                  <c:v>81</c:v>
                </c:pt>
                <c:pt idx="7">
                  <c:v>82</c:v>
                </c:pt>
                <c:pt idx="8">
                  <c:v>83</c:v>
                </c:pt>
                <c:pt idx="9">
                  <c:v>84</c:v>
                </c:pt>
                <c:pt idx="10">
                  <c:v>85</c:v>
                </c:pt>
                <c:pt idx="11">
                  <c:v>86</c:v>
                </c:pt>
                <c:pt idx="12">
                  <c:v>87</c:v>
                </c:pt>
                <c:pt idx="13">
                  <c:v>88</c:v>
                </c:pt>
                <c:pt idx="14">
                  <c:v>89</c:v>
                </c:pt>
                <c:pt idx="15">
                  <c:v>90</c:v>
                </c:pt>
                <c:pt idx="16">
                  <c:v>91</c:v>
                </c:pt>
                <c:pt idx="17">
                  <c:v>92</c:v>
                </c:pt>
                <c:pt idx="18">
                  <c:v>93</c:v>
                </c:pt>
                <c:pt idx="19">
                  <c:v>94</c:v>
                </c:pt>
                <c:pt idx="20">
                  <c:v>95</c:v>
                </c:pt>
                <c:pt idx="21">
                  <c:v>96</c:v>
                </c:pt>
                <c:pt idx="22">
                  <c:v>97</c:v>
                </c:pt>
                <c:pt idx="23">
                  <c:v>98</c:v>
                </c:pt>
                <c:pt idx="24">
                  <c:v>99</c:v>
                </c:pt>
                <c:pt idx="25">
                  <c:v>00</c:v>
                </c:pt>
                <c:pt idx="26">
                  <c:v>01</c:v>
                </c:pt>
                <c:pt idx="27">
                  <c:v>02</c:v>
                </c:pt>
                <c:pt idx="28">
                  <c:v>03</c:v>
                </c:pt>
                <c:pt idx="29">
                  <c:v>04</c:v>
                </c:pt>
                <c:pt idx="30">
                  <c:v>05</c:v>
                </c:pt>
                <c:pt idx="31">
                  <c:v>06</c:v>
                </c:pt>
                <c:pt idx="32">
                  <c:v>07</c:v>
                </c:pt>
                <c:pt idx="33">
                  <c:v>08</c:v>
                </c:pt>
                <c:pt idx="34">
                  <c:v>09</c:v>
                </c:pt>
                <c:pt idx="35">
                  <c:v>10</c:v>
                </c:pt>
                <c:pt idx="36">
                  <c:v>11</c:v>
                </c:pt>
                <c:pt idx="37">
                  <c:v>12</c:v>
                </c:pt>
                <c:pt idx="38">
                  <c:v>13</c:v>
                </c:pt>
                <c:pt idx="39">
                  <c:v>14</c:v>
                </c:pt>
              </c:strCache>
            </c:strRef>
          </c:cat>
          <c:val>
            <c:numRef>
              <c:f>Sheet1!$B$3:$AO$3</c:f>
              <c:numCache>
                <c:formatCode>0.00</c:formatCode>
                <c:ptCount val="40"/>
                <c:pt idx="0">
                  <c:v>1.3596053224492457</c:v>
                </c:pt>
                <c:pt idx="1">
                  <c:v>1.5111338545695432</c:v>
                </c:pt>
                <c:pt idx="2">
                  <c:v>1.5469501642355103</c:v>
                </c:pt>
                <c:pt idx="3">
                  <c:v>1.6521645833735954</c:v>
                </c:pt>
                <c:pt idx="4">
                  <c:v>1.7794798782574595</c:v>
                </c:pt>
                <c:pt idx="5">
                  <c:v>1.9103738436105795</c:v>
                </c:pt>
                <c:pt idx="6">
                  <c:v>2.0287414471194185</c:v>
                </c:pt>
                <c:pt idx="7">
                  <c:v>2.1594831115257143</c:v>
                </c:pt>
                <c:pt idx="8">
                  <c:v>2.3035906839542788</c:v>
                </c:pt>
                <c:pt idx="9">
                  <c:v>2.680315991476236</c:v>
                </c:pt>
                <c:pt idx="10">
                  <c:v>3.0006339604644228</c:v>
                </c:pt>
                <c:pt idx="11">
                  <c:v>3.2794476553371013</c:v>
                </c:pt>
                <c:pt idx="12">
                  <c:v>3.5150143275869237</c:v>
                </c:pt>
                <c:pt idx="13">
                  <c:v>3.6641220992797217</c:v>
                </c:pt>
                <c:pt idx="14">
                  <c:v>3.9848298884493332</c:v>
                </c:pt>
                <c:pt idx="15">
                  <c:v>4.6486646410938093</c:v>
                </c:pt>
                <c:pt idx="16">
                  <c:v>4.8880036049026687</c:v>
                </c:pt>
                <c:pt idx="17">
                  <c:v>4.6957068173790182</c:v>
                </c:pt>
                <c:pt idx="18">
                  <c:v>4.0866497214484685</c:v>
                </c:pt>
                <c:pt idx="19">
                  <c:v>4.0835408826548072</c:v>
                </c:pt>
                <c:pt idx="20">
                  <c:v>3.918007960199005</c:v>
                </c:pt>
                <c:pt idx="21">
                  <c:v>4.1397986314760509</c:v>
                </c:pt>
                <c:pt idx="22">
                  <c:v>4.6772395363811974</c:v>
                </c:pt>
                <c:pt idx="23">
                  <c:v>4.6895530516431929</c:v>
                </c:pt>
                <c:pt idx="24">
                  <c:v>4.898012319063751</c:v>
                </c:pt>
                <c:pt idx="25">
                  <c:v>5.0072347515620352</c:v>
                </c:pt>
                <c:pt idx="26">
                  <c:v>5.2104613163972289</c:v>
                </c:pt>
                <c:pt idx="27">
                  <c:v>5.5530008795074766</c:v>
                </c:pt>
                <c:pt idx="28">
                  <c:v>5.6346070105443156</c:v>
                </c:pt>
                <c:pt idx="29">
                  <c:v>5.855845941468802</c:v>
                </c:pt>
                <c:pt idx="30">
                  <c:v>6.1418078462770218</c:v>
                </c:pt>
                <c:pt idx="31">
                  <c:v>6.3838161215554985</c:v>
                </c:pt>
                <c:pt idx="32">
                  <c:v>6.6144946663358972</c:v>
                </c:pt>
                <c:pt idx="33">
                  <c:v>6.9305246288003772</c:v>
                </c:pt>
                <c:pt idx="34">
                  <c:v>7.4735862068965515</c:v>
                </c:pt>
                <c:pt idx="35">
                  <c:v>7.6712281185389379</c:v>
                </c:pt>
                <c:pt idx="36">
                  <c:v>7.9226475682878084</c:v>
                </c:pt>
                <c:pt idx="37">
                  <c:v>8.2351945701357447</c:v>
                </c:pt>
                <c:pt idx="38">
                  <c:v>8.494061107574792</c:v>
                </c:pt>
                <c:pt idx="39">
                  <c:v>8.5950000000000006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6A-43B1-B23C-54F0B2B830C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Koulutus</c:v>
                </c:pt>
              </c:strCache>
            </c:strRef>
          </c:tx>
          <c:spPr>
            <a:solidFill>
              <a:srgbClr val="CCFFCC"/>
            </a:solidFill>
            <a:ln w="12700">
              <a:solidFill>
                <a:schemeClr val="tx2"/>
              </a:solidFill>
              <a:prstDash val="solid"/>
            </a:ln>
          </c:spPr>
          <c:invertIfNegative val="0"/>
          <c:cat>
            <c:strRef>
              <c:f>Sheet1!$B$1:$AO$1</c:f>
              <c:strCache>
                <c:ptCount val="40"/>
                <c:pt idx="0">
                  <c:v>75</c:v>
                </c:pt>
                <c:pt idx="1">
                  <c:v>76</c:v>
                </c:pt>
                <c:pt idx="2">
                  <c:v>77</c:v>
                </c:pt>
                <c:pt idx="3">
                  <c:v>78</c:v>
                </c:pt>
                <c:pt idx="4">
                  <c:v>79</c:v>
                </c:pt>
                <c:pt idx="5">
                  <c:v>80</c:v>
                </c:pt>
                <c:pt idx="6">
                  <c:v>81</c:v>
                </c:pt>
                <c:pt idx="7">
                  <c:v>82</c:v>
                </c:pt>
                <c:pt idx="8">
                  <c:v>83</c:v>
                </c:pt>
                <c:pt idx="9">
                  <c:v>84</c:v>
                </c:pt>
                <c:pt idx="10">
                  <c:v>85</c:v>
                </c:pt>
                <c:pt idx="11">
                  <c:v>86</c:v>
                </c:pt>
                <c:pt idx="12">
                  <c:v>87</c:v>
                </c:pt>
                <c:pt idx="13">
                  <c:v>88</c:v>
                </c:pt>
                <c:pt idx="14">
                  <c:v>89</c:v>
                </c:pt>
                <c:pt idx="15">
                  <c:v>90</c:v>
                </c:pt>
                <c:pt idx="16">
                  <c:v>91</c:v>
                </c:pt>
                <c:pt idx="17">
                  <c:v>92</c:v>
                </c:pt>
                <c:pt idx="18">
                  <c:v>93</c:v>
                </c:pt>
                <c:pt idx="19">
                  <c:v>94</c:v>
                </c:pt>
                <c:pt idx="20">
                  <c:v>95</c:v>
                </c:pt>
                <c:pt idx="21">
                  <c:v>96</c:v>
                </c:pt>
                <c:pt idx="22">
                  <c:v>97</c:v>
                </c:pt>
                <c:pt idx="23">
                  <c:v>98</c:v>
                </c:pt>
                <c:pt idx="24">
                  <c:v>99</c:v>
                </c:pt>
                <c:pt idx="25">
                  <c:v>00</c:v>
                </c:pt>
                <c:pt idx="26">
                  <c:v>01</c:v>
                </c:pt>
                <c:pt idx="27">
                  <c:v>02</c:v>
                </c:pt>
                <c:pt idx="28">
                  <c:v>03</c:v>
                </c:pt>
                <c:pt idx="29">
                  <c:v>04</c:v>
                </c:pt>
                <c:pt idx="30">
                  <c:v>05</c:v>
                </c:pt>
                <c:pt idx="31">
                  <c:v>06</c:v>
                </c:pt>
                <c:pt idx="32">
                  <c:v>07</c:v>
                </c:pt>
                <c:pt idx="33">
                  <c:v>08</c:v>
                </c:pt>
                <c:pt idx="34">
                  <c:v>09</c:v>
                </c:pt>
                <c:pt idx="35">
                  <c:v>10</c:v>
                </c:pt>
                <c:pt idx="36">
                  <c:v>11</c:v>
                </c:pt>
                <c:pt idx="37">
                  <c:v>12</c:v>
                </c:pt>
                <c:pt idx="38">
                  <c:v>13</c:v>
                </c:pt>
                <c:pt idx="39">
                  <c:v>14</c:v>
                </c:pt>
              </c:strCache>
            </c:strRef>
          </c:cat>
          <c:val>
            <c:numRef>
              <c:f>Sheet1!$B$4:$AO$4</c:f>
              <c:numCache>
                <c:formatCode>0.00</c:formatCode>
                <c:ptCount val="40"/>
                <c:pt idx="0">
                  <c:v>3.5232783087125612</c:v>
                </c:pt>
                <c:pt idx="1">
                  <c:v>3.855306360534855</c:v>
                </c:pt>
                <c:pt idx="2">
                  <c:v>4.0996574011937978</c:v>
                </c:pt>
                <c:pt idx="3">
                  <c:v>4.2508974809224913</c:v>
                </c:pt>
                <c:pt idx="4">
                  <c:v>4.3447934846549119</c:v>
                </c:pt>
                <c:pt idx="5">
                  <c:v>4.3549222842562205</c:v>
                </c:pt>
                <c:pt idx="6">
                  <c:v>4.4304172757125047</c:v>
                </c:pt>
                <c:pt idx="7">
                  <c:v>4.4994161816857687</c:v>
                </c:pt>
                <c:pt idx="8">
                  <c:v>4.6700189868818107</c:v>
                </c:pt>
                <c:pt idx="9">
                  <c:v>4.755687728840698</c:v>
                </c:pt>
                <c:pt idx="10">
                  <c:v>5.054858677925985</c:v>
                </c:pt>
                <c:pt idx="11">
                  <c:v>5.4943421478834438</c:v>
                </c:pt>
                <c:pt idx="12">
                  <c:v>5.7710811748861612</c:v>
                </c:pt>
                <c:pt idx="13">
                  <c:v>5.97977107711678</c:v>
                </c:pt>
                <c:pt idx="14">
                  <c:v>6.1706126957603953</c:v>
                </c:pt>
                <c:pt idx="15">
                  <c:v>6.1735852639574631</c:v>
                </c:pt>
                <c:pt idx="16">
                  <c:v>6.1232638788752709</c:v>
                </c:pt>
                <c:pt idx="17">
                  <c:v>5.9530363829035675</c:v>
                </c:pt>
                <c:pt idx="18">
                  <c:v>5.9044073816155995</c:v>
                </c:pt>
                <c:pt idx="19">
                  <c:v>5.8825720150530278</c:v>
                </c:pt>
                <c:pt idx="20">
                  <c:v>6.1721611940298509</c:v>
                </c:pt>
                <c:pt idx="21">
                  <c:v>6.3403714565004892</c:v>
                </c:pt>
                <c:pt idx="22">
                  <c:v>6.3336027044430141</c:v>
                </c:pt>
                <c:pt idx="23">
                  <c:v>6.3859323943661979</c:v>
                </c:pt>
                <c:pt idx="24">
                  <c:v>6.3202044964582695</c:v>
                </c:pt>
                <c:pt idx="25">
                  <c:v>6.5901761380541499</c:v>
                </c:pt>
                <c:pt idx="26">
                  <c:v>6.8203198614318712</c:v>
                </c:pt>
                <c:pt idx="27">
                  <c:v>7.3868408091468778</c:v>
                </c:pt>
                <c:pt idx="28">
                  <c:v>7.4415765175263626</c:v>
                </c:pt>
                <c:pt idx="29">
                  <c:v>7.5487868580894535</c:v>
                </c:pt>
                <c:pt idx="30">
                  <c:v>7.5908134507606091</c:v>
                </c:pt>
                <c:pt idx="31">
                  <c:v>7.499731135719804</c:v>
                </c:pt>
                <c:pt idx="32">
                  <c:v>7.6023125775241871</c:v>
                </c:pt>
                <c:pt idx="33">
                  <c:v>7.706797077539477</c:v>
                </c:pt>
                <c:pt idx="34">
                  <c:v>7.882167487684729</c:v>
                </c:pt>
                <c:pt idx="35">
                  <c:v>7.8816526533425222</c:v>
                </c:pt>
                <c:pt idx="36">
                  <c:v>7.8699493670886076</c:v>
                </c:pt>
                <c:pt idx="37">
                  <c:v>7.8864796380090496</c:v>
                </c:pt>
                <c:pt idx="38">
                  <c:v>7.8526008911521323</c:v>
                </c:pt>
                <c:pt idx="39">
                  <c:v>7.8090000000000002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6A-43B1-B23C-54F0B2B830C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Muut tehtävät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2"/>
              </a:solidFill>
            </a:ln>
          </c:spPr>
          <c:invertIfNegative val="0"/>
          <c:cat>
            <c:strRef>
              <c:f>Sheet1!$B$1:$AO$1</c:f>
              <c:strCache>
                <c:ptCount val="40"/>
                <c:pt idx="0">
                  <c:v>75</c:v>
                </c:pt>
                <c:pt idx="1">
                  <c:v>76</c:v>
                </c:pt>
                <c:pt idx="2">
                  <c:v>77</c:v>
                </c:pt>
                <c:pt idx="3">
                  <c:v>78</c:v>
                </c:pt>
                <c:pt idx="4">
                  <c:v>79</c:v>
                </c:pt>
                <c:pt idx="5">
                  <c:v>80</c:v>
                </c:pt>
                <c:pt idx="6">
                  <c:v>81</c:v>
                </c:pt>
                <c:pt idx="7">
                  <c:v>82</c:v>
                </c:pt>
                <c:pt idx="8">
                  <c:v>83</c:v>
                </c:pt>
                <c:pt idx="9">
                  <c:v>84</c:v>
                </c:pt>
                <c:pt idx="10">
                  <c:v>85</c:v>
                </c:pt>
                <c:pt idx="11">
                  <c:v>86</c:v>
                </c:pt>
                <c:pt idx="12">
                  <c:v>87</c:v>
                </c:pt>
                <c:pt idx="13">
                  <c:v>88</c:v>
                </c:pt>
                <c:pt idx="14">
                  <c:v>89</c:v>
                </c:pt>
                <c:pt idx="15">
                  <c:v>90</c:v>
                </c:pt>
                <c:pt idx="16">
                  <c:v>91</c:v>
                </c:pt>
                <c:pt idx="17">
                  <c:v>92</c:v>
                </c:pt>
                <c:pt idx="18">
                  <c:v>93</c:v>
                </c:pt>
                <c:pt idx="19">
                  <c:v>94</c:v>
                </c:pt>
                <c:pt idx="20">
                  <c:v>95</c:v>
                </c:pt>
                <c:pt idx="21">
                  <c:v>96</c:v>
                </c:pt>
                <c:pt idx="22">
                  <c:v>97</c:v>
                </c:pt>
                <c:pt idx="23">
                  <c:v>98</c:v>
                </c:pt>
                <c:pt idx="24">
                  <c:v>99</c:v>
                </c:pt>
                <c:pt idx="25">
                  <c:v>00</c:v>
                </c:pt>
                <c:pt idx="26">
                  <c:v>01</c:v>
                </c:pt>
                <c:pt idx="27">
                  <c:v>02</c:v>
                </c:pt>
                <c:pt idx="28">
                  <c:v>03</c:v>
                </c:pt>
                <c:pt idx="29">
                  <c:v>04</c:v>
                </c:pt>
                <c:pt idx="30">
                  <c:v>05</c:v>
                </c:pt>
                <c:pt idx="31">
                  <c:v>06</c:v>
                </c:pt>
                <c:pt idx="32">
                  <c:v>07</c:v>
                </c:pt>
                <c:pt idx="33">
                  <c:v>08</c:v>
                </c:pt>
                <c:pt idx="34">
                  <c:v>09</c:v>
                </c:pt>
                <c:pt idx="35">
                  <c:v>10</c:v>
                </c:pt>
                <c:pt idx="36">
                  <c:v>11</c:v>
                </c:pt>
                <c:pt idx="37">
                  <c:v>12</c:v>
                </c:pt>
                <c:pt idx="38">
                  <c:v>13</c:v>
                </c:pt>
                <c:pt idx="39">
                  <c:v>14</c:v>
                </c:pt>
              </c:strCache>
            </c:strRef>
          </c:cat>
          <c:val>
            <c:numRef>
              <c:f>Sheet1!$B$5:$AO$5</c:f>
              <c:numCache>
                <c:formatCode>0.00</c:formatCode>
                <c:ptCount val="40"/>
                <c:pt idx="0">
                  <c:v>2.420974638683818</c:v>
                </c:pt>
                <c:pt idx="1">
                  <c:v>2.6584117464604757</c:v>
                </c:pt>
                <c:pt idx="2">
                  <c:v>2.8137251439268178</c:v>
                </c:pt>
                <c:pt idx="3">
                  <c:v>2.7598829526272692</c:v>
                </c:pt>
                <c:pt idx="4">
                  <c:v>2.839873726824647</c:v>
                </c:pt>
                <c:pt idx="5">
                  <c:v>3.0018422115842665</c:v>
                </c:pt>
                <c:pt idx="6">
                  <c:v>3.2851687120553059</c:v>
                </c:pt>
                <c:pt idx="7">
                  <c:v>3.2707787584158892</c:v>
                </c:pt>
                <c:pt idx="8">
                  <c:v>3.4692740504146364</c:v>
                </c:pt>
                <c:pt idx="9">
                  <c:v>3.6194483099636221</c:v>
                </c:pt>
                <c:pt idx="10">
                  <c:v>3.84291015091513</c:v>
                </c:pt>
                <c:pt idx="11">
                  <c:v>4.0250248155041097</c:v>
                </c:pt>
                <c:pt idx="12">
                  <c:v>4.2428140759353239</c:v>
                </c:pt>
                <c:pt idx="13">
                  <c:v>4.2746915403514594</c:v>
                </c:pt>
                <c:pt idx="14">
                  <c:v>4.3190989077437356</c:v>
                </c:pt>
                <c:pt idx="15">
                  <c:v>4.3638685909608812</c:v>
                </c:pt>
                <c:pt idx="16">
                  <c:v>4.2720843547224234</c:v>
                </c:pt>
                <c:pt idx="17">
                  <c:v>3.8776043800777109</c:v>
                </c:pt>
                <c:pt idx="18">
                  <c:v>3.7578008356545967</c:v>
                </c:pt>
                <c:pt idx="19">
                  <c:v>3.8968183373246665</c:v>
                </c:pt>
                <c:pt idx="20">
                  <c:v>4.1903323383084583</c:v>
                </c:pt>
                <c:pt idx="21">
                  <c:v>4.4583636363636368</c:v>
                </c:pt>
                <c:pt idx="22">
                  <c:v>4.6497353509336774</c:v>
                </c:pt>
                <c:pt idx="23">
                  <c:v>4.6702422535211268</c:v>
                </c:pt>
                <c:pt idx="24">
                  <c:v>4.7723098244533411</c:v>
                </c:pt>
                <c:pt idx="25">
                  <c:v>4.6443302588515314</c:v>
                </c:pt>
                <c:pt idx="26">
                  <c:v>4.8802690531177833</c:v>
                </c:pt>
                <c:pt idx="27">
                  <c:v>5.1787194371152152</c:v>
                </c:pt>
                <c:pt idx="28">
                  <c:v>5.2302029068110576</c:v>
                </c:pt>
                <c:pt idx="29">
                  <c:v>5.4378520154610719</c:v>
                </c:pt>
                <c:pt idx="30">
                  <c:v>5.3970392313851079</c:v>
                </c:pt>
                <c:pt idx="31">
                  <c:v>5.3754591810455832</c:v>
                </c:pt>
                <c:pt idx="32">
                  <c:v>5.7326405358471835</c:v>
                </c:pt>
                <c:pt idx="33">
                  <c:v>5.9562691491868955</c:v>
                </c:pt>
                <c:pt idx="34">
                  <c:v>6.0830738916256157</c:v>
                </c:pt>
                <c:pt idx="35">
                  <c:v>6.1023115093039282</c:v>
                </c:pt>
                <c:pt idx="36">
                  <c:v>6.2426289140572955</c:v>
                </c:pt>
                <c:pt idx="37">
                  <c:v>6.319819004524887</c:v>
                </c:pt>
                <c:pt idx="38">
                  <c:v>6.2514678548695093</c:v>
                </c:pt>
                <c:pt idx="39">
                  <c:v>6.2930000000000001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C6A-43B1-B23C-54F0B2B830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72622592"/>
        <c:axId val="172624512"/>
      </c:barChart>
      <c:catAx>
        <c:axId val="172622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96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10" b="0" i="0" u="none" strike="noStrike" baseline="0">
                <a:solidFill>
                  <a:schemeClr val="accent1"/>
                </a:solidFill>
                <a:latin typeface="Arial Narrow" pitchFamily="34" charset="0"/>
                <a:ea typeface="Arial"/>
                <a:cs typeface="Arial"/>
              </a:defRPr>
            </a:pPr>
            <a:endParaRPr lang="fi-FI"/>
          </a:p>
        </c:txPr>
        <c:crossAx val="17262451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2624512"/>
        <c:scaling>
          <c:orientation val="minMax"/>
          <c:max val="35"/>
          <c:min val="0"/>
        </c:scaling>
        <c:delete val="0"/>
        <c:axPos val="l"/>
        <c:majorGridlines>
          <c:spPr>
            <a:ln w="6338">
              <a:solidFill>
                <a:schemeClr val="tx1"/>
              </a:solidFill>
              <a:prstDash val="sysDot"/>
            </a:ln>
          </c:spPr>
        </c:majorGridlines>
        <c:numFmt formatCode="0" sourceLinked="0"/>
        <c:majorTickMark val="out"/>
        <c:minorTickMark val="in"/>
        <c:tickLblPos val="nextTo"/>
        <c:spPr>
          <a:ln w="396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90" b="0" i="0" u="none" strike="noStrike" baseline="0">
                <a:solidFill>
                  <a:schemeClr val="accent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72622592"/>
        <c:crosses val="autoZero"/>
        <c:crossBetween val="between"/>
        <c:majorUnit val="5"/>
        <c:minorUnit val="1"/>
      </c:valAx>
      <c:spPr>
        <a:solidFill>
          <a:schemeClr val="bg1">
            <a:lumMod val="95000"/>
          </a:schemeClr>
        </a:solidFill>
        <a:ln w="15871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9.2226563995223693E-2"/>
          <c:y val="5.1758174357741042E-2"/>
          <c:w val="0.24434931800712298"/>
          <c:h val="0.19275327547699397"/>
        </c:manualLayout>
      </c:layout>
      <c:overlay val="0"/>
      <c:spPr>
        <a:solidFill>
          <a:schemeClr val="bg1"/>
        </a:solidFill>
        <a:ln w="3967">
          <a:solidFill>
            <a:schemeClr val="tx1"/>
          </a:solidFill>
          <a:prstDash val="solid"/>
        </a:ln>
      </c:spPr>
      <c:txPr>
        <a:bodyPr/>
        <a:lstStyle/>
        <a:p>
          <a:pPr>
            <a:defRPr sz="1500" b="0" i="0" u="none" strike="noStrike" baseline="0">
              <a:solidFill>
                <a:srgbClr val="000000"/>
              </a:solidFill>
              <a:latin typeface="Verdana"/>
              <a:ea typeface="Verdana"/>
              <a:cs typeface="Verdana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2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431441565701543E-2"/>
          <c:y val="4.6568627450980393E-2"/>
          <c:w val="0.84849888055823208"/>
          <c:h val="0.8700980392156862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Mrd. €</c:v>
                </c:pt>
              </c:strCache>
            </c:strRef>
          </c:tx>
          <c:spPr>
            <a:solidFill>
              <a:schemeClr val="accent1">
                <a:lumMod val="50000"/>
                <a:lumOff val="50000"/>
              </a:schemeClr>
            </a:solidFill>
            <a:ln w="15698">
              <a:solidFill>
                <a:schemeClr val="tx1"/>
              </a:solidFill>
              <a:prstDash val="solid"/>
            </a:ln>
          </c:spPr>
          <c:invertIfNegative val="0"/>
          <c:dPt>
            <c:idx val="2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B47-4EE2-BB44-26279E5F752C}"/>
              </c:ext>
            </c:extLst>
          </c:dPt>
          <c:dPt>
            <c:idx val="2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B47-4EE2-BB44-26279E5F752C}"/>
              </c:ext>
            </c:extLst>
          </c:dPt>
          <c:dPt>
            <c:idx val="2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B47-4EE2-BB44-26279E5F752C}"/>
              </c:ext>
            </c:extLst>
          </c:dPt>
          <c:dPt>
            <c:idx val="2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EB47-4EE2-BB44-26279E5F752C}"/>
              </c:ext>
            </c:extLst>
          </c:dPt>
          <c:dPt>
            <c:idx val="3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EB47-4EE2-BB44-26279E5F752C}"/>
              </c:ext>
            </c:extLst>
          </c:dPt>
          <c:dPt>
            <c:idx val="31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1569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EB47-4EE2-BB44-26279E5F752C}"/>
              </c:ext>
            </c:extLst>
          </c:dPt>
          <c:dPt>
            <c:idx val="32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1569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EB47-4EE2-BB44-26279E5F752C}"/>
              </c:ext>
            </c:extLst>
          </c:dPt>
          <c:dPt>
            <c:idx val="33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1569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EB47-4EE2-BB44-26279E5F752C}"/>
              </c:ext>
            </c:extLst>
          </c:dPt>
          <c:dPt>
            <c:idx val="34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1569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C-EB47-4EE2-BB44-26279E5F752C}"/>
              </c:ext>
            </c:extLst>
          </c:dPt>
          <c:dPt>
            <c:idx val="35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1569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E-EB47-4EE2-BB44-26279E5F752C}"/>
              </c:ext>
            </c:extLst>
          </c:dPt>
          <c:cat>
            <c:strRef>
              <c:f>Sheet1!$B$1:$AK$1</c:f>
              <c:strCache>
                <c:ptCount val="36"/>
                <c:pt idx="0">
                  <c:v>85</c:v>
                </c:pt>
                <c:pt idx="2">
                  <c:v>87</c:v>
                </c:pt>
                <c:pt idx="4">
                  <c:v>89</c:v>
                </c:pt>
                <c:pt idx="6">
                  <c:v>91</c:v>
                </c:pt>
                <c:pt idx="8">
                  <c:v>93</c:v>
                </c:pt>
                <c:pt idx="10">
                  <c:v>95</c:v>
                </c:pt>
                <c:pt idx="12">
                  <c:v>97</c:v>
                </c:pt>
                <c:pt idx="14">
                  <c:v>99</c:v>
                </c:pt>
                <c:pt idx="16">
                  <c:v>01</c:v>
                </c:pt>
                <c:pt idx="18">
                  <c:v>03</c:v>
                </c:pt>
                <c:pt idx="20">
                  <c:v>05</c:v>
                </c:pt>
                <c:pt idx="22">
                  <c:v>07</c:v>
                </c:pt>
                <c:pt idx="24">
                  <c:v>09</c:v>
                </c:pt>
                <c:pt idx="26">
                  <c:v>11</c:v>
                </c:pt>
                <c:pt idx="28">
                  <c:v>13</c:v>
                </c:pt>
                <c:pt idx="30">
                  <c:v>15</c:v>
                </c:pt>
                <c:pt idx="32">
                  <c:v>17</c:v>
                </c:pt>
                <c:pt idx="34">
                  <c:v>19</c:v>
                </c:pt>
                <c:pt idx="35">
                  <c:v>20</c:v>
                </c:pt>
              </c:strCache>
            </c:strRef>
          </c:cat>
          <c:val>
            <c:numRef>
              <c:f>Sheet1!$B$2:$AK$2</c:f>
              <c:numCache>
                <c:formatCode>General</c:formatCode>
                <c:ptCount val="36"/>
                <c:pt idx="0">
                  <c:v>7.9015839999999997</c:v>
                </c:pt>
                <c:pt idx="1">
                  <c:v>8.7447549999999996</c:v>
                </c:pt>
                <c:pt idx="2">
                  <c:v>9.840859</c:v>
                </c:pt>
                <c:pt idx="3">
                  <c:v>9.7691199999999991</c:v>
                </c:pt>
                <c:pt idx="4">
                  <c:v>8.8990080000000003</c:v>
                </c:pt>
                <c:pt idx="5">
                  <c:v>9.5932080000000006</c:v>
                </c:pt>
                <c:pt idx="6">
                  <c:v>14.203806999999999</c:v>
                </c:pt>
                <c:pt idx="7">
                  <c:v>27.848893</c:v>
                </c:pt>
                <c:pt idx="8">
                  <c:v>43.029704000000002</c:v>
                </c:pt>
                <c:pt idx="9">
                  <c:v>51.721656000000003</c:v>
                </c:pt>
                <c:pt idx="10">
                  <c:v>60.121296999999998</c:v>
                </c:pt>
                <c:pt idx="11">
                  <c:v>66.120896999999999</c:v>
                </c:pt>
                <c:pt idx="12">
                  <c:v>69.770070000000004</c:v>
                </c:pt>
                <c:pt idx="13">
                  <c:v>69.795803000000006</c:v>
                </c:pt>
                <c:pt idx="14">
                  <c:v>68.052018000000004</c:v>
                </c:pt>
                <c:pt idx="15">
                  <c:v>63.434697999999997</c:v>
                </c:pt>
                <c:pt idx="16">
                  <c:v>61.759559000000003</c:v>
                </c:pt>
                <c:pt idx="17">
                  <c:v>59.252955</c:v>
                </c:pt>
                <c:pt idx="18">
                  <c:v>63.319670000000002</c:v>
                </c:pt>
                <c:pt idx="19">
                  <c:v>63.788325</c:v>
                </c:pt>
                <c:pt idx="20">
                  <c:v>60.043748999999998</c:v>
                </c:pt>
                <c:pt idx="21">
                  <c:v>58.904026000000002</c:v>
                </c:pt>
                <c:pt idx="22">
                  <c:v>56.068083999999999</c:v>
                </c:pt>
                <c:pt idx="23">
                  <c:v>54.381959999999999</c:v>
                </c:pt>
                <c:pt idx="24">
                  <c:v>64.281006000000005</c:v>
                </c:pt>
                <c:pt idx="25">
                  <c:v>75.151732999999993</c:v>
                </c:pt>
                <c:pt idx="26" formatCode="0.0">
                  <c:v>79.660841000000005</c:v>
                </c:pt>
                <c:pt idx="27" formatCode="0.0">
                  <c:v>83.909546000000006</c:v>
                </c:pt>
                <c:pt idx="28" formatCode="0.0">
                  <c:v>89.738039999999998</c:v>
                </c:pt>
                <c:pt idx="29" formatCode="0.0">
                  <c:v>95.039084000000003</c:v>
                </c:pt>
                <c:pt idx="30" formatCode="0.0">
                  <c:v>99.880040000000008</c:v>
                </c:pt>
                <c:pt idx="31" formatCode="0.0">
                  <c:v>105.2934609160953</c:v>
                </c:pt>
                <c:pt idx="32" formatCode="0.0">
                  <c:v>111.13712222851542</c:v>
                </c:pt>
                <c:pt idx="33" formatCode="0.0">
                  <c:v>115.84852742029665</c:v>
                </c:pt>
                <c:pt idx="34" formatCode="0.0">
                  <c:v>119.694456</c:v>
                </c:pt>
                <c:pt idx="35" formatCode="0.0">
                  <c:v>123.1083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EB47-4EE2-BB44-26279E5F75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82164864"/>
        <c:axId val="182166656"/>
      </c:barChart>
      <c:lineChart>
        <c:grouping val="standard"/>
        <c:varyColors val="0"/>
        <c:ser>
          <c:idx val="0"/>
          <c:order val="1"/>
          <c:tx>
            <c:strRef>
              <c:f>Sheet1!$A$3</c:f>
              <c:strCache>
                <c:ptCount val="1"/>
                <c:pt idx="0">
                  <c:v>%:a BKT:sta</c:v>
                </c:pt>
              </c:strCache>
            </c:strRef>
          </c:tx>
          <c:spPr>
            <a:ln w="22211">
              <a:solidFill>
                <a:srgbClr val="FF0000"/>
              </a:solidFill>
              <a:prstDash val="solid"/>
            </a:ln>
          </c:spPr>
          <c:marker>
            <c:symbol val="circle"/>
            <c:size val="5"/>
            <c:spPr>
              <a:solidFill>
                <a:schemeClr val="bg1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Pt>
            <c:idx val="26"/>
            <c:bubble3D val="0"/>
            <c:extLst>
              <c:ext xmlns:c16="http://schemas.microsoft.com/office/drawing/2014/chart" uri="{C3380CC4-5D6E-409C-BE32-E72D297353CC}">
                <c16:uniqueId val="{00000010-EB47-4EE2-BB44-26279E5F752C}"/>
              </c:ext>
            </c:extLst>
          </c:dPt>
          <c:dPt>
            <c:idx val="27"/>
            <c:bubble3D val="0"/>
            <c:extLst>
              <c:ext xmlns:c16="http://schemas.microsoft.com/office/drawing/2014/chart" uri="{C3380CC4-5D6E-409C-BE32-E72D297353CC}">
                <c16:uniqueId val="{00000011-EB47-4EE2-BB44-26279E5F752C}"/>
              </c:ext>
            </c:extLst>
          </c:dPt>
          <c:dPt>
            <c:idx val="28"/>
            <c:bubble3D val="0"/>
            <c:spPr>
              <a:ln w="22211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3-EB47-4EE2-BB44-26279E5F752C}"/>
              </c:ext>
            </c:extLst>
          </c:dPt>
          <c:dPt>
            <c:idx val="29"/>
            <c:bubble3D val="0"/>
            <c:extLst>
              <c:ext xmlns:c16="http://schemas.microsoft.com/office/drawing/2014/chart" uri="{C3380CC4-5D6E-409C-BE32-E72D297353CC}">
                <c16:uniqueId val="{00000014-EB47-4EE2-BB44-26279E5F752C}"/>
              </c:ext>
            </c:extLst>
          </c:dPt>
          <c:dPt>
            <c:idx val="30"/>
            <c:bubble3D val="0"/>
            <c:extLst>
              <c:ext xmlns:c16="http://schemas.microsoft.com/office/drawing/2014/chart" uri="{C3380CC4-5D6E-409C-BE32-E72D297353CC}">
                <c16:uniqueId val="{00000015-EB47-4EE2-BB44-26279E5F752C}"/>
              </c:ext>
            </c:extLst>
          </c:dPt>
          <c:dPt>
            <c:idx val="31"/>
            <c:bubble3D val="0"/>
            <c:spPr>
              <a:ln w="22211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7-EB47-4EE2-BB44-26279E5F752C}"/>
              </c:ext>
            </c:extLst>
          </c:dPt>
          <c:dPt>
            <c:idx val="32"/>
            <c:bubble3D val="0"/>
            <c:spPr>
              <a:ln w="22211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9-EB47-4EE2-BB44-26279E5F752C}"/>
              </c:ext>
            </c:extLst>
          </c:dPt>
          <c:dPt>
            <c:idx val="33"/>
            <c:bubble3D val="0"/>
            <c:spPr>
              <a:ln w="22211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B-EB47-4EE2-BB44-26279E5F752C}"/>
              </c:ext>
            </c:extLst>
          </c:dPt>
          <c:dPt>
            <c:idx val="34"/>
            <c:bubble3D val="0"/>
            <c:spPr>
              <a:ln w="22211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D-EB47-4EE2-BB44-26279E5F752C}"/>
              </c:ext>
            </c:extLst>
          </c:dPt>
          <c:dPt>
            <c:idx val="35"/>
            <c:bubble3D val="0"/>
            <c:spPr>
              <a:ln w="22211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F-EB47-4EE2-BB44-26279E5F752C}"/>
              </c:ext>
            </c:extLst>
          </c:dPt>
          <c:cat>
            <c:strRef>
              <c:f>Sheet1!$B$1:$AK$1</c:f>
              <c:strCache>
                <c:ptCount val="36"/>
                <c:pt idx="0">
                  <c:v>85</c:v>
                </c:pt>
                <c:pt idx="2">
                  <c:v>87</c:v>
                </c:pt>
                <c:pt idx="4">
                  <c:v>89</c:v>
                </c:pt>
                <c:pt idx="6">
                  <c:v>91</c:v>
                </c:pt>
                <c:pt idx="8">
                  <c:v>93</c:v>
                </c:pt>
                <c:pt idx="10">
                  <c:v>95</c:v>
                </c:pt>
                <c:pt idx="12">
                  <c:v>97</c:v>
                </c:pt>
                <c:pt idx="14">
                  <c:v>99</c:v>
                </c:pt>
                <c:pt idx="16">
                  <c:v>01</c:v>
                </c:pt>
                <c:pt idx="18">
                  <c:v>03</c:v>
                </c:pt>
                <c:pt idx="20">
                  <c:v>05</c:v>
                </c:pt>
                <c:pt idx="22">
                  <c:v>07</c:v>
                </c:pt>
                <c:pt idx="24">
                  <c:v>09</c:v>
                </c:pt>
                <c:pt idx="26">
                  <c:v>11</c:v>
                </c:pt>
                <c:pt idx="28">
                  <c:v>13</c:v>
                </c:pt>
                <c:pt idx="30">
                  <c:v>15</c:v>
                </c:pt>
                <c:pt idx="32">
                  <c:v>17</c:v>
                </c:pt>
                <c:pt idx="34">
                  <c:v>19</c:v>
                </c:pt>
                <c:pt idx="35">
                  <c:v>20</c:v>
                </c:pt>
              </c:strCache>
            </c:strRef>
          </c:cat>
          <c:val>
            <c:numRef>
              <c:f>Sheet1!$B$3:$AK$3</c:f>
              <c:numCache>
                <c:formatCode>General</c:formatCode>
                <c:ptCount val="36"/>
                <c:pt idx="0">
                  <c:v>13.6</c:v>
                </c:pt>
                <c:pt idx="1">
                  <c:v>13.9</c:v>
                </c:pt>
                <c:pt idx="2">
                  <c:v>14.5</c:v>
                </c:pt>
                <c:pt idx="3">
                  <c:v>12.7</c:v>
                </c:pt>
                <c:pt idx="4">
                  <c:v>10.4</c:v>
                </c:pt>
                <c:pt idx="5">
                  <c:v>10.5</c:v>
                </c:pt>
                <c:pt idx="6">
                  <c:v>16.3</c:v>
                </c:pt>
                <c:pt idx="7">
                  <c:v>32.799999999999997</c:v>
                </c:pt>
                <c:pt idx="8">
                  <c:v>50.2</c:v>
                </c:pt>
                <c:pt idx="9">
                  <c:v>57</c:v>
                </c:pt>
                <c:pt idx="10">
                  <c:v>61</c:v>
                </c:pt>
                <c:pt idx="11">
                  <c:v>64.8</c:v>
                </c:pt>
                <c:pt idx="12">
                  <c:v>63</c:v>
                </c:pt>
                <c:pt idx="13">
                  <c:v>58</c:v>
                </c:pt>
                <c:pt idx="14">
                  <c:v>53.6</c:v>
                </c:pt>
                <c:pt idx="15">
                  <c:v>46.6</c:v>
                </c:pt>
                <c:pt idx="16">
                  <c:v>42.8</c:v>
                </c:pt>
                <c:pt idx="17">
                  <c:v>40</c:v>
                </c:pt>
                <c:pt idx="18">
                  <c:v>41.78</c:v>
                </c:pt>
                <c:pt idx="19">
                  <c:v>40.25</c:v>
                </c:pt>
                <c:pt idx="20">
                  <c:v>36.53</c:v>
                </c:pt>
                <c:pt idx="21">
                  <c:v>34.119999999999997</c:v>
                </c:pt>
                <c:pt idx="22">
                  <c:v>30.05</c:v>
                </c:pt>
                <c:pt idx="23">
                  <c:v>28.07</c:v>
                </c:pt>
                <c:pt idx="24">
                  <c:v>35.51</c:v>
                </c:pt>
                <c:pt idx="25">
                  <c:v>40.17</c:v>
                </c:pt>
                <c:pt idx="26" formatCode="0.0">
                  <c:v>40.4</c:v>
                </c:pt>
                <c:pt idx="27">
                  <c:v>42</c:v>
                </c:pt>
                <c:pt idx="28">
                  <c:v>44.3</c:v>
                </c:pt>
                <c:pt idx="29">
                  <c:v>46.3</c:v>
                </c:pt>
                <c:pt idx="30" formatCode="0.0">
                  <c:v>48.2</c:v>
                </c:pt>
                <c:pt idx="31" formatCode="0.0">
                  <c:v>50</c:v>
                </c:pt>
                <c:pt idx="32" formatCode="0.0">
                  <c:v>51.6</c:v>
                </c:pt>
                <c:pt idx="33">
                  <c:v>52.4</c:v>
                </c:pt>
                <c:pt idx="34">
                  <c:v>52.6</c:v>
                </c:pt>
                <c:pt idx="35">
                  <c:v>52.5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0-EB47-4EE2-BB44-26279E5F75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2168192"/>
        <c:axId val="182169984"/>
      </c:lineChart>
      <c:catAx>
        <c:axId val="182164864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92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8216665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82166656"/>
        <c:scaling>
          <c:orientation val="minMax"/>
          <c:max val="130"/>
          <c:min val="0"/>
        </c:scaling>
        <c:delete val="0"/>
        <c:axPos val="l"/>
        <c:majorGridlines>
          <c:spPr>
            <a:ln w="1270">
              <a:solidFill>
                <a:schemeClr val="tx1"/>
              </a:solidFill>
              <a:prstDash val="sysDot"/>
            </a:ln>
          </c:spPr>
        </c:majorGridlines>
        <c:numFmt formatCode="0" sourceLinked="0"/>
        <c:majorTickMark val="cross"/>
        <c:minorTickMark val="none"/>
        <c:tickLblPos val="nextTo"/>
        <c:spPr>
          <a:ln w="392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85" b="0" i="0" u="none" strike="noStrike" baseline="0">
                <a:solidFill>
                  <a:schemeClr val="accent1">
                    <a:lumMod val="75000"/>
                    <a:lumOff val="25000"/>
                  </a:schemeClr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82164864"/>
        <c:crosses val="autoZero"/>
        <c:crossBetween val="between"/>
        <c:majorUnit val="10"/>
        <c:minorUnit val="5"/>
      </c:valAx>
      <c:catAx>
        <c:axId val="1821681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2169984"/>
        <c:crosses val="autoZero"/>
        <c:auto val="0"/>
        <c:lblAlgn val="ctr"/>
        <c:lblOffset val="100"/>
        <c:noMultiLvlLbl val="0"/>
      </c:catAx>
      <c:valAx>
        <c:axId val="182169984"/>
        <c:scaling>
          <c:orientation val="minMax"/>
          <c:max val="130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ln w="392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85" b="0" i="1" u="none" strike="noStrike" baseline="0">
                <a:solidFill>
                  <a:srgbClr val="FF0000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82168192"/>
        <c:crosses val="max"/>
        <c:crossBetween val="between"/>
        <c:majorUnit val="10"/>
        <c:minorUnit val="5"/>
      </c:valAx>
      <c:spPr>
        <a:noFill/>
        <a:ln w="15698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2280981288327186"/>
          <c:y val="7.8329817067797403E-2"/>
          <c:w val="0.20472351116538243"/>
          <c:h val="0.12990189835737989"/>
        </c:manualLayout>
      </c:layout>
      <c:overlay val="0"/>
      <c:spPr>
        <a:solidFill>
          <a:schemeClr val="bg1"/>
        </a:solidFill>
        <a:ln w="3925">
          <a:solidFill>
            <a:schemeClr val="tx1"/>
          </a:solidFill>
          <a:prstDash val="solid"/>
        </a:ln>
      </c:spPr>
      <c:txPr>
        <a:bodyPr/>
        <a:lstStyle/>
        <a:p>
          <a:pPr>
            <a:defRPr sz="1380" b="0" i="0" u="none" strike="noStrike" baseline="0">
              <a:solidFill>
                <a:schemeClr val="tx1"/>
              </a:solidFill>
              <a:latin typeface="Verdana"/>
              <a:ea typeface="Verdana"/>
              <a:cs typeface="Verdana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63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739" cy="4938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14423" y="0"/>
            <a:ext cx="2919738" cy="4938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12FE2C6-7ABD-4631-A6E2-4985BBADB2E9}" type="datetimeFigureOut">
              <a:rPr lang="fi-FI"/>
              <a:pPr>
                <a:defRPr/>
              </a:pPr>
              <a:t>31.5.2016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370870"/>
            <a:ext cx="2919739" cy="4938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14423" y="9370870"/>
            <a:ext cx="2919738" cy="4938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AB4AF8A-8639-45F0-89BD-1D7345684F3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5347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18136" cy="492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58" tIns="45729" rIns="91458" bIns="45729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023" y="2"/>
            <a:ext cx="2918136" cy="492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58" tIns="45729" rIns="91458" bIns="4572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85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0113" y="739775"/>
            <a:ext cx="4935537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416" y="4686225"/>
            <a:ext cx="5388931" cy="444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58" tIns="45729" rIns="91458" bIns="457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 smtClean="0"/>
              <a:t>Click to edit Master text styles</a:t>
            </a:r>
          </a:p>
          <a:p>
            <a:pPr lvl="1"/>
            <a:r>
              <a:rPr lang="fi-FI" noProof="0" smtClean="0"/>
              <a:t>Second level</a:t>
            </a:r>
          </a:p>
          <a:p>
            <a:pPr lvl="2"/>
            <a:r>
              <a:rPr lang="fi-FI" noProof="0" smtClean="0"/>
              <a:t>Third level</a:t>
            </a:r>
          </a:p>
          <a:p>
            <a:pPr lvl="3"/>
            <a:r>
              <a:rPr lang="fi-FI" noProof="0" smtClean="0"/>
              <a:t>Fourth level</a:t>
            </a:r>
          </a:p>
          <a:p>
            <a:pPr lvl="4"/>
            <a:r>
              <a:rPr lang="fi-FI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447"/>
            <a:ext cx="2918136" cy="492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58" tIns="45729" rIns="91458" bIns="45729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023" y="9372447"/>
            <a:ext cx="2918136" cy="492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58" tIns="45729" rIns="91458" bIns="4572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3836866-5845-46FF-B506-2BF23CF612C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88090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png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5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5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5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5.pn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5.pn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5.png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L_aloitussiv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14288"/>
            <a:ext cx="9174163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258888" y="2781300"/>
            <a:ext cx="6096000" cy="12588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4076700"/>
            <a:ext cx="6096000" cy="19621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3894694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ECCFC-B5CF-49D4-8E95-7796CB95DF7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2678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5695950" y="708025"/>
            <a:ext cx="1619250" cy="53340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708025"/>
            <a:ext cx="4705350" cy="53340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CD11D-E89B-4258-82EB-2FA2FEB740E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2509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71ACB-E456-45B2-B198-96D1395B842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2591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CFC14-925C-4258-B7A2-D10960FDACD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2101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29DAF-53FE-40C8-BE4C-F407D1908A8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2951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2079625"/>
            <a:ext cx="31623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152900" y="2079625"/>
            <a:ext cx="31623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691BF-0F7F-47AB-BB09-BE2D062C776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7732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5F279-72AF-4B02-9A9E-1F16305C526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9493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A07C5-A8A3-407C-9A39-D051D1A945A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5187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CF14C-D2C1-4D5A-A456-470C6AF9E7E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60787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3AD19-B7C6-45F5-BAA3-A0F064F6538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5762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DA0A5-93C2-4590-8F58-15B65BC8DA2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85686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0AE10-50D8-472B-94FA-34CDECB878E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71331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E082E-6473-4A9D-9532-5F84F998E1D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19584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5695950" y="708025"/>
            <a:ext cx="1619250" cy="53340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708025"/>
            <a:ext cx="4705350" cy="53340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458AF-7366-4BE8-8EA9-C9646D1FB0A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64127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8F8FA-BE91-4DAB-A494-34B400B83F6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72834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B9AF0-D308-44A0-B4FD-176FEA32BB6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37458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C36A3-0B02-40D6-864D-47CC3264F57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60805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2079625"/>
            <a:ext cx="31623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152900" y="2079625"/>
            <a:ext cx="31623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5D340-F42B-4168-B26B-B6D167FEBE5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87112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04705-9B28-48E7-8043-66BBEEFF5FF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37346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0465D-0D29-4A29-AAA8-83B49DF0A37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74785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CA425-7E74-4A8B-8430-AFA1D44D877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4266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72CEB-8F35-4DF4-961D-A8830AACFC5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9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4E96E-50DD-476F-8F73-B1E418AA0B7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25392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5A1C6-4376-4036-B291-A80629E7BC6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15493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C31B6-4CC3-486F-82F4-1D28DB6ADD7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0630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5695950" y="708025"/>
            <a:ext cx="1619250" cy="53340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708025"/>
            <a:ext cx="4705350" cy="53340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76125-7B1E-4B9B-86A3-DA5CD0A564F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3275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9C93E-5CF8-475A-BE7B-7506CA36478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63487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A8A49-30E0-4C79-8F13-D0F78A9147D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98568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655A1-6474-48DA-9157-CA3E0B4463C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54040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2079625"/>
            <a:ext cx="31623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152900" y="2079625"/>
            <a:ext cx="31623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E6D1B-7744-457E-BE51-2CB31E8B21F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87284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4B960-D64F-4333-B176-1A37D3B0687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27303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927F1-6E0C-43FE-8C82-3F37A66B101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2514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2079625"/>
            <a:ext cx="31623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152900" y="2079625"/>
            <a:ext cx="31623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F85D5-36BC-4C7A-ADA8-CD6F546F282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77059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42877-EAE2-4301-9EFB-894D88E2B3B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77159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77854-F888-4DFF-B99E-A30C31A12DD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21552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C10D2-7BDB-409A-8B81-0CFEDA63F3D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73618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A531B-93D1-4AF5-865F-E207F10F855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31027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5695950" y="708025"/>
            <a:ext cx="1619250" cy="53340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708025"/>
            <a:ext cx="4705350" cy="53340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9331D-4AB5-4DAD-AD13-1940CE12170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95146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8F395-55D6-4FC9-B54C-45C68F17D970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877945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01C6C-D382-4681-8041-72E24E38BCEB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358699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8F4ED-7F58-4EE9-B204-19FAAB4EB637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342126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2079625"/>
            <a:ext cx="31623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152900" y="2079625"/>
            <a:ext cx="31623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1B709-3103-4398-9345-4424A74FF8B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585858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64646-8060-418F-BB70-1F2768B7BB96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10331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30F0D-FE85-4A26-A88C-C7DC4AA5A7D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60061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89928-7423-4758-840D-E5EA4EEB0486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173771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D0B98-5BA6-4CD8-BE2D-F1A9405C52FD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355855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4ECAD-5266-407B-8BA8-EC8591344D0D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687716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dirty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2C022-4EE2-4B74-90E3-9DBBCE36C2A9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921035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68D94-2C04-4E84-8253-92B0628BBB48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013477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5695950" y="708025"/>
            <a:ext cx="1619250" cy="53340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708025"/>
            <a:ext cx="4705350" cy="53340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014B9-4EC2-4003-860F-76CA4AA72FA9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91957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iotsikk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ribbon_kansisiv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5" y="2679700"/>
            <a:ext cx="4052888" cy="414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logo.w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579438"/>
            <a:ext cx="254793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3503"/>
            <a:ext cx="7298267" cy="1470025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noProof="0" smtClean="0"/>
              <a:t>Muokkaa perustyyl. napsautt.</a:t>
            </a:r>
            <a:endParaRPr lang="fi-FI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50" y="3299867"/>
            <a:ext cx="6102350" cy="1636194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3155657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Väliotsikkosivu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ribbon_kansisiv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413" y="3797300"/>
            <a:ext cx="3811587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6" name="Picture 6" descr="logo.w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3503"/>
            <a:ext cx="7772399" cy="1470025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50" y="3299867"/>
            <a:ext cx="6102350" cy="1636194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53262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Väliotsikkosivu kuvalla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kuva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ibbon_kansisivu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0"/>
          <a:stretch>
            <a:fillRect/>
          </a:stretch>
        </p:blipFill>
        <p:spPr bwMode="auto">
          <a:xfrm>
            <a:off x="6854825" y="4724400"/>
            <a:ext cx="22891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sp>
        <p:nvSpPr>
          <p:cNvPr id="7" name="Rectangle 5"/>
          <p:cNvSpPr/>
          <p:nvPr userDrawn="1"/>
        </p:nvSpPr>
        <p:spPr>
          <a:xfrm rot="10800000" flipV="1">
            <a:off x="0" y="4508500"/>
            <a:ext cx="9144000" cy="36513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baseline="30000" dirty="0">
              <a:solidFill>
                <a:prstClr val="white"/>
              </a:solidFill>
            </a:endParaRPr>
          </a:p>
        </p:txBody>
      </p:sp>
      <p:pic>
        <p:nvPicPr>
          <p:cNvPr id="8" name="Picture 11" descr="logo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44281"/>
            <a:ext cx="7238999" cy="1043719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49" y="5594339"/>
            <a:ext cx="7245349" cy="1128195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993877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Väliotsikkosivu kuvalla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kuva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ibbon_kansisivu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0"/>
          <a:stretch>
            <a:fillRect/>
          </a:stretch>
        </p:blipFill>
        <p:spPr bwMode="auto">
          <a:xfrm>
            <a:off x="6854825" y="4724400"/>
            <a:ext cx="22891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sp>
        <p:nvSpPr>
          <p:cNvPr id="7" name="Rectangle 5"/>
          <p:cNvSpPr/>
          <p:nvPr userDrawn="1"/>
        </p:nvSpPr>
        <p:spPr>
          <a:xfrm rot="10800000" flipV="1">
            <a:off x="0" y="4508500"/>
            <a:ext cx="9144000" cy="36513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baseline="30000" dirty="0">
              <a:solidFill>
                <a:prstClr val="white"/>
              </a:solidFill>
            </a:endParaRPr>
          </a:p>
        </p:txBody>
      </p:sp>
      <p:pic>
        <p:nvPicPr>
          <p:cNvPr id="8" name="Picture 11" descr="logo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44281"/>
            <a:ext cx="7238999" cy="1043719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49" y="5594339"/>
            <a:ext cx="7245349" cy="1128195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50377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7D931-1CAE-44E1-899E-E3836415245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86409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Väliotsikkosivu kuvalla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kuva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ibbon_kansisivu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0"/>
          <a:stretch>
            <a:fillRect/>
          </a:stretch>
        </p:blipFill>
        <p:spPr bwMode="auto">
          <a:xfrm>
            <a:off x="6854825" y="4724400"/>
            <a:ext cx="22891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sp>
        <p:nvSpPr>
          <p:cNvPr id="7" name="Rectangle 5"/>
          <p:cNvSpPr/>
          <p:nvPr userDrawn="1"/>
        </p:nvSpPr>
        <p:spPr>
          <a:xfrm rot="10800000" flipV="1">
            <a:off x="0" y="4508500"/>
            <a:ext cx="9144000" cy="36513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baseline="30000" dirty="0">
              <a:solidFill>
                <a:prstClr val="white"/>
              </a:solidFill>
            </a:endParaRPr>
          </a:p>
        </p:txBody>
      </p:sp>
      <p:pic>
        <p:nvPicPr>
          <p:cNvPr id="8" name="Picture 11" descr="logo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44281"/>
            <a:ext cx="7238999" cy="1043719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49" y="5594339"/>
            <a:ext cx="7245349" cy="1128195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888876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Väliotsikkosivu kuvalla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kuva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ibbon_kansisivu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0"/>
          <a:stretch>
            <a:fillRect/>
          </a:stretch>
        </p:blipFill>
        <p:spPr bwMode="auto">
          <a:xfrm>
            <a:off x="6854825" y="4724400"/>
            <a:ext cx="22891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sp>
        <p:nvSpPr>
          <p:cNvPr id="7" name="Rectangle 5"/>
          <p:cNvSpPr/>
          <p:nvPr userDrawn="1"/>
        </p:nvSpPr>
        <p:spPr>
          <a:xfrm rot="10800000" flipV="1">
            <a:off x="0" y="4508500"/>
            <a:ext cx="9144000" cy="36513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baseline="30000" dirty="0">
              <a:solidFill>
                <a:prstClr val="white"/>
              </a:solidFill>
            </a:endParaRPr>
          </a:p>
        </p:txBody>
      </p:sp>
      <p:pic>
        <p:nvPicPr>
          <p:cNvPr id="8" name="Picture 11" descr="logo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44281"/>
            <a:ext cx="7238999" cy="1043719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49" y="5594339"/>
            <a:ext cx="7245349" cy="1128195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726870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Väliotsikkosivu kuvalla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kuva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ibbon_kansisivu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0"/>
          <a:stretch>
            <a:fillRect/>
          </a:stretch>
        </p:blipFill>
        <p:spPr bwMode="auto">
          <a:xfrm>
            <a:off x="6854825" y="4724400"/>
            <a:ext cx="22891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sp>
        <p:nvSpPr>
          <p:cNvPr id="7" name="Rectangle 5"/>
          <p:cNvSpPr/>
          <p:nvPr userDrawn="1"/>
        </p:nvSpPr>
        <p:spPr>
          <a:xfrm rot="10800000" flipV="1">
            <a:off x="0" y="4508500"/>
            <a:ext cx="9144000" cy="36513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baseline="30000" dirty="0">
              <a:solidFill>
                <a:prstClr val="white"/>
              </a:solidFill>
            </a:endParaRPr>
          </a:p>
        </p:txBody>
      </p:sp>
      <p:pic>
        <p:nvPicPr>
          <p:cNvPr id="8" name="Picture 11" descr="logo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44281"/>
            <a:ext cx="7238999" cy="1043719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49" y="5594339"/>
            <a:ext cx="7245349" cy="1128195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487675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Väliotsikkosivu kuvalla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kuva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ibbon_kansisivu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0"/>
          <a:stretch>
            <a:fillRect/>
          </a:stretch>
        </p:blipFill>
        <p:spPr bwMode="auto">
          <a:xfrm>
            <a:off x="6854825" y="4724400"/>
            <a:ext cx="22891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sp>
        <p:nvSpPr>
          <p:cNvPr id="7" name="Rectangle 5"/>
          <p:cNvSpPr/>
          <p:nvPr userDrawn="1"/>
        </p:nvSpPr>
        <p:spPr>
          <a:xfrm rot="10800000" flipV="1">
            <a:off x="0" y="4508500"/>
            <a:ext cx="9144000" cy="36513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baseline="30000" dirty="0">
              <a:solidFill>
                <a:prstClr val="white"/>
              </a:solidFill>
            </a:endParaRPr>
          </a:p>
        </p:txBody>
      </p:sp>
      <p:pic>
        <p:nvPicPr>
          <p:cNvPr id="8" name="Picture 11" descr="logo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44281"/>
            <a:ext cx="7238999" cy="1043719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49" y="5594339"/>
            <a:ext cx="7245349" cy="1128195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46840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Väliotsikkosivu kuvalla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kuva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ibbon_kansisivu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0"/>
          <a:stretch>
            <a:fillRect/>
          </a:stretch>
        </p:blipFill>
        <p:spPr bwMode="auto">
          <a:xfrm>
            <a:off x="6854825" y="4724400"/>
            <a:ext cx="22891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sp>
        <p:nvSpPr>
          <p:cNvPr id="7" name="Rectangle 5"/>
          <p:cNvSpPr/>
          <p:nvPr userDrawn="1"/>
        </p:nvSpPr>
        <p:spPr>
          <a:xfrm rot="10800000" flipV="1">
            <a:off x="0" y="4508500"/>
            <a:ext cx="9144000" cy="36513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baseline="30000" dirty="0">
              <a:solidFill>
                <a:prstClr val="white"/>
              </a:solidFill>
            </a:endParaRPr>
          </a:p>
        </p:txBody>
      </p:sp>
      <p:pic>
        <p:nvPicPr>
          <p:cNvPr id="8" name="Picture 11" descr="logo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44281"/>
            <a:ext cx="7238999" cy="1043719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49" y="5594339"/>
            <a:ext cx="7245349" cy="1128195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735973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Väliotsikkosivu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5" name="Picture 6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3503"/>
            <a:ext cx="7772399" cy="1470025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50" y="3299867"/>
            <a:ext cx="6102350" cy="1636194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430434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- ja sisältösivu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ribbon_sisaltosivu-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4521200"/>
            <a:ext cx="257175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6" name="Picture 16" descr="logo.w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20"/>
          <p:cNvSpPr txBox="1">
            <a:spLocks noChangeArrowheads="1"/>
          </p:cNvSpPr>
          <p:nvPr userDrawn="1"/>
        </p:nvSpPr>
        <p:spPr bwMode="auto">
          <a:xfrm>
            <a:off x="3681413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fi-FI" sz="1100" smtClean="0">
                <a:solidFill>
                  <a:srgbClr val="002E63"/>
                </a:solidFill>
              </a:rPr>
              <a:t>|</a:t>
            </a:r>
          </a:p>
        </p:txBody>
      </p:sp>
      <p:sp>
        <p:nvSpPr>
          <p:cNvPr id="8" name="TextBox 21"/>
          <p:cNvSpPr txBox="1">
            <a:spLocks noChangeArrowheads="1"/>
          </p:cNvSpPr>
          <p:nvPr userDrawn="1"/>
        </p:nvSpPr>
        <p:spPr bwMode="auto">
          <a:xfrm>
            <a:off x="2660650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fi-FI" sz="1100" smtClean="0">
                <a:solidFill>
                  <a:srgbClr val="002E63"/>
                </a:solidFill>
              </a:rPr>
              <a:t>|</a:t>
            </a:r>
          </a:p>
        </p:txBody>
      </p:sp>
      <p:sp>
        <p:nvSpPr>
          <p:cNvPr id="9" name="TextBox 22"/>
          <p:cNvSpPr txBox="1">
            <a:spLocks noChangeArrowheads="1"/>
          </p:cNvSpPr>
          <p:nvPr userDrawn="1"/>
        </p:nvSpPr>
        <p:spPr bwMode="auto">
          <a:xfrm>
            <a:off x="2209800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fi-FI" sz="1100" smtClean="0">
                <a:solidFill>
                  <a:srgbClr val="002E63"/>
                </a:solidFill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450" y="274638"/>
            <a:ext cx="7778750" cy="1143000"/>
          </a:xfrm>
        </p:spPr>
        <p:txBody>
          <a:bodyPr lIns="0" r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450" y="1600200"/>
            <a:ext cx="777875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755900" y="6451600"/>
            <a:ext cx="904875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</a:defRPr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0313" y="6451600"/>
            <a:ext cx="3095625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</a:defRPr>
            </a:lvl1pPr>
          </a:lstStyle>
          <a:p>
            <a:pPr>
              <a:defRPr/>
            </a:pPr>
            <a:r>
              <a:rPr lang="en-US" smtClean="0"/>
              <a:t>Minna Punakallio</a:t>
            </a:r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68538" y="6451600"/>
            <a:ext cx="392112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67262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otsikko- ja sisältösivu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5" name="Picture 12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450" y="274638"/>
            <a:ext cx="7778750" cy="1143000"/>
          </a:xfrm>
        </p:spPr>
        <p:txBody>
          <a:bodyPr lIns="0" r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450" y="1600200"/>
            <a:ext cx="777875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2755900" y="6451600"/>
            <a:ext cx="904875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</a:defRPr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0313" y="6451600"/>
            <a:ext cx="3095625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</a:defRPr>
            </a:lvl1pPr>
          </a:lstStyle>
          <a:p>
            <a:pPr>
              <a:defRPr/>
            </a:pPr>
            <a:r>
              <a:rPr lang="en-US" smtClean="0"/>
              <a:t>Minna Punakallio</a:t>
            </a:r>
            <a:endParaRPr lang="fi-FI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68538" y="6451600"/>
            <a:ext cx="392112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716507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5" name="Picture 12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5"/>
          <p:cNvSpPr txBox="1">
            <a:spLocks noChangeArrowheads="1"/>
          </p:cNvSpPr>
          <p:nvPr userDrawn="1"/>
        </p:nvSpPr>
        <p:spPr bwMode="auto">
          <a:xfrm>
            <a:off x="3681413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fi-FI" sz="1100" smtClean="0">
                <a:solidFill>
                  <a:srgbClr val="002E63"/>
                </a:solidFill>
              </a:rPr>
              <a:t>|</a:t>
            </a:r>
          </a:p>
        </p:txBody>
      </p:sp>
      <p:sp>
        <p:nvSpPr>
          <p:cNvPr id="7" name="TextBox 16"/>
          <p:cNvSpPr txBox="1">
            <a:spLocks noChangeArrowheads="1"/>
          </p:cNvSpPr>
          <p:nvPr userDrawn="1"/>
        </p:nvSpPr>
        <p:spPr bwMode="auto">
          <a:xfrm>
            <a:off x="2660650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fi-FI" sz="1100" smtClean="0">
                <a:solidFill>
                  <a:srgbClr val="002E63"/>
                </a:solidFill>
              </a:rPr>
              <a:t>|</a:t>
            </a:r>
          </a:p>
        </p:txBody>
      </p:sp>
      <p:sp>
        <p:nvSpPr>
          <p:cNvPr id="8" name="TextBox 17"/>
          <p:cNvSpPr txBox="1">
            <a:spLocks noChangeArrowheads="1"/>
          </p:cNvSpPr>
          <p:nvPr userDrawn="1"/>
        </p:nvSpPr>
        <p:spPr bwMode="auto">
          <a:xfrm>
            <a:off x="2209800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fi-FI" sz="1100" smtClean="0">
                <a:solidFill>
                  <a:srgbClr val="002E63"/>
                </a:solidFill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913" y="4406900"/>
            <a:ext cx="7772400" cy="1362075"/>
          </a:xfrm>
        </p:spPr>
        <p:txBody>
          <a:bodyPr lIns="0" rIns="0" anchor="t"/>
          <a:lstStyle>
            <a:lvl1pPr algn="l">
              <a:defRPr sz="3200" b="1" cap="none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69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A6D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2755900" y="6451600"/>
            <a:ext cx="904875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</a:defRPr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0313" y="6451600"/>
            <a:ext cx="3095625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</a:defRPr>
            </a:lvl1pPr>
          </a:lstStyle>
          <a:p>
            <a:pPr>
              <a:defRPr/>
            </a:pPr>
            <a:r>
              <a:rPr lang="en-US" smtClean="0"/>
              <a:t>Minna Punakallio</a:t>
            </a:r>
            <a:endParaRPr lang="fi-FI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68538" y="6451600"/>
            <a:ext cx="392112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31340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6" name="Picture 13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6"/>
          <p:cNvSpPr txBox="1">
            <a:spLocks noChangeArrowheads="1"/>
          </p:cNvSpPr>
          <p:nvPr userDrawn="1"/>
        </p:nvSpPr>
        <p:spPr bwMode="auto">
          <a:xfrm>
            <a:off x="3681413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fi-FI" sz="1100" smtClean="0">
                <a:solidFill>
                  <a:srgbClr val="002E63"/>
                </a:solidFill>
              </a:rPr>
              <a:t>|</a:t>
            </a:r>
          </a:p>
        </p:txBody>
      </p:sp>
      <p:sp>
        <p:nvSpPr>
          <p:cNvPr id="8" name="TextBox 17"/>
          <p:cNvSpPr txBox="1">
            <a:spLocks noChangeArrowheads="1"/>
          </p:cNvSpPr>
          <p:nvPr userDrawn="1"/>
        </p:nvSpPr>
        <p:spPr bwMode="auto">
          <a:xfrm>
            <a:off x="2660650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fi-FI" sz="1100" smtClean="0">
                <a:solidFill>
                  <a:srgbClr val="002E63"/>
                </a:solidFill>
              </a:rPr>
              <a:t>|</a:t>
            </a:r>
          </a:p>
        </p:txBody>
      </p:sp>
      <p:sp>
        <p:nvSpPr>
          <p:cNvPr id="9" name="TextBox 18"/>
          <p:cNvSpPr txBox="1">
            <a:spLocks noChangeArrowheads="1"/>
          </p:cNvSpPr>
          <p:nvPr userDrawn="1"/>
        </p:nvSpPr>
        <p:spPr bwMode="auto">
          <a:xfrm>
            <a:off x="2209800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fi-FI" sz="1100" smtClean="0">
                <a:solidFill>
                  <a:srgbClr val="002E63"/>
                </a:solidFill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755900" y="6451600"/>
            <a:ext cx="904875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</a:defRPr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0313" y="6451600"/>
            <a:ext cx="3095625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</a:defRPr>
            </a:lvl1pPr>
          </a:lstStyle>
          <a:p>
            <a:pPr>
              <a:defRPr/>
            </a:pPr>
            <a:r>
              <a:rPr lang="en-US" smtClean="0"/>
              <a:t>Minna Punakallio</a:t>
            </a:r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68538" y="6451600"/>
            <a:ext cx="392112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6691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E8D07-6CEB-43EA-B24D-15A096C1651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635544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8" name="Picture 15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8"/>
          <p:cNvSpPr txBox="1">
            <a:spLocks noChangeArrowheads="1"/>
          </p:cNvSpPr>
          <p:nvPr userDrawn="1"/>
        </p:nvSpPr>
        <p:spPr bwMode="auto">
          <a:xfrm>
            <a:off x="3681413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fi-FI" sz="1100" smtClean="0">
                <a:solidFill>
                  <a:srgbClr val="002E63"/>
                </a:solidFill>
              </a:rPr>
              <a:t>|</a:t>
            </a:r>
          </a:p>
        </p:txBody>
      </p:sp>
      <p:sp>
        <p:nvSpPr>
          <p:cNvPr id="10" name="TextBox 19"/>
          <p:cNvSpPr txBox="1">
            <a:spLocks noChangeArrowheads="1"/>
          </p:cNvSpPr>
          <p:nvPr userDrawn="1"/>
        </p:nvSpPr>
        <p:spPr bwMode="auto">
          <a:xfrm>
            <a:off x="2660650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fi-FI" sz="1100" smtClean="0">
                <a:solidFill>
                  <a:srgbClr val="002E63"/>
                </a:solidFill>
              </a:rPr>
              <a:t>|</a:t>
            </a:r>
          </a:p>
        </p:txBody>
      </p:sp>
      <p:sp>
        <p:nvSpPr>
          <p:cNvPr id="11" name="TextBox 20"/>
          <p:cNvSpPr txBox="1">
            <a:spLocks noChangeArrowheads="1"/>
          </p:cNvSpPr>
          <p:nvPr userDrawn="1"/>
        </p:nvSpPr>
        <p:spPr bwMode="auto">
          <a:xfrm>
            <a:off x="2209800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fi-FI" sz="1100" smtClean="0">
                <a:solidFill>
                  <a:srgbClr val="002E63"/>
                </a:solidFill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2755900" y="6451600"/>
            <a:ext cx="904875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</a:defRPr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0313" y="6451600"/>
            <a:ext cx="3095625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</a:defRPr>
            </a:lvl1pPr>
          </a:lstStyle>
          <a:p>
            <a:pPr>
              <a:defRPr/>
            </a:pPr>
            <a:r>
              <a:rPr lang="en-US" smtClean="0"/>
              <a:t>Minna Punakallio</a:t>
            </a:r>
            <a:endParaRPr lang="fi-FI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68538" y="6451600"/>
            <a:ext cx="392112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73447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4" name="Picture 5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15058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3" name="Picture 4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413867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6" name="Picture 13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6"/>
          <p:cNvSpPr txBox="1">
            <a:spLocks noChangeArrowheads="1"/>
          </p:cNvSpPr>
          <p:nvPr userDrawn="1"/>
        </p:nvSpPr>
        <p:spPr bwMode="auto">
          <a:xfrm>
            <a:off x="3681413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fi-FI" sz="1100" smtClean="0">
                <a:solidFill>
                  <a:srgbClr val="002E63"/>
                </a:solidFill>
              </a:rPr>
              <a:t>|</a:t>
            </a:r>
          </a:p>
        </p:txBody>
      </p:sp>
      <p:sp>
        <p:nvSpPr>
          <p:cNvPr id="8" name="TextBox 17"/>
          <p:cNvSpPr txBox="1">
            <a:spLocks noChangeArrowheads="1"/>
          </p:cNvSpPr>
          <p:nvPr userDrawn="1"/>
        </p:nvSpPr>
        <p:spPr bwMode="auto">
          <a:xfrm>
            <a:off x="2660650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fi-FI" sz="1100" smtClean="0">
                <a:solidFill>
                  <a:srgbClr val="002E63"/>
                </a:solidFill>
              </a:rPr>
              <a:t>|</a:t>
            </a:r>
          </a:p>
        </p:txBody>
      </p:sp>
      <p:sp>
        <p:nvSpPr>
          <p:cNvPr id="9" name="TextBox 18"/>
          <p:cNvSpPr txBox="1">
            <a:spLocks noChangeArrowheads="1"/>
          </p:cNvSpPr>
          <p:nvPr userDrawn="1"/>
        </p:nvSpPr>
        <p:spPr bwMode="auto">
          <a:xfrm>
            <a:off x="2209800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fi-FI" sz="1100" smtClean="0">
                <a:solidFill>
                  <a:srgbClr val="002E63"/>
                </a:solidFill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273050"/>
            <a:ext cx="2970212" cy="1162050"/>
          </a:xfrm>
        </p:spPr>
        <p:txBody>
          <a:bodyPr lIns="0" tIns="0"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500" y="273050"/>
            <a:ext cx="4711700" cy="58531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388" y="1435100"/>
            <a:ext cx="29702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755900" y="6451600"/>
            <a:ext cx="904875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</a:defRPr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0313" y="6451600"/>
            <a:ext cx="3095625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</a:defRPr>
            </a:lvl1pPr>
          </a:lstStyle>
          <a:p>
            <a:pPr>
              <a:defRPr/>
            </a:pPr>
            <a:r>
              <a:rPr lang="en-US" smtClean="0"/>
              <a:t>Minna Punakallio</a:t>
            </a:r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68538" y="6451600"/>
            <a:ext cx="392112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586722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6" name="Picture 13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6"/>
          <p:cNvSpPr txBox="1">
            <a:spLocks noChangeArrowheads="1"/>
          </p:cNvSpPr>
          <p:nvPr userDrawn="1"/>
        </p:nvSpPr>
        <p:spPr bwMode="auto">
          <a:xfrm>
            <a:off x="3681413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fi-FI" sz="1100" smtClean="0">
                <a:solidFill>
                  <a:srgbClr val="002E63"/>
                </a:solidFill>
              </a:rPr>
              <a:t>|</a:t>
            </a:r>
          </a:p>
        </p:txBody>
      </p:sp>
      <p:sp>
        <p:nvSpPr>
          <p:cNvPr id="8" name="TextBox 17"/>
          <p:cNvSpPr txBox="1">
            <a:spLocks noChangeArrowheads="1"/>
          </p:cNvSpPr>
          <p:nvPr userDrawn="1"/>
        </p:nvSpPr>
        <p:spPr bwMode="auto">
          <a:xfrm>
            <a:off x="2660650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fi-FI" sz="1100" smtClean="0">
                <a:solidFill>
                  <a:srgbClr val="002E63"/>
                </a:solidFill>
              </a:rPr>
              <a:t>|</a:t>
            </a:r>
          </a:p>
        </p:txBody>
      </p:sp>
      <p:sp>
        <p:nvSpPr>
          <p:cNvPr id="9" name="TextBox 18"/>
          <p:cNvSpPr txBox="1">
            <a:spLocks noChangeArrowheads="1"/>
          </p:cNvSpPr>
          <p:nvPr userDrawn="1"/>
        </p:nvSpPr>
        <p:spPr bwMode="auto">
          <a:xfrm>
            <a:off x="2209800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fi-FI" sz="1100" smtClean="0">
                <a:solidFill>
                  <a:srgbClr val="002E63"/>
                </a:solidFill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4749800"/>
            <a:ext cx="5486400" cy="566738"/>
          </a:xfrm>
        </p:spPr>
        <p:txBody>
          <a:bodyPr lIns="0" tIns="0"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7388" y="5619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388" y="53165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0A6D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755900" y="6451600"/>
            <a:ext cx="904875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</a:defRPr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0313" y="6451600"/>
            <a:ext cx="3095625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</a:defRPr>
            </a:lvl1pPr>
          </a:lstStyle>
          <a:p>
            <a:pPr>
              <a:defRPr/>
            </a:pPr>
            <a:r>
              <a:rPr lang="en-US" smtClean="0"/>
              <a:t>Minna Punakallio</a:t>
            </a:r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68538" y="6451600"/>
            <a:ext cx="392112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114785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5" name="Picture 12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5"/>
          <p:cNvSpPr txBox="1">
            <a:spLocks noChangeArrowheads="1"/>
          </p:cNvSpPr>
          <p:nvPr userDrawn="1"/>
        </p:nvSpPr>
        <p:spPr bwMode="auto">
          <a:xfrm>
            <a:off x="3681413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fi-FI" sz="1100" smtClean="0">
                <a:solidFill>
                  <a:srgbClr val="002E63"/>
                </a:solidFill>
              </a:rPr>
              <a:t>|</a:t>
            </a:r>
          </a:p>
        </p:txBody>
      </p:sp>
      <p:sp>
        <p:nvSpPr>
          <p:cNvPr id="7" name="TextBox 16"/>
          <p:cNvSpPr txBox="1">
            <a:spLocks noChangeArrowheads="1"/>
          </p:cNvSpPr>
          <p:nvPr userDrawn="1"/>
        </p:nvSpPr>
        <p:spPr bwMode="auto">
          <a:xfrm>
            <a:off x="2660650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fi-FI" sz="1100" smtClean="0">
                <a:solidFill>
                  <a:srgbClr val="002E63"/>
                </a:solidFill>
              </a:rPr>
              <a:t>|</a:t>
            </a:r>
          </a:p>
        </p:txBody>
      </p:sp>
      <p:sp>
        <p:nvSpPr>
          <p:cNvPr id="8" name="TextBox 17"/>
          <p:cNvSpPr txBox="1">
            <a:spLocks noChangeArrowheads="1"/>
          </p:cNvSpPr>
          <p:nvPr userDrawn="1"/>
        </p:nvSpPr>
        <p:spPr bwMode="auto">
          <a:xfrm>
            <a:off x="2209800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fi-FI" sz="1100" smtClean="0">
                <a:solidFill>
                  <a:srgbClr val="002E63"/>
                </a:solidFill>
              </a:rPr>
              <a:t>|</a:t>
            </a:r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2908300" y="6604000"/>
            <a:ext cx="904875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mtClean="0">
                <a:solidFill>
                  <a:srgbClr val="002E63"/>
                </a:solidFill>
                <a:latin typeface="Verdana"/>
              </a:rPr>
              <a:t>5.4.2011</a:t>
            </a:r>
            <a:endParaRPr lang="fi-FI">
              <a:solidFill>
                <a:srgbClr val="002E63"/>
              </a:solidFill>
              <a:latin typeface="Verdana"/>
            </a:endParaRP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922713" y="6604000"/>
            <a:ext cx="3095625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100">
                <a:solidFill>
                  <a:schemeClr val="accent1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>
                <a:solidFill>
                  <a:srgbClr val="002E63"/>
                </a:solidFill>
                <a:latin typeface="Verdana"/>
              </a:rPr>
              <a:t>etunimi sukunimi Titteli | Tapahtuma</a:t>
            </a:r>
            <a:endParaRPr lang="fi-FI" dirty="0" smtClean="0">
              <a:solidFill>
                <a:srgbClr val="002E63"/>
              </a:solidFill>
              <a:latin typeface="Verdana"/>
            </a:endParaRPr>
          </a:p>
        </p:txBody>
      </p:sp>
      <p:sp>
        <p:nvSpPr>
          <p:cNvPr id="11" name="TextBox 20"/>
          <p:cNvSpPr txBox="1">
            <a:spLocks noChangeArrowheads="1"/>
          </p:cNvSpPr>
          <p:nvPr userDrawn="1"/>
        </p:nvSpPr>
        <p:spPr bwMode="auto">
          <a:xfrm>
            <a:off x="3833813" y="66516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fi-FI" sz="1100" smtClean="0">
                <a:solidFill>
                  <a:srgbClr val="002E63"/>
                </a:solidFill>
              </a:rPr>
              <a:t>|</a:t>
            </a:r>
          </a:p>
        </p:txBody>
      </p:sp>
      <p:sp>
        <p:nvSpPr>
          <p:cNvPr id="12" name="TextBox 27"/>
          <p:cNvSpPr txBox="1">
            <a:spLocks noChangeArrowheads="1"/>
          </p:cNvSpPr>
          <p:nvPr userDrawn="1"/>
        </p:nvSpPr>
        <p:spPr bwMode="auto">
          <a:xfrm>
            <a:off x="2813050" y="66516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fi-FI" sz="1100" smtClean="0">
                <a:solidFill>
                  <a:srgbClr val="002E63"/>
                </a:solidFill>
              </a:rPr>
              <a:t>|</a:t>
            </a:r>
          </a:p>
        </p:txBody>
      </p:sp>
      <p:sp>
        <p:nvSpPr>
          <p:cNvPr id="13" name="TextBox 28"/>
          <p:cNvSpPr txBox="1">
            <a:spLocks noChangeArrowheads="1"/>
          </p:cNvSpPr>
          <p:nvPr userDrawn="1"/>
        </p:nvSpPr>
        <p:spPr bwMode="auto">
          <a:xfrm>
            <a:off x="2362200" y="66516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fi-FI" sz="1100" smtClean="0">
                <a:solidFill>
                  <a:srgbClr val="002E63"/>
                </a:solidFill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2755900" y="6451600"/>
            <a:ext cx="904875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</a:defRPr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0313" y="6451600"/>
            <a:ext cx="3095625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</a:defRPr>
            </a:lvl1pPr>
          </a:lstStyle>
          <a:p>
            <a:pPr>
              <a:defRPr/>
            </a:pPr>
            <a:r>
              <a:rPr lang="en-US" smtClean="0"/>
              <a:t>Minna Punakallio</a:t>
            </a:r>
            <a:endParaRPr lang="fi-FI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68538" y="6451600"/>
            <a:ext cx="392112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46637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5" name="Picture 12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274638"/>
            <a:ext cx="369888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828800" cy="5851525"/>
          </a:xfrm>
        </p:spPr>
        <p:txBody>
          <a:bodyPr vert="eaVert" lIns="0" tIns="0" r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74638"/>
            <a:ext cx="57912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990319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iotsikk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ribbon_kansisiv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5" y="2679700"/>
            <a:ext cx="4052888" cy="414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logo.w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579438"/>
            <a:ext cx="254793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3503"/>
            <a:ext cx="7298267" cy="1470025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noProof="0" smtClean="0"/>
              <a:t>Muokkaa perustyyl. napsautt.</a:t>
            </a:r>
            <a:endParaRPr lang="fi-FI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50" y="3299867"/>
            <a:ext cx="6102350" cy="1636194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50508213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Väliotsikkosivu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ribbon_kansisiv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413" y="3797300"/>
            <a:ext cx="3811587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dirty="0">
              <a:solidFill>
                <a:prstClr val="white"/>
              </a:solidFill>
            </a:endParaRPr>
          </a:p>
        </p:txBody>
      </p:sp>
      <p:pic>
        <p:nvPicPr>
          <p:cNvPr id="6" name="Picture 6" descr="logo.w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3503"/>
            <a:ext cx="7772399" cy="1470025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50" y="3299867"/>
            <a:ext cx="6102350" cy="1636194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3237779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Väliotsikkosivu kuvalla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kuva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ibbon_kansisivu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0"/>
          <a:stretch>
            <a:fillRect/>
          </a:stretch>
        </p:blipFill>
        <p:spPr bwMode="auto">
          <a:xfrm>
            <a:off x="6854825" y="4724400"/>
            <a:ext cx="22891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dirty="0">
              <a:solidFill>
                <a:prstClr val="white"/>
              </a:solidFill>
            </a:endParaRPr>
          </a:p>
        </p:txBody>
      </p:sp>
      <p:sp>
        <p:nvSpPr>
          <p:cNvPr id="7" name="Rectangle 5"/>
          <p:cNvSpPr/>
          <p:nvPr userDrawn="1"/>
        </p:nvSpPr>
        <p:spPr>
          <a:xfrm rot="10800000" flipV="1">
            <a:off x="0" y="4508500"/>
            <a:ext cx="9144000" cy="36513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baseline="30000" dirty="0">
              <a:solidFill>
                <a:prstClr val="white"/>
              </a:solidFill>
            </a:endParaRPr>
          </a:p>
        </p:txBody>
      </p:sp>
      <p:pic>
        <p:nvPicPr>
          <p:cNvPr id="8" name="Picture 11" descr="logo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44281"/>
            <a:ext cx="7238999" cy="1043719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49" y="5594339"/>
            <a:ext cx="7245349" cy="1128195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0180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26CDB-2FCB-4FAF-93BD-460FA08E36D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38950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Väliotsikkosivu kuvalla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kuva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ibbon_kansisivu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0"/>
          <a:stretch>
            <a:fillRect/>
          </a:stretch>
        </p:blipFill>
        <p:spPr bwMode="auto">
          <a:xfrm>
            <a:off x="6854825" y="4724400"/>
            <a:ext cx="22891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dirty="0">
              <a:solidFill>
                <a:prstClr val="white"/>
              </a:solidFill>
            </a:endParaRPr>
          </a:p>
        </p:txBody>
      </p:sp>
      <p:sp>
        <p:nvSpPr>
          <p:cNvPr id="7" name="Rectangle 5"/>
          <p:cNvSpPr/>
          <p:nvPr userDrawn="1"/>
        </p:nvSpPr>
        <p:spPr>
          <a:xfrm rot="10800000" flipV="1">
            <a:off x="0" y="4508500"/>
            <a:ext cx="9144000" cy="36513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baseline="30000" dirty="0">
              <a:solidFill>
                <a:prstClr val="white"/>
              </a:solidFill>
            </a:endParaRPr>
          </a:p>
        </p:txBody>
      </p:sp>
      <p:pic>
        <p:nvPicPr>
          <p:cNvPr id="8" name="Picture 11" descr="logo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44281"/>
            <a:ext cx="7238999" cy="1043719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49" y="5594339"/>
            <a:ext cx="7245349" cy="1128195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0010565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Väliotsikkosivu kuvalla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kuva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ibbon_kansisivu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0"/>
          <a:stretch>
            <a:fillRect/>
          </a:stretch>
        </p:blipFill>
        <p:spPr bwMode="auto">
          <a:xfrm>
            <a:off x="6854825" y="4724400"/>
            <a:ext cx="22891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dirty="0">
              <a:solidFill>
                <a:prstClr val="white"/>
              </a:solidFill>
            </a:endParaRPr>
          </a:p>
        </p:txBody>
      </p:sp>
      <p:sp>
        <p:nvSpPr>
          <p:cNvPr id="7" name="Rectangle 5"/>
          <p:cNvSpPr/>
          <p:nvPr userDrawn="1"/>
        </p:nvSpPr>
        <p:spPr>
          <a:xfrm rot="10800000" flipV="1">
            <a:off x="0" y="4508500"/>
            <a:ext cx="9144000" cy="36513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baseline="30000" dirty="0">
              <a:solidFill>
                <a:prstClr val="white"/>
              </a:solidFill>
            </a:endParaRPr>
          </a:p>
        </p:txBody>
      </p:sp>
      <p:pic>
        <p:nvPicPr>
          <p:cNvPr id="8" name="Picture 11" descr="logo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44281"/>
            <a:ext cx="7238999" cy="1043719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49" y="5594339"/>
            <a:ext cx="7245349" cy="1128195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5185641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Väliotsikkosivu kuvalla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kuva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ibbon_kansisivu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0"/>
          <a:stretch>
            <a:fillRect/>
          </a:stretch>
        </p:blipFill>
        <p:spPr bwMode="auto">
          <a:xfrm>
            <a:off x="6854825" y="4724400"/>
            <a:ext cx="22891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dirty="0">
              <a:solidFill>
                <a:prstClr val="white"/>
              </a:solidFill>
            </a:endParaRPr>
          </a:p>
        </p:txBody>
      </p:sp>
      <p:sp>
        <p:nvSpPr>
          <p:cNvPr id="7" name="Rectangle 5"/>
          <p:cNvSpPr/>
          <p:nvPr userDrawn="1"/>
        </p:nvSpPr>
        <p:spPr>
          <a:xfrm rot="10800000" flipV="1">
            <a:off x="0" y="4508500"/>
            <a:ext cx="9144000" cy="36513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baseline="30000" dirty="0">
              <a:solidFill>
                <a:prstClr val="white"/>
              </a:solidFill>
            </a:endParaRPr>
          </a:p>
        </p:txBody>
      </p:sp>
      <p:pic>
        <p:nvPicPr>
          <p:cNvPr id="8" name="Picture 11" descr="logo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44281"/>
            <a:ext cx="7238999" cy="1043719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49" y="5594339"/>
            <a:ext cx="7245349" cy="1128195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6732178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Väliotsikkosivu kuvalla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kuva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ibbon_kansisivu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0"/>
          <a:stretch>
            <a:fillRect/>
          </a:stretch>
        </p:blipFill>
        <p:spPr bwMode="auto">
          <a:xfrm>
            <a:off x="6854825" y="4724400"/>
            <a:ext cx="22891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dirty="0">
              <a:solidFill>
                <a:prstClr val="white"/>
              </a:solidFill>
            </a:endParaRPr>
          </a:p>
        </p:txBody>
      </p:sp>
      <p:sp>
        <p:nvSpPr>
          <p:cNvPr id="7" name="Rectangle 5"/>
          <p:cNvSpPr/>
          <p:nvPr userDrawn="1"/>
        </p:nvSpPr>
        <p:spPr>
          <a:xfrm rot="10800000" flipV="1">
            <a:off x="0" y="4508500"/>
            <a:ext cx="9144000" cy="36513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baseline="30000" dirty="0">
              <a:solidFill>
                <a:prstClr val="white"/>
              </a:solidFill>
            </a:endParaRPr>
          </a:p>
        </p:txBody>
      </p:sp>
      <p:pic>
        <p:nvPicPr>
          <p:cNvPr id="8" name="Picture 11" descr="logo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44281"/>
            <a:ext cx="7238999" cy="1043719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49" y="5594339"/>
            <a:ext cx="7245349" cy="1128195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6117710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Väliotsikkosivu kuvalla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kuva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ibbon_kansisivu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0"/>
          <a:stretch>
            <a:fillRect/>
          </a:stretch>
        </p:blipFill>
        <p:spPr bwMode="auto">
          <a:xfrm>
            <a:off x="6854825" y="4724400"/>
            <a:ext cx="22891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dirty="0">
              <a:solidFill>
                <a:prstClr val="white"/>
              </a:solidFill>
            </a:endParaRPr>
          </a:p>
        </p:txBody>
      </p:sp>
      <p:sp>
        <p:nvSpPr>
          <p:cNvPr id="7" name="Rectangle 5"/>
          <p:cNvSpPr/>
          <p:nvPr userDrawn="1"/>
        </p:nvSpPr>
        <p:spPr>
          <a:xfrm rot="10800000" flipV="1">
            <a:off x="0" y="4508500"/>
            <a:ext cx="9144000" cy="36513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baseline="30000" dirty="0">
              <a:solidFill>
                <a:prstClr val="white"/>
              </a:solidFill>
            </a:endParaRPr>
          </a:p>
        </p:txBody>
      </p:sp>
      <p:pic>
        <p:nvPicPr>
          <p:cNvPr id="8" name="Picture 11" descr="logo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44281"/>
            <a:ext cx="7238999" cy="1043719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49" y="5594339"/>
            <a:ext cx="7245349" cy="1128195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117335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Väliotsikkosivu kuvalla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kuva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ibbon_kansisivu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0"/>
          <a:stretch>
            <a:fillRect/>
          </a:stretch>
        </p:blipFill>
        <p:spPr bwMode="auto">
          <a:xfrm>
            <a:off x="6854825" y="4724400"/>
            <a:ext cx="22891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dirty="0">
              <a:solidFill>
                <a:prstClr val="white"/>
              </a:solidFill>
            </a:endParaRPr>
          </a:p>
        </p:txBody>
      </p:sp>
      <p:sp>
        <p:nvSpPr>
          <p:cNvPr id="7" name="Rectangle 5"/>
          <p:cNvSpPr/>
          <p:nvPr userDrawn="1"/>
        </p:nvSpPr>
        <p:spPr>
          <a:xfrm rot="10800000" flipV="1">
            <a:off x="0" y="4508500"/>
            <a:ext cx="9144000" cy="36513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baseline="30000" dirty="0">
              <a:solidFill>
                <a:prstClr val="white"/>
              </a:solidFill>
            </a:endParaRPr>
          </a:p>
        </p:txBody>
      </p:sp>
      <p:pic>
        <p:nvPicPr>
          <p:cNvPr id="8" name="Picture 11" descr="logo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44281"/>
            <a:ext cx="7238999" cy="1043719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49" y="5594339"/>
            <a:ext cx="7245349" cy="1128195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4263125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Väliotsikkosivu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dirty="0">
              <a:solidFill>
                <a:prstClr val="white"/>
              </a:solidFill>
            </a:endParaRPr>
          </a:p>
        </p:txBody>
      </p:sp>
      <p:pic>
        <p:nvPicPr>
          <p:cNvPr id="5" name="Picture 6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3503"/>
            <a:ext cx="7772399" cy="1470025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50" y="3299867"/>
            <a:ext cx="6102350" cy="1636194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656424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- ja sisältösivu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dirty="0">
              <a:solidFill>
                <a:prstClr val="white"/>
              </a:solidFill>
            </a:endParaRPr>
          </a:p>
        </p:txBody>
      </p:sp>
      <p:pic>
        <p:nvPicPr>
          <p:cNvPr id="5" name="Picture 16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450" y="274638"/>
            <a:ext cx="7778750" cy="1143000"/>
          </a:xfrm>
        </p:spPr>
        <p:txBody>
          <a:bodyPr lIns="0" r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450" y="1600200"/>
            <a:ext cx="777875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2755900" y="6451600"/>
            <a:ext cx="904875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rgbClr val="002E6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0313" y="6451600"/>
            <a:ext cx="3095625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02E6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Minna Punakallio</a:t>
            </a:r>
            <a:endParaRPr lang="fi-FI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68538" y="6451600"/>
            <a:ext cx="392112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817473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otsikko- ja sisältösivu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dirty="0">
              <a:solidFill>
                <a:prstClr val="white"/>
              </a:solidFill>
            </a:endParaRPr>
          </a:p>
        </p:txBody>
      </p:sp>
      <p:pic>
        <p:nvPicPr>
          <p:cNvPr id="5" name="Picture 12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450" y="274638"/>
            <a:ext cx="7778750" cy="1143000"/>
          </a:xfrm>
        </p:spPr>
        <p:txBody>
          <a:bodyPr lIns="0" r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450" y="1600200"/>
            <a:ext cx="777875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2755900" y="6451600"/>
            <a:ext cx="904875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rgbClr val="002E6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0313" y="6451600"/>
            <a:ext cx="3095625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Minna Punakallio</a:t>
            </a:r>
            <a:endParaRPr lang="fi-FI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68538" y="6451600"/>
            <a:ext cx="392112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937520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dirty="0">
              <a:solidFill>
                <a:prstClr val="white"/>
              </a:solidFill>
            </a:endParaRPr>
          </a:p>
        </p:txBody>
      </p:sp>
      <p:pic>
        <p:nvPicPr>
          <p:cNvPr id="5" name="Picture 12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5"/>
          <p:cNvSpPr txBox="1">
            <a:spLocks noChangeArrowheads="1"/>
          </p:cNvSpPr>
          <p:nvPr userDrawn="1"/>
        </p:nvSpPr>
        <p:spPr bwMode="auto">
          <a:xfrm>
            <a:off x="3681413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defTabSz="457200">
              <a:defRPr/>
            </a:pPr>
            <a:r>
              <a:rPr lang="fi-FI" sz="1100" dirty="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7" name="TextBox 16"/>
          <p:cNvSpPr txBox="1">
            <a:spLocks noChangeArrowheads="1"/>
          </p:cNvSpPr>
          <p:nvPr userDrawn="1"/>
        </p:nvSpPr>
        <p:spPr bwMode="auto">
          <a:xfrm>
            <a:off x="2660650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defTabSz="457200">
              <a:defRPr/>
            </a:pPr>
            <a:r>
              <a:rPr lang="fi-FI" sz="1100" dirty="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8" name="TextBox 17"/>
          <p:cNvSpPr txBox="1">
            <a:spLocks noChangeArrowheads="1"/>
          </p:cNvSpPr>
          <p:nvPr userDrawn="1"/>
        </p:nvSpPr>
        <p:spPr bwMode="auto">
          <a:xfrm>
            <a:off x="2209800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defTabSz="457200">
              <a:defRPr/>
            </a:pPr>
            <a:r>
              <a:rPr lang="fi-FI" sz="1100" dirty="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913" y="4406900"/>
            <a:ext cx="7772400" cy="1362075"/>
          </a:xfrm>
        </p:spPr>
        <p:txBody>
          <a:bodyPr lIns="0" rIns="0" anchor="t"/>
          <a:lstStyle>
            <a:lvl1pPr algn="l">
              <a:defRPr sz="3200" b="1" cap="none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69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A6D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2755900" y="6451600"/>
            <a:ext cx="904875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rgbClr val="002E6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0313" y="6451600"/>
            <a:ext cx="3095625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Minna Punakallio</a:t>
            </a:r>
            <a:endParaRPr lang="fi-FI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68538" y="6451600"/>
            <a:ext cx="392112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1016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DFEAD-8E0D-4EA2-AB45-EB4B30E0270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859509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dirty="0">
              <a:solidFill>
                <a:prstClr val="white"/>
              </a:solidFill>
            </a:endParaRPr>
          </a:p>
        </p:txBody>
      </p:sp>
      <p:pic>
        <p:nvPicPr>
          <p:cNvPr id="6" name="Picture 13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6"/>
          <p:cNvSpPr txBox="1">
            <a:spLocks noChangeArrowheads="1"/>
          </p:cNvSpPr>
          <p:nvPr userDrawn="1"/>
        </p:nvSpPr>
        <p:spPr bwMode="auto">
          <a:xfrm>
            <a:off x="3681413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defTabSz="457200">
              <a:defRPr/>
            </a:pPr>
            <a:r>
              <a:rPr lang="fi-FI" sz="1100" dirty="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8" name="TextBox 17"/>
          <p:cNvSpPr txBox="1">
            <a:spLocks noChangeArrowheads="1"/>
          </p:cNvSpPr>
          <p:nvPr userDrawn="1"/>
        </p:nvSpPr>
        <p:spPr bwMode="auto">
          <a:xfrm>
            <a:off x="2660650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defTabSz="457200">
              <a:defRPr/>
            </a:pPr>
            <a:r>
              <a:rPr lang="fi-FI" sz="1100" dirty="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9" name="TextBox 18"/>
          <p:cNvSpPr txBox="1">
            <a:spLocks noChangeArrowheads="1"/>
          </p:cNvSpPr>
          <p:nvPr userDrawn="1"/>
        </p:nvSpPr>
        <p:spPr bwMode="auto">
          <a:xfrm>
            <a:off x="2209800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defTabSz="457200">
              <a:defRPr/>
            </a:pPr>
            <a:r>
              <a:rPr lang="fi-FI" sz="1100" dirty="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755900" y="6451600"/>
            <a:ext cx="904875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rgbClr val="002E6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0313" y="6451600"/>
            <a:ext cx="3095625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Minna Punakallio</a:t>
            </a:r>
            <a:endParaRPr lang="fi-FI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68538" y="6451600"/>
            <a:ext cx="392112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165964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dirty="0">
              <a:solidFill>
                <a:prstClr val="white"/>
              </a:solidFill>
            </a:endParaRPr>
          </a:p>
        </p:txBody>
      </p:sp>
      <p:pic>
        <p:nvPicPr>
          <p:cNvPr id="8" name="Picture 15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8"/>
          <p:cNvSpPr txBox="1">
            <a:spLocks noChangeArrowheads="1"/>
          </p:cNvSpPr>
          <p:nvPr userDrawn="1"/>
        </p:nvSpPr>
        <p:spPr bwMode="auto">
          <a:xfrm>
            <a:off x="3681413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defTabSz="457200">
              <a:defRPr/>
            </a:pPr>
            <a:r>
              <a:rPr lang="fi-FI" sz="1100" dirty="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10" name="TextBox 19"/>
          <p:cNvSpPr txBox="1">
            <a:spLocks noChangeArrowheads="1"/>
          </p:cNvSpPr>
          <p:nvPr userDrawn="1"/>
        </p:nvSpPr>
        <p:spPr bwMode="auto">
          <a:xfrm>
            <a:off x="2660650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defTabSz="457200">
              <a:defRPr/>
            </a:pPr>
            <a:r>
              <a:rPr lang="fi-FI" sz="1100" dirty="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11" name="TextBox 20"/>
          <p:cNvSpPr txBox="1">
            <a:spLocks noChangeArrowheads="1"/>
          </p:cNvSpPr>
          <p:nvPr userDrawn="1"/>
        </p:nvSpPr>
        <p:spPr bwMode="auto">
          <a:xfrm>
            <a:off x="2209800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defTabSz="457200">
              <a:defRPr/>
            </a:pPr>
            <a:r>
              <a:rPr lang="fi-FI" sz="1100" dirty="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2755900" y="6451600"/>
            <a:ext cx="904875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rgbClr val="002E6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0313" y="6451600"/>
            <a:ext cx="3095625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Minna Punakallio</a:t>
            </a:r>
            <a:endParaRPr lang="fi-FI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68538" y="6451600"/>
            <a:ext cx="392112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868215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4" name="Picture 5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516378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3" name="Picture 4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024218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6" name="Picture 13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6"/>
          <p:cNvSpPr txBox="1">
            <a:spLocks noChangeArrowheads="1"/>
          </p:cNvSpPr>
          <p:nvPr userDrawn="1"/>
        </p:nvSpPr>
        <p:spPr bwMode="auto">
          <a:xfrm>
            <a:off x="3681413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defTabSz="457200">
              <a:defRPr/>
            </a:pPr>
            <a:r>
              <a:rPr lang="fi-FI" sz="110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8" name="TextBox 17"/>
          <p:cNvSpPr txBox="1">
            <a:spLocks noChangeArrowheads="1"/>
          </p:cNvSpPr>
          <p:nvPr userDrawn="1"/>
        </p:nvSpPr>
        <p:spPr bwMode="auto">
          <a:xfrm>
            <a:off x="2660650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defTabSz="457200">
              <a:defRPr/>
            </a:pPr>
            <a:r>
              <a:rPr lang="fi-FI" sz="110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9" name="TextBox 18"/>
          <p:cNvSpPr txBox="1">
            <a:spLocks noChangeArrowheads="1"/>
          </p:cNvSpPr>
          <p:nvPr userDrawn="1"/>
        </p:nvSpPr>
        <p:spPr bwMode="auto">
          <a:xfrm>
            <a:off x="2209800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defTabSz="457200">
              <a:defRPr/>
            </a:pPr>
            <a:r>
              <a:rPr lang="fi-FI" sz="110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273050"/>
            <a:ext cx="2970212" cy="1162050"/>
          </a:xfrm>
        </p:spPr>
        <p:txBody>
          <a:bodyPr lIns="0" tIns="0"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500" y="273050"/>
            <a:ext cx="4711700" cy="58531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388" y="1435100"/>
            <a:ext cx="29702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755900" y="6451600"/>
            <a:ext cx="904875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rgbClr val="002E6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0313" y="6451600"/>
            <a:ext cx="3095625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Minna Punakallio</a:t>
            </a:r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68538" y="6451600"/>
            <a:ext cx="392112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424821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6" name="Picture 13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6"/>
          <p:cNvSpPr txBox="1">
            <a:spLocks noChangeArrowheads="1"/>
          </p:cNvSpPr>
          <p:nvPr userDrawn="1"/>
        </p:nvSpPr>
        <p:spPr bwMode="auto">
          <a:xfrm>
            <a:off x="3681413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defTabSz="457200">
              <a:defRPr/>
            </a:pPr>
            <a:r>
              <a:rPr lang="fi-FI" sz="110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8" name="TextBox 17"/>
          <p:cNvSpPr txBox="1">
            <a:spLocks noChangeArrowheads="1"/>
          </p:cNvSpPr>
          <p:nvPr userDrawn="1"/>
        </p:nvSpPr>
        <p:spPr bwMode="auto">
          <a:xfrm>
            <a:off x="2660650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defTabSz="457200">
              <a:defRPr/>
            </a:pPr>
            <a:r>
              <a:rPr lang="fi-FI" sz="110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9" name="TextBox 18"/>
          <p:cNvSpPr txBox="1">
            <a:spLocks noChangeArrowheads="1"/>
          </p:cNvSpPr>
          <p:nvPr userDrawn="1"/>
        </p:nvSpPr>
        <p:spPr bwMode="auto">
          <a:xfrm>
            <a:off x="2209800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defTabSz="457200">
              <a:defRPr/>
            </a:pPr>
            <a:r>
              <a:rPr lang="fi-FI" sz="110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4749800"/>
            <a:ext cx="5486400" cy="566738"/>
          </a:xfrm>
        </p:spPr>
        <p:txBody>
          <a:bodyPr lIns="0" tIns="0"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7388" y="5619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388" y="53165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0A6D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755900" y="6451600"/>
            <a:ext cx="904875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rgbClr val="002E6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0313" y="6451600"/>
            <a:ext cx="3095625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Minna Punakallio</a:t>
            </a:r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68538" y="6451600"/>
            <a:ext cx="392112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54133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5" name="Picture 12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5"/>
          <p:cNvSpPr txBox="1">
            <a:spLocks noChangeArrowheads="1"/>
          </p:cNvSpPr>
          <p:nvPr userDrawn="1"/>
        </p:nvSpPr>
        <p:spPr bwMode="auto">
          <a:xfrm>
            <a:off x="3681413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defTabSz="457200">
              <a:defRPr/>
            </a:pPr>
            <a:r>
              <a:rPr lang="fi-FI" sz="110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7" name="TextBox 16"/>
          <p:cNvSpPr txBox="1">
            <a:spLocks noChangeArrowheads="1"/>
          </p:cNvSpPr>
          <p:nvPr userDrawn="1"/>
        </p:nvSpPr>
        <p:spPr bwMode="auto">
          <a:xfrm>
            <a:off x="2660650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defTabSz="457200">
              <a:defRPr/>
            </a:pPr>
            <a:r>
              <a:rPr lang="fi-FI" sz="110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8" name="TextBox 17"/>
          <p:cNvSpPr txBox="1">
            <a:spLocks noChangeArrowheads="1"/>
          </p:cNvSpPr>
          <p:nvPr userDrawn="1"/>
        </p:nvSpPr>
        <p:spPr bwMode="auto">
          <a:xfrm>
            <a:off x="2209800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defTabSz="457200">
              <a:defRPr/>
            </a:pPr>
            <a:r>
              <a:rPr lang="fi-FI" sz="110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2908300" y="6604000"/>
            <a:ext cx="904875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mtClean="0">
                <a:solidFill>
                  <a:srgbClr val="002E63"/>
                </a:solidFill>
                <a:latin typeface="Verdana"/>
                <a:cs typeface="Arial" charset="0"/>
              </a:rPr>
              <a:t>5.4.2011</a:t>
            </a:r>
            <a:endParaRPr lang="fi-FI">
              <a:solidFill>
                <a:srgbClr val="002E63"/>
              </a:solidFill>
              <a:latin typeface="Verdana"/>
              <a:cs typeface="Arial" charset="0"/>
            </a:endParaRP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922713" y="6604000"/>
            <a:ext cx="3095625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100">
                <a:solidFill>
                  <a:schemeClr val="accent1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>
                <a:solidFill>
                  <a:srgbClr val="002E63"/>
                </a:solidFill>
                <a:latin typeface="Verdana"/>
                <a:cs typeface="Arial" charset="0"/>
              </a:rPr>
              <a:t>etunimi sukunimi Titteli | Tapahtuma</a:t>
            </a:r>
            <a:endParaRPr lang="fi-FI" dirty="0" smtClean="0">
              <a:solidFill>
                <a:srgbClr val="002E63"/>
              </a:solidFill>
              <a:latin typeface="Verdana"/>
              <a:cs typeface="Arial" charset="0"/>
            </a:endParaRPr>
          </a:p>
        </p:txBody>
      </p:sp>
      <p:sp>
        <p:nvSpPr>
          <p:cNvPr id="11" name="TextBox 20"/>
          <p:cNvSpPr txBox="1">
            <a:spLocks noChangeArrowheads="1"/>
          </p:cNvSpPr>
          <p:nvPr userDrawn="1"/>
        </p:nvSpPr>
        <p:spPr bwMode="auto">
          <a:xfrm>
            <a:off x="3833813" y="66516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defTabSz="457200">
              <a:defRPr/>
            </a:pPr>
            <a:r>
              <a:rPr lang="fi-FI" sz="110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12" name="TextBox 27"/>
          <p:cNvSpPr txBox="1">
            <a:spLocks noChangeArrowheads="1"/>
          </p:cNvSpPr>
          <p:nvPr userDrawn="1"/>
        </p:nvSpPr>
        <p:spPr bwMode="auto">
          <a:xfrm>
            <a:off x="2813050" y="66516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defTabSz="457200">
              <a:defRPr/>
            </a:pPr>
            <a:r>
              <a:rPr lang="fi-FI" sz="110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13" name="TextBox 28"/>
          <p:cNvSpPr txBox="1">
            <a:spLocks noChangeArrowheads="1"/>
          </p:cNvSpPr>
          <p:nvPr userDrawn="1"/>
        </p:nvSpPr>
        <p:spPr bwMode="auto">
          <a:xfrm>
            <a:off x="2362200" y="66516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defTabSz="457200">
              <a:defRPr/>
            </a:pPr>
            <a:r>
              <a:rPr lang="fi-FI" sz="110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2755900" y="6451600"/>
            <a:ext cx="904875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rgbClr val="002E6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0313" y="6451600"/>
            <a:ext cx="3095625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Minna Punakallio</a:t>
            </a:r>
            <a:endParaRPr lang="fi-FI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68538" y="6451600"/>
            <a:ext cx="392112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95216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5" name="Picture 12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274638"/>
            <a:ext cx="369888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828800" cy="5851525"/>
          </a:xfrm>
        </p:spPr>
        <p:txBody>
          <a:bodyPr vert="eaVert" lIns="0" tIns="0" r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74638"/>
            <a:ext cx="57912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16045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58.xml"/><Relationship Id="rId21" Type="http://schemas.openxmlformats.org/officeDocument/2006/relationships/slideLayout" Target="../slideLayouts/slideLayout76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0" Type="http://schemas.openxmlformats.org/officeDocument/2006/relationships/slideLayout" Target="../slideLayouts/slideLayout75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19" Type="http://schemas.openxmlformats.org/officeDocument/2006/relationships/slideLayout" Target="../slideLayouts/slideLayout74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Relationship Id="rId2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slideLayout" Target="../slideLayouts/slideLayout94.xml"/><Relationship Id="rId3" Type="http://schemas.openxmlformats.org/officeDocument/2006/relationships/slideLayout" Target="../slideLayouts/slideLayout79.xml"/><Relationship Id="rId21" Type="http://schemas.openxmlformats.org/officeDocument/2006/relationships/slideLayout" Target="../slideLayouts/slideLayout97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93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20" Type="http://schemas.openxmlformats.org/officeDocument/2006/relationships/slideLayout" Target="../slideLayouts/slideLayout96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86.xml"/><Relationship Id="rId19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Relationship Id="rId22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L_jatkosivu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0"/>
            <a:ext cx="8486775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708025"/>
            <a:ext cx="6477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079625"/>
            <a:ext cx="6477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4549775" y="6553200"/>
            <a:ext cx="1800225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A6D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7181850" y="6553200"/>
            <a:ext cx="10795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382000" y="6553200"/>
            <a:ext cx="719138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0000" bIns="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6176B27C-5919-43CD-AA48-DCC8A436E04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70" r:id="rId1"/>
    <p:sldLayoutId id="2147486627" r:id="rId2"/>
    <p:sldLayoutId id="2147486628" r:id="rId3"/>
    <p:sldLayoutId id="2147486629" r:id="rId4"/>
    <p:sldLayoutId id="2147486630" r:id="rId5"/>
    <p:sldLayoutId id="2147486631" r:id="rId6"/>
    <p:sldLayoutId id="2147486632" r:id="rId7"/>
    <p:sldLayoutId id="2147486633" r:id="rId8"/>
    <p:sldLayoutId id="2147486634" r:id="rId9"/>
    <p:sldLayoutId id="2147486635" r:id="rId10"/>
    <p:sldLayoutId id="2147486636" r:id="rId11"/>
  </p:sldLayoutIdLst>
  <p:hf sldNum="0" hdr="0" ftr="0"/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5pPr>
      <a:lvl6pPr marL="4572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6pPr>
      <a:lvl7pPr marL="9144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7pPr>
      <a:lvl8pPr marL="13716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8pPr>
      <a:lvl9pPr marL="18288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9pPr>
    </p:titleStyle>
    <p:bodyStyle>
      <a:lvl1pPr marL="190500" indent="-1905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73100" indent="-1905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2pPr>
      <a:lvl3pPr marL="1143000" indent="-1841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3pPr>
      <a:lvl4pPr marL="1625600" indent="-1905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4pPr>
      <a:lvl5pPr marL="2093913" indent="-188913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5pPr>
      <a:lvl6pPr marL="25511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6pPr>
      <a:lvl7pPr marL="30083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7pPr>
      <a:lvl8pPr marL="34655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8pPr>
      <a:lvl9pPr marL="39227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L_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6019800"/>
            <a:ext cx="21526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708025"/>
            <a:ext cx="6477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079625"/>
            <a:ext cx="6477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4549775" y="6553200"/>
            <a:ext cx="1800225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A6D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1850" y="6553200"/>
            <a:ext cx="10795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553200"/>
            <a:ext cx="719138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0000" bIns="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8E458F52-44D4-4A22-84B8-AA8C61E58FD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37" r:id="rId1"/>
    <p:sldLayoutId id="2147486638" r:id="rId2"/>
    <p:sldLayoutId id="2147486639" r:id="rId3"/>
    <p:sldLayoutId id="2147486640" r:id="rId4"/>
    <p:sldLayoutId id="2147486641" r:id="rId5"/>
    <p:sldLayoutId id="2147486642" r:id="rId6"/>
    <p:sldLayoutId id="2147486643" r:id="rId7"/>
    <p:sldLayoutId id="2147486644" r:id="rId8"/>
    <p:sldLayoutId id="2147486645" r:id="rId9"/>
    <p:sldLayoutId id="2147486646" r:id="rId10"/>
    <p:sldLayoutId id="2147486647" r:id="rId11"/>
  </p:sldLayoutIdLst>
  <p:hf sldNum="0" hdr="0" ftr="0"/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5pPr>
      <a:lvl6pPr marL="4572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6pPr>
      <a:lvl7pPr marL="9144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7pPr>
      <a:lvl8pPr marL="13716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8pPr>
      <a:lvl9pPr marL="18288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9pPr>
    </p:titleStyle>
    <p:bodyStyle>
      <a:lvl1pPr marL="190500" indent="-1905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73100" indent="-1905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2pPr>
      <a:lvl3pPr marL="1143000" indent="-1841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3pPr>
      <a:lvl4pPr marL="1625600" indent="-1905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4pPr>
      <a:lvl5pPr marL="2093913" indent="-188913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5pPr>
      <a:lvl6pPr marL="25511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6pPr>
      <a:lvl7pPr marL="30083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7pPr>
      <a:lvl8pPr marL="34655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8pPr>
      <a:lvl9pPr marL="39227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L_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6019800"/>
            <a:ext cx="21526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708025"/>
            <a:ext cx="6477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079625"/>
            <a:ext cx="6477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4549775" y="6553200"/>
            <a:ext cx="1800225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A6D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800"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04025" y="6597650"/>
            <a:ext cx="1782763" cy="13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800"/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553200"/>
            <a:ext cx="719138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0000" bIns="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fld id="{85910AD2-BCDC-4DC1-A290-FBCBCA0E3B0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48" r:id="rId1"/>
    <p:sldLayoutId id="2147486649" r:id="rId2"/>
    <p:sldLayoutId id="2147486650" r:id="rId3"/>
    <p:sldLayoutId id="2147486651" r:id="rId4"/>
    <p:sldLayoutId id="2147486652" r:id="rId5"/>
    <p:sldLayoutId id="2147486653" r:id="rId6"/>
    <p:sldLayoutId id="2147486654" r:id="rId7"/>
    <p:sldLayoutId id="2147486655" r:id="rId8"/>
    <p:sldLayoutId id="2147486656" r:id="rId9"/>
    <p:sldLayoutId id="2147486657" r:id="rId10"/>
    <p:sldLayoutId id="2147486658" r:id="rId11"/>
  </p:sldLayoutIdLst>
  <p:hf sldNum="0" hdr="0" ftr="0"/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5pPr>
      <a:lvl6pPr marL="4572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6pPr>
      <a:lvl7pPr marL="9144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7pPr>
      <a:lvl8pPr marL="13716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8pPr>
      <a:lvl9pPr marL="18288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9pPr>
    </p:titleStyle>
    <p:bodyStyle>
      <a:lvl1pPr marL="190500" indent="-1905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73100" indent="-1905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2pPr>
      <a:lvl3pPr marL="1143000" indent="-1841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3pPr>
      <a:lvl4pPr marL="1625600" indent="-1905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4pPr>
      <a:lvl5pPr marL="2093913" indent="-188913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5pPr>
      <a:lvl6pPr marL="25511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6pPr>
      <a:lvl7pPr marL="30083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7pPr>
      <a:lvl8pPr marL="34655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8pPr>
      <a:lvl9pPr marL="39227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L_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6019800"/>
            <a:ext cx="21526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708025"/>
            <a:ext cx="6477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079625"/>
            <a:ext cx="6477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4549775" y="6553200"/>
            <a:ext cx="1800225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A6D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800"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1850" y="6553200"/>
            <a:ext cx="10795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800"/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553200"/>
            <a:ext cx="719138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0000" bIns="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fld id="{9E3C2AB3-6D6C-4544-8E58-60F5D174919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59" r:id="rId1"/>
    <p:sldLayoutId id="2147486660" r:id="rId2"/>
    <p:sldLayoutId id="2147486661" r:id="rId3"/>
    <p:sldLayoutId id="2147486662" r:id="rId4"/>
    <p:sldLayoutId id="2147486663" r:id="rId5"/>
    <p:sldLayoutId id="2147486664" r:id="rId6"/>
    <p:sldLayoutId id="2147486665" r:id="rId7"/>
    <p:sldLayoutId id="2147486666" r:id="rId8"/>
    <p:sldLayoutId id="2147486667" r:id="rId9"/>
    <p:sldLayoutId id="2147486668" r:id="rId10"/>
    <p:sldLayoutId id="2147486669" r:id="rId11"/>
  </p:sldLayoutIdLst>
  <p:hf sldNum="0" hdr="0" ftr="0"/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5pPr>
      <a:lvl6pPr marL="4572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6pPr>
      <a:lvl7pPr marL="9144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7pPr>
      <a:lvl8pPr marL="13716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8pPr>
      <a:lvl9pPr marL="18288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9pPr>
    </p:titleStyle>
    <p:bodyStyle>
      <a:lvl1pPr marL="190500" indent="-1905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73100" indent="-1905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2pPr>
      <a:lvl3pPr marL="1143000" indent="-1841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3pPr>
      <a:lvl4pPr marL="1625600" indent="-1905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4pPr>
      <a:lvl5pPr marL="2093913" indent="-188913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5pPr>
      <a:lvl6pPr marL="25511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6pPr>
      <a:lvl7pPr marL="30083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7pPr>
      <a:lvl8pPr marL="34655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8pPr>
      <a:lvl9pPr marL="39227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L_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6092825"/>
            <a:ext cx="21526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708025"/>
            <a:ext cx="6477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079625"/>
            <a:ext cx="6477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4549775" y="6562725"/>
            <a:ext cx="1800225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A6D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rgbClr val="003882"/>
                </a:solidFill>
              </a:defRPr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1850" y="6562725"/>
            <a:ext cx="10795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rgbClr val="003882"/>
                </a:solidFill>
              </a:defRPr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562725"/>
            <a:ext cx="719138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0000" bIns="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003882"/>
                </a:solidFill>
              </a:defRPr>
            </a:lvl1pPr>
          </a:lstStyle>
          <a:p>
            <a:pPr>
              <a:defRPr/>
            </a:pPr>
            <a:fld id="{03C2F450-CF9D-4231-AD70-B3DE5E4A6761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71" r:id="rId1"/>
    <p:sldLayoutId id="2147486672" r:id="rId2"/>
    <p:sldLayoutId id="2147486673" r:id="rId3"/>
    <p:sldLayoutId id="2147486674" r:id="rId4"/>
    <p:sldLayoutId id="2147486675" r:id="rId5"/>
    <p:sldLayoutId id="2147486676" r:id="rId6"/>
    <p:sldLayoutId id="2147486677" r:id="rId7"/>
    <p:sldLayoutId id="2147486678" r:id="rId8"/>
    <p:sldLayoutId id="2147486679" r:id="rId9"/>
    <p:sldLayoutId id="2147486680" r:id="rId10"/>
    <p:sldLayoutId id="2147486681" r:id="rId11"/>
  </p:sldLayoutIdLst>
  <p:hf sldNum="0" hdr="0" ftr="0"/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5pPr>
      <a:lvl6pPr marL="4572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6pPr>
      <a:lvl7pPr marL="9144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7pPr>
      <a:lvl8pPr marL="13716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8pPr>
      <a:lvl9pPr marL="18288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9pPr>
    </p:titleStyle>
    <p:bodyStyle>
      <a:lvl1pPr marL="190500" indent="-1905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73100" indent="-1905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2pPr>
      <a:lvl3pPr marL="1143000" indent="-1841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3pPr>
      <a:lvl4pPr marL="1625600" indent="-1905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4pPr>
      <a:lvl5pPr marL="2093913" indent="-188913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5pPr>
      <a:lvl6pPr marL="25511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6pPr>
      <a:lvl7pPr marL="30083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7pPr>
      <a:lvl8pPr marL="34655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8pPr>
      <a:lvl9pPr marL="39227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noProof="0" smtClean="0"/>
              <a:t>Muokkaa perustyyl. napsautt.</a:t>
            </a:r>
            <a:endParaRPr lang="fi-FI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fi-FI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82" r:id="rId1"/>
    <p:sldLayoutId id="2147486683" r:id="rId2"/>
    <p:sldLayoutId id="2147486684" r:id="rId3"/>
    <p:sldLayoutId id="2147486685" r:id="rId4"/>
    <p:sldLayoutId id="2147486686" r:id="rId5"/>
    <p:sldLayoutId id="2147486687" r:id="rId6"/>
    <p:sldLayoutId id="2147486688" r:id="rId7"/>
    <p:sldLayoutId id="2147486689" r:id="rId8"/>
    <p:sldLayoutId id="2147486690" r:id="rId9"/>
    <p:sldLayoutId id="2147486691" r:id="rId10"/>
    <p:sldLayoutId id="2147486692" r:id="rId11"/>
    <p:sldLayoutId id="2147486693" r:id="rId12"/>
    <p:sldLayoutId id="2147486694" r:id="rId13"/>
    <p:sldLayoutId id="2147486695" r:id="rId14"/>
    <p:sldLayoutId id="2147486696" r:id="rId15"/>
    <p:sldLayoutId id="2147486697" r:id="rId16"/>
    <p:sldLayoutId id="2147486698" r:id="rId17"/>
    <p:sldLayoutId id="2147486699" r:id="rId18"/>
    <p:sldLayoutId id="2147486700" r:id="rId19"/>
    <p:sldLayoutId id="2147486701" r:id="rId20"/>
    <p:sldLayoutId id="2147486702" r:id="rId21"/>
  </p:sldLayoutIdLst>
  <p:hf sldNum="0"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000" b="1" kern="1600" spc="-30">
          <a:solidFill>
            <a:srgbClr val="002E63"/>
          </a:solidFill>
          <a:latin typeface="Verdana"/>
          <a:ea typeface="Verdana" pitchFamily="34" charset="0"/>
          <a:cs typeface="Verdana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600" spc="-30">
          <a:solidFill>
            <a:srgbClr val="002E63"/>
          </a:solidFill>
          <a:latin typeface="Verdana"/>
          <a:ea typeface="Verdana" pitchFamily="34" charset="0"/>
          <a:cs typeface="Verdan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»"/>
        <a:defRPr sz="2200" kern="1600" spc="-30">
          <a:solidFill>
            <a:srgbClr val="002E63"/>
          </a:solidFill>
          <a:latin typeface="Verdana"/>
          <a:ea typeface="Verdana" pitchFamily="34" charset="0"/>
          <a:cs typeface="Verdan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600" spc="-30">
          <a:solidFill>
            <a:srgbClr val="002E63"/>
          </a:solidFill>
          <a:latin typeface="Verdana"/>
          <a:ea typeface="Verdana" pitchFamily="34" charset="0"/>
          <a:cs typeface="Verdan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600" spc="-30">
          <a:solidFill>
            <a:srgbClr val="002E63"/>
          </a:solidFill>
          <a:latin typeface="Verdana"/>
          <a:ea typeface="Verdana" pitchFamily="34" charset="0"/>
          <a:cs typeface="Verdan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600" spc="-30">
          <a:solidFill>
            <a:srgbClr val="002E63"/>
          </a:solidFill>
          <a:latin typeface="Verdana"/>
          <a:ea typeface="Verdana" pitchFamily="34" charset="0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noProof="0" smtClean="0"/>
              <a:t>Muokkaa perustyyl. napsautt.</a:t>
            </a:r>
            <a:endParaRPr lang="fi-FI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789517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933" r:id="rId1"/>
    <p:sldLayoutId id="2147486934" r:id="rId2"/>
    <p:sldLayoutId id="2147486935" r:id="rId3"/>
    <p:sldLayoutId id="2147486936" r:id="rId4"/>
    <p:sldLayoutId id="2147486937" r:id="rId5"/>
    <p:sldLayoutId id="2147486938" r:id="rId6"/>
    <p:sldLayoutId id="2147486939" r:id="rId7"/>
    <p:sldLayoutId id="2147486940" r:id="rId8"/>
    <p:sldLayoutId id="2147486941" r:id="rId9"/>
    <p:sldLayoutId id="2147486942" r:id="rId10"/>
    <p:sldLayoutId id="2147486943" r:id="rId11"/>
    <p:sldLayoutId id="2147486944" r:id="rId12"/>
    <p:sldLayoutId id="2147486945" r:id="rId13"/>
    <p:sldLayoutId id="2147486946" r:id="rId14"/>
    <p:sldLayoutId id="2147486947" r:id="rId15"/>
    <p:sldLayoutId id="2147486948" r:id="rId16"/>
    <p:sldLayoutId id="2147486949" r:id="rId17"/>
    <p:sldLayoutId id="2147486950" r:id="rId18"/>
    <p:sldLayoutId id="2147486951" r:id="rId19"/>
    <p:sldLayoutId id="2147486952" r:id="rId20"/>
    <p:sldLayoutId id="2147486953" r:id="rId21"/>
  </p:sldLayoutIdLst>
  <p:hf sldNum="0"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000" b="1" kern="1600" spc="-30">
          <a:solidFill>
            <a:srgbClr val="002E63"/>
          </a:solidFill>
          <a:latin typeface="Verdana"/>
          <a:ea typeface="Verdana" pitchFamily="34" charset="0"/>
          <a:cs typeface="Verdana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600" spc="-30">
          <a:solidFill>
            <a:srgbClr val="002E63"/>
          </a:solidFill>
          <a:latin typeface="Verdana"/>
          <a:ea typeface="Verdana" pitchFamily="34" charset="0"/>
          <a:cs typeface="Verdan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»"/>
        <a:defRPr sz="2200" kern="1600" spc="-30">
          <a:solidFill>
            <a:srgbClr val="002E63"/>
          </a:solidFill>
          <a:latin typeface="Verdana"/>
          <a:ea typeface="Verdana" pitchFamily="34" charset="0"/>
          <a:cs typeface="Verdan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600" spc="-30">
          <a:solidFill>
            <a:srgbClr val="002E63"/>
          </a:solidFill>
          <a:latin typeface="Verdana"/>
          <a:ea typeface="Verdana" pitchFamily="34" charset="0"/>
          <a:cs typeface="Verdan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600" spc="-30">
          <a:solidFill>
            <a:srgbClr val="002E63"/>
          </a:solidFill>
          <a:latin typeface="Verdana"/>
          <a:ea typeface="Verdana" pitchFamily="34" charset="0"/>
          <a:cs typeface="Verdan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600" spc="-30">
          <a:solidFill>
            <a:srgbClr val="002E63"/>
          </a:solidFill>
          <a:latin typeface="Verdana"/>
          <a:ea typeface="Verdana" pitchFamily="34" charset="0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8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8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Päivämäärän paikkamerkki 4"/>
          <p:cNvSpPr>
            <a:spLocks noGrp="1"/>
          </p:cNvSpPr>
          <p:nvPr>
            <p:ph type="dt" sz="quarter" idx="10"/>
          </p:nvPr>
        </p:nvSpPr>
        <p:spPr bwMode="auto">
          <a:xfrm>
            <a:off x="6732241" y="6471232"/>
            <a:ext cx="1854548" cy="17043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800" smtClean="0"/>
              <a:t>20.4.2016/MP</a:t>
            </a:r>
            <a:endParaRPr lang="fi-FI" sz="800" dirty="0" smtClean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305800" cy="865187"/>
          </a:xfrm>
        </p:spPr>
        <p:txBody>
          <a:bodyPr>
            <a:normAutofit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fi-FI" sz="2400" b="0" dirty="0" smtClean="0">
                <a:ea typeface="+mj-ea"/>
              </a:rPr>
              <a:t>BKT:n ja työllisten (15-74 v.) määrän muutos</a:t>
            </a:r>
            <a:br>
              <a:rPr lang="fi-FI" sz="2400" b="0" dirty="0" smtClean="0">
                <a:ea typeface="+mj-ea"/>
              </a:rPr>
            </a:br>
            <a:r>
              <a:rPr lang="fi-FI" sz="2400" b="0" dirty="0" smtClean="0">
                <a:ea typeface="+mj-ea"/>
              </a:rPr>
              <a:t> 1985-2020, %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8438176"/>
              </p:ext>
            </p:extLst>
          </p:nvPr>
        </p:nvGraphicFramePr>
        <p:xfrm>
          <a:off x="323528" y="1103313"/>
          <a:ext cx="8568952" cy="4795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1381" name="Text Box 4"/>
          <p:cNvSpPr txBox="1">
            <a:spLocks noChangeArrowheads="1"/>
          </p:cNvSpPr>
          <p:nvPr/>
        </p:nvSpPr>
        <p:spPr bwMode="auto">
          <a:xfrm>
            <a:off x="4080882" y="6212051"/>
            <a:ext cx="4079643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1100" dirty="0"/>
              <a:t>Lähde: Vuodet </a:t>
            </a:r>
            <a:r>
              <a:rPr lang="fi-FI" sz="1100" dirty="0" smtClean="0"/>
              <a:t>1985-2015 </a:t>
            </a:r>
            <a:r>
              <a:rPr lang="fi-FI" sz="1100" dirty="0"/>
              <a:t>Tilastokeskus, </a:t>
            </a:r>
            <a:r>
              <a:rPr lang="fi-FI" sz="1100" dirty="0" smtClean="0"/>
              <a:t>ennusteet </a:t>
            </a:r>
            <a:r>
              <a:rPr lang="fi-FI" sz="1100" dirty="0"/>
              <a:t>VM</a:t>
            </a:r>
          </a:p>
        </p:txBody>
      </p:sp>
      <p:sp>
        <p:nvSpPr>
          <p:cNvPr id="101382" name="Text Box 5"/>
          <p:cNvSpPr txBox="1">
            <a:spLocks noChangeArrowheads="1"/>
          </p:cNvSpPr>
          <p:nvPr/>
        </p:nvSpPr>
        <p:spPr bwMode="auto">
          <a:xfrm>
            <a:off x="8469668" y="792163"/>
            <a:ext cx="20678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1500" dirty="0">
                <a:solidFill>
                  <a:schemeClr val="accent1"/>
                </a:solidFill>
              </a:rPr>
              <a:t>%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76780" y="792163"/>
            <a:ext cx="20678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1500" dirty="0">
                <a:solidFill>
                  <a:schemeClr val="accent1"/>
                </a:solidFill>
              </a:rPr>
              <a:t>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Päivämäärän paikkamerkki 4"/>
          <p:cNvSpPr>
            <a:spLocks noGrp="1"/>
          </p:cNvSpPr>
          <p:nvPr>
            <p:ph type="dt" sz="quarter" idx="10"/>
          </p:nvPr>
        </p:nvSpPr>
        <p:spPr bwMode="auto">
          <a:xfrm>
            <a:off x="6804249" y="6453336"/>
            <a:ext cx="1826086" cy="20694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900" smtClean="0"/>
              <a:t>20.4.2016/MP</a:t>
            </a:r>
            <a:endParaRPr lang="fi-FI" sz="900" dirty="0" smtClean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4623"/>
            <a:ext cx="8964611" cy="57606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fi-FI" sz="2400" dirty="0" smtClean="0"/>
              <a:t>Kuntien ja kuntayhtymien lainakanta 1985-2020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6435225"/>
              </p:ext>
            </p:extLst>
          </p:nvPr>
        </p:nvGraphicFramePr>
        <p:xfrm>
          <a:off x="303213" y="815975"/>
          <a:ext cx="8662044" cy="5083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7525" name="Text Box 4"/>
          <p:cNvSpPr txBox="1">
            <a:spLocks noChangeArrowheads="1"/>
          </p:cNvSpPr>
          <p:nvPr/>
        </p:nvSpPr>
        <p:spPr bwMode="auto">
          <a:xfrm>
            <a:off x="698657" y="5888037"/>
            <a:ext cx="524149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fi-FI" sz="1200" dirty="0">
                <a:solidFill>
                  <a:srgbClr val="002E63"/>
                </a:solidFill>
              </a:rPr>
              <a:t>Lähde: Vuodet </a:t>
            </a:r>
            <a:r>
              <a:rPr lang="fi-FI" sz="1200" dirty="0" smtClean="0">
                <a:solidFill>
                  <a:srgbClr val="002E63"/>
                </a:solidFill>
              </a:rPr>
              <a:t>1985-2015 Tilastokeskus, ennuste 2016-20 VM</a:t>
            </a:r>
            <a:endParaRPr lang="fi-FI" sz="1200" dirty="0">
              <a:solidFill>
                <a:srgbClr val="002E63"/>
              </a:solidFill>
            </a:endParaRPr>
          </a:p>
        </p:txBody>
      </p:sp>
      <p:sp>
        <p:nvSpPr>
          <p:cNvPr id="107527" name="Text Box 6"/>
          <p:cNvSpPr txBox="1">
            <a:spLocks noChangeArrowheads="1"/>
          </p:cNvSpPr>
          <p:nvPr/>
        </p:nvSpPr>
        <p:spPr bwMode="auto">
          <a:xfrm>
            <a:off x="179388" y="673023"/>
            <a:ext cx="76655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fi-FI" sz="1400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Mrd. €</a:t>
            </a:r>
          </a:p>
        </p:txBody>
      </p:sp>
      <p:sp>
        <p:nvSpPr>
          <p:cNvPr id="107528" name="Suorakulmio 1"/>
          <p:cNvSpPr>
            <a:spLocks noChangeArrowheads="1"/>
          </p:cNvSpPr>
          <p:nvPr/>
        </p:nvSpPr>
        <p:spPr bwMode="auto">
          <a:xfrm>
            <a:off x="8460432" y="1052737"/>
            <a:ext cx="507841" cy="187220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xtLst/>
        </p:spPr>
        <p:txBody>
          <a:bodyPr wrap="none" lIns="0" tIns="0" rIns="0" bIns="0" anchor="ctr"/>
          <a:lstStyle/>
          <a:p>
            <a:endParaRPr lang="fi-FI"/>
          </a:p>
        </p:txBody>
      </p:sp>
      <p:sp>
        <p:nvSpPr>
          <p:cNvPr id="107526" name="Text Box 5"/>
          <p:cNvSpPr txBox="1">
            <a:spLocks noChangeArrowheads="1"/>
          </p:cNvSpPr>
          <p:nvPr/>
        </p:nvSpPr>
        <p:spPr bwMode="auto">
          <a:xfrm>
            <a:off x="8410686" y="548680"/>
            <a:ext cx="786681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fi-FI" sz="1700" dirty="0" smtClean="0">
                <a:solidFill>
                  <a:srgbClr val="EB0D3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</a:p>
          <a:p>
            <a:pPr algn="l" eaLnBrk="1" hangingPunct="1"/>
            <a:r>
              <a:rPr lang="fi-FI" sz="1200" dirty="0" err="1" smtClean="0">
                <a:solidFill>
                  <a:srgbClr val="EB0D3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BKT:sta</a:t>
            </a:r>
            <a:endParaRPr lang="fi-FI" sz="1200" dirty="0">
              <a:solidFill>
                <a:srgbClr val="F2103B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04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Päivämäärän paikkamerkki 4"/>
          <p:cNvSpPr>
            <a:spLocks noGrp="1"/>
          </p:cNvSpPr>
          <p:nvPr>
            <p:ph type="dt" sz="quarter" idx="10"/>
          </p:nvPr>
        </p:nvSpPr>
        <p:spPr bwMode="auto">
          <a:xfrm>
            <a:off x="6804025" y="6524625"/>
            <a:ext cx="1782763" cy="134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800" smtClean="0"/>
              <a:t>20.4.2016/MP</a:t>
            </a:r>
            <a:endParaRPr lang="fi-FI" sz="800" dirty="0" smtClean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572864" y="44624"/>
            <a:ext cx="8319616" cy="513779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2400" dirty="0" smtClean="0">
                <a:ea typeface="+mj-ea"/>
              </a:rPr>
              <a:t>Julkinen velka yhteensä (</a:t>
            </a:r>
            <a:r>
              <a:rPr lang="fi-FI" sz="2400" dirty="0" err="1" smtClean="0">
                <a:ea typeface="+mj-ea"/>
              </a:rPr>
              <a:t>EDP-velka</a:t>
            </a:r>
            <a:r>
              <a:rPr lang="fi-FI" sz="2400" dirty="0" smtClean="0">
                <a:ea typeface="+mj-ea"/>
              </a:rPr>
              <a:t>) 1985-2020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5010722"/>
              </p:ext>
            </p:extLst>
          </p:nvPr>
        </p:nvGraphicFramePr>
        <p:xfrm>
          <a:off x="158750" y="788194"/>
          <a:ext cx="8899525" cy="5318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6504" name="Suorakulmio 1"/>
          <p:cNvSpPr>
            <a:spLocks noChangeArrowheads="1"/>
          </p:cNvSpPr>
          <p:nvPr/>
        </p:nvSpPr>
        <p:spPr bwMode="auto">
          <a:xfrm>
            <a:off x="8466138" y="908720"/>
            <a:ext cx="569912" cy="223224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xtLst/>
        </p:spPr>
        <p:txBody>
          <a:bodyPr wrap="none" lIns="0" tIns="0" rIns="0" bIns="0" anchor="ctr"/>
          <a:lstStyle/>
          <a:p>
            <a:endParaRPr lang="fi-FI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79388" y="601015"/>
            <a:ext cx="76655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fi-FI" sz="1400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Mrd. €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8410686" y="476672"/>
            <a:ext cx="782009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fi-FI" sz="1700" dirty="0" smtClean="0">
                <a:solidFill>
                  <a:srgbClr val="EB0D3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</a:p>
          <a:p>
            <a:pPr algn="l" eaLnBrk="1" hangingPunct="1"/>
            <a:r>
              <a:rPr lang="fi-FI" sz="1200" dirty="0" err="1" smtClean="0">
                <a:solidFill>
                  <a:srgbClr val="EB0D3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BKT:sta</a:t>
            </a:r>
            <a:endParaRPr lang="fi-FI" sz="1200" dirty="0">
              <a:solidFill>
                <a:srgbClr val="F2103B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827584" y="6032321"/>
            <a:ext cx="524149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fi-FI" sz="1200" dirty="0">
                <a:solidFill>
                  <a:srgbClr val="002E63"/>
                </a:solidFill>
              </a:rPr>
              <a:t>Lähde: Vuodet </a:t>
            </a:r>
            <a:r>
              <a:rPr lang="fi-FI" sz="1200" dirty="0" smtClean="0">
                <a:solidFill>
                  <a:srgbClr val="002E63"/>
                </a:solidFill>
              </a:rPr>
              <a:t>1985-2015 Tilastokeskus, ennuste 2016-20 VM</a:t>
            </a:r>
            <a:endParaRPr lang="fi-FI" sz="1200" dirty="0">
              <a:solidFill>
                <a:srgbClr val="002E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70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Päivämäärän paikkamerkki 4"/>
          <p:cNvSpPr>
            <a:spLocks noGrp="1"/>
          </p:cNvSpPr>
          <p:nvPr>
            <p:ph type="dt" sz="quarter" idx="10"/>
          </p:nvPr>
        </p:nvSpPr>
        <p:spPr bwMode="auto">
          <a:xfrm>
            <a:off x="6732241" y="6471232"/>
            <a:ext cx="1854548" cy="17043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800" smtClean="0"/>
              <a:t>20.4.2016/MP</a:t>
            </a:r>
            <a:endParaRPr lang="fi-FI" sz="800" dirty="0" smtClean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305800" cy="865187"/>
          </a:xfrm>
        </p:spPr>
        <p:txBody>
          <a:bodyPr/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fi-FI" sz="2400" b="0" dirty="0" smtClean="0">
                <a:ea typeface="+mj-ea"/>
              </a:rPr>
              <a:t>BKT:n määrän muutos ja työttömyysaste</a:t>
            </a:r>
            <a:br>
              <a:rPr lang="fi-FI" sz="2400" b="0" dirty="0" smtClean="0">
                <a:ea typeface="+mj-ea"/>
              </a:rPr>
            </a:br>
            <a:r>
              <a:rPr lang="fi-FI" sz="2400" b="0" dirty="0" smtClean="0">
                <a:ea typeface="+mj-ea"/>
              </a:rPr>
              <a:t>1985-2020, %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2679932"/>
              </p:ext>
            </p:extLst>
          </p:nvPr>
        </p:nvGraphicFramePr>
        <p:xfrm>
          <a:off x="323528" y="1103313"/>
          <a:ext cx="8568952" cy="4795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1381" name="Text Box 4"/>
          <p:cNvSpPr txBox="1">
            <a:spLocks noChangeArrowheads="1"/>
          </p:cNvSpPr>
          <p:nvPr/>
        </p:nvSpPr>
        <p:spPr bwMode="auto">
          <a:xfrm>
            <a:off x="4080882" y="6212051"/>
            <a:ext cx="4079643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1100" dirty="0"/>
              <a:t>Lähde: Vuodet </a:t>
            </a:r>
            <a:r>
              <a:rPr lang="fi-FI" sz="1100" dirty="0" smtClean="0"/>
              <a:t>1985-2015 </a:t>
            </a:r>
            <a:r>
              <a:rPr lang="fi-FI" sz="1100" dirty="0"/>
              <a:t>Tilastokeskus, </a:t>
            </a:r>
            <a:r>
              <a:rPr lang="fi-FI" sz="1100" dirty="0" smtClean="0"/>
              <a:t>ennusteet </a:t>
            </a:r>
            <a:r>
              <a:rPr lang="fi-FI" sz="1100" dirty="0"/>
              <a:t>VM</a:t>
            </a:r>
          </a:p>
        </p:txBody>
      </p:sp>
      <p:sp>
        <p:nvSpPr>
          <p:cNvPr id="101382" name="Text Box 5"/>
          <p:cNvSpPr txBox="1">
            <a:spLocks noChangeArrowheads="1"/>
          </p:cNvSpPr>
          <p:nvPr/>
        </p:nvSpPr>
        <p:spPr bwMode="auto">
          <a:xfrm>
            <a:off x="395536" y="792163"/>
            <a:ext cx="20678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1500" dirty="0">
                <a:solidFill>
                  <a:schemeClr val="accent1"/>
                </a:solidFill>
              </a:rPr>
              <a:t>%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8532440" y="792163"/>
            <a:ext cx="20678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1500" dirty="0">
                <a:solidFill>
                  <a:schemeClr val="accent1"/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21377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Päivämäärän paikkamerkki 4"/>
          <p:cNvSpPr>
            <a:spLocks noGrp="1"/>
          </p:cNvSpPr>
          <p:nvPr>
            <p:ph type="dt" sz="quarter" idx="10"/>
          </p:nvPr>
        </p:nvSpPr>
        <p:spPr bwMode="auto">
          <a:xfrm>
            <a:off x="6732241" y="6463133"/>
            <a:ext cx="1854548" cy="27823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900" smtClean="0"/>
              <a:t>20.4.2016/MP</a:t>
            </a:r>
            <a:endParaRPr lang="fi-FI" sz="900" dirty="0" smtClean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1938"/>
            <a:ext cx="8496300" cy="719137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fi-FI" sz="2400" b="0" dirty="0" smtClean="0">
                <a:ea typeface="+mj-ea"/>
              </a:rPr>
              <a:t>BKT:n määrän ja yleisen ansiotasoindeksin </a:t>
            </a:r>
            <a:br>
              <a:rPr lang="fi-FI" sz="2400" b="0" dirty="0" smtClean="0">
                <a:ea typeface="+mj-ea"/>
              </a:rPr>
            </a:br>
            <a:r>
              <a:rPr lang="fi-FI" sz="2400" b="0" dirty="0" smtClean="0">
                <a:ea typeface="+mj-ea"/>
              </a:rPr>
              <a:t>muutos 1985-2020, %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6677587"/>
              </p:ext>
            </p:extLst>
          </p:nvPr>
        </p:nvGraphicFramePr>
        <p:xfrm>
          <a:off x="333964" y="1103313"/>
          <a:ext cx="8486508" cy="4795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405" name="Text Box 4"/>
          <p:cNvSpPr txBox="1">
            <a:spLocks noChangeArrowheads="1"/>
          </p:cNvSpPr>
          <p:nvPr/>
        </p:nvSpPr>
        <p:spPr bwMode="auto">
          <a:xfrm>
            <a:off x="4235515" y="6211466"/>
            <a:ext cx="4079643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1100" dirty="0"/>
              <a:t>Lähde: Vuodet </a:t>
            </a:r>
            <a:r>
              <a:rPr lang="fi-FI" sz="1100" dirty="0" smtClean="0"/>
              <a:t>1985-2015 </a:t>
            </a:r>
            <a:r>
              <a:rPr lang="fi-FI" sz="1100" dirty="0"/>
              <a:t>Tilastokeskus, </a:t>
            </a:r>
            <a:r>
              <a:rPr lang="fi-FI" sz="1100" dirty="0" smtClean="0"/>
              <a:t>ennusteet </a:t>
            </a:r>
            <a:r>
              <a:rPr lang="fi-FI" sz="1100" dirty="0"/>
              <a:t>VM</a:t>
            </a:r>
          </a:p>
        </p:txBody>
      </p:sp>
      <p:sp>
        <p:nvSpPr>
          <p:cNvPr id="102418" name="Text Box 17"/>
          <p:cNvSpPr txBox="1">
            <a:spLocks noChangeArrowheads="1"/>
          </p:cNvSpPr>
          <p:nvPr/>
        </p:nvSpPr>
        <p:spPr bwMode="auto">
          <a:xfrm>
            <a:off x="8469668" y="792163"/>
            <a:ext cx="20678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1500" dirty="0">
                <a:solidFill>
                  <a:srgbClr val="002060"/>
                </a:solidFill>
              </a:rPr>
              <a:t>%</a:t>
            </a: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476780" y="792163"/>
            <a:ext cx="20678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1500" dirty="0">
                <a:solidFill>
                  <a:srgbClr val="002060"/>
                </a:solidFill>
              </a:rPr>
              <a:t>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Päivämäärän paikkamerkki 4"/>
          <p:cNvSpPr>
            <a:spLocks noGrp="1"/>
          </p:cNvSpPr>
          <p:nvPr>
            <p:ph type="dt" sz="quarter" idx="10"/>
          </p:nvPr>
        </p:nvSpPr>
        <p:spPr bwMode="auto">
          <a:xfrm>
            <a:off x="6804025" y="6524625"/>
            <a:ext cx="1782763" cy="134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900" smtClean="0"/>
              <a:t>20.4.2016/MP</a:t>
            </a:r>
            <a:endParaRPr lang="fi-FI" sz="900" dirty="0" smtClean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1938"/>
            <a:ext cx="8496300" cy="719137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fi-FI" sz="2400" b="0" dirty="0" smtClean="0">
                <a:ea typeface="+mj-ea"/>
              </a:rPr>
              <a:t>BKT:n määrän ja kuluttajahintaindeksin muutos </a:t>
            </a:r>
            <a:br>
              <a:rPr lang="fi-FI" sz="2400" b="0" dirty="0" smtClean="0">
                <a:ea typeface="+mj-ea"/>
              </a:rPr>
            </a:br>
            <a:r>
              <a:rPr lang="fi-FI" sz="2400" b="0" dirty="0" smtClean="0">
                <a:ea typeface="+mj-ea"/>
              </a:rPr>
              <a:t>1985-2020, %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0601586"/>
              </p:ext>
            </p:extLst>
          </p:nvPr>
        </p:nvGraphicFramePr>
        <p:xfrm>
          <a:off x="158750" y="1103313"/>
          <a:ext cx="8661722" cy="4795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405" name="Text Box 4"/>
          <p:cNvSpPr txBox="1">
            <a:spLocks noChangeArrowheads="1"/>
          </p:cNvSpPr>
          <p:nvPr/>
        </p:nvSpPr>
        <p:spPr bwMode="auto">
          <a:xfrm>
            <a:off x="4260361" y="6211466"/>
            <a:ext cx="4029949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1100" dirty="0"/>
              <a:t>Lähde: Vuodet </a:t>
            </a:r>
            <a:r>
              <a:rPr lang="fi-FI" sz="1100" dirty="0" smtClean="0"/>
              <a:t>1985-2015 </a:t>
            </a:r>
            <a:r>
              <a:rPr lang="fi-FI" sz="1100" dirty="0"/>
              <a:t>Tilastokeskus, </a:t>
            </a:r>
            <a:r>
              <a:rPr lang="fi-FI" sz="1100" dirty="0" smtClean="0"/>
              <a:t>ennusteet </a:t>
            </a:r>
            <a:r>
              <a:rPr lang="fi-FI" sz="1100" dirty="0"/>
              <a:t>VM</a:t>
            </a:r>
          </a:p>
        </p:txBody>
      </p:sp>
      <p:sp>
        <p:nvSpPr>
          <p:cNvPr id="102418" name="Text Box 17"/>
          <p:cNvSpPr txBox="1">
            <a:spLocks noChangeArrowheads="1"/>
          </p:cNvSpPr>
          <p:nvPr/>
        </p:nvSpPr>
        <p:spPr bwMode="auto">
          <a:xfrm>
            <a:off x="8470669" y="824136"/>
            <a:ext cx="20678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1500" dirty="0">
                <a:solidFill>
                  <a:srgbClr val="002060"/>
                </a:solidFill>
              </a:rPr>
              <a:t>%</a:t>
            </a: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333963" y="824136"/>
            <a:ext cx="20678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1500" dirty="0">
                <a:solidFill>
                  <a:srgbClr val="002060"/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86181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Päivämäärän paikkamerkki 4"/>
          <p:cNvSpPr>
            <a:spLocks noGrp="1"/>
          </p:cNvSpPr>
          <p:nvPr>
            <p:ph type="dt" sz="quarter" idx="10"/>
          </p:nvPr>
        </p:nvSpPr>
        <p:spPr bwMode="auto">
          <a:xfrm>
            <a:off x="6660232" y="6453336"/>
            <a:ext cx="1782763" cy="134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900" dirty="0" smtClean="0"/>
              <a:t>30.5.2016/MP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9337507"/>
              </p:ext>
            </p:extLst>
          </p:nvPr>
        </p:nvGraphicFramePr>
        <p:xfrm>
          <a:off x="145511" y="1125687"/>
          <a:ext cx="8589714" cy="4992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405" name="Text Box 4"/>
          <p:cNvSpPr txBox="1">
            <a:spLocks noChangeArrowheads="1"/>
          </p:cNvSpPr>
          <p:nvPr/>
        </p:nvSpPr>
        <p:spPr bwMode="auto">
          <a:xfrm>
            <a:off x="1930915" y="6428075"/>
            <a:ext cx="4081245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fi-FI" sz="1100" dirty="0"/>
              <a:t>Lähde: Vuodet </a:t>
            </a:r>
            <a:r>
              <a:rPr lang="fi-FI" sz="1100" dirty="0" smtClean="0"/>
              <a:t>1975-2015 </a:t>
            </a:r>
            <a:r>
              <a:rPr lang="fi-FI" sz="1100" dirty="0"/>
              <a:t>Tilastokeskus</a:t>
            </a:r>
            <a:r>
              <a:rPr lang="fi-FI" sz="1100" dirty="0" smtClean="0"/>
              <a:t>, ennusteet VM</a:t>
            </a:r>
            <a:endParaRPr lang="fi-FI" sz="1100" dirty="0"/>
          </a:p>
        </p:txBody>
      </p:sp>
      <p:sp>
        <p:nvSpPr>
          <p:cNvPr id="102418" name="Text Box 17"/>
          <p:cNvSpPr txBox="1">
            <a:spLocks noChangeArrowheads="1"/>
          </p:cNvSpPr>
          <p:nvPr/>
        </p:nvSpPr>
        <p:spPr bwMode="auto">
          <a:xfrm>
            <a:off x="8469668" y="858198"/>
            <a:ext cx="20678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1500" dirty="0">
                <a:solidFill>
                  <a:schemeClr val="accent1"/>
                </a:solidFill>
              </a:rPr>
              <a:t>%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3203848" y="3491716"/>
            <a:ext cx="2785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800" dirty="0" smtClean="0"/>
              <a:t>Valtion muut verotulot</a:t>
            </a:r>
            <a:endParaRPr lang="fi-FI" sz="1800" dirty="0"/>
          </a:p>
        </p:txBody>
      </p:sp>
      <p:sp>
        <p:nvSpPr>
          <p:cNvPr id="9" name="Tekstiruutu 8"/>
          <p:cNvSpPr txBox="1"/>
          <p:nvPr/>
        </p:nvSpPr>
        <p:spPr>
          <a:xfrm>
            <a:off x="8577971" y="5106670"/>
            <a:ext cx="3145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600" dirty="0" smtClean="0"/>
              <a:t>5</a:t>
            </a:r>
            <a:endParaRPr lang="fi-FI" sz="1600" dirty="0"/>
          </a:p>
        </p:txBody>
      </p:sp>
      <p:sp>
        <p:nvSpPr>
          <p:cNvPr id="35" name="Tekstiruutu 34"/>
          <p:cNvSpPr txBox="1"/>
          <p:nvPr/>
        </p:nvSpPr>
        <p:spPr>
          <a:xfrm>
            <a:off x="8448128" y="4192052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600" dirty="0" smtClean="0"/>
              <a:t>15</a:t>
            </a:r>
            <a:endParaRPr lang="fi-FI" sz="1600" dirty="0"/>
          </a:p>
        </p:txBody>
      </p:sp>
      <p:sp>
        <p:nvSpPr>
          <p:cNvPr id="36" name="Tekstiruutu 35"/>
          <p:cNvSpPr txBox="1"/>
          <p:nvPr/>
        </p:nvSpPr>
        <p:spPr>
          <a:xfrm>
            <a:off x="8448128" y="2895908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600" dirty="0" smtClean="0"/>
              <a:t>30</a:t>
            </a:r>
            <a:endParaRPr lang="fi-FI" sz="1600" dirty="0"/>
          </a:p>
        </p:txBody>
      </p:sp>
      <p:sp>
        <p:nvSpPr>
          <p:cNvPr id="37" name="Tekstiruutu 36"/>
          <p:cNvSpPr txBox="1"/>
          <p:nvPr/>
        </p:nvSpPr>
        <p:spPr>
          <a:xfrm>
            <a:off x="8448128" y="2031812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600" dirty="0" smtClean="0"/>
              <a:t>40</a:t>
            </a:r>
            <a:endParaRPr lang="fi-FI" sz="1600" dirty="0"/>
          </a:p>
        </p:txBody>
      </p:sp>
      <p:sp>
        <p:nvSpPr>
          <p:cNvPr id="38" name="Tekstiruutu 37"/>
          <p:cNvSpPr txBox="1"/>
          <p:nvPr/>
        </p:nvSpPr>
        <p:spPr>
          <a:xfrm>
            <a:off x="8448128" y="1146230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600" dirty="0" smtClean="0"/>
              <a:t>50</a:t>
            </a:r>
            <a:endParaRPr lang="fi-FI" sz="1600" dirty="0"/>
          </a:p>
        </p:txBody>
      </p:sp>
      <p:sp>
        <p:nvSpPr>
          <p:cNvPr id="41" name="Tekstiruutu 40"/>
          <p:cNvSpPr txBox="1"/>
          <p:nvPr/>
        </p:nvSpPr>
        <p:spPr>
          <a:xfrm>
            <a:off x="8577970" y="5538718"/>
            <a:ext cx="314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600" dirty="0" smtClean="0"/>
              <a:t>0</a:t>
            </a:r>
            <a:endParaRPr lang="fi-FI" sz="1600" dirty="0"/>
          </a:p>
        </p:txBody>
      </p:sp>
      <p:sp>
        <p:nvSpPr>
          <p:cNvPr id="42" name="Text Box 17"/>
          <p:cNvSpPr txBox="1">
            <a:spLocks noChangeArrowheads="1"/>
          </p:cNvSpPr>
          <p:nvPr/>
        </p:nvSpPr>
        <p:spPr bwMode="auto">
          <a:xfrm>
            <a:off x="250520" y="893912"/>
            <a:ext cx="20678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1500" dirty="0">
                <a:solidFill>
                  <a:schemeClr val="accent1"/>
                </a:solidFill>
              </a:rPr>
              <a:t>%</a:t>
            </a: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1866032" y="1412776"/>
            <a:ext cx="1193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itchFamily="34" charset="0"/>
              </a:rPr>
              <a:t>Veroaste</a:t>
            </a:r>
          </a:p>
        </p:txBody>
      </p:sp>
      <p:sp>
        <p:nvSpPr>
          <p:cNvPr id="32" name="Line 7"/>
          <p:cNvSpPr>
            <a:spLocks noChangeShapeType="1"/>
          </p:cNvSpPr>
          <p:nvPr/>
        </p:nvSpPr>
        <p:spPr bwMode="auto">
          <a:xfrm>
            <a:off x="2555776" y="1751856"/>
            <a:ext cx="304800" cy="381000"/>
          </a:xfrm>
          <a:prstGeom prst="line">
            <a:avLst/>
          </a:prstGeom>
          <a:noFill/>
          <a:ln w="15875">
            <a:solidFill>
              <a:sysClr val="windowText" lastClr="0000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566"/>
            <a:ext cx="8352482" cy="792162"/>
          </a:xfrm>
        </p:spPr>
        <p:txBody>
          <a:bodyPr/>
          <a:lstStyle/>
          <a:p>
            <a:pPr algn="ctr" eaLnBrk="1" fontAlgn="auto" hangingPunct="1">
              <a:lnSpc>
                <a:spcPct val="95000"/>
              </a:lnSpc>
              <a:spcAft>
                <a:spcPts val="0"/>
              </a:spcAft>
              <a:defRPr/>
            </a:pPr>
            <a:r>
              <a:rPr lang="fi-FI" sz="2400" dirty="0" smtClean="0">
                <a:solidFill>
                  <a:srgbClr val="003882"/>
                </a:solidFill>
                <a:ea typeface="+mj-ea"/>
              </a:rPr>
              <a:t>Veroaste (verojen suhde </a:t>
            </a:r>
            <a:r>
              <a:rPr lang="fi-FI" sz="2400" dirty="0" err="1" smtClean="0">
                <a:solidFill>
                  <a:srgbClr val="003882"/>
                </a:solidFill>
                <a:ea typeface="+mj-ea"/>
              </a:rPr>
              <a:t>BKT:een</a:t>
            </a:r>
            <a:r>
              <a:rPr lang="fi-FI" sz="2400" dirty="0" smtClean="0">
                <a:solidFill>
                  <a:srgbClr val="003882"/>
                </a:solidFill>
                <a:ea typeface="+mj-ea"/>
              </a:rPr>
              <a:t>), %</a:t>
            </a:r>
            <a:r>
              <a:rPr lang="fi-FI" sz="2400" b="0" dirty="0" smtClean="0">
                <a:solidFill>
                  <a:srgbClr val="003882"/>
                </a:solidFill>
                <a:ea typeface="+mj-ea"/>
              </a:rPr>
              <a:t/>
            </a:r>
            <a:br>
              <a:rPr lang="fi-FI" sz="2400" b="0" dirty="0" smtClean="0">
                <a:solidFill>
                  <a:srgbClr val="003882"/>
                </a:solidFill>
                <a:ea typeface="+mj-ea"/>
              </a:rPr>
            </a:br>
            <a:r>
              <a:rPr lang="fi-FI" sz="2400" dirty="0" smtClean="0">
                <a:solidFill>
                  <a:srgbClr val="003882"/>
                </a:solidFill>
                <a:ea typeface="+mj-ea"/>
              </a:rPr>
              <a:t>vuosina 1975-2020</a:t>
            </a:r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3275856" y="5219908"/>
            <a:ext cx="22828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itchFamily="34" charset="0"/>
              </a:rPr>
              <a:t>Kuntien verotulot</a:t>
            </a:r>
          </a:p>
        </p:txBody>
      </p:sp>
      <p:sp>
        <p:nvSpPr>
          <p:cNvPr id="44" name="Text Box 5"/>
          <p:cNvSpPr txBox="1">
            <a:spLocks noChangeArrowheads="1"/>
          </p:cNvSpPr>
          <p:nvPr/>
        </p:nvSpPr>
        <p:spPr bwMode="auto">
          <a:xfrm>
            <a:off x="3275856" y="4459719"/>
            <a:ext cx="286168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itchFamily="34" charset="0"/>
              </a:rPr>
              <a:t>Kuntien valtionosuudet</a:t>
            </a:r>
          </a:p>
        </p:txBody>
      </p:sp>
      <p:sp>
        <p:nvSpPr>
          <p:cNvPr id="49" name="Tekstiruutu 48"/>
          <p:cNvSpPr txBox="1"/>
          <p:nvPr/>
        </p:nvSpPr>
        <p:spPr>
          <a:xfrm>
            <a:off x="8448128" y="4674622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600" dirty="0" smtClean="0"/>
              <a:t>10</a:t>
            </a:r>
            <a:endParaRPr lang="fi-FI" sz="1600" dirty="0"/>
          </a:p>
        </p:txBody>
      </p:sp>
      <p:sp>
        <p:nvSpPr>
          <p:cNvPr id="50" name="Tekstiruutu 49"/>
          <p:cNvSpPr txBox="1"/>
          <p:nvPr/>
        </p:nvSpPr>
        <p:spPr>
          <a:xfrm>
            <a:off x="8448128" y="3327956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600" dirty="0" smtClean="0"/>
              <a:t>25</a:t>
            </a:r>
            <a:endParaRPr lang="fi-FI" sz="1600" dirty="0"/>
          </a:p>
        </p:txBody>
      </p:sp>
      <p:sp>
        <p:nvSpPr>
          <p:cNvPr id="51" name="Tekstiruutu 50"/>
          <p:cNvSpPr txBox="1"/>
          <p:nvPr/>
        </p:nvSpPr>
        <p:spPr>
          <a:xfrm>
            <a:off x="8448128" y="2463860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600" dirty="0" smtClean="0"/>
              <a:t>35</a:t>
            </a:r>
            <a:endParaRPr lang="fi-FI" sz="1600" dirty="0"/>
          </a:p>
        </p:txBody>
      </p:sp>
      <p:sp>
        <p:nvSpPr>
          <p:cNvPr id="52" name="Tekstiruutu 51"/>
          <p:cNvSpPr txBox="1"/>
          <p:nvPr/>
        </p:nvSpPr>
        <p:spPr>
          <a:xfrm>
            <a:off x="8448128" y="1578278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600" dirty="0" smtClean="0"/>
              <a:t>45</a:t>
            </a:r>
            <a:endParaRPr lang="fi-FI" sz="1600" dirty="0"/>
          </a:p>
        </p:txBody>
      </p:sp>
      <p:sp>
        <p:nvSpPr>
          <p:cNvPr id="53" name="Tekstiruutu 52"/>
          <p:cNvSpPr txBox="1"/>
          <p:nvPr/>
        </p:nvSpPr>
        <p:spPr>
          <a:xfrm>
            <a:off x="8448128" y="3760004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600" dirty="0" smtClean="0"/>
              <a:t>20</a:t>
            </a:r>
            <a:endParaRPr lang="fi-FI" sz="1600" dirty="0"/>
          </a:p>
        </p:txBody>
      </p:sp>
      <p:sp>
        <p:nvSpPr>
          <p:cNvPr id="3" name="Tekstiruutu 2"/>
          <p:cNvSpPr txBox="1"/>
          <p:nvPr/>
        </p:nvSpPr>
        <p:spPr>
          <a:xfrm>
            <a:off x="3275856" y="2195572"/>
            <a:ext cx="2530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800" dirty="0" smtClean="0"/>
              <a:t>Sosiaaliturvamaksut</a:t>
            </a:r>
            <a:endParaRPr lang="fi-FI" sz="1800" dirty="0"/>
          </a:p>
        </p:txBody>
      </p:sp>
      <p:cxnSp>
        <p:nvCxnSpPr>
          <p:cNvPr id="27" name="Suora yhdysviiva 26"/>
          <p:cNvCxnSpPr/>
          <p:nvPr/>
        </p:nvCxnSpPr>
        <p:spPr>
          <a:xfrm>
            <a:off x="683568" y="3060000"/>
            <a:ext cx="7668000" cy="0"/>
          </a:xfrm>
          <a:prstGeom prst="line">
            <a:avLst/>
          </a:prstGeom>
          <a:ln w="9525"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uora yhdysviiva 27"/>
          <p:cNvCxnSpPr/>
          <p:nvPr/>
        </p:nvCxnSpPr>
        <p:spPr>
          <a:xfrm>
            <a:off x="683568" y="3501008"/>
            <a:ext cx="7668000" cy="0"/>
          </a:xfrm>
          <a:prstGeom prst="line">
            <a:avLst/>
          </a:prstGeom>
          <a:ln w="9525"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uora yhdysviiva 28"/>
          <p:cNvCxnSpPr/>
          <p:nvPr/>
        </p:nvCxnSpPr>
        <p:spPr>
          <a:xfrm>
            <a:off x="683568" y="3949200"/>
            <a:ext cx="7668000" cy="0"/>
          </a:xfrm>
          <a:prstGeom prst="line">
            <a:avLst/>
          </a:prstGeom>
          <a:ln w="9525"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uora yhdysviiva 29"/>
          <p:cNvCxnSpPr/>
          <p:nvPr/>
        </p:nvCxnSpPr>
        <p:spPr>
          <a:xfrm>
            <a:off x="683568" y="4384800"/>
            <a:ext cx="7668000" cy="0"/>
          </a:xfrm>
          <a:prstGeom prst="line">
            <a:avLst/>
          </a:prstGeom>
          <a:ln w="9525"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uora yhdysviiva 30"/>
          <p:cNvCxnSpPr/>
          <p:nvPr/>
        </p:nvCxnSpPr>
        <p:spPr>
          <a:xfrm>
            <a:off x="683568" y="5256000"/>
            <a:ext cx="7668000" cy="0"/>
          </a:xfrm>
          <a:prstGeom prst="line">
            <a:avLst/>
          </a:prstGeom>
          <a:ln w="9525"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uora yhdysviiva 32"/>
          <p:cNvCxnSpPr/>
          <p:nvPr/>
        </p:nvCxnSpPr>
        <p:spPr>
          <a:xfrm>
            <a:off x="683568" y="2196000"/>
            <a:ext cx="7668000" cy="0"/>
          </a:xfrm>
          <a:prstGeom prst="line">
            <a:avLst/>
          </a:prstGeom>
          <a:ln w="9525"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uora yhdysviiva 39"/>
          <p:cNvCxnSpPr/>
          <p:nvPr/>
        </p:nvCxnSpPr>
        <p:spPr>
          <a:xfrm>
            <a:off x="683568" y="4824000"/>
            <a:ext cx="7668000" cy="0"/>
          </a:xfrm>
          <a:prstGeom prst="line">
            <a:avLst/>
          </a:prstGeom>
          <a:ln w="9525"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uora yhdysviiva 44"/>
          <p:cNvCxnSpPr/>
          <p:nvPr/>
        </p:nvCxnSpPr>
        <p:spPr>
          <a:xfrm>
            <a:off x="683568" y="2628000"/>
            <a:ext cx="7668000" cy="0"/>
          </a:xfrm>
          <a:prstGeom prst="line">
            <a:avLst/>
          </a:prstGeom>
          <a:ln w="9525"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292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Päivämäärän paikkamerkki 4"/>
          <p:cNvSpPr>
            <a:spLocks noGrp="1"/>
          </p:cNvSpPr>
          <p:nvPr>
            <p:ph type="dt" sz="quarter" idx="10"/>
          </p:nvPr>
        </p:nvSpPr>
        <p:spPr bwMode="auto">
          <a:xfrm>
            <a:off x="7037709" y="6453336"/>
            <a:ext cx="1782763" cy="134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800" dirty="0" smtClean="0"/>
              <a:t>31.5.2016/MP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891565"/>
              </p:ext>
            </p:extLst>
          </p:nvPr>
        </p:nvGraphicFramePr>
        <p:xfrm>
          <a:off x="432008" y="1221428"/>
          <a:ext cx="8195672" cy="4763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405" name="Text Box 4"/>
          <p:cNvSpPr txBox="1">
            <a:spLocks noChangeArrowheads="1"/>
          </p:cNvSpPr>
          <p:nvPr/>
        </p:nvSpPr>
        <p:spPr bwMode="auto">
          <a:xfrm>
            <a:off x="1115616" y="6140043"/>
            <a:ext cx="7187865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fi-FI" sz="1100" dirty="0" smtClean="0"/>
              <a:t>Lähde</a:t>
            </a:r>
            <a:r>
              <a:rPr lang="fi-FI" sz="1100" dirty="0"/>
              <a:t>: Vuodet </a:t>
            </a:r>
            <a:r>
              <a:rPr lang="fi-FI" sz="1100" dirty="0" smtClean="0"/>
              <a:t>1975-2015 </a:t>
            </a:r>
            <a:r>
              <a:rPr lang="fi-FI" sz="1100" dirty="0" smtClean="0"/>
              <a:t>Tilastokeskus, </a:t>
            </a:r>
            <a:r>
              <a:rPr lang="fi-FI" sz="1100" dirty="0"/>
              <a:t>ennusteet VM (paikallishallinnon menot sulauttamattomia</a:t>
            </a:r>
            <a:r>
              <a:rPr lang="fi-FI" sz="1100" dirty="0" smtClean="0"/>
              <a:t>)</a:t>
            </a:r>
            <a:endParaRPr lang="fi-FI" sz="1100" dirty="0"/>
          </a:p>
        </p:txBody>
      </p:sp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61591"/>
            <a:ext cx="7919541" cy="71913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600" b="0" i="0" u="none" strike="noStrike" kern="0" cap="none" spc="0" normalizeH="0" noProof="0" dirty="0" smtClean="0">
                <a:ln>
                  <a:noFill/>
                </a:ln>
                <a:solidFill>
                  <a:srgbClr val="003882"/>
                </a:solidFill>
                <a:effectLst/>
                <a:uLnTx/>
                <a:uFillTx/>
                <a:ea typeface="+mj-ea"/>
              </a:rPr>
              <a:t>Paikallishallinnon osuus julkisyhteisöjen kokonaismenoista 1975-2020, % </a:t>
            </a:r>
            <a:r>
              <a:rPr kumimoji="0" lang="fi-FI" sz="2600" b="0" i="0" u="none" strike="noStrike" kern="0" cap="none" spc="0" normalizeH="0" noProof="0" dirty="0" err="1" smtClean="0">
                <a:ln>
                  <a:noFill/>
                </a:ln>
                <a:solidFill>
                  <a:srgbClr val="003882"/>
                </a:solidFill>
                <a:effectLst/>
                <a:uLnTx/>
                <a:uFillTx/>
                <a:ea typeface="+mj-ea"/>
              </a:rPr>
              <a:t>BKT:sta</a:t>
            </a:r>
            <a:endParaRPr kumimoji="0" lang="fi-FI" sz="2600" b="0" i="0" u="none" strike="noStrike" kern="0" cap="none" spc="0" normalizeH="0" noProof="0" dirty="0" smtClean="0">
              <a:ln>
                <a:noFill/>
              </a:ln>
              <a:solidFill>
                <a:srgbClr val="003882"/>
              </a:solidFill>
              <a:effectLst/>
              <a:uLnTx/>
              <a:uFillTx/>
              <a:ea typeface="+mj-ea"/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3131840" y="3140968"/>
            <a:ext cx="341587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800" dirty="0" smtClean="0"/>
              <a:t>Muut julkisyhteisöt</a:t>
            </a:r>
          </a:p>
          <a:p>
            <a:pPr algn="l"/>
            <a:r>
              <a:rPr lang="fi-FI" sz="1600" dirty="0" smtClean="0"/>
              <a:t>(valtio ja sosiaaliturvarahastot</a:t>
            </a:r>
            <a:r>
              <a:rPr lang="fi-FI" sz="1600" dirty="0" smtClean="0">
                <a:solidFill>
                  <a:schemeClr val="tx2"/>
                </a:solidFill>
              </a:rPr>
              <a:t>)</a:t>
            </a:r>
            <a:endParaRPr lang="fi-FI" sz="1600" dirty="0">
              <a:solidFill>
                <a:schemeClr val="tx2"/>
              </a:solidFill>
            </a:endParaRPr>
          </a:p>
        </p:txBody>
      </p:sp>
      <p:sp>
        <p:nvSpPr>
          <p:cNvPr id="22" name="Tekstiruutu 21"/>
          <p:cNvSpPr txBox="1"/>
          <p:nvPr/>
        </p:nvSpPr>
        <p:spPr>
          <a:xfrm>
            <a:off x="3203848" y="4931876"/>
            <a:ext cx="1959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800" dirty="0" smtClean="0"/>
              <a:t>Paikallishallinto</a:t>
            </a:r>
            <a:endParaRPr lang="fi-FI" sz="1800" dirty="0"/>
          </a:p>
        </p:txBody>
      </p:sp>
      <p:sp>
        <p:nvSpPr>
          <p:cNvPr id="42" name="Text Box 17"/>
          <p:cNvSpPr txBox="1">
            <a:spLocks noChangeArrowheads="1"/>
          </p:cNvSpPr>
          <p:nvPr/>
        </p:nvSpPr>
        <p:spPr bwMode="auto">
          <a:xfrm>
            <a:off x="8469668" y="908720"/>
            <a:ext cx="20678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1500" dirty="0">
                <a:solidFill>
                  <a:schemeClr val="accent1"/>
                </a:solidFill>
              </a:rPr>
              <a:t>%</a:t>
            </a:r>
          </a:p>
        </p:txBody>
      </p:sp>
      <p:cxnSp>
        <p:nvCxnSpPr>
          <p:cNvPr id="10" name="Suora yhdysviiva 9"/>
          <p:cNvCxnSpPr/>
          <p:nvPr/>
        </p:nvCxnSpPr>
        <p:spPr>
          <a:xfrm>
            <a:off x="971600" y="2556000"/>
            <a:ext cx="7272808" cy="0"/>
          </a:xfrm>
          <a:prstGeom prst="line">
            <a:avLst/>
          </a:prstGeom>
          <a:ln w="9525"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uora yhdysviiva 47"/>
          <p:cNvCxnSpPr/>
          <p:nvPr/>
        </p:nvCxnSpPr>
        <p:spPr>
          <a:xfrm>
            <a:off x="971600" y="3751200"/>
            <a:ext cx="7272808" cy="0"/>
          </a:xfrm>
          <a:prstGeom prst="line">
            <a:avLst/>
          </a:prstGeom>
          <a:ln w="9525"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uora yhdysviiva 48"/>
          <p:cNvCxnSpPr/>
          <p:nvPr/>
        </p:nvCxnSpPr>
        <p:spPr>
          <a:xfrm>
            <a:off x="971600" y="4356000"/>
            <a:ext cx="7272808" cy="0"/>
          </a:xfrm>
          <a:prstGeom prst="line">
            <a:avLst/>
          </a:prstGeom>
          <a:ln w="9525"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uora yhdysviiva 49"/>
          <p:cNvCxnSpPr/>
          <p:nvPr/>
        </p:nvCxnSpPr>
        <p:spPr>
          <a:xfrm>
            <a:off x="971600" y="4953600"/>
            <a:ext cx="7272808" cy="0"/>
          </a:xfrm>
          <a:prstGeom prst="line">
            <a:avLst/>
          </a:prstGeom>
          <a:ln w="9525"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uora yhdysviiva 50"/>
          <p:cNvCxnSpPr/>
          <p:nvPr/>
        </p:nvCxnSpPr>
        <p:spPr>
          <a:xfrm>
            <a:off x="971600" y="3150000"/>
            <a:ext cx="7272808" cy="0"/>
          </a:xfrm>
          <a:prstGeom prst="line">
            <a:avLst/>
          </a:prstGeom>
          <a:ln w="9525"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kstiruutu 13"/>
          <p:cNvSpPr txBox="1"/>
          <p:nvPr/>
        </p:nvSpPr>
        <p:spPr>
          <a:xfrm>
            <a:off x="8304112" y="3573016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600" dirty="0" smtClean="0"/>
              <a:t>30</a:t>
            </a:r>
            <a:endParaRPr lang="fi-FI" sz="1600" dirty="0"/>
          </a:p>
        </p:txBody>
      </p:sp>
      <p:sp>
        <p:nvSpPr>
          <p:cNvPr id="15" name="Tekstiruutu 14"/>
          <p:cNvSpPr txBox="1"/>
          <p:nvPr/>
        </p:nvSpPr>
        <p:spPr>
          <a:xfrm>
            <a:off x="8304112" y="2996952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600" dirty="0" smtClean="0"/>
              <a:t>40</a:t>
            </a:r>
            <a:endParaRPr lang="fi-FI" sz="1600" dirty="0"/>
          </a:p>
        </p:txBody>
      </p:sp>
      <p:sp>
        <p:nvSpPr>
          <p:cNvPr id="16" name="Tekstiruutu 15"/>
          <p:cNvSpPr txBox="1"/>
          <p:nvPr/>
        </p:nvSpPr>
        <p:spPr>
          <a:xfrm>
            <a:off x="8304112" y="1772816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600" dirty="0"/>
              <a:t>6</a:t>
            </a:r>
            <a:r>
              <a:rPr lang="fi-FI" sz="1600" dirty="0" smtClean="0"/>
              <a:t>0</a:t>
            </a:r>
            <a:endParaRPr lang="fi-FI" sz="1600" dirty="0"/>
          </a:p>
        </p:txBody>
      </p:sp>
      <p:sp>
        <p:nvSpPr>
          <p:cNvPr id="17" name="Tekstiruutu 16"/>
          <p:cNvSpPr txBox="1"/>
          <p:nvPr/>
        </p:nvSpPr>
        <p:spPr>
          <a:xfrm>
            <a:off x="8433954" y="5373216"/>
            <a:ext cx="314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600" dirty="0" smtClean="0"/>
              <a:t>0</a:t>
            </a:r>
            <a:endParaRPr lang="fi-FI" sz="1600" dirty="0"/>
          </a:p>
        </p:txBody>
      </p:sp>
      <p:sp>
        <p:nvSpPr>
          <p:cNvPr id="18" name="Tekstiruutu 17"/>
          <p:cNvSpPr txBox="1"/>
          <p:nvPr/>
        </p:nvSpPr>
        <p:spPr>
          <a:xfrm>
            <a:off x="8304112" y="4775666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600" dirty="0" smtClean="0"/>
              <a:t>10</a:t>
            </a:r>
            <a:endParaRPr lang="fi-FI" sz="1600" dirty="0"/>
          </a:p>
        </p:txBody>
      </p:sp>
      <p:sp>
        <p:nvSpPr>
          <p:cNvPr id="19" name="Tekstiruutu 18"/>
          <p:cNvSpPr txBox="1"/>
          <p:nvPr/>
        </p:nvSpPr>
        <p:spPr>
          <a:xfrm>
            <a:off x="8304112" y="4170566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600" dirty="0" smtClean="0"/>
              <a:t>20</a:t>
            </a:r>
            <a:endParaRPr lang="fi-FI" sz="1600" dirty="0"/>
          </a:p>
        </p:txBody>
      </p:sp>
      <p:sp>
        <p:nvSpPr>
          <p:cNvPr id="21" name="Tekstiruutu 20"/>
          <p:cNvSpPr txBox="1"/>
          <p:nvPr/>
        </p:nvSpPr>
        <p:spPr>
          <a:xfrm>
            <a:off x="8304112" y="1196752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600" dirty="0"/>
              <a:t>7</a:t>
            </a:r>
            <a:r>
              <a:rPr lang="fi-FI" sz="1600" dirty="0" smtClean="0"/>
              <a:t>0</a:t>
            </a:r>
            <a:endParaRPr lang="fi-FI" sz="1600" dirty="0"/>
          </a:p>
        </p:txBody>
      </p:sp>
      <p:sp>
        <p:nvSpPr>
          <p:cNvPr id="23" name="Tekstiruutu 22"/>
          <p:cNvSpPr txBox="1"/>
          <p:nvPr/>
        </p:nvSpPr>
        <p:spPr>
          <a:xfrm>
            <a:off x="8304112" y="2370366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600" dirty="0" smtClean="0"/>
              <a:t>50</a:t>
            </a:r>
            <a:endParaRPr lang="fi-FI" sz="1600" dirty="0"/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539552" y="908720"/>
            <a:ext cx="20678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1500" dirty="0">
                <a:solidFill>
                  <a:schemeClr val="accent1"/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416454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Päivämäärän paikkamerkki 4"/>
          <p:cNvSpPr>
            <a:spLocks noGrp="1"/>
          </p:cNvSpPr>
          <p:nvPr>
            <p:ph type="dt" sz="quarter" idx="10"/>
          </p:nvPr>
        </p:nvSpPr>
        <p:spPr bwMode="auto">
          <a:xfrm>
            <a:off x="6804025" y="6524625"/>
            <a:ext cx="1782763" cy="134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800" smtClean="0"/>
              <a:t>9.3.2016/MP</a:t>
            </a:r>
            <a:endParaRPr lang="fi-FI" sz="800" dirty="0" smtClean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4624"/>
            <a:ext cx="8064500" cy="8016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2200" dirty="0" smtClean="0">
                <a:ea typeface="+mj-ea"/>
              </a:rPr>
              <a:t>Julkiset kulutusmenot tehtävittäin v. 2014 mrd. €</a:t>
            </a:r>
            <a:r>
              <a:rPr lang="fi-FI" sz="2800" b="0" dirty="0" smtClean="0">
                <a:ea typeface="+mj-ea"/>
              </a:rPr>
              <a:t/>
            </a:r>
            <a:br>
              <a:rPr lang="fi-FI" sz="2800" b="0" dirty="0" smtClean="0">
                <a:ea typeface="+mj-ea"/>
              </a:rPr>
            </a:br>
            <a:r>
              <a:rPr lang="fi-FI" sz="1400" b="0" dirty="0" smtClean="0">
                <a:ea typeface="+mj-ea"/>
              </a:rPr>
              <a:t>Lähde: Tilastokeskus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9797870"/>
              </p:ext>
            </p:extLst>
          </p:nvPr>
        </p:nvGraphicFramePr>
        <p:xfrm>
          <a:off x="519113" y="836712"/>
          <a:ext cx="822325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5477" name="Text Box 4"/>
          <p:cNvSpPr txBox="1">
            <a:spLocks noChangeArrowheads="1"/>
          </p:cNvSpPr>
          <p:nvPr/>
        </p:nvSpPr>
        <p:spPr bwMode="auto">
          <a:xfrm>
            <a:off x="1691680" y="5552082"/>
            <a:ext cx="817563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i-FI" sz="1200" dirty="0" err="1">
                <a:solidFill>
                  <a:schemeClr val="tx1"/>
                </a:solidFill>
              </a:rPr>
              <a:t>Puolus-</a:t>
            </a:r>
            <a:r>
              <a:rPr lang="fi-FI" sz="1200" dirty="0">
                <a:solidFill>
                  <a:schemeClr val="tx1"/>
                </a:solidFill>
              </a:rPr>
              <a:t>      </a:t>
            </a:r>
          </a:p>
          <a:p>
            <a:pPr eaLnBrk="1" hangingPunct="1">
              <a:lnSpc>
                <a:spcPct val="90000"/>
              </a:lnSpc>
            </a:pPr>
            <a:r>
              <a:rPr lang="fi-FI" sz="1200" dirty="0">
                <a:solidFill>
                  <a:schemeClr val="tx1"/>
                </a:solidFill>
              </a:rPr>
              <a:t> </a:t>
            </a:r>
            <a:r>
              <a:rPr lang="fi-FI" sz="1200" dirty="0" err="1">
                <a:solidFill>
                  <a:schemeClr val="tx1"/>
                </a:solidFill>
              </a:rPr>
              <a:t>tus</a:t>
            </a:r>
            <a:endParaRPr lang="fi-FI" sz="1200" dirty="0">
              <a:solidFill>
                <a:schemeClr val="tx1"/>
              </a:solidFill>
            </a:endParaRPr>
          </a:p>
        </p:txBody>
      </p:sp>
      <p:sp>
        <p:nvSpPr>
          <p:cNvPr id="105478" name="Text Box 5"/>
          <p:cNvSpPr txBox="1">
            <a:spLocks noChangeArrowheads="1"/>
          </p:cNvSpPr>
          <p:nvPr/>
        </p:nvSpPr>
        <p:spPr bwMode="auto">
          <a:xfrm>
            <a:off x="3221038" y="5552082"/>
            <a:ext cx="9906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i-FI" sz="1200">
                <a:solidFill>
                  <a:schemeClr val="tx1"/>
                </a:solidFill>
              </a:rPr>
              <a:t>Elinkeino-</a:t>
            </a:r>
          </a:p>
          <a:p>
            <a:pPr eaLnBrk="1" hangingPunct="1">
              <a:lnSpc>
                <a:spcPct val="90000"/>
              </a:lnSpc>
            </a:pPr>
            <a:r>
              <a:rPr lang="fi-FI" sz="1200">
                <a:solidFill>
                  <a:schemeClr val="tx1"/>
                </a:solidFill>
              </a:rPr>
              <a:t> elämän</a:t>
            </a:r>
          </a:p>
          <a:p>
            <a:pPr eaLnBrk="1" hangingPunct="1">
              <a:lnSpc>
                <a:spcPct val="90000"/>
              </a:lnSpc>
            </a:pPr>
            <a:r>
              <a:rPr lang="fi-FI" sz="1200">
                <a:solidFill>
                  <a:schemeClr val="tx1"/>
                </a:solidFill>
              </a:rPr>
              <a:t>  edist.</a:t>
            </a:r>
          </a:p>
        </p:txBody>
      </p:sp>
      <p:sp>
        <p:nvSpPr>
          <p:cNvPr id="105479" name="Text Box 6"/>
          <p:cNvSpPr txBox="1">
            <a:spLocks noChangeArrowheads="1"/>
          </p:cNvSpPr>
          <p:nvPr/>
        </p:nvSpPr>
        <p:spPr bwMode="auto">
          <a:xfrm>
            <a:off x="971600" y="5552082"/>
            <a:ext cx="747713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i-FI" sz="1200" dirty="0">
                <a:solidFill>
                  <a:schemeClr val="tx1"/>
                </a:solidFill>
              </a:rPr>
              <a:t>Yleinen</a:t>
            </a:r>
          </a:p>
          <a:p>
            <a:pPr eaLnBrk="1" hangingPunct="1">
              <a:lnSpc>
                <a:spcPct val="90000"/>
              </a:lnSpc>
            </a:pPr>
            <a:r>
              <a:rPr lang="fi-FI" sz="1200" dirty="0">
                <a:solidFill>
                  <a:schemeClr val="tx1"/>
                </a:solidFill>
              </a:rPr>
              <a:t> julkis-</a:t>
            </a:r>
          </a:p>
          <a:p>
            <a:pPr eaLnBrk="1" hangingPunct="1">
              <a:lnSpc>
                <a:spcPct val="90000"/>
              </a:lnSpc>
            </a:pPr>
            <a:r>
              <a:rPr lang="fi-FI" sz="1200" dirty="0">
                <a:solidFill>
                  <a:schemeClr val="tx1"/>
                </a:solidFill>
              </a:rPr>
              <a:t>hallinto</a:t>
            </a:r>
          </a:p>
        </p:txBody>
      </p:sp>
      <p:sp>
        <p:nvSpPr>
          <p:cNvPr id="105480" name="Text Box 7"/>
          <p:cNvSpPr txBox="1">
            <a:spLocks noChangeArrowheads="1"/>
          </p:cNvSpPr>
          <p:nvPr/>
        </p:nvSpPr>
        <p:spPr bwMode="auto">
          <a:xfrm>
            <a:off x="6299200" y="5552082"/>
            <a:ext cx="984250" cy="75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i-FI" sz="1200" dirty="0">
                <a:solidFill>
                  <a:schemeClr val="tx1"/>
                </a:solidFill>
              </a:rPr>
              <a:t> Vapaa-</a:t>
            </a:r>
          </a:p>
          <a:p>
            <a:pPr eaLnBrk="1" hangingPunct="1">
              <a:lnSpc>
                <a:spcPct val="90000"/>
              </a:lnSpc>
            </a:pPr>
            <a:r>
              <a:rPr lang="fi-FI" sz="1200" dirty="0">
                <a:solidFill>
                  <a:schemeClr val="tx1"/>
                </a:solidFill>
              </a:rPr>
              <a:t>aika, </a:t>
            </a:r>
            <a:r>
              <a:rPr lang="fi-FI" sz="1200" dirty="0" err="1">
                <a:solidFill>
                  <a:schemeClr val="tx1"/>
                </a:solidFill>
              </a:rPr>
              <a:t>kultt</a:t>
            </a:r>
            <a:r>
              <a:rPr lang="fi-FI" sz="1200" dirty="0">
                <a:solidFill>
                  <a:schemeClr val="tx1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fi-FI" sz="1200" dirty="0">
                <a:solidFill>
                  <a:schemeClr val="tx1"/>
                </a:solidFill>
              </a:rPr>
              <a:t> uskonto</a:t>
            </a:r>
          </a:p>
        </p:txBody>
      </p:sp>
      <p:sp>
        <p:nvSpPr>
          <p:cNvPr id="105481" name="Text Box 8"/>
          <p:cNvSpPr txBox="1">
            <a:spLocks noChangeArrowheads="1"/>
          </p:cNvSpPr>
          <p:nvPr/>
        </p:nvSpPr>
        <p:spPr bwMode="auto">
          <a:xfrm>
            <a:off x="2424956" y="5552082"/>
            <a:ext cx="8509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i-FI" sz="1200" dirty="0">
                <a:solidFill>
                  <a:schemeClr val="tx1"/>
                </a:solidFill>
              </a:rPr>
              <a:t>Yleinen</a:t>
            </a:r>
          </a:p>
          <a:p>
            <a:pPr eaLnBrk="1" hangingPunct="1">
              <a:lnSpc>
                <a:spcPct val="90000"/>
              </a:lnSpc>
            </a:pPr>
            <a:r>
              <a:rPr lang="fi-FI" sz="1200" dirty="0">
                <a:solidFill>
                  <a:schemeClr val="tx1"/>
                </a:solidFill>
              </a:rPr>
              <a:t> järj. ja</a:t>
            </a:r>
          </a:p>
          <a:p>
            <a:pPr eaLnBrk="1" hangingPunct="1">
              <a:lnSpc>
                <a:spcPct val="90000"/>
              </a:lnSpc>
            </a:pPr>
            <a:r>
              <a:rPr lang="fi-FI" sz="1200" dirty="0">
                <a:solidFill>
                  <a:schemeClr val="tx1"/>
                </a:solidFill>
              </a:rPr>
              <a:t> </a:t>
            </a:r>
            <a:r>
              <a:rPr lang="fi-FI" sz="1200" dirty="0" err="1">
                <a:solidFill>
                  <a:schemeClr val="tx1"/>
                </a:solidFill>
              </a:rPr>
              <a:t>turvall</a:t>
            </a:r>
            <a:r>
              <a:rPr lang="fi-FI" sz="1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05482" name="Text Box 9"/>
          <p:cNvSpPr txBox="1">
            <a:spLocks noChangeArrowheads="1"/>
          </p:cNvSpPr>
          <p:nvPr/>
        </p:nvSpPr>
        <p:spPr bwMode="auto">
          <a:xfrm>
            <a:off x="3995936" y="5552082"/>
            <a:ext cx="976312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i-FI" sz="1200" dirty="0" err="1">
                <a:solidFill>
                  <a:schemeClr val="tx1"/>
                </a:solidFill>
              </a:rPr>
              <a:t>Ympäris-</a:t>
            </a:r>
            <a:endParaRPr lang="fi-FI" sz="12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fi-FI" sz="1200" dirty="0">
                <a:solidFill>
                  <a:schemeClr val="tx1"/>
                </a:solidFill>
              </a:rPr>
              <a:t>  </a:t>
            </a:r>
            <a:r>
              <a:rPr lang="fi-FI" sz="1200" dirty="0" err="1">
                <a:solidFill>
                  <a:schemeClr val="tx1"/>
                </a:solidFill>
              </a:rPr>
              <a:t>tön</a:t>
            </a:r>
            <a:endParaRPr lang="fi-FI" sz="12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fi-FI" sz="1200" dirty="0">
                <a:solidFill>
                  <a:schemeClr val="tx1"/>
                </a:solidFill>
              </a:rPr>
              <a:t>  suojelu</a:t>
            </a:r>
          </a:p>
        </p:txBody>
      </p:sp>
      <p:sp>
        <p:nvSpPr>
          <p:cNvPr id="105483" name="Text Box 10"/>
          <p:cNvSpPr txBox="1">
            <a:spLocks noChangeArrowheads="1"/>
          </p:cNvSpPr>
          <p:nvPr/>
        </p:nvSpPr>
        <p:spPr bwMode="auto">
          <a:xfrm>
            <a:off x="4788024" y="5552082"/>
            <a:ext cx="976313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i-FI" sz="1200" dirty="0">
                <a:solidFill>
                  <a:schemeClr val="tx1"/>
                </a:solidFill>
              </a:rPr>
              <a:t>Asuminen</a:t>
            </a:r>
          </a:p>
          <a:p>
            <a:pPr eaLnBrk="1" hangingPunct="1">
              <a:lnSpc>
                <a:spcPct val="90000"/>
              </a:lnSpc>
            </a:pPr>
            <a:r>
              <a:rPr lang="fi-FI" sz="1200" dirty="0">
                <a:solidFill>
                  <a:schemeClr val="tx1"/>
                </a:solidFill>
              </a:rPr>
              <a:t>  ja </a:t>
            </a:r>
            <a:r>
              <a:rPr lang="fi-FI" sz="1200" dirty="0" err="1">
                <a:solidFill>
                  <a:schemeClr val="tx1"/>
                </a:solidFill>
              </a:rPr>
              <a:t>yhd.-</a:t>
            </a:r>
            <a:endParaRPr lang="fi-FI" sz="12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fi-FI" sz="1200" dirty="0">
                <a:solidFill>
                  <a:schemeClr val="tx1"/>
                </a:solidFill>
              </a:rPr>
              <a:t>  kunnat</a:t>
            </a:r>
          </a:p>
        </p:txBody>
      </p:sp>
      <p:sp>
        <p:nvSpPr>
          <p:cNvPr id="105484" name="Text Box 11"/>
          <p:cNvSpPr txBox="1">
            <a:spLocks noChangeArrowheads="1"/>
          </p:cNvSpPr>
          <p:nvPr/>
        </p:nvSpPr>
        <p:spPr bwMode="auto">
          <a:xfrm>
            <a:off x="7100888" y="5552082"/>
            <a:ext cx="9525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i-FI" sz="1200" dirty="0">
                <a:solidFill>
                  <a:schemeClr val="tx1"/>
                </a:solidFill>
              </a:rPr>
              <a:t>Koulutus</a:t>
            </a:r>
          </a:p>
        </p:txBody>
      </p:sp>
      <p:sp>
        <p:nvSpPr>
          <p:cNvPr id="105485" name="Text Box 12"/>
          <p:cNvSpPr txBox="1">
            <a:spLocks noChangeArrowheads="1"/>
          </p:cNvSpPr>
          <p:nvPr/>
        </p:nvSpPr>
        <p:spPr bwMode="auto">
          <a:xfrm>
            <a:off x="7924800" y="5552082"/>
            <a:ext cx="895350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i-FI" sz="1200" dirty="0">
                <a:solidFill>
                  <a:schemeClr val="tx1"/>
                </a:solidFill>
              </a:rPr>
              <a:t>Sosiaali-</a:t>
            </a:r>
          </a:p>
          <a:p>
            <a:pPr eaLnBrk="1" hangingPunct="1">
              <a:lnSpc>
                <a:spcPct val="90000"/>
              </a:lnSpc>
            </a:pPr>
            <a:r>
              <a:rPr lang="fi-FI" sz="1200" dirty="0">
                <a:solidFill>
                  <a:schemeClr val="tx1"/>
                </a:solidFill>
              </a:rPr>
              <a:t>turva</a:t>
            </a:r>
          </a:p>
        </p:txBody>
      </p:sp>
      <p:sp>
        <p:nvSpPr>
          <p:cNvPr id="105486" name="Text Box 13"/>
          <p:cNvSpPr txBox="1">
            <a:spLocks noChangeArrowheads="1"/>
          </p:cNvSpPr>
          <p:nvPr/>
        </p:nvSpPr>
        <p:spPr bwMode="auto">
          <a:xfrm>
            <a:off x="5638800" y="5552082"/>
            <a:ext cx="804863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i-FI" sz="1200">
                <a:solidFill>
                  <a:schemeClr val="tx1"/>
                </a:solidFill>
              </a:rPr>
              <a:t>Tervey-</a:t>
            </a:r>
          </a:p>
          <a:p>
            <a:pPr eaLnBrk="1" hangingPunct="1">
              <a:lnSpc>
                <a:spcPct val="90000"/>
              </a:lnSpc>
            </a:pPr>
            <a:r>
              <a:rPr lang="fi-FI" sz="1200">
                <a:solidFill>
                  <a:schemeClr val="tx1"/>
                </a:solidFill>
              </a:rPr>
              <a:t>  den-</a:t>
            </a:r>
          </a:p>
          <a:p>
            <a:pPr eaLnBrk="1" hangingPunct="1">
              <a:lnSpc>
                <a:spcPct val="90000"/>
              </a:lnSpc>
            </a:pPr>
            <a:r>
              <a:rPr lang="fi-FI" sz="1200">
                <a:solidFill>
                  <a:schemeClr val="tx1"/>
                </a:solidFill>
              </a:rPr>
              <a:t> huolto</a:t>
            </a:r>
          </a:p>
        </p:txBody>
      </p:sp>
      <p:sp>
        <p:nvSpPr>
          <p:cNvPr id="105487" name="Text Box 14"/>
          <p:cNvSpPr txBox="1">
            <a:spLocks noChangeArrowheads="1"/>
          </p:cNvSpPr>
          <p:nvPr/>
        </p:nvSpPr>
        <p:spPr bwMode="auto">
          <a:xfrm>
            <a:off x="1160887" y="2420888"/>
            <a:ext cx="4275209" cy="657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lnSpc>
                <a:spcPct val="95000"/>
              </a:lnSpc>
            </a:pPr>
            <a:r>
              <a:rPr lang="fi-FI" sz="1500" dirty="0"/>
              <a:t>Julkiset kulutusmenot yhteensä </a:t>
            </a:r>
            <a:r>
              <a:rPr lang="fi-FI" sz="1500" dirty="0" smtClean="0"/>
              <a:t>50,8 </a:t>
            </a:r>
            <a:r>
              <a:rPr lang="fi-FI" sz="1500" dirty="0"/>
              <a:t>mrd. €</a:t>
            </a:r>
          </a:p>
          <a:p>
            <a:pPr algn="l" eaLnBrk="1" hangingPunct="1">
              <a:lnSpc>
                <a:spcPct val="95000"/>
              </a:lnSpc>
            </a:pPr>
            <a:r>
              <a:rPr lang="fi-FI" sz="1500" dirty="0"/>
              <a:t>siitä: </a:t>
            </a:r>
          </a:p>
          <a:p>
            <a:pPr algn="l" eaLnBrk="1" hangingPunct="1">
              <a:lnSpc>
                <a:spcPct val="95000"/>
              </a:lnSpc>
            </a:pPr>
            <a:r>
              <a:rPr lang="fi-FI" sz="1500" dirty="0"/>
              <a:t> </a:t>
            </a:r>
            <a:r>
              <a:rPr lang="fi-FI" sz="1500" dirty="0" smtClean="0"/>
              <a:t>- Paikallishallinto 33,4 </a:t>
            </a:r>
            <a:r>
              <a:rPr lang="fi-FI" sz="1500" dirty="0"/>
              <a:t>mrd. € (</a:t>
            </a:r>
            <a:r>
              <a:rPr lang="fi-FI" sz="1500" dirty="0" smtClean="0"/>
              <a:t>65,8 </a:t>
            </a:r>
            <a:r>
              <a:rPr lang="fi-FI" sz="1500" dirty="0"/>
              <a:t>%)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6492436" y="5024209"/>
            <a:ext cx="599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71 %</a:t>
            </a:r>
            <a:endParaRPr lang="fi-FI" sz="1200" dirty="0"/>
          </a:p>
        </p:txBody>
      </p:sp>
      <p:sp>
        <p:nvSpPr>
          <p:cNvPr id="17" name="Tekstiruutu 16"/>
          <p:cNvSpPr txBox="1"/>
          <p:nvPr/>
        </p:nvSpPr>
        <p:spPr>
          <a:xfrm>
            <a:off x="8028384" y="3501008"/>
            <a:ext cx="599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83 %</a:t>
            </a:r>
            <a:endParaRPr lang="fi-FI" sz="1200" dirty="0"/>
          </a:p>
        </p:txBody>
      </p:sp>
      <p:sp>
        <p:nvSpPr>
          <p:cNvPr id="18" name="Tekstiruutu 17"/>
          <p:cNvSpPr txBox="1"/>
          <p:nvPr/>
        </p:nvSpPr>
        <p:spPr>
          <a:xfrm>
            <a:off x="7236296" y="3645024"/>
            <a:ext cx="599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81 %</a:t>
            </a:r>
            <a:endParaRPr lang="fi-FI" sz="1200" dirty="0"/>
          </a:p>
        </p:txBody>
      </p:sp>
      <p:sp>
        <p:nvSpPr>
          <p:cNvPr id="19" name="Tekstiruutu 18"/>
          <p:cNvSpPr txBox="1"/>
          <p:nvPr/>
        </p:nvSpPr>
        <p:spPr>
          <a:xfrm>
            <a:off x="5707298" y="3140968"/>
            <a:ext cx="599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82 %</a:t>
            </a:r>
            <a:endParaRPr lang="fi-FI" sz="1200" dirty="0"/>
          </a:p>
        </p:txBody>
      </p:sp>
      <p:sp>
        <p:nvSpPr>
          <p:cNvPr id="20" name="Tekstiruutu 19"/>
          <p:cNvSpPr txBox="1"/>
          <p:nvPr/>
        </p:nvSpPr>
        <p:spPr>
          <a:xfrm>
            <a:off x="1019828" y="3944089"/>
            <a:ext cx="599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51 %</a:t>
            </a:r>
            <a:endParaRPr lang="fi-FI" sz="1200" dirty="0"/>
          </a:p>
        </p:txBody>
      </p:sp>
      <p:sp>
        <p:nvSpPr>
          <p:cNvPr id="21" name="Tekstiruutu 20"/>
          <p:cNvSpPr txBox="1"/>
          <p:nvPr/>
        </p:nvSpPr>
        <p:spPr>
          <a:xfrm>
            <a:off x="2572607" y="4736177"/>
            <a:ext cx="5661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 smtClean="0"/>
              <a:t>21 %</a:t>
            </a:r>
            <a:endParaRPr lang="fi-FI" sz="1100" dirty="0"/>
          </a:p>
        </p:txBody>
      </p:sp>
      <p:sp>
        <p:nvSpPr>
          <p:cNvPr id="22" name="Tekstiruutu 21"/>
          <p:cNvSpPr txBox="1"/>
          <p:nvPr/>
        </p:nvSpPr>
        <p:spPr>
          <a:xfrm>
            <a:off x="3347864" y="4149080"/>
            <a:ext cx="599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29 %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120306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329969" y="44624"/>
            <a:ext cx="8568952" cy="719137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fi-FI" sz="2300" dirty="0" smtClean="0"/>
              <a:t>Paikallishallinnon kulutusmenot tehtävittäin</a:t>
            </a:r>
            <a:br>
              <a:rPr lang="fi-FI" sz="2300" dirty="0" smtClean="0"/>
            </a:br>
            <a:r>
              <a:rPr lang="fi-FI" sz="2300" dirty="0" smtClean="0"/>
              <a:t>vuosina 1975-2014, mrd. € (vuoden 2014  hinnoin</a:t>
            </a:r>
            <a:r>
              <a:rPr lang="fi-FI" sz="2300" baseline="30000" dirty="0" smtClean="0"/>
              <a:t>1</a:t>
            </a:r>
            <a:r>
              <a:rPr lang="fi-FI" sz="2300" dirty="0" smtClean="0"/>
              <a:t>)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3084436"/>
              </p:ext>
            </p:extLst>
          </p:nvPr>
        </p:nvGraphicFramePr>
        <p:xfrm>
          <a:off x="107504" y="980728"/>
          <a:ext cx="8568952" cy="5112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5495014" y="6453336"/>
            <a:ext cx="361349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fi-FI" sz="1100" dirty="0">
                <a:solidFill>
                  <a:srgbClr val="002E63"/>
                </a:solidFill>
                <a:cs typeface="Arial" charset="0"/>
              </a:rPr>
              <a:t>Lähde: </a:t>
            </a:r>
            <a:r>
              <a:rPr lang="fi-FI" sz="1100" dirty="0" smtClean="0">
                <a:solidFill>
                  <a:srgbClr val="002E63"/>
                </a:solidFill>
                <a:cs typeface="Arial" charset="0"/>
              </a:rPr>
              <a:t>Tilastokeskus, Kansantalouden tilinpito</a:t>
            </a:r>
            <a:endParaRPr lang="fi-FI" sz="1100" dirty="0">
              <a:solidFill>
                <a:srgbClr val="002E63"/>
              </a:solidFill>
              <a:cs typeface="Arial" charset="0"/>
            </a:endParaRPr>
          </a:p>
        </p:txBody>
      </p:sp>
      <p:sp>
        <p:nvSpPr>
          <p:cNvPr id="4" name="Tekstiruutu 3"/>
          <p:cNvSpPr txBox="1"/>
          <p:nvPr/>
        </p:nvSpPr>
        <p:spPr>
          <a:xfrm>
            <a:off x="8316416" y="657563"/>
            <a:ext cx="83388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500" dirty="0" smtClean="0">
                <a:solidFill>
                  <a:srgbClr val="002E63"/>
                </a:solidFill>
                <a:cs typeface="Arial" charset="0"/>
              </a:rPr>
              <a:t>mrd. €</a:t>
            </a:r>
            <a:endParaRPr lang="fi-FI" sz="1500" dirty="0">
              <a:solidFill>
                <a:srgbClr val="002E63"/>
              </a:solidFill>
              <a:cs typeface="Arial" charset="0"/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8721986" y="4885200"/>
            <a:ext cx="314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600" dirty="0" smtClean="0">
                <a:solidFill>
                  <a:srgbClr val="002E63"/>
                </a:solidFill>
                <a:cs typeface="Arial" charset="0"/>
              </a:rPr>
              <a:t>5</a:t>
            </a:r>
            <a:endParaRPr lang="fi-FI" sz="1600" dirty="0">
              <a:solidFill>
                <a:srgbClr val="002E63"/>
              </a:solidFill>
              <a:cs typeface="Arial" charset="0"/>
            </a:endParaRPr>
          </a:p>
        </p:txBody>
      </p:sp>
      <p:sp>
        <p:nvSpPr>
          <p:cNvPr id="8" name="Tekstiruutu 7"/>
          <p:cNvSpPr txBox="1"/>
          <p:nvPr/>
        </p:nvSpPr>
        <p:spPr>
          <a:xfrm>
            <a:off x="8592144" y="4237200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600" dirty="0" smtClean="0">
                <a:solidFill>
                  <a:srgbClr val="002E63"/>
                </a:solidFill>
                <a:cs typeface="Arial" charset="0"/>
              </a:rPr>
              <a:t>10</a:t>
            </a:r>
            <a:endParaRPr lang="fi-FI" sz="1600" dirty="0">
              <a:solidFill>
                <a:srgbClr val="002E63"/>
              </a:solidFill>
              <a:cs typeface="Arial" charset="0"/>
            </a:endParaRPr>
          </a:p>
        </p:txBody>
      </p:sp>
      <p:sp>
        <p:nvSpPr>
          <p:cNvPr id="9" name="Tekstiruutu 8"/>
          <p:cNvSpPr txBox="1"/>
          <p:nvPr/>
        </p:nvSpPr>
        <p:spPr>
          <a:xfrm>
            <a:off x="8592144" y="3585600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600" dirty="0" smtClean="0">
                <a:solidFill>
                  <a:srgbClr val="002E63"/>
                </a:solidFill>
                <a:cs typeface="Arial" charset="0"/>
              </a:rPr>
              <a:t>15</a:t>
            </a:r>
            <a:endParaRPr lang="fi-FI" sz="1600" dirty="0">
              <a:solidFill>
                <a:srgbClr val="002E63"/>
              </a:solidFill>
              <a:cs typeface="Arial" charset="0"/>
            </a:endParaRPr>
          </a:p>
        </p:txBody>
      </p:sp>
      <p:sp>
        <p:nvSpPr>
          <p:cNvPr id="10" name="Tekstiruutu 9"/>
          <p:cNvSpPr txBox="1"/>
          <p:nvPr/>
        </p:nvSpPr>
        <p:spPr>
          <a:xfrm>
            <a:off x="8592144" y="2916000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600" dirty="0" smtClean="0">
                <a:solidFill>
                  <a:srgbClr val="002E63"/>
                </a:solidFill>
                <a:cs typeface="Arial" charset="0"/>
              </a:rPr>
              <a:t>20</a:t>
            </a:r>
            <a:endParaRPr lang="fi-FI" sz="1600" dirty="0">
              <a:solidFill>
                <a:srgbClr val="002E63"/>
              </a:solidFill>
              <a:cs typeface="Arial" charset="0"/>
            </a:endParaRPr>
          </a:p>
        </p:txBody>
      </p:sp>
      <p:sp>
        <p:nvSpPr>
          <p:cNvPr id="11" name="Tekstiruutu 10"/>
          <p:cNvSpPr txBox="1"/>
          <p:nvPr/>
        </p:nvSpPr>
        <p:spPr>
          <a:xfrm>
            <a:off x="8592144" y="2253600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600" dirty="0" smtClean="0">
                <a:solidFill>
                  <a:srgbClr val="002E63"/>
                </a:solidFill>
                <a:cs typeface="Arial" charset="0"/>
              </a:rPr>
              <a:t>25</a:t>
            </a:r>
            <a:endParaRPr lang="fi-FI" sz="1600" dirty="0">
              <a:solidFill>
                <a:srgbClr val="002E63"/>
              </a:solidFill>
              <a:cs typeface="Arial" charset="0"/>
            </a:endParaRPr>
          </a:p>
        </p:txBody>
      </p:sp>
      <p:sp>
        <p:nvSpPr>
          <p:cNvPr id="12" name="Tekstiruutu 11"/>
          <p:cNvSpPr txBox="1"/>
          <p:nvPr/>
        </p:nvSpPr>
        <p:spPr>
          <a:xfrm>
            <a:off x="8592144" y="936000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600" dirty="0" smtClean="0">
                <a:solidFill>
                  <a:srgbClr val="002E63"/>
                </a:solidFill>
                <a:cs typeface="Arial" charset="0"/>
              </a:rPr>
              <a:t>35</a:t>
            </a:r>
            <a:endParaRPr lang="fi-FI" sz="1600" dirty="0">
              <a:solidFill>
                <a:srgbClr val="002E63"/>
              </a:solidFill>
              <a:cs typeface="Arial" charset="0"/>
            </a:endParaRPr>
          </a:p>
        </p:txBody>
      </p:sp>
      <p:sp>
        <p:nvSpPr>
          <p:cNvPr id="14" name="Tekstiruutu 13"/>
          <p:cNvSpPr txBox="1"/>
          <p:nvPr/>
        </p:nvSpPr>
        <p:spPr>
          <a:xfrm>
            <a:off x="8721986" y="5482099"/>
            <a:ext cx="314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600" dirty="0" smtClean="0">
                <a:solidFill>
                  <a:srgbClr val="002E63"/>
                </a:solidFill>
                <a:cs typeface="Arial" charset="0"/>
              </a:rPr>
              <a:t>0</a:t>
            </a:r>
            <a:endParaRPr lang="fi-FI" sz="1600" dirty="0">
              <a:solidFill>
                <a:srgbClr val="002E63"/>
              </a:solidFill>
              <a:cs typeface="Arial" charset="0"/>
            </a:endParaRPr>
          </a:p>
        </p:txBody>
      </p:sp>
      <p:sp>
        <p:nvSpPr>
          <p:cNvPr id="15" name="Tekstiruutu 14"/>
          <p:cNvSpPr txBox="1"/>
          <p:nvPr/>
        </p:nvSpPr>
        <p:spPr>
          <a:xfrm>
            <a:off x="-33295" y="657563"/>
            <a:ext cx="83388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500" dirty="0" smtClean="0">
                <a:solidFill>
                  <a:srgbClr val="002E63"/>
                </a:solidFill>
                <a:cs typeface="Arial" charset="0"/>
              </a:rPr>
              <a:t>mrd. €</a:t>
            </a:r>
            <a:endParaRPr lang="fi-FI" sz="1500" dirty="0">
              <a:solidFill>
                <a:srgbClr val="002E63"/>
              </a:solidFill>
              <a:cs typeface="Arial" charset="0"/>
            </a:endParaRPr>
          </a:p>
        </p:txBody>
      </p:sp>
      <p:cxnSp>
        <p:nvCxnSpPr>
          <p:cNvPr id="6" name="Suora yhdysviiva 5"/>
          <p:cNvCxnSpPr/>
          <p:nvPr/>
        </p:nvCxnSpPr>
        <p:spPr>
          <a:xfrm>
            <a:off x="6793200" y="1062000"/>
            <a:ext cx="0" cy="4680000"/>
          </a:xfrm>
          <a:prstGeom prst="line">
            <a:avLst/>
          </a:prstGeom>
          <a:ln w="15875"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uora yhdysviiva 15"/>
          <p:cNvCxnSpPr/>
          <p:nvPr/>
        </p:nvCxnSpPr>
        <p:spPr>
          <a:xfrm>
            <a:off x="3798000" y="1068124"/>
            <a:ext cx="0" cy="4680000"/>
          </a:xfrm>
          <a:prstGeom prst="line">
            <a:avLst/>
          </a:prstGeom>
          <a:ln w="15875"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kstiruutu 12"/>
          <p:cNvSpPr txBox="1"/>
          <p:nvPr/>
        </p:nvSpPr>
        <p:spPr>
          <a:xfrm>
            <a:off x="3746005" y="1753652"/>
            <a:ext cx="898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400" dirty="0" smtClean="0">
                <a:cs typeface="Arial" charset="0"/>
              </a:rPr>
              <a:t>-2,0 %/</a:t>
            </a:r>
          </a:p>
          <a:p>
            <a:pPr algn="l"/>
            <a:r>
              <a:rPr lang="fi-FI" sz="1400" dirty="0" smtClean="0">
                <a:cs typeface="Arial" charset="0"/>
              </a:rPr>
              <a:t> vuosi</a:t>
            </a:r>
            <a:endParaRPr lang="fi-FI" sz="1400" dirty="0">
              <a:cs typeface="Arial" charset="0"/>
            </a:endParaRPr>
          </a:p>
        </p:txBody>
      </p:sp>
      <p:sp>
        <p:nvSpPr>
          <p:cNvPr id="18" name="Tekstiruutu 17"/>
          <p:cNvSpPr txBox="1"/>
          <p:nvPr/>
        </p:nvSpPr>
        <p:spPr>
          <a:xfrm>
            <a:off x="1067742" y="2708920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400" dirty="0" smtClean="0">
                <a:cs typeface="Arial" charset="0"/>
              </a:rPr>
              <a:t>+4,9 % / vuosi</a:t>
            </a:r>
            <a:endParaRPr lang="fi-FI" sz="1400" dirty="0">
              <a:cs typeface="Arial" charset="0"/>
            </a:endParaRPr>
          </a:p>
        </p:txBody>
      </p:sp>
      <p:sp>
        <p:nvSpPr>
          <p:cNvPr id="19" name="Tekstiruutu 18"/>
          <p:cNvSpPr txBox="1"/>
          <p:nvPr/>
        </p:nvSpPr>
        <p:spPr>
          <a:xfrm>
            <a:off x="6876256" y="1052736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400" dirty="0" smtClean="0">
                <a:cs typeface="Arial" charset="0"/>
              </a:rPr>
              <a:t>+1,8 % / vuosi</a:t>
            </a:r>
            <a:endParaRPr lang="fi-FI" sz="1400" dirty="0">
              <a:cs typeface="Arial" charset="0"/>
            </a:endParaRPr>
          </a:p>
        </p:txBody>
      </p:sp>
      <p:sp>
        <p:nvSpPr>
          <p:cNvPr id="20" name="Tekstiruutu 19"/>
          <p:cNvSpPr txBox="1"/>
          <p:nvPr/>
        </p:nvSpPr>
        <p:spPr>
          <a:xfrm>
            <a:off x="4860032" y="1412776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400" dirty="0" smtClean="0">
                <a:cs typeface="Arial" charset="0"/>
              </a:rPr>
              <a:t>+3,1 % / vuosi</a:t>
            </a:r>
            <a:endParaRPr lang="fi-FI" sz="1400" dirty="0">
              <a:cs typeface="Arial" charset="0"/>
            </a:endParaRPr>
          </a:p>
        </p:txBody>
      </p:sp>
      <p:cxnSp>
        <p:nvCxnSpPr>
          <p:cNvPr id="21" name="Suora yhdysviiva 20"/>
          <p:cNvCxnSpPr/>
          <p:nvPr/>
        </p:nvCxnSpPr>
        <p:spPr>
          <a:xfrm>
            <a:off x="4590000" y="1062000"/>
            <a:ext cx="0" cy="4680000"/>
          </a:xfrm>
          <a:prstGeom prst="line">
            <a:avLst/>
          </a:prstGeom>
          <a:ln w="15875"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kstiruutu 21"/>
          <p:cNvSpPr txBox="1"/>
          <p:nvPr/>
        </p:nvSpPr>
        <p:spPr>
          <a:xfrm>
            <a:off x="8592144" y="1556792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600" dirty="0" smtClean="0">
                <a:solidFill>
                  <a:srgbClr val="002E63"/>
                </a:solidFill>
                <a:cs typeface="Arial" charset="0"/>
              </a:rPr>
              <a:t>30</a:t>
            </a:r>
            <a:endParaRPr lang="fi-FI" sz="1600" dirty="0">
              <a:solidFill>
                <a:srgbClr val="002E63"/>
              </a:solidFill>
              <a:cs typeface="Arial" charset="0"/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718612" y="6093295"/>
            <a:ext cx="5968301" cy="2693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150" dirty="0" smtClean="0"/>
              <a:t>1) Indeksinä käytetty julkisten menojen hintaindeksiä (Kuntatalous yhteensä)</a:t>
            </a:r>
            <a:endParaRPr lang="fi-FI" sz="1150" dirty="0"/>
          </a:p>
        </p:txBody>
      </p:sp>
      <p:sp>
        <p:nvSpPr>
          <p:cNvPr id="23" name="Päivämäärän paikkamerkki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9.3.2016/HP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627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Päivämäärän paikkamerkki 4"/>
          <p:cNvSpPr>
            <a:spLocks noGrp="1"/>
          </p:cNvSpPr>
          <p:nvPr>
            <p:ph type="dt" sz="quarter" idx="10"/>
          </p:nvPr>
        </p:nvSpPr>
        <p:spPr bwMode="auto">
          <a:xfrm>
            <a:off x="6804025" y="6524625"/>
            <a:ext cx="1782763" cy="134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800" smtClean="0"/>
              <a:t>20.4.2016/MP</a:t>
            </a:r>
            <a:endParaRPr lang="fi-FI" sz="800" dirty="0" smtClean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2278063" y="188913"/>
            <a:ext cx="4741862" cy="58578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2600" dirty="0" smtClean="0">
                <a:ea typeface="+mj-ea"/>
              </a:rPr>
              <a:t>Valtionvelka 1985-2020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2568734"/>
              </p:ext>
            </p:extLst>
          </p:nvPr>
        </p:nvGraphicFramePr>
        <p:xfrm>
          <a:off x="158750" y="1031875"/>
          <a:ext cx="8899525" cy="4822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6501" name="Text Box 4"/>
          <p:cNvSpPr txBox="1">
            <a:spLocks noChangeArrowheads="1"/>
          </p:cNvSpPr>
          <p:nvPr/>
        </p:nvSpPr>
        <p:spPr bwMode="auto">
          <a:xfrm>
            <a:off x="885825" y="5891213"/>
            <a:ext cx="49101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fi-FI" sz="1200" dirty="0">
                <a:solidFill>
                  <a:schemeClr val="tx1"/>
                </a:solidFill>
              </a:rPr>
              <a:t>Lähde: Valtiokonttori, </a:t>
            </a:r>
            <a:r>
              <a:rPr lang="fi-FI" sz="1200" dirty="0" smtClean="0">
                <a:solidFill>
                  <a:schemeClr val="tx1"/>
                </a:solidFill>
              </a:rPr>
              <a:t>vuosien 2016-2020 ennusteet </a:t>
            </a:r>
            <a:r>
              <a:rPr lang="fi-FI" sz="1200" dirty="0">
                <a:solidFill>
                  <a:schemeClr val="tx1"/>
                </a:solidFill>
              </a:rPr>
              <a:t>VM.</a:t>
            </a:r>
          </a:p>
        </p:txBody>
      </p:sp>
      <p:sp>
        <p:nvSpPr>
          <p:cNvPr id="106503" name="Text Box 6"/>
          <p:cNvSpPr txBox="1">
            <a:spLocks noChangeArrowheads="1"/>
          </p:cNvSpPr>
          <p:nvPr/>
        </p:nvSpPr>
        <p:spPr bwMode="auto">
          <a:xfrm>
            <a:off x="192088" y="692150"/>
            <a:ext cx="844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fi-FI" sz="16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Mrd. €</a:t>
            </a:r>
          </a:p>
        </p:txBody>
      </p:sp>
      <p:sp>
        <p:nvSpPr>
          <p:cNvPr id="106504" name="Suorakulmio 1"/>
          <p:cNvSpPr>
            <a:spLocks noChangeArrowheads="1"/>
          </p:cNvSpPr>
          <p:nvPr/>
        </p:nvSpPr>
        <p:spPr bwMode="auto">
          <a:xfrm>
            <a:off x="8440738" y="1052512"/>
            <a:ext cx="569912" cy="1944439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xtLst/>
        </p:spPr>
        <p:txBody>
          <a:bodyPr wrap="none" lIns="0" tIns="0" rIns="0" bIns="0" anchor="ctr"/>
          <a:lstStyle/>
          <a:p>
            <a:endParaRPr lang="fi-FI"/>
          </a:p>
        </p:txBody>
      </p:sp>
      <p:sp>
        <p:nvSpPr>
          <p:cNvPr id="106502" name="Text Box 5"/>
          <p:cNvSpPr txBox="1">
            <a:spLocks noChangeArrowheads="1"/>
          </p:cNvSpPr>
          <p:nvPr/>
        </p:nvSpPr>
        <p:spPr bwMode="auto">
          <a:xfrm>
            <a:off x="8316416" y="687298"/>
            <a:ext cx="78200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fi-FI" sz="1600" dirty="0" smtClean="0">
                <a:solidFill>
                  <a:srgbClr val="EB0D3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br>
              <a:rPr lang="fi-FI" sz="1600" dirty="0" smtClean="0">
                <a:solidFill>
                  <a:srgbClr val="EB0D37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i-FI" sz="1200" dirty="0" err="1" smtClean="0">
                <a:solidFill>
                  <a:srgbClr val="EB0D3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BKT:sta</a:t>
            </a:r>
            <a:endParaRPr lang="fi-FI" sz="1200" dirty="0">
              <a:solidFill>
                <a:srgbClr val="F2103B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27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untaliitto">
  <a:themeElements>
    <a:clrScheme name="Kuntaliitto 1">
      <a:dk1>
        <a:srgbClr val="002E63"/>
      </a:dk1>
      <a:lt1>
        <a:srgbClr val="FFFFFF"/>
      </a:lt1>
      <a:dk2>
        <a:srgbClr val="002E63"/>
      </a:dk2>
      <a:lt2>
        <a:srgbClr val="ADA194"/>
      </a:lt2>
      <a:accent1>
        <a:srgbClr val="00A6D6"/>
      </a:accent1>
      <a:accent2>
        <a:srgbClr val="6B8F00"/>
      </a:accent2>
      <a:accent3>
        <a:srgbClr val="FFFFFF"/>
      </a:accent3>
      <a:accent4>
        <a:srgbClr val="002653"/>
      </a:accent4>
      <a:accent5>
        <a:srgbClr val="AAD0E8"/>
      </a:accent5>
      <a:accent6>
        <a:srgbClr val="608100"/>
      </a:accent6>
      <a:hlink>
        <a:srgbClr val="E0AD12"/>
      </a:hlink>
      <a:folHlink>
        <a:srgbClr val="BA5700"/>
      </a:folHlink>
    </a:clrScheme>
    <a:fontScheme name="Kuntaliitt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000" b="0" i="0" u="none" strike="noStrike" cap="none" normalizeH="0" baseline="0" smtClean="0">
            <a:ln>
              <a:noFill/>
            </a:ln>
            <a:solidFill>
              <a:srgbClr val="003882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000" b="0" i="0" u="none" strike="noStrike" cap="none" normalizeH="0" baseline="0" smtClean="0">
            <a:ln>
              <a:noFill/>
            </a:ln>
            <a:solidFill>
              <a:srgbClr val="003882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Kuntaliitto 1">
        <a:dk1>
          <a:srgbClr val="002E63"/>
        </a:dk1>
        <a:lt1>
          <a:srgbClr val="FFFFFF"/>
        </a:lt1>
        <a:dk2>
          <a:srgbClr val="002E63"/>
        </a:dk2>
        <a:lt2>
          <a:srgbClr val="ADA194"/>
        </a:lt2>
        <a:accent1>
          <a:srgbClr val="00A6D6"/>
        </a:accent1>
        <a:accent2>
          <a:srgbClr val="6B8F00"/>
        </a:accent2>
        <a:accent3>
          <a:srgbClr val="FFFFFF"/>
        </a:accent3>
        <a:accent4>
          <a:srgbClr val="002653"/>
        </a:accent4>
        <a:accent5>
          <a:srgbClr val="AAD0E8"/>
        </a:accent5>
        <a:accent6>
          <a:srgbClr val="608100"/>
        </a:accent6>
        <a:hlink>
          <a:srgbClr val="E0AD12"/>
        </a:hlink>
        <a:folHlink>
          <a:srgbClr val="BA5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3_Default Design 1">
      <a:dk1>
        <a:srgbClr val="002E63"/>
      </a:dk1>
      <a:lt1>
        <a:srgbClr val="FFFFFF"/>
      </a:lt1>
      <a:dk2>
        <a:srgbClr val="002E63"/>
      </a:dk2>
      <a:lt2>
        <a:srgbClr val="ADA194"/>
      </a:lt2>
      <a:accent1>
        <a:srgbClr val="00A6D6"/>
      </a:accent1>
      <a:accent2>
        <a:srgbClr val="6B8F00"/>
      </a:accent2>
      <a:accent3>
        <a:srgbClr val="FFFFFF"/>
      </a:accent3>
      <a:accent4>
        <a:srgbClr val="002653"/>
      </a:accent4>
      <a:accent5>
        <a:srgbClr val="AAD0E8"/>
      </a:accent5>
      <a:accent6>
        <a:srgbClr val="608100"/>
      </a:accent6>
      <a:hlink>
        <a:srgbClr val="E0AD12"/>
      </a:hlink>
      <a:folHlink>
        <a:srgbClr val="BA5700"/>
      </a:folHlink>
    </a:clrScheme>
    <a:fontScheme name="3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000" b="0" i="0" u="none" strike="noStrike" cap="none" normalizeH="0" baseline="0" smtClean="0">
            <a:ln>
              <a:noFill/>
            </a:ln>
            <a:solidFill>
              <a:srgbClr val="003882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000" b="0" i="0" u="none" strike="noStrike" cap="none" normalizeH="0" baseline="0" smtClean="0">
            <a:ln>
              <a:noFill/>
            </a:ln>
            <a:solidFill>
              <a:srgbClr val="003882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3_Default Design 1">
        <a:dk1>
          <a:srgbClr val="002E63"/>
        </a:dk1>
        <a:lt1>
          <a:srgbClr val="FFFFFF"/>
        </a:lt1>
        <a:dk2>
          <a:srgbClr val="002E63"/>
        </a:dk2>
        <a:lt2>
          <a:srgbClr val="ADA194"/>
        </a:lt2>
        <a:accent1>
          <a:srgbClr val="00A6D6"/>
        </a:accent1>
        <a:accent2>
          <a:srgbClr val="6B8F00"/>
        </a:accent2>
        <a:accent3>
          <a:srgbClr val="FFFFFF"/>
        </a:accent3>
        <a:accent4>
          <a:srgbClr val="002653"/>
        </a:accent4>
        <a:accent5>
          <a:srgbClr val="AAD0E8"/>
        </a:accent5>
        <a:accent6>
          <a:srgbClr val="608100"/>
        </a:accent6>
        <a:hlink>
          <a:srgbClr val="E0AD12"/>
        </a:hlink>
        <a:folHlink>
          <a:srgbClr val="BA5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4_Default Design 1">
      <a:dk1>
        <a:srgbClr val="002E63"/>
      </a:dk1>
      <a:lt1>
        <a:srgbClr val="FFFFFF"/>
      </a:lt1>
      <a:dk2>
        <a:srgbClr val="002E63"/>
      </a:dk2>
      <a:lt2>
        <a:srgbClr val="ADA194"/>
      </a:lt2>
      <a:accent1>
        <a:srgbClr val="00A6D6"/>
      </a:accent1>
      <a:accent2>
        <a:srgbClr val="6B8F00"/>
      </a:accent2>
      <a:accent3>
        <a:srgbClr val="FFFFFF"/>
      </a:accent3>
      <a:accent4>
        <a:srgbClr val="002653"/>
      </a:accent4>
      <a:accent5>
        <a:srgbClr val="AAD0E8"/>
      </a:accent5>
      <a:accent6>
        <a:srgbClr val="608100"/>
      </a:accent6>
      <a:hlink>
        <a:srgbClr val="E0AD12"/>
      </a:hlink>
      <a:folHlink>
        <a:srgbClr val="BA5700"/>
      </a:folHlink>
    </a:clrScheme>
    <a:fontScheme name="4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000" b="0" i="0" u="none" strike="noStrike" cap="none" normalizeH="0" baseline="0" smtClean="0">
            <a:ln>
              <a:noFill/>
            </a:ln>
            <a:solidFill>
              <a:srgbClr val="003882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000" b="0" i="0" u="none" strike="noStrike" cap="none" normalizeH="0" baseline="0" smtClean="0">
            <a:ln>
              <a:noFill/>
            </a:ln>
            <a:solidFill>
              <a:srgbClr val="003882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4_Default Design 1">
        <a:dk1>
          <a:srgbClr val="002E63"/>
        </a:dk1>
        <a:lt1>
          <a:srgbClr val="FFFFFF"/>
        </a:lt1>
        <a:dk2>
          <a:srgbClr val="002E63"/>
        </a:dk2>
        <a:lt2>
          <a:srgbClr val="ADA194"/>
        </a:lt2>
        <a:accent1>
          <a:srgbClr val="00A6D6"/>
        </a:accent1>
        <a:accent2>
          <a:srgbClr val="6B8F00"/>
        </a:accent2>
        <a:accent3>
          <a:srgbClr val="FFFFFF"/>
        </a:accent3>
        <a:accent4>
          <a:srgbClr val="002653"/>
        </a:accent4>
        <a:accent5>
          <a:srgbClr val="AAD0E8"/>
        </a:accent5>
        <a:accent6>
          <a:srgbClr val="608100"/>
        </a:accent6>
        <a:hlink>
          <a:srgbClr val="E0AD12"/>
        </a:hlink>
        <a:folHlink>
          <a:srgbClr val="BA5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Default Design">
  <a:themeElements>
    <a:clrScheme name="3_Default Design 1">
      <a:dk1>
        <a:srgbClr val="002E63"/>
      </a:dk1>
      <a:lt1>
        <a:srgbClr val="FFFFFF"/>
      </a:lt1>
      <a:dk2>
        <a:srgbClr val="002E63"/>
      </a:dk2>
      <a:lt2>
        <a:srgbClr val="ADA194"/>
      </a:lt2>
      <a:accent1>
        <a:srgbClr val="00A6D6"/>
      </a:accent1>
      <a:accent2>
        <a:srgbClr val="6B8F00"/>
      </a:accent2>
      <a:accent3>
        <a:srgbClr val="FFFFFF"/>
      </a:accent3>
      <a:accent4>
        <a:srgbClr val="002653"/>
      </a:accent4>
      <a:accent5>
        <a:srgbClr val="AAD0E8"/>
      </a:accent5>
      <a:accent6>
        <a:srgbClr val="608100"/>
      </a:accent6>
      <a:hlink>
        <a:srgbClr val="E0AD12"/>
      </a:hlink>
      <a:folHlink>
        <a:srgbClr val="BA5700"/>
      </a:folHlink>
    </a:clrScheme>
    <a:fontScheme name="3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000" b="0" i="0" u="none" strike="noStrike" cap="none" normalizeH="0" baseline="0" smtClean="0">
            <a:ln>
              <a:noFill/>
            </a:ln>
            <a:solidFill>
              <a:srgbClr val="003882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000" b="0" i="0" u="none" strike="noStrike" cap="none" normalizeH="0" baseline="0" smtClean="0">
            <a:ln>
              <a:noFill/>
            </a:ln>
            <a:solidFill>
              <a:srgbClr val="003882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3_Default Design 1">
        <a:dk1>
          <a:srgbClr val="002E63"/>
        </a:dk1>
        <a:lt1>
          <a:srgbClr val="FFFFFF"/>
        </a:lt1>
        <a:dk2>
          <a:srgbClr val="002E63"/>
        </a:dk2>
        <a:lt2>
          <a:srgbClr val="ADA194"/>
        </a:lt2>
        <a:accent1>
          <a:srgbClr val="00A6D6"/>
        </a:accent1>
        <a:accent2>
          <a:srgbClr val="6B8F00"/>
        </a:accent2>
        <a:accent3>
          <a:srgbClr val="FFFFFF"/>
        </a:accent3>
        <a:accent4>
          <a:srgbClr val="002653"/>
        </a:accent4>
        <a:accent5>
          <a:srgbClr val="AAD0E8"/>
        </a:accent5>
        <a:accent6>
          <a:srgbClr val="608100"/>
        </a:accent6>
        <a:hlink>
          <a:srgbClr val="E0AD12"/>
        </a:hlink>
        <a:folHlink>
          <a:srgbClr val="BA5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Default Design">
  <a:themeElements>
    <a:clrScheme name="3_Default Design 1">
      <a:dk1>
        <a:srgbClr val="002E63"/>
      </a:dk1>
      <a:lt1>
        <a:srgbClr val="FFFFFF"/>
      </a:lt1>
      <a:dk2>
        <a:srgbClr val="002E63"/>
      </a:dk2>
      <a:lt2>
        <a:srgbClr val="ADA194"/>
      </a:lt2>
      <a:accent1>
        <a:srgbClr val="00A6D6"/>
      </a:accent1>
      <a:accent2>
        <a:srgbClr val="6B8F00"/>
      </a:accent2>
      <a:accent3>
        <a:srgbClr val="FFFFFF"/>
      </a:accent3>
      <a:accent4>
        <a:srgbClr val="002653"/>
      </a:accent4>
      <a:accent5>
        <a:srgbClr val="AAD0E8"/>
      </a:accent5>
      <a:accent6>
        <a:srgbClr val="608100"/>
      </a:accent6>
      <a:hlink>
        <a:srgbClr val="E0AD12"/>
      </a:hlink>
      <a:folHlink>
        <a:srgbClr val="BA5700"/>
      </a:folHlink>
    </a:clrScheme>
    <a:fontScheme name="3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600" b="0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600" b="0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3_Default Design 1">
        <a:dk1>
          <a:srgbClr val="002E63"/>
        </a:dk1>
        <a:lt1>
          <a:srgbClr val="FFFFFF"/>
        </a:lt1>
        <a:dk2>
          <a:srgbClr val="002E63"/>
        </a:dk2>
        <a:lt2>
          <a:srgbClr val="ADA194"/>
        </a:lt2>
        <a:accent1>
          <a:srgbClr val="00A6D6"/>
        </a:accent1>
        <a:accent2>
          <a:srgbClr val="6B8F00"/>
        </a:accent2>
        <a:accent3>
          <a:srgbClr val="FFFFFF"/>
        </a:accent3>
        <a:accent4>
          <a:srgbClr val="002653"/>
        </a:accent4>
        <a:accent5>
          <a:srgbClr val="AAD0E8"/>
        </a:accent5>
        <a:accent6>
          <a:srgbClr val="608100"/>
        </a:accent6>
        <a:hlink>
          <a:srgbClr val="E0AD12"/>
        </a:hlink>
        <a:folHlink>
          <a:srgbClr val="BA5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Kuntaliitto suomenkielinen">
  <a:themeElements>
    <a:clrScheme name="Kuntaliitto">
      <a:dk1>
        <a:srgbClr val="002E63"/>
      </a:dk1>
      <a:lt1>
        <a:sysClr val="window" lastClr="FFFFFF"/>
      </a:lt1>
      <a:dk2>
        <a:srgbClr val="000000"/>
      </a:dk2>
      <a:lt2>
        <a:srgbClr val="EEECE1"/>
      </a:lt2>
      <a:accent1>
        <a:srgbClr val="002E63"/>
      </a:accent1>
      <a:accent2>
        <a:srgbClr val="00A6D6"/>
      </a:accent2>
      <a:accent3>
        <a:srgbClr val="6B8F00"/>
      </a:accent3>
      <a:accent4>
        <a:srgbClr val="B5BA05"/>
      </a:accent4>
      <a:accent5>
        <a:srgbClr val="F25900"/>
      </a:accent5>
      <a:accent6>
        <a:srgbClr val="E0AD12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_Kuntaliitto suomenkielinen">
  <a:themeElements>
    <a:clrScheme name="Kuntaliitto">
      <a:dk1>
        <a:srgbClr val="002E63"/>
      </a:dk1>
      <a:lt1>
        <a:sysClr val="window" lastClr="FFFFFF"/>
      </a:lt1>
      <a:dk2>
        <a:srgbClr val="000000"/>
      </a:dk2>
      <a:lt2>
        <a:srgbClr val="EEECE1"/>
      </a:lt2>
      <a:accent1>
        <a:srgbClr val="002E63"/>
      </a:accent1>
      <a:accent2>
        <a:srgbClr val="00A6D6"/>
      </a:accent2>
      <a:accent3>
        <a:srgbClr val="6B8F00"/>
      </a:accent3>
      <a:accent4>
        <a:srgbClr val="B5BA05"/>
      </a:accent4>
      <a:accent5>
        <a:srgbClr val="F25900"/>
      </a:accent5>
      <a:accent6>
        <a:srgbClr val="E0AD12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LongProperties xmlns="http://schemas.microsoft.com/office/2006/metadata/longPropertie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unicipalityTaxHTField0 xmlns="2ca64109-ff74-4a3f-8df8-1404b228dfda">
      <Terms xmlns="http://schemas.microsoft.com/office/infopath/2007/PartnerControls"/>
    </MunicipalityTaxHTField0>
    <ExpertServiceTaxHTField0 xmlns="2ca64109-ff74-4a3f-8df8-1404b228dfda">
      <Terms xmlns="http://schemas.microsoft.com/office/infopath/2007/PartnerControls">
        <TermInfo xmlns="http://schemas.microsoft.com/office/infopath/2007/PartnerControls">
          <TermName xmlns="http://schemas.microsoft.com/office/infopath/2007/PartnerControls">Kuntatalous</TermName>
          <TermId xmlns="http://schemas.microsoft.com/office/infopath/2007/PartnerControls">f60f4e25-53fd-466c-b326-d92406949689</TermId>
        </TermInfo>
      </Terms>
    </ExpertServiceTaxHTField0>
    <KN2KeywordsTaxHTField0 xmlns="2ca64109-ff74-4a3f-8df8-1404b228dfda">
      <Terms xmlns="http://schemas.microsoft.com/office/infopath/2007/PartnerControls"/>
    </KN2KeywordsTaxHTField0>
    <KN2LanguageTaxHTField0 xmlns="2ca64109-ff74-4a3f-8df8-1404b228dfda">
      <Terms xmlns="http://schemas.microsoft.com/office/infopath/2007/PartnerControls">
        <TermInfo xmlns="http://schemas.microsoft.com/office/infopath/2007/PartnerControls">
          <TermName xmlns="http://schemas.microsoft.com/office/infopath/2007/PartnerControls">Suomi</TermName>
          <TermId xmlns="http://schemas.microsoft.com/office/infopath/2007/PartnerControls">c4d91495-0bb1-492d-b765-d0f131750025</TermId>
        </TermInfo>
      </Terms>
    </KN2LanguageTaxHTField0>
    <KN2ArticleDateTime xmlns="f674653e-f7ee-4492-bd39-da975c8607c5">2016-05-31T09:15:00+00:00</KN2ArticleDateTime>
    <KN2Description xmlns="a86a36f1-5a8f-416f-bf33-cf6bc51d313a">PowerPoint-tiedosto, 11 diaa, 2 901 kt </KN2Description>
    <ThemeTaxHTField0 xmlns="2ca64109-ff74-4a3f-8df8-1404b228dfda">
      <Terms xmlns="http://schemas.microsoft.com/office/infopath/2007/PartnerControls"/>
    </ThemeTaxHTField0>
    <TaxCatchAll xmlns="2ca64109-ff74-4a3f-8df8-1404b228dfda">
      <Value>7</Value>
      <Value>14</Value>
    </TaxCatchAll>
    <_dlc_DocIdUrl xmlns="2ca64109-ff74-4a3f-8df8-1404b228dfda">
      <Url>http://www.kunnat.net/fi/tietopankit/tilastot/kuntatalous/kuviot/kuntatalouden-tilastot-kansantalous-julkinen-talous/_layouts/DocIdRedir.aspx?ID=G94TWSLYV3F3-6158-63</Url>
      <Description>G94TWSLYV3F3-6158-63</Description>
    </_dlc_DocIdUrl>
    <_dlc_DocId xmlns="2ca64109-ff74-4a3f-8df8-1404b228dfda">G94TWSLYV3F3-6158-63</_dlc_DocId>
  </documentManagement>
</p:properti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KN2 Dokumentti" ma:contentTypeID="0x010100FB67A0028CB54352919050D117ADD961000BDF760168D79744A5F92E7EC61C70E7" ma:contentTypeVersion="4" ma:contentTypeDescription="KN2 Dokumentti sisältölaji." ma:contentTypeScope="" ma:versionID="894c35c0f2b5eb2e23b9d7837bbd3b09">
  <xsd:schema xmlns:xsd="http://www.w3.org/2001/XMLSchema" xmlns:xs="http://www.w3.org/2001/XMLSchema" xmlns:p="http://schemas.microsoft.com/office/2006/metadata/properties" xmlns:ns2="a86a36f1-5a8f-416f-bf33-cf6bc51d313a" xmlns:ns3="2ca64109-ff74-4a3f-8df8-1404b228dfda" xmlns:ns4="f674653e-f7ee-4492-bd39-da975c8607c5" targetNamespace="http://schemas.microsoft.com/office/2006/metadata/properties" ma:root="true" ma:fieldsID="672333d03c7866ccfd99c8b45858881b" ns2:_="" ns3:_="" ns4:_="">
    <xsd:import namespace="a86a36f1-5a8f-416f-bf33-cf6bc51d313a"/>
    <xsd:import namespace="2ca64109-ff74-4a3f-8df8-1404b228dfda"/>
    <xsd:import namespace="f674653e-f7ee-4492-bd39-da975c8607c5"/>
    <xsd:element name="properties">
      <xsd:complexType>
        <xsd:sequence>
          <xsd:element name="documentManagement">
            <xsd:complexType>
              <xsd:all>
                <xsd:element ref="ns2:KN2Description" minOccurs="0"/>
                <xsd:element ref="ns3:ExpertServiceTaxHTField0" minOccurs="0"/>
                <xsd:element ref="ns3:ThemeTaxHTField0" minOccurs="0"/>
                <xsd:element ref="ns3:KN2KeywordsTaxHTField0" minOccurs="0"/>
                <xsd:element ref="ns3:MunicipalityTaxHTField0" minOccurs="0"/>
                <xsd:element ref="ns3:KN2LanguageTaxHTField0" minOccurs="0"/>
                <xsd:element ref="ns4:KN2ArticleDateTime" minOccurs="0"/>
                <xsd:element ref="ns3:TaxCatchAll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6a36f1-5a8f-416f-bf33-cf6bc51d313a" elementFormDefault="qualified">
    <xsd:import namespace="http://schemas.microsoft.com/office/2006/documentManagement/types"/>
    <xsd:import namespace="http://schemas.microsoft.com/office/infopath/2007/PartnerControls"/>
    <xsd:element name="KN2Description" ma:index="8" nillable="true" ma:displayName="Kuvausteksti" ma:internalName="KN2Description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a64109-ff74-4a3f-8df8-1404b228dfda" elementFormDefault="qualified">
    <xsd:import namespace="http://schemas.microsoft.com/office/2006/documentManagement/types"/>
    <xsd:import namespace="http://schemas.microsoft.com/office/infopath/2007/PartnerControls"/>
    <xsd:element name="ExpertServiceTaxHTField0" ma:index="9" ma:taxonomy="true" ma:internalName="ExpertServiceTaxHTField0" ma:taxonomyFieldName="ExpertService" ma:displayName="Asiantuntijapalvelut" ma:default="" ma:fieldId="{969cb6fd-1f4d-4c41-ae54-a504ad3b65cf}" ma:taxonomyMulti="true" ma:sspId="af6aced0-8844-4989-b18d-bf2834524db8" ma:termSetId="0f91e407-31c2-4981-adcd-3a992993f5f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hemeTaxHTField0" ma:index="11" nillable="true" ma:taxonomy="true" ma:internalName="ThemeTaxHTField0" ma:taxonomyFieldName="Theme" ma:displayName="Teemat" ma:fieldId="{040ee926-e7cf-4076-a1f3-29b285211891}" ma:taxonomyMulti="true" ma:sspId="af6aced0-8844-4989-b18d-bf2834524db8" ma:termSetId="75b7cd61-4408-4d77-8374-d2cb507445c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N2KeywordsTaxHTField0" ma:index="13" nillable="true" ma:taxonomy="true" ma:internalName="KN2KeywordsTaxHTField0" ma:taxonomyFieldName="KN2Keywords" ma:displayName="Asiasanat" ma:fieldId="{11851b79-a7e3-4a1d-bd9d-944d2d87b293}" ma:taxonomyMulti="true" ma:sspId="af6aced0-8844-4989-b18d-bf2834524db8" ma:termSetId="1b86b395-74cd-4831-bbe4-19296048be4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unicipalityTaxHTField0" ma:index="15" nillable="true" ma:taxonomy="true" ma:internalName="MunicipalityTaxHTField0" ma:taxonomyFieldName="Municipality" ma:displayName="Kunta" ma:fieldId="{4e88d9db-f7ea-4b86-8eef-f1494b580dd0}" ma:taxonomyMulti="true" ma:sspId="af6aced0-8844-4989-b18d-bf2834524db8" ma:termSetId="788596fa-2187-4349-9e27-21ebbd15ae2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N2LanguageTaxHTField0" ma:index="17" nillable="true" ma:taxonomy="true" ma:internalName="KN2LanguageTaxHTField0" ma:taxonomyFieldName="KN2Language" ma:displayName="Kieli" ma:fieldId="{c18774ba-aa5a-42e7-a16a-d0ce5e6458ba}" ma:sspId="af6aced0-8844-4989-b18d-bf2834524db8" ma:termSetId="8851a166-5db3-4141-857a-f8e0095ce3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0" nillable="true" ma:displayName="Luokituksen Kaikki-sarake" ma:description="" ma:hidden="true" ma:list="{04c7fbc9-91a9-4b02-980f-703bf088685b}" ma:internalName="TaxCatchAll" ma:showField="CatchAllData" ma:web="2ca64109-ff74-4a3f-8df8-1404b228df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21" nillable="true" ma:displayName="Tiedostotunnisteen arvo" ma:description="Tälle kohteelle määritetyn tiedostotunnisteen arvo." ma:internalName="_dlc_DocId" ma:readOnly="true">
      <xsd:simpleType>
        <xsd:restriction base="dms:Text"/>
      </xsd:simpleType>
    </xsd:element>
    <xsd:element name="_dlc_DocIdUrl" ma:index="22" nillable="true" ma:displayName="Tiedostotunniste" ma:description="Tämän tiedoston pysyvä linkki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74653e-f7ee-4492-bd39-da975c8607c5" elementFormDefault="qualified">
    <xsd:import namespace="http://schemas.microsoft.com/office/2006/documentManagement/types"/>
    <xsd:import namespace="http://schemas.microsoft.com/office/infopath/2007/PartnerControls"/>
    <xsd:element name="KN2ArticleDateTime" ma:index="19" nillable="true" ma:displayName="Aika" ma:default="[today]" ma:format="DateTime" ma:internalName="KN2ArticleDateTim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E54229-B74B-48B9-B8D2-365C75612D58}"/>
</file>

<file path=customXml/itemProps2.xml><?xml version="1.0" encoding="utf-8"?>
<ds:datastoreItem xmlns:ds="http://schemas.openxmlformats.org/officeDocument/2006/customXml" ds:itemID="{594A128E-0ECC-4E83-962C-AACBC53A81B2}"/>
</file>

<file path=customXml/itemProps3.xml><?xml version="1.0" encoding="utf-8"?>
<ds:datastoreItem xmlns:ds="http://schemas.openxmlformats.org/officeDocument/2006/customXml" ds:itemID="{3B850BB0-DDC7-44DD-9CF4-311B8F0B2E6A}"/>
</file>

<file path=customXml/itemProps4.xml><?xml version="1.0" encoding="utf-8"?>
<ds:datastoreItem xmlns:ds="http://schemas.openxmlformats.org/officeDocument/2006/customXml" ds:itemID="{05ECC94C-778C-4567-BBED-F81D72A308C3}"/>
</file>

<file path=customXml/itemProps5.xml><?xml version="1.0" encoding="utf-8"?>
<ds:datastoreItem xmlns:ds="http://schemas.openxmlformats.org/officeDocument/2006/customXml" ds:itemID="{121F7178-6172-4E56-831D-7A89AC1E403F}"/>
</file>

<file path=docProps/app.xml><?xml version="1.0" encoding="utf-8"?>
<Properties xmlns="http://schemas.openxmlformats.org/officeDocument/2006/extended-properties" xmlns:vt="http://schemas.openxmlformats.org/officeDocument/2006/docPropsVTypes">
  <Template>Kuntaliitto</Template>
  <TotalTime>9321</TotalTime>
  <Words>351</Words>
  <Application>Microsoft Office PowerPoint</Application>
  <PresentationFormat>Näytössä katseltava diaesitys (4:3)</PresentationFormat>
  <Paragraphs>131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7</vt:i4>
      </vt:variant>
      <vt:variant>
        <vt:lpstr>Dian otsikot</vt:lpstr>
      </vt:variant>
      <vt:variant>
        <vt:i4>11</vt:i4>
      </vt:variant>
    </vt:vector>
  </HeadingPairs>
  <TitlesOfParts>
    <vt:vector size="20" baseType="lpstr">
      <vt:lpstr>Arial</vt:lpstr>
      <vt:lpstr>Verdana</vt:lpstr>
      <vt:lpstr>Kuntaliitto</vt:lpstr>
      <vt:lpstr>3_Default Design</vt:lpstr>
      <vt:lpstr>4_Default Design</vt:lpstr>
      <vt:lpstr>5_Default Design</vt:lpstr>
      <vt:lpstr>6_Default Design</vt:lpstr>
      <vt:lpstr>Kuntaliitto suomenkielinen</vt:lpstr>
      <vt:lpstr>1_Kuntaliitto suomenkielinen</vt:lpstr>
      <vt:lpstr>BKT:n ja työllisten (15-74 v.) määrän muutos  1985-2020, %</vt:lpstr>
      <vt:lpstr>BKT:n määrän muutos ja työttömyysaste 1985-2020, %</vt:lpstr>
      <vt:lpstr>BKT:n määrän ja yleisen ansiotasoindeksin  muutos 1985-2020, %</vt:lpstr>
      <vt:lpstr>BKT:n määrän ja kuluttajahintaindeksin muutos  1985-2020, %</vt:lpstr>
      <vt:lpstr>Veroaste (verojen suhde BKT:een), % vuosina 1975-2020</vt:lpstr>
      <vt:lpstr>Paikallishallinnon osuus julkisyhteisöjen kokonaismenoista 1975-2020, % BKT:sta</vt:lpstr>
      <vt:lpstr>Julkiset kulutusmenot tehtävittäin v. 2014 mrd. € Lähde: Tilastokeskus</vt:lpstr>
      <vt:lpstr>Paikallishallinnon kulutusmenot tehtävittäin vuosina 1975-2014, mrd. € (vuoden 2014  hinnoin1)</vt:lpstr>
      <vt:lpstr>Valtionvelka 1985-2020</vt:lpstr>
      <vt:lpstr>Kuntien ja kuntayhtymien lainakanta 1985-2020</vt:lpstr>
      <vt:lpstr>Julkinen velka yhteensä (EDP-velka) 1985-2020</vt:lpstr>
    </vt:vector>
  </TitlesOfParts>
  <Company>Suomen Kuntaliitto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Liite 1: Kansantalous ja julkinen talous</dc:title>
  <dc:creator>Juhani Turkkila, Heikki Pukki</dc:creator>
  <cp:lastModifiedBy>Pukki Heikki</cp:lastModifiedBy>
  <cp:revision>467</cp:revision>
  <cp:lastPrinted>2015-10-07T12:16:18Z</cp:lastPrinted>
  <dcterms:created xsi:type="dcterms:W3CDTF">2005-03-23T06:07:19Z</dcterms:created>
  <dcterms:modified xsi:type="dcterms:W3CDTF">2016-05-31T09:22:49Z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">
    <vt:lpwstr>G94TWSLYV3F3-6158-6</vt:lpwstr>
  </property>
  <property fmtid="{D5CDD505-2E9C-101B-9397-08002B2CF9AE}" pid="3" name="_dlc_DocIdItemGuid">
    <vt:lpwstr>b5024fac-621c-4430-8856-e3ae65880713</vt:lpwstr>
  </property>
  <property fmtid="{D5CDD505-2E9C-101B-9397-08002B2CF9AE}" pid="4" name="_dlc_DocIdUrl">
    <vt:lpwstr>http://www.kunnat.net/fi/tietopankit/tilastot/kuntatalous/kuviot/kuntatalouden-tilastot-kansantalous-julkinen-talous/_layouts/DocIdRedir.aspx?ID=G94TWSLYV3F3-6158-6, G94TWSLYV3F3-6158-6</vt:lpwstr>
  </property>
  <property fmtid="{D5CDD505-2E9C-101B-9397-08002B2CF9AE}" pid="5" name="Theme">
    <vt:lpwstr/>
  </property>
  <property fmtid="{D5CDD505-2E9C-101B-9397-08002B2CF9AE}" pid="6" name="KN2Language">
    <vt:lpwstr>14;#Suomi|c4d91495-0bb1-492d-b765-d0f131750025</vt:lpwstr>
  </property>
  <property fmtid="{D5CDD505-2E9C-101B-9397-08002B2CF9AE}" pid="7" name="ExpertService">
    <vt:lpwstr>7;#Kuntatalous|f60f4e25-53fd-466c-b326-d92406949689</vt:lpwstr>
  </property>
  <property fmtid="{D5CDD505-2E9C-101B-9397-08002B2CF9AE}" pid="8" name="KN2Keywords">
    <vt:lpwstr/>
  </property>
  <property fmtid="{D5CDD505-2E9C-101B-9397-08002B2CF9AE}" pid="9" name="Municipality">
    <vt:lpwstr/>
  </property>
  <property fmtid="{D5CDD505-2E9C-101B-9397-08002B2CF9AE}" pid="10" name="ContentTypeId">
    <vt:lpwstr>0x010100FB67A0028CB54352919050D117ADD961000BDF760168D79744A5F92E7EC61C70E7</vt:lpwstr>
  </property>
</Properties>
</file>