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6"/>
    <p:sldMasterId id="2147483651" r:id="rId7"/>
    <p:sldMasterId id="2147483652" r:id="rId8"/>
    <p:sldMasterId id="2147483719" r:id="rId9"/>
    <p:sldMasterId id="2147483821" r:id="rId10"/>
    <p:sldMasterId id="2147484034" r:id="rId11"/>
    <p:sldMasterId id="2147486932" r:id="rId12"/>
  </p:sldMasterIdLst>
  <p:notesMasterIdLst>
    <p:notesMasterId r:id="rId24"/>
  </p:notesMasterIdLst>
  <p:handoutMasterIdLst>
    <p:handoutMasterId r:id="rId25"/>
  </p:handoutMasterIdLst>
  <p:sldIdLst>
    <p:sldId id="354" r:id="rId13"/>
    <p:sldId id="412" r:id="rId14"/>
    <p:sldId id="355" r:id="rId15"/>
    <p:sldId id="390" r:id="rId16"/>
    <p:sldId id="414" r:id="rId17"/>
    <p:sldId id="415" r:id="rId18"/>
    <p:sldId id="410" r:id="rId19"/>
    <p:sldId id="411" r:id="rId20"/>
    <p:sldId id="373" r:id="rId21"/>
    <p:sldId id="404" r:id="rId22"/>
    <p:sldId id="392" r:id="rId23"/>
  </p:sldIdLst>
  <p:sldSz cx="12192000" cy="6858000"/>
  <p:notesSz cx="6735763" cy="9866313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82"/>
    <a:srgbClr val="FF0066"/>
    <a:srgbClr val="6B8F00"/>
    <a:srgbClr val="85CA3A"/>
    <a:srgbClr val="BAE18F"/>
    <a:srgbClr val="0000FF"/>
    <a:srgbClr val="008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82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41269841269843E-2"/>
          <c:y val="3.1100478468899521E-2"/>
          <c:w val="0.9082366737817279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BKT:n määrän muutos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46-4942-8B22-ADB5FF82D257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46-4942-8B22-ADB5FF82D257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6-4942-8B22-ADB5FF82D257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46-4942-8B22-ADB5FF82D257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46-4942-8B22-ADB5FF82D257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6-4942-8B22-ADB5FF82D257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6-4942-8B22-ADB5FF82D257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6-4942-8B22-ADB5FF82D257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646-4942-8B22-ADB5FF82D257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6-4942-8B22-ADB5FF82D257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AAF2-47E4-8CF7-A5EDF4D38041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-0.6</c:v>
                </c:pt>
                <c:pt idx="30">
                  <c:v>0.3</c:v>
                </c:pt>
                <c:pt idx="31">
                  <c:v>1.4</c:v>
                </c:pt>
                <c:pt idx="32">
                  <c:v>1.2</c:v>
                </c:pt>
                <c:pt idx="33">
                  <c:v>1</c:v>
                </c:pt>
                <c:pt idx="34">
                  <c:v>1.2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46-4942-8B22-ADB5FF82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0366848"/>
        <c:axId val="17036838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Työllisten määrän muutos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66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A646-4942-8B22-ADB5FF82D257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A646-4942-8B22-ADB5FF82D257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A646-4942-8B22-ADB5FF82D257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A646-4942-8B22-ADB5FF82D257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A646-4942-8B22-ADB5FF82D257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A646-4942-8B22-ADB5FF82D257}"/>
              </c:ext>
            </c:extLst>
          </c:dPt>
          <c:dPt>
            <c:idx val="32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A646-4942-8B22-ADB5FF82D257}"/>
              </c:ext>
            </c:extLst>
          </c:dPt>
          <c:dPt>
            <c:idx val="33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A646-4942-8B22-ADB5FF82D257}"/>
              </c:ext>
            </c:extLst>
          </c:dPt>
          <c:dPt>
            <c:idx val="34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A646-4942-8B22-ADB5FF82D257}"/>
              </c:ext>
            </c:extLst>
          </c:dPt>
          <c:dPt>
            <c:idx val="35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A646-4942-8B22-ADB5FF82D257}"/>
              </c:ext>
            </c:extLst>
          </c:dPt>
          <c:dPt>
            <c:idx val="36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AAF2-47E4-8CF7-A5EDF4D38041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#,##0.0</c:formatCode>
                <c:ptCount val="37"/>
                <c:pt idx="0">
                  <c:v>0.99461251554082053</c:v>
                </c:pt>
                <c:pt idx="1">
                  <c:v>-0.24620434961017645</c:v>
                </c:pt>
                <c:pt idx="2">
                  <c:v>-0.32908268202385849</c:v>
                </c:pt>
                <c:pt idx="3">
                  <c:v>0.33016921172100699</c:v>
                </c:pt>
                <c:pt idx="4">
                  <c:v>3.1262854792266559</c:v>
                </c:pt>
                <c:pt idx="5">
                  <c:v>-0.11966493817311527</c:v>
                </c:pt>
                <c:pt idx="6">
                  <c:v>-5.1517571884984026</c:v>
                </c:pt>
                <c:pt idx="7">
                  <c:v>-7.1157894736842104</c:v>
                </c:pt>
                <c:pt idx="8">
                  <c:v>-6.1196736174070718</c:v>
                </c:pt>
                <c:pt idx="9">
                  <c:v>-0.82085948816996623</c:v>
                </c:pt>
                <c:pt idx="10">
                  <c:v>2.1908471275559882</c:v>
                </c:pt>
                <c:pt idx="11">
                  <c:v>1.3339685564554549</c:v>
                </c:pt>
                <c:pt idx="12">
                  <c:v>1.9746121297602257</c:v>
                </c:pt>
                <c:pt idx="13">
                  <c:v>2.4435223605348089</c:v>
                </c:pt>
                <c:pt idx="14">
                  <c:v>3.3303330333033303</c:v>
                </c:pt>
                <c:pt idx="15">
                  <c:v>1.6986062717770034</c:v>
                </c:pt>
                <c:pt idx="16">
                  <c:v>1.3704496788008564</c:v>
                </c:pt>
                <c:pt idx="17">
                  <c:v>0.21123785382340515</c:v>
                </c:pt>
                <c:pt idx="18">
                  <c:v>-0.2951096121416526</c:v>
                </c:pt>
                <c:pt idx="19">
                  <c:v>0</c:v>
                </c:pt>
                <c:pt idx="20">
                  <c:v>1.522198731501057</c:v>
                </c:pt>
                <c:pt idx="21">
                  <c:v>1.749271137026239</c:v>
                </c:pt>
                <c:pt idx="22">
                  <c:v>2.005730659025788</c:v>
                </c:pt>
                <c:pt idx="23">
                  <c:v>1.565008025682183</c:v>
                </c:pt>
                <c:pt idx="24">
                  <c:v>-2.9237455551165548</c:v>
                </c:pt>
                <c:pt idx="25">
                  <c:v>-0.40700040700040702</c:v>
                </c:pt>
                <c:pt idx="26">
                  <c:v>1.103391908459338</c:v>
                </c:pt>
                <c:pt idx="27">
                  <c:v>0.36378334680679064</c:v>
                </c:pt>
                <c:pt idx="28" formatCode="0.0">
                  <c:v>-1.0471204188481675</c:v>
                </c:pt>
                <c:pt idx="29" formatCode="0.0">
                  <c:v>-0.40700040700040702</c:v>
                </c:pt>
                <c:pt idx="30" formatCode="0.0">
                  <c:v>-0.40866366979975483</c:v>
                </c:pt>
                <c:pt idx="31" formatCode="0.0">
                  <c:v>0.45137464095199015</c:v>
                </c:pt>
                <c:pt idx="32" formatCode="0.0">
                  <c:v>0.40849673202614378</c:v>
                </c:pt>
                <c:pt idx="33" formatCode="0.0">
                  <c:v>0.48820179007323028</c:v>
                </c:pt>
                <c:pt idx="34" formatCode="0.0">
                  <c:v>0.48582995951417002</c:v>
                </c:pt>
                <c:pt idx="35" formatCode="0.0">
                  <c:v>0.40290088638195004</c:v>
                </c:pt>
                <c:pt idx="36" formatCode="0.0">
                  <c:v>0.4012841091492777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A646-4942-8B22-ADB5FF82D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377120"/>
        <c:axId val="596367552"/>
      </c:lineChart>
      <c:catAx>
        <c:axId val="17036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03683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0368384"/>
        <c:scaling>
          <c:orientation val="minMax"/>
          <c:max val="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0366848"/>
        <c:crosses val="autoZero"/>
        <c:crossBetween val="between"/>
        <c:majorUnit val="2"/>
        <c:minorUnit val="1"/>
      </c:valAx>
      <c:valAx>
        <c:axId val="596367552"/>
        <c:scaling>
          <c:orientation val="minMax"/>
          <c:max val="8"/>
          <c:min val="-10"/>
        </c:scaling>
        <c:delete val="0"/>
        <c:axPos val="r"/>
        <c:numFmt formatCode="#,##0" sourceLinked="0"/>
        <c:majorTickMark val="out"/>
        <c:minorTickMark val="out"/>
        <c:tickLblPos val="nextTo"/>
        <c:spPr>
          <a:ln/>
        </c:spPr>
        <c:txPr>
          <a:bodyPr/>
          <a:lstStyle/>
          <a:p>
            <a:pPr>
              <a:defRPr sz="15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596377120"/>
        <c:crosses val="max"/>
        <c:crossBetween val="between"/>
        <c:minorUnit val="1"/>
      </c:valAx>
      <c:catAx>
        <c:axId val="59637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367552"/>
        <c:crosses val="autoZero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977346317397911"/>
          <c:y val="0.7386324847987954"/>
          <c:w val="0.32547883165960628"/>
          <c:h val="0.11483252093488316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46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48416289592757E-2"/>
          <c:y val="5.4631828978622329E-2"/>
          <c:w val="0.87782805429864252"/>
          <c:h val="0.857482185273159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Mrd.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EBB-4394-B868-CB63C1A0E154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BB-4394-B868-CB63C1A0E154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EBB-4394-B868-CB63C1A0E154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EBB-4394-B868-CB63C1A0E154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EBB-4394-B868-CB63C1A0E154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EBB-4394-B868-CB63C1A0E154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EBB-4394-B868-CB63C1A0E154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9EBB-4394-B868-CB63C1A0E154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9EBB-4394-B868-CB63C1A0E154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9EBB-4394-B868-CB63C1A0E154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9DDA-4002-A17B-5A5A2270C4FF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1.99</c:v>
                </c:pt>
                <c:pt idx="1">
                  <c:v>2.25</c:v>
                </c:pt>
                <c:pt idx="2">
                  <c:v>2.64</c:v>
                </c:pt>
                <c:pt idx="3">
                  <c:v>2.94</c:v>
                </c:pt>
                <c:pt idx="4">
                  <c:v>3.16</c:v>
                </c:pt>
                <c:pt idx="5">
                  <c:v>3.52</c:v>
                </c:pt>
                <c:pt idx="6">
                  <c:v>4.3899999999999997</c:v>
                </c:pt>
                <c:pt idx="7">
                  <c:v>5.23</c:v>
                </c:pt>
                <c:pt idx="8">
                  <c:v>5.47</c:v>
                </c:pt>
                <c:pt idx="9">
                  <c:v>4.99</c:v>
                </c:pt>
                <c:pt idx="10">
                  <c:v>4.5199999999999996</c:v>
                </c:pt>
                <c:pt idx="11">
                  <c:v>3.97</c:v>
                </c:pt>
                <c:pt idx="12">
                  <c:v>4.0999999999999996</c:v>
                </c:pt>
                <c:pt idx="13">
                  <c:v>4.09</c:v>
                </c:pt>
                <c:pt idx="14">
                  <c:v>3.87</c:v>
                </c:pt>
                <c:pt idx="15">
                  <c:v>4.05</c:v>
                </c:pt>
                <c:pt idx="16">
                  <c:v>4.22</c:v>
                </c:pt>
                <c:pt idx="17">
                  <c:v>4.83</c:v>
                </c:pt>
                <c:pt idx="18">
                  <c:v>5.61</c:v>
                </c:pt>
                <c:pt idx="19">
                  <c:v>6.62</c:v>
                </c:pt>
                <c:pt idx="20">
                  <c:v>7.7050000000000001</c:v>
                </c:pt>
                <c:pt idx="21">
                  <c:v>8.41</c:v>
                </c:pt>
                <c:pt idx="22">
                  <c:v>9.01</c:v>
                </c:pt>
                <c:pt idx="23">
                  <c:v>9.5960000000000001</c:v>
                </c:pt>
                <c:pt idx="24" formatCode="0.00">
                  <c:v>10.882999999999999</c:v>
                </c:pt>
                <c:pt idx="25" formatCode="0.00">
                  <c:v>11.672000000000001</c:v>
                </c:pt>
                <c:pt idx="26" formatCode="0.00">
                  <c:v>12.3</c:v>
                </c:pt>
                <c:pt idx="27" formatCode="0.00">
                  <c:v>13.81</c:v>
                </c:pt>
                <c:pt idx="28" formatCode="0.00">
                  <c:v>15.55</c:v>
                </c:pt>
                <c:pt idx="29" formatCode="0.00">
                  <c:v>16.53</c:v>
                </c:pt>
                <c:pt idx="30" formatCode="0.00">
                  <c:v>17.395</c:v>
                </c:pt>
                <c:pt idx="31" formatCode="0.00">
                  <c:v>18.016999999999999</c:v>
                </c:pt>
                <c:pt idx="32" formatCode="0.00">
                  <c:v>18.661999999999999</c:v>
                </c:pt>
                <c:pt idx="33">
                  <c:v>19.526</c:v>
                </c:pt>
                <c:pt idx="34" formatCode="0.00">
                  <c:v>17.024000000000001</c:v>
                </c:pt>
                <c:pt idx="35" formatCode="0.00">
                  <c:v>16.992000000000001</c:v>
                </c:pt>
                <c:pt idx="36" formatCode="0.00">
                  <c:v>17.084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EBB-4394-B868-CB63C1A0E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4043904"/>
        <c:axId val="17400896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%:a BKT:sta</c:v>
                </c:pt>
              </c:strCache>
            </c:strRef>
          </c:tx>
          <c:spPr>
            <a:ln w="22180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9EBB-4394-B868-CB63C1A0E15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9EBB-4394-B868-CB63C1A0E154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2-9EBB-4394-B868-CB63C1A0E154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3-9EBB-4394-B868-CB63C1A0E154}"/>
              </c:ext>
            </c:extLst>
          </c:dPt>
          <c:dPt>
            <c:idx val="30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5-9EBB-4394-B868-CB63C1A0E154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6-9EBB-4394-B868-CB63C1A0E154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18-9EBB-4394-B868-CB63C1A0E154}"/>
              </c:ext>
            </c:extLst>
          </c:dPt>
          <c:dPt>
            <c:idx val="33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9EBB-4394-B868-CB63C1A0E154}"/>
              </c:ext>
            </c:extLst>
          </c:dPt>
          <c:dPt>
            <c:idx val="34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9EBB-4394-B868-CB63C1A0E154}"/>
              </c:ext>
            </c:extLst>
          </c:dPt>
          <c:dPt>
            <c:idx val="35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9EBB-4394-B868-CB63C1A0E154}"/>
              </c:ext>
            </c:extLst>
          </c:dPt>
          <c:dPt>
            <c:idx val="36"/>
            <c:bubble3D val="0"/>
            <c:spPr>
              <a:ln w="22180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9DDA-4002-A17B-5A5A2270C4FF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0.00</c:formatCode>
                <c:ptCount val="37"/>
                <c:pt idx="0">
                  <c:v>3.4142575276657805</c:v>
                </c:pt>
                <c:pt idx="1">
                  <c:v>3.5862288810965888</c:v>
                </c:pt>
                <c:pt idx="2">
                  <c:v>3.896621452081888</c:v>
                </c:pt>
                <c:pt idx="3">
                  <c:v>3.830419261536858</c:v>
                </c:pt>
                <c:pt idx="4">
                  <c:v>3.6774546427864863</c:v>
                </c:pt>
                <c:pt idx="5">
                  <c:v>3.8677068454016039</c:v>
                </c:pt>
                <c:pt idx="6">
                  <c:v>5.0481819645362336</c:v>
                </c:pt>
                <c:pt idx="7">
                  <c:v>6.1636732192523453</c:v>
                </c:pt>
                <c:pt idx="8">
                  <c:v>6.3791575313709936</c:v>
                </c:pt>
                <c:pt idx="9">
                  <c:v>5.4975321699277275</c:v>
                </c:pt>
                <c:pt idx="10">
                  <c:v>4.5862250903039889</c:v>
                </c:pt>
                <c:pt idx="11">
                  <c:v>3.8898687046835194</c:v>
                </c:pt>
                <c:pt idx="12">
                  <c:v>3.7024327692391044</c:v>
                </c:pt>
                <c:pt idx="13">
                  <c:v>3.3975179013473773</c:v>
                </c:pt>
                <c:pt idx="14">
                  <c:v>3.0490927570259134</c:v>
                </c:pt>
                <c:pt idx="15">
                  <c:v>2.9722371037934554</c:v>
                </c:pt>
                <c:pt idx="16">
                  <c:v>2.9216890408967231</c:v>
                </c:pt>
                <c:pt idx="17">
                  <c:v>3.2571532615365943</c:v>
                </c:pt>
                <c:pt idx="18">
                  <c:v>3.7012845634661442</c:v>
                </c:pt>
                <c:pt idx="19">
                  <c:v>4.1772623156672575</c:v>
                </c:pt>
                <c:pt idx="20">
                  <c:v>4.6871102946096714</c:v>
                </c:pt>
                <c:pt idx="21">
                  <c:v>4.8721424681659657</c:v>
                </c:pt>
                <c:pt idx="22">
                  <c:v>4.8289242378767741</c:v>
                </c:pt>
                <c:pt idx="23">
                  <c:v>4.9537713397793617</c:v>
                </c:pt>
                <c:pt idx="24">
                  <c:v>6.0117439747222816</c:v>
                </c:pt>
                <c:pt idx="25">
                  <c:v>6.238375200427579</c:v>
                </c:pt>
                <c:pt idx="26">
                  <c:v>6.2478094570501197</c:v>
                </c:pt>
                <c:pt idx="27">
                  <c:v>6.9121540794722538</c:v>
                </c:pt>
                <c:pt idx="28">
                  <c:v>7.6473654703006817</c:v>
                </c:pt>
                <c:pt idx="29">
                  <c:v>8.0448134557170246</c:v>
                </c:pt>
                <c:pt idx="30">
                  <c:v>8.3026666857587426</c:v>
                </c:pt>
                <c:pt idx="31">
                  <c:v>8.4167203894198881</c:v>
                </c:pt>
                <c:pt idx="32">
                  <c:v>8.5172805767940325</c:v>
                </c:pt>
                <c:pt idx="33">
                  <c:v>8.6851152916244878</c:v>
                </c:pt>
                <c:pt idx="34">
                  <c:v>7.3466600519609129</c:v>
                </c:pt>
                <c:pt idx="35">
                  <c:v>7.129371896509487</c:v>
                </c:pt>
                <c:pt idx="36">
                  <c:v>6.9508669883443499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9EBB-4394-B868-CB63C1A0E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027136"/>
        <c:axId val="174044672"/>
      </c:lineChart>
      <c:catAx>
        <c:axId val="1740439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0089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4008960"/>
        <c:scaling>
          <c:orientation val="minMax"/>
          <c:max val="22"/>
          <c:min val="0"/>
        </c:scaling>
        <c:delete val="0"/>
        <c:axPos val="l"/>
        <c:majorGridlines>
          <c:spPr>
            <a:ln w="3173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043904"/>
        <c:crosses val="autoZero"/>
        <c:crossBetween val="between"/>
        <c:majorUnit val="2"/>
        <c:minorUnit val="1"/>
      </c:valAx>
      <c:catAx>
        <c:axId val="17402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044672"/>
        <c:crosses val="autoZero"/>
        <c:auto val="0"/>
        <c:lblAlgn val="ctr"/>
        <c:lblOffset val="100"/>
        <c:noMultiLvlLbl val="0"/>
      </c:catAx>
      <c:valAx>
        <c:axId val="174044672"/>
        <c:scaling>
          <c:orientation val="minMax"/>
          <c:max val="22"/>
          <c:min val="0"/>
        </c:scaling>
        <c:delete val="0"/>
        <c:axPos val="r"/>
        <c:numFmt formatCode="0" sourceLinked="0"/>
        <c:majorTickMark val="out"/>
        <c:minorTickMark val="out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0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027136"/>
        <c:crosses val="max"/>
        <c:crossBetween val="between"/>
        <c:majorUnit val="2"/>
        <c:minorUnit val="1"/>
      </c:valAx>
      <c:spPr>
        <a:noFill/>
        <a:ln w="160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137017164889788"/>
          <c:y val="0.14535010106872182"/>
          <c:w val="0.22473606821246792"/>
          <c:h val="0.11090015433464076"/>
        </c:manualLayout>
      </c:layout>
      <c:overlay val="0"/>
      <c:spPr>
        <a:solidFill>
          <a:schemeClr val="bg1"/>
        </a:solidFill>
        <a:ln w="4001">
          <a:solidFill>
            <a:schemeClr val="tx1"/>
          </a:solidFill>
          <a:prstDash val="solid"/>
        </a:ln>
      </c:spPr>
      <c:txPr>
        <a:bodyPr/>
        <a:lstStyle/>
        <a:p>
          <a:pPr>
            <a:defRPr sz="145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6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39611383753626E-2"/>
          <c:y val="4.6568627450980393E-2"/>
          <c:w val="0.84564479564920603"/>
          <c:h val="0.870098039215686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Mrd.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9B-488A-855C-219F8A0CDB2B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D9B-488A-855C-219F8A0CDB2B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D9B-488A-855C-219F8A0CDB2B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D9B-488A-855C-219F8A0CDB2B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D9B-488A-855C-219F8A0CDB2B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D9B-488A-855C-219F8A0CDB2B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7D9B-488A-855C-219F8A0CDB2B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7D9B-488A-855C-219F8A0CDB2B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7D9B-488A-855C-219F8A0CDB2B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7D9B-488A-855C-219F8A0CDB2B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0999-43A1-85E6-84D39C38C8FC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9.1880000000000006</c:v>
                </c:pt>
                <c:pt idx="1">
                  <c:v>10.273</c:v>
                </c:pt>
                <c:pt idx="2">
                  <c:v>11.919</c:v>
                </c:pt>
                <c:pt idx="3">
                  <c:v>12.657</c:v>
                </c:pt>
                <c:pt idx="4">
                  <c:v>12.224</c:v>
                </c:pt>
                <c:pt idx="5">
                  <c:v>12.547000000000001</c:v>
                </c:pt>
                <c:pt idx="6">
                  <c:v>18.995999999999999</c:v>
                </c:pt>
                <c:pt idx="7">
                  <c:v>33.25</c:v>
                </c:pt>
                <c:pt idx="8">
                  <c:v>46.404000000000003</c:v>
                </c:pt>
                <c:pt idx="9">
                  <c:v>50.95</c:v>
                </c:pt>
                <c:pt idx="10">
                  <c:v>54.350999999999999</c:v>
                </c:pt>
                <c:pt idx="11">
                  <c:v>56.457999999999998</c:v>
                </c:pt>
                <c:pt idx="12">
                  <c:v>57.857999999999997</c:v>
                </c:pt>
                <c:pt idx="13">
                  <c:v>56.414000000000001</c:v>
                </c:pt>
                <c:pt idx="14">
                  <c:v>55.911999999999999</c:v>
                </c:pt>
                <c:pt idx="15">
                  <c:v>57.926000000000002</c:v>
                </c:pt>
                <c:pt idx="16">
                  <c:v>59.186999999999998</c:v>
                </c:pt>
                <c:pt idx="17">
                  <c:v>59.661000000000001</c:v>
                </c:pt>
                <c:pt idx="18">
                  <c:v>64.87</c:v>
                </c:pt>
                <c:pt idx="19">
                  <c:v>67.697000000000003</c:v>
                </c:pt>
                <c:pt idx="20">
                  <c:v>65.759</c:v>
                </c:pt>
                <c:pt idx="21">
                  <c:v>65.894000000000005</c:v>
                </c:pt>
                <c:pt idx="22">
                  <c:v>63.424999999999997</c:v>
                </c:pt>
                <c:pt idx="23">
                  <c:v>63.253999999999998</c:v>
                </c:pt>
                <c:pt idx="24">
                  <c:v>75.481999999999999</c:v>
                </c:pt>
                <c:pt idx="25">
                  <c:v>88.16</c:v>
                </c:pt>
                <c:pt idx="26" formatCode="0.0">
                  <c:v>95.49</c:v>
                </c:pt>
                <c:pt idx="27" formatCode="0.0">
                  <c:v>105.7</c:v>
                </c:pt>
                <c:pt idx="28" formatCode="0.0">
                  <c:v>112.7</c:v>
                </c:pt>
                <c:pt idx="29" formatCode="0.0">
                  <c:v>123.695348</c:v>
                </c:pt>
                <c:pt idx="30" formatCode="0.0">
                  <c:v>133.458507</c:v>
                </c:pt>
                <c:pt idx="31" formatCode="0.0">
                  <c:v>136.14343200000002</c:v>
                </c:pt>
                <c:pt idx="32" formatCode="0.0">
                  <c:v>141.76254839951346</c:v>
                </c:pt>
                <c:pt idx="33" formatCode="0.0">
                  <c:v>147.03321223973603</c:v>
                </c:pt>
                <c:pt idx="34" formatCode="0.0">
                  <c:v>152.24289569536637</c:v>
                </c:pt>
                <c:pt idx="35" formatCode="0.0">
                  <c:v>155.39635413638797</c:v>
                </c:pt>
                <c:pt idx="36" formatCode="0.0">
                  <c:v>159.75848795007715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D9B-488A-855C-219F8A0C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4656512"/>
        <c:axId val="17471974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%:a BKT:sta</c:v>
                </c:pt>
              </c:strCache>
            </c:strRef>
          </c:tx>
          <c:spPr>
            <a:ln w="22211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7D9B-488A-855C-219F8A0CDB2B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7D9B-488A-855C-219F8A0CDB2B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2-7D9B-488A-855C-219F8A0CDB2B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3-7D9B-488A-855C-219F8A0CDB2B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4-7D9B-488A-855C-219F8A0CDB2B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6-7D9B-488A-855C-219F8A0CDB2B}"/>
              </c:ext>
            </c:extLst>
          </c:dPt>
          <c:dPt>
            <c:idx val="32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7D9B-488A-855C-219F8A0CDB2B}"/>
              </c:ext>
            </c:extLst>
          </c:dPt>
          <c:dPt>
            <c:idx val="33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7D9B-488A-855C-219F8A0CDB2B}"/>
              </c:ext>
            </c:extLst>
          </c:dPt>
          <c:dPt>
            <c:idx val="34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7D9B-488A-855C-219F8A0CDB2B}"/>
              </c:ext>
            </c:extLst>
          </c:dPt>
          <c:dPt>
            <c:idx val="35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7D9B-488A-855C-219F8A0CDB2B}"/>
              </c:ext>
            </c:extLst>
          </c:dPt>
          <c:dPt>
            <c:idx val="36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0999-43A1-85E6-84D39C38C8FC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15.8</c:v>
                </c:pt>
                <c:pt idx="1">
                  <c:v>16.399999999999999</c:v>
                </c:pt>
                <c:pt idx="2">
                  <c:v>17.600000000000001</c:v>
                </c:pt>
                <c:pt idx="3">
                  <c:v>16.5</c:v>
                </c:pt>
                <c:pt idx="4">
                  <c:v>14.2</c:v>
                </c:pt>
                <c:pt idx="5">
                  <c:v>13.8</c:v>
                </c:pt>
                <c:pt idx="6">
                  <c:v>21.8</c:v>
                </c:pt>
                <c:pt idx="7">
                  <c:v>39.200000000000003</c:v>
                </c:pt>
                <c:pt idx="8">
                  <c:v>54.1</c:v>
                </c:pt>
                <c:pt idx="9">
                  <c:v>56.1</c:v>
                </c:pt>
                <c:pt idx="10">
                  <c:v>55.1</c:v>
                </c:pt>
                <c:pt idx="11">
                  <c:v>55.3</c:v>
                </c:pt>
                <c:pt idx="12">
                  <c:v>52.2</c:v>
                </c:pt>
                <c:pt idx="13">
                  <c:v>46.9</c:v>
                </c:pt>
                <c:pt idx="14">
                  <c:v>44.1</c:v>
                </c:pt>
                <c:pt idx="15">
                  <c:v>42.5</c:v>
                </c:pt>
                <c:pt idx="16">
                  <c:v>41</c:v>
                </c:pt>
                <c:pt idx="17">
                  <c:v>40.200000000000003</c:v>
                </c:pt>
                <c:pt idx="18">
                  <c:v>42.8</c:v>
                </c:pt>
                <c:pt idx="19">
                  <c:v>42.7</c:v>
                </c:pt>
                <c:pt idx="20">
                  <c:v>40</c:v>
                </c:pt>
                <c:pt idx="21">
                  <c:v>38.200000000000003</c:v>
                </c:pt>
                <c:pt idx="22">
                  <c:v>34</c:v>
                </c:pt>
                <c:pt idx="23">
                  <c:v>32.700000000000003</c:v>
                </c:pt>
                <c:pt idx="24">
                  <c:v>41.7</c:v>
                </c:pt>
                <c:pt idx="25">
                  <c:v>47.1</c:v>
                </c:pt>
                <c:pt idx="26" formatCode="0.0">
                  <c:v>48.5</c:v>
                </c:pt>
                <c:pt idx="27">
                  <c:v>52.9</c:v>
                </c:pt>
                <c:pt idx="28">
                  <c:v>55.6</c:v>
                </c:pt>
                <c:pt idx="29">
                  <c:v>60.2</c:v>
                </c:pt>
                <c:pt idx="30" formatCode="0.0">
                  <c:v>63.7</c:v>
                </c:pt>
                <c:pt idx="31" formatCode="0.0">
                  <c:v>63.6</c:v>
                </c:pt>
                <c:pt idx="32" formatCode="0.0">
                  <c:v>64.7</c:v>
                </c:pt>
                <c:pt idx="33" formatCode="0.0">
                  <c:v>65.400000000000006</c:v>
                </c:pt>
                <c:pt idx="34" formatCode="0.0">
                  <c:v>65.7</c:v>
                </c:pt>
                <c:pt idx="35">
                  <c:v>65.2</c:v>
                </c:pt>
                <c:pt idx="36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7D9B-488A-855C-219F8A0C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764800"/>
        <c:axId val="174766336"/>
      </c:lineChart>
      <c:catAx>
        <c:axId val="1746565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719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4719744"/>
        <c:scaling>
          <c:orientation val="minMax"/>
          <c:max val="165"/>
          <c:min val="0"/>
        </c:scaling>
        <c:delete val="0"/>
        <c:axPos val="l"/>
        <c:majorGridlines>
          <c:spPr>
            <a:ln w="127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656512"/>
        <c:crosses val="autoZero"/>
        <c:crossBetween val="between"/>
        <c:majorUnit val="10"/>
        <c:minorUnit val="5"/>
      </c:valAx>
      <c:catAx>
        <c:axId val="174764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766336"/>
        <c:crosses val="autoZero"/>
        <c:auto val="0"/>
        <c:lblAlgn val="ctr"/>
        <c:lblOffset val="100"/>
        <c:noMultiLvlLbl val="0"/>
      </c:catAx>
      <c:valAx>
        <c:axId val="174766336"/>
        <c:scaling>
          <c:orientation val="minMax"/>
          <c:max val="165"/>
          <c:min val="0"/>
        </c:scaling>
        <c:delete val="0"/>
        <c:axPos val="r"/>
        <c:numFmt formatCode="General" sourceLinked="1"/>
        <c:majorTickMark val="out"/>
        <c:minorTickMark val="out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4764800"/>
        <c:crosses val="max"/>
        <c:crossBetween val="between"/>
        <c:majorUnit val="10"/>
        <c:minorUnit val="5"/>
      </c:valAx>
      <c:spPr>
        <a:noFill/>
        <a:ln w="1569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421547573932939"/>
          <c:y val="0.1319113275799535"/>
          <c:w val="0.18902604352479485"/>
          <c:h val="0.11318667661183228"/>
        </c:manualLayout>
      </c:layout>
      <c:overlay val="0"/>
      <c:spPr>
        <a:solidFill>
          <a:schemeClr val="bg1"/>
        </a:solidFill>
        <a:ln w="3925">
          <a:solidFill>
            <a:schemeClr val="tx1"/>
          </a:solidFill>
          <a:prstDash val="solid"/>
        </a:ln>
      </c:spPr>
      <c:txPr>
        <a:bodyPr/>
        <a:lstStyle/>
        <a:p>
          <a:pPr>
            <a:defRPr sz="145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41269841269843E-2"/>
          <c:y val="3.1100478468899521E-2"/>
          <c:w val="0.9082366737817279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BKT:n määrän muutos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6E-4496-9699-15BCA35C3ACC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6E-4496-9699-15BCA35C3ACC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46E-4496-9699-15BCA35C3AC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46E-4496-9699-15BCA35C3ACC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46E-4496-9699-15BCA35C3ACC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46E-4496-9699-15BCA35C3ACC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46E-4496-9699-15BCA35C3ACC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46E-4496-9699-15BCA35C3ACC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246E-4496-9699-15BCA35C3ACC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246E-4496-9699-15BCA35C3ACC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E8C9-4723-94D8-2D9FF23A688F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-0.6</c:v>
                </c:pt>
                <c:pt idx="30">
                  <c:v>0.3</c:v>
                </c:pt>
                <c:pt idx="31">
                  <c:v>1.4</c:v>
                </c:pt>
                <c:pt idx="32">
                  <c:v>1.2</c:v>
                </c:pt>
                <c:pt idx="33">
                  <c:v>1</c:v>
                </c:pt>
                <c:pt idx="34">
                  <c:v>1.2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6E-4496-9699-15BCA35C3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637568"/>
        <c:axId val="6277017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Työttömyysaste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66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246E-4496-9699-15BCA35C3ACC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246E-4496-9699-15BCA35C3ACC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246E-4496-9699-15BCA35C3ACC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246E-4496-9699-15BCA35C3ACC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246E-4496-9699-15BCA35C3ACC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246E-4496-9699-15BCA35C3ACC}"/>
              </c:ext>
            </c:extLst>
          </c:dPt>
          <c:dPt>
            <c:idx val="32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246E-4496-9699-15BCA35C3ACC}"/>
              </c:ext>
            </c:extLst>
          </c:dPt>
          <c:dPt>
            <c:idx val="33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246E-4496-9699-15BCA35C3ACC}"/>
              </c:ext>
            </c:extLst>
          </c:dPt>
          <c:dPt>
            <c:idx val="34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246E-4496-9699-15BCA35C3ACC}"/>
              </c:ext>
            </c:extLst>
          </c:dPt>
          <c:dPt>
            <c:idx val="35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246E-4496-9699-15BCA35C3ACC}"/>
              </c:ext>
            </c:extLst>
          </c:dPt>
          <c:dPt>
            <c:idx val="36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E8C9-4723-94D8-2D9FF23A688F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5</c:v>
                </c:pt>
                <c:pt idx="1">
                  <c:v>5.4</c:v>
                </c:pt>
                <c:pt idx="2">
                  <c:v>5.0999999999999996</c:v>
                </c:pt>
                <c:pt idx="3">
                  <c:v>4.5</c:v>
                </c:pt>
                <c:pt idx="4">
                  <c:v>3.1</c:v>
                </c:pt>
                <c:pt idx="5">
                  <c:v>3.2</c:v>
                </c:pt>
                <c:pt idx="6">
                  <c:v>6.6</c:v>
                </c:pt>
                <c:pt idx="7">
                  <c:v>11.7</c:v>
                </c:pt>
                <c:pt idx="8">
                  <c:v>16.3</c:v>
                </c:pt>
                <c:pt idx="9">
                  <c:v>16.600000000000001</c:v>
                </c:pt>
                <c:pt idx="10">
                  <c:v>15.4</c:v>
                </c:pt>
                <c:pt idx="11">
                  <c:v>14.6</c:v>
                </c:pt>
                <c:pt idx="12">
                  <c:v>12.7</c:v>
                </c:pt>
                <c:pt idx="13">
                  <c:v>11.4</c:v>
                </c:pt>
                <c:pt idx="14">
                  <c:v>10.199999999999999</c:v>
                </c:pt>
                <c:pt idx="15">
                  <c:v>9.8000000000000007</c:v>
                </c:pt>
                <c:pt idx="16">
                  <c:v>9.1</c:v>
                </c:pt>
                <c:pt idx="17">
                  <c:v>9.1</c:v>
                </c:pt>
                <c:pt idx="18">
                  <c:v>9</c:v>
                </c:pt>
                <c:pt idx="19">
                  <c:v>8.8000000000000007</c:v>
                </c:pt>
                <c:pt idx="20">
                  <c:v>8.4</c:v>
                </c:pt>
                <c:pt idx="21">
                  <c:v>7.7</c:v>
                </c:pt>
                <c:pt idx="22">
                  <c:v>6.9</c:v>
                </c:pt>
                <c:pt idx="23">
                  <c:v>6.4</c:v>
                </c:pt>
                <c:pt idx="24">
                  <c:v>8.1999999999999993</c:v>
                </c:pt>
                <c:pt idx="25">
                  <c:v>8.4</c:v>
                </c:pt>
                <c:pt idx="26">
                  <c:v>7.8</c:v>
                </c:pt>
                <c:pt idx="27">
                  <c:v>7.7</c:v>
                </c:pt>
                <c:pt idx="28">
                  <c:v>8.1999999999999993</c:v>
                </c:pt>
                <c:pt idx="29">
                  <c:v>8.6999999999999993</c:v>
                </c:pt>
                <c:pt idx="30">
                  <c:v>9.4</c:v>
                </c:pt>
                <c:pt idx="31">
                  <c:v>8.8000000000000007</c:v>
                </c:pt>
                <c:pt idx="32">
                  <c:v>8.5</c:v>
                </c:pt>
                <c:pt idx="33">
                  <c:v>8.1</c:v>
                </c:pt>
                <c:pt idx="34">
                  <c:v>7.8</c:v>
                </c:pt>
                <c:pt idx="35">
                  <c:v>7.6</c:v>
                </c:pt>
                <c:pt idx="36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246E-4496-9699-15BCA35C3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805056"/>
        <c:axId val="596372544"/>
      </c:lineChart>
      <c:catAx>
        <c:axId val="6263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627701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2770176"/>
        <c:scaling>
          <c:orientation val="minMax"/>
          <c:max val="1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62637568"/>
        <c:crosses val="autoZero"/>
        <c:crossBetween val="between"/>
      </c:valAx>
      <c:valAx>
        <c:axId val="596372544"/>
        <c:scaling>
          <c:orientation val="minMax"/>
          <c:max val="18"/>
          <c:min val="-10"/>
        </c:scaling>
        <c:delete val="0"/>
        <c:axPos val="r"/>
        <c:numFmt formatCode="General" sourceLinked="1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5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78805056"/>
        <c:crosses val="max"/>
        <c:crossBetween val="between"/>
        <c:majorUnit val="5"/>
      </c:valAx>
      <c:catAx>
        <c:axId val="47880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372544"/>
        <c:crosses val="autoZero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9504201914073042"/>
          <c:y val="0.71215118445435077"/>
          <c:w val="0.31269843777888967"/>
          <c:h val="0.11483252093488316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45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17680105181268E-2"/>
          <c:y val="3.1100478468899521E-2"/>
          <c:w val="0.92248607972467567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BKT:n määrän muutos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DA-4139-9845-8C5BA54B0D1B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DA-4139-9845-8C5BA54B0D1B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DA-4139-9845-8C5BA54B0D1B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6DA-4139-9845-8C5BA54B0D1B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DA-4139-9845-8C5BA54B0D1B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DA-4139-9845-8C5BA54B0D1B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DA-4139-9845-8C5BA54B0D1B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DA-4139-9845-8C5BA54B0D1B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6DA-4139-9845-8C5BA54B0D1B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DA-4139-9845-8C5BA54B0D1B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E08D-4D00-BFE2-DC8553F4315C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-0.6</c:v>
                </c:pt>
                <c:pt idx="30">
                  <c:v>0.3</c:v>
                </c:pt>
                <c:pt idx="31">
                  <c:v>1.4</c:v>
                </c:pt>
                <c:pt idx="32">
                  <c:v>1.2</c:v>
                </c:pt>
                <c:pt idx="33">
                  <c:v>1</c:v>
                </c:pt>
                <c:pt idx="34">
                  <c:v>1.2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6DA-4139-9845-8C5BA54B0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476672"/>
        <c:axId val="42478208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Ansiotasoindeksi</c:v>
                </c:pt>
              </c:strCache>
            </c:strRef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A6DA-4139-9845-8C5BA54B0D1B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A6DA-4139-9845-8C5BA54B0D1B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A6DA-4139-9845-8C5BA54B0D1B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A6DA-4139-9845-8C5BA54B0D1B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A6DA-4139-9845-8C5BA54B0D1B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A6DA-4139-9845-8C5BA54B0D1B}"/>
              </c:ext>
            </c:extLst>
          </c:dPt>
          <c:dPt>
            <c:idx val="32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A6DA-4139-9845-8C5BA54B0D1B}"/>
              </c:ext>
            </c:extLst>
          </c:dPt>
          <c:dPt>
            <c:idx val="33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A6DA-4139-9845-8C5BA54B0D1B}"/>
              </c:ext>
            </c:extLst>
          </c:dPt>
          <c:dPt>
            <c:idx val="34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A6DA-4139-9845-8C5BA54B0D1B}"/>
              </c:ext>
            </c:extLst>
          </c:dPt>
          <c:dPt>
            <c:idx val="35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A6DA-4139-9845-8C5BA54B0D1B}"/>
              </c:ext>
            </c:extLst>
          </c:dPt>
          <c:dPt>
            <c:idx val="36"/>
            <c:bubble3D val="0"/>
            <c:spPr>
              <a:ln w="22225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E08D-4D00-BFE2-DC8553F4315C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8.4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8.9</c:v>
                </c:pt>
                <c:pt idx="5">
                  <c:v>9.1999999999999993</c:v>
                </c:pt>
                <c:pt idx="6">
                  <c:v>6.4</c:v>
                </c:pt>
                <c:pt idx="7">
                  <c:v>1.9</c:v>
                </c:pt>
                <c:pt idx="8">
                  <c:v>0.7</c:v>
                </c:pt>
                <c:pt idx="9">
                  <c:v>2</c:v>
                </c:pt>
                <c:pt idx="10">
                  <c:v>4.7</c:v>
                </c:pt>
                <c:pt idx="11">
                  <c:v>3.9</c:v>
                </c:pt>
                <c:pt idx="12">
                  <c:v>2.1</c:v>
                </c:pt>
                <c:pt idx="13">
                  <c:v>3.5</c:v>
                </c:pt>
                <c:pt idx="14">
                  <c:v>2.8</c:v>
                </c:pt>
                <c:pt idx="15">
                  <c:v>4</c:v>
                </c:pt>
                <c:pt idx="16">
                  <c:v>4.5</c:v>
                </c:pt>
                <c:pt idx="17">
                  <c:v>3.5</c:v>
                </c:pt>
                <c:pt idx="18">
                  <c:v>4</c:v>
                </c:pt>
                <c:pt idx="19">
                  <c:v>3.8</c:v>
                </c:pt>
                <c:pt idx="20">
                  <c:v>3.9</c:v>
                </c:pt>
                <c:pt idx="21">
                  <c:v>2.9</c:v>
                </c:pt>
                <c:pt idx="22">
                  <c:v>3.4</c:v>
                </c:pt>
                <c:pt idx="23">
                  <c:v>5.5</c:v>
                </c:pt>
                <c:pt idx="24">
                  <c:v>4</c:v>
                </c:pt>
                <c:pt idx="25">
                  <c:v>2.6</c:v>
                </c:pt>
                <c:pt idx="26">
                  <c:v>2.7</c:v>
                </c:pt>
                <c:pt idx="27">
                  <c:v>3.2</c:v>
                </c:pt>
                <c:pt idx="28">
                  <c:v>2.1</c:v>
                </c:pt>
                <c:pt idx="29">
                  <c:v>1.4</c:v>
                </c:pt>
                <c:pt idx="30">
                  <c:v>1.4</c:v>
                </c:pt>
                <c:pt idx="31">
                  <c:v>1.2</c:v>
                </c:pt>
                <c:pt idx="32">
                  <c:v>0.5</c:v>
                </c:pt>
                <c:pt idx="33" formatCode="0.0">
                  <c:v>1.2</c:v>
                </c:pt>
                <c:pt idx="34">
                  <c:v>1.5</c:v>
                </c:pt>
                <c:pt idx="35">
                  <c:v>2.2000000000000002</c:v>
                </c:pt>
                <c:pt idx="36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A6DA-4139-9845-8C5BA54B0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786560"/>
        <c:axId val="596785728"/>
      </c:lineChart>
      <c:catAx>
        <c:axId val="4247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4782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2478208"/>
        <c:scaling>
          <c:orientation val="minMax"/>
          <c:max val="10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476672"/>
        <c:crosses val="autoZero"/>
        <c:crossBetween val="between"/>
        <c:majorUnit val="2"/>
        <c:minorUnit val="1"/>
      </c:valAx>
      <c:valAx>
        <c:axId val="596785728"/>
        <c:scaling>
          <c:orientation val="minMax"/>
          <c:max val="10"/>
          <c:min val="-10"/>
        </c:scaling>
        <c:delete val="0"/>
        <c:axPos val="r"/>
        <c:numFmt formatCode="General" sourceLinked="1"/>
        <c:majorTickMark val="out"/>
        <c:minorTickMark val="out"/>
        <c:tickLblPos val="nextTo"/>
        <c:spPr>
          <a:ln/>
        </c:spPr>
        <c:txPr>
          <a:bodyPr/>
          <a:lstStyle/>
          <a:p>
            <a:pPr>
              <a:defRPr sz="15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596786560"/>
        <c:crosses val="max"/>
        <c:crossBetween val="between"/>
        <c:majorUnit val="2"/>
        <c:minorUnit val="1"/>
      </c:valAx>
      <c:catAx>
        <c:axId val="596786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6785728"/>
        <c:crosses val="autoZero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8513627454092405"/>
          <c:y val="0.6672985341244918"/>
          <c:w val="0.33174600666555482"/>
          <c:h val="0.13764258634337379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45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837216202505693E-2"/>
          <c:y val="3.1100478468899521E-2"/>
          <c:w val="0.93114232943518627"/>
          <c:h val="0.906698564593301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BKT:n määrän muutos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57-4788-B3FD-BE310B76E0A0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57-4788-B3FD-BE310B76E0A0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257-4788-B3FD-BE310B76E0A0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257-4788-B3FD-BE310B76E0A0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257-4788-B3FD-BE310B76E0A0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257-4788-B3FD-BE310B76E0A0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257-4788-B3FD-BE310B76E0A0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257-4788-B3FD-BE310B76E0A0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C257-4788-B3FD-BE310B76E0A0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C257-4788-B3FD-BE310B76E0A0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01EA-44D2-A4C3-E41C41843B65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3.5</c:v>
                </c:pt>
                <c:pt idx="1">
                  <c:v>2.7</c:v>
                </c:pt>
                <c:pt idx="2">
                  <c:v>3.6</c:v>
                </c:pt>
                <c:pt idx="3">
                  <c:v>5.2</c:v>
                </c:pt>
                <c:pt idx="4">
                  <c:v>5.0999999999999996</c:v>
                </c:pt>
                <c:pt idx="5">
                  <c:v>0.7</c:v>
                </c:pt>
                <c:pt idx="6">
                  <c:v>-5.9</c:v>
                </c:pt>
                <c:pt idx="7">
                  <c:v>-3.3</c:v>
                </c:pt>
                <c:pt idx="8">
                  <c:v>-0.7</c:v>
                </c:pt>
                <c:pt idx="9">
                  <c:v>3.9</c:v>
                </c:pt>
                <c:pt idx="10">
                  <c:v>4.2</c:v>
                </c:pt>
                <c:pt idx="11">
                  <c:v>3.7</c:v>
                </c:pt>
                <c:pt idx="12">
                  <c:v>6.3</c:v>
                </c:pt>
                <c:pt idx="13">
                  <c:v>5.4</c:v>
                </c:pt>
                <c:pt idx="14">
                  <c:v>4.4000000000000004</c:v>
                </c:pt>
                <c:pt idx="15">
                  <c:v>5.6</c:v>
                </c:pt>
                <c:pt idx="16">
                  <c:v>2.6</c:v>
                </c:pt>
                <c:pt idx="17">
                  <c:v>1.7</c:v>
                </c:pt>
                <c:pt idx="18">
                  <c:v>2</c:v>
                </c:pt>
                <c:pt idx="19">
                  <c:v>3.9</c:v>
                </c:pt>
                <c:pt idx="20">
                  <c:v>2.8</c:v>
                </c:pt>
                <c:pt idx="21">
                  <c:v>4.0999999999999996</c:v>
                </c:pt>
                <c:pt idx="22">
                  <c:v>5.2</c:v>
                </c:pt>
                <c:pt idx="23">
                  <c:v>0.7</c:v>
                </c:pt>
                <c:pt idx="24">
                  <c:v>-8.3000000000000007</c:v>
                </c:pt>
                <c:pt idx="25">
                  <c:v>3</c:v>
                </c:pt>
                <c:pt idx="26">
                  <c:v>2.6</c:v>
                </c:pt>
                <c:pt idx="27" formatCode="0.0">
                  <c:v>-1.4</c:v>
                </c:pt>
                <c:pt idx="28">
                  <c:v>-0.8</c:v>
                </c:pt>
                <c:pt idx="29">
                  <c:v>-0.6</c:v>
                </c:pt>
                <c:pt idx="30">
                  <c:v>0.3</c:v>
                </c:pt>
                <c:pt idx="31">
                  <c:v>1.4</c:v>
                </c:pt>
                <c:pt idx="32">
                  <c:v>1.2</c:v>
                </c:pt>
                <c:pt idx="33">
                  <c:v>1</c:v>
                </c:pt>
                <c:pt idx="34">
                  <c:v>1.2</c:v>
                </c:pt>
                <c:pt idx="35">
                  <c:v>1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57-4788-B3FD-BE310B76E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887040"/>
        <c:axId val="42888576"/>
      </c:bar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Kuluttajahintaindeksi</c:v>
                </c:pt>
              </c:strCache>
            </c:strRef>
          </c:tx>
          <c:spPr>
            <a:ln w="22225">
              <a:solidFill>
                <a:srgbClr val="FF0066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0066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1-C257-4788-B3FD-BE310B76E0A0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2-C257-4788-B3FD-BE310B76E0A0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3-C257-4788-B3FD-BE310B76E0A0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C257-4788-B3FD-BE310B76E0A0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C257-4788-B3FD-BE310B76E0A0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C257-4788-B3FD-BE310B76E0A0}"/>
              </c:ext>
            </c:extLst>
          </c:dPt>
          <c:dPt>
            <c:idx val="32"/>
            <c:bubble3D val="0"/>
            <c:spPr>
              <a:ln w="22225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C257-4788-B3FD-BE310B76E0A0}"/>
              </c:ext>
            </c:extLst>
          </c:dPt>
          <c:dPt>
            <c:idx val="33"/>
            <c:bubble3D val="0"/>
            <c:spPr>
              <a:ln w="22225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C257-4788-B3FD-BE310B76E0A0}"/>
              </c:ext>
            </c:extLst>
          </c:dPt>
          <c:dPt>
            <c:idx val="34"/>
            <c:bubble3D val="0"/>
            <c:spPr>
              <a:ln w="22225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C257-4788-B3FD-BE310B76E0A0}"/>
              </c:ext>
            </c:extLst>
          </c:dPt>
          <c:dPt>
            <c:idx val="35"/>
            <c:bubble3D val="0"/>
            <c:spPr>
              <a:ln w="22225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C257-4788-B3FD-BE310B76E0A0}"/>
              </c:ext>
            </c:extLst>
          </c:dPt>
          <c:dPt>
            <c:idx val="36"/>
            <c:bubble3D val="0"/>
            <c:spPr>
              <a:ln w="22225">
                <a:solidFill>
                  <a:srgbClr val="FF0066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01EA-44D2-A4C3-E41C41843B65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5.9</c:v>
                </c:pt>
                <c:pt idx="1">
                  <c:v>3.6</c:v>
                </c:pt>
                <c:pt idx="2">
                  <c:v>3.7</c:v>
                </c:pt>
                <c:pt idx="3">
                  <c:v>5.0999999999999996</c:v>
                </c:pt>
                <c:pt idx="4">
                  <c:v>6.6</c:v>
                </c:pt>
                <c:pt idx="5">
                  <c:v>6.1</c:v>
                </c:pt>
                <c:pt idx="6">
                  <c:v>4.0999999999999996</c:v>
                </c:pt>
                <c:pt idx="7">
                  <c:v>2.6</c:v>
                </c:pt>
                <c:pt idx="8">
                  <c:v>2.2000000000000002</c:v>
                </c:pt>
                <c:pt idx="9">
                  <c:v>1.1000000000000001</c:v>
                </c:pt>
                <c:pt idx="10">
                  <c:v>1</c:v>
                </c:pt>
                <c:pt idx="11">
                  <c:v>0.6</c:v>
                </c:pt>
                <c:pt idx="12">
                  <c:v>1.2</c:v>
                </c:pt>
                <c:pt idx="13">
                  <c:v>1.4</c:v>
                </c:pt>
                <c:pt idx="14">
                  <c:v>1.2</c:v>
                </c:pt>
                <c:pt idx="15">
                  <c:v>3.4</c:v>
                </c:pt>
                <c:pt idx="16">
                  <c:v>2.6</c:v>
                </c:pt>
                <c:pt idx="17">
                  <c:v>1.6</c:v>
                </c:pt>
                <c:pt idx="18">
                  <c:v>0.9</c:v>
                </c:pt>
                <c:pt idx="19">
                  <c:v>0.2</c:v>
                </c:pt>
                <c:pt idx="20">
                  <c:v>0.9</c:v>
                </c:pt>
                <c:pt idx="21">
                  <c:v>1.6</c:v>
                </c:pt>
                <c:pt idx="22">
                  <c:v>2.5</c:v>
                </c:pt>
                <c:pt idx="23">
                  <c:v>4.0999999999999996</c:v>
                </c:pt>
                <c:pt idx="24">
                  <c:v>0</c:v>
                </c:pt>
                <c:pt idx="25">
                  <c:v>1.2</c:v>
                </c:pt>
                <c:pt idx="26">
                  <c:v>3.4</c:v>
                </c:pt>
                <c:pt idx="27">
                  <c:v>2.8</c:v>
                </c:pt>
                <c:pt idx="28">
                  <c:v>1.5</c:v>
                </c:pt>
                <c:pt idx="29">
                  <c:v>1</c:v>
                </c:pt>
                <c:pt idx="30">
                  <c:v>-0.2</c:v>
                </c:pt>
                <c:pt idx="31">
                  <c:v>0.4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1.7</c:v>
                </c:pt>
                <c:pt idx="3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C257-4788-B3FD-BE310B76E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170416"/>
        <c:axId val="717189552"/>
      </c:lineChart>
      <c:catAx>
        <c:axId val="428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70" b="0" i="0" u="none" strike="noStrike" baseline="0">
                <a:solidFill>
                  <a:srgbClr val="00206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888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2888576"/>
        <c:scaling>
          <c:orientation val="minMax"/>
          <c:max val="8"/>
          <c:min val="-1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2887040"/>
        <c:crosses val="autoZero"/>
        <c:crossBetween val="between"/>
        <c:majorUnit val="2"/>
        <c:minorUnit val="1"/>
      </c:valAx>
      <c:valAx>
        <c:axId val="717189552"/>
        <c:scaling>
          <c:orientation val="minMax"/>
          <c:max val="8"/>
          <c:min val="-10"/>
        </c:scaling>
        <c:delete val="0"/>
        <c:axPos val="r"/>
        <c:numFmt formatCode="General" sourceLinked="1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50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717170416"/>
        <c:crosses val="max"/>
        <c:crossBetween val="between"/>
        <c:minorUnit val="1"/>
      </c:valAx>
      <c:catAx>
        <c:axId val="717170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7189552"/>
        <c:crosses val="autoZero"/>
        <c:auto val="0"/>
        <c:lblAlgn val="ctr"/>
        <c:lblOffset val="100"/>
        <c:noMultiLvlLbl val="0"/>
      </c:catAx>
      <c:spPr>
        <a:noFill/>
        <a:ln w="1526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617476063073831"/>
          <c:y val="0.6672985341244918"/>
          <c:w val="0.33174600666555482"/>
          <c:h val="0.13764258634337379"/>
        </c:manualLayout>
      </c:layout>
      <c:overlay val="0"/>
      <c:spPr>
        <a:solidFill>
          <a:schemeClr val="bg1"/>
        </a:solidFill>
        <a:ln w="3816">
          <a:solidFill>
            <a:schemeClr val="tx1"/>
          </a:solidFill>
          <a:prstDash val="solid"/>
        </a:ln>
      </c:spPr>
      <c:txPr>
        <a:bodyPr/>
        <a:lstStyle/>
        <a:p>
          <a:pPr>
            <a:defRPr sz="1410" b="0" i="0" u="none" strike="noStrike" baseline="0">
              <a:solidFill>
                <a:srgbClr val="00206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Kuntien verot</c:v>
                </c:pt>
              </c:strCache>
            </c:strRef>
          </c:tx>
          <c:spPr>
            <a:solidFill>
              <a:srgbClr val="85CA3A"/>
            </a:solidFill>
            <a:ln w="12700">
              <a:solidFill>
                <a:schemeClr val="tx2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0-A6A3-421E-A3EF-1239FE84FB02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1-A6A3-421E-A3EF-1239FE84FB02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2-A6A3-421E-A3EF-1239FE84FB02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3-A6A3-421E-A3EF-1239FE84FB02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4-A6A3-421E-A3EF-1239FE84FB02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5-A6A3-421E-A3EF-1239FE84FB02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06-A6A3-421E-A3EF-1239FE84FB02}"/>
              </c:ext>
            </c:extLst>
          </c:dPt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Sheet1!$B$2:$AV$2</c:f>
              <c:numCache>
                <c:formatCode>General</c:formatCode>
                <c:ptCount val="47"/>
                <c:pt idx="0">
                  <c:v>8.5</c:v>
                </c:pt>
                <c:pt idx="1">
                  <c:v>9</c:v>
                </c:pt>
                <c:pt idx="2">
                  <c:v>9.3000000000000007</c:v>
                </c:pt>
                <c:pt idx="3">
                  <c:v>8.5</c:v>
                </c:pt>
                <c:pt idx="4">
                  <c:v>8.1999999999999993</c:v>
                </c:pt>
                <c:pt idx="5">
                  <c:v>7.7</c:v>
                </c:pt>
                <c:pt idx="6">
                  <c:v>8.3000000000000007</c:v>
                </c:pt>
                <c:pt idx="7">
                  <c:v>8.4</c:v>
                </c:pt>
                <c:pt idx="8">
                  <c:v>8.3000000000000007</c:v>
                </c:pt>
                <c:pt idx="9">
                  <c:v>8.5</c:v>
                </c:pt>
                <c:pt idx="10">
                  <c:v>8.8000000000000007</c:v>
                </c:pt>
                <c:pt idx="11">
                  <c:v>8.9</c:v>
                </c:pt>
                <c:pt idx="12">
                  <c:v>8.6</c:v>
                </c:pt>
                <c:pt idx="13">
                  <c:v>8.8000000000000007</c:v>
                </c:pt>
                <c:pt idx="14">
                  <c:v>8.6</c:v>
                </c:pt>
                <c:pt idx="15">
                  <c:v>9.1999999999999993</c:v>
                </c:pt>
                <c:pt idx="16">
                  <c:v>9.3000000000000007</c:v>
                </c:pt>
                <c:pt idx="17">
                  <c:v>9.3000000000000007</c:v>
                </c:pt>
                <c:pt idx="18">
                  <c:v>9.1999999999999993</c:v>
                </c:pt>
                <c:pt idx="19">
                  <c:v>9.9</c:v>
                </c:pt>
                <c:pt idx="20">
                  <c:v>9.9</c:v>
                </c:pt>
                <c:pt idx="21">
                  <c:v>10.4</c:v>
                </c:pt>
                <c:pt idx="22">
                  <c:v>9.8000000000000007</c:v>
                </c:pt>
                <c:pt idx="23">
                  <c:v>9.8000000000000007</c:v>
                </c:pt>
                <c:pt idx="24">
                  <c:v>9.6</c:v>
                </c:pt>
                <c:pt idx="25">
                  <c:v>9.9</c:v>
                </c:pt>
                <c:pt idx="26">
                  <c:v>9.6</c:v>
                </c:pt>
                <c:pt idx="27">
                  <c:v>9.3000000000000007</c:v>
                </c:pt>
                <c:pt idx="28">
                  <c:v>8.9</c:v>
                </c:pt>
                <c:pt idx="29">
                  <c:v>8.6999999999999993</c:v>
                </c:pt>
                <c:pt idx="30">
                  <c:v>8.6999999999999993</c:v>
                </c:pt>
                <c:pt idx="31">
                  <c:v>8.9</c:v>
                </c:pt>
                <c:pt idx="32">
                  <c:v>8.8000000000000007</c:v>
                </c:pt>
                <c:pt idx="33">
                  <c:v>9</c:v>
                </c:pt>
                <c:pt idx="34">
                  <c:v>9.6999999999999993</c:v>
                </c:pt>
                <c:pt idx="35">
                  <c:v>9.9</c:v>
                </c:pt>
                <c:pt idx="36" formatCode="0.0">
                  <c:v>9.6999999999999993</c:v>
                </c:pt>
                <c:pt idx="37" formatCode="0.0">
                  <c:v>9.6895286621653405</c:v>
                </c:pt>
                <c:pt idx="38" formatCode="0.0">
                  <c:v>10.222794375144888</c:v>
                </c:pt>
                <c:pt idx="39" formatCode="0.0">
                  <c:v>10.31981986372808</c:v>
                </c:pt>
                <c:pt idx="40" formatCode="0.0">
                  <c:v>10.452911780288385</c:v>
                </c:pt>
                <c:pt idx="41" formatCode="0.0">
                  <c:v>10.277396268370845</c:v>
                </c:pt>
                <c:pt idx="42" formatCode="0.0">
                  <c:v>9.949454322908057</c:v>
                </c:pt>
                <c:pt idx="43" formatCode="0.0">
                  <c:v>9.963463204567697</c:v>
                </c:pt>
                <c:pt idx="44" formatCode="0.0">
                  <c:v>4.70386481240448</c:v>
                </c:pt>
                <c:pt idx="45" formatCode="0.0">
                  <c:v>4.7831238006242964</c:v>
                </c:pt>
                <c:pt idx="46" formatCode="0.0">
                  <c:v>4.719624037976728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A3-421E-A3EF-1239FE84FB02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valtionosuudet</c:v>
                </c:pt>
              </c:strCache>
            </c:strRef>
          </c:tx>
          <c:spPr>
            <a:solidFill>
              <a:srgbClr val="BAE18F"/>
            </a:solidFill>
            <a:ln w="12700">
              <a:solidFill>
                <a:schemeClr val="tx2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8-A6A3-421E-A3EF-1239FE84FB02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9-A6A3-421E-A3EF-1239FE84FB02}"/>
              </c:ext>
            </c:extLst>
          </c:dPt>
          <c:dPt>
            <c:idx val="28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A6A3-421E-A3EF-1239FE84FB02}"/>
              </c:ext>
            </c:extLst>
          </c:dPt>
          <c:dPt>
            <c:idx val="29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A6A3-421E-A3EF-1239FE84FB02}"/>
              </c:ext>
            </c:extLst>
          </c:dPt>
          <c:dPt>
            <c:idx val="30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F-A6A3-421E-A3EF-1239FE84FB02}"/>
              </c:ext>
            </c:extLst>
          </c:dPt>
          <c:dPt>
            <c:idx val="31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1-A6A3-421E-A3EF-1239FE84FB02}"/>
              </c:ext>
            </c:extLst>
          </c:dPt>
          <c:dPt>
            <c:idx val="32"/>
            <c:bubble3D val="0"/>
            <c:spPr>
              <a:solidFill>
                <a:srgbClr val="BAE18F"/>
              </a:solidFill>
              <a:ln w="12700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A6A3-421E-A3EF-1239FE84FB02}"/>
              </c:ext>
            </c:extLst>
          </c:dPt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Sheet1!$B$3:$AV$3</c:f>
              <c:numCache>
                <c:formatCode>0.0</c:formatCode>
                <c:ptCount val="47"/>
                <c:pt idx="0">
                  <c:v>4.8419081194227163</c:v>
                </c:pt>
                <c:pt idx="1">
                  <c:v>5.3359204462769831</c:v>
                </c:pt>
                <c:pt idx="2">
                  <c:v>5.6304415079330008</c:v>
                </c:pt>
                <c:pt idx="3">
                  <c:v>5.7011769399561141</c:v>
                </c:pt>
                <c:pt idx="4">
                  <c:v>5.6449948400412797</c:v>
                </c:pt>
                <c:pt idx="5">
                  <c:v>5.6795914731904285</c:v>
                </c:pt>
                <c:pt idx="6">
                  <c:v>5.8749409355804065</c:v>
                </c:pt>
                <c:pt idx="7">
                  <c:v>5.9419579276692112</c:v>
                </c:pt>
                <c:pt idx="8">
                  <c:v>6.0577526679221592</c:v>
                </c:pt>
                <c:pt idx="9">
                  <c:v>6.2077086993906319</c:v>
                </c:pt>
                <c:pt idx="10">
                  <c:v>6.487089302564983</c:v>
                </c:pt>
                <c:pt idx="11">
                  <c:v>6.6464775262990123</c:v>
                </c:pt>
                <c:pt idx="12">
                  <c:v>6.8176115481690305</c:v>
                </c:pt>
                <c:pt idx="13">
                  <c:v>6.6784792974958958</c:v>
                </c:pt>
                <c:pt idx="14">
                  <c:v>6.6741146760697783</c:v>
                </c:pt>
                <c:pt idx="15">
                  <c:v>7.1200966926711349</c:v>
                </c:pt>
                <c:pt idx="16">
                  <c:v>8.1380373036498703</c:v>
                </c:pt>
                <c:pt idx="17">
                  <c:v>8.4193654834299725</c:v>
                </c:pt>
                <c:pt idx="18">
                  <c:v>8.3955310911041643</c:v>
                </c:pt>
                <c:pt idx="19">
                  <c:v>7.6095099594570765</c:v>
                </c:pt>
                <c:pt idx="20">
                  <c:v>7.088355858598157</c:v>
                </c:pt>
                <c:pt idx="21">
                  <c:v>5.7701352145796587</c:v>
                </c:pt>
                <c:pt idx="22">
                  <c:v>4.5585074680778055</c:v>
                </c:pt>
                <c:pt idx="23">
                  <c:v>4.0820056154574607</c:v>
                </c:pt>
                <c:pt idx="24">
                  <c:v>3.8834568990647877</c:v>
                </c:pt>
                <c:pt idx="25">
                  <c:v>3.7274054938683845</c:v>
                </c:pt>
                <c:pt idx="26">
                  <c:v>3.7829641989240983</c:v>
                </c:pt>
                <c:pt idx="27">
                  <c:v>4.6011504562037642</c:v>
                </c:pt>
                <c:pt idx="28">
                  <c:v>4.867750001649414</c:v>
                </c:pt>
                <c:pt idx="29">
                  <c:v>5.0139767915848985</c:v>
                </c:pt>
                <c:pt idx="30">
                  <c:v>5.1232761714734139</c:v>
                </c:pt>
                <c:pt idx="31">
                  <c:v>5.3448735328536499</c:v>
                </c:pt>
                <c:pt idx="32">
                  <c:v>5.1960511083479828</c:v>
                </c:pt>
                <c:pt idx="33">
                  <c:v>5.4916860684215152</c:v>
                </c:pt>
                <c:pt idx="34">
                  <c:v>6.1752536886355225</c:v>
                </c:pt>
                <c:pt idx="35">
                  <c:v>6.3249599144842339</c:v>
                </c:pt>
                <c:pt idx="36">
                  <c:v>6.3102875516206209</c:v>
                </c:pt>
                <c:pt idx="37">
                  <c:v>6.7519883078986753</c:v>
                </c:pt>
                <c:pt idx="38">
                  <c:v>6.8510380136428877</c:v>
                </c:pt>
                <c:pt idx="39">
                  <c:v>6.7424382731092027</c:v>
                </c:pt>
                <c:pt idx="40">
                  <c:v>6.5290127964641478</c:v>
                </c:pt>
                <c:pt idx="41">
                  <c:v>6.5756649942540006</c:v>
                </c:pt>
                <c:pt idx="42">
                  <c:v>6.1648751370401458</c:v>
                </c:pt>
                <c:pt idx="43">
                  <c:v>5.9826963460190337</c:v>
                </c:pt>
                <c:pt idx="44">
                  <c:v>2.4968925435164731</c:v>
                </c:pt>
                <c:pt idx="45">
                  <c:v>2.5179190128439486</c:v>
                </c:pt>
                <c:pt idx="46">
                  <c:v>2.495036045880703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6A3-421E-A3EF-1239FE84FB0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Muut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Sheet1!$B$4:$AV$4</c:f>
              <c:numCache>
                <c:formatCode>0.0</c:formatCode>
                <c:ptCount val="47"/>
                <c:pt idx="0">
                  <c:v>15.558091880577283</c:v>
                </c:pt>
                <c:pt idx="1">
                  <c:v>17.464079553723014</c:v>
                </c:pt>
                <c:pt idx="2">
                  <c:v>16.569558492066999</c:v>
                </c:pt>
                <c:pt idx="3">
                  <c:v>14.99882306004389</c:v>
                </c:pt>
                <c:pt idx="4">
                  <c:v>13.555005159958721</c:v>
                </c:pt>
                <c:pt idx="5">
                  <c:v>13.720408526809571</c:v>
                </c:pt>
                <c:pt idx="6">
                  <c:v>14.625059064419592</c:v>
                </c:pt>
                <c:pt idx="7">
                  <c:v>14.158042072330788</c:v>
                </c:pt>
                <c:pt idx="8">
                  <c:v>14.242247332077842</c:v>
                </c:pt>
                <c:pt idx="9">
                  <c:v>15.092291300609368</c:v>
                </c:pt>
                <c:pt idx="10">
                  <c:v>15.212910697435017</c:v>
                </c:pt>
                <c:pt idx="11">
                  <c:v>16.053522473700987</c:v>
                </c:pt>
                <c:pt idx="12">
                  <c:v>14.582388451830974</c:v>
                </c:pt>
                <c:pt idx="13">
                  <c:v>17.021520702504102</c:v>
                </c:pt>
                <c:pt idx="14">
                  <c:v>16.62588532393022</c:v>
                </c:pt>
                <c:pt idx="15">
                  <c:v>15.579903307328866</c:v>
                </c:pt>
                <c:pt idx="16">
                  <c:v>14.661962696350123</c:v>
                </c:pt>
                <c:pt idx="17">
                  <c:v>13.180634516570027</c:v>
                </c:pt>
                <c:pt idx="18">
                  <c:v>12.104468908895836</c:v>
                </c:pt>
                <c:pt idx="19">
                  <c:v>13.590490040542923</c:v>
                </c:pt>
                <c:pt idx="20">
                  <c:v>13.811644141401844</c:v>
                </c:pt>
                <c:pt idx="21">
                  <c:v>16.329864785420341</c:v>
                </c:pt>
                <c:pt idx="22">
                  <c:v>18.241492531922194</c:v>
                </c:pt>
                <c:pt idx="23">
                  <c:v>18.717994384542532</c:v>
                </c:pt>
                <c:pt idx="24">
                  <c:v>18.616543100935203</c:v>
                </c:pt>
                <c:pt idx="25">
                  <c:v>20.67259450613161</c:v>
                </c:pt>
                <c:pt idx="26">
                  <c:v>18.217035801075902</c:v>
                </c:pt>
                <c:pt idx="27">
                  <c:v>17.898849543796231</c:v>
                </c:pt>
                <c:pt idx="28">
                  <c:v>17.332249998350584</c:v>
                </c:pt>
                <c:pt idx="29">
                  <c:v>16.8860232084151</c:v>
                </c:pt>
                <c:pt idx="30">
                  <c:v>16.776723828526588</c:v>
                </c:pt>
                <c:pt idx="31">
                  <c:v>16.255126467146354</c:v>
                </c:pt>
                <c:pt idx="32">
                  <c:v>16.103948891652017</c:v>
                </c:pt>
                <c:pt idx="33">
                  <c:v>15.208313931578488</c:v>
                </c:pt>
                <c:pt idx="34">
                  <c:v>12.824746311364478</c:v>
                </c:pt>
                <c:pt idx="35">
                  <c:v>12.475040085515763</c:v>
                </c:pt>
                <c:pt idx="36">
                  <c:v>13.889712448379377</c:v>
                </c:pt>
                <c:pt idx="37">
                  <c:v>13.658483029935983</c:v>
                </c:pt>
                <c:pt idx="38">
                  <c:v>13.926167611212227</c:v>
                </c:pt>
                <c:pt idx="39">
                  <c:v>14.03121296812756</c:v>
                </c:pt>
                <c:pt idx="40">
                  <c:v>14.13092391330288</c:v>
                </c:pt>
                <c:pt idx="41">
                  <c:v>14.466616213994074</c:v>
                </c:pt>
                <c:pt idx="42">
                  <c:v>14.571672485781196</c:v>
                </c:pt>
                <c:pt idx="43">
                  <c:v>14.577430429499495</c:v>
                </c:pt>
                <c:pt idx="44">
                  <c:v>23.172765467146398</c:v>
                </c:pt>
                <c:pt idx="45">
                  <c:v>23.005489874400894</c:v>
                </c:pt>
                <c:pt idx="46">
                  <c:v>23.038729265875368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6A3-421E-A3EF-1239FE84FB02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Sosiaaliturvamaksut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12700">
              <a:solidFill>
                <a:schemeClr val="tx2"/>
              </a:solidFill>
            </a:ln>
          </c:spPr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Sheet1!$B$5:$AV$5</c:f>
              <c:numCache>
                <c:formatCode>0.0</c:formatCode>
                <c:ptCount val="47"/>
                <c:pt idx="0">
                  <c:v>7.4</c:v>
                </c:pt>
                <c:pt idx="1">
                  <c:v>8</c:v>
                </c:pt>
                <c:pt idx="2">
                  <c:v>8.5</c:v>
                </c:pt>
                <c:pt idx="3">
                  <c:v>7.4</c:v>
                </c:pt>
                <c:pt idx="4">
                  <c:v>7.8</c:v>
                </c:pt>
                <c:pt idx="5">
                  <c:v>8.1999999999999993</c:v>
                </c:pt>
                <c:pt idx="6">
                  <c:v>8.5</c:v>
                </c:pt>
                <c:pt idx="7">
                  <c:v>7.9</c:v>
                </c:pt>
                <c:pt idx="8">
                  <c:v>7.5</c:v>
                </c:pt>
                <c:pt idx="9">
                  <c:v>7.8</c:v>
                </c:pt>
                <c:pt idx="10">
                  <c:v>8.6</c:v>
                </c:pt>
                <c:pt idx="11">
                  <c:v>8.6999999999999993</c:v>
                </c:pt>
                <c:pt idx="12">
                  <c:v>8.6999999999999993</c:v>
                </c:pt>
                <c:pt idx="13">
                  <c:v>9.5</c:v>
                </c:pt>
                <c:pt idx="14">
                  <c:v>9.6</c:v>
                </c:pt>
                <c:pt idx="15">
                  <c:v>11</c:v>
                </c:pt>
                <c:pt idx="16">
                  <c:v>12.3</c:v>
                </c:pt>
                <c:pt idx="17">
                  <c:v>13.1</c:v>
                </c:pt>
                <c:pt idx="18">
                  <c:v>13.8</c:v>
                </c:pt>
                <c:pt idx="19">
                  <c:v>14.4</c:v>
                </c:pt>
                <c:pt idx="20">
                  <c:v>13.7</c:v>
                </c:pt>
                <c:pt idx="21">
                  <c:v>13.2</c:v>
                </c:pt>
                <c:pt idx="22">
                  <c:v>12.4</c:v>
                </c:pt>
                <c:pt idx="23">
                  <c:v>12.2</c:v>
                </c:pt>
                <c:pt idx="24">
                  <c:v>12.2</c:v>
                </c:pt>
                <c:pt idx="25">
                  <c:v>11.5</c:v>
                </c:pt>
                <c:pt idx="26">
                  <c:v>11.6</c:v>
                </c:pt>
                <c:pt idx="27">
                  <c:v>11.5</c:v>
                </c:pt>
                <c:pt idx="28">
                  <c:v>11.3</c:v>
                </c:pt>
                <c:pt idx="29">
                  <c:v>11.2</c:v>
                </c:pt>
                <c:pt idx="30">
                  <c:v>11.5</c:v>
                </c:pt>
                <c:pt idx="31">
                  <c:v>11.7</c:v>
                </c:pt>
                <c:pt idx="32">
                  <c:v>11.4</c:v>
                </c:pt>
                <c:pt idx="33">
                  <c:v>11.5</c:v>
                </c:pt>
                <c:pt idx="34">
                  <c:v>12.2</c:v>
                </c:pt>
                <c:pt idx="35">
                  <c:v>12.1</c:v>
                </c:pt>
                <c:pt idx="36">
                  <c:v>12.1</c:v>
                </c:pt>
                <c:pt idx="37">
                  <c:v>12.7</c:v>
                </c:pt>
                <c:pt idx="38">
                  <c:v>12.7</c:v>
                </c:pt>
                <c:pt idx="39">
                  <c:v>12.806528895035157</c:v>
                </c:pt>
                <c:pt idx="40">
                  <c:v>12.887151509944585</c:v>
                </c:pt>
                <c:pt idx="41">
                  <c:v>13.080322523381078</c:v>
                </c:pt>
                <c:pt idx="42">
                  <c:v>12.413998054270603</c:v>
                </c:pt>
                <c:pt idx="43">
                  <c:v>12.276410019913772</c:v>
                </c:pt>
                <c:pt idx="44">
                  <c:v>12.126477176932649</c:v>
                </c:pt>
                <c:pt idx="45">
                  <c:v>12.293467312130867</c:v>
                </c:pt>
                <c:pt idx="46">
                  <c:v>12.246610650267199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6A3-421E-A3EF-1239FE84F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25120"/>
        <c:axId val="44339200"/>
      </c:areaChart>
      <c:catAx>
        <c:axId val="443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39200"/>
        <c:crosses val="autoZero"/>
        <c:auto val="0"/>
        <c:lblAlgn val="ctr"/>
        <c:lblOffset val="100"/>
        <c:noMultiLvlLbl val="0"/>
      </c:catAx>
      <c:valAx>
        <c:axId val="44339200"/>
        <c:scaling>
          <c:orientation val="minMax"/>
          <c:max val="50"/>
          <c:min val="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25120"/>
        <c:crosses val="autoZero"/>
        <c:crossBetween val="midCat"/>
        <c:majorUnit val="5"/>
        <c:minorUnit val="1"/>
      </c:valAx>
      <c:spPr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65630640172037E-2"/>
          <c:y val="2.5920438386163227E-2"/>
          <c:w val="0.89040593620632935"/>
          <c:h val="0.88637189014987239"/>
        </c:manualLayout>
      </c:layout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Paikallishallinto</c:v>
                </c:pt>
              </c:strCache>
            </c:strRef>
          </c:tx>
          <c:spPr>
            <a:solidFill>
              <a:srgbClr val="BAE18F"/>
            </a:solidFill>
            <a:ln w="19050">
              <a:solidFill>
                <a:schemeClr val="tx1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0-F68C-4370-BC00-482C360AC62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1-F68C-4370-BC00-482C360AC624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2-F68C-4370-BC00-482C360AC624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3-F68C-4370-BC00-482C360AC624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4-F68C-4370-BC00-482C360AC624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05-F68C-4370-BC00-482C360AC624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06-F68C-4370-BC00-482C360AC624}"/>
              </c:ext>
            </c:extLst>
          </c:dPt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Sheet1!$B$2:$AV$2</c:f>
              <c:numCache>
                <c:formatCode>General</c:formatCode>
                <c:ptCount val="47"/>
                <c:pt idx="0">
                  <c:v>15.3</c:v>
                </c:pt>
                <c:pt idx="1">
                  <c:v>16.399999999999999</c:v>
                </c:pt>
                <c:pt idx="2">
                  <c:v>17.100000000000001</c:v>
                </c:pt>
                <c:pt idx="3">
                  <c:v>16.899999999999999</c:v>
                </c:pt>
                <c:pt idx="4">
                  <c:v>16.600000000000001</c:v>
                </c:pt>
                <c:pt idx="5">
                  <c:v>16.7</c:v>
                </c:pt>
                <c:pt idx="6">
                  <c:v>17.399999999999999</c:v>
                </c:pt>
                <c:pt idx="7">
                  <c:v>17.7</c:v>
                </c:pt>
                <c:pt idx="8">
                  <c:v>18</c:v>
                </c:pt>
                <c:pt idx="9">
                  <c:v>18.3</c:v>
                </c:pt>
                <c:pt idx="10">
                  <c:v>19.3</c:v>
                </c:pt>
                <c:pt idx="11">
                  <c:v>19.7</c:v>
                </c:pt>
                <c:pt idx="12">
                  <c:v>20.100000000000001</c:v>
                </c:pt>
                <c:pt idx="13">
                  <c:v>18.5</c:v>
                </c:pt>
                <c:pt idx="14">
                  <c:v>18.3</c:v>
                </c:pt>
                <c:pt idx="15">
                  <c:v>19.8</c:v>
                </c:pt>
                <c:pt idx="16">
                  <c:v>22.2</c:v>
                </c:pt>
                <c:pt idx="17">
                  <c:v>22.7</c:v>
                </c:pt>
                <c:pt idx="18">
                  <c:v>21.7</c:v>
                </c:pt>
                <c:pt idx="19">
                  <c:v>20.7</c:v>
                </c:pt>
                <c:pt idx="20">
                  <c:v>20</c:v>
                </c:pt>
                <c:pt idx="21">
                  <c:v>19.899999999999999</c:v>
                </c:pt>
                <c:pt idx="22">
                  <c:v>19.3</c:v>
                </c:pt>
                <c:pt idx="23">
                  <c:v>18.100000000000001</c:v>
                </c:pt>
                <c:pt idx="24">
                  <c:v>17.600000000000001</c:v>
                </c:pt>
                <c:pt idx="25">
                  <c:v>17.399999999999999</c:v>
                </c:pt>
                <c:pt idx="26">
                  <c:v>17.600000000000001</c:v>
                </c:pt>
                <c:pt idx="27">
                  <c:v>18.3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19.2</c:v>
                </c:pt>
                <c:pt idx="31">
                  <c:v>19.2</c:v>
                </c:pt>
                <c:pt idx="32" formatCode="0.0">
                  <c:v>18.899999999999999</c:v>
                </c:pt>
                <c:pt idx="33" formatCode="0.0">
                  <c:v>20</c:v>
                </c:pt>
                <c:pt idx="34" formatCode="0.0">
                  <c:v>22.3</c:v>
                </c:pt>
                <c:pt idx="35" formatCode="0.0">
                  <c:v>22.4</c:v>
                </c:pt>
                <c:pt idx="36" formatCode="0.0">
                  <c:v>22.6</c:v>
                </c:pt>
                <c:pt idx="37" formatCode="0.0">
                  <c:v>23.4</c:v>
                </c:pt>
                <c:pt idx="38" formatCode="0.0">
                  <c:v>23.8</c:v>
                </c:pt>
                <c:pt idx="39" formatCode="0.0">
                  <c:v>23.8</c:v>
                </c:pt>
                <c:pt idx="40" formatCode="0.0">
                  <c:v>23</c:v>
                </c:pt>
                <c:pt idx="41" formatCode="0.0">
                  <c:v>22.5</c:v>
                </c:pt>
                <c:pt idx="42" formatCode="0.0">
                  <c:v>21.8</c:v>
                </c:pt>
                <c:pt idx="43" formatCode="0.0">
                  <c:v>21.6</c:v>
                </c:pt>
                <c:pt idx="44" formatCode="0.0">
                  <c:v>11.8</c:v>
                </c:pt>
                <c:pt idx="45" formatCode="0.0">
                  <c:v>11.8</c:v>
                </c:pt>
                <c:pt idx="46" formatCode="0.0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8C-4370-BC00-482C360AC624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Muut julkisyhteisöt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19050">
              <a:solidFill>
                <a:schemeClr val="tx1"/>
              </a:solidFill>
              <a:prstDash val="solid"/>
            </a:ln>
          </c:spP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8-F68C-4370-BC00-482C360AC624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9-F68C-4370-BC00-482C360AC624}"/>
              </c:ext>
            </c:extLst>
          </c:dPt>
          <c:dPt>
            <c:idx val="28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B-F68C-4370-BC00-482C360AC624}"/>
              </c:ext>
            </c:extLst>
          </c:dPt>
          <c:dPt>
            <c:idx val="29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F68C-4370-BC00-482C360AC624}"/>
              </c:ext>
            </c:extLst>
          </c:dPt>
          <c:dPt>
            <c:idx val="3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F-F68C-4370-BC00-482C360AC624}"/>
              </c:ext>
            </c:extLst>
          </c:dPt>
          <c:dPt>
            <c:idx val="31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1-F68C-4370-BC00-482C360AC624}"/>
              </c:ext>
            </c:extLst>
          </c:dPt>
          <c:dPt>
            <c:idx val="32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19050">
                <a:solidFill>
                  <a:schemeClr val="tx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F68C-4370-BC00-482C360AC624}"/>
              </c:ext>
            </c:extLst>
          </c:dPt>
          <c:cat>
            <c:strRef>
              <c:f>Sheet1!$B$1:$AV$1</c:f>
              <c:strCache>
                <c:ptCount val="46"/>
                <c:pt idx="0">
                  <c:v>75</c:v>
                </c:pt>
                <c:pt idx="5">
                  <c:v>80</c:v>
                </c:pt>
                <c:pt idx="10">
                  <c:v>85</c:v>
                </c:pt>
                <c:pt idx="15">
                  <c:v>90</c:v>
                </c:pt>
                <c:pt idx="20">
                  <c:v>95</c:v>
                </c:pt>
                <c:pt idx="25">
                  <c:v>00</c:v>
                </c:pt>
                <c:pt idx="30">
                  <c:v>05</c:v>
                </c:pt>
                <c:pt idx="35">
                  <c:v>10</c:v>
                </c:pt>
                <c:pt idx="40">
                  <c:v>15</c:v>
                </c:pt>
                <c:pt idx="45">
                  <c:v>20e</c:v>
                </c:pt>
              </c:strCache>
            </c:strRef>
          </c:cat>
          <c:val>
            <c:numRef>
              <c:f>Sheet1!$B$3:$AV$3</c:f>
              <c:numCache>
                <c:formatCode>0.00</c:formatCode>
                <c:ptCount val="47"/>
                <c:pt idx="0">
                  <c:v>23.214927999999997</c:v>
                </c:pt>
                <c:pt idx="1">
                  <c:v>23.376862000000003</c:v>
                </c:pt>
                <c:pt idx="2">
                  <c:v>24.505161999999999</c:v>
                </c:pt>
                <c:pt idx="3">
                  <c:v>24.312846999999998</c:v>
                </c:pt>
                <c:pt idx="4">
                  <c:v>23.654558000000002</c:v>
                </c:pt>
                <c:pt idx="5">
                  <c:v>23.300594</c:v>
                </c:pt>
                <c:pt idx="6">
                  <c:v>23.582832000000003</c:v>
                </c:pt>
                <c:pt idx="7">
                  <c:v>24.988707000000002</c:v>
                </c:pt>
                <c:pt idx="8">
                  <c:v>26.333542999999999</c:v>
                </c:pt>
                <c:pt idx="9">
                  <c:v>26.032498</c:v>
                </c:pt>
                <c:pt idx="10">
                  <c:v>26.92287</c:v>
                </c:pt>
                <c:pt idx="11">
                  <c:v>27.201497999999997</c:v>
                </c:pt>
                <c:pt idx="12">
                  <c:v>27.602616999999995</c:v>
                </c:pt>
                <c:pt idx="13">
                  <c:v>27.819409999999998</c:v>
                </c:pt>
                <c:pt idx="14">
                  <c:v>26.081990000000001</c:v>
                </c:pt>
                <c:pt idx="15">
                  <c:v>28.051883999999998</c:v>
                </c:pt>
                <c:pt idx="16">
                  <c:v>34.443130999999994</c:v>
                </c:pt>
                <c:pt idx="17">
                  <c:v>39.035728000000006</c:v>
                </c:pt>
                <c:pt idx="18">
                  <c:v>42.418114000000003</c:v>
                </c:pt>
                <c:pt idx="19">
                  <c:v>41.845169999999996</c:v>
                </c:pt>
                <c:pt idx="20">
                  <c:v>41.052599999999998</c:v>
                </c:pt>
                <c:pt idx="21">
                  <c:v>39.612051999999998</c:v>
                </c:pt>
                <c:pt idx="22">
                  <c:v>36.792759000000004</c:v>
                </c:pt>
                <c:pt idx="23">
                  <c:v>34.264972</c:v>
                </c:pt>
                <c:pt idx="24">
                  <c:v>33.359242999999999</c:v>
                </c:pt>
                <c:pt idx="25">
                  <c:v>30.614471999999999</c:v>
                </c:pt>
                <c:pt idx="26">
                  <c:v>29.738285999999995</c:v>
                </c:pt>
                <c:pt idx="27">
                  <c:v>30.224839999999997</c:v>
                </c:pt>
                <c:pt idx="28">
                  <c:v>30.583448999999998</c:v>
                </c:pt>
                <c:pt idx="29">
                  <c:v>30.407470000000004</c:v>
                </c:pt>
                <c:pt idx="30">
                  <c:v>30.077011000000002</c:v>
                </c:pt>
                <c:pt idx="31">
                  <c:v>29.143124000000004</c:v>
                </c:pt>
                <c:pt idx="32">
                  <c:v>27.899297000000004</c:v>
                </c:pt>
                <c:pt idx="33">
                  <c:v>28.263134000000001</c:v>
                </c:pt>
                <c:pt idx="34">
                  <c:v>32.461392000000004</c:v>
                </c:pt>
                <c:pt idx="35">
                  <c:v>32.365901000000001</c:v>
                </c:pt>
                <c:pt idx="36">
                  <c:v>31.755434000000001</c:v>
                </c:pt>
                <c:pt idx="37">
                  <c:v>32.742608000000004</c:v>
                </c:pt>
                <c:pt idx="38">
                  <c:v>33.799999999999997</c:v>
                </c:pt>
                <c:pt idx="39" formatCode="0.0">
                  <c:v>34.299999999999997</c:v>
                </c:pt>
                <c:pt idx="40" formatCode="0.0">
                  <c:v>34</c:v>
                </c:pt>
                <c:pt idx="41" formatCode="0.0">
                  <c:v>33.6</c:v>
                </c:pt>
                <c:pt idx="42" formatCode="0.0">
                  <c:v>33.400000000000006</c:v>
                </c:pt>
                <c:pt idx="43" formatCode="0.0">
                  <c:v>33.1</c:v>
                </c:pt>
                <c:pt idx="44" formatCode="0.0">
                  <c:v>42.2</c:v>
                </c:pt>
                <c:pt idx="45" formatCode="0.0">
                  <c:v>41.7</c:v>
                </c:pt>
                <c:pt idx="46" formatCode="0.0">
                  <c:v>41.900000000000006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68C-4370-BC00-482C360AC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29600"/>
        <c:axId val="44335488"/>
      </c:areaChart>
      <c:catAx>
        <c:axId val="4432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35488"/>
        <c:crosses val="autoZero"/>
        <c:auto val="0"/>
        <c:lblAlgn val="ctr"/>
        <c:lblOffset val="100"/>
        <c:noMultiLvlLbl val="0"/>
      </c:catAx>
      <c:valAx>
        <c:axId val="44335488"/>
        <c:scaling>
          <c:orientation val="minMax"/>
          <c:max val="70"/>
          <c:min val="0"/>
        </c:scaling>
        <c:delete val="0"/>
        <c:axPos val="l"/>
        <c:majorGridlines>
          <c:spPr>
            <a:ln w="3177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out"/>
        <c:tickLblPos val="nextTo"/>
        <c:spPr>
          <a:ln w="38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44329600"/>
        <c:crosses val="autoZero"/>
        <c:crossBetween val="midCat"/>
        <c:majorUnit val="10"/>
        <c:minorUnit val="5"/>
      </c:valAx>
      <c:spPr>
        <a:noFill/>
        <a:ln w="1526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86343598942024E-2"/>
          <c:y val="3.4343434343434343E-2"/>
          <c:w val="0.94617420119782314"/>
          <c:h val="0.860930663210792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Valtio</c:v>
                </c:pt>
              </c:strCache>
            </c:strRef>
          </c:tx>
          <c:spPr>
            <a:solidFill>
              <a:srgbClr val="6C91DA"/>
            </a:solidFill>
            <a:ln w="1266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2.843</c:v>
                </c:pt>
                <c:pt idx="1">
                  <c:v>2.7290000000000001</c:v>
                </c:pt>
                <c:pt idx="2">
                  <c:v>1.744</c:v>
                </c:pt>
                <c:pt idx="3">
                  <c:v>3.0230000000000001</c:v>
                </c:pt>
                <c:pt idx="4">
                  <c:v>0.23799999999999999</c:v>
                </c:pt>
                <c:pt idx="5">
                  <c:v>7.3999999999999996E-2</c:v>
                </c:pt>
                <c:pt idx="6">
                  <c:v>0.14799999999999999</c:v>
                </c:pt>
                <c:pt idx="7">
                  <c:v>0.50600000000000001</c:v>
                </c:pt>
                <c:pt idx="8">
                  <c:v>1.75</c:v>
                </c:pt>
                <c:pt idx="9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9-4D8C-AE2A-2B6D61DB63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Sosiaaliturvarahastot</c:v>
                </c:pt>
              </c:strCache>
            </c:strRef>
          </c:tx>
          <c:spPr>
            <a:solidFill>
              <a:srgbClr val="FFAFD7"/>
            </a:solidFill>
            <a:ln w="1266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3.9E-2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2.2480000000000002</c:v>
                </c:pt>
                <c:pt idx="7">
                  <c:v>0</c:v>
                </c:pt>
                <c:pt idx="8">
                  <c:v>4.9000000000000002E-2</c:v>
                </c:pt>
                <c:pt idx="9">
                  <c:v>1.3240000000000001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B9-4D8C-AE2A-2B6D61DB63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Paikallishallinto</c:v>
                </c:pt>
              </c:strCache>
            </c:strRef>
          </c:tx>
          <c:spPr>
            <a:solidFill>
              <a:srgbClr val="CCFFCC"/>
            </a:solidFill>
            <a:ln w="1266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3.4740000000000002</c:v>
                </c:pt>
                <c:pt idx="1">
                  <c:v>0</c:v>
                </c:pt>
                <c:pt idx="2">
                  <c:v>0.46400000000000002</c:v>
                </c:pt>
                <c:pt idx="3">
                  <c:v>1.337</c:v>
                </c:pt>
                <c:pt idx="4">
                  <c:v>5.0999999999999997E-2</c:v>
                </c:pt>
                <c:pt idx="5">
                  <c:v>0.151</c:v>
                </c:pt>
                <c:pt idx="6">
                  <c:v>10.531000000000001</c:v>
                </c:pt>
                <c:pt idx="7">
                  <c:v>1.3160000000000001</c:v>
                </c:pt>
                <c:pt idx="8">
                  <c:v>7.7060000000000004</c:v>
                </c:pt>
                <c:pt idx="9">
                  <c:v>8.7850000000000001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B9-4D8C-AE2A-2B6D61DB6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71149568"/>
        <c:axId val="171155456"/>
      </c:barChart>
      <c:catAx>
        <c:axId val="17114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4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fi-FI"/>
          </a:p>
        </c:txPr>
        <c:crossAx val="1711554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71155456"/>
        <c:scaling>
          <c:orientation val="minMax"/>
          <c:max val="14"/>
          <c:min val="0"/>
        </c:scaling>
        <c:delete val="0"/>
        <c:axPos val="l"/>
        <c:majorGridlines>
          <c:spPr>
            <a:ln w="6347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in"/>
        <c:tickLblPos val="nextTo"/>
        <c:spPr>
          <a:ln w="3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1149568"/>
        <c:crosses val="autoZero"/>
        <c:crossBetween val="between"/>
        <c:majorUnit val="1"/>
        <c:minorUnit val="0.5"/>
      </c:valAx>
      <c:spPr>
        <a:noFill/>
        <a:ln w="1266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009234956741519"/>
          <c:y val="7.070697448263201E-2"/>
          <c:w val="0.31456348726864897"/>
          <c:h val="0.16161608343380518"/>
        </c:manualLayout>
      </c:layout>
      <c:overlay val="0"/>
      <c:spPr>
        <a:solidFill>
          <a:srgbClr val="FFFFFF"/>
        </a:solidFill>
        <a:ln w="3166">
          <a:solidFill>
            <a:schemeClr val="tx1"/>
          </a:solidFill>
          <a:prstDash val="solid"/>
        </a:ln>
      </c:spPr>
      <c:txPr>
        <a:bodyPr/>
        <a:lstStyle/>
        <a:p>
          <a:pPr>
            <a:defRPr sz="150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3015873015873E-2"/>
          <c:y val="2.4002423831316049E-2"/>
          <c:w val="0.9322802835165841"/>
          <c:h val="0.9087978700328034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Terveydenhuolto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Sheet1!$B$1:$AP$1</c:f>
              <c:strCache>
                <c:ptCount val="4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</c:strCache>
            </c:strRef>
          </c:cat>
          <c:val>
            <c:numRef>
              <c:f>Sheet1!$B$2:$AP$2</c:f>
              <c:numCache>
                <c:formatCode>0.00</c:formatCode>
                <c:ptCount val="41"/>
                <c:pt idx="0">
                  <c:v>3.5008618768728961</c:v>
                </c:pt>
                <c:pt idx="1">
                  <c:v>3.7621661978396115</c:v>
                </c:pt>
                <c:pt idx="2">
                  <c:v>3.9328294423056551</c:v>
                </c:pt>
                <c:pt idx="3">
                  <c:v>4.0415530168487184</c:v>
                </c:pt>
                <c:pt idx="4">
                  <c:v>4.2408872736661722</c:v>
                </c:pt>
                <c:pt idx="5">
                  <c:v>4.3549222842562205</c:v>
                </c:pt>
                <c:pt idx="6">
                  <c:v>4.5308019283233616</c:v>
                </c:pt>
                <c:pt idx="7">
                  <c:v>4.7691050542895512</c:v>
                </c:pt>
                <c:pt idx="8">
                  <c:v>4.9714574199274191</c:v>
                </c:pt>
                <c:pt idx="9">
                  <c:v>5.4934557741437979</c:v>
                </c:pt>
                <c:pt idx="10">
                  <c:v>5.9123543145189279</c:v>
                </c:pt>
                <c:pt idx="11">
                  <c:v>6.2991911324988754</c:v>
                </c:pt>
                <c:pt idx="12">
                  <c:v>6.5816620577610649</c:v>
                </c:pt>
                <c:pt idx="13">
                  <c:v>6.6263186135029688</c:v>
                </c:pt>
                <c:pt idx="14">
                  <c:v>6.9173558257339662</c:v>
                </c:pt>
                <c:pt idx="15">
                  <c:v>6.8945879225218381</c:v>
                </c:pt>
                <c:pt idx="16">
                  <c:v>7.1754592645998576</c:v>
                </c:pt>
                <c:pt idx="17">
                  <c:v>6.9806937477922997</c:v>
                </c:pt>
                <c:pt idx="18">
                  <c:v>6.9124366295264625</c:v>
                </c:pt>
                <c:pt idx="19">
                  <c:v>6.4963209031816636</c:v>
                </c:pt>
                <c:pt idx="20">
                  <c:v>6.8033870646766168</c:v>
                </c:pt>
                <c:pt idx="21">
                  <c:v>7.03317302052786</c:v>
                </c:pt>
                <c:pt idx="22">
                  <c:v>7.094551835157759</c:v>
                </c:pt>
                <c:pt idx="23">
                  <c:v>7.1598497652582163</c:v>
                </c:pt>
                <c:pt idx="24">
                  <c:v>7.2702814906067141</c:v>
                </c:pt>
                <c:pt idx="25">
                  <c:v>7.5080279678667061</c:v>
                </c:pt>
                <c:pt idx="26">
                  <c:v>7.7533527713625876</c:v>
                </c:pt>
                <c:pt idx="27">
                  <c:v>8.6293438874230439</c:v>
                </c:pt>
                <c:pt idx="28">
                  <c:v>8.8847175833570837</c:v>
                </c:pt>
                <c:pt idx="29">
                  <c:v>9.0412479293208179</c:v>
                </c:pt>
                <c:pt idx="30">
                  <c:v>9.3311401120896722</c:v>
                </c:pt>
                <c:pt idx="31">
                  <c:v>9.4663327324233837</c:v>
                </c:pt>
                <c:pt idx="32">
                  <c:v>9.4519692384023823</c:v>
                </c:pt>
                <c:pt idx="33">
                  <c:v>9.6732048079189248</c:v>
                </c:pt>
                <c:pt idx="34">
                  <c:v>9.8326699507389161</c:v>
                </c:pt>
                <c:pt idx="35">
                  <c:v>9.9052170916609228</c:v>
                </c:pt>
                <c:pt idx="36">
                  <c:v>10.199209860093271</c:v>
                </c:pt>
                <c:pt idx="37">
                  <c:v>10.521782805429865</c:v>
                </c:pt>
                <c:pt idx="38">
                  <c:v>10.698388287714829</c:v>
                </c:pt>
                <c:pt idx="39">
                  <c:v>10.788122782608697</c:v>
                </c:pt>
                <c:pt idx="40">
                  <c:v>10.531000000000001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A-43B1-B23C-54F0B2B830C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Sosiaaliturva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Sheet1!$B$1:$AP$1</c:f>
              <c:strCache>
                <c:ptCount val="4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</c:strCache>
            </c:strRef>
          </c:cat>
          <c:val>
            <c:numRef>
              <c:f>Sheet1!$B$3:$AP$3</c:f>
              <c:numCache>
                <c:formatCode>0.00</c:formatCode>
                <c:ptCount val="41"/>
                <c:pt idx="0">
                  <c:v>1.3596053224492457</c:v>
                </c:pt>
                <c:pt idx="1">
                  <c:v>1.5111338545695432</c:v>
                </c:pt>
                <c:pt idx="2">
                  <c:v>1.5469501642355103</c:v>
                </c:pt>
                <c:pt idx="3">
                  <c:v>1.6521645833735954</c:v>
                </c:pt>
                <c:pt idx="4">
                  <c:v>1.7794798782574595</c:v>
                </c:pt>
                <c:pt idx="5">
                  <c:v>1.9103738436105795</c:v>
                </c:pt>
                <c:pt idx="6">
                  <c:v>2.0287414471194185</c:v>
                </c:pt>
                <c:pt idx="7">
                  <c:v>2.1594831115257143</c:v>
                </c:pt>
                <c:pt idx="8">
                  <c:v>2.3035906839542788</c:v>
                </c:pt>
                <c:pt idx="9">
                  <c:v>2.680315991476236</c:v>
                </c:pt>
                <c:pt idx="10">
                  <c:v>3.0006339604644228</c:v>
                </c:pt>
                <c:pt idx="11">
                  <c:v>3.2794476553371013</c:v>
                </c:pt>
                <c:pt idx="12">
                  <c:v>3.5150143275869237</c:v>
                </c:pt>
                <c:pt idx="13">
                  <c:v>3.6641220992797217</c:v>
                </c:pt>
                <c:pt idx="14">
                  <c:v>3.9848298884493332</c:v>
                </c:pt>
                <c:pt idx="15">
                  <c:v>4.6486646410938093</c:v>
                </c:pt>
                <c:pt idx="16">
                  <c:v>4.8880036049026687</c:v>
                </c:pt>
                <c:pt idx="17">
                  <c:v>4.6957068173790182</c:v>
                </c:pt>
                <c:pt idx="18">
                  <c:v>4.0866497214484685</c:v>
                </c:pt>
                <c:pt idx="19">
                  <c:v>4.0835408826548072</c:v>
                </c:pt>
                <c:pt idx="20">
                  <c:v>3.918007960199005</c:v>
                </c:pt>
                <c:pt idx="21">
                  <c:v>4.1397986314760509</c:v>
                </c:pt>
                <c:pt idx="22">
                  <c:v>4.6772395363811974</c:v>
                </c:pt>
                <c:pt idx="23">
                  <c:v>4.6895530516431929</c:v>
                </c:pt>
                <c:pt idx="24">
                  <c:v>4.898012319063751</c:v>
                </c:pt>
                <c:pt idx="25">
                  <c:v>5.0072347515620352</c:v>
                </c:pt>
                <c:pt idx="26">
                  <c:v>5.2104613163972289</c:v>
                </c:pt>
                <c:pt idx="27">
                  <c:v>5.5530008795074766</c:v>
                </c:pt>
                <c:pt idx="28">
                  <c:v>5.6346070105443156</c:v>
                </c:pt>
                <c:pt idx="29">
                  <c:v>5.855845941468802</c:v>
                </c:pt>
                <c:pt idx="30">
                  <c:v>6.1418078462770218</c:v>
                </c:pt>
                <c:pt idx="31">
                  <c:v>6.3838161215554985</c:v>
                </c:pt>
                <c:pt idx="32">
                  <c:v>6.6144946663358972</c:v>
                </c:pt>
                <c:pt idx="33">
                  <c:v>6.9305246288003772</c:v>
                </c:pt>
                <c:pt idx="34">
                  <c:v>7.4735862068965515</c:v>
                </c:pt>
                <c:pt idx="35">
                  <c:v>7.6712281185389379</c:v>
                </c:pt>
                <c:pt idx="36">
                  <c:v>7.9226475682878084</c:v>
                </c:pt>
                <c:pt idx="37">
                  <c:v>8.2351945701357447</c:v>
                </c:pt>
                <c:pt idx="38">
                  <c:v>8.494061107574792</c:v>
                </c:pt>
                <c:pt idx="39">
                  <c:v>8.649606749816579</c:v>
                </c:pt>
                <c:pt idx="40">
                  <c:v>8.7850000000000001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A-43B1-B23C-54F0B2B830C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Koulutus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chemeClr val="tx2"/>
              </a:solidFill>
              <a:prstDash val="solid"/>
            </a:ln>
          </c:spPr>
          <c:invertIfNegative val="0"/>
          <c:cat>
            <c:strRef>
              <c:f>Sheet1!$B$1:$AP$1</c:f>
              <c:strCache>
                <c:ptCount val="4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</c:strCache>
            </c:strRef>
          </c:cat>
          <c:val>
            <c:numRef>
              <c:f>Sheet1!$B$4:$AP$4</c:f>
              <c:numCache>
                <c:formatCode>0.00</c:formatCode>
                <c:ptCount val="41"/>
                <c:pt idx="0">
                  <c:v>3.5232783087125612</c:v>
                </c:pt>
                <c:pt idx="1">
                  <c:v>3.855306360534855</c:v>
                </c:pt>
                <c:pt idx="2">
                  <c:v>4.0996574011937978</c:v>
                </c:pt>
                <c:pt idx="3">
                  <c:v>4.2508974809224913</c:v>
                </c:pt>
                <c:pt idx="4">
                  <c:v>4.3447934846549119</c:v>
                </c:pt>
                <c:pt idx="5">
                  <c:v>4.3549222842562205</c:v>
                </c:pt>
                <c:pt idx="6">
                  <c:v>4.4304172757125047</c:v>
                </c:pt>
                <c:pt idx="7">
                  <c:v>4.4994161816857687</c:v>
                </c:pt>
                <c:pt idx="8">
                  <c:v>4.6700189868818107</c:v>
                </c:pt>
                <c:pt idx="9">
                  <c:v>4.755687728840698</c:v>
                </c:pt>
                <c:pt idx="10">
                  <c:v>5.054858677925985</c:v>
                </c:pt>
                <c:pt idx="11">
                  <c:v>5.4943421478834438</c:v>
                </c:pt>
                <c:pt idx="12">
                  <c:v>5.7710811748861612</c:v>
                </c:pt>
                <c:pt idx="13">
                  <c:v>5.97977107711678</c:v>
                </c:pt>
                <c:pt idx="14">
                  <c:v>6.1706126957603953</c:v>
                </c:pt>
                <c:pt idx="15">
                  <c:v>6.1735852639574631</c:v>
                </c:pt>
                <c:pt idx="16">
                  <c:v>6.1232638788752709</c:v>
                </c:pt>
                <c:pt idx="17">
                  <c:v>5.9530363829035675</c:v>
                </c:pt>
                <c:pt idx="18">
                  <c:v>5.9044073816155995</c:v>
                </c:pt>
                <c:pt idx="19">
                  <c:v>5.8825720150530278</c:v>
                </c:pt>
                <c:pt idx="20">
                  <c:v>6.1721611940298509</c:v>
                </c:pt>
                <c:pt idx="21">
                  <c:v>6.3403714565004892</c:v>
                </c:pt>
                <c:pt idx="22">
                  <c:v>6.3336027044430141</c:v>
                </c:pt>
                <c:pt idx="23">
                  <c:v>6.3859323943661979</c:v>
                </c:pt>
                <c:pt idx="24">
                  <c:v>6.3202044964582695</c:v>
                </c:pt>
                <c:pt idx="25">
                  <c:v>6.5901761380541499</c:v>
                </c:pt>
                <c:pt idx="26">
                  <c:v>6.8203198614318712</c:v>
                </c:pt>
                <c:pt idx="27">
                  <c:v>7.3868408091468778</c:v>
                </c:pt>
                <c:pt idx="28">
                  <c:v>7.4415765175263626</c:v>
                </c:pt>
                <c:pt idx="29">
                  <c:v>7.5487868580894535</c:v>
                </c:pt>
                <c:pt idx="30">
                  <c:v>7.5908134507606091</c:v>
                </c:pt>
                <c:pt idx="31">
                  <c:v>7.499731135719804</c:v>
                </c:pt>
                <c:pt idx="32">
                  <c:v>7.6023125775241871</c:v>
                </c:pt>
                <c:pt idx="33">
                  <c:v>7.706797077539477</c:v>
                </c:pt>
                <c:pt idx="34">
                  <c:v>7.882167487684729</c:v>
                </c:pt>
                <c:pt idx="35">
                  <c:v>7.8816526533425222</c:v>
                </c:pt>
                <c:pt idx="36">
                  <c:v>7.8699493670886076</c:v>
                </c:pt>
                <c:pt idx="37">
                  <c:v>7.8864796380090496</c:v>
                </c:pt>
                <c:pt idx="38">
                  <c:v>7.8526008911521323</c:v>
                </c:pt>
                <c:pt idx="39">
                  <c:v>7.8249471264367827</c:v>
                </c:pt>
                <c:pt idx="40">
                  <c:v>7.7060000000000004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A-43B1-B23C-54F0B2B830C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Muut tehtävät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2"/>
              </a:solidFill>
            </a:ln>
          </c:spPr>
          <c:invertIfNegative val="0"/>
          <c:cat>
            <c:strRef>
              <c:f>Sheet1!$B$1:$AP$1</c:f>
              <c:strCache>
                <c:ptCount val="4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</c:strCache>
            </c:strRef>
          </c:cat>
          <c:val>
            <c:numRef>
              <c:f>Sheet1!$B$5:$AP$5</c:f>
              <c:numCache>
                <c:formatCode>0.00</c:formatCode>
                <c:ptCount val="41"/>
                <c:pt idx="0">
                  <c:v>2.420974638683818</c:v>
                </c:pt>
                <c:pt idx="1">
                  <c:v>2.6584117464604757</c:v>
                </c:pt>
                <c:pt idx="2">
                  <c:v>2.8137251439268178</c:v>
                </c:pt>
                <c:pt idx="3">
                  <c:v>2.7598829526272692</c:v>
                </c:pt>
                <c:pt idx="4">
                  <c:v>2.839873726824647</c:v>
                </c:pt>
                <c:pt idx="5">
                  <c:v>3.0018422115842665</c:v>
                </c:pt>
                <c:pt idx="6">
                  <c:v>3.2851687120553059</c:v>
                </c:pt>
                <c:pt idx="7">
                  <c:v>3.2707787584158892</c:v>
                </c:pt>
                <c:pt idx="8">
                  <c:v>3.4692740504146364</c:v>
                </c:pt>
                <c:pt idx="9">
                  <c:v>3.6194483099636221</c:v>
                </c:pt>
                <c:pt idx="10">
                  <c:v>3.84291015091513</c:v>
                </c:pt>
                <c:pt idx="11">
                  <c:v>4.0250248155041097</c:v>
                </c:pt>
                <c:pt idx="12">
                  <c:v>4.2428140759353239</c:v>
                </c:pt>
                <c:pt idx="13">
                  <c:v>4.2746915403514594</c:v>
                </c:pt>
                <c:pt idx="14">
                  <c:v>4.3190989077437356</c:v>
                </c:pt>
                <c:pt idx="15">
                  <c:v>4.3638685909608812</c:v>
                </c:pt>
                <c:pt idx="16">
                  <c:v>4.2720843547224234</c:v>
                </c:pt>
                <c:pt idx="17">
                  <c:v>3.8776043800777109</c:v>
                </c:pt>
                <c:pt idx="18">
                  <c:v>3.7578008356545967</c:v>
                </c:pt>
                <c:pt idx="19">
                  <c:v>3.8968183373246665</c:v>
                </c:pt>
                <c:pt idx="20">
                  <c:v>4.1903323383084583</c:v>
                </c:pt>
                <c:pt idx="21">
                  <c:v>4.4583636363636368</c:v>
                </c:pt>
                <c:pt idx="22">
                  <c:v>4.6497353509336774</c:v>
                </c:pt>
                <c:pt idx="23">
                  <c:v>4.6702422535211268</c:v>
                </c:pt>
                <c:pt idx="24">
                  <c:v>4.7723098244533411</c:v>
                </c:pt>
                <c:pt idx="25">
                  <c:v>4.6443302588515314</c:v>
                </c:pt>
                <c:pt idx="26">
                  <c:v>4.8802690531177833</c:v>
                </c:pt>
                <c:pt idx="27">
                  <c:v>5.1787194371152152</c:v>
                </c:pt>
                <c:pt idx="28">
                  <c:v>5.2302029068110576</c:v>
                </c:pt>
                <c:pt idx="29">
                  <c:v>5.4378520154610719</c:v>
                </c:pt>
                <c:pt idx="30">
                  <c:v>5.3970392313851079</c:v>
                </c:pt>
                <c:pt idx="31">
                  <c:v>5.3754591810455832</c:v>
                </c:pt>
                <c:pt idx="32">
                  <c:v>5.7326405358471835</c:v>
                </c:pt>
                <c:pt idx="33">
                  <c:v>5.9562691491868955</c:v>
                </c:pt>
                <c:pt idx="34">
                  <c:v>6.0830738916256157</c:v>
                </c:pt>
                <c:pt idx="35">
                  <c:v>6.1023115093039282</c:v>
                </c:pt>
                <c:pt idx="36">
                  <c:v>6.2426289140572955</c:v>
                </c:pt>
                <c:pt idx="37">
                  <c:v>6.319819004524887</c:v>
                </c:pt>
                <c:pt idx="38">
                  <c:v>6.2514678548695093</c:v>
                </c:pt>
                <c:pt idx="39">
                  <c:v>6.3038784349408541</c:v>
                </c:pt>
                <c:pt idx="40">
                  <c:v>6.7930000000000001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A-43B1-B23C-54F0B2B83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72622592"/>
        <c:axId val="172624512"/>
      </c:barChart>
      <c:catAx>
        <c:axId val="17262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accent1"/>
                </a:solidFill>
                <a:latin typeface="Arial Narrow" pitchFamily="34" charset="0"/>
                <a:ea typeface="Arial"/>
                <a:cs typeface="Arial"/>
              </a:defRPr>
            </a:pPr>
            <a:endParaRPr lang="fi-FI"/>
          </a:p>
        </c:txPr>
        <c:crossAx val="1726245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624512"/>
        <c:scaling>
          <c:orientation val="minMax"/>
          <c:max val="35"/>
          <c:min val="0"/>
        </c:scaling>
        <c:delete val="0"/>
        <c:axPos val="l"/>
        <c:majorGridlines>
          <c:spPr>
            <a:ln w="6338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out"/>
        <c:minorTickMark val="in"/>
        <c:tickLblPos val="nextTo"/>
        <c:spPr>
          <a:ln w="3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72622592"/>
        <c:crosses val="autoZero"/>
        <c:crossBetween val="between"/>
        <c:majorUnit val="5"/>
        <c:minorUnit val="1"/>
      </c:valAx>
      <c:spPr>
        <a:solidFill>
          <a:schemeClr val="bg1">
            <a:lumMod val="95000"/>
          </a:schemeClr>
        </a:solidFill>
        <a:ln w="15871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830933104459442"/>
          <c:y val="5.1758174357741042E-2"/>
          <c:w val="0.23441301905422091"/>
          <c:h val="0.20268956866482141"/>
        </c:manualLayout>
      </c:layout>
      <c:overlay val="0"/>
      <c:spPr>
        <a:solidFill>
          <a:schemeClr val="bg1"/>
        </a:solidFill>
        <a:ln w="3967">
          <a:solidFill>
            <a:schemeClr val="tx1"/>
          </a:solidFill>
          <a:prstDash val="solid"/>
        </a:ln>
      </c:spPr>
      <c:txPr>
        <a:bodyPr/>
        <a:lstStyle/>
        <a:p>
          <a:pPr>
            <a:defRPr sz="150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31441565701543E-2"/>
          <c:y val="4.6568627450980393E-2"/>
          <c:w val="0.84849888055823208"/>
          <c:h val="0.870098039215686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Mrd. €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B47-4EE2-BB44-26279E5F752C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47-4EE2-BB44-26279E5F752C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B47-4EE2-BB44-26279E5F752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B47-4EE2-BB44-26279E5F752C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B47-4EE2-BB44-26279E5F752C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B47-4EE2-BB44-26279E5F752C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B47-4EE2-BB44-26279E5F752C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EB47-4EE2-BB44-26279E5F752C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EB47-4EE2-BB44-26279E5F752C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EB47-4EE2-BB44-26279E5F752C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8434-4AE5-B938-347D8A21BD22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7.9015839999999997</c:v>
                </c:pt>
                <c:pt idx="1">
                  <c:v>8.7447549999999996</c:v>
                </c:pt>
                <c:pt idx="2">
                  <c:v>9.840859</c:v>
                </c:pt>
                <c:pt idx="3">
                  <c:v>9.7691199999999991</c:v>
                </c:pt>
                <c:pt idx="4">
                  <c:v>8.8990080000000003</c:v>
                </c:pt>
                <c:pt idx="5">
                  <c:v>9.5932080000000006</c:v>
                </c:pt>
                <c:pt idx="6">
                  <c:v>14.203806999999999</c:v>
                </c:pt>
                <c:pt idx="7">
                  <c:v>27.848893</c:v>
                </c:pt>
                <c:pt idx="8">
                  <c:v>43.029704000000002</c:v>
                </c:pt>
                <c:pt idx="9">
                  <c:v>51.721656000000003</c:v>
                </c:pt>
                <c:pt idx="10">
                  <c:v>60.121296999999998</c:v>
                </c:pt>
                <c:pt idx="11">
                  <c:v>66.120896999999999</c:v>
                </c:pt>
                <c:pt idx="12">
                  <c:v>69.770070000000004</c:v>
                </c:pt>
                <c:pt idx="13">
                  <c:v>69.795803000000006</c:v>
                </c:pt>
                <c:pt idx="14">
                  <c:v>68.052018000000004</c:v>
                </c:pt>
                <c:pt idx="15">
                  <c:v>63.434697999999997</c:v>
                </c:pt>
                <c:pt idx="16">
                  <c:v>61.759559000000003</c:v>
                </c:pt>
                <c:pt idx="17">
                  <c:v>59.252955</c:v>
                </c:pt>
                <c:pt idx="18">
                  <c:v>63.319670000000002</c:v>
                </c:pt>
                <c:pt idx="19">
                  <c:v>63.788325</c:v>
                </c:pt>
                <c:pt idx="20">
                  <c:v>60.043748999999998</c:v>
                </c:pt>
                <c:pt idx="21">
                  <c:v>58.904026000000002</c:v>
                </c:pt>
                <c:pt idx="22">
                  <c:v>56.068083999999999</c:v>
                </c:pt>
                <c:pt idx="23">
                  <c:v>54.381959999999999</c:v>
                </c:pt>
                <c:pt idx="24">
                  <c:v>64.281006000000005</c:v>
                </c:pt>
                <c:pt idx="25">
                  <c:v>75.151732999999993</c:v>
                </c:pt>
                <c:pt idx="26" formatCode="0.0">
                  <c:v>79.660841000000005</c:v>
                </c:pt>
                <c:pt idx="27" formatCode="0.0">
                  <c:v>83.909546000000006</c:v>
                </c:pt>
                <c:pt idx="28" formatCode="0.0">
                  <c:v>89.738039999999998</c:v>
                </c:pt>
                <c:pt idx="29" formatCode="0.0">
                  <c:v>95.134461999999985</c:v>
                </c:pt>
                <c:pt idx="30" formatCode="0.0">
                  <c:v>99.727235999999991</c:v>
                </c:pt>
                <c:pt idx="31" formatCode="0.0">
                  <c:v>102.321636</c:v>
                </c:pt>
                <c:pt idx="32" formatCode="0.0">
                  <c:v>107.58177938819335</c:v>
                </c:pt>
                <c:pt idx="33" formatCode="0.0">
                  <c:v>111.73624844518164</c:v>
                </c:pt>
                <c:pt idx="34" formatCode="0.0">
                  <c:v>115.86217328414486</c:v>
                </c:pt>
                <c:pt idx="35" formatCode="0.0">
                  <c:v>118.45396933402579</c:v>
                </c:pt>
                <c:pt idx="36" formatCode="0.0">
                  <c:v>122.15379770952053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B47-4EE2-BB44-26279E5F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2164864"/>
        <c:axId val="18216665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%:a BKT:sta</c:v>
                </c:pt>
              </c:strCache>
            </c:strRef>
          </c:tx>
          <c:spPr>
            <a:ln w="22211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0-EB47-4EE2-BB44-26279E5F752C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1-EB47-4EE2-BB44-26279E5F752C}"/>
              </c:ext>
            </c:extLst>
          </c:dPt>
          <c:dPt>
            <c:idx val="28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3-EB47-4EE2-BB44-26279E5F752C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4-EB47-4EE2-BB44-26279E5F752C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5-EB47-4EE2-BB44-26279E5F752C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7-EB47-4EE2-BB44-26279E5F752C}"/>
              </c:ext>
            </c:extLst>
          </c:dPt>
          <c:dPt>
            <c:idx val="32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9-EB47-4EE2-BB44-26279E5F752C}"/>
              </c:ext>
            </c:extLst>
          </c:dPt>
          <c:dPt>
            <c:idx val="33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EB47-4EE2-BB44-26279E5F752C}"/>
              </c:ext>
            </c:extLst>
          </c:dPt>
          <c:dPt>
            <c:idx val="34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EB47-4EE2-BB44-26279E5F752C}"/>
              </c:ext>
            </c:extLst>
          </c:dPt>
          <c:dPt>
            <c:idx val="35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EB47-4EE2-BB44-26279E5F752C}"/>
              </c:ext>
            </c:extLst>
          </c:dPt>
          <c:dPt>
            <c:idx val="36"/>
            <c:bubble3D val="0"/>
            <c:spPr>
              <a:ln w="22211">
                <a:solidFill>
                  <a:srgbClr val="FF000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8434-4AE5-B938-347D8A21BD22}"/>
              </c:ext>
            </c:extLst>
          </c:dPt>
          <c:cat>
            <c:strRef>
              <c:f>Sheet1!$B$1:$AL$1</c:f>
              <c:strCache>
                <c:ptCount val="37"/>
                <c:pt idx="0">
                  <c:v>85</c:v>
                </c:pt>
                <c:pt idx="2">
                  <c:v>87</c:v>
                </c:pt>
                <c:pt idx="4">
                  <c:v>89</c:v>
                </c:pt>
                <c:pt idx="6">
                  <c:v>91</c:v>
                </c:pt>
                <c:pt idx="8">
                  <c:v>93</c:v>
                </c:pt>
                <c:pt idx="10">
                  <c:v>95</c:v>
                </c:pt>
                <c:pt idx="12">
                  <c:v>97</c:v>
                </c:pt>
                <c:pt idx="14">
                  <c:v>99</c:v>
                </c:pt>
                <c:pt idx="16">
                  <c:v>01</c:v>
                </c:pt>
                <c:pt idx="18">
                  <c:v>03</c:v>
                </c:pt>
                <c:pt idx="20">
                  <c:v>05</c:v>
                </c:pt>
                <c:pt idx="22">
                  <c:v>07</c:v>
                </c:pt>
                <c:pt idx="24">
                  <c:v>09</c:v>
                </c:pt>
                <c:pt idx="26">
                  <c:v>11</c:v>
                </c:pt>
                <c:pt idx="28">
                  <c:v>13</c:v>
                </c:pt>
                <c:pt idx="30">
                  <c:v>15</c:v>
                </c:pt>
                <c:pt idx="32">
                  <c:v>17</c:v>
                </c:pt>
                <c:pt idx="34">
                  <c:v>19</c:v>
                </c:pt>
                <c:pt idx="36">
                  <c:v>21</c:v>
                </c:pt>
              </c:strCache>
            </c:str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13.6</c:v>
                </c:pt>
                <c:pt idx="1">
                  <c:v>13.9</c:v>
                </c:pt>
                <c:pt idx="2">
                  <c:v>14.5</c:v>
                </c:pt>
                <c:pt idx="3">
                  <c:v>12.7</c:v>
                </c:pt>
                <c:pt idx="4">
                  <c:v>10.4</c:v>
                </c:pt>
                <c:pt idx="5">
                  <c:v>10.5</c:v>
                </c:pt>
                <c:pt idx="6">
                  <c:v>16.3</c:v>
                </c:pt>
                <c:pt idx="7">
                  <c:v>32.799999999999997</c:v>
                </c:pt>
                <c:pt idx="8">
                  <c:v>50.2</c:v>
                </c:pt>
                <c:pt idx="9">
                  <c:v>57</c:v>
                </c:pt>
                <c:pt idx="10">
                  <c:v>61</c:v>
                </c:pt>
                <c:pt idx="11">
                  <c:v>64.8</c:v>
                </c:pt>
                <c:pt idx="12">
                  <c:v>63</c:v>
                </c:pt>
                <c:pt idx="13">
                  <c:v>58</c:v>
                </c:pt>
                <c:pt idx="14">
                  <c:v>53.6</c:v>
                </c:pt>
                <c:pt idx="15">
                  <c:v>46.6</c:v>
                </c:pt>
                <c:pt idx="16">
                  <c:v>42.8</c:v>
                </c:pt>
                <c:pt idx="17">
                  <c:v>40</c:v>
                </c:pt>
                <c:pt idx="18">
                  <c:v>41.78</c:v>
                </c:pt>
                <c:pt idx="19">
                  <c:v>40.25</c:v>
                </c:pt>
                <c:pt idx="20">
                  <c:v>36.53</c:v>
                </c:pt>
                <c:pt idx="21">
                  <c:v>34.119999999999997</c:v>
                </c:pt>
                <c:pt idx="22">
                  <c:v>30.05</c:v>
                </c:pt>
                <c:pt idx="23">
                  <c:v>28.07</c:v>
                </c:pt>
                <c:pt idx="24">
                  <c:v>35.51</c:v>
                </c:pt>
                <c:pt idx="25">
                  <c:v>40.17</c:v>
                </c:pt>
                <c:pt idx="26" formatCode="0.0">
                  <c:v>40.4</c:v>
                </c:pt>
                <c:pt idx="27">
                  <c:v>42</c:v>
                </c:pt>
                <c:pt idx="28">
                  <c:v>44.3</c:v>
                </c:pt>
                <c:pt idx="29">
                  <c:v>46.3</c:v>
                </c:pt>
                <c:pt idx="30" formatCode="0.0">
                  <c:v>47.6</c:v>
                </c:pt>
                <c:pt idx="31" formatCode="0.0">
                  <c:v>47.8</c:v>
                </c:pt>
                <c:pt idx="32" formatCode="0.0">
                  <c:v>49.1</c:v>
                </c:pt>
                <c:pt idx="33">
                  <c:v>49.7</c:v>
                </c:pt>
                <c:pt idx="34">
                  <c:v>50</c:v>
                </c:pt>
                <c:pt idx="35">
                  <c:v>49.7</c:v>
                </c:pt>
                <c:pt idx="36">
                  <c:v>49.7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EB47-4EE2-BB44-26279E5F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68192"/>
        <c:axId val="182169984"/>
      </c:lineChart>
      <c:catAx>
        <c:axId val="1821648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2166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2166656"/>
        <c:scaling>
          <c:orientation val="minMax"/>
          <c:max val="130"/>
          <c:min val="0"/>
        </c:scaling>
        <c:delete val="0"/>
        <c:axPos val="l"/>
        <c:majorGridlines>
          <c:spPr>
            <a:ln w="1270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chemeClr val="accent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2164864"/>
        <c:crosses val="autoZero"/>
        <c:crossBetween val="between"/>
        <c:majorUnit val="10"/>
        <c:minorUnit val="5"/>
      </c:valAx>
      <c:catAx>
        <c:axId val="18216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169984"/>
        <c:crosses val="autoZero"/>
        <c:auto val="0"/>
        <c:lblAlgn val="ctr"/>
        <c:lblOffset val="100"/>
        <c:noMultiLvlLbl val="0"/>
      </c:catAx>
      <c:valAx>
        <c:axId val="182169984"/>
        <c:scaling>
          <c:orientation val="minMax"/>
          <c:max val="130"/>
          <c:min val="0"/>
        </c:scaling>
        <c:delete val="0"/>
        <c:axPos val="r"/>
        <c:numFmt formatCode="General" sourceLinked="1"/>
        <c:majorTickMark val="out"/>
        <c:minorTickMark val="out"/>
        <c:tickLblPos val="nextTo"/>
        <c:spPr>
          <a:ln w="39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0" i="1" u="none" strike="noStrike" baseline="0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82168192"/>
        <c:crosses val="max"/>
        <c:crossBetween val="between"/>
        <c:majorUnit val="10"/>
        <c:minorUnit val="5"/>
      </c:valAx>
      <c:spPr>
        <a:noFill/>
        <a:ln w="1569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422615251937603"/>
          <c:y val="0.14152929040551959"/>
          <c:w val="0.20472351116538243"/>
          <c:h val="0.12990189835737989"/>
        </c:manualLayout>
      </c:layout>
      <c:overlay val="0"/>
      <c:spPr>
        <a:solidFill>
          <a:schemeClr val="bg1"/>
        </a:solidFill>
        <a:ln w="3925">
          <a:solidFill>
            <a:schemeClr val="tx1"/>
          </a:solidFill>
          <a:prstDash val="solid"/>
        </a:ln>
      </c:spPr>
      <c:txPr>
        <a:bodyPr/>
        <a:lstStyle/>
        <a:p>
          <a:pPr>
            <a:defRPr sz="1380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6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739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4423" y="0"/>
            <a:ext cx="2919738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2FE2C6-7ABD-4631-A6E2-4985BBADB2E9}" type="datetimeFigureOut">
              <a:rPr lang="fi-FI"/>
              <a:pPr>
                <a:defRPr/>
              </a:pPr>
              <a:t>3.5.2017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0870"/>
            <a:ext cx="2919739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4423" y="9370870"/>
            <a:ext cx="2919738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B4AF8A-8639-45F0-89BD-1D7345684F3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34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8136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023" y="2"/>
            <a:ext cx="2918136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416" y="4686225"/>
            <a:ext cx="5388931" cy="444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447"/>
            <a:ext cx="2918136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23" y="9372447"/>
            <a:ext cx="2918136" cy="4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3836866-5845-46FF-B506-2BF23CF612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809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L_aloitussi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12232217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8517" y="2781300"/>
            <a:ext cx="8128000" cy="1258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8517" y="4076700"/>
            <a:ext cx="8128000" cy="1962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9469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ECCFC-B5CF-49D4-8E95-7796CB95DF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67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CD11D-E89B-4258-82EB-2FA2FEB740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50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71ACB-E456-45B2-B198-96D1395B84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59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FC14-925C-4258-B7A2-D10960FDAC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10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9DAF-53FE-40C8-BE4C-F407D1908A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951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91BF-0F7F-47AB-BB09-BE2D062C77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732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F279-72AF-4B02-9A9E-1F16305C526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49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07C5-A8A3-407C-9A39-D051D1A945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187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F14C-D2C1-4D5A-A456-470C6AF9E7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07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3AD19-B7C6-45F5-BAA3-A0F064F653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76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A0A5-93C2-4590-8F58-15B65BC8DA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568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0AE10-50D8-472B-94FA-34CDECB878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133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082E-6473-4A9D-9532-5F84F998E1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958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458AF-7366-4BE8-8EA9-C9646D1FB0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6412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F8FA-BE91-4DAB-A494-34B400B83F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283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9AF0-D308-44A0-B4FD-176FEA32BB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745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C36A3-0B02-40D6-864D-47CC3264F5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080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D340-F42B-4168-B26B-B6D167FEBE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711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4705-9B28-48E7-8043-66BBEEFF5FF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734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465D-0D29-4A29-AAA8-83B49DF0A3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478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A425-7E74-4A8B-8430-AFA1D44D87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426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2CEB-8F35-4DF4-961D-A8830AACFC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E96E-50DD-476F-8F73-B1E418AA0B7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539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A1C6-4376-4036-B291-A80629E7BC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549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31B6-4CC3-486F-82F4-1D28DB6ADD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63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6125-7B1E-4B9B-86A3-DA5CD0A564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27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C93E-5CF8-475A-BE7B-7506CA3647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34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8A49-30E0-4C79-8F13-D0F78A9147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9856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55A1-6474-48DA-9157-CA3E0B4463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404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E6D1B-7744-457E-BE51-2CB31E8B21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728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B960-D64F-4333-B176-1A37D3B068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730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927F1-6E0C-43FE-8C82-3F37A66B10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51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85D5-36BC-4C7A-ADA8-CD6F546F28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705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42877-EAE2-4301-9EFB-894D88E2B3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715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7854-F888-4DFF-B99E-A30C31A12D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2155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10D2-7BDB-409A-8B81-0CFEDA63F3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7361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531B-93D1-4AF5-865F-E207F10F85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1027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9331D-4AB5-4DAD-AD13-1940CE1217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514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F395-55D6-4FC9-B54C-45C68F17D97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7794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1C6C-D382-4681-8041-72E24E38BCE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5869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F4ED-7F58-4EE9-B204-19FAAB4EB63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212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B709-3103-4398-9345-4424A74FF8B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585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4646-8060-418F-BB70-1F2768B7BB9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03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0F0D-FE85-4A26-A88C-C7DC4AA5A7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006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9928-7423-4758-840D-E5EA4EEB0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7377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0B98-5BA6-4CD8-BE2D-F1A9405C52F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5585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ECAD-5266-407B-8BA8-EC8591344D0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771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2C022-4EE2-4B74-90E3-9DBBCE36C2A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2103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8D94-2C04-4E84-8253-92B0628BBB4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1347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4B9-4EC2-4003-860F-76CA4AA72FA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195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33" y="2679700"/>
            <a:ext cx="5403851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8" y="579438"/>
            <a:ext cx="33972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9731023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155657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85" y="3797300"/>
            <a:ext cx="5082116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5326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9387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037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7D931-1CAE-44E1-899E-E383641524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640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8887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687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8767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684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597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30434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ibbon_sisaltosivu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521200"/>
            <a:ext cx="34290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0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21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6726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1650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4406901"/>
            <a:ext cx="103632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21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1340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69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E8D07-6CEB-43EA-B24D-15A096C165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3554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344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505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1386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273050"/>
            <a:ext cx="3960283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3" y="273051"/>
            <a:ext cx="6282267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1435101"/>
            <a:ext cx="39602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8672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4749800"/>
            <a:ext cx="73152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517" y="5619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53165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147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877734" y="66040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latin typeface="Verdana"/>
              </a:rPr>
              <a:t>5.4.2011</a:t>
            </a:r>
            <a:endParaRPr lang="fi-FI" sz="110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0285" y="66040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mtClean="0">
                <a:solidFill>
                  <a:srgbClr val="002E63"/>
                </a:solidFill>
                <a:latin typeface="Verdana"/>
              </a:rPr>
              <a:t>etunimi sukunimi Titteli | Tapahtuma</a:t>
            </a:r>
            <a:endParaRPr lang="fi-FI" sz="1100" dirty="0" smtClean="0">
              <a:solidFill>
                <a:srgbClr val="002E63"/>
              </a:solidFill>
              <a:latin typeface="Verdana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5111751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3750733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3149600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100" smtClean="0">
                <a:solidFill>
                  <a:srgbClr val="002E63"/>
                </a:solidFill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Verdana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663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" y="274638"/>
            <a:ext cx="493184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4384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9"/>
            <a:ext cx="77216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9031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33" y="2679700"/>
            <a:ext cx="5403851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8" y="579438"/>
            <a:ext cx="33972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9731023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05082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bbon_kansisiv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85" y="3797300"/>
            <a:ext cx="5082116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6" descr="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23777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18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6CDB-2FCB-4FAF-93BD-460FA08E36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38950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01056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8564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73217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11771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1733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kuva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ibbon_kansisivu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0"/>
          <a:stretch>
            <a:fillRect/>
          </a:stretch>
        </p:blipFill>
        <p:spPr bwMode="auto">
          <a:xfrm>
            <a:off x="9139768" y="4724400"/>
            <a:ext cx="305223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 userDrawn="1"/>
        </p:nvSpPr>
        <p:spPr>
          <a:xfrm rot="10800000" flipV="1">
            <a:off x="0" y="4508501"/>
            <a:ext cx="12192000" cy="36513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baseline="30000" dirty="0">
              <a:solidFill>
                <a:prstClr val="white"/>
              </a:solidFill>
            </a:endParaRPr>
          </a:p>
        </p:txBody>
      </p:sp>
      <p:pic>
        <p:nvPicPr>
          <p:cNvPr id="8" name="Picture 11" descr="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544282"/>
            <a:ext cx="9651999" cy="1043719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5594340"/>
            <a:ext cx="9660465" cy="1128195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26312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823504"/>
            <a:ext cx="10363199" cy="1470025"/>
          </a:xfrm>
        </p:spPr>
        <p:txBody>
          <a:bodyPr l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933" y="3299867"/>
            <a:ext cx="8136467" cy="163619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65642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6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1747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274638"/>
            <a:ext cx="10371667" cy="1143000"/>
          </a:xfrm>
        </p:spPr>
        <p:txBody>
          <a:bodyPr l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1600201"/>
            <a:ext cx="1037166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93752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4406901"/>
            <a:ext cx="10363200" cy="1362075"/>
          </a:xfrm>
        </p:spPr>
        <p:txBody>
          <a:bodyPr lIns="0" rIns="0" anchor="t"/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21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01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DFEAD-8E0D-4EA2-AB45-EB4B30E027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5950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6596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dirty="0">
              <a:solidFill>
                <a:prstClr val="white"/>
              </a:solidFill>
            </a:endParaRPr>
          </a:p>
        </p:txBody>
      </p:sp>
      <p:pic>
        <p:nvPicPr>
          <p:cNvPr id="8" name="Picture 1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0" name="TextBox 19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dirty="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682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4" name="Picture 5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1637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3" name="Picture 4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421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273050"/>
            <a:ext cx="3960283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333" y="273051"/>
            <a:ext cx="6282267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1435101"/>
            <a:ext cx="39602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2482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6" name="Picture 13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TextBox 18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4749800"/>
            <a:ext cx="73152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517" y="5619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6517" y="53165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413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" y="6272214"/>
            <a:ext cx="206798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4908551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3547533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2946400" y="64992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877734" y="66040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100" smtClean="0">
                <a:solidFill>
                  <a:srgbClr val="002E63"/>
                </a:solidFill>
                <a:latin typeface="Verdana"/>
                <a:cs typeface="Arial" charset="0"/>
              </a:rPr>
              <a:t>5.4.2011</a:t>
            </a:r>
            <a:endParaRPr lang="fi-FI" sz="1100">
              <a:solidFill>
                <a:srgbClr val="002E63"/>
              </a:solidFill>
              <a:latin typeface="Verdana"/>
              <a:cs typeface="Arial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0285" y="66040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mtClean="0">
                <a:solidFill>
                  <a:srgbClr val="002E63"/>
                </a:solidFill>
                <a:latin typeface="Verdana"/>
                <a:cs typeface="Arial" charset="0"/>
              </a:rPr>
              <a:t>etunimi sukunimi Titteli | Tapahtuma</a:t>
            </a:r>
            <a:endParaRPr lang="fi-FI" sz="1100" dirty="0" smtClean="0">
              <a:solidFill>
                <a:srgbClr val="002E63"/>
              </a:solidFill>
              <a:latin typeface="Verdana"/>
              <a:cs typeface="Arial" charset="0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5111751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3750733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13" name="TextBox 28"/>
          <p:cNvSpPr txBox="1">
            <a:spLocks noChangeArrowheads="1"/>
          </p:cNvSpPr>
          <p:nvPr userDrawn="1"/>
        </p:nvSpPr>
        <p:spPr bwMode="auto">
          <a:xfrm>
            <a:off x="3149600" y="6651626"/>
            <a:ext cx="13546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defTabSz="457200">
              <a:defRPr/>
            </a:pPr>
            <a:r>
              <a:rPr lang="fi-FI" sz="1100" smtClean="0">
                <a:solidFill>
                  <a:srgbClr val="002E63"/>
                </a:solidFill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4534" y="6451601"/>
            <a:ext cx="1206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7085" y="6451601"/>
            <a:ext cx="4127500" cy="2651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Minna Punakallio</a:t>
            </a:r>
            <a:endParaRPr lang="fi-FI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4717" y="6451601"/>
            <a:ext cx="522816" cy="26511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2E6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21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723064"/>
            <a:ext cx="12192000" cy="141287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5" name="Picture 12" descr="logo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" y="274638"/>
            <a:ext cx="493184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438400" cy="5851525"/>
          </a:xfrm>
        </p:spPr>
        <p:txBody>
          <a:bodyPr vert="eaVert" lIns="0" tIns="0" rIns="0"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9"/>
            <a:ext cx="77216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604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L_jatkosiv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1"/>
            <a:ext cx="11315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176B27C-5919-43CD-AA48-DCC8A436E04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0" r:id="rId1"/>
    <p:sldLayoutId id="2147486627" r:id="rId2"/>
    <p:sldLayoutId id="2147486628" r:id="rId3"/>
    <p:sldLayoutId id="2147486629" r:id="rId4"/>
    <p:sldLayoutId id="2147486630" r:id="rId5"/>
    <p:sldLayoutId id="2147486631" r:id="rId6"/>
    <p:sldLayoutId id="2147486632" r:id="rId7"/>
    <p:sldLayoutId id="2147486633" r:id="rId8"/>
    <p:sldLayoutId id="2147486634" r:id="rId9"/>
    <p:sldLayoutId id="2147486635" r:id="rId10"/>
    <p:sldLayoutId id="2147486636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6019800"/>
            <a:ext cx="287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8E458F52-44D4-4A22-84B8-AA8C61E58F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7" r:id="rId1"/>
    <p:sldLayoutId id="2147486638" r:id="rId2"/>
    <p:sldLayoutId id="2147486639" r:id="rId3"/>
    <p:sldLayoutId id="2147486640" r:id="rId4"/>
    <p:sldLayoutId id="2147486641" r:id="rId5"/>
    <p:sldLayoutId id="2147486642" r:id="rId6"/>
    <p:sldLayoutId id="2147486643" r:id="rId7"/>
    <p:sldLayoutId id="2147486644" r:id="rId8"/>
    <p:sldLayoutId id="2147486645" r:id="rId9"/>
    <p:sldLayoutId id="2147486646" r:id="rId10"/>
    <p:sldLayoutId id="2147486647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6019800"/>
            <a:ext cx="287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4" y="6597650"/>
            <a:ext cx="2377017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85910AD2-BCDC-4DC1-A290-FBCBCA0E3B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8" r:id="rId1"/>
    <p:sldLayoutId id="2147486649" r:id="rId2"/>
    <p:sldLayoutId id="2147486650" r:id="rId3"/>
    <p:sldLayoutId id="2147486651" r:id="rId4"/>
    <p:sldLayoutId id="2147486652" r:id="rId5"/>
    <p:sldLayoutId id="2147486653" r:id="rId6"/>
    <p:sldLayoutId id="2147486654" r:id="rId7"/>
    <p:sldLayoutId id="2147486655" r:id="rId8"/>
    <p:sldLayoutId id="2147486656" r:id="rId9"/>
    <p:sldLayoutId id="2147486657" r:id="rId10"/>
    <p:sldLayoutId id="2147486658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6019800"/>
            <a:ext cx="287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9E3C2AB3-6D6C-4544-8E58-60F5D17491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9" r:id="rId1"/>
    <p:sldLayoutId id="2147486660" r:id="rId2"/>
    <p:sldLayoutId id="2147486661" r:id="rId3"/>
    <p:sldLayoutId id="2147486662" r:id="rId4"/>
    <p:sldLayoutId id="2147486663" r:id="rId5"/>
    <p:sldLayoutId id="2147486664" r:id="rId6"/>
    <p:sldLayoutId id="2147486665" r:id="rId7"/>
    <p:sldLayoutId id="2147486666" r:id="rId8"/>
    <p:sldLayoutId id="2147486667" r:id="rId9"/>
    <p:sldLayoutId id="2147486668" r:id="rId10"/>
    <p:sldLayoutId id="2147486669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6092825"/>
            <a:ext cx="287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62725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388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Minna Punakallio</a:t>
            </a:r>
            <a:endParaRPr lang="fi-FI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75800" y="6562725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388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20.4.2016/MP</a:t>
            </a: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62725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3882"/>
                </a:solidFill>
              </a:defRPr>
            </a:lvl1pPr>
          </a:lstStyle>
          <a:p>
            <a:pPr>
              <a:defRPr/>
            </a:pPr>
            <a:fld id="{03C2F450-CF9D-4231-AD70-B3DE5E4A676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1" r:id="rId1"/>
    <p:sldLayoutId id="2147486672" r:id="rId2"/>
    <p:sldLayoutId id="2147486673" r:id="rId3"/>
    <p:sldLayoutId id="2147486674" r:id="rId4"/>
    <p:sldLayoutId id="2147486675" r:id="rId5"/>
    <p:sldLayoutId id="2147486676" r:id="rId6"/>
    <p:sldLayoutId id="2147486677" r:id="rId7"/>
    <p:sldLayoutId id="2147486678" r:id="rId8"/>
    <p:sldLayoutId id="2147486679" r:id="rId9"/>
    <p:sldLayoutId id="2147486680" r:id="rId10"/>
    <p:sldLayoutId id="2147486681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82" r:id="rId1"/>
    <p:sldLayoutId id="2147486683" r:id="rId2"/>
    <p:sldLayoutId id="2147486684" r:id="rId3"/>
    <p:sldLayoutId id="2147486685" r:id="rId4"/>
    <p:sldLayoutId id="2147486686" r:id="rId5"/>
    <p:sldLayoutId id="2147486687" r:id="rId6"/>
    <p:sldLayoutId id="2147486688" r:id="rId7"/>
    <p:sldLayoutId id="2147486689" r:id="rId8"/>
    <p:sldLayoutId id="2147486690" r:id="rId9"/>
    <p:sldLayoutId id="2147486691" r:id="rId10"/>
    <p:sldLayoutId id="2147486692" r:id="rId11"/>
    <p:sldLayoutId id="2147486693" r:id="rId12"/>
    <p:sldLayoutId id="2147486694" r:id="rId13"/>
    <p:sldLayoutId id="2147486695" r:id="rId14"/>
    <p:sldLayoutId id="2147486696" r:id="rId15"/>
    <p:sldLayoutId id="2147486697" r:id="rId16"/>
    <p:sldLayoutId id="2147486698" r:id="rId17"/>
    <p:sldLayoutId id="2147486699" r:id="rId18"/>
    <p:sldLayoutId id="2147486700" r:id="rId19"/>
    <p:sldLayoutId id="2147486701" r:id="rId20"/>
    <p:sldLayoutId id="2147486702" r:id="rId2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8951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3" r:id="rId1"/>
    <p:sldLayoutId id="2147486934" r:id="rId2"/>
    <p:sldLayoutId id="2147486935" r:id="rId3"/>
    <p:sldLayoutId id="2147486936" r:id="rId4"/>
    <p:sldLayoutId id="2147486937" r:id="rId5"/>
    <p:sldLayoutId id="2147486938" r:id="rId6"/>
    <p:sldLayoutId id="2147486939" r:id="rId7"/>
    <p:sldLayoutId id="2147486940" r:id="rId8"/>
    <p:sldLayoutId id="2147486941" r:id="rId9"/>
    <p:sldLayoutId id="2147486942" r:id="rId10"/>
    <p:sldLayoutId id="2147486943" r:id="rId11"/>
    <p:sldLayoutId id="2147486944" r:id="rId12"/>
    <p:sldLayoutId id="2147486945" r:id="rId13"/>
    <p:sldLayoutId id="2147486946" r:id="rId14"/>
    <p:sldLayoutId id="2147486947" r:id="rId15"/>
    <p:sldLayoutId id="2147486948" r:id="rId16"/>
    <p:sldLayoutId id="2147486949" r:id="rId17"/>
    <p:sldLayoutId id="2147486950" r:id="rId18"/>
    <p:sldLayoutId id="2147486951" r:id="rId19"/>
    <p:sldLayoutId id="2147486952" r:id="rId20"/>
    <p:sldLayoutId id="2147486953" r:id="rId2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000" b="1">
          <a:solidFill>
            <a:srgbClr val="002E63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»"/>
        <a:defRPr sz="22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600" spc="-30">
          <a:solidFill>
            <a:srgbClr val="002E63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8256241" y="6471233"/>
            <a:ext cx="1854548" cy="170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/>
              <a:t>2.5.2017/MP</a:t>
            </a:r>
            <a:endParaRPr lang="fi-FI" sz="9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5889"/>
            <a:ext cx="8305800" cy="865187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400" b="0" dirty="0">
                <a:ea typeface="+mj-ea"/>
              </a:rPr>
              <a:t>BKT:n ja työllisten (15-74 v.) määrän muutos</a:t>
            </a:r>
            <a:br>
              <a:rPr lang="fi-FI" sz="2400" b="0" dirty="0">
                <a:ea typeface="+mj-ea"/>
              </a:rPr>
            </a:br>
            <a:r>
              <a:rPr lang="fi-FI" sz="2400" b="0" dirty="0">
                <a:ea typeface="+mj-ea"/>
              </a:rPr>
              <a:t> </a:t>
            </a:r>
            <a:r>
              <a:rPr lang="fi-FI" sz="2400" b="0" dirty="0" smtClean="0">
                <a:ea typeface="+mj-ea"/>
              </a:rPr>
              <a:t>1985-2021, </a:t>
            </a:r>
            <a:r>
              <a:rPr lang="fi-FI" sz="2400" b="0" dirty="0">
                <a:ea typeface="+mj-ea"/>
              </a:rPr>
              <a:t>%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364131"/>
              </p:ext>
            </p:extLst>
          </p:nvPr>
        </p:nvGraphicFramePr>
        <p:xfrm>
          <a:off x="1199456" y="1103314"/>
          <a:ext cx="9937104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5604883" y="6212052"/>
            <a:ext cx="407964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/>
              <a:t>Lähde: Vuodet </a:t>
            </a:r>
            <a:r>
              <a:rPr lang="fi-FI" sz="1100" dirty="0" smtClean="0"/>
              <a:t>1985-2016 </a:t>
            </a:r>
            <a:r>
              <a:rPr lang="fi-FI" sz="1100" dirty="0"/>
              <a:t>Tilastokeskus, ennusteet VM</a:t>
            </a:r>
          </a:p>
        </p:txBody>
      </p:sp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10713748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24716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8328249" y="6453336"/>
            <a:ext cx="1826086" cy="206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/>
              <a:t>2.5.2017/MP</a:t>
            </a:r>
            <a:endParaRPr lang="fi-FI" sz="9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44624"/>
            <a:ext cx="8964611" cy="57606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2400" dirty="0"/>
              <a:t>Kuntien ja kuntayhtymien lainakanta </a:t>
            </a:r>
            <a:r>
              <a:rPr lang="fi-FI" sz="2400" dirty="0" smtClean="0"/>
              <a:t>1985-2021</a:t>
            </a:r>
            <a:endParaRPr lang="fi-FI" sz="2400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167267"/>
              </p:ext>
            </p:extLst>
          </p:nvPr>
        </p:nvGraphicFramePr>
        <p:xfrm>
          <a:off x="1199456" y="815976"/>
          <a:ext cx="10081120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7525" name="Text Box 4"/>
          <p:cNvSpPr txBox="1">
            <a:spLocks noChangeArrowheads="1"/>
          </p:cNvSpPr>
          <p:nvPr/>
        </p:nvSpPr>
        <p:spPr bwMode="auto">
          <a:xfrm>
            <a:off x="2222658" y="5888038"/>
            <a:ext cx="5241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200" dirty="0">
                <a:solidFill>
                  <a:srgbClr val="002E63"/>
                </a:solidFill>
              </a:rPr>
              <a:t>Lähde: Vuodet </a:t>
            </a:r>
            <a:r>
              <a:rPr lang="fi-FI" sz="1200" dirty="0" smtClean="0">
                <a:solidFill>
                  <a:srgbClr val="002E63"/>
                </a:solidFill>
              </a:rPr>
              <a:t>1985-2016 </a:t>
            </a:r>
            <a:r>
              <a:rPr lang="fi-FI" sz="1200" dirty="0">
                <a:solidFill>
                  <a:srgbClr val="002E63"/>
                </a:solidFill>
              </a:rPr>
              <a:t>Tilastokeskus, ennuste </a:t>
            </a:r>
            <a:r>
              <a:rPr lang="fi-FI" sz="1200" dirty="0" smtClean="0">
                <a:solidFill>
                  <a:srgbClr val="002E63"/>
                </a:solidFill>
              </a:rPr>
              <a:t>2017-21 </a:t>
            </a:r>
            <a:r>
              <a:rPr lang="fi-FI" sz="1200" dirty="0">
                <a:solidFill>
                  <a:srgbClr val="002E63"/>
                </a:solidFill>
              </a:rPr>
              <a:t>VM</a:t>
            </a:r>
          </a:p>
        </p:txBody>
      </p:sp>
      <p:sp>
        <p:nvSpPr>
          <p:cNvPr id="107527" name="Text Box 6"/>
          <p:cNvSpPr txBox="1">
            <a:spLocks noChangeArrowheads="1"/>
          </p:cNvSpPr>
          <p:nvPr/>
        </p:nvSpPr>
        <p:spPr bwMode="auto">
          <a:xfrm>
            <a:off x="1152979" y="601015"/>
            <a:ext cx="7665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Mrd. €</a:t>
            </a:r>
          </a:p>
        </p:txBody>
      </p:sp>
      <p:sp>
        <p:nvSpPr>
          <p:cNvPr id="107528" name="Suorakulmio 1"/>
          <p:cNvSpPr>
            <a:spLocks noChangeArrowheads="1"/>
          </p:cNvSpPr>
          <p:nvPr/>
        </p:nvSpPr>
        <p:spPr bwMode="auto">
          <a:xfrm>
            <a:off x="10776520" y="980730"/>
            <a:ext cx="720080" cy="223224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107526" name="Text Box 5"/>
          <p:cNvSpPr txBox="1">
            <a:spLocks noChangeArrowheads="1"/>
          </p:cNvSpPr>
          <p:nvPr/>
        </p:nvSpPr>
        <p:spPr bwMode="auto">
          <a:xfrm>
            <a:off x="10608420" y="404664"/>
            <a:ext cx="1032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4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algn="l" eaLnBrk="1" hangingPunct="1"/>
            <a:r>
              <a:rPr lang="fi-FI" sz="1400" dirty="0" err="1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BKT:sta</a:t>
            </a:r>
            <a:endParaRPr lang="fi-FI" sz="1400" dirty="0">
              <a:solidFill>
                <a:srgbClr val="F2103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8328026" y="6524625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/>
              <a:t>2.5.2017/MP</a:t>
            </a:r>
            <a:endParaRPr lang="fi-FI" sz="9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864" y="178917"/>
            <a:ext cx="8319616" cy="51377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400" dirty="0">
                <a:ea typeface="+mj-ea"/>
              </a:rPr>
              <a:t>Julkinen velka yhteensä (EDP-velka) </a:t>
            </a:r>
            <a:r>
              <a:rPr lang="fi-FI" sz="2400" dirty="0" smtClean="0">
                <a:ea typeface="+mj-ea"/>
              </a:rPr>
              <a:t>1985-2021</a:t>
            </a:r>
            <a:endParaRPr lang="fi-FI" sz="2400" dirty="0">
              <a:ea typeface="+mj-ea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059265"/>
              </p:ext>
            </p:extLst>
          </p:nvPr>
        </p:nvGraphicFramePr>
        <p:xfrm>
          <a:off x="839416" y="788195"/>
          <a:ext cx="10585176" cy="53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504" name="Suorakulmio 1"/>
          <p:cNvSpPr>
            <a:spLocks noChangeArrowheads="1"/>
          </p:cNvSpPr>
          <p:nvPr/>
        </p:nvSpPr>
        <p:spPr bwMode="auto">
          <a:xfrm>
            <a:off x="10782672" y="908720"/>
            <a:ext cx="569912" cy="237626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83432" y="581851"/>
            <a:ext cx="7665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Mrd. €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17705" y="457508"/>
            <a:ext cx="878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4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algn="l" eaLnBrk="1" hangingPunct="1"/>
            <a:r>
              <a:rPr lang="fi-FI" sz="1400" dirty="0" err="1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BKT:sta</a:t>
            </a:r>
            <a:endParaRPr lang="fi-FI" sz="1400" dirty="0">
              <a:solidFill>
                <a:srgbClr val="F2103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07568" y="6176337"/>
            <a:ext cx="5241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200" dirty="0">
                <a:solidFill>
                  <a:srgbClr val="002E63"/>
                </a:solidFill>
              </a:rPr>
              <a:t>Lähde: Vuodet </a:t>
            </a:r>
            <a:r>
              <a:rPr lang="fi-FI" sz="1200" dirty="0" smtClean="0">
                <a:solidFill>
                  <a:srgbClr val="002E63"/>
                </a:solidFill>
              </a:rPr>
              <a:t>1985-2016 </a:t>
            </a:r>
            <a:r>
              <a:rPr lang="fi-FI" sz="1200" dirty="0">
                <a:solidFill>
                  <a:srgbClr val="002E63"/>
                </a:solidFill>
              </a:rPr>
              <a:t>Tilastokeskus, ennuste </a:t>
            </a:r>
            <a:r>
              <a:rPr lang="fi-FI" sz="1200" dirty="0" smtClean="0">
                <a:solidFill>
                  <a:srgbClr val="002E63"/>
                </a:solidFill>
              </a:rPr>
              <a:t>2017-21 </a:t>
            </a:r>
            <a:r>
              <a:rPr lang="fi-FI" sz="1200" dirty="0">
                <a:solidFill>
                  <a:srgbClr val="002E63"/>
                </a:solidFill>
              </a:rPr>
              <a:t>VM</a:t>
            </a:r>
          </a:p>
        </p:txBody>
      </p:sp>
    </p:spTree>
    <p:extLst>
      <p:ext uri="{BB962C8B-B14F-4D97-AF65-F5344CB8AC3E}">
        <p14:creationId xmlns:p14="http://schemas.microsoft.com/office/powerpoint/2010/main" val="10917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8256241" y="6471233"/>
            <a:ext cx="1854548" cy="170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/>
              <a:t>2.5.2017/MP</a:t>
            </a:r>
            <a:endParaRPr lang="fi-FI" sz="9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5889"/>
            <a:ext cx="8305800" cy="865187"/>
          </a:xfrm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400" b="0" dirty="0">
                <a:ea typeface="+mj-ea"/>
              </a:rPr>
              <a:t>BKT:n määrän muutos ja työttömyysaste</a:t>
            </a:r>
            <a:br>
              <a:rPr lang="fi-FI" sz="2400" b="0" dirty="0">
                <a:ea typeface="+mj-ea"/>
              </a:rPr>
            </a:br>
            <a:r>
              <a:rPr lang="fi-FI" sz="2400" b="0" dirty="0" smtClean="0">
                <a:ea typeface="+mj-ea"/>
              </a:rPr>
              <a:t>1985-2021, </a:t>
            </a:r>
            <a:r>
              <a:rPr lang="fi-FI" sz="2400" b="0" dirty="0">
                <a:ea typeface="+mj-ea"/>
              </a:rPr>
              <a:t>%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630195"/>
              </p:ext>
            </p:extLst>
          </p:nvPr>
        </p:nvGraphicFramePr>
        <p:xfrm>
          <a:off x="1055440" y="1103314"/>
          <a:ext cx="10081120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5604883" y="6212052"/>
            <a:ext cx="407964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/>
              <a:t>Lähde: Vuodet </a:t>
            </a:r>
            <a:r>
              <a:rPr lang="fi-FI" sz="1100" dirty="0" smtClean="0"/>
              <a:t>1985-2016 </a:t>
            </a:r>
            <a:r>
              <a:rPr lang="fi-FI" sz="1100" dirty="0"/>
              <a:t>Tilastokeskus, ennusteet VM</a:t>
            </a:r>
          </a:p>
        </p:txBody>
      </p:sp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1208692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13748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137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8256241" y="6463134"/>
            <a:ext cx="1854548" cy="2782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/>
              <a:t>2.5.2017/MP</a:t>
            </a:r>
            <a:endParaRPr lang="fi-FI" sz="9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1939"/>
            <a:ext cx="8496300" cy="71913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400" b="0" dirty="0">
                <a:ea typeface="+mj-ea"/>
              </a:rPr>
              <a:t>BKT:n määrän ja yleisen ansiotasoindeksin </a:t>
            </a:r>
            <a:br>
              <a:rPr lang="fi-FI" sz="2400" b="0" dirty="0">
                <a:ea typeface="+mj-ea"/>
              </a:rPr>
            </a:br>
            <a:r>
              <a:rPr lang="fi-FI" sz="2400" b="0" dirty="0">
                <a:ea typeface="+mj-ea"/>
              </a:rPr>
              <a:t>muutos </a:t>
            </a:r>
            <a:r>
              <a:rPr lang="fi-FI" sz="2400" b="0" dirty="0" smtClean="0">
                <a:ea typeface="+mj-ea"/>
              </a:rPr>
              <a:t>1985-2021, </a:t>
            </a:r>
            <a:r>
              <a:rPr lang="fi-FI" sz="2400" b="0" dirty="0">
                <a:ea typeface="+mj-ea"/>
              </a:rPr>
              <a:t>%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97366"/>
              </p:ext>
            </p:extLst>
          </p:nvPr>
        </p:nvGraphicFramePr>
        <p:xfrm>
          <a:off x="983432" y="1103314"/>
          <a:ext cx="10081120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5759516" y="6211467"/>
            <a:ext cx="4079643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/>
              <a:t>Lähde: Vuodet </a:t>
            </a:r>
            <a:r>
              <a:rPr lang="fi-FI" sz="1100" dirty="0" smtClean="0"/>
              <a:t>1985-2016 </a:t>
            </a:r>
            <a:r>
              <a:rPr lang="fi-FI" sz="1100" dirty="0"/>
              <a:t>Tilastokeskus, ennusteet VM</a:t>
            </a:r>
          </a:p>
        </p:txBody>
      </p:sp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10713748" y="792163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127448" y="782425"/>
            <a:ext cx="18623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rgbClr val="002060"/>
                </a:solidFill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8328026" y="6524625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/>
              <a:t>2.5.2017/MP</a:t>
            </a:r>
            <a:endParaRPr lang="fi-FI" sz="9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1939"/>
            <a:ext cx="8496300" cy="71913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i-FI" sz="2400" b="0" dirty="0">
                <a:ea typeface="+mj-ea"/>
              </a:rPr>
              <a:t>BKT:n määrän ja kuluttajahintaindeksin muutos </a:t>
            </a:r>
            <a:br>
              <a:rPr lang="fi-FI" sz="2400" b="0" dirty="0">
                <a:ea typeface="+mj-ea"/>
              </a:rPr>
            </a:br>
            <a:r>
              <a:rPr lang="fi-FI" sz="2400" b="0" dirty="0" smtClean="0">
                <a:ea typeface="+mj-ea"/>
              </a:rPr>
              <a:t>1985-2021, </a:t>
            </a:r>
            <a:r>
              <a:rPr lang="fi-FI" sz="2400" b="0" dirty="0">
                <a:ea typeface="+mj-ea"/>
              </a:rPr>
              <a:t>%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304426"/>
              </p:ext>
            </p:extLst>
          </p:nvPr>
        </p:nvGraphicFramePr>
        <p:xfrm>
          <a:off x="1127448" y="1103314"/>
          <a:ext cx="9793088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5784362" y="6211467"/>
            <a:ext cx="402994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100" dirty="0"/>
              <a:t>Lähde: Vuodet </a:t>
            </a:r>
            <a:r>
              <a:rPr lang="fi-FI" sz="1100" dirty="0" smtClean="0"/>
              <a:t>1985-2016 </a:t>
            </a:r>
            <a:r>
              <a:rPr lang="fi-FI" sz="1100" dirty="0"/>
              <a:t>Tilastokeskus, ennusteet VM</a:t>
            </a:r>
          </a:p>
        </p:txBody>
      </p:sp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10474505" y="820132"/>
            <a:ext cx="157999" cy="23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318688" y="801278"/>
            <a:ext cx="1688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rgbClr val="00206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618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9192344" y="6467418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/>
              <a:t>2.5.2017/MP</a:t>
            </a:r>
            <a:endParaRPr lang="fi-FI" sz="900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096907"/>
              </p:ext>
            </p:extLst>
          </p:nvPr>
        </p:nvGraphicFramePr>
        <p:xfrm>
          <a:off x="1127448" y="1125688"/>
          <a:ext cx="9937104" cy="49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2351584" y="6237312"/>
            <a:ext cx="617316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00" dirty="0"/>
              <a:t>Lähde: Vuodet </a:t>
            </a:r>
            <a:r>
              <a:rPr lang="fi-FI" sz="1100" dirty="0" smtClean="0"/>
              <a:t>1975-2016 </a:t>
            </a:r>
            <a:r>
              <a:rPr lang="fi-FI" sz="1100" dirty="0"/>
              <a:t>Tilastokeskus, ennusteet </a:t>
            </a:r>
            <a:r>
              <a:rPr lang="fi-FI" sz="1100" dirty="0" smtClean="0"/>
              <a:t>VM, julkisen talouden suunnitelma</a:t>
            </a:r>
            <a:endParaRPr lang="fi-FI" sz="1100" dirty="0"/>
          </a:p>
        </p:txBody>
      </p:sp>
      <p:sp>
        <p:nvSpPr>
          <p:cNvPr id="102418" name="Text Box 17"/>
          <p:cNvSpPr txBox="1">
            <a:spLocks noChangeArrowheads="1"/>
          </p:cNvSpPr>
          <p:nvPr/>
        </p:nvSpPr>
        <p:spPr bwMode="auto">
          <a:xfrm>
            <a:off x="10785755" y="858198"/>
            <a:ext cx="24416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727849" y="3491716"/>
            <a:ext cx="27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800" dirty="0"/>
              <a:t>Valtion muut verotulot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0894059" y="5106670"/>
            <a:ext cx="314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5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10764215" y="419205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15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10764215" y="289590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30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10764215" y="203181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40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10764215" y="114623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50</a:t>
            </a:r>
          </a:p>
        </p:txBody>
      </p:sp>
      <p:sp>
        <p:nvSpPr>
          <p:cNvPr id="41" name="Tekstiruutu 40"/>
          <p:cNvSpPr txBox="1"/>
          <p:nvPr/>
        </p:nvSpPr>
        <p:spPr>
          <a:xfrm>
            <a:off x="10881753" y="553871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0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199456" y="893912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143672" y="1340768"/>
            <a:ext cx="1193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00" kern="0" dirty="0"/>
              <a:t>Veroaste</a:t>
            </a: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3918992" y="1628800"/>
            <a:ext cx="304800" cy="381000"/>
          </a:xfrm>
          <a:prstGeom prst="line">
            <a:avLst/>
          </a:prstGeom>
          <a:noFill/>
          <a:ln w="15875">
            <a:solidFill>
              <a:sysClr val="windowText" lastClr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800" kern="0">
              <a:solidFill>
                <a:sysClr val="windowText" lastClr="000000"/>
              </a:solidFill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8" y="188566"/>
            <a:ext cx="8352482" cy="792162"/>
          </a:xfrm>
        </p:spPr>
        <p:txBody>
          <a:bodyPr/>
          <a:lstStyle/>
          <a:p>
            <a:pPr algn="ctr" eaLnBrk="1" fontAlgn="auto" hangingPunct="1">
              <a:lnSpc>
                <a:spcPct val="95000"/>
              </a:lnSpc>
              <a:spcAft>
                <a:spcPts val="0"/>
              </a:spcAft>
              <a:defRPr/>
            </a:pPr>
            <a:r>
              <a:rPr lang="fi-FI" sz="2400" dirty="0">
                <a:solidFill>
                  <a:srgbClr val="003882"/>
                </a:solidFill>
                <a:ea typeface="+mj-ea"/>
              </a:rPr>
              <a:t>Veroaste (verojen suhde </a:t>
            </a:r>
            <a:r>
              <a:rPr lang="fi-FI" sz="2400" dirty="0" err="1">
                <a:solidFill>
                  <a:srgbClr val="003882"/>
                </a:solidFill>
                <a:ea typeface="+mj-ea"/>
              </a:rPr>
              <a:t>BKT:een</a:t>
            </a:r>
            <a:r>
              <a:rPr lang="fi-FI" sz="2400" dirty="0">
                <a:solidFill>
                  <a:srgbClr val="003882"/>
                </a:solidFill>
                <a:ea typeface="+mj-ea"/>
              </a:rPr>
              <a:t>), %</a:t>
            </a:r>
            <a:r>
              <a:rPr lang="fi-FI" sz="2400" b="0" dirty="0">
                <a:solidFill>
                  <a:srgbClr val="003882"/>
                </a:solidFill>
                <a:ea typeface="+mj-ea"/>
              </a:rPr>
              <a:t/>
            </a:r>
            <a:br>
              <a:rPr lang="fi-FI" sz="2400" b="0" dirty="0">
                <a:solidFill>
                  <a:srgbClr val="003882"/>
                </a:solidFill>
                <a:ea typeface="+mj-ea"/>
              </a:rPr>
            </a:br>
            <a:r>
              <a:rPr lang="fi-FI" sz="2400" dirty="0">
                <a:solidFill>
                  <a:srgbClr val="003882"/>
                </a:solidFill>
                <a:ea typeface="+mj-ea"/>
              </a:rPr>
              <a:t>vuosina </a:t>
            </a:r>
            <a:r>
              <a:rPr lang="fi-FI" sz="2400" dirty="0" smtClean="0">
                <a:solidFill>
                  <a:srgbClr val="003882"/>
                </a:solidFill>
                <a:ea typeface="+mj-ea"/>
              </a:rPr>
              <a:t>1975-2021</a:t>
            </a:r>
            <a:endParaRPr lang="fi-FI" sz="2400" dirty="0">
              <a:solidFill>
                <a:srgbClr val="003882"/>
              </a:solidFill>
              <a:ea typeface="+mj-ea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799857" y="5219908"/>
            <a:ext cx="2282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00" kern="0" dirty="0"/>
              <a:t>Kuntien verotulot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799857" y="4459719"/>
            <a:ext cx="28616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00" kern="0" dirty="0"/>
              <a:t>Kuntien valtionosuudet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10764215" y="467462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10</a:t>
            </a:r>
          </a:p>
        </p:txBody>
      </p:sp>
      <p:sp>
        <p:nvSpPr>
          <p:cNvPr id="50" name="Tekstiruutu 49"/>
          <p:cNvSpPr txBox="1"/>
          <p:nvPr/>
        </p:nvSpPr>
        <p:spPr>
          <a:xfrm>
            <a:off x="10764215" y="332795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25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10764215" y="246386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35</a:t>
            </a:r>
          </a:p>
        </p:txBody>
      </p:sp>
      <p:sp>
        <p:nvSpPr>
          <p:cNvPr id="52" name="Tekstiruutu 51"/>
          <p:cNvSpPr txBox="1"/>
          <p:nvPr/>
        </p:nvSpPr>
        <p:spPr>
          <a:xfrm>
            <a:off x="10764215" y="157827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45</a:t>
            </a:r>
          </a:p>
        </p:txBody>
      </p:sp>
      <p:sp>
        <p:nvSpPr>
          <p:cNvPr id="53" name="Tekstiruutu 52"/>
          <p:cNvSpPr txBox="1"/>
          <p:nvPr/>
        </p:nvSpPr>
        <p:spPr>
          <a:xfrm>
            <a:off x="10764215" y="3760004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20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4799856" y="2195572"/>
            <a:ext cx="253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Sosiaaliturvamaksut</a:t>
            </a:r>
          </a:p>
        </p:txBody>
      </p:sp>
      <p:cxnSp>
        <p:nvCxnSpPr>
          <p:cNvPr id="27" name="Suora yhdysviiva 26"/>
          <p:cNvCxnSpPr/>
          <p:nvPr/>
        </p:nvCxnSpPr>
        <p:spPr>
          <a:xfrm>
            <a:off x="1703512" y="3060000"/>
            <a:ext cx="9036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>
            <a:off x="1631504" y="3501008"/>
            <a:ext cx="910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/>
          <p:cNvCxnSpPr/>
          <p:nvPr/>
        </p:nvCxnSpPr>
        <p:spPr>
          <a:xfrm>
            <a:off x="1631504" y="3949200"/>
            <a:ext cx="910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>
            <a:off x="1631504" y="4384800"/>
            <a:ext cx="910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>
            <a:off x="1703512" y="5256000"/>
            <a:ext cx="9072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/>
          <p:cNvCxnSpPr/>
          <p:nvPr/>
        </p:nvCxnSpPr>
        <p:spPr>
          <a:xfrm>
            <a:off x="1631504" y="2196000"/>
            <a:ext cx="9108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>
            <a:off x="1703512" y="4824000"/>
            <a:ext cx="9036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/>
          <p:cNvCxnSpPr/>
          <p:nvPr/>
        </p:nvCxnSpPr>
        <p:spPr>
          <a:xfrm>
            <a:off x="1703512" y="2628000"/>
            <a:ext cx="9036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9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8561710" y="6453336"/>
            <a:ext cx="1782763" cy="216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/>
              <a:t>2.5.2017/MP</a:t>
            </a:r>
            <a:endParaRPr lang="fi-FI" sz="900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199330"/>
              </p:ext>
            </p:extLst>
          </p:nvPr>
        </p:nvGraphicFramePr>
        <p:xfrm>
          <a:off x="1415480" y="1221428"/>
          <a:ext cx="9289032" cy="476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1991544" y="6085986"/>
            <a:ext cx="718786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00" dirty="0"/>
              <a:t>Lähde: Vuodet </a:t>
            </a:r>
            <a:r>
              <a:rPr lang="fi-FI" sz="1100" dirty="0" smtClean="0"/>
              <a:t>1975-2016 </a:t>
            </a:r>
            <a:r>
              <a:rPr lang="fi-FI" sz="1100" dirty="0"/>
              <a:t>Tilastokeskus, ennusteet VM (paikallishallinnon menot sulauttamattomia)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9" y="261592"/>
            <a:ext cx="7919541" cy="71913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600" b="0" kern="0" spc="0" dirty="0">
                <a:solidFill>
                  <a:srgbClr val="003882"/>
                </a:solidFill>
                <a:ea typeface="+mj-ea"/>
              </a:rPr>
              <a:t>Paikallishallinnon osuus julkisyhteisöjen kokonaismenoista </a:t>
            </a:r>
            <a:r>
              <a:rPr lang="fi-FI" sz="2600" b="0" kern="0" spc="0" dirty="0" smtClean="0">
                <a:solidFill>
                  <a:srgbClr val="003882"/>
                </a:solidFill>
                <a:ea typeface="+mj-ea"/>
              </a:rPr>
              <a:t>1975-2021, </a:t>
            </a:r>
            <a:r>
              <a:rPr lang="fi-FI" sz="2600" b="0" kern="0" spc="0" dirty="0">
                <a:solidFill>
                  <a:srgbClr val="003882"/>
                </a:solidFill>
                <a:ea typeface="+mj-ea"/>
              </a:rPr>
              <a:t>% </a:t>
            </a:r>
            <a:r>
              <a:rPr lang="fi-FI" sz="2600" b="0" kern="0" spc="0" dirty="0" err="1">
                <a:solidFill>
                  <a:srgbClr val="003882"/>
                </a:solidFill>
                <a:ea typeface="+mj-ea"/>
              </a:rPr>
              <a:t>BKT:sta</a:t>
            </a:r>
            <a:endParaRPr lang="fi-FI" sz="2600" b="0" kern="0" spc="0" dirty="0">
              <a:solidFill>
                <a:srgbClr val="003882"/>
              </a:solidFill>
              <a:ea typeface="+mj-ea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4785994" y="3041084"/>
            <a:ext cx="4086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800" dirty="0">
                <a:solidFill>
                  <a:srgbClr val="002060"/>
                </a:solidFill>
              </a:rPr>
              <a:t>Muut julkisyhteisöt</a:t>
            </a:r>
          </a:p>
          <a:p>
            <a:pPr algn="l"/>
            <a:r>
              <a:rPr lang="fi-FI" sz="1500" dirty="0">
                <a:solidFill>
                  <a:srgbClr val="002060"/>
                </a:solidFill>
              </a:rPr>
              <a:t>(valtio ja </a:t>
            </a:r>
            <a:r>
              <a:rPr lang="fi-FI" sz="1500" dirty="0" smtClean="0">
                <a:solidFill>
                  <a:srgbClr val="002060"/>
                </a:solidFill>
              </a:rPr>
              <a:t>sosiaaliturvarahastot,</a:t>
            </a:r>
          </a:p>
          <a:p>
            <a:pPr algn="l"/>
            <a:r>
              <a:rPr lang="fi-FI" sz="1500" dirty="0">
                <a:solidFill>
                  <a:srgbClr val="002060"/>
                </a:solidFill>
              </a:rPr>
              <a:t> </a:t>
            </a:r>
            <a:r>
              <a:rPr lang="fi-FI" sz="1500" dirty="0" smtClean="0">
                <a:solidFill>
                  <a:srgbClr val="002060"/>
                </a:solidFill>
              </a:rPr>
              <a:t> vuosina 2019-2021 myös maakunnat</a:t>
            </a:r>
            <a:r>
              <a:rPr lang="fi-FI" sz="1500" dirty="0" smtClean="0">
                <a:solidFill>
                  <a:srgbClr val="002060"/>
                </a:solidFill>
              </a:rPr>
              <a:t>)</a:t>
            </a:r>
            <a:endParaRPr lang="fi-FI" sz="1500" dirty="0">
              <a:solidFill>
                <a:srgbClr val="002060"/>
              </a:solidFill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4727848" y="4931876"/>
            <a:ext cx="195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/>
              <a:t>Paikallishallinto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0497724" y="908720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  <p:cxnSp>
        <p:nvCxnSpPr>
          <p:cNvPr id="10" name="Suora yhdysviiva 9"/>
          <p:cNvCxnSpPr/>
          <p:nvPr/>
        </p:nvCxnSpPr>
        <p:spPr>
          <a:xfrm>
            <a:off x="1991544" y="2556000"/>
            <a:ext cx="8316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/>
          <p:cNvCxnSpPr/>
          <p:nvPr/>
        </p:nvCxnSpPr>
        <p:spPr>
          <a:xfrm>
            <a:off x="1991544" y="3751200"/>
            <a:ext cx="8316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/>
          <p:cNvCxnSpPr/>
          <p:nvPr/>
        </p:nvCxnSpPr>
        <p:spPr>
          <a:xfrm>
            <a:off x="1991544" y="4356000"/>
            <a:ext cx="8316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/>
          <p:nvPr/>
        </p:nvCxnSpPr>
        <p:spPr>
          <a:xfrm>
            <a:off x="1991544" y="4953600"/>
            <a:ext cx="8316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/>
          <p:cNvCxnSpPr/>
          <p:nvPr/>
        </p:nvCxnSpPr>
        <p:spPr>
          <a:xfrm>
            <a:off x="1991544" y="3150000"/>
            <a:ext cx="8316000" cy="0"/>
          </a:xfrm>
          <a:prstGeom prst="line">
            <a:avLst/>
          </a:prstGeom>
          <a:ln w="95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10332168" y="357301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30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0332168" y="299695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40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0332168" y="177281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60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0462010" y="537321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0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0332168" y="477566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10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10332168" y="417056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20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10332168" y="119675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70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10332168" y="237036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/>
              <a:t>50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631504" y="908720"/>
            <a:ext cx="206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i-FI" sz="1500" dirty="0">
                <a:solidFill>
                  <a:schemeClr val="accent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102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9425805" y="6535141"/>
            <a:ext cx="1782763" cy="2062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/>
              <a:t>27.3.2017/HP</a:t>
            </a:r>
            <a:endParaRPr lang="fi-FI" sz="9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2" y="44625"/>
            <a:ext cx="8424291" cy="8016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400" dirty="0">
                <a:ea typeface="+mj-ea"/>
              </a:rPr>
              <a:t>Julkiset kulutusmenot tehtävittäin v. </a:t>
            </a:r>
            <a:r>
              <a:rPr lang="fi-FI" sz="2400" dirty="0" smtClean="0">
                <a:ea typeface="+mj-ea"/>
              </a:rPr>
              <a:t>2015 </a:t>
            </a:r>
            <a:r>
              <a:rPr lang="fi-FI" sz="2400" dirty="0">
                <a:ea typeface="+mj-ea"/>
              </a:rPr>
              <a:t>mrd. €</a:t>
            </a:r>
            <a:r>
              <a:rPr lang="fi-FI" sz="2800" b="0" dirty="0">
                <a:ea typeface="+mj-ea"/>
              </a:rPr>
              <a:t/>
            </a:r>
            <a:br>
              <a:rPr lang="fi-FI" sz="2800" b="0" dirty="0">
                <a:ea typeface="+mj-ea"/>
              </a:rPr>
            </a:br>
            <a:r>
              <a:rPr lang="fi-FI" sz="1400" b="0" dirty="0">
                <a:ea typeface="+mj-ea"/>
              </a:rPr>
              <a:t>Lähde: Tilastokeskus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665343"/>
              </p:ext>
            </p:extLst>
          </p:nvPr>
        </p:nvGraphicFramePr>
        <p:xfrm>
          <a:off x="1343472" y="836712"/>
          <a:ext cx="98650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2855640" y="5552082"/>
            <a:ext cx="81756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err="1">
                <a:solidFill>
                  <a:schemeClr val="tx1"/>
                </a:solidFill>
              </a:rPr>
              <a:t>Puolus-</a:t>
            </a:r>
            <a:r>
              <a:rPr lang="fi-FI" sz="1200" dirty="0">
                <a:solidFill>
                  <a:schemeClr val="tx1"/>
                </a:solidFill>
              </a:rPr>
              <a:t>      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tus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05478" name="Text Box 5"/>
          <p:cNvSpPr txBox="1">
            <a:spLocks noChangeArrowheads="1"/>
          </p:cNvSpPr>
          <p:nvPr/>
        </p:nvSpPr>
        <p:spPr bwMode="auto">
          <a:xfrm>
            <a:off x="4655840" y="5552082"/>
            <a:ext cx="990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Elinkeino-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elämän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 </a:t>
            </a:r>
            <a:r>
              <a:rPr lang="fi-FI" sz="1200" dirty="0" err="1">
                <a:solidFill>
                  <a:schemeClr val="tx1"/>
                </a:solidFill>
              </a:rPr>
              <a:t>edist</a:t>
            </a:r>
            <a:r>
              <a:rPr lang="fi-FI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5479" name="Text Box 6"/>
          <p:cNvSpPr txBox="1">
            <a:spLocks noChangeArrowheads="1"/>
          </p:cNvSpPr>
          <p:nvPr/>
        </p:nvSpPr>
        <p:spPr bwMode="auto">
          <a:xfrm>
            <a:off x="1919536" y="5552082"/>
            <a:ext cx="747713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Yleinen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julkis-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hallinto</a:t>
            </a:r>
          </a:p>
        </p:txBody>
      </p:sp>
      <p:sp>
        <p:nvSpPr>
          <p:cNvPr id="105480" name="Text Box 7"/>
          <p:cNvSpPr txBox="1">
            <a:spLocks noChangeArrowheads="1"/>
          </p:cNvSpPr>
          <p:nvPr/>
        </p:nvSpPr>
        <p:spPr bwMode="auto">
          <a:xfrm>
            <a:off x="8328026" y="5552082"/>
            <a:ext cx="108034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smtClean="0">
                <a:solidFill>
                  <a:schemeClr val="tx1"/>
                </a:solidFill>
              </a:rPr>
              <a:t>Vapaa-aika</a:t>
            </a:r>
            <a:endParaRPr lang="fi-FI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i-FI" sz="1200" dirty="0" err="1" smtClean="0">
                <a:solidFill>
                  <a:schemeClr val="tx1"/>
                </a:solidFill>
              </a:rPr>
              <a:t>kultturi</a:t>
            </a:r>
            <a:r>
              <a:rPr lang="fi-FI" sz="1200" dirty="0" smtClean="0">
                <a:solidFill>
                  <a:schemeClr val="tx1"/>
                </a:solidFill>
              </a:rPr>
              <a:t>,</a:t>
            </a:r>
            <a:endParaRPr lang="fi-FI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uskonto</a:t>
            </a:r>
          </a:p>
        </p:txBody>
      </p:sp>
      <p:sp>
        <p:nvSpPr>
          <p:cNvPr id="105481" name="Text Box 8"/>
          <p:cNvSpPr txBox="1">
            <a:spLocks noChangeArrowheads="1"/>
          </p:cNvSpPr>
          <p:nvPr/>
        </p:nvSpPr>
        <p:spPr bwMode="auto">
          <a:xfrm>
            <a:off x="3719736" y="5552082"/>
            <a:ext cx="936104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Yleinen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smtClean="0">
                <a:solidFill>
                  <a:schemeClr val="tx1"/>
                </a:solidFill>
              </a:rPr>
              <a:t>järjestys ja </a:t>
            </a:r>
            <a:r>
              <a:rPr lang="fi-FI" sz="1200" dirty="0" err="1" smtClean="0">
                <a:solidFill>
                  <a:schemeClr val="tx1"/>
                </a:solidFill>
              </a:rPr>
              <a:t>turvall</a:t>
            </a:r>
            <a:r>
              <a:rPr lang="fi-FI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5482" name="Text Box 9"/>
          <p:cNvSpPr txBox="1">
            <a:spLocks noChangeArrowheads="1"/>
          </p:cNvSpPr>
          <p:nvPr/>
        </p:nvSpPr>
        <p:spPr bwMode="auto">
          <a:xfrm>
            <a:off x="5551736" y="5552082"/>
            <a:ext cx="976312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err="1">
                <a:solidFill>
                  <a:schemeClr val="tx1"/>
                </a:solidFill>
              </a:rPr>
              <a:t>Ympäris-</a:t>
            </a:r>
            <a:endParaRPr lang="fi-FI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 </a:t>
            </a:r>
            <a:r>
              <a:rPr lang="fi-FI" sz="1200" dirty="0" err="1">
                <a:solidFill>
                  <a:schemeClr val="tx1"/>
                </a:solidFill>
              </a:rPr>
              <a:t>tön</a:t>
            </a:r>
            <a:endParaRPr lang="fi-FI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 suojelu</a:t>
            </a:r>
          </a:p>
        </p:txBody>
      </p:sp>
      <p:sp>
        <p:nvSpPr>
          <p:cNvPr id="105483" name="Text Box 10"/>
          <p:cNvSpPr txBox="1">
            <a:spLocks noChangeArrowheads="1"/>
          </p:cNvSpPr>
          <p:nvPr/>
        </p:nvSpPr>
        <p:spPr bwMode="auto">
          <a:xfrm>
            <a:off x="6528048" y="5552082"/>
            <a:ext cx="976313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Asuminen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 ja </a:t>
            </a:r>
            <a:r>
              <a:rPr lang="fi-FI" sz="1200" dirty="0" err="1">
                <a:solidFill>
                  <a:schemeClr val="tx1"/>
                </a:solidFill>
              </a:rPr>
              <a:t>yhd.-</a:t>
            </a:r>
            <a:endParaRPr lang="fi-FI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 kunnat</a:t>
            </a:r>
          </a:p>
        </p:txBody>
      </p:sp>
      <p:sp>
        <p:nvSpPr>
          <p:cNvPr id="105484" name="Text Box 11"/>
          <p:cNvSpPr txBox="1">
            <a:spLocks noChangeArrowheads="1"/>
          </p:cNvSpPr>
          <p:nvPr/>
        </p:nvSpPr>
        <p:spPr bwMode="auto">
          <a:xfrm>
            <a:off x="9391972" y="5552083"/>
            <a:ext cx="9525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Koulutus</a:t>
            </a:r>
          </a:p>
        </p:txBody>
      </p:sp>
      <p:sp>
        <p:nvSpPr>
          <p:cNvPr id="105485" name="Text Box 12"/>
          <p:cNvSpPr txBox="1">
            <a:spLocks noChangeArrowheads="1"/>
          </p:cNvSpPr>
          <p:nvPr/>
        </p:nvSpPr>
        <p:spPr bwMode="auto">
          <a:xfrm>
            <a:off x="10313218" y="5552082"/>
            <a:ext cx="8953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Sosiaali-</a:t>
            </a: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turva</a:t>
            </a:r>
          </a:p>
        </p:txBody>
      </p:sp>
      <p:sp>
        <p:nvSpPr>
          <p:cNvPr id="105486" name="Text Box 13"/>
          <p:cNvSpPr txBox="1">
            <a:spLocks noChangeArrowheads="1"/>
          </p:cNvSpPr>
          <p:nvPr/>
        </p:nvSpPr>
        <p:spPr bwMode="auto">
          <a:xfrm>
            <a:off x="7478218" y="5552082"/>
            <a:ext cx="1008903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200" dirty="0" err="1" smtClean="0">
                <a:solidFill>
                  <a:schemeClr val="tx1"/>
                </a:solidFill>
              </a:rPr>
              <a:t>Tervey-den</a:t>
            </a:r>
            <a:r>
              <a:rPr lang="fi-FI" sz="1200" dirty="0" smtClean="0">
                <a:solidFill>
                  <a:schemeClr val="tx1"/>
                </a:solidFill>
              </a:rPr>
              <a:t>-</a:t>
            </a:r>
            <a:endParaRPr lang="fi-FI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i-FI" sz="1200" dirty="0">
                <a:solidFill>
                  <a:schemeClr val="tx1"/>
                </a:solidFill>
              </a:rPr>
              <a:t> huolto</a:t>
            </a:r>
          </a:p>
        </p:txBody>
      </p:sp>
      <p:sp>
        <p:nvSpPr>
          <p:cNvPr id="105487" name="Text Box 14"/>
          <p:cNvSpPr txBox="1">
            <a:spLocks noChangeArrowheads="1"/>
          </p:cNvSpPr>
          <p:nvPr/>
        </p:nvSpPr>
        <p:spPr bwMode="auto">
          <a:xfrm>
            <a:off x="2543828" y="2348880"/>
            <a:ext cx="4538098" cy="6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</a:pPr>
            <a:r>
              <a:rPr lang="fi-FI" sz="1500" dirty="0"/>
              <a:t>Julkiset kulutusmenot yhteensä </a:t>
            </a:r>
            <a:r>
              <a:rPr lang="fi-FI" sz="1500" dirty="0" smtClean="0"/>
              <a:t>51,1 </a:t>
            </a:r>
            <a:r>
              <a:rPr lang="fi-FI" sz="1500" dirty="0"/>
              <a:t>mrd. €</a:t>
            </a:r>
          </a:p>
          <a:p>
            <a:pPr algn="l" eaLnBrk="1" hangingPunct="1">
              <a:lnSpc>
                <a:spcPct val="95000"/>
              </a:lnSpc>
            </a:pPr>
            <a:r>
              <a:rPr lang="fi-FI" sz="1500" dirty="0"/>
              <a:t>siitä: </a:t>
            </a:r>
          </a:p>
          <a:p>
            <a:pPr algn="l" eaLnBrk="1" hangingPunct="1">
              <a:lnSpc>
                <a:spcPct val="95000"/>
              </a:lnSpc>
            </a:pPr>
            <a:r>
              <a:rPr lang="fi-FI" sz="1500" dirty="0"/>
              <a:t> - Paikallishallinto </a:t>
            </a:r>
            <a:r>
              <a:rPr lang="fi-FI" sz="1500" dirty="0" smtClean="0"/>
              <a:t>33,8 </a:t>
            </a:r>
            <a:r>
              <a:rPr lang="fi-FI" sz="1500" dirty="0"/>
              <a:t>mrd. € (</a:t>
            </a:r>
            <a:r>
              <a:rPr lang="fi-FI" sz="1500" dirty="0" smtClean="0"/>
              <a:t>66,2 </a:t>
            </a:r>
            <a:r>
              <a:rPr lang="fi-FI" sz="1500" dirty="0"/>
              <a:t>%)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544272" y="5024210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72 </a:t>
            </a:r>
            <a:r>
              <a:rPr lang="fi-FI" sz="1200" dirty="0"/>
              <a:t>%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0416480" y="3501009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82 </a:t>
            </a:r>
            <a:r>
              <a:rPr lang="fi-FI" sz="1200" dirty="0"/>
              <a:t>%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9528604" y="3645025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81 %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7584388" y="3140969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81 </a:t>
            </a:r>
            <a:r>
              <a:rPr lang="fi-FI" sz="1200" dirty="0"/>
              <a:t>%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991544" y="3944090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55 </a:t>
            </a:r>
            <a:r>
              <a:rPr lang="fi-FI" sz="1200" dirty="0"/>
              <a:t>%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3935760" y="4751566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21 %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4848084" y="4221088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31 </a:t>
            </a:r>
            <a:r>
              <a:rPr lang="fi-FI" sz="12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2030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53969" y="116632"/>
            <a:ext cx="8568952" cy="7191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i-FI" sz="2300" dirty="0"/>
              <a:t>Paikallishallinnon kulutusmenot tehtävittäin</a:t>
            </a:r>
            <a:br>
              <a:rPr lang="fi-FI" sz="2300" dirty="0"/>
            </a:br>
            <a:r>
              <a:rPr lang="fi-FI" sz="2300" dirty="0"/>
              <a:t>vuosina </a:t>
            </a:r>
            <a:r>
              <a:rPr lang="fi-FI" sz="2300" dirty="0" smtClean="0"/>
              <a:t>1975-2015, </a:t>
            </a:r>
            <a:r>
              <a:rPr lang="fi-FI" sz="2300" dirty="0"/>
              <a:t>mrd. € (vuoden </a:t>
            </a:r>
            <a:r>
              <a:rPr lang="fi-FI" sz="2300" dirty="0" smtClean="0"/>
              <a:t>2015  </a:t>
            </a:r>
            <a:r>
              <a:rPr lang="fi-FI" sz="2300" dirty="0"/>
              <a:t>hinnoin</a:t>
            </a:r>
            <a:r>
              <a:rPr lang="fi-FI" sz="2300" baseline="30000" dirty="0"/>
              <a:t>1</a:t>
            </a:r>
            <a:r>
              <a:rPr lang="fi-FI" sz="2300" dirty="0"/>
              <a:t>)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628616"/>
              </p:ext>
            </p:extLst>
          </p:nvPr>
        </p:nvGraphicFramePr>
        <p:xfrm>
          <a:off x="911424" y="980729"/>
          <a:ext cx="10225136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8387166" y="6453336"/>
            <a:ext cx="361349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100" dirty="0">
                <a:solidFill>
                  <a:srgbClr val="002E63"/>
                </a:solidFill>
                <a:cs typeface="Arial" charset="0"/>
              </a:rPr>
              <a:t>Lähde: Tilastokeskus, Kansantalouden tilinpito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0776520" y="657564"/>
            <a:ext cx="8338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500" dirty="0">
                <a:solidFill>
                  <a:srgbClr val="002E63"/>
                </a:solidFill>
                <a:cs typeface="Arial" charset="0"/>
              </a:rPr>
              <a:t>mrd. €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1182089" y="4885200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>
                <a:solidFill>
                  <a:srgbClr val="002E63"/>
                </a:solidFill>
                <a:cs typeface="Arial" charset="0"/>
              </a:rPr>
              <a:t>5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1052247" y="42372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>
                <a:solidFill>
                  <a:srgbClr val="002E63"/>
                </a:solidFill>
                <a:cs typeface="Arial" charset="0"/>
              </a:rPr>
              <a:t>10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1052247" y="35856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>
                <a:solidFill>
                  <a:srgbClr val="002E63"/>
                </a:solidFill>
                <a:cs typeface="Arial" charset="0"/>
              </a:rPr>
              <a:t>15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1052247" y="29160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>
                <a:solidFill>
                  <a:srgbClr val="002E63"/>
                </a:solidFill>
                <a:cs typeface="Arial" charset="0"/>
              </a:rPr>
              <a:t>20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1052247" y="22536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>
                <a:solidFill>
                  <a:srgbClr val="002E63"/>
                </a:solidFill>
                <a:cs typeface="Arial" charset="0"/>
              </a:rPr>
              <a:t>25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1052247" y="9360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>
                <a:solidFill>
                  <a:srgbClr val="002E63"/>
                </a:solidFill>
                <a:cs typeface="Arial" charset="0"/>
              </a:rPr>
              <a:t>35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1182089" y="5482099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>
                <a:solidFill>
                  <a:srgbClr val="002E63"/>
                </a:solidFill>
                <a:cs typeface="Arial" charset="0"/>
              </a:rPr>
              <a:t>0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911424" y="657564"/>
            <a:ext cx="8338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500" dirty="0">
                <a:solidFill>
                  <a:srgbClr val="002E63"/>
                </a:solidFill>
                <a:cs typeface="Arial" charset="0"/>
              </a:rPr>
              <a:t>mrd. €</a:t>
            </a:r>
          </a:p>
        </p:txBody>
      </p:sp>
      <p:cxnSp>
        <p:nvCxnSpPr>
          <p:cNvPr id="6" name="Suora yhdysviiva 5"/>
          <p:cNvCxnSpPr/>
          <p:nvPr/>
        </p:nvCxnSpPr>
        <p:spPr>
          <a:xfrm>
            <a:off x="8712000" y="1062000"/>
            <a:ext cx="0" cy="4680000"/>
          </a:xfrm>
          <a:prstGeom prst="line">
            <a:avLst/>
          </a:prstGeom>
          <a:ln w="158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5464800" y="1068124"/>
            <a:ext cx="0" cy="4680000"/>
          </a:xfrm>
          <a:prstGeom prst="line">
            <a:avLst/>
          </a:prstGeom>
          <a:ln w="158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/>
        </p:nvSpPr>
        <p:spPr>
          <a:xfrm>
            <a:off x="5400000" y="1753652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 smtClean="0">
                <a:cs typeface="Arial" charset="0"/>
              </a:rPr>
              <a:t>-3,2 </a:t>
            </a:r>
            <a:r>
              <a:rPr lang="fi-FI" sz="1400" dirty="0">
                <a:cs typeface="Arial" charset="0"/>
              </a:rPr>
              <a:t>%/</a:t>
            </a:r>
          </a:p>
          <a:p>
            <a:pPr algn="l"/>
            <a:r>
              <a:rPr lang="fi-FI" sz="1400" dirty="0">
                <a:cs typeface="Arial" charset="0"/>
              </a:rPr>
              <a:t> vuosi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2591742" y="2708921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cs typeface="Arial" charset="0"/>
              </a:rPr>
              <a:t>+</a:t>
            </a:r>
            <a:r>
              <a:rPr lang="fi-FI" sz="1400" dirty="0" smtClean="0">
                <a:cs typeface="Arial" charset="0"/>
              </a:rPr>
              <a:t>4,7 </a:t>
            </a:r>
            <a:r>
              <a:rPr lang="fi-FI" sz="1400" dirty="0">
                <a:cs typeface="Arial" charset="0"/>
              </a:rPr>
              <a:t>% / vuosi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8856438" y="1052737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cs typeface="Arial" charset="0"/>
              </a:rPr>
              <a:t>+</a:t>
            </a:r>
            <a:r>
              <a:rPr lang="fi-FI" sz="1400" dirty="0" smtClean="0">
                <a:cs typeface="Arial" charset="0"/>
              </a:rPr>
              <a:t>1,6 </a:t>
            </a:r>
            <a:r>
              <a:rPr lang="fi-FI" sz="1400" dirty="0">
                <a:cs typeface="Arial" charset="0"/>
              </a:rPr>
              <a:t>% / vuosi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6552182" y="1412777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cs typeface="Arial" charset="0"/>
              </a:rPr>
              <a:t>+3,1 % / vuosi</a:t>
            </a:r>
          </a:p>
        </p:txBody>
      </p:sp>
      <p:cxnSp>
        <p:nvCxnSpPr>
          <p:cNvPr id="21" name="Suora yhdysviiva 20"/>
          <p:cNvCxnSpPr/>
          <p:nvPr/>
        </p:nvCxnSpPr>
        <p:spPr>
          <a:xfrm>
            <a:off x="6168008" y="1062000"/>
            <a:ext cx="0" cy="4680000"/>
          </a:xfrm>
          <a:prstGeom prst="line">
            <a:avLst/>
          </a:prstGeom>
          <a:ln w="1587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iruutu 21"/>
          <p:cNvSpPr txBox="1"/>
          <p:nvPr/>
        </p:nvSpPr>
        <p:spPr>
          <a:xfrm>
            <a:off x="11052247" y="155679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dirty="0">
                <a:solidFill>
                  <a:srgbClr val="002E63"/>
                </a:solidFill>
                <a:cs typeface="Arial" charset="0"/>
              </a:rPr>
              <a:t>30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242613" y="6093295"/>
            <a:ext cx="5968301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150" dirty="0"/>
              <a:t>1) Indeksinä käytetty julkisten menojen hintaindeksiä (Kuntatalous yhteensä)</a:t>
            </a:r>
          </a:p>
        </p:txBody>
      </p:sp>
      <p:sp>
        <p:nvSpPr>
          <p:cNvPr id="23" name="Päivämäärän paikkamerkki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27.3.2017/HP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2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äivämäärän paikkamerkki 4"/>
          <p:cNvSpPr>
            <a:spLocks noGrp="1"/>
          </p:cNvSpPr>
          <p:nvPr>
            <p:ph type="dt" sz="quarter" idx="10"/>
          </p:nvPr>
        </p:nvSpPr>
        <p:spPr bwMode="auto">
          <a:xfrm>
            <a:off x="8328026" y="6524625"/>
            <a:ext cx="1782763" cy="13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/>
              <a:t>2.5.2017/MP</a:t>
            </a:r>
            <a:endParaRPr lang="fi-FI" sz="900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02063" y="188914"/>
            <a:ext cx="4741862" cy="5857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600" dirty="0">
                <a:ea typeface="+mj-ea"/>
              </a:rPr>
              <a:t>Valtionvelka </a:t>
            </a:r>
            <a:r>
              <a:rPr lang="fi-FI" sz="2600" dirty="0" smtClean="0">
                <a:ea typeface="+mj-ea"/>
              </a:rPr>
              <a:t>1985-2021</a:t>
            </a:r>
            <a:endParaRPr lang="fi-FI" sz="2600" dirty="0">
              <a:ea typeface="+mj-ea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340700"/>
              </p:ext>
            </p:extLst>
          </p:nvPr>
        </p:nvGraphicFramePr>
        <p:xfrm>
          <a:off x="1199456" y="1031876"/>
          <a:ext cx="10153127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501" name="Text Box 4"/>
          <p:cNvSpPr txBox="1">
            <a:spLocks noChangeArrowheads="1"/>
          </p:cNvSpPr>
          <p:nvPr/>
        </p:nvSpPr>
        <p:spPr bwMode="auto">
          <a:xfrm>
            <a:off x="2409825" y="5891214"/>
            <a:ext cx="4910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200" dirty="0">
                <a:solidFill>
                  <a:schemeClr val="tx1"/>
                </a:solidFill>
              </a:rPr>
              <a:t>Lähde: Valtiokonttori, vuosien </a:t>
            </a:r>
            <a:r>
              <a:rPr lang="fi-FI" sz="1200" dirty="0" smtClean="0">
                <a:solidFill>
                  <a:schemeClr val="tx1"/>
                </a:solidFill>
              </a:rPr>
              <a:t>2017-2020 </a:t>
            </a:r>
            <a:r>
              <a:rPr lang="fi-FI" sz="1200" dirty="0">
                <a:solidFill>
                  <a:schemeClr val="tx1"/>
                </a:solidFill>
              </a:rPr>
              <a:t>ennusteet VM.</a:t>
            </a:r>
          </a:p>
        </p:txBody>
      </p:sp>
      <p:sp>
        <p:nvSpPr>
          <p:cNvPr id="106503" name="Text Box 6"/>
          <p:cNvSpPr txBox="1">
            <a:spLocks noChangeArrowheads="1"/>
          </p:cNvSpPr>
          <p:nvPr/>
        </p:nvSpPr>
        <p:spPr bwMode="auto">
          <a:xfrm>
            <a:off x="1271464" y="625540"/>
            <a:ext cx="84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Mrd. €</a:t>
            </a:r>
          </a:p>
        </p:txBody>
      </p:sp>
      <p:sp>
        <p:nvSpPr>
          <p:cNvPr id="106504" name="Suorakulmio 1"/>
          <p:cNvSpPr>
            <a:spLocks noChangeArrowheads="1"/>
          </p:cNvSpPr>
          <p:nvPr/>
        </p:nvSpPr>
        <p:spPr bwMode="auto">
          <a:xfrm>
            <a:off x="10638656" y="1124521"/>
            <a:ext cx="569912" cy="194443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xtLst/>
        </p:spPr>
        <p:txBody>
          <a:bodyPr wrap="none" lIns="0" tIns="0" rIns="0" bIns="0" anchor="ctr"/>
          <a:lstStyle/>
          <a:p>
            <a:endParaRPr lang="fi-FI"/>
          </a:p>
        </p:txBody>
      </p:sp>
      <p:sp>
        <p:nvSpPr>
          <p:cNvPr id="106502" name="Text Box 5"/>
          <p:cNvSpPr txBox="1">
            <a:spLocks noChangeArrowheads="1"/>
          </p:cNvSpPr>
          <p:nvPr/>
        </p:nvSpPr>
        <p:spPr bwMode="auto">
          <a:xfrm>
            <a:off x="10570575" y="620688"/>
            <a:ext cx="7820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16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br>
              <a:rPr lang="fi-FI" sz="1600" dirty="0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200" dirty="0" err="1">
                <a:solidFill>
                  <a:srgbClr val="EB0D3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BKT:sta</a:t>
            </a:r>
            <a:endParaRPr lang="fi-FI" sz="1200" dirty="0">
              <a:solidFill>
                <a:srgbClr val="F2103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">
  <a:themeElements>
    <a:clrScheme name="Kuntaliitto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Kuntaliitto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4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4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4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600" b="0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600" b="0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unicipalityTaxHTField0 xmlns="2ca64109-ff74-4a3f-8df8-1404b228dfda">
      <Terms xmlns="http://schemas.microsoft.com/office/infopath/2007/PartnerControls"/>
    </MunicipalityTaxHTField0>
    <ExpertServiceTaxHTField0 xmlns="2ca64109-ff74-4a3f-8df8-1404b228df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Kuntatalous</TermName>
          <TermId xmlns="http://schemas.microsoft.com/office/infopath/2007/PartnerControls">f60f4e25-53fd-466c-b326-d92406949689</TermId>
        </TermInfo>
      </Terms>
    </ExpertServiceTaxHTField0>
    <KN2KeywordsTaxHTField0 xmlns="2ca64109-ff74-4a3f-8df8-1404b228dfda">
      <Terms xmlns="http://schemas.microsoft.com/office/infopath/2007/PartnerControls"/>
    </KN2KeywordsTaxHTField0>
    <KN2LanguageTaxHTField0 xmlns="2ca64109-ff74-4a3f-8df8-1404b228df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Suomi</TermName>
          <TermId xmlns="http://schemas.microsoft.com/office/infopath/2007/PartnerControls">c4d91495-0bb1-492d-b765-d0f131750025</TermId>
        </TermInfo>
      </Terms>
    </KN2LanguageTaxHTField0>
    <KN2ArticleDateTime xmlns="f674653e-f7ee-4492-bd39-da975c8607c5">2014-12-31T10:15:00+00:00</KN2ArticleDateTime>
    <KN2Description xmlns="a86a36f1-5a8f-416f-bf33-cf6bc51d313a">PowerPoint-tiedosto, 12 diaa, 3,1 Mt </KN2Description>
    <ThemeTaxHTField0 xmlns="2ca64109-ff74-4a3f-8df8-1404b228dfda">
      <Terms xmlns="http://schemas.microsoft.com/office/infopath/2007/PartnerControls"/>
    </ThemeTaxHTField0>
    <TaxCatchAll xmlns="2ca64109-ff74-4a3f-8df8-1404b228dfda">
      <Value>7</Value>
      <Value>14</Value>
    </TaxCatchAll>
    <_dlc_DocIdUrl xmlns="2ca64109-ff74-4a3f-8df8-1404b228dfda">
      <Url>http://www.kunnat.net/fi/tietopankit/tilastot/kuntatalous/kuviot/kuntatalouden-tilastot-kansantalous-julkinen-talous/_layouts/DocIdRedir.aspx?ID=G94TWSLYV3F3-6158-38</Url>
      <Description>G94TWSLYV3F3-6158-38</Description>
    </_dlc_DocIdUrl>
    <_dlc_DocId xmlns="2ca64109-ff74-4a3f-8df8-1404b228dfda">G94TWSLYV3F3-6158-38</_dlc_DocI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N2 Dokumentti" ma:contentTypeID="0x010100FB67A0028CB54352919050D117ADD961000BDF760168D79744A5F92E7EC61C70E7" ma:contentTypeVersion="4" ma:contentTypeDescription="KN2 Dokumentti sisältölaji." ma:contentTypeScope="" ma:versionID="894c35c0f2b5eb2e23b9d7837bbd3b09">
  <xsd:schema xmlns:xsd="http://www.w3.org/2001/XMLSchema" xmlns:xs="http://www.w3.org/2001/XMLSchema" xmlns:p="http://schemas.microsoft.com/office/2006/metadata/properties" xmlns:ns2="a86a36f1-5a8f-416f-bf33-cf6bc51d313a" xmlns:ns3="2ca64109-ff74-4a3f-8df8-1404b228dfda" xmlns:ns4="f674653e-f7ee-4492-bd39-da975c8607c5" targetNamespace="http://schemas.microsoft.com/office/2006/metadata/properties" ma:root="true" ma:fieldsID="672333d03c7866ccfd99c8b45858881b" ns2:_="" ns3:_="" ns4:_="">
    <xsd:import namespace="a86a36f1-5a8f-416f-bf33-cf6bc51d313a"/>
    <xsd:import namespace="2ca64109-ff74-4a3f-8df8-1404b228dfda"/>
    <xsd:import namespace="f674653e-f7ee-4492-bd39-da975c8607c5"/>
    <xsd:element name="properties">
      <xsd:complexType>
        <xsd:sequence>
          <xsd:element name="documentManagement">
            <xsd:complexType>
              <xsd:all>
                <xsd:element ref="ns2:KN2Description" minOccurs="0"/>
                <xsd:element ref="ns3:ExpertServiceTaxHTField0" minOccurs="0"/>
                <xsd:element ref="ns3:ThemeTaxHTField0" minOccurs="0"/>
                <xsd:element ref="ns3:KN2KeywordsTaxHTField0" minOccurs="0"/>
                <xsd:element ref="ns3:MunicipalityTaxHTField0" minOccurs="0"/>
                <xsd:element ref="ns3:KN2LanguageTaxHTField0" minOccurs="0"/>
                <xsd:element ref="ns4:KN2ArticleDateTime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a36f1-5a8f-416f-bf33-cf6bc51d313a" elementFormDefault="qualified">
    <xsd:import namespace="http://schemas.microsoft.com/office/2006/documentManagement/types"/>
    <xsd:import namespace="http://schemas.microsoft.com/office/infopath/2007/PartnerControls"/>
    <xsd:element name="KN2Description" ma:index="8" nillable="true" ma:displayName="Kuvausteksti" ma:internalName="KN2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64109-ff74-4a3f-8df8-1404b228dfda" elementFormDefault="qualified">
    <xsd:import namespace="http://schemas.microsoft.com/office/2006/documentManagement/types"/>
    <xsd:import namespace="http://schemas.microsoft.com/office/infopath/2007/PartnerControls"/>
    <xsd:element name="ExpertServiceTaxHTField0" ma:index="9" ma:taxonomy="true" ma:internalName="ExpertServiceTaxHTField0" ma:taxonomyFieldName="ExpertService" ma:displayName="Asiantuntijapalvelut" ma:default="" ma:fieldId="{969cb6fd-1f4d-4c41-ae54-a504ad3b65cf}" ma:taxonomyMulti="true" ma:sspId="af6aced0-8844-4989-b18d-bf2834524db8" ma:termSetId="0f91e407-31c2-4981-adcd-3a992993f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eTaxHTField0" ma:index="11" nillable="true" ma:taxonomy="true" ma:internalName="ThemeTaxHTField0" ma:taxonomyFieldName="Theme" ma:displayName="Teemat" ma:fieldId="{040ee926-e7cf-4076-a1f3-29b285211891}" ma:taxonomyMulti="true" ma:sspId="af6aced0-8844-4989-b18d-bf2834524db8" ma:termSetId="75b7cd61-4408-4d77-8374-d2cb507445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KeywordsTaxHTField0" ma:index="13" nillable="true" ma:taxonomy="true" ma:internalName="KN2KeywordsTaxHTField0" ma:taxonomyFieldName="KN2Keywords" ma:displayName="Asiasanat" ma:fieldId="{11851b79-a7e3-4a1d-bd9d-944d2d87b293}" ma:taxonomyMulti="true" ma:sspId="af6aced0-8844-4989-b18d-bf2834524db8" ma:termSetId="1b86b395-74cd-4831-bbe4-19296048b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unicipalityTaxHTField0" ma:index="15" nillable="true" ma:taxonomy="true" ma:internalName="MunicipalityTaxHTField0" ma:taxonomyFieldName="Municipality" ma:displayName="Kunta" ma:fieldId="{4e88d9db-f7ea-4b86-8eef-f1494b580dd0}" ma:taxonomyMulti="true" ma:sspId="af6aced0-8844-4989-b18d-bf2834524db8" ma:termSetId="788596fa-2187-4349-9e27-21ebbd15ae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LanguageTaxHTField0" ma:index="17" nillable="true" ma:taxonomy="true" ma:internalName="KN2LanguageTaxHTField0" ma:taxonomyFieldName="KN2Language" ma:displayName="Kieli" ma:fieldId="{c18774ba-aa5a-42e7-a16a-d0ce5e6458ba}" ma:sspId="af6aced0-8844-4989-b18d-bf2834524db8" ma:termSetId="8851a166-5db3-4141-857a-f8e0095ce3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Luokituksen Kaikki-sarake" ma:description="" ma:hidden="true" ma:list="{04c7fbc9-91a9-4b02-980f-703bf088685b}" ma:internalName="TaxCatchAll" ma:showField="CatchAllData" ma:web="2ca64109-ff74-4a3f-8df8-1404b228df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1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2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4653e-f7ee-4492-bd39-da975c8607c5" elementFormDefault="qualified">
    <xsd:import namespace="http://schemas.microsoft.com/office/2006/documentManagement/types"/>
    <xsd:import namespace="http://schemas.microsoft.com/office/infopath/2007/PartnerControls"/>
    <xsd:element name="KN2ArticleDateTime" ma:index="19" nillable="true" ma:displayName="Aika" ma:default="[today]" ma:format="DateTime" ma:internalName="KN2ArticleDate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3B850BB0-DDC7-44DD-9CF4-311B8F0B2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ECC94C-778C-4567-BBED-F81D72A308C3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f674653e-f7ee-4492-bd39-da975c8607c5"/>
    <ds:schemaRef ds:uri="2ca64109-ff74-4a3f-8df8-1404b228dfda"/>
    <ds:schemaRef ds:uri="a86a36f1-5a8f-416f-bf33-cf6bc51d313a"/>
  </ds:schemaRefs>
</ds:datastoreItem>
</file>

<file path=customXml/itemProps3.xml><?xml version="1.0" encoding="utf-8"?>
<ds:datastoreItem xmlns:ds="http://schemas.openxmlformats.org/officeDocument/2006/customXml" ds:itemID="{121F7178-6172-4E56-831D-7A89AC1E4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a36f1-5a8f-416f-bf33-cf6bc51d313a"/>
    <ds:schemaRef ds:uri="2ca64109-ff74-4a3f-8df8-1404b228dfda"/>
    <ds:schemaRef ds:uri="f674653e-f7ee-4492-bd39-da975c8607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2E54229-B74B-48B9-B8D2-365C75612D58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94A128E-0ECC-4E83-962C-AACBC53A81B2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Kuntaliitto</Template>
  <TotalTime>10070</TotalTime>
  <Words>354</Words>
  <Application>Microsoft Office PowerPoint</Application>
  <PresentationFormat>Laajakuva</PresentationFormat>
  <Paragraphs>130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Verdana</vt:lpstr>
      <vt:lpstr>Kuntaliitto</vt:lpstr>
      <vt:lpstr>3_Default Design</vt:lpstr>
      <vt:lpstr>4_Default Design</vt:lpstr>
      <vt:lpstr>5_Default Design</vt:lpstr>
      <vt:lpstr>6_Default Design</vt:lpstr>
      <vt:lpstr>Kuntaliitto suomenkielinen</vt:lpstr>
      <vt:lpstr>1_Kuntaliitto suomenkielinen</vt:lpstr>
      <vt:lpstr>BKT:n ja työllisten (15-74 v.) määrän muutos  1985-2021, %</vt:lpstr>
      <vt:lpstr>BKT:n määrän muutos ja työttömyysaste 1985-2021, %</vt:lpstr>
      <vt:lpstr>BKT:n määrän ja yleisen ansiotasoindeksin  muutos 1985-2021, %</vt:lpstr>
      <vt:lpstr>BKT:n määrän ja kuluttajahintaindeksin muutos  1985-2021, %</vt:lpstr>
      <vt:lpstr>Veroaste (verojen suhde BKT:een), % vuosina 1975-2021</vt:lpstr>
      <vt:lpstr>Paikallishallinnon osuus julkisyhteisöjen kokonaismenoista 1975-2021, % BKT:sta</vt:lpstr>
      <vt:lpstr>Julkiset kulutusmenot tehtävittäin v. 2015 mrd. € Lähde: Tilastokeskus</vt:lpstr>
      <vt:lpstr>Paikallishallinnon kulutusmenot tehtävittäin vuosina 1975-2015, mrd. € (vuoden 2015  hinnoin1)</vt:lpstr>
      <vt:lpstr>Valtionvelka 1985-2021</vt:lpstr>
      <vt:lpstr>Kuntien ja kuntayhtymien lainakanta 1985-2021</vt:lpstr>
      <vt:lpstr>Julkinen velka yhteensä (EDP-velka) 1985-2021</vt:lpstr>
    </vt:vector>
  </TitlesOfParts>
  <Company>Suomen 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Liite 1: Kansantalous ja julkinen talous</dc:title>
  <dc:creator>Juhani Turkkila, Heikki Pukki</dc:creator>
  <cp:lastModifiedBy>Pukki Heikki</cp:lastModifiedBy>
  <cp:revision>495</cp:revision>
  <cp:lastPrinted>2015-10-07T12:16:18Z</cp:lastPrinted>
  <dcterms:created xsi:type="dcterms:W3CDTF">2005-03-23T06:07:19Z</dcterms:created>
  <dcterms:modified xsi:type="dcterms:W3CDTF">2017-05-03T12:05:29Z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G94TWSLYV3F3-6158-6</vt:lpwstr>
  </property>
  <property fmtid="{D5CDD505-2E9C-101B-9397-08002B2CF9AE}" pid="3" name="_dlc_DocIdItemGuid">
    <vt:lpwstr>82105b1f-209d-4401-a5a9-3db89dbce03f</vt:lpwstr>
  </property>
  <property fmtid="{D5CDD505-2E9C-101B-9397-08002B2CF9AE}" pid="4" name="_dlc_DocIdUrl">
    <vt:lpwstr>http://www.kunnat.net/fi/tietopankit/tilastot/kuntatalous/kuviot/kuntatalouden-tilastot-kansantalous-julkinen-talous/_layouts/DocIdRedir.aspx?ID=G94TWSLYV3F3-6158-6, G94TWSLYV3F3-6158-6</vt:lpwstr>
  </property>
  <property fmtid="{D5CDD505-2E9C-101B-9397-08002B2CF9AE}" pid="5" name="Theme">
    <vt:lpwstr/>
  </property>
  <property fmtid="{D5CDD505-2E9C-101B-9397-08002B2CF9AE}" pid="6" name="KN2Language">
    <vt:lpwstr>14;#Suomi|c4d91495-0bb1-492d-b765-d0f131750025</vt:lpwstr>
  </property>
  <property fmtid="{D5CDD505-2E9C-101B-9397-08002B2CF9AE}" pid="7" name="ExpertService">
    <vt:lpwstr>7;#Kuntatalous|f60f4e25-53fd-466c-b326-d92406949689</vt:lpwstr>
  </property>
  <property fmtid="{D5CDD505-2E9C-101B-9397-08002B2CF9AE}" pid="8" name="KN2Keywords">
    <vt:lpwstr/>
  </property>
  <property fmtid="{D5CDD505-2E9C-101B-9397-08002B2CF9AE}" pid="9" name="Municipality">
    <vt:lpwstr/>
  </property>
  <property fmtid="{D5CDD505-2E9C-101B-9397-08002B2CF9AE}" pid="10" name="ContentTypeId">
    <vt:lpwstr>0x010100FB67A0028CB54352919050D117ADD961000BDF760168D79744A5F92E7EC61C70E7</vt:lpwstr>
  </property>
</Properties>
</file>