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10"/>
  </p:notesMasterIdLst>
  <p:sldIdLst>
    <p:sldId id="265" r:id="rId2"/>
    <p:sldId id="266" r:id="rId3"/>
    <p:sldId id="267" r:id="rId4"/>
    <p:sldId id="268" r:id="rId5"/>
    <p:sldId id="272" r:id="rId6"/>
    <p:sldId id="269" r:id="rId7"/>
    <p:sldId id="270" r:id="rId8"/>
    <p:sldId id="271" r:id="rId9"/>
  </p:sldIdLst>
  <p:sldSz cx="9144000" cy="5143500" type="screen16x9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73" autoAdjust="0"/>
  </p:normalViewPr>
  <p:slideViewPr>
    <p:cSldViewPr>
      <p:cViewPr varScale="1">
        <p:scale>
          <a:sx n="91" d="100"/>
          <a:sy n="91" d="100"/>
        </p:scale>
        <p:origin x="536" y="52"/>
      </p:cViewPr>
      <p:guideLst>
        <p:guide orient="horz" pos="316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FA15B-FE45-45FE-A5C1-2286D62DBEA0}" type="datetimeFigureOut">
              <a:rPr lang="fi-FI" smtClean="0"/>
              <a:t>20.11.2018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E36A8-0A76-4C63-8941-B39E4C045E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4916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ibbon_kansisivu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238" r="1238" b="16001"/>
          <a:stretch/>
        </p:blipFill>
        <p:spPr>
          <a:xfrm>
            <a:off x="6474616" y="2983260"/>
            <a:ext cx="2666766" cy="2160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368900"/>
            <a:ext cx="7297200" cy="1101600"/>
          </a:xfrm>
        </p:spPr>
        <p:txBody>
          <a:bodyPr rIns="9000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2475900"/>
            <a:ext cx="6102000" cy="12285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Rectangle 9"/>
          <p:cNvSpPr/>
          <p:nvPr userDrawn="1"/>
        </p:nvSpPr>
        <p:spPr>
          <a:xfrm>
            <a:off x="0" y="771550"/>
            <a:ext cx="9144000" cy="45719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/>
          <p:cNvSpPr/>
          <p:nvPr userDrawn="1"/>
        </p:nvSpPr>
        <p:spPr>
          <a:xfrm>
            <a:off x="604463" y="287598"/>
            <a:ext cx="79350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sz="1000" dirty="0" smtClean="0">
                <a:solidFill>
                  <a:schemeClr val="accent2"/>
                </a:solidFill>
              </a:rPr>
              <a:t>Onnistuva Suomi </a:t>
            </a:r>
            <a:r>
              <a:rPr lang="sv-SE" sz="1000" dirty="0" err="1" smtClean="0">
                <a:solidFill>
                  <a:schemeClr val="accent2"/>
                </a:solidFill>
              </a:rPr>
              <a:t>tehdään</a:t>
            </a:r>
            <a:r>
              <a:rPr lang="sv-SE" sz="1000" dirty="0" smtClean="0">
                <a:solidFill>
                  <a:schemeClr val="accent2"/>
                </a:solidFill>
              </a:rPr>
              <a:t> </a:t>
            </a:r>
            <a:r>
              <a:rPr lang="sv-SE" sz="1000" dirty="0" err="1" smtClean="0">
                <a:solidFill>
                  <a:schemeClr val="accent2"/>
                </a:solidFill>
              </a:rPr>
              <a:t>lähellä</a:t>
            </a:r>
            <a:endParaRPr lang="sv-SE" sz="1000" dirty="0" smtClean="0">
              <a:solidFill>
                <a:schemeClr val="accent2"/>
              </a:solidFill>
            </a:endParaRPr>
          </a:p>
          <a:p>
            <a:pPr algn="r"/>
            <a:r>
              <a:rPr lang="sv-SE" sz="1000" dirty="0" smtClean="0">
                <a:solidFill>
                  <a:schemeClr val="accent2"/>
                </a:solidFill>
              </a:rPr>
              <a:t>Finlands framgång skapas lokalt </a:t>
            </a:r>
            <a:endParaRPr lang="fi-FI" sz="1000" b="0" dirty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267" y="161777"/>
            <a:ext cx="1958409" cy="465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3780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5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1DFB00-9CC7-4FD5-AF7F-957A4A7E799E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‹#›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680832" y="2794620"/>
            <a:ext cx="7779600" cy="8572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8" y="0"/>
            <a:ext cx="9144000" cy="266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327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3185524-546A-4883-8235-424F2875EBD1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‹#›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680832" y="2794620"/>
            <a:ext cx="7779600" cy="8572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8" y="10239"/>
            <a:ext cx="9144000" cy="266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799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44297142-51D6-463C-8CFD-FBE6D81AE969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‹#›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680832" y="2794620"/>
            <a:ext cx="7779600" cy="8572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8" y="0"/>
            <a:ext cx="9144000" cy="266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14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84B7927-737E-4777-BD1C-06E1896DCBF4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‹#›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680832" y="2794620"/>
            <a:ext cx="7779600" cy="8572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8" y="0"/>
            <a:ext cx="9144000" cy="266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453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400" y="205978"/>
            <a:ext cx="7779600" cy="857250"/>
          </a:xfrm>
        </p:spPr>
        <p:txBody>
          <a:bodyPr rIns="9000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400" y="1201500"/>
            <a:ext cx="3816000" cy="33939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00" y="1201500"/>
            <a:ext cx="3816000" cy="33939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79F721-CC69-4E71-A743-8EB8BEF21958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1887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/>
          <p:cNvSpPr>
            <a:spLocks noGrp="1"/>
          </p:cNvSpPr>
          <p:nvPr>
            <p:ph type="body" sz="quarter" idx="13"/>
          </p:nvPr>
        </p:nvSpPr>
        <p:spPr>
          <a:xfrm>
            <a:off x="680400" y="205200"/>
            <a:ext cx="2970000" cy="872100"/>
          </a:xfrm>
        </p:spPr>
        <p:txBody>
          <a:bodyPr tIns="0" rIns="90000" anchor="b" anchorCtr="0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2000" b="1"/>
            </a:lvl3pPr>
            <a:lvl4pPr marL="1371600" indent="0">
              <a:buNone/>
              <a:defRPr sz="2000" b="1"/>
            </a:lvl4pPr>
            <a:lvl5pPr marL="1828800" indent="0">
              <a:buNone/>
              <a:defRPr sz="2000" b="1"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680400" y="1077300"/>
            <a:ext cx="2970000" cy="35181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0" name="Sisällön paikkamerkki 9"/>
          <p:cNvSpPr>
            <a:spLocks noGrp="1"/>
          </p:cNvSpPr>
          <p:nvPr>
            <p:ph sz="quarter" idx="15"/>
          </p:nvPr>
        </p:nvSpPr>
        <p:spPr>
          <a:xfrm>
            <a:off x="3747600" y="205199"/>
            <a:ext cx="4712400" cy="43902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2BD7E2F-D51D-427F-8E06-A2AF30EACADC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98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400" y="1203598"/>
            <a:ext cx="7779600" cy="33939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E6DC98A-6258-4AB0-B6E1-3934EC140010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06315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40898454-8BE6-47A6-996E-4BFE51C73A93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‹#›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70565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8805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481C7ACA-D24B-468A-BC18-1CB3E9A50761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‹#›</a:t>
            </a:fld>
            <a:endParaRPr lang="fi-FI"/>
          </a:p>
        </p:txBody>
      </p:sp>
      <p:sp>
        <p:nvSpPr>
          <p:cNvPr id="6" name="Otsikko 4"/>
          <p:cNvSpPr>
            <a:spLocks noGrp="1"/>
          </p:cNvSpPr>
          <p:nvPr>
            <p:ph type="title"/>
          </p:nvPr>
        </p:nvSpPr>
        <p:spPr>
          <a:xfrm>
            <a:off x="680832" y="2794620"/>
            <a:ext cx="7779600" cy="8572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6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80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98ABA4C-2FD8-4A6E-98BB-6BA067C2707D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‹#›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680832" y="2794620"/>
            <a:ext cx="7779600" cy="8572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6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5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98EFAB1-2668-4DEB-89B3-0FDEA1299E3E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4"/>
          <p:cNvSpPr>
            <a:spLocks noGrp="1"/>
          </p:cNvSpPr>
          <p:nvPr>
            <p:ph type="title"/>
          </p:nvPr>
        </p:nvSpPr>
        <p:spPr>
          <a:xfrm>
            <a:off x="680832" y="2794620"/>
            <a:ext cx="7779600" cy="8572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8" y="0"/>
            <a:ext cx="9144000" cy="266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69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B0CB22E-EF00-48C2-9E13-F1F6F51E9586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‹#›</a:t>
            </a:fld>
            <a:endParaRPr lang="fi-FI"/>
          </a:p>
        </p:txBody>
      </p:sp>
      <p:sp>
        <p:nvSpPr>
          <p:cNvPr id="6" name="Otsikko 4"/>
          <p:cNvSpPr>
            <a:spLocks noGrp="1"/>
          </p:cNvSpPr>
          <p:nvPr>
            <p:ph type="title"/>
          </p:nvPr>
        </p:nvSpPr>
        <p:spPr>
          <a:xfrm>
            <a:off x="680832" y="2794620"/>
            <a:ext cx="7779600" cy="8572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6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98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44422C67-5686-4299-80C0-BA1D4F603AAF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‹#›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680832" y="2794620"/>
            <a:ext cx="7779600" cy="8572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6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26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400" y="205978"/>
            <a:ext cx="7779600" cy="857250"/>
          </a:xfrm>
          <a:prstGeom prst="rect">
            <a:avLst/>
          </a:prstGeom>
        </p:spPr>
        <p:txBody>
          <a:bodyPr vert="horz" lIns="0" tIns="45720" rIns="0" bIns="45720" rtlCol="0" anchor="b" anchorCtr="0">
            <a:normAutofit/>
          </a:bodyPr>
          <a:lstStyle/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400" y="1201500"/>
            <a:ext cx="7779600" cy="33939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56376" y="4869645"/>
            <a:ext cx="903600" cy="199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 algn="r"/>
            <a:fld id="{FA337B8E-5FF6-49F4-B01F-DBA6611D5498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7576" y="4695580"/>
            <a:ext cx="392400" cy="1998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29BDC67-9A7E-42C8-BC4E-FBA2E376B5B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Rectangle 6"/>
          <p:cNvSpPr/>
          <p:nvPr userDrawn="1"/>
        </p:nvSpPr>
        <p:spPr>
          <a:xfrm>
            <a:off x="0" y="4614263"/>
            <a:ext cx="9144000" cy="45719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1" name="Suorakulmio 10"/>
          <p:cNvSpPr/>
          <p:nvPr userDrawn="1"/>
        </p:nvSpPr>
        <p:spPr>
          <a:xfrm>
            <a:off x="1763688" y="4753476"/>
            <a:ext cx="59766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b="0" dirty="0" smtClean="0">
                <a:solidFill>
                  <a:schemeClr val="accent2"/>
                </a:solidFill>
              </a:rPr>
              <a:t>Onnistuva Suomi tehdään lähellä      </a:t>
            </a:r>
            <a:br>
              <a:rPr lang="fi-FI" sz="800" b="0" dirty="0" smtClean="0">
                <a:solidFill>
                  <a:schemeClr val="accent2"/>
                </a:solidFill>
              </a:rPr>
            </a:br>
            <a:r>
              <a:rPr lang="sv-SE" sz="800" b="0" dirty="0" smtClean="0">
                <a:solidFill>
                  <a:schemeClr val="accent2"/>
                </a:solidFill>
              </a:rPr>
              <a:t>Finlands framgång skapas lokalt </a:t>
            </a:r>
            <a:endParaRPr lang="fi-FI" sz="800" b="0" dirty="0">
              <a:solidFill>
                <a:schemeClr val="accent2"/>
              </a:solidFill>
            </a:endParaRPr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16064"/>
            <a:ext cx="1318604" cy="313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5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99" r:id="rId3"/>
    <p:sldLayoutId id="2147483810" r:id="rId4"/>
    <p:sldLayoutId id="2147483800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797" r:id="rId14"/>
    <p:sldLayoutId id="2147483801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b="0" kern="1200">
          <a:solidFill>
            <a:srgbClr val="002E6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rgbClr val="002E6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Verdana" pitchFamily="34" charset="0"/>
        <a:buChar char="»"/>
        <a:defRPr sz="2000" kern="1200">
          <a:solidFill>
            <a:srgbClr val="002E63"/>
          </a:solidFill>
          <a:latin typeface="+mn-lt"/>
          <a:ea typeface="+mn-ea"/>
          <a:cs typeface="+mn-cs"/>
        </a:defRPr>
      </a:lvl2pPr>
      <a:lvl3pPr marL="11448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2E63"/>
          </a:solidFill>
          <a:latin typeface="+mn-lt"/>
          <a:ea typeface="+mn-ea"/>
          <a:cs typeface="+mn-cs"/>
        </a:defRPr>
      </a:lvl3pPr>
      <a:lvl4pPr marL="16020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400" kern="1200">
          <a:solidFill>
            <a:srgbClr val="002E63"/>
          </a:solidFill>
          <a:latin typeface="+mn-lt"/>
          <a:ea typeface="+mn-ea"/>
          <a:cs typeface="+mn-cs"/>
        </a:defRPr>
      </a:lvl4pPr>
      <a:lvl5pPr marL="2059200" indent="-230400" algn="l" defTabSz="914400" rtl="0" eaLnBrk="1" latinLnBrk="0" hangingPunct="1">
        <a:spcBef>
          <a:spcPts val="24"/>
        </a:spcBef>
        <a:buClr>
          <a:schemeClr val="accent1"/>
        </a:buClr>
        <a:buFont typeface="Verdana" pitchFamily="34" charset="0"/>
        <a:buChar char="»"/>
        <a:defRPr sz="1400" kern="1200">
          <a:solidFill>
            <a:srgbClr val="002E63"/>
          </a:solidFill>
          <a:latin typeface="+mn-lt"/>
          <a:ea typeface="+mn-ea"/>
          <a:cs typeface="+mn-cs"/>
        </a:defRPr>
      </a:lvl5pPr>
      <a:lvl6pPr marL="2327275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6pPr>
      <a:lvl7pPr marL="2605088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7pPr>
      <a:lvl8pPr marL="28702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8pPr>
      <a:lvl9pPr marL="31369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2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arkko.lahtinen@kuntaliitto.f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Maksuton varhaiskasvatuskokeilu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Kuntaliiton kartoitus kokeiluun osallistuvien kuntien osalta</a:t>
            </a:r>
            <a:endParaRPr lang="fi-FI" dirty="0"/>
          </a:p>
        </p:txBody>
      </p:sp>
      <p:sp>
        <p:nvSpPr>
          <p:cNvPr id="6" name="Tekstiruutu 5"/>
          <p:cNvSpPr txBox="1"/>
          <p:nvPr/>
        </p:nvSpPr>
        <p:spPr>
          <a:xfrm>
            <a:off x="680400" y="4227934"/>
            <a:ext cx="3315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 smtClean="0"/>
              <a:t>Jarkko Lahtinen</a:t>
            </a:r>
          </a:p>
          <a:p>
            <a:r>
              <a:rPr lang="fi-FI" sz="800" dirty="0" smtClean="0"/>
              <a:t>Kehittämispäällikkö</a:t>
            </a:r>
          </a:p>
          <a:p>
            <a:r>
              <a:rPr lang="fi-FI" sz="800" dirty="0" smtClean="0"/>
              <a:t>Kuntaliitto, Opetus- ja kulttuuriyksikkö</a:t>
            </a:r>
          </a:p>
          <a:p>
            <a:r>
              <a:rPr lang="fi-FI" sz="800" dirty="0" smtClean="0">
                <a:hlinkClick r:id="rId2"/>
              </a:rPr>
              <a:t>Jarkko.lahtinen@kuntaliitto.fi</a:t>
            </a:r>
            <a:endParaRPr lang="fi-FI" sz="800" dirty="0" smtClean="0"/>
          </a:p>
          <a:p>
            <a:r>
              <a:rPr lang="fi-FI" sz="800" dirty="0" smtClean="0"/>
              <a:t>@</a:t>
            </a:r>
            <a:r>
              <a:rPr lang="fi-FI" sz="800" dirty="0" err="1" smtClean="0"/>
              <a:t>JLtwiitti</a:t>
            </a:r>
            <a:endParaRPr lang="fi-FI" sz="800" dirty="0" smtClean="0"/>
          </a:p>
        </p:txBody>
      </p:sp>
    </p:spTree>
    <p:extLst>
      <p:ext uri="{BB962C8B-B14F-4D97-AF65-F5344CB8AC3E}">
        <p14:creationId xmlns:p14="http://schemas.microsoft.com/office/powerpoint/2010/main" val="70167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Hallituksen kokeilu maksuttomasta varhaiskasvatuksesta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Tarkoitus selvittää</a:t>
            </a:r>
            <a:r>
              <a:rPr lang="fi-FI" dirty="0"/>
              <a:t>, miten maksuttomuus vaikuttaa 5-vuotiaiden varhaiskasvatukseen osallistumiseen ja vanhempien työssäkäyntiin. </a:t>
            </a:r>
            <a:endParaRPr lang="fi-FI" dirty="0" smtClean="0"/>
          </a:p>
          <a:p>
            <a:r>
              <a:rPr lang="fi-FI" dirty="0" smtClean="0"/>
              <a:t>Kokeiluun varattiin yhteensä 5 miljoonaa euroa. Kokeiluun osallistuvat kunnat rahoittavat kokeilusta yli 80 % omin varoin</a:t>
            </a:r>
            <a:r>
              <a:rPr lang="fi-FI" dirty="0"/>
              <a:t>. </a:t>
            </a:r>
            <a:endParaRPr lang="fi-FI" dirty="0" smtClean="0"/>
          </a:p>
          <a:p>
            <a:r>
              <a:rPr lang="fi-FI" dirty="0" smtClean="0"/>
              <a:t>Mukana 19 kuntaa: Harjavalta</a:t>
            </a:r>
            <a:r>
              <a:rPr lang="fi-FI" dirty="0"/>
              <a:t>, Forssa, Miehikkälä ja Vironlahti yhdessä, Turku, Somero, Leppävirta, Mäntyharju, Helsinki, Kempele, Iisalmi, Kotka, Salo, Oulu, Jyväskylä, Liperi, Sonkajärvi, Kitee, Kirkkonummi ja Taivassalo. 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E6DC98A-6258-4AB0-B6E1-3934EC140010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95471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Kuntaliitto kartoitti kuntien kokemuksia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O</a:t>
            </a:r>
            <a:r>
              <a:rPr lang="fi-FI" dirty="0" smtClean="0"/>
              <a:t>nko kokeilu lisännyt varhaiskasvatukseen osallistumista</a:t>
            </a:r>
            <a:br>
              <a:rPr lang="fi-FI" dirty="0" smtClean="0"/>
            </a:br>
            <a:r>
              <a:rPr lang="fi-FI" dirty="0" smtClean="0"/>
              <a:t>5-vuotiaiden osalta?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</a:t>
            </a:r>
            <a:r>
              <a:rPr lang="fi-FI" dirty="0" smtClean="0"/>
              <a:t>iten on huomioitu kunnan mahdolliset yksityisessä palvelussa olevat lapset?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J</a:t>
            </a:r>
            <a:r>
              <a:rPr lang="fi-FI" dirty="0" smtClean="0"/>
              <a:t>atkaako kunta maksuttomuutta myös kokeilun jälkeen?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Onko maksuttomuus keino lisätä osallistumista?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Kaikki kokeiluun osallistuvat 19 kuntaa vastasivat kartoitukseen.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E6DC98A-6258-4AB0-B6E1-3934EC140010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4045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Maksuttomuus ja osallistuminen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E6DC98A-6258-4AB0-B6E1-3934EC140010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4</a:t>
            </a:fld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539552" y="3643201"/>
            <a:ext cx="8012621" cy="94477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59" y="1131590"/>
            <a:ext cx="3908165" cy="2473786"/>
          </a:xfrm>
          <a:prstGeom prst="rect">
            <a:avLst/>
          </a:prstGeom>
        </p:spPr>
      </p:pic>
      <p:pic>
        <p:nvPicPr>
          <p:cNvPr id="9" name="Kuva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4172" y="1131590"/>
            <a:ext cx="3908165" cy="247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504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Maksuttomuus ja osallistuminen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5-vuotiaiden </a:t>
            </a:r>
            <a:r>
              <a:rPr lang="fi-FI" dirty="0"/>
              <a:t>osallistuminen varhaiskasvatukseen oli noussut  keskimäärin 1,7 % verrattuna vastaavaan ajankohtaan viime vuonna. </a:t>
            </a:r>
            <a:endParaRPr lang="fi-FI" dirty="0" smtClean="0"/>
          </a:p>
          <a:p>
            <a:r>
              <a:rPr lang="fi-FI" dirty="0" smtClean="0"/>
              <a:t>Varhaiskasvatukseen </a:t>
            </a:r>
            <a:r>
              <a:rPr lang="fi-FI" dirty="0"/>
              <a:t>osallistuvien </a:t>
            </a:r>
            <a:r>
              <a:rPr lang="fi-FI" dirty="0" smtClean="0"/>
              <a:t>5-vuotiaiden </a:t>
            </a:r>
            <a:r>
              <a:rPr lang="fi-FI" dirty="0"/>
              <a:t>lasten määrä väheni </a:t>
            </a:r>
            <a:r>
              <a:rPr lang="fi-FI" dirty="0" smtClean="0"/>
              <a:t>ajanjaksolla </a:t>
            </a:r>
            <a:r>
              <a:rPr lang="fi-FI" dirty="0"/>
              <a:t>7 kunnassa. </a:t>
            </a:r>
            <a:endParaRPr lang="fi-FI" dirty="0" smtClean="0"/>
          </a:p>
          <a:p>
            <a:r>
              <a:rPr lang="fi-FI" dirty="0" smtClean="0"/>
              <a:t>Kokeilukuntien 5-vuotiaista </a:t>
            </a:r>
            <a:r>
              <a:rPr lang="fi-FI" dirty="0"/>
              <a:t>lapsista keskimäärin 94,6 % osallistui maksuttomaan varhaiskasvatukseen. </a:t>
            </a:r>
            <a:endParaRPr lang="fi-FI" dirty="0" smtClean="0"/>
          </a:p>
          <a:p>
            <a:r>
              <a:rPr lang="fi-FI" dirty="0" smtClean="0"/>
              <a:t>Kolmessa kunnassa </a:t>
            </a:r>
            <a:r>
              <a:rPr lang="fi-FI" dirty="0"/>
              <a:t>kaikki 5-vuotiaat ovat varhaiskasvatuksessa. </a:t>
            </a:r>
            <a:endParaRPr lang="fi-FI" dirty="0" smtClean="0"/>
          </a:p>
          <a:p>
            <a:r>
              <a:rPr lang="fi-FI" dirty="0" smtClean="0"/>
              <a:t>Suurimmassa </a:t>
            </a:r>
            <a:r>
              <a:rPr lang="fi-FI" dirty="0"/>
              <a:t>osassa kuntia maksuttomuus ei ollut lisännyt varhaiskasvatukseen osallistumista. Lähes 70 % (13) kunnista kertoi, että lasten määrässä ei ollut tapahtunut kasvua </a:t>
            </a:r>
            <a:r>
              <a:rPr lang="fi-FI" dirty="0" smtClean="0"/>
              <a:t>5-vuotiaiden </a:t>
            </a:r>
            <a:r>
              <a:rPr lang="fi-FI" dirty="0"/>
              <a:t>osalta. </a:t>
            </a:r>
            <a:endParaRPr lang="fi-FI" dirty="0" smtClean="0"/>
          </a:p>
          <a:p>
            <a:r>
              <a:rPr lang="fi-FI" dirty="0" smtClean="0"/>
              <a:t>Koko Suomessa vuonna 2017 5 –vuotiaista 85,8 % oli varhaiskasvatuksessa (varhaiskasvatus 2017 tilastoraportti, THL)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E6DC98A-6258-4AB0-B6E1-3934EC140010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74762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Maksuttomuus yksityisessä varhaiskasvatuksessa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7976" y="3780381"/>
            <a:ext cx="7779600" cy="74113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dirty="0"/>
              <a:t>Kolmea kuntaa lukuun ottamatta maksuttomuus mahdollistettiin kokeilun osalta myös yksityisellä puolella. Valtion avustus ei koskenut yksityistä palvelutoimintaa, joten kunnat rahoittavat kompensaation itse.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E6DC98A-6258-4AB0-B6E1-3934EC140010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6</a:t>
            </a:fld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00" y="1131590"/>
            <a:ext cx="3456384" cy="2443448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1192" y="1068400"/>
            <a:ext cx="3456384" cy="2443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248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Maksuttomuuden jatkuminen kokeilun jälkeen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0400" y="3723878"/>
            <a:ext cx="7779600" cy="8736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dirty="0"/>
              <a:t>Viidessä kunnassa on tehty päätös, että 5-vuotiaiden 20 viikkotunnin maksuton varhaiskasvatus jatkuu kunnan rahoittamana kokeilun jälkeen. Yhdessä kunnassa maksuttomuus ei jatku ja 13 kuntaa ei ole vielä tehnyt </a:t>
            </a:r>
            <a:r>
              <a:rPr lang="fi-FI" dirty="0" smtClean="0"/>
              <a:t>ratkaisua.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E6DC98A-6258-4AB0-B6E1-3934EC140010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7</a:t>
            </a:fld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00" y="1118693"/>
            <a:ext cx="3682161" cy="2335626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0200" y="1128723"/>
            <a:ext cx="3657399" cy="232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96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Maksuttomuus osallistumista lisäävänä tekijänä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i-FI" dirty="0"/>
              <a:t>Yleisesti kokeiluun osallistuvissa kunnissa suhtaudutaan varhaiskasvatuksen osallistumisen lisäämiseen maksuttomuuden kautta haastavana. Kartoituksen perusteella suurin osa kunnista ei pidä maksutonta varhaiskasvatusta merkittävänä osallistumista lisäävänä toimenpiteenä. Osa kunnista kokee, </a:t>
            </a:r>
            <a:r>
              <a:rPr lang="fi-FI" dirty="0" smtClean="0"/>
              <a:t>että maksuttomalla varhaiskasvatuksella on osallistuminen on lisääntynyt. </a:t>
            </a:r>
            <a:r>
              <a:rPr lang="fi-FI" dirty="0"/>
              <a:t>Yhdessä kunnassa pääosa </a:t>
            </a:r>
            <a:r>
              <a:rPr lang="fi-FI" dirty="0" smtClean="0"/>
              <a:t>5-vuotiaista </a:t>
            </a:r>
            <a:r>
              <a:rPr lang="fi-FI" dirty="0"/>
              <a:t>on siirtynyt maksuttomaan varhaiskasvatukseen kunnan maksuttomasta kerhotoiminnasta. Tässä vaiheessa kokeilua arvioinnin tekeminen on tosin vaikeaa.</a:t>
            </a:r>
          </a:p>
          <a:p>
            <a:pPr marL="0" indent="0">
              <a:buNone/>
            </a:pPr>
            <a:endParaRPr lang="fi-FI" dirty="0"/>
          </a:p>
          <a:p>
            <a:pPr marL="400050" lvl="1" indent="0">
              <a:buNone/>
            </a:pPr>
            <a:r>
              <a:rPr lang="fi-FI" i="1" dirty="0"/>
              <a:t>"Ei ole lisännyt merkittävästi. Huoltajien työ- ja opiskeluperusteisuus pääsääntöisin syy lasten varhaiskasvatukseen osallistumiselle. Muut pelkkään maksuttomaan kokeiluun osallistuvat lapset olisivat käyttäneet subjektiivisen vk-oikeuden joka tapauksessa."</a:t>
            </a:r>
          </a:p>
          <a:p>
            <a:pPr marL="400050" lvl="1" indent="0">
              <a:buNone/>
            </a:pPr>
            <a:endParaRPr lang="fi-FI" i="1" dirty="0"/>
          </a:p>
          <a:p>
            <a:pPr marL="400050" lvl="1" indent="0">
              <a:buNone/>
            </a:pPr>
            <a:r>
              <a:rPr lang="fi-FI" i="1" dirty="0"/>
              <a:t>"Osallistumisaste 5-vuotiaiden ikäluokasta on ollut jo ennen kokeilua suuri eli sinänsä kokeilu ei ole tuonut merkittävää lisäystä varhaiskasvatukseen osallistumiseen. Kokeilu on tuonut lisäarvoa perheille  varhaiskasvatusmaksun vähenemisen / maksuttomuuden osalta ja 5-vuotiaiden varhaiskasvatustoiminnan osalta pedagoginen fokus on kirkastunut."</a:t>
            </a:r>
          </a:p>
          <a:p>
            <a:pPr marL="400050" lvl="1" indent="0">
              <a:buNone/>
            </a:pPr>
            <a:endParaRPr lang="fi-FI" i="1" dirty="0"/>
          </a:p>
          <a:p>
            <a:pPr marL="400050" lvl="1" indent="0">
              <a:buNone/>
            </a:pPr>
            <a:r>
              <a:rPr lang="fi-FI" i="1" dirty="0"/>
              <a:t>"Meidän kunnassa sillä ei ollut suurta vaikutusta, saimme vain muutaman lapsen lisää tämän maksuttomuuden vuoksi."</a:t>
            </a:r>
          </a:p>
          <a:p>
            <a:pPr marL="400050" lvl="1" indent="0">
              <a:buNone/>
            </a:pPr>
            <a:endParaRPr lang="fi-FI" i="1" dirty="0"/>
          </a:p>
          <a:p>
            <a:pPr marL="400050" lvl="1" indent="0">
              <a:buNone/>
            </a:pPr>
            <a:r>
              <a:rPr lang="fi-FI" i="1" dirty="0"/>
              <a:t>"Maksutuottojen alenema sekä yksityisen vakan maksuttomuuden korvaaminen on kallista kunnalle. Uuteen hankkeeseen ei ole resursseja. Valtion tulisi kompensoida maksuttomuus kunnille paremmin."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E6DC98A-6258-4AB0-B6E1-3934EC140010}" type="datetime1">
              <a:rPr lang="fi-FI" smtClean="0"/>
              <a:t>20.11.2018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6435766"/>
      </p:ext>
    </p:extLst>
  </p:cSld>
  <p:clrMapOvr>
    <a:masterClrMapping/>
  </p:clrMapOvr>
</p:sld>
</file>

<file path=ppt/theme/theme1.xml><?xml version="1.0" encoding="utf-8"?>
<a:theme xmlns:a="http://schemas.openxmlformats.org/drawingml/2006/main" name="Kuntaliitto suomenkielinen">
  <a:themeElements>
    <a:clrScheme name="Kuntaliitto">
      <a:dk1>
        <a:srgbClr val="002E63"/>
      </a:dk1>
      <a:lt1>
        <a:sysClr val="window" lastClr="FFFFFF"/>
      </a:lt1>
      <a:dk2>
        <a:srgbClr val="000000"/>
      </a:dk2>
      <a:lt2>
        <a:srgbClr val="EEECE1"/>
      </a:lt2>
      <a:accent1>
        <a:srgbClr val="002E63"/>
      </a:accent1>
      <a:accent2>
        <a:srgbClr val="00A6D6"/>
      </a:accent2>
      <a:accent3>
        <a:srgbClr val="6B8F00"/>
      </a:accent3>
      <a:accent4>
        <a:srgbClr val="B5BA05"/>
      </a:accent4>
      <a:accent5>
        <a:srgbClr val="F25900"/>
      </a:accent5>
      <a:accent6>
        <a:srgbClr val="E0AD12"/>
      </a:accent6>
      <a:hlink>
        <a:srgbClr val="0000FF"/>
      </a:hlink>
      <a:folHlink>
        <a:srgbClr val="800080"/>
      </a:folHlink>
    </a:clrScheme>
    <a:fontScheme name="Kuntaliitt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PMS 295">
      <a:srgbClr val="002E63"/>
    </a:custClr>
    <a:custClr name="PMS Process Cyan">
      <a:srgbClr val="00A6D6"/>
    </a:custClr>
    <a:custClr name="PMS 1655">
      <a:srgbClr val="F25900"/>
    </a:custClr>
    <a:custClr name="PMS 124">
      <a:srgbClr val="E0AD12"/>
    </a:custClr>
    <a:custClr name="PMS 603">
      <a:srgbClr val="EBE657"/>
    </a:custClr>
    <a:custClr name="PMS 2583">
      <a:srgbClr val="9E4DAB"/>
    </a:custClr>
    <a:custClr name="PMS 200">
      <a:srgbClr val="BA122B"/>
    </a:custClr>
    <a:custClr name="PMS 377">
      <a:srgbClr val="6B8F00"/>
    </a:custClr>
    <a:custClr name="PMS 390">
      <a:srgbClr val="B5BA05"/>
    </a:custClr>
    <a:custClr name="PMS 1525">
      <a:srgbClr val="BA5700"/>
    </a:custClr>
    <a:custClr name="PMS 729">
      <a:srgbClr val="C48F5E"/>
    </a:custClr>
    <a:custClr name="PMS Warm Gray 6">
      <a:srgbClr val="ADA194"/>
    </a:custClr>
    <a:custClr name="PMS 651">
      <a:srgbClr val="A1ADC7"/>
    </a:custClr>
    <a:custClr name="PMS 2905">
      <a:srgbClr val="9EC9E3"/>
    </a:custClr>
    <a:custClr name="PMS 660">
      <a:srgbClr val="426BBA"/>
    </a:custClr>
  </a:custClrLst>
  <a:extLst>
    <a:ext uri="{05A4C25C-085E-4340-85A3-A5531E510DB2}">
      <thm15:themeFamily xmlns:thm15="http://schemas.microsoft.com/office/thememl/2012/main" name="KuntaliittoOnnistuvaSuomi_suomiruotsi2018.potx" id="{69278285-79B7-4ED1-9B08-E75CD127BCC9}" vid="{1D5B8906-D3E4-4DD0-B7B4-3E928E23EB1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Kuntaliitto Onnistuva Suomi Suomi-Ruotsi 2018</Template>
  <TotalTime>60</TotalTime>
  <Words>455</Words>
  <Application>Microsoft Office PowerPoint</Application>
  <PresentationFormat>Näytössä katseltava esitys (16:9)</PresentationFormat>
  <Paragraphs>54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Kuntaliitto suomenkielinen</vt:lpstr>
      <vt:lpstr>Maksuton varhaiskasvatuskokeilu</vt:lpstr>
      <vt:lpstr>Hallituksen kokeilu maksuttomasta varhaiskasvatuksesta</vt:lpstr>
      <vt:lpstr>Kuntaliitto kartoitti kuntien kokemuksia</vt:lpstr>
      <vt:lpstr>Maksuttomuus ja osallistuminen</vt:lpstr>
      <vt:lpstr>Maksuttomuus ja osallistuminen</vt:lpstr>
      <vt:lpstr>Maksuttomuus yksityisessä varhaiskasvatuksessa</vt:lpstr>
      <vt:lpstr>Maksuttomuuden jatkuminen kokeilun jälkeen</vt:lpstr>
      <vt:lpstr>Maksuttomuus osallistumista lisäävänä tekijänä</vt:lpstr>
    </vt:vector>
  </TitlesOfParts>
  <Company>KL-FCG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Maksuton varhaiskasvatuskokeilu</dc:title>
  <dc:creator>Jarkko Lahtinen</dc:creator>
  <cp:lastModifiedBy>Siirtola Riina</cp:lastModifiedBy>
  <cp:revision>13</cp:revision>
  <dcterms:created xsi:type="dcterms:W3CDTF">2018-11-09T12:42:01Z</dcterms:created>
  <dcterms:modified xsi:type="dcterms:W3CDTF">2018-11-20T10:12:16Z</dcterms:modified>
</cp:coreProperties>
</file>