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8"/>
  </p:notesMasterIdLst>
  <p:sldIdLst>
    <p:sldId id="266" r:id="rId2"/>
    <p:sldId id="267" r:id="rId3"/>
    <p:sldId id="271" r:id="rId4"/>
    <p:sldId id="268" r:id="rId5"/>
    <p:sldId id="269" r:id="rId6"/>
    <p:sldId id="270" r:id="rId7"/>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3" autoAdjust="0"/>
  </p:normalViewPr>
  <p:slideViewPr>
    <p:cSldViewPr>
      <p:cViewPr varScale="1">
        <p:scale>
          <a:sx n="138" d="100"/>
          <a:sy n="138" d="100"/>
        </p:scale>
        <p:origin x="120" y="348"/>
      </p:cViewPr>
      <p:guideLst>
        <p:guide orient="horz" pos="3162"/>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FA15B-FE45-45FE-A5C1-2286D62DBEA0}" type="datetimeFigureOut">
              <a:rPr lang="fi-FI" smtClean="0"/>
              <a:t>21.8.2018</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10"/>
          </p:nvPr>
        </p:nvSpPr>
        <p:spPr/>
        <p:txBody>
          <a:bodyPr/>
          <a:lstStyle/>
          <a:p>
            <a:fld id="{1BAE36A8-0A76-4C63-8941-B39E4C045E49}" type="slidenum">
              <a:rPr lang="fi-FI" smtClean="0"/>
              <a:t>3</a:t>
            </a:fld>
            <a:endParaRPr lang="fi-FI"/>
          </a:p>
        </p:txBody>
      </p:sp>
    </p:spTree>
    <p:extLst>
      <p:ext uri="{BB962C8B-B14F-4D97-AF65-F5344CB8AC3E}">
        <p14:creationId xmlns:p14="http://schemas.microsoft.com/office/powerpoint/2010/main" val="101693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u="sng" kern="1200" dirty="0" smtClean="0">
                <a:solidFill>
                  <a:schemeClr val="tx1"/>
                </a:solidFill>
                <a:effectLst/>
                <a:latin typeface="+mn-lt"/>
                <a:ea typeface="+mn-ea"/>
                <a:cs typeface="+mn-cs"/>
              </a:rPr>
              <a:t>SHP:</a:t>
            </a:r>
          </a:p>
          <a:p>
            <a:r>
              <a:rPr lang="fi-FI" sz="1200" kern="1200" dirty="0" smtClean="0">
                <a:solidFill>
                  <a:schemeClr val="tx1"/>
                </a:solidFill>
                <a:effectLst/>
                <a:latin typeface="+mn-lt"/>
                <a:ea typeface="+mn-ea"/>
                <a:cs typeface="+mn-cs"/>
              </a:rPr>
              <a:t>Terveydenhuoltolain säännökset, jotka koskevat erikoissairaanhoidon työnjakoa, eräiden tehtävien keskittämistä, kiireellisen hoidon, ensihoidon ja päivystyksen järjestämistä sekä terveydenhuollon ja sosiaalihuollon päivystyksen yhteistyötä, tulivat voimaan 1.1.2017 ja niiden soveltamisen tuli alkaa vuoden 2018 alussa. Erikoissairaanhoidon työnjakoa ja keskittämistä koskeva asetus sekä päivystysasetus tulivat voimaan 1.1.2018.</a:t>
            </a:r>
            <a:endParaRPr lang="fi-FI" sz="1200" b="0" i="0" kern="1200" dirty="0" smtClean="0">
              <a:solidFill>
                <a:schemeClr val="tx1"/>
              </a:solidFill>
              <a:effectLst/>
              <a:latin typeface="+mn-lt"/>
              <a:ea typeface="+mn-ea"/>
              <a:cs typeface="+mn-cs"/>
            </a:endParaRPr>
          </a:p>
          <a:p>
            <a:endParaRPr lang="fi-FI" sz="1200" b="0" i="0" kern="1200" dirty="0" smtClean="0">
              <a:solidFill>
                <a:schemeClr val="tx1"/>
              </a:solidFill>
              <a:effectLst/>
              <a:latin typeface="+mn-lt"/>
              <a:ea typeface="+mn-ea"/>
              <a:cs typeface="+mn-cs"/>
            </a:endParaRPr>
          </a:p>
          <a:p>
            <a:r>
              <a:rPr lang="fi-FI" sz="1200" b="0" i="0" u="sng" kern="1200" dirty="0" err="1" smtClean="0">
                <a:solidFill>
                  <a:schemeClr val="tx1"/>
                </a:solidFill>
                <a:effectLst/>
                <a:latin typeface="+mn-lt"/>
                <a:ea typeface="+mn-ea"/>
                <a:cs typeface="+mn-cs"/>
              </a:rPr>
              <a:t>Vaka</a:t>
            </a:r>
            <a:r>
              <a:rPr lang="fi-FI" sz="1200" b="0" i="0" u="sng" kern="1200" dirty="0" smtClean="0">
                <a:solidFill>
                  <a:schemeClr val="tx1"/>
                </a:solidFill>
                <a:effectLst/>
                <a:latin typeface="+mn-lt"/>
                <a:ea typeface="+mn-ea"/>
                <a:cs typeface="+mn-cs"/>
              </a:rPr>
              <a:t>:</a:t>
            </a:r>
          </a:p>
          <a:p>
            <a:r>
              <a:rPr lang="fi-FI" sz="1200" b="0" i="0" kern="1200" dirty="0" smtClean="0">
                <a:solidFill>
                  <a:schemeClr val="tx1"/>
                </a:solidFill>
                <a:effectLst/>
                <a:latin typeface="+mn-lt"/>
                <a:ea typeface="+mn-ea"/>
                <a:cs typeface="+mn-cs"/>
              </a:rPr>
              <a:t>Varhaiskasvatuksen asiakasmaksulakia muutettiin 1.1.2018 alkaen siten, että tulorajoja nostettiin aikaisempaan verrattuna ja sisarusalennus muuttui.</a:t>
            </a:r>
          </a:p>
          <a:p>
            <a:r>
              <a:rPr lang="fi-FI" sz="1200" b="0" i="0" kern="1200" dirty="0" smtClean="0">
                <a:solidFill>
                  <a:schemeClr val="tx1"/>
                </a:solidFill>
                <a:effectLst/>
                <a:latin typeface="+mn-lt"/>
                <a:ea typeface="+mn-ea"/>
                <a:cs typeface="+mn-cs"/>
              </a:rPr>
              <a:t>Asiakasmaksujen muutokset eivät koske yksityisiä tuottajia, joten maksualennusten vuoksi kunnan järjestämä varhaiskasvatus on tullut asiakkaalle edullisemmaksi suhteessa yksityiseen. Osa kunnista on päättänyt kompensoida asiakasmaksujen alennuksen myös yksityisille tuottajille.</a:t>
            </a:r>
          </a:p>
          <a:p>
            <a:endParaRPr lang="fi-FI" sz="1200" b="0" i="0" u="sng" kern="1200" dirty="0" smtClean="0">
              <a:solidFill>
                <a:schemeClr val="tx1"/>
              </a:solidFill>
              <a:effectLst/>
              <a:latin typeface="+mn-lt"/>
              <a:ea typeface="+mn-ea"/>
              <a:cs typeface="+mn-cs"/>
            </a:endParaRPr>
          </a:p>
          <a:p>
            <a:r>
              <a:rPr lang="fi-FI" sz="1200" b="0" i="0" u="sng" kern="1200" dirty="0" smtClean="0">
                <a:solidFill>
                  <a:schemeClr val="tx1"/>
                </a:solidFill>
                <a:effectLst/>
                <a:latin typeface="+mn-lt"/>
                <a:ea typeface="+mn-ea"/>
                <a:cs typeface="+mn-cs"/>
              </a:rPr>
              <a:t>Sote valmistelukustannukset:</a:t>
            </a:r>
          </a:p>
          <a:p>
            <a:endParaRPr lang="fi-FI" sz="1200" b="0" i="0" kern="1200" dirty="0" smtClean="0">
              <a:solidFill>
                <a:schemeClr val="tx1"/>
              </a:solidFill>
              <a:effectLst/>
              <a:latin typeface="+mn-lt"/>
              <a:ea typeface="+mn-ea"/>
              <a:cs typeface="+mn-cs"/>
            </a:endParaRPr>
          </a:p>
          <a:p>
            <a:r>
              <a:rPr lang="fi-FI" sz="1200" b="0" i="0" kern="1200" dirty="0" smtClean="0">
                <a:solidFill>
                  <a:schemeClr val="tx1"/>
                </a:solidFill>
                <a:effectLst/>
                <a:latin typeface="+mn-lt"/>
                <a:ea typeface="+mn-ea"/>
                <a:cs typeface="+mn-cs"/>
              </a:rPr>
              <a:t>Henkilöstömenot (palkat sivukuluineen):kohdenna valmisteluun osallistuvien henkilöiden palkkamenot</a:t>
            </a:r>
          </a:p>
          <a:p>
            <a:r>
              <a:rPr lang="fi-FI" sz="1200" b="0" i="0" kern="1200" dirty="0" smtClean="0">
                <a:solidFill>
                  <a:schemeClr val="tx1"/>
                </a:solidFill>
                <a:effectLst/>
                <a:latin typeface="+mn-lt"/>
                <a:ea typeface="+mn-ea"/>
                <a:cs typeface="+mn-cs"/>
              </a:rPr>
              <a:t>voit käyttää arvioita työajan käytöstä (%) niiden henkilöiden osalta, jotka tekevät muutakin työtä kuin valmistelua</a:t>
            </a:r>
          </a:p>
          <a:p>
            <a:r>
              <a:rPr lang="fi-FI" sz="1200" b="0" i="0" kern="1200" dirty="0" smtClean="0">
                <a:solidFill>
                  <a:schemeClr val="tx1"/>
                </a:solidFill>
                <a:effectLst/>
                <a:latin typeface="+mn-lt"/>
                <a:ea typeface="+mn-ea"/>
                <a:cs typeface="+mn-cs"/>
              </a:rPr>
              <a:t>vakituisesti kunnan palkkalistoilla olevien henkilöiden palkkoja voidaan siten kohdentaa valmistelukustannuksiin</a:t>
            </a:r>
          </a:p>
          <a:p>
            <a:r>
              <a:rPr lang="fi-FI" sz="1200" b="0" i="0" kern="1200" dirty="0" smtClean="0">
                <a:solidFill>
                  <a:schemeClr val="tx1"/>
                </a:solidFill>
                <a:effectLst/>
                <a:latin typeface="+mn-lt"/>
                <a:ea typeface="+mn-ea"/>
                <a:cs typeface="+mn-cs"/>
              </a:rPr>
              <a:t>esimerkiksi kunnista siirtyvien tilojen vuokrien määritystyö</a:t>
            </a:r>
          </a:p>
          <a:p>
            <a:r>
              <a:rPr lang="fi-FI" dirty="0" smtClean="0"/>
              <a:t/>
            </a:r>
            <a:br>
              <a:rPr lang="fi-FI" dirty="0" smtClean="0"/>
            </a:br>
            <a:r>
              <a:rPr lang="fi-FI" sz="1200" b="0" i="0" kern="1200" dirty="0" smtClean="0">
                <a:solidFill>
                  <a:schemeClr val="tx1"/>
                </a:solidFill>
                <a:effectLst/>
                <a:latin typeface="+mn-lt"/>
                <a:ea typeface="+mn-ea"/>
                <a:cs typeface="+mn-cs"/>
              </a:rPr>
              <a:t>Asiantuntijapalvelujen </a:t>
            </a:r>
            <a:r>
              <a:rPr lang="fi-FI" sz="1200" b="0" i="0" kern="1200" dirty="0" err="1" smtClean="0">
                <a:solidFill>
                  <a:schemeClr val="tx1"/>
                </a:solidFill>
                <a:effectLst/>
                <a:latin typeface="+mn-lt"/>
                <a:ea typeface="+mn-ea"/>
                <a:cs typeface="+mn-cs"/>
              </a:rPr>
              <a:t>ostot:esimerkiksi</a:t>
            </a:r>
            <a:r>
              <a:rPr lang="fi-FI" sz="1200" b="0" i="0" kern="1200" dirty="0" smtClean="0">
                <a:solidFill>
                  <a:schemeClr val="tx1"/>
                </a:solidFill>
                <a:effectLst/>
                <a:latin typeface="+mn-lt"/>
                <a:ea typeface="+mn-ea"/>
                <a:cs typeface="+mn-cs"/>
              </a:rPr>
              <a:t> konsulteilta ostetut uuden kunnan talouteen tai muuhun liittyvät laskelmat, selvitykset ja muut asiantuntijapalvelut</a:t>
            </a:r>
          </a:p>
          <a:p>
            <a:r>
              <a:rPr lang="fi-FI" dirty="0" smtClean="0"/>
              <a:t/>
            </a:r>
            <a:br>
              <a:rPr lang="fi-FI" dirty="0" smtClean="0"/>
            </a:br>
            <a:r>
              <a:rPr lang="fi-FI" sz="1200" b="0" i="0" kern="1200" dirty="0" smtClean="0">
                <a:solidFill>
                  <a:schemeClr val="tx1"/>
                </a:solidFill>
                <a:effectLst/>
                <a:latin typeface="+mn-lt"/>
                <a:ea typeface="+mn-ea"/>
                <a:cs typeface="+mn-cs"/>
              </a:rPr>
              <a:t>Tilakustannukset (mm. tiedotustilaisuuksiin liittyvät):esimerkiksi maakuntavalmistelun tilaisuuksista kunnalle aiheutuvat tila- ja tarjoilukustannukset</a:t>
            </a:r>
          </a:p>
          <a:p>
            <a:r>
              <a:rPr lang="fi-FI" dirty="0" smtClean="0"/>
              <a:t/>
            </a:r>
            <a:br>
              <a:rPr lang="fi-FI" dirty="0" smtClean="0"/>
            </a:br>
            <a:r>
              <a:rPr lang="fi-FI" sz="1200" b="0" i="0" kern="1200" dirty="0" smtClean="0">
                <a:solidFill>
                  <a:schemeClr val="tx1"/>
                </a:solidFill>
                <a:effectLst/>
                <a:latin typeface="+mn-lt"/>
                <a:ea typeface="+mn-ea"/>
                <a:cs typeface="+mn-cs"/>
              </a:rPr>
              <a:t>Muut </a:t>
            </a:r>
            <a:r>
              <a:rPr lang="fi-FI" sz="1200" b="0" i="0" kern="1200" dirty="0" err="1" smtClean="0">
                <a:solidFill>
                  <a:schemeClr val="tx1"/>
                </a:solidFill>
                <a:effectLst/>
                <a:latin typeface="+mn-lt"/>
                <a:ea typeface="+mn-ea"/>
                <a:cs typeface="+mn-cs"/>
              </a:rPr>
              <a:t>kustannukset:esimerkiksi</a:t>
            </a:r>
            <a:r>
              <a:rPr lang="fi-FI" sz="1200" b="0" i="0" kern="1200" dirty="0" smtClean="0">
                <a:solidFill>
                  <a:schemeClr val="tx1"/>
                </a:solidFill>
                <a:effectLst/>
                <a:latin typeface="+mn-lt"/>
                <a:ea typeface="+mn-ea"/>
                <a:cs typeface="+mn-cs"/>
              </a:rPr>
              <a:t> sopimusten uudistamisesta aiheutuvat kustannukset</a:t>
            </a:r>
            <a:endParaRPr lang="fi-FI" sz="1200" b="0" i="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1BAE36A8-0A76-4C63-8941-B39E4C045E49}" type="slidenum">
              <a:rPr lang="fi-FI" smtClean="0"/>
              <a:t>4</a:t>
            </a:fld>
            <a:endParaRPr lang="fi-FI"/>
          </a:p>
        </p:txBody>
      </p:sp>
    </p:spTree>
    <p:extLst>
      <p:ext uri="{BB962C8B-B14F-4D97-AF65-F5344CB8AC3E}">
        <p14:creationId xmlns:p14="http://schemas.microsoft.com/office/powerpoint/2010/main" val="3219926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smtClean="0">
                <a:solidFill>
                  <a:schemeClr val="accent2"/>
                </a:solidFill>
              </a:rPr>
              <a:t>Onnistuva Suomi </a:t>
            </a:r>
            <a:r>
              <a:rPr lang="sv-SE" sz="1000" dirty="0" err="1" smtClean="0">
                <a:solidFill>
                  <a:schemeClr val="accent2"/>
                </a:solidFill>
              </a:rPr>
              <a:t>tehdään</a:t>
            </a:r>
            <a:r>
              <a:rPr lang="sv-SE" sz="1000" dirty="0" smtClean="0">
                <a:solidFill>
                  <a:schemeClr val="accent2"/>
                </a:solidFill>
              </a:rPr>
              <a:t> </a:t>
            </a:r>
            <a:r>
              <a:rPr lang="sv-SE" sz="1000" dirty="0" err="1" smtClean="0">
                <a:solidFill>
                  <a:schemeClr val="accent2"/>
                </a:solidFill>
              </a:rPr>
              <a:t>lähellä</a:t>
            </a:r>
            <a:endParaRPr lang="sv-SE" sz="1000" dirty="0" smtClean="0">
              <a:solidFill>
                <a:schemeClr val="accent2"/>
              </a:solidFill>
            </a:endParaRPr>
          </a:p>
          <a:p>
            <a:pPr algn="r"/>
            <a:r>
              <a:rPr lang="sv-SE" sz="1000" dirty="0" smtClean="0">
                <a:solidFill>
                  <a:schemeClr val="accent2"/>
                </a:solidFill>
              </a:rPr>
              <a:t>Finlands framgång skapas lokalt </a:t>
            </a:r>
            <a:endParaRPr lang="fi-FI" sz="1000" b="0" dirty="0">
              <a:solidFill>
                <a:schemeClr val="accent2"/>
              </a:solidFill>
              <a:latin typeface="+mn-lt"/>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pPr algn="r"/>
            <a:r>
              <a:rPr lang="fi-FI" dirty="0" smtClean="0"/>
              <a:t>[pvm]</a:t>
            </a:r>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pPr algn="r"/>
            <a:r>
              <a:rPr lang="fi-FI" dirty="0" smtClean="0"/>
              <a:t>[pvm]</a:t>
            </a:r>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2663183"/>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fi-FI" noProof="0" dirty="0"/>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smtClean="0"/>
              <a:t>Muokkaa tekstin perustyylejä napsauttamalla</a:t>
            </a:r>
          </a:p>
          <a:p>
            <a:pPr lvl="1"/>
            <a:r>
              <a:rPr lang="fi-FI" noProof="0" dirty="0" smtClean="0"/>
              <a:t>toinen taso</a:t>
            </a:r>
          </a:p>
          <a:p>
            <a:pPr lvl="2"/>
            <a:r>
              <a:rPr lang="fi-FI" noProof="0" dirty="0" smtClean="0"/>
              <a:t>kolmas taso</a:t>
            </a:r>
          </a:p>
          <a:p>
            <a:pPr lvl="3"/>
            <a:r>
              <a:rPr lang="fi-FI" noProof="0" dirty="0" smtClean="0"/>
              <a:t>neljäs taso</a:t>
            </a:r>
          </a:p>
          <a:p>
            <a:pPr lvl="4"/>
            <a:r>
              <a:rPr lang="fi-FI" noProof="0" dirty="0" smtClean="0"/>
              <a:t>viides taso</a:t>
            </a:r>
            <a:endParaRPr lang="fi-FI" noProof="0" dirty="0"/>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r>
              <a:rPr lang="fi-FI" dirty="0" smtClean="0"/>
              <a:t>[pvm]</a:t>
            </a:r>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smtClean="0">
                <a:solidFill>
                  <a:schemeClr val="accent2"/>
                </a:solidFill>
              </a:rPr>
              <a:t>Onnistuva Suomi tehdään lähellä      </a:t>
            </a:r>
            <a:br>
              <a:rPr lang="fi-FI" sz="800" b="0" dirty="0" smtClean="0">
                <a:solidFill>
                  <a:schemeClr val="accent2"/>
                </a:solidFill>
              </a:rPr>
            </a:br>
            <a:r>
              <a:rPr lang="sv-SE" sz="800" b="0" dirty="0" smtClean="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797" r:id="rId13"/>
    <p:sldLayoutId id="2147483801" r:id="rId14"/>
  </p:sldLayoutIdLst>
  <p:hf hdr="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it.ly/2M4krZ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p:cNvSpPr txBox="1"/>
          <p:nvPr/>
        </p:nvSpPr>
        <p:spPr>
          <a:xfrm>
            <a:off x="611560" y="4155926"/>
            <a:ext cx="3315536" cy="307777"/>
          </a:xfrm>
          <a:prstGeom prst="rect">
            <a:avLst/>
          </a:prstGeom>
          <a:noFill/>
        </p:spPr>
        <p:txBody>
          <a:bodyPr wrap="square" rtlCol="0">
            <a:spAutoFit/>
          </a:bodyPr>
          <a:lstStyle/>
          <a:p>
            <a:r>
              <a:rPr lang="fi-FI" sz="1400" dirty="0" smtClean="0"/>
              <a:t>Mikko Mehtonen</a:t>
            </a:r>
            <a:endParaRPr lang="fi-FI" sz="1400" dirty="0"/>
          </a:p>
        </p:txBody>
      </p:sp>
      <p:sp>
        <p:nvSpPr>
          <p:cNvPr id="4" name="Rectangle 1"/>
          <p:cNvSpPr>
            <a:spLocks noGrp="1" noChangeArrowheads="1"/>
          </p:cNvSpPr>
          <p:nvPr>
            <p:ph type="ctrTitle"/>
          </p:nvPr>
        </p:nvSpPr>
        <p:spPr bwMode="auto">
          <a:xfrm>
            <a:off x="584726" y="1450980"/>
            <a:ext cx="756400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Aft>
                <a:spcPct val="0"/>
              </a:spcAft>
            </a:pPr>
            <a:r>
              <a:rPr lang="fi-FI" sz="2400" dirty="0"/>
              <a:t>Taloustorstai </a:t>
            </a:r>
            <a:r>
              <a:rPr lang="fi-FI" sz="2400" dirty="0" smtClean="0"/>
              <a:t>16.8.2018</a:t>
            </a:r>
            <a:br>
              <a:rPr lang="fi-FI" sz="2400" dirty="0" smtClean="0"/>
            </a:br>
            <a:r>
              <a:rPr lang="fi-FI" sz="2400" dirty="0"/>
              <a:t/>
            </a:r>
            <a:br>
              <a:rPr lang="fi-FI" sz="2400" dirty="0"/>
            </a:br>
            <a:r>
              <a:rPr kumimoji="0" lang="fi-FI" altLang="fi-FI" sz="2400" b="0" i="0" u="none" strike="noStrike" cap="none" normalizeH="0" baseline="0" dirty="0" smtClean="0">
                <a:ln>
                  <a:noFill/>
                </a:ln>
                <a:solidFill>
                  <a:schemeClr val="accent2"/>
                </a:solidFill>
                <a:effectLst/>
                <a:latin typeface="Arial" panose="020B0604020202020204" pitchFamily="34" charset="0"/>
                <a:ea typeface="Calibri" panose="020F0502020204030204" pitchFamily="34" charset="0"/>
              </a:rPr>
              <a:t>Kuntaliiton kysely hallitusohjelman ja kehyspäätöksen vaikutuksista kuntatalouteen</a:t>
            </a:r>
            <a:r>
              <a:rPr kumimoji="0" lang="fi-FI" altLang="fi-FI"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r>
            <a:br>
              <a:rPr kumimoji="0" lang="fi-FI" altLang="fi-FI"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br>
            <a:r>
              <a:rPr kumimoji="0" lang="fi-FI" altLang="fi-FI"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r>
            <a:br>
              <a:rPr kumimoji="0" lang="fi-FI" altLang="fi-FI"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br>
            <a:r>
              <a:rPr lang="fi-FI" altLang="fi-FI" sz="2400" dirty="0" smtClean="0">
                <a:solidFill>
                  <a:schemeClr val="tx1"/>
                </a:solidFill>
                <a:latin typeface="Arial" panose="020B0604020202020204" pitchFamily="34" charset="0"/>
                <a:ea typeface="Calibri" panose="020F0502020204030204" pitchFamily="34" charset="0"/>
              </a:rPr>
              <a:t>SÄÄSTÖKYSELY</a:t>
            </a:r>
            <a:endParaRPr kumimoji="0" lang="fi-FI" altLang="fi-FI"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9314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Mikä kysely?</a:t>
            </a:r>
            <a:endParaRPr lang="fi-FI" dirty="0"/>
          </a:p>
        </p:txBody>
      </p:sp>
      <p:sp>
        <p:nvSpPr>
          <p:cNvPr id="3" name="Sisällön paikkamerkki 2"/>
          <p:cNvSpPr>
            <a:spLocks noGrp="1"/>
          </p:cNvSpPr>
          <p:nvPr>
            <p:ph idx="1"/>
          </p:nvPr>
        </p:nvSpPr>
        <p:spPr/>
        <p:txBody>
          <a:bodyPr/>
          <a:lstStyle/>
          <a:p>
            <a:r>
              <a:rPr lang="fi-FI" dirty="0" smtClean="0"/>
              <a:t>Kysely </a:t>
            </a:r>
            <a:r>
              <a:rPr lang="fi-FI" dirty="0"/>
              <a:t>hallituksen </a:t>
            </a:r>
            <a:r>
              <a:rPr lang="fi-FI" dirty="0" smtClean="0"/>
              <a:t>päätösten </a:t>
            </a:r>
            <a:r>
              <a:rPr lang="fi-FI" dirty="0"/>
              <a:t>vaikutuksista kuntien ja </a:t>
            </a:r>
            <a:r>
              <a:rPr lang="fi-FI" dirty="0" smtClean="0"/>
              <a:t>sairaanhoitopiirien talouteen</a:t>
            </a:r>
          </a:p>
          <a:p>
            <a:r>
              <a:rPr lang="fi-FI" dirty="0" smtClean="0"/>
              <a:t>Toisinto viime vuodelta</a:t>
            </a:r>
          </a:p>
          <a:p>
            <a:r>
              <a:rPr lang="fi-FI" dirty="0" smtClean="0"/>
              <a:t>Kysely on lyhyt</a:t>
            </a:r>
          </a:p>
          <a:p>
            <a:r>
              <a:rPr lang="fi-FI" dirty="0" smtClean="0"/>
              <a:t>Tuloksia hyödynnetään edunvalvonnassa</a:t>
            </a:r>
          </a:p>
          <a:p>
            <a:pPr lvl="1"/>
            <a:r>
              <a:rPr lang="fi-FI" dirty="0" smtClean="0"/>
              <a:t>Todelliset säästövaikutukset näkyväksi</a:t>
            </a:r>
          </a:p>
          <a:p>
            <a:endParaRPr lang="fi-FI" dirty="0"/>
          </a:p>
        </p:txBody>
      </p:sp>
      <p:sp>
        <p:nvSpPr>
          <p:cNvPr id="4" name="Päivämäärän paikkamerkki 3"/>
          <p:cNvSpPr>
            <a:spLocks noGrp="1"/>
          </p:cNvSpPr>
          <p:nvPr>
            <p:ph type="dt" sz="half" idx="10"/>
          </p:nvPr>
        </p:nvSpPr>
        <p:spPr/>
        <p:txBody>
          <a:bodyPr/>
          <a:lstStyle/>
          <a:p>
            <a:pPr algn="r"/>
            <a:r>
              <a:rPr lang="fi-FI" dirty="0" smtClean="0"/>
              <a:t>16.8.2018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a:t>
            </a:fld>
            <a:endParaRPr lang="fi-FI" dirty="0"/>
          </a:p>
        </p:txBody>
      </p:sp>
    </p:spTree>
    <p:extLst>
      <p:ext uri="{BB962C8B-B14F-4D97-AF65-F5344CB8AC3E}">
        <p14:creationId xmlns:p14="http://schemas.microsoft.com/office/powerpoint/2010/main" val="412937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r>
              <a:rPr lang="fi-FI" dirty="0" smtClean="0"/>
              <a:t>16.8.2018</a:t>
            </a:r>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3</a:t>
            </a:fld>
            <a:endParaRPr lang="fi-FI"/>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95" y="0"/>
            <a:ext cx="7810181" cy="4940234"/>
          </a:xfrm>
          <a:prstGeom prst="rect">
            <a:avLst/>
          </a:prstGeom>
        </p:spPr>
      </p:pic>
    </p:spTree>
    <p:extLst>
      <p:ext uri="{BB962C8B-B14F-4D97-AF65-F5344CB8AC3E}">
        <p14:creationId xmlns:p14="http://schemas.microsoft.com/office/powerpoint/2010/main" val="193491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205978"/>
            <a:ext cx="7779600" cy="709588"/>
          </a:xfrm>
        </p:spPr>
        <p:txBody>
          <a:bodyPr/>
          <a:lstStyle/>
          <a:p>
            <a:r>
              <a:rPr lang="fi-FI" dirty="0" smtClean="0"/>
              <a:t>Kyselyn sisältö</a:t>
            </a:r>
            <a:endParaRPr lang="fi-FI" dirty="0"/>
          </a:p>
        </p:txBody>
      </p:sp>
      <p:sp>
        <p:nvSpPr>
          <p:cNvPr id="3" name="Sisällön paikkamerkki 2"/>
          <p:cNvSpPr>
            <a:spLocks noGrp="1"/>
          </p:cNvSpPr>
          <p:nvPr>
            <p:ph idx="1"/>
          </p:nvPr>
        </p:nvSpPr>
        <p:spPr>
          <a:xfrm>
            <a:off x="539552" y="1089707"/>
            <a:ext cx="7779600" cy="3393900"/>
          </a:xfrm>
        </p:spPr>
        <p:txBody>
          <a:bodyPr>
            <a:normAutofit/>
          </a:bodyPr>
          <a:lstStyle/>
          <a:p>
            <a:pPr marL="0" indent="0">
              <a:buNone/>
            </a:pPr>
            <a:r>
              <a:rPr lang="fi-FI" u="sng" dirty="0" smtClean="0"/>
              <a:t>Kunnat ja kuntayhtymät:</a:t>
            </a:r>
          </a:p>
          <a:p>
            <a:r>
              <a:rPr lang="fi-FI" sz="1900" dirty="0" smtClean="0"/>
              <a:t>Työajanpidennys</a:t>
            </a:r>
          </a:p>
          <a:p>
            <a:r>
              <a:rPr lang="fi-FI" sz="1900" dirty="0" smtClean="0"/>
              <a:t>Varhaiskasvatuksen asiakasmaksujen pienenemä ja kompensointi yksityiselle</a:t>
            </a:r>
          </a:p>
          <a:p>
            <a:r>
              <a:rPr lang="fi-FI" sz="1900" dirty="0" smtClean="0"/>
              <a:t>Sote-uudistuksen valmistelukustannukset ja sen vuoksi toteuttamatta jääneet uudistukset</a:t>
            </a:r>
          </a:p>
          <a:p>
            <a:r>
              <a:rPr lang="fi-FI" sz="1900" dirty="0" smtClean="0"/>
              <a:t>Omat talouden tasapainottamistoimet</a:t>
            </a:r>
          </a:p>
          <a:p>
            <a:endParaRPr lang="fi-FI" sz="1900" dirty="0" smtClean="0"/>
          </a:p>
          <a:p>
            <a:pPr marL="0" indent="0">
              <a:buNone/>
            </a:pPr>
            <a:r>
              <a:rPr lang="fi-FI" u="sng" dirty="0" smtClean="0"/>
              <a:t>SHP:</a:t>
            </a:r>
            <a:r>
              <a:rPr lang="fi-FI" dirty="0" smtClean="0"/>
              <a:t> </a:t>
            </a:r>
            <a:r>
              <a:rPr lang="fi-FI" sz="1900" dirty="0" smtClean="0"/>
              <a:t>Alueellisen erikoissairaanhoidon tehostaminen ja </a:t>
            </a:r>
            <a:r>
              <a:rPr lang="fi-FI" sz="1900" dirty="0" err="1" smtClean="0"/>
              <a:t>kiky</a:t>
            </a:r>
            <a:endParaRPr lang="fi-FI" dirty="0" smtClean="0"/>
          </a:p>
          <a:p>
            <a:pPr marL="0" indent="0">
              <a:buNone/>
            </a:pPr>
            <a:endParaRPr lang="fi-FI" dirty="0" smtClean="0"/>
          </a:p>
        </p:txBody>
      </p:sp>
      <p:sp>
        <p:nvSpPr>
          <p:cNvPr id="4" name="Päivämäärän paikkamerkki 3"/>
          <p:cNvSpPr>
            <a:spLocks noGrp="1"/>
          </p:cNvSpPr>
          <p:nvPr>
            <p:ph type="dt" sz="half" idx="10"/>
          </p:nvPr>
        </p:nvSpPr>
        <p:spPr/>
        <p:txBody>
          <a:bodyPr/>
          <a:lstStyle/>
          <a:p>
            <a:pPr algn="r"/>
            <a:r>
              <a:rPr lang="fi-FI" dirty="0" smtClean="0"/>
              <a:t>16.8.2018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4</a:t>
            </a:fld>
            <a:endParaRPr lang="fi-FI" dirty="0"/>
          </a:p>
        </p:txBody>
      </p:sp>
    </p:spTree>
    <p:extLst>
      <p:ext uri="{BB962C8B-B14F-4D97-AF65-F5344CB8AC3E}">
        <p14:creationId xmlns:p14="http://schemas.microsoft.com/office/powerpoint/2010/main" val="392102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Ohjeistus</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a:t>Osittain täytetty lomake otetaan myös </a:t>
            </a:r>
            <a:r>
              <a:rPr lang="fi-FI" dirty="0" smtClean="0"/>
              <a:t>vastaan</a:t>
            </a:r>
          </a:p>
          <a:p>
            <a:r>
              <a:rPr lang="fi-FI" dirty="0"/>
              <a:t>Luvut täytetään nettona eli muutokseen liittyvät lisämenot ja -tulot sekä säästöt lasketaan yhteen (netotetaan)</a:t>
            </a:r>
          </a:p>
          <a:p>
            <a:r>
              <a:rPr lang="fi-FI" dirty="0"/>
              <a:t/>
            </a:r>
            <a:br>
              <a:rPr lang="fi-FI" dirty="0"/>
            </a:br>
            <a:r>
              <a:rPr lang="fi-FI" dirty="0"/>
              <a:t>Esimerkki 1: Kunta säästää vuodesta 2018 lähtien 100 000 € vuosittain.</a:t>
            </a:r>
            <a:br>
              <a:rPr lang="fi-FI" dirty="0"/>
            </a:br>
            <a:r>
              <a:rPr lang="fi-FI" dirty="0"/>
              <a:t/>
            </a:r>
            <a:br>
              <a:rPr lang="fi-FI" dirty="0"/>
            </a:br>
            <a:r>
              <a:rPr lang="fi-FI" dirty="0"/>
              <a:t>2018: + 100</a:t>
            </a:r>
            <a:br>
              <a:rPr lang="fi-FI" dirty="0"/>
            </a:br>
            <a:r>
              <a:rPr lang="fi-FI" dirty="0"/>
              <a:t>2019: + 100</a:t>
            </a:r>
            <a:br>
              <a:rPr lang="fi-FI" dirty="0"/>
            </a:br>
            <a:r>
              <a:rPr lang="fi-FI" dirty="0"/>
              <a:t>2020: + 100</a:t>
            </a:r>
          </a:p>
          <a:p>
            <a:endParaRPr lang="fi-FI" dirty="0"/>
          </a:p>
        </p:txBody>
      </p:sp>
      <p:sp>
        <p:nvSpPr>
          <p:cNvPr id="4" name="Päivämäärän paikkamerkki 3"/>
          <p:cNvSpPr>
            <a:spLocks noGrp="1"/>
          </p:cNvSpPr>
          <p:nvPr>
            <p:ph type="dt" sz="half" idx="10"/>
          </p:nvPr>
        </p:nvSpPr>
        <p:spPr/>
        <p:txBody>
          <a:bodyPr/>
          <a:lstStyle/>
          <a:p>
            <a:pPr algn="r"/>
            <a:r>
              <a:rPr lang="fi-FI" dirty="0" smtClean="0"/>
              <a:t>16.8.2018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5</a:t>
            </a:fld>
            <a:endParaRPr lang="fi-FI" dirty="0"/>
          </a:p>
        </p:txBody>
      </p:sp>
    </p:spTree>
    <p:extLst>
      <p:ext uri="{BB962C8B-B14F-4D97-AF65-F5344CB8AC3E}">
        <p14:creationId xmlns:p14="http://schemas.microsoft.com/office/powerpoint/2010/main" val="31579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469" y="74201"/>
            <a:ext cx="7779600" cy="857250"/>
          </a:xfrm>
        </p:spPr>
        <p:txBody>
          <a:bodyPr/>
          <a:lstStyle/>
          <a:p>
            <a:r>
              <a:rPr lang="fi-FI" dirty="0" smtClean="0"/>
              <a:t>Käykää vastaamassa (!)</a:t>
            </a:r>
            <a:endParaRPr lang="fi-FI" dirty="0"/>
          </a:p>
        </p:txBody>
      </p:sp>
      <p:sp>
        <p:nvSpPr>
          <p:cNvPr id="3" name="Sisällön paikkamerkki 2"/>
          <p:cNvSpPr>
            <a:spLocks noGrp="1"/>
          </p:cNvSpPr>
          <p:nvPr>
            <p:ph idx="1"/>
          </p:nvPr>
        </p:nvSpPr>
        <p:spPr>
          <a:xfrm>
            <a:off x="653950" y="987574"/>
            <a:ext cx="7779600" cy="3393900"/>
          </a:xfrm>
        </p:spPr>
        <p:txBody>
          <a:bodyPr/>
          <a:lstStyle/>
          <a:p>
            <a:r>
              <a:rPr lang="fi-FI" dirty="0" smtClean="0"/>
              <a:t>Vastaustilanne maanantaina:</a:t>
            </a:r>
          </a:p>
          <a:p>
            <a:pPr lvl="1"/>
            <a:r>
              <a:rPr lang="fi-FI" dirty="0" smtClean="0"/>
              <a:t>~80 vastaajaa</a:t>
            </a:r>
          </a:p>
          <a:p>
            <a:pPr lvl="1"/>
            <a:r>
              <a:rPr lang="fi-FI" dirty="0" smtClean="0"/>
              <a:t>Väestöpeitto 2,9 miljoonaa</a:t>
            </a:r>
          </a:p>
          <a:p>
            <a:endParaRPr lang="fi-FI" dirty="0" smtClean="0"/>
          </a:p>
          <a:p>
            <a:r>
              <a:rPr lang="fi-FI" dirty="0" smtClean="0"/>
              <a:t>Linkki kyselyyn:</a:t>
            </a:r>
          </a:p>
          <a:p>
            <a:pPr marL="0" indent="0">
              <a:buNone/>
            </a:pPr>
            <a:r>
              <a:rPr lang="fi-FI" u="sng" dirty="0">
                <a:hlinkClick r:id="rId2"/>
              </a:rPr>
              <a:t>https://</a:t>
            </a:r>
            <a:r>
              <a:rPr lang="fi-FI" u="sng" dirty="0" smtClean="0">
                <a:hlinkClick r:id="rId2"/>
              </a:rPr>
              <a:t>bit.ly/2M4krZT</a:t>
            </a:r>
            <a:endParaRPr lang="fi-FI" u="sng" dirty="0" smtClean="0"/>
          </a:p>
          <a:p>
            <a:pPr marL="0" indent="0">
              <a:buNone/>
            </a:pPr>
            <a:endParaRPr lang="fi-FI" u="sng" dirty="0" smtClean="0"/>
          </a:p>
          <a:p>
            <a:pPr marL="0" indent="0">
              <a:buNone/>
            </a:pPr>
            <a:r>
              <a:rPr lang="fi-FI" dirty="0" smtClean="0"/>
              <a:t>Vastausaikaa 17.8.2018 asti</a:t>
            </a:r>
            <a:endParaRPr lang="fi-FI" dirty="0"/>
          </a:p>
        </p:txBody>
      </p:sp>
      <p:sp>
        <p:nvSpPr>
          <p:cNvPr id="4" name="Päivämäärän paikkamerkki 3"/>
          <p:cNvSpPr>
            <a:spLocks noGrp="1"/>
          </p:cNvSpPr>
          <p:nvPr>
            <p:ph type="dt" sz="half" idx="10"/>
          </p:nvPr>
        </p:nvSpPr>
        <p:spPr/>
        <p:txBody>
          <a:bodyPr/>
          <a:lstStyle/>
          <a:p>
            <a:pPr algn="r"/>
            <a:r>
              <a:rPr lang="fi-FI" dirty="0" smtClean="0"/>
              <a:t>16.8.2018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6</a:t>
            </a:fld>
            <a:endParaRPr lang="fi-FI" dirty="0"/>
          </a:p>
        </p:txBody>
      </p:sp>
    </p:spTree>
    <p:extLst>
      <p:ext uri="{BB962C8B-B14F-4D97-AF65-F5344CB8AC3E}">
        <p14:creationId xmlns:p14="http://schemas.microsoft.com/office/powerpoint/2010/main" val="1044038257"/>
      </p:ext>
    </p:extLst>
  </p:cSld>
  <p:clrMapOvr>
    <a:masterClrMapping/>
  </p:clrMapOvr>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_OnnistuvaSuomi.potx" id="{D34A764C-1D6C-47DA-9A4B-D205980E9BEB}" vid="{3B661B2C-4D1A-4452-91E8-74049B15E2B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Kuntaliitto Onnistuva Suomi Suomi-Ruotsi 2017</Template>
  <TotalTime>25</TotalTime>
  <Words>261</Words>
  <Application>Microsoft Office PowerPoint</Application>
  <PresentationFormat>Näytössä katseltava esitys (16:9)</PresentationFormat>
  <Paragraphs>57</Paragraphs>
  <Slides>6</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Arial</vt:lpstr>
      <vt:lpstr>Calibri</vt:lpstr>
      <vt:lpstr>Verdana</vt:lpstr>
      <vt:lpstr>Kuntaliitto suomenkielinen</vt:lpstr>
      <vt:lpstr>Taloustorstai 16.8.2018  Kuntaliiton kysely hallitusohjelman ja kehyspäätöksen vaikutuksista kuntatalouteen  SÄÄSTÖKYSELY</vt:lpstr>
      <vt:lpstr>Mikä kysely?</vt:lpstr>
      <vt:lpstr>PowerPoint-esitys</vt:lpstr>
      <vt:lpstr>Kyselyn sisältö</vt:lpstr>
      <vt:lpstr>Ohjeistus</vt:lpstr>
      <vt:lpstr>Käykää vastaamassa (!)</vt:lpstr>
    </vt:vector>
  </TitlesOfParts>
  <Company>Suomen Kuntaliitto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Valkeinen Tuija</dc:creator>
  <cp:lastModifiedBy>Valkeinen Tuija</cp:lastModifiedBy>
  <cp:revision>7</cp:revision>
  <dcterms:created xsi:type="dcterms:W3CDTF">2017-10-26T10:32:35Z</dcterms:created>
  <dcterms:modified xsi:type="dcterms:W3CDTF">2018-08-21T11:27:42Z</dcterms:modified>
</cp:coreProperties>
</file>