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5" r:id="rId3"/>
    <p:sldId id="259" r:id="rId4"/>
    <p:sldId id="260" r:id="rId5"/>
    <p:sldId id="271" r:id="rId6"/>
    <p:sldId id="278" r:id="rId7"/>
    <p:sldId id="280" r:id="rId8"/>
    <p:sldId id="272" r:id="rId9"/>
    <p:sldId id="273" r:id="rId10"/>
    <p:sldId id="274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94" r:id="rId1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167E7-92C6-4BF2-92BE-A02C0B1C28B6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a-ES"/>
        </a:p>
      </dgm:t>
    </dgm:pt>
    <dgm:pt modelId="{5AED6703-275C-4C6E-BE2B-D78432B0A7C7}">
      <dgm:prSet phldrT="[Texto]"/>
      <dgm:spPr>
        <a:solidFill>
          <a:srgbClr val="538DCD"/>
        </a:solidFill>
      </dgm:spPr>
      <dgm:t>
        <a:bodyPr/>
        <a:lstStyle/>
        <a:p>
          <a:r>
            <a:rPr lang="ca-ES" dirty="0" err="1" smtClean="0"/>
            <a:t>Monitoring</a:t>
          </a:r>
          <a:endParaRPr lang="ca-ES" dirty="0"/>
        </a:p>
      </dgm:t>
    </dgm:pt>
    <dgm:pt modelId="{F48A1087-2746-4516-AAD8-5AF7D85B3E0D}" type="parTrans" cxnId="{93822CE6-95AF-4208-849D-18012FCA9DCB}">
      <dgm:prSet/>
      <dgm:spPr/>
      <dgm:t>
        <a:bodyPr/>
        <a:lstStyle/>
        <a:p>
          <a:endParaRPr lang="ca-ES"/>
        </a:p>
      </dgm:t>
    </dgm:pt>
    <dgm:pt modelId="{5811A687-6683-40C8-A6E0-F8239820951D}" type="sibTrans" cxnId="{93822CE6-95AF-4208-849D-18012FCA9DCB}">
      <dgm:prSet/>
      <dgm:spPr/>
      <dgm:t>
        <a:bodyPr/>
        <a:lstStyle/>
        <a:p>
          <a:endParaRPr lang="ca-ES"/>
        </a:p>
      </dgm:t>
    </dgm:pt>
    <dgm:pt modelId="{C155480D-1557-442D-B170-4BF8ED1F943A}">
      <dgm:prSet phldrT="[Texto]"/>
      <dgm:spPr>
        <a:solidFill>
          <a:srgbClr val="97BAE1">
            <a:alpha val="90000"/>
          </a:srgbClr>
        </a:solidFill>
      </dgm:spPr>
      <dgm:t>
        <a:bodyPr/>
        <a:lstStyle/>
        <a:p>
          <a:r>
            <a:rPr lang="ca-ES" dirty="0" err="1" smtClean="0"/>
            <a:t>Clinic</a:t>
          </a:r>
          <a:r>
            <a:rPr lang="ca-ES" dirty="0" smtClean="0"/>
            <a:t> variables </a:t>
          </a:r>
          <a:endParaRPr lang="ca-ES" dirty="0"/>
        </a:p>
      </dgm:t>
    </dgm:pt>
    <dgm:pt modelId="{17EB5EC6-3F8D-4D52-A98C-894510413A80}" type="parTrans" cxnId="{5C453EBE-BD2D-4386-8AC4-373B09BFC7A8}">
      <dgm:prSet/>
      <dgm:spPr/>
      <dgm:t>
        <a:bodyPr/>
        <a:lstStyle/>
        <a:p>
          <a:endParaRPr lang="ca-ES"/>
        </a:p>
      </dgm:t>
    </dgm:pt>
    <dgm:pt modelId="{FA87F534-36CB-45D2-B33F-5B3021C96DAF}" type="sibTrans" cxnId="{5C453EBE-BD2D-4386-8AC4-373B09BFC7A8}">
      <dgm:prSet/>
      <dgm:spPr/>
      <dgm:t>
        <a:bodyPr/>
        <a:lstStyle/>
        <a:p>
          <a:endParaRPr lang="ca-ES"/>
        </a:p>
      </dgm:t>
    </dgm:pt>
    <dgm:pt modelId="{1C064019-B6EB-4FF7-A0B4-50C5D33B9C7D}">
      <dgm:prSet phldrT="[Texto]"/>
      <dgm:spPr>
        <a:solidFill>
          <a:srgbClr val="97BAE1">
            <a:alpha val="90000"/>
          </a:srgbClr>
        </a:solidFill>
      </dgm:spPr>
      <dgm:t>
        <a:bodyPr/>
        <a:lstStyle/>
        <a:p>
          <a:r>
            <a:rPr lang="ca-ES" dirty="0" err="1" smtClean="0"/>
            <a:t>Questionnaires</a:t>
          </a:r>
          <a:endParaRPr lang="ca-ES" dirty="0"/>
        </a:p>
      </dgm:t>
    </dgm:pt>
    <dgm:pt modelId="{7782070F-D687-489F-83AF-EF1C351E6868}" type="parTrans" cxnId="{54A5F39B-3D15-4013-84C3-0CA407F36D27}">
      <dgm:prSet/>
      <dgm:spPr/>
      <dgm:t>
        <a:bodyPr/>
        <a:lstStyle/>
        <a:p>
          <a:endParaRPr lang="ca-ES"/>
        </a:p>
      </dgm:t>
    </dgm:pt>
    <dgm:pt modelId="{1028F6F1-0CF5-493A-B58C-A8AFB3352E76}" type="sibTrans" cxnId="{54A5F39B-3D15-4013-84C3-0CA407F36D27}">
      <dgm:prSet/>
      <dgm:spPr/>
      <dgm:t>
        <a:bodyPr/>
        <a:lstStyle/>
        <a:p>
          <a:endParaRPr lang="ca-ES"/>
        </a:p>
      </dgm:t>
    </dgm:pt>
    <dgm:pt modelId="{A3794134-5C4E-4AE6-A915-DAC702BFB555}">
      <dgm:prSet phldrT="[Texto]"/>
      <dgm:spPr>
        <a:solidFill>
          <a:srgbClr val="538DCD"/>
        </a:solidFill>
      </dgm:spPr>
      <dgm:t>
        <a:bodyPr/>
        <a:lstStyle/>
        <a:p>
          <a:r>
            <a:rPr lang="ca-ES" dirty="0" err="1" smtClean="0"/>
            <a:t>Empowerment</a:t>
          </a:r>
          <a:r>
            <a:rPr lang="ca-ES" dirty="0" smtClean="0"/>
            <a:t> </a:t>
          </a:r>
          <a:endParaRPr lang="ca-ES" dirty="0"/>
        </a:p>
      </dgm:t>
    </dgm:pt>
    <dgm:pt modelId="{2EE19FE0-7E7D-488E-946D-0E279D14C4C5}" type="parTrans" cxnId="{89EC022C-2D9B-4EB4-975A-B01C7A0A023B}">
      <dgm:prSet/>
      <dgm:spPr/>
      <dgm:t>
        <a:bodyPr/>
        <a:lstStyle/>
        <a:p>
          <a:endParaRPr lang="ca-ES"/>
        </a:p>
      </dgm:t>
    </dgm:pt>
    <dgm:pt modelId="{A720C7F9-6D64-4157-8249-A031038CA949}" type="sibTrans" cxnId="{89EC022C-2D9B-4EB4-975A-B01C7A0A023B}">
      <dgm:prSet/>
      <dgm:spPr/>
      <dgm:t>
        <a:bodyPr/>
        <a:lstStyle/>
        <a:p>
          <a:endParaRPr lang="ca-ES"/>
        </a:p>
      </dgm:t>
    </dgm:pt>
    <dgm:pt modelId="{1DFCB38D-8440-4F96-9AEC-76BACF72442F}">
      <dgm:prSet phldrT="[Texto]"/>
      <dgm:spPr>
        <a:solidFill>
          <a:srgbClr val="97BAE1">
            <a:alpha val="90000"/>
          </a:srgbClr>
        </a:solidFill>
      </dgm:spPr>
      <dgm:t>
        <a:bodyPr/>
        <a:lstStyle/>
        <a:p>
          <a:r>
            <a:rPr lang="ca-ES" dirty="0" err="1" smtClean="0"/>
            <a:t>Patient</a:t>
          </a:r>
          <a:r>
            <a:rPr lang="ca-ES" dirty="0" smtClean="0"/>
            <a:t>, </a:t>
          </a:r>
          <a:r>
            <a:rPr lang="ca-ES" dirty="0" err="1" smtClean="0"/>
            <a:t>caregivers</a:t>
          </a:r>
          <a:endParaRPr lang="ca-ES" dirty="0"/>
        </a:p>
      </dgm:t>
    </dgm:pt>
    <dgm:pt modelId="{D7507DEC-3BF8-4DE4-84D9-3034DABA3F26}" type="parTrans" cxnId="{75F653C0-644D-4C23-B03B-1BF0FEA597DE}">
      <dgm:prSet/>
      <dgm:spPr/>
      <dgm:t>
        <a:bodyPr/>
        <a:lstStyle/>
        <a:p>
          <a:endParaRPr lang="ca-ES"/>
        </a:p>
      </dgm:t>
    </dgm:pt>
    <dgm:pt modelId="{1039B68E-43C6-42CA-B2D3-887EDD358E3C}" type="sibTrans" cxnId="{75F653C0-644D-4C23-B03B-1BF0FEA597DE}">
      <dgm:prSet/>
      <dgm:spPr/>
      <dgm:t>
        <a:bodyPr/>
        <a:lstStyle/>
        <a:p>
          <a:endParaRPr lang="ca-ES"/>
        </a:p>
      </dgm:t>
    </dgm:pt>
    <dgm:pt modelId="{3C14002C-BBEC-4F13-932C-727444B54C68}">
      <dgm:prSet phldrT="[Texto]"/>
      <dgm:spPr>
        <a:solidFill>
          <a:srgbClr val="538DCD"/>
        </a:solidFill>
      </dgm:spPr>
      <dgm:t>
        <a:bodyPr/>
        <a:lstStyle/>
        <a:p>
          <a:r>
            <a:rPr lang="ca-ES" dirty="0" err="1" smtClean="0"/>
            <a:t>Communication</a:t>
          </a:r>
          <a:endParaRPr lang="ca-ES" dirty="0"/>
        </a:p>
      </dgm:t>
    </dgm:pt>
    <dgm:pt modelId="{D9E9CEFD-0312-4983-A3EE-99B59BB1DDF8}" type="parTrans" cxnId="{C6E711F5-0284-4DA8-812A-5740A4196482}">
      <dgm:prSet/>
      <dgm:spPr/>
      <dgm:t>
        <a:bodyPr/>
        <a:lstStyle/>
        <a:p>
          <a:endParaRPr lang="ca-ES"/>
        </a:p>
      </dgm:t>
    </dgm:pt>
    <dgm:pt modelId="{CDD9BAA4-4E4E-4DA8-B518-7304DECD7A7F}" type="sibTrans" cxnId="{C6E711F5-0284-4DA8-812A-5740A4196482}">
      <dgm:prSet/>
      <dgm:spPr/>
      <dgm:t>
        <a:bodyPr/>
        <a:lstStyle/>
        <a:p>
          <a:endParaRPr lang="ca-ES"/>
        </a:p>
      </dgm:t>
    </dgm:pt>
    <dgm:pt modelId="{891242F7-36ED-4AD1-80B6-AD90BA2CCA5D}">
      <dgm:prSet phldrT="[Texto]"/>
      <dgm:spPr>
        <a:solidFill>
          <a:srgbClr val="97BAE1">
            <a:alpha val="90000"/>
          </a:srgbClr>
        </a:solidFill>
      </dgm:spPr>
      <dgm:t>
        <a:bodyPr/>
        <a:lstStyle/>
        <a:p>
          <a:r>
            <a:rPr lang="ca-ES" dirty="0" err="1" smtClean="0"/>
            <a:t>Notification</a:t>
          </a:r>
          <a:endParaRPr lang="ca-ES" dirty="0"/>
        </a:p>
      </dgm:t>
    </dgm:pt>
    <dgm:pt modelId="{B83BCA55-EBEF-41A3-B5DA-54ACDC51BA0A}" type="parTrans" cxnId="{496DD824-0072-41B8-8319-2FB6DD926C19}">
      <dgm:prSet/>
      <dgm:spPr/>
      <dgm:t>
        <a:bodyPr/>
        <a:lstStyle/>
        <a:p>
          <a:endParaRPr lang="ca-ES"/>
        </a:p>
      </dgm:t>
    </dgm:pt>
    <dgm:pt modelId="{B8BAC1D5-F741-4B4D-AFE0-FCE0109AB5F8}" type="sibTrans" cxnId="{496DD824-0072-41B8-8319-2FB6DD926C19}">
      <dgm:prSet/>
      <dgm:spPr/>
      <dgm:t>
        <a:bodyPr/>
        <a:lstStyle/>
        <a:p>
          <a:endParaRPr lang="ca-ES"/>
        </a:p>
      </dgm:t>
    </dgm:pt>
    <dgm:pt modelId="{42441F57-9942-4B41-ADA1-1AE847723D8F}">
      <dgm:prSet phldrT="[Texto]"/>
      <dgm:spPr>
        <a:solidFill>
          <a:srgbClr val="97BAE1">
            <a:alpha val="90000"/>
          </a:srgbClr>
        </a:solidFill>
      </dgm:spPr>
      <dgm:t>
        <a:bodyPr/>
        <a:lstStyle/>
        <a:p>
          <a:r>
            <a:rPr lang="ca-ES" dirty="0" err="1" smtClean="0"/>
            <a:t>Videos</a:t>
          </a:r>
          <a:r>
            <a:rPr lang="ca-ES" dirty="0" smtClean="0"/>
            <a:t>, game, </a:t>
          </a:r>
          <a:r>
            <a:rPr lang="ca-ES" dirty="0" err="1" smtClean="0"/>
            <a:t>pdfs</a:t>
          </a:r>
          <a:r>
            <a:rPr lang="ca-ES" dirty="0" smtClean="0"/>
            <a:t>,...</a:t>
          </a:r>
          <a:endParaRPr lang="ca-ES" dirty="0"/>
        </a:p>
      </dgm:t>
    </dgm:pt>
    <dgm:pt modelId="{B34E3498-5DE4-4A5D-87DE-EA5C54E67CB0}" type="parTrans" cxnId="{C58932DD-BED4-49AE-8EA3-8012AC04A2DA}">
      <dgm:prSet/>
      <dgm:spPr/>
      <dgm:t>
        <a:bodyPr/>
        <a:lstStyle/>
        <a:p>
          <a:endParaRPr lang="ca-ES"/>
        </a:p>
      </dgm:t>
    </dgm:pt>
    <dgm:pt modelId="{32E4FF4C-CA35-4951-9C26-57E59B06A57E}" type="sibTrans" cxnId="{C58932DD-BED4-49AE-8EA3-8012AC04A2DA}">
      <dgm:prSet/>
      <dgm:spPr/>
      <dgm:t>
        <a:bodyPr/>
        <a:lstStyle/>
        <a:p>
          <a:endParaRPr lang="ca-ES"/>
        </a:p>
      </dgm:t>
    </dgm:pt>
    <dgm:pt modelId="{A2C59B7C-A8D9-4A28-8393-E68F581BE7E6}" type="pres">
      <dgm:prSet presAssocID="{FF5167E7-92C6-4BF2-92BE-A02C0B1C28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EBF089F4-BE39-40C3-9446-B6D571B834AD}" type="pres">
      <dgm:prSet presAssocID="{5AED6703-275C-4C6E-BE2B-D78432B0A7C7}" presName="linNode" presStyleCnt="0"/>
      <dgm:spPr/>
    </dgm:pt>
    <dgm:pt modelId="{805F4ACE-5391-405E-AAB6-588381BA309D}" type="pres">
      <dgm:prSet presAssocID="{5AED6703-275C-4C6E-BE2B-D78432B0A7C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0CE191B-BB2F-4C5C-A46B-93098AF4F8DC}" type="pres">
      <dgm:prSet presAssocID="{5AED6703-275C-4C6E-BE2B-D78432B0A7C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ABCCDC5-39A6-4C60-96E3-981E344BCA7C}" type="pres">
      <dgm:prSet presAssocID="{5811A687-6683-40C8-A6E0-F8239820951D}" presName="sp" presStyleCnt="0"/>
      <dgm:spPr/>
    </dgm:pt>
    <dgm:pt modelId="{B936134F-5CE8-456F-AA7F-2B9DE34D7C1B}" type="pres">
      <dgm:prSet presAssocID="{A3794134-5C4E-4AE6-A915-DAC702BFB555}" presName="linNode" presStyleCnt="0"/>
      <dgm:spPr/>
    </dgm:pt>
    <dgm:pt modelId="{E2CF1832-16D8-4BD6-8031-079FF47FC639}" type="pres">
      <dgm:prSet presAssocID="{A3794134-5C4E-4AE6-A915-DAC702BFB555}" presName="parentText" presStyleLbl="node1" presStyleIdx="1" presStyleCnt="3" custLinFactNeighborX="592" custLinFactNeighborY="-960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258E177-877F-48F1-A495-9C096FD760C8}" type="pres">
      <dgm:prSet presAssocID="{A3794134-5C4E-4AE6-A915-DAC702BFB55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8639599-E918-4F2D-9D0B-3F22E271CC37}" type="pres">
      <dgm:prSet presAssocID="{A720C7F9-6D64-4157-8249-A031038CA949}" presName="sp" presStyleCnt="0"/>
      <dgm:spPr/>
    </dgm:pt>
    <dgm:pt modelId="{32AA51BF-D9DA-4866-84EF-F8422469F6A1}" type="pres">
      <dgm:prSet presAssocID="{3C14002C-BBEC-4F13-932C-727444B54C68}" presName="linNode" presStyleCnt="0"/>
      <dgm:spPr/>
    </dgm:pt>
    <dgm:pt modelId="{FDCE269C-4CD8-45B7-B533-ADF524187440}" type="pres">
      <dgm:prSet presAssocID="{3C14002C-BBEC-4F13-932C-727444B54C6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EB68F00-09E2-488E-9CC9-FE0677FAB48E}" type="pres">
      <dgm:prSet presAssocID="{3C14002C-BBEC-4F13-932C-727444B54C6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54A5F39B-3D15-4013-84C3-0CA407F36D27}" srcId="{5AED6703-275C-4C6E-BE2B-D78432B0A7C7}" destId="{1C064019-B6EB-4FF7-A0B4-50C5D33B9C7D}" srcOrd="1" destOrd="0" parTransId="{7782070F-D687-489F-83AF-EF1C351E6868}" sibTransId="{1028F6F1-0CF5-493A-B58C-A8AFB3352E76}"/>
    <dgm:cxn modelId="{93822CE6-95AF-4208-849D-18012FCA9DCB}" srcId="{FF5167E7-92C6-4BF2-92BE-A02C0B1C28B6}" destId="{5AED6703-275C-4C6E-BE2B-D78432B0A7C7}" srcOrd="0" destOrd="0" parTransId="{F48A1087-2746-4516-AAD8-5AF7D85B3E0D}" sibTransId="{5811A687-6683-40C8-A6E0-F8239820951D}"/>
    <dgm:cxn modelId="{C148AA5F-26D3-4B38-BD3B-A168D19B139C}" type="presOf" srcId="{1C064019-B6EB-4FF7-A0B4-50C5D33B9C7D}" destId="{00CE191B-BB2F-4C5C-A46B-93098AF4F8DC}" srcOrd="0" destOrd="1" presId="urn:microsoft.com/office/officeart/2005/8/layout/vList5"/>
    <dgm:cxn modelId="{18C75D13-FCC2-4486-843B-EC6D709EC7B1}" type="presOf" srcId="{C155480D-1557-442D-B170-4BF8ED1F943A}" destId="{00CE191B-BB2F-4C5C-A46B-93098AF4F8DC}" srcOrd="0" destOrd="0" presId="urn:microsoft.com/office/officeart/2005/8/layout/vList5"/>
    <dgm:cxn modelId="{DDF69CCE-3451-4940-A146-025D580634F8}" type="presOf" srcId="{1DFCB38D-8440-4F96-9AEC-76BACF72442F}" destId="{1258E177-877F-48F1-A495-9C096FD760C8}" srcOrd="0" destOrd="0" presId="urn:microsoft.com/office/officeart/2005/8/layout/vList5"/>
    <dgm:cxn modelId="{D52CF70F-8C4A-41BB-B82B-A695B03619A5}" type="presOf" srcId="{891242F7-36ED-4AD1-80B6-AD90BA2CCA5D}" destId="{5EB68F00-09E2-488E-9CC9-FE0677FAB48E}" srcOrd="0" destOrd="0" presId="urn:microsoft.com/office/officeart/2005/8/layout/vList5"/>
    <dgm:cxn modelId="{496DD824-0072-41B8-8319-2FB6DD926C19}" srcId="{3C14002C-BBEC-4F13-932C-727444B54C68}" destId="{891242F7-36ED-4AD1-80B6-AD90BA2CCA5D}" srcOrd="0" destOrd="0" parTransId="{B83BCA55-EBEF-41A3-B5DA-54ACDC51BA0A}" sibTransId="{B8BAC1D5-F741-4B4D-AFE0-FCE0109AB5F8}"/>
    <dgm:cxn modelId="{6768F9EA-91D0-4501-A104-1518EF50948C}" type="presOf" srcId="{FF5167E7-92C6-4BF2-92BE-A02C0B1C28B6}" destId="{A2C59B7C-A8D9-4A28-8393-E68F581BE7E6}" srcOrd="0" destOrd="0" presId="urn:microsoft.com/office/officeart/2005/8/layout/vList5"/>
    <dgm:cxn modelId="{89EC022C-2D9B-4EB4-975A-B01C7A0A023B}" srcId="{FF5167E7-92C6-4BF2-92BE-A02C0B1C28B6}" destId="{A3794134-5C4E-4AE6-A915-DAC702BFB555}" srcOrd="1" destOrd="0" parTransId="{2EE19FE0-7E7D-488E-946D-0E279D14C4C5}" sibTransId="{A720C7F9-6D64-4157-8249-A031038CA949}"/>
    <dgm:cxn modelId="{47AA5D07-3D41-4029-9240-A88ACC534574}" type="presOf" srcId="{A3794134-5C4E-4AE6-A915-DAC702BFB555}" destId="{E2CF1832-16D8-4BD6-8031-079FF47FC639}" srcOrd="0" destOrd="0" presId="urn:microsoft.com/office/officeart/2005/8/layout/vList5"/>
    <dgm:cxn modelId="{72488AEC-9F9A-4A96-9496-417D6895C56B}" type="presOf" srcId="{42441F57-9942-4B41-ADA1-1AE847723D8F}" destId="{1258E177-877F-48F1-A495-9C096FD760C8}" srcOrd="0" destOrd="1" presId="urn:microsoft.com/office/officeart/2005/8/layout/vList5"/>
    <dgm:cxn modelId="{C6E711F5-0284-4DA8-812A-5740A4196482}" srcId="{FF5167E7-92C6-4BF2-92BE-A02C0B1C28B6}" destId="{3C14002C-BBEC-4F13-932C-727444B54C68}" srcOrd="2" destOrd="0" parTransId="{D9E9CEFD-0312-4983-A3EE-99B59BB1DDF8}" sibTransId="{CDD9BAA4-4E4E-4DA8-B518-7304DECD7A7F}"/>
    <dgm:cxn modelId="{BB265578-A734-4E0F-9641-90874B732930}" type="presOf" srcId="{3C14002C-BBEC-4F13-932C-727444B54C68}" destId="{FDCE269C-4CD8-45B7-B533-ADF524187440}" srcOrd="0" destOrd="0" presId="urn:microsoft.com/office/officeart/2005/8/layout/vList5"/>
    <dgm:cxn modelId="{C9506FF6-A5E4-45B0-AE09-2EEF49D88E7C}" type="presOf" srcId="{5AED6703-275C-4C6E-BE2B-D78432B0A7C7}" destId="{805F4ACE-5391-405E-AAB6-588381BA309D}" srcOrd="0" destOrd="0" presId="urn:microsoft.com/office/officeart/2005/8/layout/vList5"/>
    <dgm:cxn modelId="{75F653C0-644D-4C23-B03B-1BF0FEA597DE}" srcId="{A3794134-5C4E-4AE6-A915-DAC702BFB555}" destId="{1DFCB38D-8440-4F96-9AEC-76BACF72442F}" srcOrd="0" destOrd="0" parTransId="{D7507DEC-3BF8-4DE4-84D9-3034DABA3F26}" sibTransId="{1039B68E-43C6-42CA-B2D3-887EDD358E3C}"/>
    <dgm:cxn modelId="{5C453EBE-BD2D-4386-8AC4-373B09BFC7A8}" srcId="{5AED6703-275C-4C6E-BE2B-D78432B0A7C7}" destId="{C155480D-1557-442D-B170-4BF8ED1F943A}" srcOrd="0" destOrd="0" parTransId="{17EB5EC6-3F8D-4D52-A98C-894510413A80}" sibTransId="{FA87F534-36CB-45D2-B33F-5B3021C96DAF}"/>
    <dgm:cxn modelId="{C58932DD-BED4-49AE-8EA3-8012AC04A2DA}" srcId="{A3794134-5C4E-4AE6-A915-DAC702BFB555}" destId="{42441F57-9942-4B41-ADA1-1AE847723D8F}" srcOrd="1" destOrd="0" parTransId="{B34E3498-5DE4-4A5D-87DE-EA5C54E67CB0}" sibTransId="{32E4FF4C-CA35-4951-9C26-57E59B06A57E}"/>
    <dgm:cxn modelId="{47B164C8-2C7B-4C00-8336-8C57845ABB13}" type="presParOf" srcId="{A2C59B7C-A8D9-4A28-8393-E68F581BE7E6}" destId="{EBF089F4-BE39-40C3-9446-B6D571B834AD}" srcOrd="0" destOrd="0" presId="urn:microsoft.com/office/officeart/2005/8/layout/vList5"/>
    <dgm:cxn modelId="{D286BE7C-3529-45A5-81AE-A9A45F169260}" type="presParOf" srcId="{EBF089F4-BE39-40C3-9446-B6D571B834AD}" destId="{805F4ACE-5391-405E-AAB6-588381BA309D}" srcOrd="0" destOrd="0" presId="urn:microsoft.com/office/officeart/2005/8/layout/vList5"/>
    <dgm:cxn modelId="{58C9313F-5ADB-41DE-B86F-E58128F49D52}" type="presParOf" srcId="{EBF089F4-BE39-40C3-9446-B6D571B834AD}" destId="{00CE191B-BB2F-4C5C-A46B-93098AF4F8DC}" srcOrd="1" destOrd="0" presId="urn:microsoft.com/office/officeart/2005/8/layout/vList5"/>
    <dgm:cxn modelId="{15EDD19B-B3D1-4D84-8C68-06549E87BD64}" type="presParOf" srcId="{A2C59B7C-A8D9-4A28-8393-E68F581BE7E6}" destId="{FABCCDC5-39A6-4C60-96E3-981E344BCA7C}" srcOrd="1" destOrd="0" presId="urn:microsoft.com/office/officeart/2005/8/layout/vList5"/>
    <dgm:cxn modelId="{93A0371F-D1E7-48B6-B1DC-77FECEEA769A}" type="presParOf" srcId="{A2C59B7C-A8D9-4A28-8393-E68F581BE7E6}" destId="{B936134F-5CE8-456F-AA7F-2B9DE34D7C1B}" srcOrd="2" destOrd="0" presId="urn:microsoft.com/office/officeart/2005/8/layout/vList5"/>
    <dgm:cxn modelId="{274636DB-199D-4BE2-87DA-A6569D46B2E9}" type="presParOf" srcId="{B936134F-5CE8-456F-AA7F-2B9DE34D7C1B}" destId="{E2CF1832-16D8-4BD6-8031-079FF47FC639}" srcOrd="0" destOrd="0" presId="urn:microsoft.com/office/officeart/2005/8/layout/vList5"/>
    <dgm:cxn modelId="{DC610073-6DDC-4017-A912-A01262A57E07}" type="presParOf" srcId="{B936134F-5CE8-456F-AA7F-2B9DE34D7C1B}" destId="{1258E177-877F-48F1-A495-9C096FD760C8}" srcOrd="1" destOrd="0" presId="urn:microsoft.com/office/officeart/2005/8/layout/vList5"/>
    <dgm:cxn modelId="{24CEA676-E5BB-4E4A-9A95-0CF7B7AFFC4A}" type="presParOf" srcId="{A2C59B7C-A8D9-4A28-8393-E68F581BE7E6}" destId="{28639599-E918-4F2D-9D0B-3F22E271CC37}" srcOrd="3" destOrd="0" presId="urn:microsoft.com/office/officeart/2005/8/layout/vList5"/>
    <dgm:cxn modelId="{C03E927C-D61A-4327-9A97-C6BB457667B8}" type="presParOf" srcId="{A2C59B7C-A8D9-4A28-8393-E68F581BE7E6}" destId="{32AA51BF-D9DA-4866-84EF-F8422469F6A1}" srcOrd="4" destOrd="0" presId="urn:microsoft.com/office/officeart/2005/8/layout/vList5"/>
    <dgm:cxn modelId="{B9C46DDB-CB14-4C21-AB89-FA7B24F411A0}" type="presParOf" srcId="{32AA51BF-D9DA-4866-84EF-F8422469F6A1}" destId="{FDCE269C-4CD8-45B7-B533-ADF524187440}" srcOrd="0" destOrd="0" presId="urn:microsoft.com/office/officeart/2005/8/layout/vList5"/>
    <dgm:cxn modelId="{B8864014-8EB8-4B1D-AA2B-2315A39E60EE}" type="presParOf" srcId="{32AA51BF-D9DA-4866-84EF-F8422469F6A1}" destId="{5EB68F00-09E2-488E-9CC9-FE0677FAB4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191B-BB2F-4C5C-A46B-93098AF4F8DC}">
      <dsp:nvSpPr>
        <dsp:cNvPr id="0" name=""/>
        <dsp:cNvSpPr/>
      </dsp:nvSpPr>
      <dsp:spPr>
        <a:xfrm rot="5400000">
          <a:off x="4076905" y="-1459439"/>
          <a:ext cx="1172379" cy="4388795"/>
        </a:xfrm>
        <a:prstGeom prst="round2SameRect">
          <a:avLst/>
        </a:prstGeom>
        <a:solidFill>
          <a:srgbClr val="97BAE1">
            <a:alpha val="90000"/>
          </a:srgb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3100" kern="1200" dirty="0" err="1" smtClean="0"/>
            <a:t>Clinic</a:t>
          </a:r>
          <a:r>
            <a:rPr lang="ca-ES" sz="3100" kern="1200" dirty="0" smtClean="0"/>
            <a:t> variables </a:t>
          </a:r>
          <a:endParaRPr lang="ca-E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3100" kern="1200" dirty="0" err="1" smtClean="0"/>
            <a:t>Questionnaires</a:t>
          </a:r>
          <a:endParaRPr lang="ca-ES" sz="3100" kern="1200" dirty="0"/>
        </a:p>
      </dsp:txBody>
      <dsp:txXfrm rot="-5400000">
        <a:off x="2468698" y="205999"/>
        <a:ext cx="4331564" cy="1057917"/>
      </dsp:txXfrm>
    </dsp:sp>
    <dsp:sp modelId="{805F4ACE-5391-405E-AAB6-588381BA309D}">
      <dsp:nvSpPr>
        <dsp:cNvPr id="0" name=""/>
        <dsp:cNvSpPr/>
      </dsp:nvSpPr>
      <dsp:spPr>
        <a:xfrm>
          <a:off x="0" y="2220"/>
          <a:ext cx="2468697" cy="1465474"/>
        </a:xfrm>
        <a:prstGeom prst="roundRect">
          <a:avLst/>
        </a:prstGeom>
        <a:solidFill>
          <a:srgbClr val="538D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err="1" smtClean="0"/>
            <a:t>Monitoring</a:t>
          </a:r>
          <a:endParaRPr lang="ca-ES" sz="2400" kern="1200" dirty="0"/>
        </a:p>
      </dsp:txBody>
      <dsp:txXfrm>
        <a:off x="71539" y="73759"/>
        <a:ext cx="2325619" cy="1322396"/>
      </dsp:txXfrm>
    </dsp:sp>
    <dsp:sp modelId="{1258E177-877F-48F1-A495-9C096FD760C8}">
      <dsp:nvSpPr>
        <dsp:cNvPr id="0" name=""/>
        <dsp:cNvSpPr/>
      </dsp:nvSpPr>
      <dsp:spPr>
        <a:xfrm rot="5400000">
          <a:off x="4076905" y="79308"/>
          <a:ext cx="1172379" cy="4388795"/>
        </a:xfrm>
        <a:prstGeom prst="round2SameRect">
          <a:avLst/>
        </a:prstGeom>
        <a:solidFill>
          <a:srgbClr val="97BAE1">
            <a:alpha val="90000"/>
          </a:srgb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3100" kern="1200" dirty="0" err="1" smtClean="0"/>
            <a:t>Patient</a:t>
          </a:r>
          <a:r>
            <a:rPr lang="ca-ES" sz="3100" kern="1200" dirty="0" smtClean="0"/>
            <a:t>, </a:t>
          </a:r>
          <a:r>
            <a:rPr lang="ca-ES" sz="3100" kern="1200" dirty="0" err="1" smtClean="0"/>
            <a:t>caregivers</a:t>
          </a:r>
          <a:endParaRPr lang="ca-E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3100" kern="1200" dirty="0" err="1" smtClean="0"/>
            <a:t>Videos</a:t>
          </a:r>
          <a:r>
            <a:rPr lang="ca-ES" sz="3100" kern="1200" dirty="0" smtClean="0"/>
            <a:t>, game, </a:t>
          </a:r>
          <a:r>
            <a:rPr lang="ca-ES" sz="3100" kern="1200" dirty="0" err="1" smtClean="0"/>
            <a:t>pdfs</a:t>
          </a:r>
          <a:r>
            <a:rPr lang="ca-ES" sz="3100" kern="1200" dirty="0" smtClean="0"/>
            <a:t>,...</a:t>
          </a:r>
          <a:endParaRPr lang="ca-ES" sz="3100" kern="1200" dirty="0"/>
        </a:p>
      </dsp:txBody>
      <dsp:txXfrm rot="-5400000">
        <a:off x="2468698" y="1744747"/>
        <a:ext cx="4331564" cy="1057917"/>
      </dsp:txXfrm>
    </dsp:sp>
    <dsp:sp modelId="{E2CF1832-16D8-4BD6-8031-079FF47FC639}">
      <dsp:nvSpPr>
        <dsp:cNvPr id="0" name=""/>
        <dsp:cNvSpPr/>
      </dsp:nvSpPr>
      <dsp:spPr>
        <a:xfrm>
          <a:off x="25981" y="1526900"/>
          <a:ext cx="2468697" cy="1465474"/>
        </a:xfrm>
        <a:prstGeom prst="roundRect">
          <a:avLst/>
        </a:prstGeom>
        <a:solidFill>
          <a:srgbClr val="538D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err="1" smtClean="0"/>
            <a:t>Empowerment</a:t>
          </a:r>
          <a:r>
            <a:rPr lang="ca-ES" sz="2400" kern="1200" dirty="0" smtClean="0"/>
            <a:t> </a:t>
          </a:r>
          <a:endParaRPr lang="ca-ES" sz="2400" kern="1200" dirty="0"/>
        </a:p>
      </dsp:txBody>
      <dsp:txXfrm>
        <a:off x="97520" y="1598439"/>
        <a:ext cx="2325619" cy="1322396"/>
      </dsp:txXfrm>
    </dsp:sp>
    <dsp:sp modelId="{5EB68F00-09E2-488E-9CC9-FE0677FAB48E}">
      <dsp:nvSpPr>
        <dsp:cNvPr id="0" name=""/>
        <dsp:cNvSpPr/>
      </dsp:nvSpPr>
      <dsp:spPr>
        <a:xfrm rot="5400000">
          <a:off x="4076905" y="1618057"/>
          <a:ext cx="1172379" cy="4388795"/>
        </a:xfrm>
        <a:prstGeom prst="round2SameRect">
          <a:avLst/>
        </a:prstGeom>
        <a:solidFill>
          <a:srgbClr val="97BAE1">
            <a:alpha val="90000"/>
          </a:srgb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3100" kern="1200" dirty="0" err="1" smtClean="0"/>
            <a:t>Notification</a:t>
          </a:r>
          <a:endParaRPr lang="ca-ES" sz="3100" kern="1200" dirty="0"/>
        </a:p>
      </dsp:txBody>
      <dsp:txXfrm rot="-5400000">
        <a:off x="2468698" y="3283496"/>
        <a:ext cx="4331564" cy="1057917"/>
      </dsp:txXfrm>
    </dsp:sp>
    <dsp:sp modelId="{FDCE269C-4CD8-45B7-B533-ADF524187440}">
      <dsp:nvSpPr>
        <dsp:cNvPr id="0" name=""/>
        <dsp:cNvSpPr/>
      </dsp:nvSpPr>
      <dsp:spPr>
        <a:xfrm>
          <a:off x="0" y="3079717"/>
          <a:ext cx="2468697" cy="1465474"/>
        </a:xfrm>
        <a:prstGeom prst="roundRect">
          <a:avLst/>
        </a:prstGeom>
        <a:solidFill>
          <a:srgbClr val="538D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err="1" smtClean="0"/>
            <a:t>Communication</a:t>
          </a:r>
          <a:endParaRPr lang="ca-ES" sz="2400" kern="1200" dirty="0"/>
        </a:p>
      </dsp:txBody>
      <dsp:txXfrm>
        <a:off x="71539" y="3151256"/>
        <a:ext cx="2325619" cy="1322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CFF17-A23E-446F-BD55-34462E9837C8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F00E-0CF1-4939-B7AF-314744ADF3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86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ings.powerdata.es/webinar-transformacion-digital-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02FCA-3BF3-45D0-AEF7-6BB2FC3A978E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894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747" indent="-228874" defTabSz="915496"/>
            <a:r>
              <a:rPr lang="es-ES" b="1" dirty="0" smtClean="0"/>
              <a:t>La </a:t>
            </a:r>
            <a:r>
              <a:rPr lang="es-ES" b="1" dirty="0" smtClean="0">
                <a:hlinkClick r:id="rId3"/>
              </a:rPr>
              <a:t>transformación digital</a:t>
            </a:r>
            <a:r>
              <a:rPr lang="es-ES" b="1" dirty="0" smtClean="0"/>
              <a:t> </a:t>
            </a:r>
            <a:r>
              <a:rPr lang="es-ES" b="1" dirty="0" err="1" smtClean="0"/>
              <a:t>és</a:t>
            </a:r>
            <a:r>
              <a:rPr lang="es-ES" b="1" dirty="0" smtClean="0"/>
              <a:t> </a:t>
            </a:r>
            <a:r>
              <a:rPr lang="es-ES" b="1" dirty="0" err="1" smtClean="0"/>
              <a:t>l’aplicació</a:t>
            </a:r>
            <a:r>
              <a:rPr lang="es-ES" b="1" dirty="0" smtClean="0"/>
              <a:t> de </a:t>
            </a:r>
            <a:r>
              <a:rPr lang="es-ES" b="1" dirty="0" err="1" smtClean="0"/>
              <a:t>capacitats</a:t>
            </a:r>
            <a:r>
              <a:rPr lang="es-ES" b="1" dirty="0" smtClean="0"/>
              <a:t> </a:t>
            </a:r>
            <a:r>
              <a:rPr lang="es-ES" b="1" dirty="0" err="1" smtClean="0"/>
              <a:t>digitals</a:t>
            </a:r>
            <a:r>
              <a:rPr lang="es-ES" b="1" dirty="0" smtClean="0"/>
              <a:t> a </a:t>
            </a:r>
            <a:r>
              <a:rPr lang="es-ES" b="1" dirty="0" err="1" smtClean="0"/>
              <a:t>processos</a:t>
            </a:r>
            <a:r>
              <a:rPr lang="es-ES" b="1" dirty="0" smtClean="0"/>
              <a:t>, </a:t>
            </a:r>
            <a:r>
              <a:rPr lang="es-ES" b="1" dirty="0" err="1" smtClean="0"/>
              <a:t>productes</a:t>
            </a:r>
            <a:r>
              <a:rPr lang="es-ES" b="1" dirty="0" smtClean="0"/>
              <a:t> i </a:t>
            </a:r>
            <a:r>
              <a:rPr lang="es-ES" b="1" dirty="0" err="1" smtClean="0"/>
              <a:t>actius</a:t>
            </a:r>
            <a:r>
              <a:rPr lang="es-ES" b="1" dirty="0" smtClean="0"/>
              <a:t> per </a:t>
            </a:r>
            <a:r>
              <a:rPr lang="es-ES" b="1" dirty="0" err="1" smtClean="0"/>
              <a:t>millorar</a:t>
            </a:r>
            <a:r>
              <a:rPr lang="es-ES" b="1" dirty="0" smtClean="0"/>
              <a:t> </a:t>
            </a:r>
            <a:r>
              <a:rPr lang="es-ES" b="1" dirty="0" err="1" smtClean="0"/>
              <a:t>l’eficiència</a:t>
            </a:r>
            <a:r>
              <a:rPr lang="es-ES" b="1" dirty="0" smtClean="0"/>
              <a:t>, </a:t>
            </a:r>
            <a:r>
              <a:rPr lang="es-ES" b="1" dirty="0" err="1" smtClean="0"/>
              <a:t>millorar</a:t>
            </a:r>
            <a:r>
              <a:rPr lang="es-ES" b="1" dirty="0" smtClean="0"/>
              <a:t> el valor </a:t>
            </a:r>
            <a:r>
              <a:rPr lang="es-ES" b="1" dirty="0" err="1" smtClean="0"/>
              <a:t>pel</a:t>
            </a:r>
            <a:r>
              <a:rPr lang="es-ES" b="1" dirty="0" smtClean="0"/>
              <a:t> </a:t>
            </a:r>
            <a:r>
              <a:rPr lang="es-ES" b="1" dirty="0" err="1" smtClean="0"/>
              <a:t>client</a:t>
            </a:r>
            <a:r>
              <a:rPr lang="es-ES" b="1" dirty="0" smtClean="0"/>
              <a:t>, gestionar el </a:t>
            </a:r>
            <a:r>
              <a:rPr lang="es-ES" b="1" dirty="0" err="1" smtClean="0"/>
              <a:t>risc</a:t>
            </a:r>
            <a:r>
              <a:rPr lang="es-ES" b="1" dirty="0" smtClean="0"/>
              <a:t> i descubrir noves </a:t>
            </a:r>
            <a:r>
              <a:rPr lang="es-ES" b="1" dirty="0" err="1" smtClean="0"/>
              <a:t>oportunitat</a:t>
            </a:r>
            <a:r>
              <a:rPr lang="es-ES" b="1" dirty="0" smtClean="0"/>
              <a:t> per generar ingresos. </a:t>
            </a:r>
            <a:endParaRPr lang="es-ES" dirty="0" smtClean="0"/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38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8267-49F3-437B-ACFF-F6C18689468B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904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340B-15E3-40A6-958C-A3236D27CAF1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280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215900" y="808038"/>
            <a:ext cx="7178675" cy="40386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7A1E-D0A0-4F57-8B1A-0CD1F2B0935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54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Aquest projecte ens</a:t>
            </a:r>
            <a:r>
              <a:rPr lang="ca-ES" baseline="0" dirty="0" smtClean="0"/>
              <a:t> permetrà un canvi de model assistencial centrat en el pacient. Passar d’un model més paternalista a un model més participatiu.  Integrat en el diferents dispositius assistencial. I integrada en els nostres sistemes d’informació (SAP i </a:t>
            </a:r>
            <a:r>
              <a:rPr lang="ca-ES" baseline="0" dirty="0" err="1" smtClean="0"/>
              <a:t>eCAP</a:t>
            </a:r>
            <a:r>
              <a:rPr lang="ca-ES" baseline="0" dirty="0" smtClean="0"/>
              <a:t>)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8267-49F3-437B-ACFF-F6C18689468B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897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El projecte té 3 pilars: Telemonitorització:</a:t>
            </a:r>
            <a:r>
              <a:rPr lang="ca-ES" baseline="0" dirty="0" smtClean="0"/>
              <a:t> 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8267-49F3-437B-ACFF-F6C18689468B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083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668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32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907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96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527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762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487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42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20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24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05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1432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45DB2-BD40-48E9-BCAF-22A92EE825CD}" type="datetimeFigureOut">
              <a:rPr lang="ca-ES" smtClean="0"/>
              <a:t>27/4/2022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1C81E-5E3D-4E43-B89D-DF1A92DE69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729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3 Imatge CM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r="3361"/>
          <a:stretch/>
        </p:blipFill>
        <p:spPr>
          <a:xfrm>
            <a:off x="1781733" y="6929"/>
            <a:ext cx="12192000" cy="6862685"/>
          </a:xfrm>
          <a:prstGeom prst="rect">
            <a:avLst/>
          </a:prstGeom>
        </p:spPr>
      </p:pic>
      <p:sp>
        <p:nvSpPr>
          <p:cNvPr id="5" name="Trapecio 4"/>
          <p:cNvSpPr/>
          <p:nvPr/>
        </p:nvSpPr>
        <p:spPr>
          <a:xfrm>
            <a:off x="0" y="-26894"/>
            <a:ext cx="8220547" cy="6884894"/>
          </a:xfrm>
          <a:custGeom>
            <a:avLst/>
            <a:gdLst>
              <a:gd name="connsiteX0" fmla="*/ 0 w 6266329"/>
              <a:gd name="connsiteY0" fmla="*/ 6858000 h 6858000"/>
              <a:gd name="connsiteX1" fmla="*/ 1566582 w 6266329"/>
              <a:gd name="connsiteY1" fmla="*/ 0 h 6858000"/>
              <a:gd name="connsiteX2" fmla="*/ 4699747 w 6266329"/>
              <a:gd name="connsiteY2" fmla="*/ 0 h 6858000"/>
              <a:gd name="connsiteX3" fmla="*/ 6266329 w 6266329"/>
              <a:gd name="connsiteY3" fmla="*/ 6858000 h 6858000"/>
              <a:gd name="connsiteX4" fmla="*/ 0 w 6266329"/>
              <a:gd name="connsiteY4" fmla="*/ 6858000 h 6858000"/>
              <a:gd name="connsiteX0" fmla="*/ 0 w 6266329"/>
              <a:gd name="connsiteY0" fmla="*/ 6911788 h 6911788"/>
              <a:gd name="connsiteX1" fmla="*/ 6723 w 6266329"/>
              <a:gd name="connsiteY1" fmla="*/ 0 h 6911788"/>
              <a:gd name="connsiteX2" fmla="*/ 4699747 w 6266329"/>
              <a:gd name="connsiteY2" fmla="*/ 53788 h 6911788"/>
              <a:gd name="connsiteX3" fmla="*/ 6266329 w 6266329"/>
              <a:gd name="connsiteY3" fmla="*/ 6911788 h 6911788"/>
              <a:gd name="connsiteX4" fmla="*/ 0 w 6266329"/>
              <a:gd name="connsiteY4" fmla="*/ 6911788 h 6911788"/>
              <a:gd name="connsiteX0" fmla="*/ 0 w 6266329"/>
              <a:gd name="connsiteY0" fmla="*/ 6884894 h 6884894"/>
              <a:gd name="connsiteX1" fmla="*/ 6723 w 6266329"/>
              <a:gd name="connsiteY1" fmla="*/ 0 h 6884894"/>
              <a:gd name="connsiteX2" fmla="*/ 4699747 w 6266329"/>
              <a:gd name="connsiteY2" fmla="*/ 26894 h 6884894"/>
              <a:gd name="connsiteX3" fmla="*/ 6266329 w 6266329"/>
              <a:gd name="connsiteY3" fmla="*/ 6884894 h 6884894"/>
              <a:gd name="connsiteX4" fmla="*/ 0 w 6266329"/>
              <a:gd name="connsiteY4" fmla="*/ 6884894 h 6884894"/>
              <a:gd name="connsiteX0" fmla="*/ 0 w 6266329"/>
              <a:gd name="connsiteY0" fmla="*/ 6884894 h 6884894"/>
              <a:gd name="connsiteX1" fmla="*/ 6723 w 6266329"/>
              <a:gd name="connsiteY1" fmla="*/ 0 h 6884894"/>
              <a:gd name="connsiteX2" fmla="*/ 4027394 w 6266329"/>
              <a:gd name="connsiteY2" fmla="*/ 13447 h 6884894"/>
              <a:gd name="connsiteX3" fmla="*/ 6266329 w 6266329"/>
              <a:gd name="connsiteY3" fmla="*/ 6884894 h 6884894"/>
              <a:gd name="connsiteX4" fmla="*/ 0 w 6266329"/>
              <a:gd name="connsiteY4" fmla="*/ 6884894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6329" h="6884894">
                <a:moveTo>
                  <a:pt x="0" y="6884894"/>
                </a:moveTo>
                <a:lnTo>
                  <a:pt x="6723" y="0"/>
                </a:lnTo>
                <a:lnTo>
                  <a:pt x="4027394" y="13447"/>
                </a:lnTo>
                <a:lnTo>
                  <a:pt x="6266329" y="6884894"/>
                </a:lnTo>
                <a:lnTo>
                  <a:pt x="0" y="6884894"/>
                </a:lnTo>
                <a:close/>
              </a:path>
            </a:pathLst>
          </a:custGeom>
          <a:solidFill>
            <a:srgbClr val="8C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1387" y="2278951"/>
            <a:ext cx="6797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err="1">
                <a:solidFill>
                  <a:schemeClr val="bg1"/>
                </a:solidFill>
              </a:rPr>
              <a:t>e</a:t>
            </a:r>
            <a:r>
              <a:rPr lang="ca-ES" sz="3200" dirty="0" err="1" smtClean="0">
                <a:solidFill>
                  <a:schemeClr val="bg1"/>
                </a:solidFill>
              </a:rPr>
              <a:t>health</a:t>
            </a:r>
            <a:endParaRPr lang="ca-ES" sz="3200" dirty="0" smtClean="0">
              <a:solidFill>
                <a:schemeClr val="bg1"/>
              </a:solidFill>
            </a:endParaRPr>
          </a:p>
          <a:p>
            <a:r>
              <a:rPr lang="ca-ES" sz="3200" dirty="0" smtClean="0">
                <a:solidFill>
                  <a:schemeClr val="bg1"/>
                </a:solidFill>
              </a:rPr>
              <a:t>DIGITAL TRANSFORMATION </a:t>
            </a:r>
            <a:endParaRPr lang="ca-ES" sz="3200" dirty="0">
              <a:solidFill>
                <a:schemeClr val="bg1"/>
              </a:solidFill>
            </a:endParaRPr>
          </a:p>
          <a:p>
            <a:endParaRPr lang="es-CO" sz="32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r>
              <a:rPr lang="es-CO" sz="2400" b="1" dirty="0" smtClean="0">
                <a:latin typeface="Arial"/>
                <a:ea typeface="Arial"/>
                <a:cs typeface="Arial"/>
              </a:rPr>
              <a:t>Meritxell Davins Riu</a:t>
            </a:r>
          </a:p>
          <a:p>
            <a:r>
              <a:rPr lang="es-CO" sz="2400" b="1" dirty="0" err="1" smtClean="0">
                <a:latin typeface="Arial"/>
                <a:ea typeface="Arial"/>
                <a:cs typeface="Arial"/>
              </a:rPr>
              <a:t>eHealth</a:t>
            </a:r>
            <a:r>
              <a:rPr lang="es-CO" sz="2400" b="1" dirty="0" smtClean="0">
                <a:latin typeface="Arial"/>
                <a:ea typeface="Arial"/>
                <a:cs typeface="Arial"/>
              </a:rPr>
              <a:t> and Digital </a:t>
            </a:r>
            <a:r>
              <a:rPr lang="es-CO" sz="2400" b="1" dirty="0" err="1" smtClean="0">
                <a:latin typeface="Arial"/>
                <a:ea typeface="Arial"/>
                <a:cs typeface="Arial"/>
              </a:rPr>
              <a:t>Transformation</a:t>
            </a:r>
            <a:r>
              <a:rPr lang="es-CO" sz="2400" b="1" dirty="0" smtClean="0">
                <a:latin typeface="Arial"/>
                <a:ea typeface="Arial"/>
                <a:cs typeface="Arial"/>
              </a:rPr>
              <a:t> Director </a:t>
            </a:r>
          </a:p>
        </p:txBody>
      </p:sp>
      <p:pic>
        <p:nvPicPr>
          <p:cNvPr id="2" name="Imagen 1" descr="RGB-300-C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1" y="5997872"/>
            <a:ext cx="4836449" cy="6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2"/>
          <a:stretch/>
        </p:blipFill>
        <p:spPr bwMode="auto">
          <a:xfrm>
            <a:off x="2201392" y="488905"/>
            <a:ext cx="8685315" cy="60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260649"/>
            <a:ext cx="12192000" cy="384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28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135561" y="332657"/>
            <a:ext cx="6429375" cy="11398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a-ES" dirty="0" err="1" smtClean="0"/>
              <a:t>Characteristics</a:t>
            </a:r>
            <a:r>
              <a:rPr lang="ca-ES" dirty="0" smtClean="0"/>
              <a:t> eSalut 360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782249" y="1472483"/>
            <a:ext cx="8570298" cy="456255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ca-ES" dirty="0" smtClean="0"/>
          </a:p>
          <a:p>
            <a:r>
              <a:rPr lang="ca-ES" sz="4400" dirty="0" err="1" smtClean="0"/>
              <a:t>It</a:t>
            </a:r>
            <a:r>
              <a:rPr lang="ca-ES" sz="4400" dirty="0" smtClean="0"/>
              <a:t> is </a:t>
            </a:r>
            <a:r>
              <a:rPr lang="ca-ES" sz="4400" dirty="0" err="1" smtClean="0"/>
              <a:t>an</a:t>
            </a:r>
            <a:r>
              <a:rPr lang="ca-ES" sz="4400" dirty="0" smtClean="0"/>
              <a:t> app</a:t>
            </a:r>
          </a:p>
          <a:p>
            <a:r>
              <a:rPr lang="ca-ES" sz="4400" dirty="0" smtClean="0"/>
              <a:t>360  </a:t>
            </a:r>
            <a:r>
              <a:rPr lang="ca-ES" sz="4400" dirty="0" err="1" smtClean="0"/>
              <a:t>degrees</a:t>
            </a:r>
            <a:r>
              <a:rPr lang="ca-ES" sz="4400" dirty="0" smtClean="0"/>
              <a:t> :</a:t>
            </a:r>
          </a:p>
          <a:p>
            <a:pPr lvl="1"/>
            <a:r>
              <a:rPr lang="ca-ES" sz="3600" dirty="0" smtClean="0"/>
              <a:t> No diferent </a:t>
            </a:r>
            <a:r>
              <a:rPr lang="ca-ES" sz="3600" dirty="0" err="1" smtClean="0"/>
              <a:t>levels</a:t>
            </a:r>
            <a:r>
              <a:rPr lang="ca-ES" sz="3600" dirty="0" smtClean="0"/>
              <a:t> (</a:t>
            </a:r>
            <a:r>
              <a:rPr lang="ca-ES" sz="3600" dirty="0" err="1" smtClean="0"/>
              <a:t>primary</a:t>
            </a:r>
            <a:r>
              <a:rPr lang="ca-ES" sz="3600" dirty="0" smtClean="0"/>
              <a:t>, hospital) </a:t>
            </a:r>
            <a:r>
              <a:rPr lang="ca-ES" sz="3600" dirty="0" err="1" smtClean="0"/>
              <a:t>fully</a:t>
            </a:r>
            <a:r>
              <a:rPr lang="ca-ES" sz="3600" dirty="0" smtClean="0"/>
              <a:t> </a:t>
            </a:r>
            <a:r>
              <a:rPr lang="ca-ES" sz="3600" dirty="0" err="1" smtClean="0"/>
              <a:t>integrated</a:t>
            </a:r>
            <a:endParaRPr lang="ca-ES" sz="3600" dirty="0" smtClean="0"/>
          </a:p>
          <a:p>
            <a:pPr lvl="1"/>
            <a:r>
              <a:rPr lang="ca-ES" sz="3600" dirty="0" smtClean="0"/>
              <a:t>No diferents </a:t>
            </a:r>
            <a:r>
              <a:rPr lang="ca-ES" sz="3600" dirty="0" err="1" smtClean="0"/>
              <a:t>specialist</a:t>
            </a:r>
            <a:r>
              <a:rPr lang="ca-ES" sz="3600" dirty="0" smtClean="0"/>
              <a:t> as a independent </a:t>
            </a:r>
            <a:r>
              <a:rPr lang="ca-ES" sz="3600" dirty="0" err="1" smtClean="0"/>
              <a:t>follow</a:t>
            </a:r>
            <a:r>
              <a:rPr lang="ca-ES" sz="3600" dirty="0" smtClean="0"/>
              <a:t> up</a:t>
            </a:r>
          </a:p>
          <a:p>
            <a:pPr lvl="1"/>
            <a:r>
              <a:rPr lang="ca-ES" sz="3600" dirty="0" smtClean="0"/>
              <a:t>The </a:t>
            </a:r>
            <a:r>
              <a:rPr lang="ca-ES" sz="3600" dirty="0" err="1" smtClean="0"/>
              <a:t>patient</a:t>
            </a:r>
            <a:r>
              <a:rPr lang="ca-ES" sz="3600" dirty="0" smtClean="0"/>
              <a:t> </a:t>
            </a:r>
            <a:r>
              <a:rPr lang="ca-ES" sz="3600" dirty="0" err="1" smtClean="0"/>
              <a:t>feels</a:t>
            </a:r>
            <a:r>
              <a:rPr lang="ca-ES" sz="3600" dirty="0" smtClean="0"/>
              <a:t> </a:t>
            </a:r>
            <a:r>
              <a:rPr lang="ca-ES" sz="3600" dirty="0" err="1" smtClean="0"/>
              <a:t>we</a:t>
            </a:r>
            <a:r>
              <a:rPr lang="ca-ES" sz="3600" dirty="0" smtClean="0"/>
              <a:t> </a:t>
            </a:r>
            <a:r>
              <a:rPr lang="ca-ES" sz="3600" dirty="0" err="1" smtClean="0"/>
              <a:t>are</a:t>
            </a:r>
            <a:r>
              <a:rPr lang="ca-ES" sz="3600" dirty="0" smtClean="0"/>
              <a:t> a real team </a:t>
            </a:r>
            <a:r>
              <a:rPr lang="ca-ES" sz="3600" dirty="0" err="1" smtClean="0"/>
              <a:t>that</a:t>
            </a:r>
            <a:r>
              <a:rPr lang="ca-ES" sz="3600" dirty="0" smtClean="0"/>
              <a:t> </a:t>
            </a:r>
            <a:r>
              <a:rPr lang="ca-ES" sz="3600" dirty="0" err="1" smtClean="0"/>
              <a:t>we</a:t>
            </a:r>
            <a:r>
              <a:rPr lang="ca-ES" sz="3600" dirty="0" smtClean="0"/>
              <a:t> </a:t>
            </a:r>
            <a:r>
              <a:rPr lang="ca-ES" sz="3600" dirty="0" err="1" smtClean="0"/>
              <a:t>want</a:t>
            </a:r>
            <a:r>
              <a:rPr lang="ca-ES" sz="3600" dirty="0" smtClean="0"/>
              <a:t> to </a:t>
            </a:r>
            <a:r>
              <a:rPr lang="ca-ES" sz="3600" dirty="0" err="1" smtClean="0"/>
              <a:t>help</a:t>
            </a:r>
            <a:r>
              <a:rPr lang="ca-ES" sz="3600" dirty="0" smtClean="0"/>
              <a:t> </a:t>
            </a:r>
            <a:r>
              <a:rPr lang="ca-ES" sz="3600" dirty="0" err="1" smtClean="0"/>
              <a:t>him</a:t>
            </a:r>
            <a:r>
              <a:rPr lang="ca-ES" sz="3600" dirty="0" smtClean="0"/>
              <a:t>  </a:t>
            </a:r>
            <a:r>
              <a:rPr lang="ca-ES" sz="3600" dirty="0" err="1" smtClean="0"/>
              <a:t>empower</a:t>
            </a:r>
            <a:r>
              <a:rPr lang="ca-ES" sz="3600" dirty="0" smtClean="0"/>
              <a:t> </a:t>
            </a:r>
            <a:r>
              <a:rPr lang="ca-ES" sz="3600" dirty="0" err="1" smtClean="0"/>
              <a:t>himself</a:t>
            </a:r>
            <a:r>
              <a:rPr lang="ca-ES" sz="3600" dirty="0" smtClean="0"/>
              <a:t>  </a:t>
            </a:r>
            <a:r>
              <a:rPr lang="ca-ES" sz="3600" dirty="0" err="1" smtClean="0"/>
              <a:t>and</a:t>
            </a:r>
            <a:r>
              <a:rPr lang="ca-ES" sz="3600" dirty="0" smtClean="0"/>
              <a:t> </a:t>
            </a:r>
            <a:r>
              <a:rPr lang="ca-ES" sz="3600" dirty="0" err="1" smtClean="0"/>
              <a:t>improve</a:t>
            </a:r>
            <a:r>
              <a:rPr lang="ca-ES" sz="3600" dirty="0" smtClean="0"/>
              <a:t> </a:t>
            </a:r>
            <a:r>
              <a:rPr lang="ca-ES" sz="3600" dirty="0" err="1" smtClean="0"/>
              <a:t>his</a:t>
            </a:r>
            <a:r>
              <a:rPr lang="ca-ES" sz="3600" dirty="0" smtClean="0"/>
              <a:t> </a:t>
            </a:r>
            <a:r>
              <a:rPr lang="ca-ES" sz="3600" dirty="0" err="1" smtClean="0"/>
              <a:t>selfcare</a:t>
            </a:r>
            <a:r>
              <a:rPr lang="ca-ES" sz="3600" dirty="0" smtClean="0"/>
              <a:t>. </a:t>
            </a:r>
          </a:p>
          <a:p>
            <a:pPr marL="457200" lvl="1" indent="0">
              <a:buNone/>
            </a:pPr>
            <a:endParaRPr lang="ca-ES" sz="3600" dirty="0" smtClean="0"/>
          </a:p>
          <a:p>
            <a:pPr lvl="1"/>
            <a:endParaRPr lang="ca-ES" sz="3600" dirty="0"/>
          </a:p>
          <a:p>
            <a:r>
              <a:rPr lang="ca-ES" sz="4400" dirty="0" err="1" smtClean="0"/>
              <a:t>Change</a:t>
            </a:r>
            <a:r>
              <a:rPr lang="ca-ES" sz="4400" dirty="0" smtClean="0"/>
              <a:t> </a:t>
            </a:r>
            <a:r>
              <a:rPr lang="ca-ES" sz="4400" dirty="0" err="1" smtClean="0"/>
              <a:t>the</a:t>
            </a:r>
            <a:r>
              <a:rPr lang="ca-ES" sz="4400" dirty="0" smtClean="0"/>
              <a:t> model: </a:t>
            </a:r>
            <a:r>
              <a:rPr lang="ca-ES" sz="4400" dirty="0" err="1" smtClean="0"/>
              <a:t>Patient</a:t>
            </a:r>
            <a:r>
              <a:rPr lang="ca-ES" sz="4400" dirty="0" smtClean="0"/>
              <a:t> </a:t>
            </a:r>
            <a:r>
              <a:rPr lang="ca-ES" sz="4400" dirty="0" err="1" smtClean="0"/>
              <a:t>centered</a:t>
            </a:r>
            <a:r>
              <a:rPr lang="ca-ES" sz="4400" dirty="0" smtClean="0"/>
              <a:t>  </a:t>
            </a:r>
          </a:p>
          <a:p>
            <a:r>
              <a:rPr lang="ca-ES" sz="4400" dirty="0" err="1" smtClean="0"/>
              <a:t>Personalized</a:t>
            </a:r>
            <a:r>
              <a:rPr lang="ca-ES" sz="4400" dirty="0" smtClean="0"/>
              <a:t> </a:t>
            </a:r>
            <a:endParaRPr lang="ca-ES" sz="4400" dirty="0"/>
          </a:p>
          <a:p>
            <a:endParaRPr lang="ca-ES" sz="5600" dirty="0" smtClean="0"/>
          </a:p>
          <a:p>
            <a:endParaRPr lang="ca-ES" sz="5600" dirty="0" smtClean="0"/>
          </a:p>
          <a:p>
            <a:pPr marL="76199" indent="0">
              <a:buNone/>
            </a:pPr>
            <a:endParaRPr lang="ca-ES" sz="5600" dirty="0"/>
          </a:p>
          <a:p>
            <a:endParaRPr lang="ca-ES" sz="5600" dirty="0" smtClean="0"/>
          </a:p>
          <a:p>
            <a:endParaRPr lang="ca-ES" sz="5600" dirty="0" smtClean="0"/>
          </a:p>
          <a:p>
            <a:endParaRPr lang="ca-ES" sz="5600" dirty="0"/>
          </a:p>
        </p:txBody>
      </p:sp>
    </p:spTree>
    <p:extLst>
      <p:ext uri="{BB962C8B-B14F-4D97-AF65-F5344CB8AC3E}">
        <p14:creationId xmlns:p14="http://schemas.microsoft.com/office/powerpoint/2010/main" val="24067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>
                <a:latin typeface="Arial"/>
                <a:ea typeface="Arial"/>
                <a:cs typeface="Arial"/>
              </a:rPr>
              <a:t>Objectives</a:t>
            </a:r>
            <a:endParaRPr lang="ca-ES" dirty="0">
              <a:latin typeface="Arial"/>
              <a:ea typeface="Arial"/>
              <a:cs typeface="Arial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7517" y="2727159"/>
            <a:ext cx="11213430" cy="2238598"/>
          </a:xfrm>
          <a:prstGeom prst="rect">
            <a:avLst/>
          </a:prstGeom>
          <a:noFill/>
        </p:spPr>
        <p:txBody>
          <a:bodyPr wrap="square" lIns="87920" tIns="43960" rIns="87920" bIns="43960" rtlCol="0">
            <a:spAutoFit/>
          </a:bodyPr>
          <a:lstStyle/>
          <a:p>
            <a:pPr marL="461961" indent="-385763">
              <a:lnSpc>
                <a:spcPct val="90000"/>
              </a:lnSpc>
              <a:spcBef>
                <a:spcPts val="600"/>
              </a:spcBef>
              <a:buSzPts val="2400"/>
              <a:buFont typeface="+mj-lt"/>
              <a:buAutoNum type="arabicPeriod"/>
            </a:pPr>
            <a:endParaRPr lang="ca-ES" sz="2100" dirty="0">
              <a:latin typeface="Arial"/>
              <a:ea typeface="Arial"/>
              <a:cs typeface="Arial"/>
            </a:endParaRPr>
          </a:p>
          <a:p>
            <a:pPr marL="461961" indent="-385763">
              <a:lnSpc>
                <a:spcPct val="90000"/>
              </a:lnSpc>
              <a:spcBef>
                <a:spcPts val="600"/>
              </a:spcBef>
              <a:buSzPts val="2400"/>
              <a:buFont typeface="+mj-lt"/>
              <a:buAutoNum type="arabicPeriod"/>
            </a:pPr>
            <a:r>
              <a:rPr lang="ca-ES" sz="2800" dirty="0" err="1" smtClean="0">
                <a:latin typeface="Arial"/>
                <a:ea typeface="Arial"/>
                <a:cs typeface="Arial"/>
              </a:rPr>
              <a:t>Strengthen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security</a:t>
            </a:r>
            <a:endParaRPr lang="ca-ES" sz="2800" dirty="0">
              <a:latin typeface="Arial"/>
              <a:ea typeface="Arial"/>
              <a:cs typeface="Arial"/>
            </a:endParaRPr>
          </a:p>
          <a:p>
            <a:pPr marL="461961" indent="-385763">
              <a:lnSpc>
                <a:spcPct val="90000"/>
              </a:lnSpc>
              <a:spcBef>
                <a:spcPts val="600"/>
              </a:spcBef>
              <a:buSzPts val="2400"/>
              <a:buFont typeface="+mj-lt"/>
              <a:buAutoNum type="arabicPeriod"/>
            </a:pPr>
            <a:r>
              <a:rPr lang="ca-ES" sz="2800" dirty="0" err="1" smtClean="0">
                <a:latin typeface="Arial"/>
                <a:ea typeface="Arial"/>
                <a:cs typeface="Arial"/>
              </a:rPr>
              <a:t>Improve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Health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results</a:t>
            </a:r>
            <a:endParaRPr lang="ca-ES" sz="2800" dirty="0">
              <a:latin typeface="Arial"/>
              <a:ea typeface="Arial"/>
              <a:cs typeface="Arial"/>
            </a:endParaRPr>
          </a:p>
          <a:p>
            <a:pPr marL="461961" indent="-385763">
              <a:lnSpc>
                <a:spcPct val="90000"/>
              </a:lnSpc>
              <a:spcBef>
                <a:spcPts val="600"/>
              </a:spcBef>
              <a:buSzPts val="2400"/>
              <a:buFont typeface="+mj-lt"/>
              <a:buAutoNum type="arabicPeriod"/>
            </a:pPr>
            <a:r>
              <a:rPr lang="ca-ES" sz="2800" dirty="0" err="1" smtClean="0">
                <a:latin typeface="Arial"/>
                <a:ea typeface="Arial"/>
                <a:cs typeface="Arial"/>
              </a:rPr>
              <a:t>Increase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the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effficiency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and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sustainibility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of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our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Healthcare System. </a:t>
            </a:r>
          </a:p>
          <a:p>
            <a:pPr marL="461961" indent="-385763">
              <a:lnSpc>
                <a:spcPct val="90000"/>
              </a:lnSpc>
              <a:spcBef>
                <a:spcPts val="600"/>
              </a:spcBef>
              <a:buSzPts val="2400"/>
              <a:buFont typeface="+mj-lt"/>
              <a:buAutoNum type="arabicPeriod"/>
            </a:pPr>
            <a:r>
              <a:rPr lang="ca-ES" sz="2800" dirty="0" err="1" smtClean="0">
                <a:latin typeface="Arial"/>
                <a:ea typeface="Arial"/>
                <a:cs typeface="Arial"/>
              </a:rPr>
              <a:t>Improve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the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satisfaction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of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patients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,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caregivers</a:t>
            </a:r>
            <a:r>
              <a:rPr lang="ca-ES" sz="2800" dirty="0">
                <a:latin typeface="Arial"/>
                <a:ea typeface="Arial"/>
                <a:cs typeface="Arial"/>
              </a:rPr>
              <a:t> </a:t>
            </a:r>
            <a:r>
              <a:rPr lang="ca-ES" sz="2800" dirty="0" err="1" smtClean="0">
                <a:latin typeface="Arial"/>
                <a:ea typeface="Arial"/>
                <a:cs typeface="Arial"/>
              </a:rPr>
              <a:t>and</a:t>
            </a:r>
            <a:r>
              <a:rPr lang="ca-ES" sz="2800" dirty="0" smtClean="0">
                <a:latin typeface="Arial"/>
                <a:ea typeface="Arial"/>
                <a:cs typeface="Arial"/>
              </a:rPr>
              <a:t>  professionals</a:t>
            </a:r>
            <a:endParaRPr lang="ca-ES" sz="28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3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3 </a:t>
            </a:r>
            <a:r>
              <a:rPr lang="es-ES" dirty="0" err="1" smtClean="0"/>
              <a:t>pillars</a:t>
            </a:r>
            <a:r>
              <a:rPr lang="es-ES" dirty="0" smtClean="0"/>
              <a:t> </a:t>
            </a:r>
            <a:endParaRPr lang="ca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17991005"/>
              </p:ext>
            </p:extLst>
          </p:nvPr>
        </p:nvGraphicFramePr>
        <p:xfrm>
          <a:off x="1551974" y="1735911"/>
          <a:ext cx="6857493" cy="454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378" y="1312550"/>
            <a:ext cx="1808241" cy="169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865582" y="154595"/>
            <a:ext cx="3552825" cy="11398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a-ES" dirty="0" smtClean="0">
                <a:latin typeface="Arial"/>
                <a:ea typeface="Arial"/>
                <a:cs typeface="Arial"/>
              </a:rPr>
              <a:t>The </a:t>
            </a:r>
            <a:r>
              <a:rPr lang="ca-ES" dirty="0" err="1" smtClean="0">
                <a:latin typeface="Arial"/>
                <a:ea typeface="Arial"/>
                <a:cs typeface="Arial"/>
              </a:rPr>
              <a:t>project</a:t>
            </a:r>
            <a:endParaRPr lang="ca-ES" dirty="0">
              <a:latin typeface="Arial"/>
              <a:ea typeface="Arial"/>
              <a:cs typeface="Arial"/>
            </a:endParaRPr>
          </a:p>
        </p:txBody>
      </p:sp>
      <p:grpSp>
        <p:nvGrpSpPr>
          <p:cNvPr id="14" name="Agrupa 13"/>
          <p:cNvGrpSpPr/>
          <p:nvPr/>
        </p:nvGrpSpPr>
        <p:grpSpPr>
          <a:xfrm>
            <a:off x="2207568" y="1052736"/>
            <a:ext cx="8169868" cy="5009735"/>
            <a:chOff x="131503" y="885713"/>
            <a:chExt cx="8169868" cy="5009735"/>
          </a:xfrm>
        </p:grpSpPr>
        <p:grpSp>
          <p:nvGrpSpPr>
            <p:cNvPr id="3" name="2 Grupo"/>
            <p:cNvGrpSpPr/>
            <p:nvPr/>
          </p:nvGrpSpPr>
          <p:grpSpPr>
            <a:xfrm>
              <a:off x="755576" y="1902378"/>
              <a:ext cx="2701802" cy="697520"/>
              <a:chOff x="723553" y="1955487"/>
              <a:chExt cx="3602403" cy="1444390"/>
            </a:xfrm>
          </p:grpSpPr>
          <p:sp>
            <p:nvSpPr>
              <p:cNvPr id="4" name="3 Rectángulo redondeado"/>
              <p:cNvSpPr/>
              <p:nvPr/>
            </p:nvSpPr>
            <p:spPr>
              <a:xfrm>
                <a:off x="723553" y="1955487"/>
                <a:ext cx="3458587" cy="144439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7920" tIns="43960" rIns="87920" bIns="43960" rtlCol="0" anchor="ctr"/>
              <a:lstStyle/>
              <a:p>
                <a:pPr algn="ctr"/>
                <a:endParaRPr lang="ca-ES" sz="1350" dirty="0"/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867369" y="2215314"/>
                <a:ext cx="3458587" cy="924733"/>
              </a:xfrm>
              <a:prstGeom prst="rect">
                <a:avLst/>
              </a:prstGeom>
              <a:noFill/>
            </p:spPr>
            <p:txBody>
              <a:bodyPr wrap="square" lIns="87920" tIns="43960" rIns="87920" bIns="43960" rtlCol="0">
                <a:spAutoFit/>
              </a:bodyPr>
              <a:lstStyle/>
              <a:p>
                <a:r>
                  <a:rPr lang="ca-ES" sz="2325" dirty="0" err="1" smtClean="0"/>
                  <a:t>Telemonitoring</a:t>
                </a:r>
                <a:endParaRPr lang="ca-ES" sz="2325" dirty="0"/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781899" y="2783244"/>
              <a:ext cx="2593940" cy="651611"/>
              <a:chOff x="4497708" y="1292126"/>
              <a:chExt cx="3196584" cy="1444390"/>
            </a:xfrm>
          </p:grpSpPr>
          <p:sp>
            <p:nvSpPr>
              <p:cNvPr id="7" name="6 Rectángulo redondeado"/>
              <p:cNvSpPr/>
              <p:nvPr/>
            </p:nvSpPr>
            <p:spPr>
              <a:xfrm>
                <a:off x="4497708" y="1292126"/>
                <a:ext cx="3196584" cy="144439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7920" tIns="43960" rIns="87920" bIns="43960" rtlCol="0" anchor="ctr"/>
              <a:lstStyle/>
              <a:p>
                <a:pPr algn="ctr"/>
                <a:endParaRPr lang="ca-ES" sz="1350" dirty="0"/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4710358" y="1584872"/>
                <a:ext cx="2771281" cy="989885"/>
              </a:xfrm>
              <a:prstGeom prst="rect">
                <a:avLst/>
              </a:prstGeom>
              <a:noFill/>
            </p:spPr>
            <p:txBody>
              <a:bodyPr wrap="square" lIns="87920" tIns="43960" rIns="87920" bIns="43960" rtlCol="0">
                <a:spAutoFit/>
              </a:bodyPr>
              <a:lstStyle/>
              <a:p>
                <a:pPr algn="ctr"/>
                <a:r>
                  <a:rPr lang="ca-ES" sz="2325" dirty="0" err="1" smtClean="0"/>
                  <a:t>Empowerment</a:t>
                </a:r>
                <a:endParaRPr lang="ca-ES" sz="2325" dirty="0"/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781897" y="3581629"/>
              <a:ext cx="2593940" cy="586034"/>
              <a:chOff x="7738649" y="1122780"/>
              <a:chExt cx="3189225" cy="1444388"/>
            </a:xfrm>
          </p:grpSpPr>
          <p:sp>
            <p:nvSpPr>
              <p:cNvPr id="6" name="5 Rectángulo redondeado"/>
              <p:cNvSpPr/>
              <p:nvPr/>
            </p:nvSpPr>
            <p:spPr>
              <a:xfrm>
                <a:off x="7738649" y="1122780"/>
                <a:ext cx="3189225" cy="1444388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7920" tIns="43960" rIns="87920" bIns="43960" rtlCol="0" anchor="ctr"/>
              <a:lstStyle/>
              <a:p>
                <a:pPr algn="ctr"/>
                <a:endParaRPr lang="ca-ES" sz="1350" dirty="0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7856191" y="1308735"/>
                <a:ext cx="2725073" cy="1100651"/>
              </a:xfrm>
              <a:prstGeom prst="rect">
                <a:avLst/>
              </a:prstGeom>
              <a:noFill/>
            </p:spPr>
            <p:txBody>
              <a:bodyPr wrap="square" lIns="87920" tIns="43960" rIns="87920" bIns="43960" rtlCol="0">
                <a:spAutoFit/>
              </a:bodyPr>
              <a:lstStyle/>
              <a:p>
                <a:r>
                  <a:rPr lang="ca-ES" sz="2325" dirty="0" err="1" smtClean="0"/>
                  <a:t>Communication</a:t>
                </a:r>
                <a:endParaRPr lang="ca-ES" sz="2325" dirty="0"/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 rot="16200000">
              <a:off x="-806994" y="2761182"/>
              <a:ext cx="2477166" cy="600171"/>
              <a:chOff x="5671190" y="222298"/>
              <a:chExt cx="4723897" cy="1031357"/>
            </a:xfrm>
          </p:grpSpPr>
          <p:sp>
            <p:nvSpPr>
              <p:cNvPr id="8" name="7 Rectángulo redondeado"/>
              <p:cNvSpPr/>
              <p:nvPr/>
            </p:nvSpPr>
            <p:spPr>
              <a:xfrm>
                <a:off x="5727539" y="222298"/>
                <a:ext cx="4667548" cy="1031357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7920" tIns="43960" rIns="87920" bIns="43960" rtlCol="0" anchor="ctr"/>
              <a:lstStyle/>
              <a:p>
                <a:pPr algn="ctr"/>
                <a:endParaRPr lang="ca-ES" sz="1350" dirty="0"/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5671190" y="299745"/>
                <a:ext cx="4571826" cy="866569"/>
              </a:xfrm>
              <a:prstGeom prst="rect">
                <a:avLst/>
              </a:prstGeom>
              <a:noFill/>
            </p:spPr>
            <p:txBody>
              <a:bodyPr wrap="square" lIns="87920" tIns="43960" rIns="87920" bIns="43960" rtlCol="0">
                <a:spAutoFit/>
              </a:bodyPr>
              <a:lstStyle/>
              <a:p>
                <a:pPr algn="ctr"/>
                <a:r>
                  <a:rPr lang="ca-ES" sz="2700" dirty="0" err="1" smtClean="0"/>
                  <a:t>Personalization</a:t>
                </a:r>
                <a:endParaRPr lang="ca-ES" sz="2700" dirty="0"/>
              </a:p>
            </p:txBody>
          </p:sp>
        </p:grpSp>
        <p:sp>
          <p:nvSpPr>
            <p:cNvPr id="25" name="24 Flecha abajo"/>
            <p:cNvSpPr/>
            <p:nvPr/>
          </p:nvSpPr>
          <p:spPr>
            <a:xfrm rot="16200000">
              <a:off x="3886188" y="1702654"/>
              <a:ext cx="430619" cy="1057104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770" y="1121499"/>
              <a:ext cx="819455" cy="860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26 Flecha abajo"/>
            <p:cNvSpPr/>
            <p:nvPr/>
          </p:nvSpPr>
          <p:spPr>
            <a:xfrm rot="16200000">
              <a:off x="3886187" y="2580496"/>
              <a:ext cx="430619" cy="1057106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sp>
          <p:nvSpPr>
            <p:cNvPr id="28" name="27 Flecha abajo"/>
            <p:cNvSpPr/>
            <p:nvPr/>
          </p:nvSpPr>
          <p:spPr>
            <a:xfrm rot="16200000">
              <a:off x="3886188" y="3343833"/>
              <a:ext cx="430619" cy="105710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grpSp>
          <p:nvGrpSpPr>
            <p:cNvPr id="30" name="29 Grupo"/>
            <p:cNvGrpSpPr/>
            <p:nvPr/>
          </p:nvGrpSpPr>
          <p:grpSpPr>
            <a:xfrm>
              <a:off x="2078867" y="4637124"/>
              <a:ext cx="4690872" cy="1258324"/>
              <a:chOff x="5365012" y="222298"/>
              <a:chExt cx="5013800" cy="2283976"/>
            </a:xfrm>
          </p:grpSpPr>
          <p:sp>
            <p:nvSpPr>
              <p:cNvPr id="31" name="30 Rectángulo redondeado"/>
              <p:cNvSpPr/>
              <p:nvPr/>
            </p:nvSpPr>
            <p:spPr>
              <a:xfrm>
                <a:off x="5468721" y="222298"/>
                <a:ext cx="4774298" cy="2243519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7920" tIns="43960" rIns="87920" bIns="43960" rtlCol="0" anchor="ctr"/>
              <a:lstStyle/>
              <a:p>
                <a:pPr algn="ctr"/>
                <a:endParaRPr lang="ca-ES" sz="1350" dirty="0"/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5365012" y="334017"/>
                <a:ext cx="5013800" cy="2172257"/>
              </a:xfrm>
              <a:prstGeom prst="rect">
                <a:avLst/>
              </a:prstGeom>
              <a:noFill/>
            </p:spPr>
            <p:txBody>
              <a:bodyPr wrap="square" lIns="87920" tIns="43960" rIns="87920" bIns="43960" rtlCol="0">
                <a:spAutoFit/>
              </a:bodyPr>
              <a:lstStyle/>
              <a:p>
                <a:pPr algn="ctr"/>
                <a:r>
                  <a:rPr lang="ca-ES" sz="2400" dirty="0" err="1" smtClean="0"/>
                  <a:t>Efficiency</a:t>
                </a:r>
                <a:r>
                  <a:rPr lang="ca-ES" sz="2400" dirty="0" smtClean="0"/>
                  <a:t> of </a:t>
                </a:r>
                <a:r>
                  <a:rPr lang="ca-ES" sz="2400" dirty="0" err="1" smtClean="0"/>
                  <a:t>the</a:t>
                </a:r>
                <a:r>
                  <a:rPr lang="ca-ES" sz="2400" dirty="0" smtClean="0"/>
                  <a:t> Healthcare System </a:t>
                </a:r>
                <a:r>
                  <a:rPr lang="ca-ES" sz="2400" dirty="0" err="1" smtClean="0"/>
                  <a:t>Security</a:t>
                </a:r>
                <a:endParaRPr lang="ca-ES" sz="2400" dirty="0" smtClean="0"/>
              </a:p>
              <a:p>
                <a:pPr algn="ctr"/>
                <a:r>
                  <a:rPr lang="ca-ES" sz="2400" dirty="0" smtClean="0"/>
                  <a:t>Health </a:t>
                </a:r>
                <a:r>
                  <a:rPr lang="ca-ES" sz="2400" dirty="0" err="1" smtClean="0"/>
                  <a:t>Results</a:t>
                </a:r>
                <a:r>
                  <a:rPr lang="ca-ES" sz="2400" dirty="0" smtClean="0"/>
                  <a:t> </a:t>
                </a:r>
                <a:endParaRPr lang="ca-ES" sz="2400" dirty="0"/>
              </a:p>
            </p:txBody>
          </p:sp>
        </p:grpSp>
        <p:grpSp>
          <p:nvGrpSpPr>
            <p:cNvPr id="34" name="33 Grupo"/>
            <p:cNvGrpSpPr/>
            <p:nvPr/>
          </p:nvGrpSpPr>
          <p:grpSpPr>
            <a:xfrm>
              <a:off x="5181923" y="1391536"/>
              <a:ext cx="3119448" cy="1054980"/>
              <a:chOff x="5727539" y="222298"/>
              <a:chExt cx="4515479" cy="2243519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5" name="34 Rectángulo redondeado"/>
              <p:cNvSpPr/>
              <p:nvPr/>
            </p:nvSpPr>
            <p:spPr>
              <a:xfrm>
                <a:off x="5727539" y="222298"/>
                <a:ext cx="4515479" cy="2243519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7920" tIns="43960" rIns="87920" bIns="43960" rtlCol="0" anchor="ctr"/>
              <a:lstStyle/>
              <a:p>
                <a:pPr algn="ctr"/>
                <a:endParaRPr lang="ca-ES" sz="1350" dirty="0"/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5991841" y="335291"/>
                <a:ext cx="4251177" cy="1955992"/>
              </a:xfrm>
              <a:prstGeom prst="rect">
                <a:avLst/>
              </a:prstGeom>
              <a:grpFill/>
            </p:spPr>
            <p:txBody>
              <a:bodyPr wrap="square" lIns="87920" tIns="43960" rIns="87920" bIns="43960" rtlCol="0">
                <a:spAutoFit/>
              </a:bodyPr>
              <a:lstStyle/>
              <a:p>
                <a:pPr algn="ctr"/>
                <a:r>
                  <a:rPr lang="ca-ES" dirty="0" err="1" smtClean="0"/>
                  <a:t>Preventive</a:t>
                </a:r>
                <a:r>
                  <a:rPr lang="ca-ES" dirty="0" smtClean="0"/>
                  <a:t> </a:t>
                </a:r>
                <a:r>
                  <a:rPr lang="ca-ES" dirty="0" err="1" smtClean="0"/>
                  <a:t>and</a:t>
                </a:r>
                <a:r>
                  <a:rPr lang="ca-ES" dirty="0" smtClean="0"/>
                  <a:t> </a:t>
                </a:r>
                <a:r>
                  <a:rPr lang="ca-ES" dirty="0" err="1" smtClean="0"/>
                  <a:t>anticipatory</a:t>
                </a:r>
                <a:r>
                  <a:rPr lang="ca-ES" dirty="0" smtClean="0"/>
                  <a:t> </a:t>
                </a:r>
                <a:r>
                  <a:rPr lang="ca-ES" dirty="0" err="1" smtClean="0"/>
                  <a:t>Medicine</a:t>
                </a:r>
                <a:r>
                  <a:rPr lang="ca-ES" dirty="0" smtClean="0"/>
                  <a:t>  </a:t>
                </a:r>
              </a:p>
              <a:p>
                <a:pPr algn="ctr"/>
                <a:r>
                  <a:rPr lang="ca-ES" dirty="0" err="1" smtClean="0"/>
                  <a:t>Triage</a:t>
                </a:r>
                <a:r>
                  <a:rPr lang="ca-ES" dirty="0" smtClean="0"/>
                  <a:t> of </a:t>
                </a:r>
                <a:r>
                  <a:rPr lang="ca-ES" dirty="0" err="1" smtClean="0"/>
                  <a:t>the</a:t>
                </a:r>
                <a:r>
                  <a:rPr lang="ca-ES" dirty="0" smtClean="0"/>
                  <a:t> </a:t>
                </a:r>
                <a:r>
                  <a:rPr lang="ca-ES" dirty="0" err="1" smtClean="0"/>
                  <a:t>visits</a:t>
                </a:r>
                <a:r>
                  <a:rPr lang="ca-ES" dirty="0" smtClean="0"/>
                  <a:t> </a:t>
                </a:r>
                <a:endParaRPr lang="ca-ES" dirty="0"/>
              </a:p>
            </p:txBody>
          </p:sp>
        </p:grpSp>
        <p:grpSp>
          <p:nvGrpSpPr>
            <p:cNvPr id="37" name="36 Grupo"/>
            <p:cNvGrpSpPr/>
            <p:nvPr/>
          </p:nvGrpSpPr>
          <p:grpSpPr>
            <a:xfrm>
              <a:off x="5181923" y="2553261"/>
              <a:ext cx="3119448" cy="881594"/>
              <a:chOff x="5727539" y="222298"/>
              <a:chExt cx="4515479" cy="2243519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8" name="37 Rectángulo redondeado"/>
              <p:cNvSpPr/>
              <p:nvPr/>
            </p:nvSpPr>
            <p:spPr>
              <a:xfrm>
                <a:off x="5727539" y="222298"/>
                <a:ext cx="4515479" cy="2243519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7920" tIns="43960" rIns="87920" bIns="43960" rtlCol="0" anchor="ctr"/>
              <a:lstStyle/>
              <a:p>
                <a:pPr algn="ctr"/>
                <a:endParaRPr lang="ca-ES" sz="1350" dirty="0"/>
              </a:p>
            </p:txBody>
          </p:sp>
          <p:sp>
            <p:nvSpPr>
              <p:cNvPr id="39" name="38 CuadroTexto"/>
              <p:cNvSpPr txBox="1"/>
              <p:nvPr/>
            </p:nvSpPr>
            <p:spPr>
              <a:xfrm>
                <a:off x="5991841" y="335292"/>
                <a:ext cx="4251177" cy="1635765"/>
              </a:xfrm>
              <a:prstGeom prst="rect">
                <a:avLst/>
              </a:prstGeom>
              <a:grpFill/>
            </p:spPr>
            <p:txBody>
              <a:bodyPr wrap="square" lIns="87920" tIns="43960" rIns="87920" bIns="43960" rtlCol="0">
                <a:spAutoFit/>
              </a:bodyPr>
              <a:lstStyle/>
              <a:p>
                <a:pPr algn="ctr"/>
                <a:r>
                  <a:rPr lang="ca-ES" dirty="0" err="1" smtClean="0"/>
                  <a:t>Active</a:t>
                </a:r>
                <a:r>
                  <a:rPr lang="ca-ES" dirty="0" smtClean="0"/>
                  <a:t> </a:t>
                </a:r>
                <a:r>
                  <a:rPr lang="ca-ES" dirty="0" err="1" smtClean="0"/>
                  <a:t>and</a:t>
                </a:r>
                <a:r>
                  <a:rPr lang="ca-ES" dirty="0" smtClean="0"/>
                  <a:t> </a:t>
                </a:r>
                <a:r>
                  <a:rPr lang="ca-ES" dirty="0" err="1" smtClean="0"/>
                  <a:t>informed</a:t>
                </a:r>
                <a:r>
                  <a:rPr lang="ca-ES" dirty="0" smtClean="0"/>
                  <a:t> </a:t>
                </a:r>
                <a:r>
                  <a:rPr lang="ca-ES" dirty="0" err="1" smtClean="0"/>
                  <a:t>Patient</a:t>
                </a:r>
                <a:r>
                  <a:rPr lang="ca-ES" dirty="0" smtClean="0"/>
                  <a:t>  </a:t>
                </a:r>
                <a:r>
                  <a:rPr lang="ca-ES" dirty="0" err="1" smtClean="0"/>
                  <a:t>therapeutic</a:t>
                </a:r>
                <a:r>
                  <a:rPr lang="ca-ES" dirty="0" smtClean="0"/>
                  <a:t> </a:t>
                </a:r>
                <a:r>
                  <a:rPr lang="ca-ES" dirty="0" err="1" smtClean="0"/>
                  <a:t>adherence</a:t>
                </a:r>
                <a:endParaRPr lang="ca-ES" dirty="0"/>
              </a:p>
            </p:txBody>
          </p:sp>
        </p:grpSp>
        <p:grpSp>
          <p:nvGrpSpPr>
            <p:cNvPr id="40" name="39 Grupo"/>
            <p:cNvGrpSpPr/>
            <p:nvPr/>
          </p:nvGrpSpPr>
          <p:grpSpPr>
            <a:xfrm>
              <a:off x="5181923" y="3549154"/>
              <a:ext cx="3119448" cy="881594"/>
              <a:chOff x="5727539" y="222298"/>
              <a:chExt cx="4515479" cy="2243519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1" name="40 Rectángulo redondeado"/>
              <p:cNvSpPr/>
              <p:nvPr/>
            </p:nvSpPr>
            <p:spPr>
              <a:xfrm>
                <a:off x="5727539" y="222298"/>
                <a:ext cx="4515479" cy="2243519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7920" tIns="43960" rIns="87920" bIns="43960" rtlCol="0" anchor="ctr"/>
              <a:lstStyle/>
              <a:p>
                <a:pPr algn="ctr"/>
                <a:endParaRPr lang="ca-ES" sz="1350" dirty="0"/>
              </a:p>
            </p:txBody>
          </p:sp>
          <p:sp>
            <p:nvSpPr>
              <p:cNvPr id="42" name="41 CuadroTexto"/>
              <p:cNvSpPr txBox="1"/>
              <p:nvPr/>
            </p:nvSpPr>
            <p:spPr>
              <a:xfrm>
                <a:off x="5991841" y="496940"/>
                <a:ext cx="4251177" cy="1635765"/>
              </a:xfrm>
              <a:prstGeom prst="rect">
                <a:avLst/>
              </a:prstGeom>
              <a:grpFill/>
            </p:spPr>
            <p:txBody>
              <a:bodyPr wrap="square" lIns="87920" tIns="43960" rIns="87920" bIns="43960" rtlCol="0">
                <a:spAutoFit/>
              </a:bodyPr>
              <a:lstStyle/>
              <a:p>
                <a:pPr algn="ctr"/>
                <a:r>
                  <a:rPr lang="ca-ES" dirty="0" err="1" smtClean="0"/>
                  <a:t>Humanization</a:t>
                </a:r>
                <a:endParaRPr lang="ca-ES" dirty="0"/>
              </a:p>
              <a:p>
                <a:pPr algn="ctr"/>
                <a:r>
                  <a:rPr lang="ca-ES" dirty="0" err="1" smtClean="0"/>
                  <a:t>Satisfaction</a:t>
                </a:r>
                <a:endParaRPr lang="ca-ES" dirty="0"/>
              </a:p>
            </p:txBody>
          </p:sp>
        </p:grpSp>
        <p:grpSp>
          <p:nvGrpSpPr>
            <p:cNvPr id="43" name="42 Grupo"/>
            <p:cNvGrpSpPr/>
            <p:nvPr/>
          </p:nvGrpSpPr>
          <p:grpSpPr>
            <a:xfrm>
              <a:off x="5626348" y="885713"/>
              <a:ext cx="2413187" cy="446569"/>
              <a:chOff x="7738649" y="1034806"/>
              <a:chExt cx="3189225" cy="1704381"/>
            </a:xfrm>
            <a:solidFill>
              <a:schemeClr val="bg1"/>
            </a:solidFill>
          </p:grpSpPr>
          <p:sp>
            <p:nvSpPr>
              <p:cNvPr id="44" name="43 Rectángulo redondeado"/>
              <p:cNvSpPr/>
              <p:nvPr/>
            </p:nvSpPr>
            <p:spPr>
              <a:xfrm>
                <a:off x="7738649" y="1122780"/>
                <a:ext cx="3189225" cy="1444388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87920" tIns="43960" rIns="87920" bIns="43960" rtlCol="0" anchor="ctr"/>
              <a:lstStyle/>
              <a:p>
                <a:pPr algn="ctr"/>
                <a:endParaRPr lang="ca-ES" sz="1350" dirty="0"/>
              </a:p>
            </p:txBody>
          </p:sp>
          <p:sp>
            <p:nvSpPr>
              <p:cNvPr id="45" name="44 CuadroTexto"/>
              <p:cNvSpPr txBox="1"/>
              <p:nvPr/>
            </p:nvSpPr>
            <p:spPr>
              <a:xfrm>
                <a:off x="7856191" y="1034806"/>
                <a:ext cx="2725073" cy="1704381"/>
              </a:xfrm>
              <a:prstGeom prst="rect">
                <a:avLst/>
              </a:prstGeom>
              <a:noFill/>
            </p:spPr>
            <p:txBody>
              <a:bodyPr wrap="square" lIns="87920" tIns="43960" rIns="87920" bIns="43960" rtlCol="0">
                <a:spAutoFit/>
              </a:bodyPr>
              <a:lstStyle/>
              <a:p>
                <a:pPr algn="ctr"/>
                <a:r>
                  <a:rPr lang="ca-ES" sz="2325" dirty="0" err="1" smtClean="0"/>
                  <a:t>Objective</a:t>
                </a:r>
                <a:endParaRPr lang="ca-ES" sz="23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3" descr="Imatge que conté text&#10;&#10;Descripció generada automàticament">
            <a:extLst>
              <a:ext uri="{FF2B5EF4-FFF2-40B4-BE49-F238E27FC236}">
                <a16:creationId xmlns:a16="http://schemas.microsoft.com/office/drawing/2014/main" id="{86D0455E-9612-4EB0-A62B-E0D2AF56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88" y="990600"/>
            <a:ext cx="270192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tge 4" descr="Imatge que conté text&#10;&#10;Descripció generada automàticament">
            <a:extLst>
              <a:ext uri="{FF2B5EF4-FFF2-40B4-BE49-F238E27FC236}">
                <a16:creationId xmlns:a16="http://schemas.microsoft.com/office/drawing/2014/main" id="{BD3E6E97-B011-4BBC-92C0-27562F390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783" y="990600"/>
            <a:ext cx="271343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95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3" descr="Imatge que conté text&#10;&#10;Descripció generada automàticament">
            <a:extLst>
              <a:ext uri="{FF2B5EF4-FFF2-40B4-BE49-F238E27FC236}">
                <a16:creationId xmlns:a16="http://schemas.microsoft.com/office/drawing/2014/main" id="{519FBEAD-C381-4F05-9ED8-F78C96F9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74456"/>
            <a:ext cx="3302000" cy="4823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tge 13" descr="Imatge que conté text&#10;&#10;Descripció generada automàticament">
            <a:extLst>
              <a:ext uri="{FF2B5EF4-FFF2-40B4-BE49-F238E27FC236}">
                <a16:creationId xmlns:a16="http://schemas.microsoft.com/office/drawing/2014/main" id="{5CABD7C0-5680-4B0E-B23E-19AFE3D87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1" y="1079501"/>
            <a:ext cx="2959100" cy="481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tge 5" descr="Imatge que conté text&#10;&#10;Descripció generada automàticament">
            <a:extLst>
              <a:ext uri="{FF2B5EF4-FFF2-40B4-BE49-F238E27FC236}">
                <a16:creationId xmlns:a16="http://schemas.microsoft.com/office/drawing/2014/main" id="{8A5F6039-7B11-43DE-802B-5AD0362F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1" y="1079501"/>
            <a:ext cx="3060700" cy="481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7244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4" descr="Imatge que conté text, diferent, verdura&#10;&#10;Descripció generada automàticament">
            <a:extLst>
              <a:ext uri="{FF2B5EF4-FFF2-40B4-BE49-F238E27FC236}">
                <a16:creationId xmlns:a16="http://schemas.microsoft.com/office/drawing/2014/main" id="{20E18E8F-2C96-4246-93CC-0F260AE47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289" y="1041401"/>
            <a:ext cx="2968625" cy="478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tge 5">
            <a:extLst>
              <a:ext uri="{FF2B5EF4-FFF2-40B4-BE49-F238E27FC236}">
                <a16:creationId xmlns:a16="http://schemas.microsoft.com/office/drawing/2014/main" id="{7DBCE730-F895-426F-B4A5-2772AB33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1" y="1041401"/>
            <a:ext cx="2692400" cy="478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tge 6" descr="Imatge que conté text&#10;&#10;Descripció generada automàticament">
            <a:extLst>
              <a:ext uri="{FF2B5EF4-FFF2-40B4-BE49-F238E27FC236}">
                <a16:creationId xmlns:a16="http://schemas.microsoft.com/office/drawing/2014/main" id="{CDA0F85A-3E53-437C-96E7-897468974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1" y="1041401"/>
            <a:ext cx="2882900" cy="478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4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58" y="683584"/>
            <a:ext cx="9364717" cy="5244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952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00"/>
            <a:ext cx="12192000" cy="8115300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 rot="20893890">
            <a:off x="3834476" y="3111075"/>
            <a:ext cx="6427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err="1">
                <a:latin typeface="Bradley Hand ITC" panose="03070402050302030203" pitchFamily="66" charset="0"/>
              </a:rPr>
              <a:t>What</a:t>
            </a:r>
            <a:r>
              <a:rPr lang="ca-ES" sz="6000" b="1" dirty="0">
                <a:latin typeface="Bradley Hand ITC" panose="03070402050302030203" pitchFamily="66" charset="0"/>
              </a:rPr>
              <a:t> </a:t>
            </a:r>
            <a:r>
              <a:rPr lang="ca-ES" sz="6000" b="1" dirty="0" err="1" smtClean="0">
                <a:latin typeface="Bradley Hand ITC" panose="03070402050302030203" pitchFamily="66" charset="0"/>
              </a:rPr>
              <a:t>exactly</a:t>
            </a:r>
            <a:r>
              <a:rPr lang="ca-ES" sz="6000" b="1" dirty="0" smtClean="0">
                <a:latin typeface="Bradley Hand ITC" panose="03070402050302030203" pitchFamily="66" charset="0"/>
              </a:rPr>
              <a:t> </a:t>
            </a:r>
          </a:p>
          <a:p>
            <a:r>
              <a:rPr lang="ca-ES" sz="6000" b="1" dirty="0" smtClean="0">
                <a:latin typeface="Bradley Hand ITC" panose="03070402050302030203" pitchFamily="66" charset="0"/>
              </a:rPr>
              <a:t>is digital </a:t>
            </a:r>
            <a:r>
              <a:rPr lang="ca-ES" sz="6000" b="1" dirty="0" err="1">
                <a:latin typeface="Bradley Hand ITC" panose="03070402050302030203" pitchFamily="66" charset="0"/>
              </a:rPr>
              <a:t>transformation</a:t>
            </a:r>
            <a:r>
              <a:rPr lang="ca-ES" sz="6000" b="1" dirty="0">
                <a:latin typeface="Bradley Hand ITC" panose="03070402050302030203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15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92637" y="1268760"/>
            <a:ext cx="1065530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6700" dirty="0" smtClean="0">
                <a:solidFill>
                  <a:schemeClr val="accent4">
                    <a:lumMod val="75000"/>
                  </a:schemeClr>
                </a:solidFill>
                <a:latin typeface="Telegraf Bold Bold"/>
              </a:rPr>
              <a:t>Digital Transformation is not technology </a:t>
            </a:r>
            <a:endParaRPr lang="en-US" sz="6700" dirty="0">
              <a:solidFill>
                <a:schemeClr val="accent4">
                  <a:lumMod val="75000"/>
                </a:schemeClr>
              </a:solidFill>
              <a:latin typeface="Telegraf Bold Bold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416490"/>
            <a:ext cx="4846754" cy="239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452209"/>
            <a:ext cx="4879412" cy="235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4 CuadroTexto"/>
          <p:cNvSpPr txBox="1"/>
          <p:nvPr/>
        </p:nvSpPr>
        <p:spPr>
          <a:xfrm>
            <a:off x="2459421" y="250695"/>
            <a:ext cx="7839596" cy="769441"/>
          </a:xfrm>
          <a:prstGeom prst="rect">
            <a:avLst/>
          </a:prstGeom>
          <a:solidFill>
            <a:srgbClr val="8CD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 dirty="0" smtClean="0">
                <a:solidFill>
                  <a:srgbClr val="FF0000"/>
                </a:solidFill>
              </a:rPr>
              <a:t>A </a:t>
            </a:r>
            <a:r>
              <a:rPr lang="ca-ES" sz="4400" b="1" dirty="0" err="1" smtClean="0">
                <a:solidFill>
                  <a:srgbClr val="FF0000"/>
                </a:solidFill>
              </a:rPr>
              <a:t>change</a:t>
            </a:r>
            <a:r>
              <a:rPr lang="ca-ES" sz="4400" b="1" dirty="0" smtClean="0">
                <a:solidFill>
                  <a:srgbClr val="FF0000"/>
                </a:solidFill>
              </a:rPr>
              <a:t> to </a:t>
            </a:r>
            <a:r>
              <a:rPr lang="ca-ES" sz="4400" b="1" dirty="0" err="1" smtClean="0">
                <a:solidFill>
                  <a:srgbClr val="FF0000"/>
                </a:solidFill>
              </a:rPr>
              <a:t>contribute</a:t>
            </a:r>
            <a:r>
              <a:rPr lang="ca-ES" sz="4400" b="1" dirty="0" smtClean="0">
                <a:solidFill>
                  <a:srgbClr val="FF0000"/>
                </a:solidFill>
              </a:rPr>
              <a:t> </a:t>
            </a:r>
            <a:r>
              <a:rPr lang="ca-ES" sz="4400" b="1" dirty="0" err="1" smtClean="0">
                <a:solidFill>
                  <a:srgbClr val="FF0000"/>
                </a:solidFill>
              </a:rPr>
              <a:t>Value</a:t>
            </a:r>
            <a:endParaRPr lang="ca-E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254" y="2225874"/>
            <a:ext cx="274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err="1" smtClean="0"/>
              <a:t>Need</a:t>
            </a:r>
            <a:endParaRPr lang="ca-ES" sz="28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4678619" y="2271295"/>
            <a:ext cx="2942706" cy="3095864"/>
            <a:chOff x="4678619" y="2271295"/>
            <a:chExt cx="2942706" cy="309586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6" r="32586" b="2568"/>
            <a:stretch/>
          </p:blipFill>
          <p:spPr bwMode="auto">
            <a:xfrm rot="17084077">
              <a:off x="5506180" y="2318168"/>
              <a:ext cx="1270951" cy="2926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9" r="32206" b="3226"/>
            <a:stretch/>
          </p:blipFill>
          <p:spPr bwMode="auto">
            <a:xfrm rot="17084077">
              <a:off x="5443235" y="3405818"/>
              <a:ext cx="1198531" cy="272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4880233" y="2271295"/>
              <a:ext cx="274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 err="1" smtClean="0"/>
                <a:t>Actions</a:t>
              </a:r>
              <a:endParaRPr lang="ca-ES" sz="2800" b="1" dirty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8289961" y="2271295"/>
            <a:ext cx="3335966" cy="4038640"/>
            <a:chOff x="8289961" y="2271295"/>
            <a:chExt cx="3335966" cy="403864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1917">
              <a:off x="8289961" y="2754732"/>
              <a:ext cx="3335966" cy="3555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13 CuadroTexto"/>
            <p:cNvSpPr txBox="1"/>
            <p:nvPr/>
          </p:nvSpPr>
          <p:spPr>
            <a:xfrm>
              <a:off x="8824319" y="2271295"/>
              <a:ext cx="274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 err="1" smtClean="0"/>
                <a:t>Objective</a:t>
              </a:r>
              <a:endParaRPr lang="ca-ES" sz="2800" b="1" dirty="0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5055655" y="5432276"/>
            <a:ext cx="274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/>
              <a:t>Technology</a:t>
            </a:r>
            <a:endParaRPr lang="ca-ES" sz="2800" b="1" dirty="0"/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7485063" cy="1519237"/>
          </a:xfrm>
        </p:spPr>
        <p:txBody>
          <a:bodyPr/>
          <a:lstStyle/>
          <a:p>
            <a:r>
              <a:rPr lang="ca-ES" dirty="0" smtClean="0"/>
              <a:t>Digital </a:t>
            </a:r>
            <a:r>
              <a:rPr lang="ca-ES" dirty="0" err="1" smtClean="0"/>
              <a:t>Transformations</a:t>
            </a:r>
            <a:r>
              <a:rPr lang="ca-ES" dirty="0" smtClean="0"/>
              <a:t> </a:t>
            </a:r>
            <a:r>
              <a:rPr lang="ca-ES" dirty="0" err="1" smtClean="0"/>
              <a:t>projects</a:t>
            </a:r>
            <a:endParaRPr lang="ca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9" y="3023858"/>
            <a:ext cx="3144178" cy="314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 rot="19989927">
            <a:off x="7630095" y="1142453"/>
            <a:ext cx="4248874" cy="769441"/>
          </a:xfrm>
          <a:prstGeom prst="rect">
            <a:avLst/>
          </a:prstGeom>
          <a:solidFill>
            <a:srgbClr val="8CD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 dirty="0" err="1" smtClean="0">
                <a:solidFill>
                  <a:srgbClr val="FF0000"/>
                </a:solidFill>
              </a:rPr>
              <a:t>Value</a:t>
            </a:r>
            <a:endParaRPr lang="ca-E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12024" y="2636912"/>
            <a:ext cx="5483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TELEMEDICINe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777280"/>
            <a:ext cx="4752528" cy="503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4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12285552" cy="6858000"/>
          </a:xfrm>
          <a:prstGeom prst="rect">
            <a:avLst/>
          </a:prstGeom>
          <a:solidFill>
            <a:srgbClr val="050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4 Rectángulo"/>
          <p:cNvSpPr/>
          <p:nvPr/>
        </p:nvSpPr>
        <p:spPr>
          <a:xfrm>
            <a:off x="3566304" y="2644170"/>
            <a:ext cx="70879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9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PPORTUNITY </a:t>
            </a:r>
            <a:endParaRPr lang="es-ES" sz="96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"/>
          <a:stretch/>
        </p:blipFill>
        <p:spPr bwMode="auto">
          <a:xfrm>
            <a:off x="182437" y="1656783"/>
            <a:ext cx="3466109" cy="36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1" t="29576" r="7220" b="32757"/>
          <a:stretch/>
        </p:blipFill>
        <p:spPr bwMode="auto">
          <a:xfrm>
            <a:off x="344032" y="2441574"/>
            <a:ext cx="4789283" cy="258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ca-ES" dirty="0" err="1" smtClean="0"/>
              <a:t>Oncology</a:t>
            </a:r>
            <a:r>
              <a:rPr lang="ca-ES" dirty="0" smtClean="0"/>
              <a:t> </a:t>
            </a:r>
            <a:r>
              <a:rPr lang="ca-ES" dirty="0" err="1" smtClean="0"/>
              <a:t>Society</a:t>
            </a:r>
            <a:r>
              <a:rPr lang="ca-ES" dirty="0" smtClean="0"/>
              <a:t> Poll 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2" y="2711566"/>
            <a:ext cx="5235968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3219" y="1666712"/>
            <a:ext cx="498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err="1" smtClean="0"/>
              <a:t>Before</a:t>
            </a:r>
            <a:r>
              <a:rPr lang="ca-ES" sz="3200" b="1" dirty="0" smtClean="0"/>
              <a:t> COVID </a:t>
            </a:r>
            <a:r>
              <a:rPr lang="ca-ES" sz="3200" b="1" dirty="0" err="1" smtClean="0"/>
              <a:t>pandemic</a:t>
            </a:r>
            <a:endParaRPr lang="ca-ES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232895" y="1666712"/>
            <a:ext cx="455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err="1" smtClean="0"/>
              <a:t>After</a:t>
            </a:r>
            <a:r>
              <a:rPr lang="ca-ES" sz="3200" b="1" dirty="0" smtClean="0"/>
              <a:t> COVID </a:t>
            </a:r>
            <a:r>
              <a:rPr lang="ca-ES" sz="3200" b="1" dirty="0" err="1" smtClean="0"/>
              <a:t>pandemic</a:t>
            </a:r>
            <a:endParaRPr lang="ca-ES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906586" y="6148809"/>
            <a:ext cx="6658708" cy="333814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ca-ES" dirty="0" err="1" smtClean="0"/>
              <a:t>Resultados</a:t>
            </a:r>
            <a:r>
              <a:rPr lang="ca-ES" dirty="0" smtClean="0"/>
              <a:t> </a:t>
            </a:r>
            <a:r>
              <a:rPr lang="ca-ES" dirty="0" err="1" smtClean="0"/>
              <a:t>cedidos</a:t>
            </a:r>
            <a:r>
              <a:rPr lang="ca-ES" dirty="0" smtClean="0"/>
              <a:t> por  Carmen </a:t>
            </a:r>
            <a:r>
              <a:rPr lang="ca-ES" dirty="0" err="1" smtClean="0"/>
              <a:t>Beato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684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524000" y="52322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54306" y="1628800"/>
            <a:ext cx="10883388" cy="1725736"/>
          </a:xfrm>
          <a:prstGeom prst="rect">
            <a:avLst/>
          </a:prstGeom>
          <a:noFill/>
          <a:ln>
            <a:noFill/>
          </a:ln>
        </p:spPr>
        <p:txBody>
          <a:bodyPr wrap="square" lIns="108845" tIns="54423" rIns="108845" bIns="54423">
            <a:spAutoFit/>
          </a:bodyPr>
          <a:lstStyle/>
          <a:p>
            <a:pPr algn="ctr"/>
            <a:r>
              <a:rPr lang="es-ES" sz="10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Telemedicine</a:t>
            </a:r>
            <a:r>
              <a:rPr lang="es-ES" sz="10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sz="10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5829501"/>
            <a:ext cx="2254250" cy="78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5497" y="292838"/>
            <a:ext cx="10515600" cy="1325563"/>
          </a:xfrm>
        </p:spPr>
        <p:txBody>
          <a:bodyPr/>
          <a:lstStyle/>
          <a:p>
            <a:endParaRPr lang="ca-ES"/>
          </a:p>
        </p:txBody>
      </p:sp>
      <p:grpSp>
        <p:nvGrpSpPr>
          <p:cNvPr id="7" name="6 Grupo"/>
          <p:cNvGrpSpPr/>
          <p:nvPr/>
        </p:nvGrpSpPr>
        <p:grpSpPr>
          <a:xfrm>
            <a:off x="1324303" y="1671145"/>
            <a:ext cx="4508938" cy="3981868"/>
            <a:chOff x="1324303" y="1671145"/>
            <a:chExt cx="4508938" cy="3981868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303" y="2505075"/>
              <a:ext cx="4367049" cy="31479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5 CuadroTexto"/>
            <p:cNvSpPr txBox="1"/>
            <p:nvPr/>
          </p:nvSpPr>
          <p:spPr>
            <a:xfrm>
              <a:off x="1324303" y="1671145"/>
              <a:ext cx="4508938" cy="523220"/>
            </a:xfrm>
            <a:prstGeom prst="rect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 smtClean="0">
                  <a:solidFill>
                    <a:srgbClr val="FF0000"/>
                  </a:solidFill>
                </a:rPr>
                <a:t>PATERNALISTIC Model</a:t>
              </a:r>
              <a:endParaRPr lang="ca-E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6" descr="Estos son los 165 mejores médicos de España, según 'Forbes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10" name="9 Grupo"/>
          <p:cNvGrpSpPr/>
          <p:nvPr/>
        </p:nvGrpSpPr>
        <p:grpSpPr>
          <a:xfrm>
            <a:off x="6716110" y="1676395"/>
            <a:ext cx="4508938" cy="3976770"/>
            <a:chOff x="6716110" y="1676395"/>
            <a:chExt cx="4508938" cy="397677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110" y="2500641"/>
              <a:ext cx="4508938" cy="31525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12 CuadroTexto"/>
            <p:cNvSpPr txBox="1"/>
            <p:nvPr/>
          </p:nvSpPr>
          <p:spPr>
            <a:xfrm>
              <a:off x="6716110" y="1676395"/>
              <a:ext cx="4508938" cy="523220"/>
            </a:xfrm>
            <a:prstGeom prst="rect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a-ES" sz="2800" b="1" dirty="0" smtClean="0">
                  <a:solidFill>
                    <a:srgbClr val="FF0000"/>
                  </a:solidFill>
                </a:rPr>
                <a:t>PARTICIPATORY Model</a:t>
              </a:r>
              <a:endParaRPr lang="ca-E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10 Flecha derecha"/>
          <p:cNvSpPr/>
          <p:nvPr/>
        </p:nvSpPr>
        <p:spPr>
          <a:xfrm>
            <a:off x="5454869" y="3547241"/>
            <a:ext cx="1434662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FE0FAACC1C54BB2B0DB325FB1D3ED" ma:contentTypeVersion="9" ma:contentTypeDescription="Create a new document." ma:contentTypeScope="" ma:versionID="9d20953659c86f54e2b5f127f0e783f0">
  <xsd:schema xmlns:xsd="http://www.w3.org/2001/XMLSchema" xmlns:xs="http://www.w3.org/2001/XMLSchema" xmlns:p="http://schemas.microsoft.com/office/2006/metadata/properties" xmlns:ns2="85c45617-a1ae-4271-8aeb-13d9901f2619" targetNamespace="http://schemas.microsoft.com/office/2006/metadata/properties" ma:root="true" ma:fieldsID="e8484f46267f413808c8319c1c9f40a1" ns2:_="">
    <xsd:import namespace="85c45617-a1ae-4271-8aeb-13d9901f26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45617-a1ae-4271-8aeb-13d9901f2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12BB76-FC1B-4651-A644-F287051E81A8}"/>
</file>

<file path=customXml/itemProps2.xml><?xml version="1.0" encoding="utf-8"?>
<ds:datastoreItem xmlns:ds="http://schemas.openxmlformats.org/officeDocument/2006/customXml" ds:itemID="{933FA717-F0E2-4C9A-9369-7E54E4FF549E}"/>
</file>

<file path=customXml/itemProps3.xml><?xml version="1.0" encoding="utf-8"?>
<ds:datastoreItem xmlns:ds="http://schemas.openxmlformats.org/officeDocument/2006/customXml" ds:itemID="{80C501CD-58FB-4295-B759-0884C296EDC9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284</Words>
  <Application>Microsoft Office PowerPoint</Application>
  <PresentationFormat>Pantalla panoràmica</PresentationFormat>
  <Paragraphs>77</Paragraphs>
  <Slides>18</Slides>
  <Notes>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4" baseType="lpstr">
      <vt:lpstr>Arial</vt:lpstr>
      <vt:lpstr>Bradley Hand ITC</vt:lpstr>
      <vt:lpstr>Calibri</vt:lpstr>
      <vt:lpstr>Calibri Light</vt:lpstr>
      <vt:lpstr>Telegraf Bold Bold</vt:lpstr>
      <vt:lpstr>Tema de l'Office</vt:lpstr>
      <vt:lpstr>Presentació del PowerPoint</vt:lpstr>
      <vt:lpstr>Presentació del PowerPoint</vt:lpstr>
      <vt:lpstr>Presentació del PowerPoint</vt:lpstr>
      <vt:lpstr>Digital Transformations projects</vt:lpstr>
      <vt:lpstr>Presentació del PowerPoint</vt:lpstr>
      <vt:lpstr>Presentació del PowerPoint</vt:lpstr>
      <vt:lpstr>Oncology Society Poll </vt:lpstr>
      <vt:lpstr>Presentació del PowerPoint</vt:lpstr>
      <vt:lpstr>Presentació del PowerPoint</vt:lpstr>
      <vt:lpstr>Presentació del PowerPoint</vt:lpstr>
      <vt:lpstr>Characteristics eSalut 360</vt:lpstr>
      <vt:lpstr>Objectives</vt:lpstr>
      <vt:lpstr>3 pillars </vt:lpstr>
      <vt:lpstr>The project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Meritxell Davins Riu</dc:creator>
  <cp:lastModifiedBy>Meritxell Davins Riu</cp:lastModifiedBy>
  <cp:revision>6</cp:revision>
  <dcterms:created xsi:type="dcterms:W3CDTF">2022-04-26T16:35:55Z</dcterms:created>
  <dcterms:modified xsi:type="dcterms:W3CDTF">2022-04-27T06:27:03Z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0x0101009DFFE0FAACC1C54BB2B0DB325FB1D3ED</vt:lpwstr>
  </property>
  <property fmtid="{D5CDD505-2E9C-101B-9397-08002B2CF9AE}" pid="3" name="Order">
    <vt:r8>60100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